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3" r:id="rId10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04" y="2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microsoft.com/office/2016/11/relationships/changesInfo" Target="changesInfos/changesInfo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garsamy Rajamannar" userId="3f54c037dcca4c95" providerId="LiveId" clId="{F7335057-5871-43B2-9A90-BD5AC3EF0738}"/>
    <pc:docChg chg="custSel delSld modSld">
      <pc:chgData name="Alagarsamy Rajamannar" userId="3f54c037dcca4c95" providerId="LiveId" clId="{F7335057-5871-43B2-9A90-BD5AC3EF0738}" dt="2021-07-11T07:39:49.426" v="27" actId="47"/>
      <pc:docMkLst>
        <pc:docMk/>
      </pc:docMkLst>
      <pc:sldChg chg="del">
        <pc:chgData name="Alagarsamy Rajamannar" userId="3f54c037dcca4c95" providerId="LiveId" clId="{F7335057-5871-43B2-9A90-BD5AC3EF0738}" dt="2021-07-11T07:39:09.250" v="2" actId="47"/>
        <pc:sldMkLst>
          <pc:docMk/>
          <pc:sldMk cId="0" sldId="259"/>
        </pc:sldMkLst>
      </pc:sldChg>
      <pc:sldChg chg="del">
        <pc:chgData name="Alagarsamy Rajamannar" userId="3f54c037dcca4c95" providerId="LiveId" clId="{F7335057-5871-43B2-9A90-BD5AC3EF0738}" dt="2021-07-11T07:39:49.426" v="27" actId="47"/>
        <pc:sldMkLst>
          <pc:docMk/>
          <pc:sldMk cId="0" sldId="260"/>
        </pc:sldMkLst>
      </pc:sldChg>
      <pc:sldChg chg="delSp modSp mod">
        <pc:chgData name="Alagarsamy Rajamannar" userId="3f54c037dcca4c95" providerId="LiveId" clId="{F7335057-5871-43B2-9A90-BD5AC3EF0738}" dt="2021-07-11T07:39:02.055" v="1" actId="207"/>
        <pc:sldMkLst>
          <pc:docMk/>
          <pc:sldMk cId="0" sldId="261"/>
        </pc:sldMkLst>
        <pc:spChg chg="mod">
          <ac:chgData name="Alagarsamy Rajamannar" userId="3f54c037dcca4c95" providerId="LiveId" clId="{F7335057-5871-43B2-9A90-BD5AC3EF0738}" dt="2021-07-11T07:39:02.055" v="1" actId="207"/>
          <ac:spMkLst>
            <pc:docMk/>
            <pc:sldMk cId="0" sldId="261"/>
            <ac:spMk id="6" creationId="{00000000-0000-0000-0000-000000000000}"/>
          </ac:spMkLst>
        </pc:spChg>
        <pc:grpChg chg="del">
          <ac:chgData name="Alagarsamy Rajamannar" userId="3f54c037dcca4c95" providerId="LiveId" clId="{F7335057-5871-43B2-9A90-BD5AC3EF0738}" dt="2021-07-11T07:38:56.311" v="0" actId="478"/>
          <ac:grpSpMkLst>
            <pc:docMk/>
            <pc:sldMk cId="0" sldId="261"/>
            <ac:grpSpMk id="2" creationId="{00000000-0000-0000-0000-000000000000}"/>
          </ac:grpSpMkLst>
        </pc:grpChg>
      </pc:sldChg>
      <pc:sldChg chg="modSp mod">
        <pc:chgData name="Alagarsamy Rajamannar" userId="3f54c037dcca4c95" providerId="LiveId" clId="{F7335057-5871-43B2-9A90-BD5AC3EF0738}" dt="2021-07-11T07:39:38.485" v="26" actId="20577"/>
        <pc:sldMkLst>
          <pc:docMk/>
          <pc:sldMk cId="0" sldId="265"/>
        </pc:sldMkLst>
        <pc:spChg chg="mod">
          <ac:chgData name="Alagarsamy Rajamannar" userId="3f54c037dcca4c95" providerId="LiveId" clId="{F7335057-5871-43B2-9A90-BD5AC3EF0738}" dt="2021-07-11T07:39:38.485" v="26" actId="20577"/>
          <ac:spMkLst>
            <pc:docMk/>
            <pc:sldMk cId="0" sldId="26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582400" cy="6248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6235" y="1108180"/>
            <a:ext cx="117053" cy="11696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63524" y="760615"/>
            <a:ext cx="763270" cy="701040"/>
          </a:xfrm>
          <a:custGeom>
            <a:avLst/>
            <a:gdLst/>
            <a:ahLst/>
            <a:cxnLst/>
            <a:rect l="l" t="t" r="r" b="b"/>
            <a:pathLst>
              <a:path w="763269" h="701040">
                <a:moveTo>
                  <a:pt x="355536" y="0"/>
                </a:moveTo>
                <a:lnTo>
                  <a:pt x="236283" y="0"/>
                </a:lnTo>
                <a:lnTo>
                  <a:pt x="204457" y="2197"/>
                </a:lnTo>
                <a:lnTo>
                  <a:pt x="173888" y="8547"/>
                </a:lnTo>
                <a:lnTo>
                  <a:pt x="144970" y="18605"/>
                </a:lnTo>
                <a:lnTo>
                  <a:pt x="118122" y="31978"/>
                </a:lnTo>
                <a:lnTo>
                  <a:pt x="118122" y="0"/>
                </a:lnTo>
                <a:lnTo>
                  <a:pt x="0" y="0"/>
                </a:lnTo>
                <a:lnTo>
                  <a:pt x="0" y="464527"/>
                </a:lnTo>
                <a:lnTo>
                  <a:pt x="118122" y="464527"/>
                </a:lnTo>
                <a:lnTo>
                  <a:pt x="118122" y="236143"/>
                </a:lnTo>
                <a:lnTo>
                  <a:pt x="127419" y="190220"/>
                </a:lnTo>
                <a:lnTo>
                  <a:pt x="152768" y="152679"/>
                </a:lnTo>
                <a:lnTo>
                  <a:pt x="190322" y="127368"/>
                </a:lnTo>
                <a:lnTo>
                  <a:pt x="236283" y="118071"/>
                </a:lnTo>
                <a:lnTo>
                  <a:pt x="274929" y="116967"/>
                </a:lnTo>
                <a:lnTo>
                  <a:pt x="333489" y="31978"/>
                </a:lnTo>
                <a:lnTo>
                  <a:pt x="355536" y="0"/>
                </a:lnTo>
                <a:close/>
              </a:path>
              <a:path w="763269" h="701040">
                <a:moveTo>
                  <a:pt x="762965" y="464527"/>
                </a:moveTo>
                <a:lnTo>
                  <a:pt x="758063" y="416674"/>
                </a:lnTo>
                <a:lnTo>
                  <a:pt x="744004" y="372084"/>
                </a:lnTo>
                <a:lnTo>
                  <a:pt x="721766" y="331774"/>
                </a:lnTo>
                <a:lnTo>
                  <a:pt x="692353" y="296697"/>
                </a:lnTo>
                <a:lnTo>
                  <a:pt x="656729" y="267868"/>
                </a:lnTo>
                <a:lnTo>
                  <a:pt x="615899" y="246253"/>
                </a:lnTo>
                <a:lnTo>
                  <a:pt x="570826" y="232829"/>
                </a:lnTo>
                <a:lnTo>
                  <a:pt x="650328" y="116967"/>
                </a:lnTo>
                <a:lnTo>
                  <a:pt x="650328" y="0"/>
                </a:lnTo>
                <a:lnTo>
                  <a:pt x="397471" y="0"/>
                </a:lnTo>
                <a:lnTo>
                  <a:pt x="316877" y="116967"/>
                </a:lnTo>
                <a:lnTo>
                  <a:pt x="507911" y="116967"/>
                </a:lnTo>
                <a:lnTo>
                  <a:pt x="409638" y="260413"/>
                </a:lnTo>
                <a:lnTo>
                  <a:pt x="468147" y="361924"/>
                </a:lnTo>
                <a:lnTo>
                  <a:pt x="481812" y="355320"/>
                </a:lnTo>
                <a:lnTo>
                  <a:pt x="496316" y="350481"/>
                </a:lnTo>
                <a:lnTo>
                  <a:pt x="511632" y="347484"/>
                </a:lnTo>
                <a:lnTo>
                  <a:pt x="527786" y="346468"/>
                </a:lnTo>
                <a:lnTo>
                  <a:pt x="573722" y="355765"/>
                </a:lnTo>
                <a:lnTo>
                  <a:pt x="611276" y="381088"/>
                </a:lnTo>
                <a:lnTo>
                  <a:pt x="636612" y="418630"/>
                </a:lnTo>
                <a:lnTo>
                  <a:pt x="645909" y="464527"/>
                </a:lnTo>
                <a:lnTo>
                  <a:pt x="636612" y="511098"/>
                </a:lnTo>
                <a:lnTo>
                  <a:pt x="611276" y="548957"/>
                </a:lnTo>
                <a:lnTo>
                  <a:pt x="573722" y="574395"/>
                </a:lnTo>
                <a:lnTo>
                  <a:pt x="527786" y="583704"/>
                </a:lnTo>
                <a:lnTo>
                  <a:pt x="481203" y="574395"/>
                </a:lnTo>
                <a:lnTo>
                  <a:pt x="443318" y="548957"/>
                </a:lnTo>
                <a:lnTo>
                  <a:pt x="417855" y="511098"/>
                </a:lnTo>
                <a:lnTo>
                  <a:pt x="408533" y="464527"/>
                </a:lnTo>
                <a:lnTo>
                  <a:pt x="291477" y="464527"/>
                </a:lnTo>
                <a:lnTo>
                  <a:pt x="296291" y="512064"/>
                </a:lnTo>
                <a:lnTo>
                  <a:pt x="310083" y="556374"/>
                </a:lnTo>
                <a:lnTo>
                  <a:pt x="331889" y="596480"/>
                </a:lnTo>
                <a:lnTo>
                  <a:pt x="360768" y="631444"/>
                </a:lnTo>
                <a:lnTo>
                  <a:pt x="395757" y="660298"/>
                </a:lnTo>
                <a:lnTo>
                  <a:pt x="435889" y="682091"/>
                </a:lnTo>
                <a:lnTo>
                  <a:pt x="480225" y="695871"/>
                </a:lnTo>
                <a:lnTo>
                  <a:pt x="527786" y="700671"/>
                </a:lnTo>
                <a:lnTo>
                  <a:pt x="575297" y="695871"/>
                </a:lnTo>
                <a:lnTo>
                  <a:pt x="619506" y="682091"/>
                </a:lnTo>
                <a:lnTo>
                  <a:pt x="659460" y="660298"/>
                </a:lnTo>
                <a:lnTo>
                  <a:pt x="694232" y="631444"/>
                </a:lnTo>
                <a:lnTo>
                  <a:pt x="722909" y="596480"/>
                </a:lnTo>
                <a:lnTo>
                  <a:pt x="744537" y="556374"/>
                </a:lnTo>
                <a:lnTo>
                  <a:pt x="758202" y="512064"/>
                </a:lnTo>
                <a:lnTo>
                  <a:pt x="762965" y="464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468" y="1893208"/>
            <a:ext cx="1067906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11582400" cy="6248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6235" y="1108180"/>
            <a:ext cx="117053" cy="11696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63524" y="760615"/>
            <a:ext cx="763270" cy="701040"/>
          </a:xfrm>
          <a:custGeom>
            <a:avLst/>
            <a:gdLst/>
            <a:ahLst/>
            <a:cxnLst/>
            <a:rect l="l" t="t" r="r" b="b"/>
            <a:pathLst>
              <a:path w="763269" h="701040">
                <a:moveTo>
                  <a:pt x="355536" y="0"/>
                </a:moveTo>
                <a:lnTo>
                  <a:pt x="236283" y="0"/>
                </a:lnTo>
                <a:lnTo>
                  <a:pt x="204457" y="2197"/>
                </a:lnTo>
                <a:lnTo>
                  <a:pt x="173888" y="8547"/>
                </a:lnTo>
                <a:lnTo>
                  <a:pt x="144970" y="18605"/>
                </a:lnTo>
                <a:lnTo>
                  <a:pt x="118122" y="31978"/>
                </a:lnTo>
                <a:lnTo>
                  <a:pt x="118122" y="0"/>
                </a:lnTo>
                <a:lnTo>
                  <a:pt x="0" y="0"/>
                </a:lnTo>
                <a:lnTo>
                  <a:pt x="0" y="464527"/>
                </a:lnTo>
                <a:lnTo>
                  <a:pt x="118122" y="464527"/>
                </a:lnTo>
                <a:lnTo>
                  <a:pt x="118122" y="236143"/>
                </a:lnTo>
                <a:lnTo>
                  <a:pt x="127419" y="190220"/>
                </a:lnTo>
                <a:lnTo>
                  <a:pt x="152768" y="152679"/>
                </a:lnTo>
                <a:lnTo>
                  <a:pt x="190322" y="127368"/>
                </a:lnTo>
                <a:lnTo>
                  <a:pt x="236283" y="118071"/>
                </a:lnTo>
                <a:lnTo>
                  <a:pt x="274929" y="116967"/>
                </a:lnTo>
                <a:lnTo>
                  <a:pt x="333489" y="31978"/>
                </a:lnTo>
                <a:lnTo>
                  <a:pt x="355536" y="0"/>
                </a:lnTo>
                <a:close/>
              </a:path>
              <a:path w="763269" h="701040">
                <a:moveTo>
                  <a:pt x="762965" y="464527"/>
                </a:moveTo>
                <a:lnTo>
                  <a:pt x="758063" y="416674"/>
                </a:lnTo>
                <a:lnTo>
                  <a:pt x="744004" y="372084"/>
                </a:lnTo>
                <a:lnTo>
                  <a:pt x="721766" y="331774"/>
                </a:lnTo>
                <a:lnTo>
                  <a:pt x="692353" y="296697"/>
                </a:lnTo>
                <a:lnTo>
                  <a:pt x="656729" y="267868"/>
                </a:lnTo>
                <a:lnTo>
                  <a:pt x="615899" y="246253"/>
                </a:lnTo>
                <a:lnTo>
                  <a:pt x="570826" y="232829"/>
                </a:lnTo>
                <a:lnTo>
                  <a:pt x="650328" y="116967"/>
                </a:lnTo>
                <a:lnTo>
                  <a:pt x="650328" y="0"/>
                </a:lnTo>
                <a:lnTo>
                  <a:pt x="397471" y="0"/>
                </a:lnTo>
                <a:lnTo>
                  <a:pt x="316877" y="116967"/>
                </a:lnTo>
                <a:lnTo>
                  <a:pt x="507911" y="116967"/>
                </a:lnTo>
                <a:lnTo>
                  <a:pt x="409638" y="260413"/>
                </a:lnTo>
                <a:lnTo>
                  <a:pt x="468147" y="361924"/>
                </a:lnTo>
                <a:lnTo>
                  <a:pt x="481812" y="355320"/>
                </a:lnTo>
                <a:lnTo>
                  <a:pt x="496316" y="350481"/>
                </a:lnTo>
                <a:lnTo>
                  <a:pt x="511632" y="347484"/>
                </a:lnTo>
                <a:lnTo>
                  <a:pt x="527786" y="346468"/>
                </a:lnTo>
                <a:lnTo>
                  <a:pt x="573722" y="355765"/>
                </a:lnTo>
                <a:lnTo>
                  <a:pt x="611276" y="381088"/>
                </a:lnTo>
                <a:lnTo>
                  <a:pt x="636612" y="418630"/>
                </a:lnTo>
                <a:lnTo>
                  <a:pt x="645909" y="464527"/>
                </a:lnTo>
                <a:lnTo>
                  <a:pt x="636612" y="511098"/>
                </a:lnTo>
                <a:lnTo>
                  <a:pt x="611276" y="548957"/>
                </a:lnTo>
                <a:lnTo>
                  <a:pt x="573722" y="574395"/>
                </a:lnTo>
                <a:lnTo>
                  <a:pt x="527786" y="583704"/>
                </a:lnTo>
                <a:lnTo>
                  <a:pt x="481203" y="574395"/>
                </a:lnTo>
                <a:lnTo>
                  <a:pt x="443318" y="548957"/>
                </a:lnTo>
                <a:lnTo>
                  <a:pt x="417855" y="511098"/>
                </a:lnTo>
                <a:lnTo>
                  <a:pt x="408533" y="464527"/>
                </a:lnTo>
                <a:lnTo>
                  <a:pt x="291477" y="464527"/>
                </a:lnTo>
                <a:lnTo>
                  <a:pt x="296291" y="512064"/>
                </a:lnTo>
                <a:lnTo>
                  <a:pt x="310083" y="556374"/>
                </a:lnTo>
                <a:lnTo>
                  <a:pt x="331889" y="596480"/>
                </a:lnTo>
                <a:lnTo>
                  <a:pt x="360768" y="631444"/>
                </a:lnTo>
                <a:lnTo>
                  <a:pt x="395757" y="660298"/>
                </a:lnTo>
                <a:lnTo>
                  <a:pt x="435889" y="682091"/>
                </a:lnTo>
                <a:lnTo>
                  <a:pt x="480225" y="695871"/>
                </a:lnTo>
                <a:lnTo>
                  <a:pt x="527786" y="700671"/>
                </a:lnTo>
                <a:lnTo>
                  <a:pt x="575297" y="695871"/>
                </a:lnTo>
                <a:lnTo>
                  <a:pt x="619506" y="682091"/>
                </a:lnTo>
                <a:lnTo>
                  <a:pt x="659460" y="660298"/>
                </a:lnTo>
                <a:lnTo>
                  <a:pt x="694232" y="631444"/>
                </a:lnTo>
                <a:lnTo>
                  <a:pt x="722909" y="596480"/>
                </a:lnTo>
                <a:lnTo>
                  <a:pt x="744537" y="556374"/>
                </a:lnTo>
                <a:lnTo>
                  <a:pt x="758202" y="512064"/>
                </a:lnTo>
                <a:lnTo>
                  <a:pt x="762965" y="464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98989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bg object 4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43" name="bg object 43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9324120" y="323679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40" y="0"/>
                </a:moveTo>
                <a:lnTo>
                  <a:pt x="35565" y="0"/>
                </a:ln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36840" y="70492"/>
                </a:lnTo>
                <a:lnTo>
                  <a:pt x="23441" y="67448"/>
                </a:lnTo>
                <a:lnTo>
                  <a:pt x="12544" y="59936"/>
                </a:lnTo>
                <a:lnTo>
                  <a:pt x="5221" y="48970"/>
                </a:lnTo>
                <a:lnTo>
                  <a:pt x="2542" y="35565"/>
                </a:lnTo>
                <a:lnTo>
                  <a:pt x="5221" y="22056"/>
                </a:lnTo>
                <a:lnTo>
                  <a:pt x="12544" y="10872"/>
                </a:lnTo>
                <a:lnTo>
                  <a:pt x="23441" y="3142"/>
                </a:lnTo>
                <a:lnTo>
                  <a:pt x="3684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9326662" y="323679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7" y="0"/>
                </a:moveTo>
                <a:lnTo>
                  <a:pt x="20898" y="3142"/>
                </a:lnTo>
                <a:lnTo>
                  <a:pt x="10002" y="10872"/>
                </a:lnTo>
                <a:lnTo>
                  <a:pt x="2679" y="22056"/>
                </a:lnTo>
                <a:lnTo>
                  <a:pt x="0" y="35565"/>
                </a:lnTo>
                <a:lnTo>
                  <a:pt x="2679" y="48970"/>
                </a:lnTo>
                <a:lnTo>
                  <a:pt x="10002" y="59936"/>
                </a:lnTo>
                <a:lnTo>
                  <a:pt x="20898" y="67448"/>
                </a:lnTo>
                <a:lnTo>
                  <a:pt x="34297" y="70492"/>
                </a:lnTo>
                <a:lnTo>
                  <a:pt x="47693" y="67448"/>
                </a:lnTo>
                <a:lnTo>
                  <a:pt x="58590" y="59936"/>
                </a:lnTo>
                <a:lnTo>
                  <a:pt x="65915" y="48970"/>
                </a:lnTo>
                <a:lnTo>
                  <a:pt x="68595" y="35565"/>
                </a:lnTo>
                <a:lnTo>
                  <a:pt x="65915" y="22056"/>
                </a:lnTo>
                <a:lnTo>
                  <a:pt x="58590" y="10872"/>
                </a:lnTo>
                <a:lnTo>
                  <a:pt x="47693" y="3142"/>
                </a:lnTo>
                <a:lnTo>
                  <a:pt x="3429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9324120" y="6463937"/>
            <a:ext cx="37465" cy="71120"/>
          </a:xfrm>
          <a:custGeom>
            <a:avLst/>
            <a:gdLst/>
            <a:ahLst/>
            <a:cxnLst/>
            <a:rect l="l" t="t" r="r" b="b"/>
            <a:pathLst>
              <a:path w="37465" h="71120">
                <a:moveTo>
                  <a:pt x="36840" y="0"/>
                </a:moveTo>
                <a:lnTo>
                  <a:pt x="35565" y="0"/>
                </a:ln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36840" y="70499"/>
                </a:lnTo>
                <a:lnTo>
                  <a:pt x="23441" y="67452"/>
                </a:lnTo>
                <a:lnTo>
                  <a:pt x="12544" y="59940"/>
                </a:lnTo>
                <a:lnTo>
                  <a:pt x="5221" y="48974"/>
                </a:lnTo>
                <a:lnTo>
                  <a:pt x="2542" y="35568"/>
                </a:lnTo>
                <a:lnTo>
                  <a:pt x="5221" y="22062"/>
                </a:lnTo>
                <a:lnTo>
                  <a:pt x="12544" y="10878"/>
                </a:lnTo>
                <a:lnTo>
                  <a:pt x="23441" y="3146"/>
                </a:lnTo>
                <a:lnTo>
                  <a:pt x="3684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9326662" y="6463937"/>
            <a:ext cx="69215" cy="71120"/>
          </a:xfrm>
          <a:custGeom>
            <a:avLst/>
            <a:gdLst/>
            <a:ahLst/>
            <a:cxnLst/>
            <a:rect l="l" t="t" r="r" b="b"/>
            <a:pathLst>
              <a:path w="69215" h="71120">
                <a:moveTo>
                  <a:pt x="34297" y="0"/>
                </a:moveTo>
                <a:lnTo>
                  <a:pt x="20898" y="3146"/>
                </a:lnTo>
                <a:lnTo>
                  <a:pt x="10002" y="10878"/>
                </a:lnTo>
                <a:lnTo>
                  <a:pt x="2679" y="22062"/>
                </a:lnTo>
                <a:lnTo>
                  <a:pt x="0" y="35568"/>
                </a:lnTo>
                <a:lnTo>
                  <a:pt x="2679" y="48974"/>
                </a:lnTo>
                <a:lnTo>
                  <a:pt x="10002" y="59940"/>
                </a:lnTo>
                <a:lnTo>
                  <a:pt x="20898" y="67452"/>
                </a:lnTo>
                <a:lnTo>
                  <a:pt x="34297" y="70499"/>
                </a:lnTo>
                <a:lnTo>
                  <a:pt x="47693" y="67452"/>
                </a:lnTo>
                <a:lnTo>
                  <a:pt x="58590" y="59940"/>
                </a:lnTo>
                <a:lnTo>
                  <a:pt x="65915" y="48974"/>
                </a:lnTo>
                <a:lnTo>
                  <a:pt x="68595" y="35568"/>
                </a:lnTo>
                <a:lnTo>
                  <a:pt x="65915" y="22062"/>
                </a:lnTo>
                <a:lnTo>
                  <a:pt x="58590" y="10878"/>
                </a:lnTo>
                <a:lnTo>
                  <a:pt x="47693" y="3146"/>
                </a:lnTo>
                <a:lnTo>
                  <a:pt x="3429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456" y="6455050"/>
            <a:ext cx="1245870" cy="89535"/>
          </a:xfrm>
          <a:custGeom>
            <a:avLst/>
            <a:gdLst/>
            <a:ahLst/>
            <a:cxnLst/>
            <a:rect l="l" t="t" r="r" b="b"/>
            <a:pathLst>
              <a:path w="1245870" h="89534">
                <a:moveTo>
                  <a:pt x="1201077" y="0"/>
                </a:moveTo>
                <a:lnTo>
                  <a:pt x="0" y="0"/>
                </a:lnTo>
                <a:lnTo>
                  <a:pt x="0" y="88911"/>
                </a:lnTo>
                <a:lnTo>
                  <a:pt x="1201714" y="88911"/>
                </a:lnTo>
                <a:lnTo>
                  <a:pt x="1218740" y="85091"/>
                </a:lnTo>
                <a:lnTo>
                  <a:pt x="1227024" y="79386"/>
                </a:lnTo>
                <a:lnTo>
                  <a:pt x="386163" y="79386"/>
                </a:lnTo>
                <a:lnTo>
                  <a:pt x="372300" y="76607"/>
                </a:lnTo>
                <a:lnTo>
                  <a:pt x="360998" y="69065"/>
                </a:lnTo>
                <a:lnTo>
                  <a:pt x="353387" y="57950"/>
                </a:lnTo>
                <a:lnTo>
                  <a:pt x="350598" y="44454"/>
                </a:lnTo>
                <a:lnTo>
                  <a:pt x="353387" y="30591"/>
                </a:lnTo>
                <a:lnTo>
                  <a:pt x="360998" y="19287"/>
                </a:lnTo>
                <a:lnTo>
                  <a:pt x="372300" y="11675"/>
                </a:lnTo>
                <a:lnTo>
                  <a:pt x="386163" y="8886"/>
                </a:lnTo>
                <a:lnTo>
                  <a:pt x="1226554" y="8886"/>
                </a:lnTo>
                <a:lnTo>
                  <a:pt x="1218471" y="3462"/>
                </a:lnTo>
                <a:lnTo>
                  <a:pt x="1201077" y="0"/>
                </a:lnTo>
                <a:close/>
              </a:path>
              <a:path w="1245870" h="89534">
                <a:moveTo>
                  <a:pt x="793925" y="8886"/>
                </a:moveTo>
                <a:lnTo>
                  <a:pt x="386163" y="8886"/>
                </a:lnTo>
                <a:lnTo>
                  <a:pt x="400030" y="11675"/>
                </a:lnTo>
                <a:lnTo>
                  <a:pt x="411335" y="19287"/>
                </a:lnTo>
                <a:lnTo>
                  <a:pt x="418948" y="30591"/>
                </a:lnTo>
                <a:lnTo>
                  <a:pt x="421734" y="44466"/>
                </a:lnTo>
                <a:lnTo>
                  <a:pt x="418948" y="57950"/>
                </a:lnTo>
                <a:lnTo>
                  <a:pt x="411335" y="69065"/>
                </a:lnTo>
                <a:lnTo>
                  <a:pt x="400030" y="76607"/>
                </a:lnTo>
                <a:lnTo>
                  <a:pt x="386163" y="79386"/>
                </a:lnTo>
                <a:lnTo>
                  <a:pt x="793925" y="79386"/>
                </a:lnTo>
                <a:lnTo>
                  <a:pt x="780431" y="76607"/>
                </a:lnTo>
                <a:lnTo>
                  <a:pt x="769318" y="69065"/>
                </a:lnTo>
                <a:lnTo>
                  <a:pt x="761776" y="57950"/>
                </a:lnTo>
                <a:lnTo>
                  <a:pt x="758998" y="44454"/>
                </a:lnTo>
                <a:lnTo>
                  <a:pt x="761776" y="30591"/>
                </a:lnTo>
                <a:lnTo>
                  <a:pt x="769318" y="19287"/>
                </a:lnTo>
                <a:lnTo>
                  <a:pt x="780431" y="11675"/>
                </a:lnTo>
                <a:lnTo>
                  <a:pt x="793925" y="8886"/>
                </a:lnTo>
                <a:close/>
              </a:path>
              <a:path w="1245870" h="89534">
                <a:moveTo>
                  <a:pt x="1202340" y="8886"/>
                </a:moveTo>
                <a:lnTo>
                  <a:pt x="793925" y="8886"/>
                </a:lnTo>
                <a:lnTo>
                  <a:pt x="807788" y="11675"/>
                </a:lnTo>
                <a:lnTo>
                  <a:pt x="819090" y="19287"/>
                </a:lnTo>
                <a:lnTo>
                  <a:pt x="826701" y="30591"/>
                </a:lnTo>
                <a:lnTo>
                  <a:pt x="829487" y="44466"/>
                </a:lnTo>
                <a:lnTo>
                  <a:pt x="826701" y="57950"/>
                </a:lnTo>
                <a:lnTo>
                  <a:pt x="819090" y="69065"/>
                </a:lnTo>
                <a:lnTo>
                  <a:pt x="807788" y="76607"/>
                </a:lnTo>
                <a:lnTo>
                  <a:pt x="793925" y="79386"/>
                </a:lnTo>
                <a:lnTo>
                  <a:pt x="1202340" y="79386"/>
                </a:lnTo>
                <a:lnTo>
                  <a:pt x="1188468" y="76607"/>
                </a:lnTo>
                <a:lnTo>
                  <a:pt x="1177161" y="69065"/>
                </a:lnTo>
                <a:lnTo>
                  <a:pt x="1169548" y="57950"/>
                </a:lnTo>
                <a:lnTo>
                  <a:pt x="1166759" y="44454"/>
                </a:lnTo>
                <a:lnTo>
                  <a:pt x="1169548" y="30591"/>
                </a:lnTo>
                <a:lnTo>
                  <a:pt x="1177161" y="19287"/>
                </a:lnTo>
                <a:lnTo>
                  <a:pt x="1188468" y="11675"/>
                </a:lnTo>
                <a:lnTo>
                  <a:pt x="1202340" y="8886"/>
                </a:lnTo>
                <a:close/>
              </a:path>
              <a:path w="1245870" h="89534">
                <a:moveTo>
                  <a:pt x="1226554" y="8886"/>
                </a:moveTo>
                <a:lnTo>
                  <a:pt x="1202340" y="8886"/>
                </a:lnTo>
                <a:lnTo>
                  <a:pt x="1215839" y="11675"/>
                </a:lnTo>
                <a:lnTo>
                  <a:pt x="1226954" y="19287"/>
                </a:lnTo>
                <a:lnTo>
                  <a:pt x="1234497" y="30591"/>
                </a:lnTo>
                <a:lnTo>
                  <a:pt x="1237273" y="44466"/>
                </a:lnTo>
                <a:lnTo>
                  <a:pt x="1234497" y="57950"/>
                </a:lnTo>
                <a:lnTo>
                  <a:pt x="1226954" y="69065"/>
                </a:lnTo>
                <a:lnTo>
                  <a:pt x="1215839" y="76607"/>
                </a:lnTo>
                <a:lnTo>
                  <a:pt x="1202340" y="79386"/>
                </a:lnTo>
                <a:lnTo>
                  <a:pt x="1227024" y="79386"/>
                </a:lnTo>
                <a:lnTo>
                  <a:pt x="1232672" y="75495"/>
                </a:lnTo>
                <a:lnTo>
                  <a:pt x="1242080" y="61493"/>
                </a:lnTo>
                <a:lnTo>
                  <a:pt x="1245528" y="44454"/>
                </a:lnTo>
                <a:lnTo>
                  <a:pt x="1242070" y="27058"/>
                </a:lnTo>
                <a:lnTo>
                  <a:pt x="1232593" y="12938"/>
                </a:lnTo>
                <a:lnTo>
                  <a:pt x="1226554" y="8886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6" name="bg object 1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055" y="6463937"/>
            <a:ext cx="71137" cy="70499"/>
          </a:xfrm>
          <a:prstGeom prst="rect">
            <a:avLst/>
          </a:prstGeom>
        </p:spPr>
      </p:pic>
      <p:pic>
        <p:nvPicPr>
          <p:cNvPr id="117" name="bg object 1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0454" y="6463937"/>
            <a:ext cx="70492" cy="70499"/>
          </a:xfrm>
          <a:prstGeom prst="rect">
            <a:avLst/>
          </a:prstGeom>
        </p:spPr>
      </p:pic>
      <p:pic>
        <p:nvPicPr>
          <p:cNvPr id="118" name="bg object 1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8216" y="6463937"/>
            <a:ext cx="70516" cy="70499"/>
          </a:xfrm>
          <a:prstGeom prst="rect">
            <a:avLst/>
          </a:prstGeom>
        </p:spPr>
      </p:pic>
      <p:pic>
        <p:nvPicPr>
          <p:cNvPr id="119" name="bg object 1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2494" y="5884507"/>
            <a:ext cx="67353" cy="67301"/>
          </a:xfrm>
          <a:prstGeom prst="rect">
            <a:avLst/>
          </a:prstGeom>
        </p:spPr>
      </p:pic>
      <p:sp>
        <p:nvSpPr>
          <p:cNvPr id="120" name="bg object 120"/>
          <p:cNvSpPr/>
          <p:nvPr/>
        </p:nvSpPr>
        <p:spPr>
          <a:xfrm>
            <a:off x="350596" y="5684507"/>
            <a:ext cx="439420" cy="403225"/>
          </a:xfrm>
          <a:custGeom>
            <a:avLst/>
            <a:gdLst/>
            <a:ahLst/>
            <a:cxnLst/>
            <a:rect l="l" t="t" r="r" b="b"/>
            <a:pathLst>
              <a:path w="439420" h="403225">
                <a:moveTo>
                  <a:pt x="204584" y="0"/>
                </a:moveTo>
                <a:lnTo>
                  <a:pt x="135966" y="0"/>
                </a:lnTo>
                <a:lnTo>
                  <a:pt x="117652" y="1270"/>
                </a:lnTo>
                <a:lnTo>
                  <a:pt x="100063" y="4927"/>
                </a:lnTo>
                <a:lnTo>
                  <a:pt x="83426" y="10718"/>
                </a:lnTo>
                <a:lnTo>
                  <a:pt x="67970" y="18415"/>
                </a:lnTo>
                <a:lnTo>
                  <a:pt x="67970" y="0"/>
                </a:lnTo>
                <a:lnTo>
                  <a:pt x="0" y="0"/>
                </a:lnTo>
                <a:lnTo>
                  <a:pt x="0" y="267309"/>
                </a:lnTo>
                <a:lnTo>
                  <a:pt x="67970" y="267309"/>
                </a:lnTo>
                <a:lnTo>
                  <a:pt x="67970" y="135890"/>
                </a:lnTo>
                <a:lnTo>
                  <a:pt x="73317" y="109461"/>
                </a:lnTo>
                <a:lnTo>
                  <a:pt x="87909" y="87871"/>
                </a:lnTo>
                <a:lnTo>
                  <a:pt x="109524" y="73291"/>
                </a:lnTo>
                <a:lnTo>
                  <a:pt x="135966" y="67945"/>
                </a:lnTo>
                <a:lnTo>
                  <a:pt x="158203" y="67310"/>
                </a:lnTo>
                <a:lnTo>
                  <a:pt x="191897" y="18415"/>
                </a:lnTo>
                <a:lnTo>
                  <a:pt x="204584" y="0"/>
                </a:lnTo>
                <a:close/>
              </a:path>
              <a:path w="439420" h="403225">
                <a:moveTo>
                  <a:pt x="439026" y="267309"/>
                </a:moveTo>
                <a:lnTo>
                  <a:pt x="430593" y="220319"/>
                </a:lnTo>
                <a:lnTo>
                  <a:pt x="407339" y="180416"/>
                </a:lnTo>
                <a:lnTo>
                  <a:pt x="372287" y="150622"/>
                </a:lnTo>
                <a:lnTo>
                  <a:pt x="328472" y="133985"/>
                </a:lnTo>
                <a:lnTo>
                  <a:pt x="374218" y="67310"/>
                </a:lnTo>
                <a:lnTo>
                  <a:pt x="374218" y="0"/>
                </a:lnTo>
                <a:lnTo>
                  <a:pt x="228714" y="0"/>
                </a:lnTo>
                <a:lnTo>
                  <a:pt x="182346" y="67310"/>
                </a:lnTo>
                <a:lnTo>
                  <a:pt x="292265" y="67310"/>
                </a:lnTo>
                <a:lnTo>
                  <a:pt x="235712" y="149847"/>
                </a:lnTo>
                <a:lnTo>
                  <a:pt x="269379" y="208267"/>
                </a:lnTo>
                <a:lnTo>
                  <a:pt x="277241" y="204470"/>
                </a:lnTo>
                <a:lnTo>
                  <a:pt x="285584" y="201676"/>
                </a:lnTo>
                <a:lnTo>
                  <a:pt x="294411" y="199961"/>
                </a:lnTo>
                <a:lnTo>
                  <a:pt x="303707" y="199364"/>
                </a:lnTo>
                <a:lnTo>
                  <a:pt x="330136" y="204724"/>
                </a:lnTo>
                <a:lnTo>
                  <a:pt x="351739" y="219290"/>
                </a:lnTo>
                <a:lnTo>
                  <a:pt x="366318" y="240893"/>
                </a:lnTo>
                <a:lnTo>
                  <a:pt x="371665" y="267309"/>
                </a:lnTo>
                <a:lnTo>
                  <a:pt x="366318" y="294093"/>
                </a:lnTo>
                <a:lnTo>
                  <a:pt x="351739" y="315887"/>
                </a:lnTo>
                <a:lnTo>
                  <a:pt x="330136" y="330530"/>
                </a:lnTo>
                <a:lnTo>
                  <a:pt x="303707" y="335876"/>
                </a:lnTo>
                <a:lnTo>
                  <a:pt x="276898" y="330530"/>
                </a:lnTo>
                <a:lnTo>
                  <a:pt x="255092" y="315887"/>
                </a:lnTo>
                <a:lnTo>
                  <a:pt x="240436" y="294093"/>
                </a:lnTo>
                <a:lnTo>
                  <a:pt x="235077" y="267309"/>
                </a:lnTo>
                <a:lnTo>
                  <a:pt x="167728" y="267309"/>
                </a:lnTo>
                <a:lnTo>
                  <a:pt x="174675" y="310210"/>
                </a:lnTo>
                <a:lnTo>
                  <a:pt x="193992" y="347510"/>
                </a:lnTo>
                <a:lnTo>
                  <a:pt x="223443" y="376936"/>
                </a:lnTo>
                <a:lnTo>
                  <a:pt x="260769" y="396252"/>
                </a:lnTo>
                <a:lnTo>
                  <a:pt x="303707" y="403186"/>
                </a:lnTo>
                <a:lnTo>
                  <a:pt x="346557" y="396252"/>
                </a:lnTo>
                <a:lnTo>
                  <a:pt x="383717" y="376936"/>
                </a:lnTo>
                <a:lnTo>
                  <a:pt x="412978" y="347510"/>
                </a:lnTo>
                <a:lnTo>
                  <a:pt x="432142" y="310210"/>
                </a:lnTo>
                <a:lnTo>
                  <a:pt x="439026" y="2673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7497" y="1517746"/>
            <a:ext cx="8177004" cy="3315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1823" y="1444984"/>
            <a:ext cx="9508352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3089" y="6375525"/>
            <a:ext cx="288290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898989"/>
                </a:solidFill>
                <a:latin typeface="Century Gothic"/>
                <a:cs typeface="Century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‹#›</a:t>
            </a:fld>
            <a:r>
              <a:rPr dirty="0"/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56468" y="1893208"/>
            <a:ext cx="31273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Module</a:t>
            </a:r>
            <a:r>
              <a:rPr sz="5400" b="1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5400" b="1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5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468" y="3616171"/>
            <a:ext cx="47186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i="1" spc="-5" dirty="0">
                <a:solidFill>
                  <a:srgbClr val="FF0000"/>
                </a:solidFill>
                <a:latin typeface="Century Gothic"/>
                <a:cs typeface="Century Gothic"/>
              </a:rPr>
              <a:t>Introduction</a:t>
            </a:r>
            <a:r>
              <a:rPr sz="3500" i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3500" i="1" dirty="0">
                <a:solidFill>
                  <a:srgbClr val="FF0000"/>
                </a:solidFill>
                <a:latin typeface="Century Gothic"/>
                <a:cs typeface="Century Gothic"/>
              </a:rPr>
              <a:t>to</a:t>
            </a:r>
            <a:r>
              <a:rPr sz="3500" i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3500" i="1" spc="-5" dirty="0">
                <a:solidFill>
                  <a:srgbClr val="FF0000"/>
                </a:solidFill>
                <a:latin typeface="Century Gothic"/>
                <a:cs typeface="Century Gothic"/>
              </a:rPr>
              <a:t>Corda</a:t>
            </a:r>
            <a:endParaRPr sz="35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5226" y="5251490"/>
            <a:ext cx="2032817" cy="83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6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8" y="67717"/>
                </a:lnTo>
                <a:lnTo>
                  <a:pt x="60732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6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1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9" y="67717"/>
                </a:lnTo>
                <a:lnTo>
                  <a:pt x="60099" y="60172"/>
                </a:lnTo>
                <a:lnTo>
                  <a:pt x="67718" y="49055"/>
                </a:lnTo>
                <a:lnTo>
                  <a:pt x="70510" y="35560"/>
                </a:lnTo>
                <a:lnTo>
                  <a:pt x="67718" y="21699"/>
                </a:lnTo>
                <a:lnTo>
                  <a:pt x="60099" y="10398"/>
                </a:lnTo>
                <a:lnTo>
                  <a:pt x="48789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9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5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9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19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167" y="67717"/>
                </a:lnTo>
                <a:lnTo>
                  <a:pt x="60505" y="60172"/>
                </a:lnTo>
                <a:lnTo>
                  <a:pt x="68267" y="49055"/>
                </a:lnTo>
                <a:lnTo>
                  <a:pt x="71145" y="35560"/>
                </a:lnTo>
                <a:lnTo>
                  <a:pt x="68267" y="21699"/>
                </a:lnTo>
                <a:lnTo>
                  <a:pt x="60505" y="10398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5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58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4"/>
                </a:lnTo>
                <a:lnTo>
                  <a:pt x="31621" y="22056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4"/>
                </a:lnTo>
                <a:lnTo>
                  <a:pt x="13396" y="67449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7"/>
                </a:lnTo>
                <a:lnTo>
                  <a:pt x="26431" y="60172"/>
                </a:lnTo>
                <a:lnTo>
                  <a:pt x="34041" y="49055"/>
                </a:lnTo>
                <a:lnTo>
                  <a:pt x="36830" y="35560"/>
                </a:lnTo>
                <a:lnTo>
                  <a:pt x="34041" y="21699"/>
                </a:lnTo>
                <a:lnTo>
                  <a:pt x="26431" y="10398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60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8" y="67719"/>
                </a:lnTo>
                <a:lnTo>
                  <a:pt x="60732" y="60178"/>
                </a:lnTo>
                <a:lnTo>
                  <a:pt x="68344" y="49066"/>
                </a:lnTo>
                <a:lnTo>
                  <a:pt x="71132" y="35572"/>
                </a:lnTo>
                <a:lnTo>
                  <a:pt x="68344" y="21704"/>
                </a:lnTo>
                <a:lnTo>
                  <a:pt x="60732" y="10399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6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9"/>
                </a:lnTo>
                <a:lnTo>
                  <a:pt x="2790" y="21704"/>
                </a:lnTo>
                <a:lnTo>
                  <a:pt x="0" y="35572"/>
                </a:lnTo>
                <a:lnTo>
                  <a:pt x="2790" y="49066"/>
                </a:lnTo>
                <a:lnTo>
                  <a:pt x="10406" y="60178"/>
                </a:lnTo>
                <a:lnTo>
                  <a:pt x="21715" y="67719"/>
                </a:lnTo>
                <a:lnTo>
                  <a:pt x="35585" y="70497"/>
                </a:lnTo>
                <a:lnTo>
                  <a:pt x="49086" y="67719"/>
                </a:lnTo>
                <a:lnTo>
                  <a:pt x="60202" y="60178"/>
                </a:lnTo>
                <a:lnTo>
                  <a:pt x="67744" y="49066"/>
                </a:lnTo>
                <a:lnTo>
                  <a:pt x="70523" y="35572"/>
                </a:lnTo>
                <a:lnTo>
                  <a:pt x="67744" y="21704"/>
                </a:lnTo>
                <a:lnTo>
                  <a:pt x="60202" y="10399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8" y="6463938"/>
            <a:ext cx="70523" cy="7049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91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9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19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6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167" y="67719"/>
                </a:lnTo>
                <a:lnTo>
                  <a:pt x="60505" y="60178"/>
                </a:lnTo>
                <a:lnTo>
                  <a:pt x="68267" y="49066"/>
                </a:lnTo>
                <a:lnTo>
                  <a:pt x="71145" y="35572"/>
                </a:lnTo>
                <a:lnTo>
                  <a:pt x="68267" y="21704"/>
                </a:lnTo>
                <a:lnTo>
                  <a:pt x="60505" y="10399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5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3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58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5"/>
                </a:lnTo>
                <a:lnTo>
                  <a:pt x="31621" y="22061"/>
                </a:lnTo>
                <a:lnTo>
                  <a:pt x="34302" y="35572"/>
                </a:lnTo>
                <a:lnTo>
                  <a:pt x="31621" y="48977"/>
                </a:lnTo>
                <a:lnTo>
                  <a:pt x="24295" y="59940"/>
                </a:lnTo>
                <a:lnTo>
                  <a:pt x="13396" y="67451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9"/>
                </a:lnTo>
                <a:lnTo>
                  <a:pt x="26431" y="60178"/>
                </a:lnTo>
                <a:lnTo>
                  <a:pt x="34041" y="49066"/>
                </a:lnTo>
                <a:lnTo>
                  <a:pt x="36830" y="35572"/>
                </a:lnTo>
                <a:lnTo>
                  <a:pt x="34041" y="21704"/>
                </a:lnTo>
                <a:lnTo>
                  <a:pt x="26431" y="10399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24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32" y="35560"/>
                </a:moveTo>
                <a:lnTo>
                  <a:pt x="68453" y="22059"/>
                </a:lnTo>
                <a:lnTo>
                  <a:pt x="61125" y="10871"/>
                </a:lnTo>
                <a:lnTo>
                  <a:pt x="50228" y="3149"/>
                </a:lnTo>
                <a:lnTo>
                  <a:pt x="36830" y="0"/>
                </a:lnTo>
                <a:lnTo>
                  <a:pt x="35560" y="0"/>
                </a:lnTo>
                <a:lnTo>
                  <a:pt x="21691" y="2794"/>
                </a:lnTo>
                <a:lnTo>
                  <a:pt x="10388" y="10401"/>
                </a:lnTo>
                <a:lnTo>
                  <a:pt x="2781" y="21704"/>
                </a:lnTo>
                <a:lnTo>
                  <a:pt x="0" y="35560"/>
                </a:lnTo>
                <a:lnTo>
                  <a:pt x="2781" y="49060"/>
                </a:lnTo>
                <a:lnTo>
                  <a:pt x="10388" y="60172"/>
                </a:lnTo>
                <a:lnTo>
                  <a:pt x="21691" y="67716"/>
                </a:lnTo>
                <a:lnTo>
                  <a:pt x="35560" y="70497"/>
                </a:lnTo>
                <a:lnTo>
                  <a:pt x="36830" y="70497"/>
                </a:lnTo>
                <a:lnTo>
                  <a:pt x="50228" y="67449"/>
                </a:lnTo>
                <a:lnTo>
                  <a:pt x="61125" y="59931"/>
                </a:lnTo>
                <a:lnTo>
                  <a:pt x="68453" y="48971"/>
                </a:lnTo>
                <a:lnTo>
                  <a:pt x="71132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24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32" y="35572"/>
                </a:moveTo>
                <a:lnTo>
                  <a:pt x="68453" y="22059"/>
                </a:lnTo>
                <a:lnTo>
                  <a:pt x="61125" y="10871"/>
                </a:lnTo>
                <a:lnTo>
                  <a:pt x="50228" y="3149"/>
                </a:lnTo>
                <a:lnTo>
                  <a:pt x="36830" y="0"/>
                </a:lnTo>
                <a:lnTo>
                  <a:pt x="35560" y="0"/>
                </a:lnTo>
                <a:lnTo>
                  <a:pt x="21691" y="2794"/>
                </a:lnTo>
                <a:lnTo>
                  <a:pt x="10388" y="10401"/>
                </a:lnTo>
                <a:lnTo>
                  <a:pt x="2781" y="21704"/>
                </a:lnTo>
                <a:lnTo>
                  <a:pt x="0" y="35572"/>
                </a:lnTo>
                <a:lnTo>
                  <a:pt x="2781" y="49060"/>
                </a:lnTo>
                <a:lnTo>
                  <a:pt x="10388" y="60172"/>
                </a:lnTo>
                <a:lnTo>
                  <a:pt x="21691" y="67716"/>
                </a:lnTo>
                <a:lnTo>
                  <a:pt x="35560" y="70497"/>
                </a:lnTo>
                <a:lnTo>
                  <a:pt x="36830" y="70497"/>
                </a:lnTo>
                <a:lnTo>
                  <a:pt x="50228" y="67449"/>
                </a:lnTo>
                <a:lnTo>
                  <a:pt x="61125" y="59944"/>
                </a:lnTo>
                <a:lnTo>
                  <a:pt x="68453" y="48971"/>
                </a:lnTo>
                <a:lnTo>
                  <a:pt x="71132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21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5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53" y="67717"/>
                </a:lnTo>
                <a:lnTo>
                  <a:pt x="60166" y="60172"/>
                </a:lnTo>
                <a:lnTo>
                  <a:pt x="67706" y="49055"/>
                </a:lnTo>
                <a:lnTo>
                  <a:pt x="70484" y="35560"/>
                </a:lnTo>
                <a:lnTo>
                  <a:pt x="67706" y="21699"/>
                </a:lnTo>
                <a:lnTo>
                  <a:pt x="60166" y="10398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21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5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53" y="67719"/>
                </a:lnTo>
                <a:lnTo>
                  <a:pt x="60166" y="60178"/>
                </a:lnTo>
                <a:lnTo>
                  <a:pt x="67706" y="49066"/>
                </a:lnTo>
                <a:lnTo>
                  <a:pt x="70484" y="35572"/>
                </a:lnTo>
                <a:lnTo>
                  <a:pt x="67706" y="21704"/>
                </a:lnTo>
                <a:lnTo>
                  <a:pt x="60166" y="10399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9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401" y="60178"/>
                </a:lnTo>
                <a:lnTo>
                  <a:pt x="21709" y="67719"/>
                </a:lnTo>
                <a:lnTo>
                  <a:pt x="35585" y="70497"/>
                </a:lnTo>
                <a:lnTo>
                  <a:pt x="49446" y="67719"/>
                </a:lnTo>
                <a:lnTo>
                  <a:pt x="60747" y="60178"/>
                </a:lnTo>
                <a:lnTo>
                  <a:pt x="68357" y="49066"/>
                </a:lnTo>
                <a:lnTo>
                  <a:pt x="71145" y="35572"/>
                </a:lnTo>
                <a:lnTo>
                  <a:pt x="68357" y="21704"/>
                </a:lnTo>
                <a:lnTo>
                  <a:pt x="60747" y="10399"/>
                </a:lnTo>
                <a:lnTo>
                  <a:pt x="4944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6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8" y="67717"/>
                </a:lnTo>
                <a:lnTo>
                  <a:pt x="60732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6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1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9" y="67717"/>
                </a:lnTo>
                <a:lnTo>
                  <a:pt x="60099" y="60172"/>
                </a:lnTo>
                <a:lnTo>
                  <a:pt x="67718" y="49055"/>
                </a:lnTo>
                <a:lnTo>
                  <a:pt x="70510" y="35560"/>
                </a:lnTo>
                <a:lnTo>
                  <a:pt x="67718" y="21699"/>
                </a:lnTo>
                <a:lnTo>
                  <a:pt x="60099" y="10398"/>
                </a:lnTo>
                <a:lnTo>
                  <a:pt x="48789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9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5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9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19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167" y="67717"/>
                </a:lnTo>
                <a:lnTo>
                  <a:pt x="60505" y="60172"/>
                </a:lnTo>
                <a:lnTo>
                  <a:pt x="68267" y="49055"/>
                </a:lnTo>
                <a:lnTo>
                  <a:pt x="71145" y="35560"/>
                </a:lnTo>
                <a:lnTo>
                  <a:pt x="68267" y="21699"/>
                </a:lnTo>
                <a:lnTo>
                  <a:pt x="60505" y="10398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5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58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4"/>
                </a:lnTo>
                <a:lnTo>
                  <a:pt x="31621" y="22056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4"/>
                </a:lnTo>
                <a:lnTo>
                  <a:pt x="13396" y="67449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7"/>
                </a:lnTo>
                <a:lnTo>
                  <a:pt x="26431" y="60172"/>
                </a:lnTo>
                <a:lnTo>
                  <a:pt x="34041" y="49055"/>
                </a:lnTo>
                <a:lnTo>
                  <a:pt x="36830" y="35560"/>
                </a:lnTo>
                <a:lnTo>
                  <a:pt x="34041" y="21699"/>
                </a:lnTo>
                <a:lnTo>
                  <a:pt x="26431" y="10398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60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8" y="67719"/>
                </a:lnTo>
                <a:lnTo>
                  <a:pt x="60732" y="60178"/>
                </a:lnTo>
                <a:lnTo>
                  <a:pt x="68344" y="49066"/>
                </a:lnTo>
                <a:lnTo>
                  <a:pt x="71132" y="35572"/>
                </a:lnTo>
                <a:lnTo>
                  <a:pt x="68344" y="21704"/>
                </a:lnTo>
                <a:lnTo>
                  <a:pt x="60732" y="10399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6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9"/>
                </a:lnTo>
                <a:lnTo>
                  <a:pt x="2790" y="21704"/>
                </a:lnTo>
                <a:lnTo>
                  <a:pt x="0" y="35572"/>
                </a:lnTo>
                <a:lnTo>
                  <a:pt x="2790" y="49066"/>
                </a:lnTo>
                <a:lnTo>
                  <a:pt x="10406" y="60178"/>
                </a:lnTo>
                <a:lnTo>
                  <a:pt x="21715" y="67719"/>
                </a:lnTo>
                <a:lnTo>
                  <a:pt x="35585" y="70497"/>
                </a:lnTo>
                <a:lnTo>
                  <a:pt x="49086" y="67719"/>
                </a:lnTo>
                <a:lnTo>
                  <a:pt x="60202" y="60178"/>
                </a:lnTo>
                <a:lnTo>
                  <a:pt x="67744" y="49066"/>
                </a:lnTo>
                <a:lnTo>
                  <a:pt x="70523" y="35572"/>
                </a:lnTo>
                <a:lnTo>
                  <a:pt x="67744" y="21704"/>
                </a:lnTo>
                <a:lnTo>
                  <a:pt x="60202" y="10399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91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9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19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6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167" y="67719"/>
                </a:lnTo>
                <a:lnTo>
                  <a:pt x="60505" y="60178"/>
                </a:lnTo>
                <a:lnTo>
                  <a:pt x="68267" y="49066"/>
                </a:lnTo>
                <a:lnTo>
                  <a:pt x="71145" y="35572"/>
                </a:lnTo>
                <a:lnTo>
                  <a:pt x="68267" y="21704"/>
                </a:lnTo>
                <a:lnTo>
                  <a:pt x="60505" y="10399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5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3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58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5"/>
                </a:lnTo>
                <a:lnTo>
                  <a:pt x="31621" y="22061"/>
                </a:lnTo>
                <a:lnTo>
                  <a:pt x="34302" y="35572"/>
                </a:lnTo>
                <a:lnTo>
                  <a:pt x="31621" y="48977"/>
                </a:lnTo>
                <a:lnTo>
                  <a:pt x="24295" y="59940"/>
                </a:lnTo>
                <a:lnTo>
                  <a:pt x="13396" y="67451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9"/>
                </a:lnTo>
                <a:lnTo>
                  <a:pt x="26431" y="60178"/>
                </a:lnTo>
                <a:lnTo>
                  <a:pt x="34041" y="49066"/>
                </a:lnTo>
                <a:lnTo>
                  <a:pt x="36830" y="35572"/>
                </a:lnTo>
                <a:lnTo>
                  <a:pt x="34041" y="21704"/>
                </a:lnTo>
                <a:lnTo>
                  <a:pt x="26431" y="10399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5" y="323679"/>
            <a:ext cx="71755" cy="71120"/>
            <a:chOff x="9324125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5" y="323679"/>
              <a:ext cx="36830" cy="71120"/>
            </a:xfrm>
            <a:custGeom>
              <a:avLst/>
              <a:gdLst/>
              <a:ahLst/>
              <a:cxnLst/>
              <a:rect l="l" t="t" r="r" b="b"/>
              <a:pathLst>
                <a:path w="36829" h="71120">
                  <a:moveTo>
                    <a:pt x="36829" y="0"/>
                  </a:moveTo>
                  <a:lnTo>
                    <a:pt x="35559" y="0"/>
                  </a:lnTo>
                  <a:lnTo>
                    <a:pt x="21699" y="2788"/>
                  </a:lnTo>
                  <a:lnTo>
                    <a:pt x="10398" y="10398"/>
                  </a:lnTo>
                  <a:lnTo>
                    <a:pt x="2788" y="21699"/>
                  </a:lnTo>
                  <a:lnTo>
                    <a:pt x="0" y="35560"/>
                  </a:lnTo>
                  <a:lnTo>
                    <a:pt x="2788" y="49055"/>
                  </a:lnTo>
                  <a:lnTo>
                    <a:pt x="10398" y="60172"/>
                  </a:lnTo>
                  <a:lnTo>
                    <a:pt x="21699" y="67717"/>
                  </a:lnTo>
                  <a:lnTo>
                    <a:pt x="35559" y="70497"/>
                  </a:lnTo>
                  <a:lnTo>
                    <a:pt x="36829" y="70497"/>
                  </a:lnTo>
                  <a:lnTo>
                    <a:pt x="23435" y="67449"/>
                  </a:lnTo>
                  <a:lnTo>
                    <a:pt x="12541" y="59934"/>
                  </a:lnTo>
                  <a:lnTo>
                    <a:pt x="5218" y="48966"/>
                  </a:lnTo>
                  <a:lnTo>
                    <a:pt x="2539" y="35560"/>
                  </a:lnTo>
                  <a:lnTo>
                    <a:pt x="5218" y="22056"/>
                  </a:lnTo>
                  <a:lnTo>
                    <a:pt x="12541" y="10874"/>
                  </a:lnTo>
                  <a:lnTo>
                    <a:pt x="23435" y="3145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57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302" y="0"/>
                  </a:moveTo>
                  <a:lnTo>
                    <a:pt x="20900" y="3145"/>
                  </a:lnTo>
                  <a:lnTo>
                    <a:pt x="10002" y="10874"/>
                  </a:lnTo>
                  <a:lnTo>
                    <a:pt x="2679" y="22056"/>
                  </a:lnTo>
                  <a:lnTo>
                    <a:pt x="0" y="35560"/>
                  </a:lnTo>
                  <a:lnTo>
                    <a:pt x="2679" y="48966"/>
                  </a:lnTo>
                  <a:lnTo>
                    <a:pt x="10002" y="59934"/>
                  </a:lnTo>
                  <a:lnTo>
                    <a:pt x="20900" y="67449"/>
                  </a:lnTo>
                  <a:lnTo>
                    <a:pt x="34302" y="70497"/>
                  </a:lnTo>
                  <a:lnTo>
                    <a:pt x="47699" y="67449"/>
                  </a:lnTo>
                  <a:lnTo>
                    <a:pt x="58597" y="59934"/>
                  </a:lnTo>
                  <a:lnTo>
                    <a:pt x="65924" y="48966"/>
                  </a:lnTo>
                  <a:lnTo>
                    <a:pt x="68605" y="35560"/>
                  </a:lnTo>
                  <a:lnTo>
                    <a:pt x="65924" y="22056"/>
                  </a:lnTo>
                  <a:lnTo>
                    <a:pt x="58597" y="10874"/>
                  </a:lnTo>
                  <a:lnTo>
                    <a:pt x="47699" y="3145"/>
                  </a:lnTo>
                  <a:lnTo>
                    <a:pt x="34302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5" y="6463938"/>
            <a:ext cx="71755" cy="71120"/>
            <a:chOff x="9324125" y="6463938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5" y="6463938"/>
              <a:ext cx="36830" cy="71120"/>
            </a:xfrm>
            <a:custGeom>
              <a:avLst/>
              <a:gdLst/>
              <a:ahLst/>
              <a:cxnLst/>
              <a:rect l="l" t="t" r="r" b="b"/>
              <a:pathLst>
                <a:path w="36829" h="71120">
                  <a:moveTo>
                    <a:pt x="36829" y="0"/>
                  </a:moveTo>
                  <a:lnTo>
                    <a:pt x="35559" y="0"/>
                  </a:lnTo>
                  <a:lnTo>
                    <a:pt x="21699" y="2788"/>
                  </a:lnTo>
                  <a:lnTo>
                    <a:pt x="10398" y="10399"/>
                  </a:lnTo>
                  <a:lnTo>
                    <a:pt x="2788" y="21704"/>
                  </a:lnTo>
                  <a:lnTo>
                    <a:pt x="0" y="35572"/>
                  </a:lnTo>
                  <a:lnTo>
                    <a:pt x="2788" y="49066"/>
                  </a:lnTo>
                  <a:lnTo>
                    <a:pt x="10398" y="60178"/>
                  </a:lnTo>
                  <a:lnTo>
                    <a:pt x="21699" y="67719"/>
                  </a:lnTo>
                  <a:lnTo>
                    <a:pt x="35559" y="70497"/>
                  </a:lnTo>
                  <a:lnTo>
                    <a:pt x="36829" y="70497"/>
                  </a:lnTo>
                  <a:lnTo>
                    <a:pt x="23435" y="67451"/>
                  </a:lnTo>
                  <a:lnTo>
                    <a:pt x="12541" y="59940"/>
                  </a:lnTo>
                  <a:lnTo>
                    <a:pt x="5218" y="48977"/>
                  </a:lnTo>
                  <a:lnTo>
                    <a:pt x="2539" y="35572"/>
                  </a:lnTo>
                  <a:lnTo>
                    <a:pt x="5218" y="22061"/>
                  </a:lnTo>
                  <a:lnTo>
                    <a:pt x="12541" y="10875"/>
                  </a:lnTo>
                  <a:lnTo>
                    <a:pt x="23435" y="3145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57" y="6463938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302" y="0"/>
                  </a:moveTo>
                  <a:lnTo>
                    <a:pt x="20900" y="3145"/>
                  </a:lnTo>
                  <a:lnTo>
                    <a:pt x="10002" y="10875"/>
                  </a:lnTo>
                  <a:lnTo>
                    <a:pt x="2679" y="22061"/>
                  </a:lnTo>
                  <a:lnTo>
                    <a:pt x="0" y="35572"/>
                  </a:lnTo>
                  <a:lnTo>
                    <a:pt x="2679" y="48977"/>
                  </a:lnTo>
                  <a:lnTo>
                    <a:pt x="10002" y="59940"/>
                  </a:lnTo>
                  <a:lnTo>
                    <a:pt x="20900" y="67451"/>
                  </a:lnTo>
                  <a:lnTo>
                    <a:pt x="34302" y="70497"/>
                  </a:lnTo>
                  <a:lnTo>
                    <a:pt x="47699" y="67451"/>
                  </a:lnTo>
                  <a:lnTo>
                    <a:pt x="58597" y="59940"/>
                  </a:lnTo>
                  <a:lnTo>
                    <a:pt x="65924" y="48977"/>
                  </a:lnTo>
                  <a:lnTo>
                    <a:pt x="68605" y="35572"/>
                  </a:lnTo>
                  <a:lnTo>
                    <a:pt x="65924" y="22061"/>
                  </a:lnTo>
                  <a:lnTo>
                    <a:pt x="58597" y="10875"/>
                  </a:lnTo>
                  <a:lnTo>
                    <a:pt x="47699" y="3145"/>
                  </a:lnTo>
                  <a:lnTo>
                    <a:pt x="34302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21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5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53" y="67717"/>
                </a:lnTo>
                <a:lnTo>
                  <a:pt x="60166" y="60172"/>
                </a:lnTo>
                <a:lnTo>
                  <a:pt x="67706" y="49055"/>
                </a:lnTo>
                <a:lnTo>
                  <a:pt x="70484" y="35560"/>
                </a:lnTo>
                <a:lnTo>
                  <a:pt x="67706" y="21699"/>
                </a:lnTo>
                <a:lnTo>
                  <a:pt x="60166" y="10398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21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5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53" y="67719"/>
                </a:lnTo>
                <a:lnTo>
                  <a:pt x="60166" y="60178"/>
                </a:lnTo>
                <a:lnTo>
                  <a:pt x="67706" y="49066"/>
                </a:lnTo>
                <a:lnTo>
                  <a:pt x="70484" y="35572"/>
                </a:lnTo>
                <a:lnTo>
                  <a:pt x="67706" y="21704"/>
                </a:lnTo>
                <a:lnTo>
                  <a:pt x="60166" y="10399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9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401" y="60178"/>
                </a:lnTo>
                <a:lnTo>
                  <a:pt x="21709" y="67719"/>
                </a:lnTo>
                <a:lnTo>
                  <a:pt x="35585" y="70497"/>
                </a:lnTo>
                <a:lnTo>
                  <a:pt x="49446" y="67719"/>
                </a:lnTo>
                <a:lnTo>
                  <a:pt x="60747" y="60178"/>
                </a:lnTo>
                <a:lnTo>
                  <a:pt x="68357" y="49066"/>
                </a:lnTo>
                <a:lnTo>
                  <a:pt x="71145" y="35572"/>
                </a:lnTo>
                <a:lnTo>
                  <a:pt x="68357" y="21704"/>
                </a:lnTo>
                <a:lnTo>
                  <a:pt x="60747" y="10399"/>
                </a:lnTo>
                <a:lnTo>
                  <a:pt x="4944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675" y="569660"/>
            <a:ext cx="7644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You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cannot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have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your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cake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and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 eat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it!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560126" y="1437424"/>
            <a:ext cx="9103360" cy="378396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entury Gothic"/>
                <a:cs typeface="Century Gothic"/>
              </a:rPr>
              <a:t>Corda</a:t>
            </a:r>
            <a:r>
              <a:rPr sz="2400" spc="-5" dirty="0">
                <a:latin typeface="Century Gothic"/>
                <a:cs typeface="Century Gothic"/>
              </a:rPr>
              <a:t> </a:t>
            </a:r>
            <a:r>
              <a:rPr sz="2400" spc="-10" dirty="0">
                <a:latin typeface="Century Gothic"/>
                <a:cs typeface="Century Gothic"/>
              </a:rPr>
              <a:t>maintains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optimal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balance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of </a:t>
            </a:r>
            <a:r>
              <a:rPr sz="2400" spc="-5" dirty="0">
                <a:latin typeface="Century Gothic"/>
                <a:cs typeface="Century Gothic"/>
              </a:rPr>
              <a:t>trade-offs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for</a:t>
            </a:r>
            <a:endParaRPr sz="2400">
              <a:latin typeface="Century Gothic"/>
              <a:cs typeface="Century Gothic"/>
            </a:endParaRPr>
          </a:p>
          <a:p>
            <a:pPr marL="588645" lvl="1" indent="-342900">
              <a:lnSpc>
                <a:spcPct val="100000"/>
              </a:lnSpc>
              <a:spcBef>
                <a:spcPts val="1385"/>
              </a:spcBef>
              <a:buFont typeface="Lucida Sans"/>
              <a:buChar char="–"/>
              <a:tabLst>
                <a:tab pos="588645" algn="l"/>
                <a:tab pos="589280" algn="l"/>
              </a:tabLst>
            </a:pPr>
            <a:r>
              <a:rPr sz="2200" spc="-5" dirty="0">
                <a:latin typeface="Century Gothic"/>
                <a:cs typeface="Century Gothic"/>
              </a:rPr>
              <a:t>the</a:t>
            </a:r>
            <a:r>
              <a:rPr sz="2200" spc="-10" dirty="0">
                <a:latin typeface="Century Gothic"/>
                <a:cs typeface="Century Gothic"/>
              </a:rPr>
              <a:t> </a:t>
            </a:r>
            <a:r>
              <a:rPr sz="2200" spc="-5" dirty="0">
                <a:latin typeface="Century Gothic"/>
                <a:cs typeface="Century Gothic"/>
              </a:rPr>
              <a:t>domain it</a:t>
            </a:r>
            <a:r>
              <a:rPr sz="2200" spc="5" dirty="0">
                <a:latin typeface="Century Gothic"/>
                <a:cs typeface="Century Gothic"/>
              </a:rPr>
              <a:t> </a:t>
            </a:r>
            <a:r>
              <a:rPr sz="2200" spc="-5" dirty="0">
                <a:latin typeface="Century Gothic"/>
                <a:cs typeface="Century Gothic"/>
              </a:rPr>
              <a:t>is intended</a:t>
            </a:r>
            <a:r>
              <a:rPr sz="2200" spc="5" dirty="0">
                <a:latin typeface="Century Gothic"/>
                <a:cs typeface="Century Gothic"/>
              </a:rPr>
              <a:t> </a:t>
            </a:r>
            <a:r>
              <a:rPr sz="2200" dirty="0">
                <a:latin typeface="Century Gothic"/>
                <a:cs typeface="Century Gothic"/>
              </a:rPr>
              <a:t>to</a:t>
            </a:r>
            <a:r>
              <a:rPr sz="2200" spc="-5" dirty="0">
                <a:latin typeface="Century Gothic"/>
                <a:cs typeface="Century Gothic"/>
              </a:rPr>
              <a:t> operate within,</a:t>
            </a:r>
            <a:r>
              <a:rPr sz="2200" dirty="0">
                <a:latin typeface="Century Gothic"/>
                <a:cs typeface="Century Gothic"/>
              </a:rPr>
              <a:t> </a:t>
            </a:r>
            <a:r>
              <a:rPr sz="2200" spc="-5" dirty="0">
                <a:latin typeface="Century Gothic"/>
                <a:cs typeface="Century Gothic"/>
              </a:rPr>
              <a:t>and;</a:t>
            </a:r>
            <a:endParaRPr sz="2200">
              <a:latin typeface="Century Gothic"/>
              <a:cs typeface="Century Gothic"/>
            </a:endParaRPr>
          </a:p>
          <a:p>
            <a:pPr marL="588645" lvl="1" indent="-342900">
              <a:lnSpc>
                <a:spcPct val="100000"/>
              </a:lnSpc>
              <a:spcBef>
                <a:spcPts val="1330"/>
              </a:spcBef>
              <a:buFont typeface="Lucida Sans"/>
              <a:buChar char="–"/>
              <a:tabLst>
                <a:tab pos="588645" algn="l"/>
                <a:tab pos="589280" algn="l"/>
              </a:tabLst>
            </a:pPr>
            <a:r>
              <a:rPr sz="2200" spc="-5" dirty="0">
                <a:latin typeface="Century Gothic"/>
                <a:cs typeface="Century Gothic"/>
              </a:rPr>
              <a:t>the</a:t>
            </a:r>
            <a:r>
              <a:rPr sz="2200" spc="-15" dirty="0">
                <a:latin typeface="Century Gothic"/>
                <a:cs typeface="Century Gothic"/>
              </a:rPr>
              <a:t> </a:t>
            </a:r>
            <a:r>
              <a:rPr sz="2200" spc="-5" dirty="0">
                <a:latin typeface="Century Gothic"/>
                <a:cs typeface="Century Gothic"/>
              </a:rPr>
              <a:t>business</a:t>
            </a:r>
            <a:r>
              <a:rPr sz="2200" spc="-10" dirty="0">
                <a:latin typeface="Century Gothic"/>
                <a:cs typeface="Century Gothic"/>
              </a:rPr>
              <a:t> </a:t>
            </a:r>
            <a:r>
              <a:rPr sz="2200" spc="-5" dirty="0">
                <a:latin typeface="Century Gothic"/>
                <a:cs typeface="Century Gothic"/>
              </a:rPr>
              <a:t>problems</a:t>
            </a:r>
            <a:r>
              <a:rPr sz="2200" spc="-10" dirty="0">
                <a:latin typeface="Century Gothic"/>
                <a:cs typeface="Century Gothic"/>
              </a:rPr>
              <a:t> </a:t>
            </a:r>
            <a:r>
              <a:rPr sz="2200" spc="-5" dirty="0">
                <a:latin typeface="Century Gothic"/>
                <a:cs typeface="Century Gothic"/>
              </a:rPr>
              <a:t>it</a:t>
            </a:r>
            <a:r>
              <a:rPr sz="2200" dirty="0">
                <a:latin typeface="Century Gothic"/>
                <a:cs typeface="Century Gothic"/>
              </a:rPr>
              <a:t> </a:t>
            </a:r>
            <a:r>
              <a:rPr sz="2200" spc="-5" dirty="0">
                <a:latin typeface="Century Gothic"/>
                <a:cs typeface="Century Gothic"/>
              </a:rPr>
              <a:t>is</a:t>
            </a:r>
            <a:r>
              <a:rPr sz="2200" spc="-10" dirty="0">
                <a:latin typeface="Century Gothic"/>
                <a:cs typeface="Century Gothic"/>
              </a:rPr>
              <a:t> </a:t>
            </a:r>
            <a:r>
              <a:rPr sz="2200" spc="-5" dirty="0">
                <a:latin typeface="Century Gothic"/>
                <a:cs typeface="Century Gothic"/>
              </a:rPr>
              <a:t>designed</a:t>
            </a:r>
            <a:r>
              <a:rPr sz="2200" dirty="0">
                <a:latin typeface="Century Gothic"/>
                <a:cs typeface="Century Gothic"/>
              </a:rPr>
              <a:t> to</a:t>
            </a:r>
            <a:r>
              <a:rPr sz="2200" spc="-5" dirty="0">
                <a:latin typeface="Century Gothic"/>
                <a:cs typeface="Century Gothic"/>
              </a:rPr>
              <a:t> solve</a:t>
            </a:r>
            <a:endParaRPr sz="2200">
              <a:latin typeface="Century Gothic"/>
              <a:cs typeface="Century Gothic"/>
            </a:endParaRPr>
          </a:p>
          <a:p>
            <a:pPr marL="354965" marR="5080" indent="-342900">
              <a:lnSpc>
                <a:spcPts val="4330"/>
              </a:lnSpc>
              <a:spcBef>
                <a:spcPts val="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Meanwhile, </a:t>
            </a:r>
            <a:r>
              <a:rPr sz="2400" dirty="0">
                <a:latin typeface="Century Gothic"/>
                <a:cs typeface="Century Gothic"/>
              </a:rPr>
              <a:t>Corda </a:t>
            </a:r>
            <a:r>
              <a:rPr sz="2400" spc="-5" dirty="0">
                <a:latin typeface="Century Gothic"/>
                <a:cs typeface="Century Gothic"/>
              </a:rPr>
              <a:t>also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provides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flexibility </a:t>
            </a:r>
            <a:r>
              <a:rPr sz="2400" spc="-5" dirty="0">
                <a:latin typeface="Century Gothic"/>
                <a:cs typeface="Century Gothic"/>
              </a:rPr>
              <a:t>for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developers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tweak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some of</a:t>
            </a:r>
            <a:r>
              <a:rPr sz="2400" spc="-5" dirty="0">
                <a:latin typeface="Century Gothic"/>
                <a:cs typeface="Century Gothic"/>
              </a:rPr>
              <a:t> these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trade-offs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</a:t>
            </a:r>
            <a:r>
              <a:rPr sz="2400" dirty="0">
                <a:latin typeface="Century Gothic"/>
                <a:cs typeface="Century Gothic"/>
              </a:rPr>
              <a:t> suit </a:t>
            </a:r>
            <a:r>
              <a:rPr sz="2400" spc="-5" dirty="0">
                <a:latin typeface="Century Gothic"/>
                <a:cs typeface="Century Gothic"/>
              </a:rPr>
              <a:t>their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requirements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entury Gothic"/>
                <a:cs typeface="Century Gothic"/>
              </a:rPr>
              <a:t>Example: </a:t>
            </a:r>
            <a:r>
              <a:rPr sz="2400" spc="-5" dirty="0">
                <a:latin typeface="Century Gothic"/>
                <a:cs typeface="Century Gothic"/>
              </a:rPr>
              <a:t>pluggable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consensus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There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 no </a:t>
            </a:r>
            <a:r>
              <a:rPr sz="2400" b="1" spc="-5" dirty="0">
                <a:latin typeface="Century Gothic"/>
                <a:cs typeface="Century Gothic"/>
              </a:rPr>
              <a:t>silver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bullets</a:t>
            </a:r>
            <a:r>
              <a:rPr sz="2400" spc="-5" dirty="0">
                <a:latin typeface="Century Gothic"/>
                <a:cs typeface="Century Gothic"/>
              </a:rPr>
              <a:t>!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3696" y="914400"/>
            <a:ext cx="8176895" cy="5018405"/>
          </a:xfrm>
          <a:custGeom>
            <a:avLst/>
            <a:gdLst/>
            <a:ahLst/>
            <a:cxnLst/>
            <a:rect l="l" t="t" r="r" b="b"/>
            <a:pathLst>
              <a:path w="8176895" h="5018405">
                <a:moveTo>
                  <a:pt x="8176856" y="0"/>
                </a:moveTo>
                <a:lnTo>
                  <a:pt x="0" y="0"/>
                </a:lnTo>
                <a:lnTo>
                  <a:pt x="0" y="5018048"/>
                </a:lnTo>
                <a:lnTo>
                  <a:pt x="8176856" y="5018048"/>
                </a:lnTo>
                <a:lnTo>
                  <a:pt x="8176856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3413" y="1045655"/>
            <a:ext cx="5601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30" dirty="0"/>
              <a:t> </a:t>
            </a:r>
            <a:r>
              <a:rPr spc="-5" dirty="0"/>
              <a:t>Corda</a:t>
            </a:r>
            <a:r>
              <a:rPr spc="-20" dirty="0"/>
              <a:t> </a:t>
            </a:r>
            <a:r>
              <a:rPr spc="-5" dirty="0"/>
              <a:t>network</a:t>
            </a:r>
            <a:r>
              <a:rPr spc="-20" dirty="0"/>
              <a:t> </a:t>
            </a:r>
            <a:r>
              <a:rPr spc="-5" dirty="0"/>
              <a:t>comprises: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0701" y="1849966"/>
            <a:ext cx="6024245" cy="374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32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doorman</a:t>
            </a:r>
            <a:endParaRPr sz="32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252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Two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32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Corda</a:t>
            </a:r>
            <a:r>
              <a:rPr sz="32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nodes</a:t>
            </a:r>
            <a:endParaRPr sz="32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252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Zero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oracles</a:t>
            </a:r>
            <a:endParaRPr sz="32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253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network map service</a:t>
            </a:r>
            <a:endParaRPr sz="32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252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One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notary</a:t>
            </a:r>
            <a:r>
              <a:rPr sz="32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services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1652" y="6376269"/>
            <a:ext cx="3594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p107.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1880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S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u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mm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3401" y="1612540"/>
            <a:ext cx="2606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entury Gothic"/>
                <a:cs typeface="Century Gothic"/>
              </a:rPr>
              <a:t>Corda</a:t>
            </a:r>
            <a:r>
              <a:rPr sz="2000" b="1" spc="-35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Key</a:t>
            </a:r>
            <a:r>
              <a:rPr sz="2000" b="1" spc="-30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Concepts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601" y="2374540"/>
            <a:ext cx="2651760" cy="3225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entury Gothic"/>
                <a:cs typeface="Century Gothic"/>
              </a:rPr>
              <a:t>The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</a:t>
            </a:r>
            <a:r>
              <a:rPr sz="2000" spc="-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ledger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States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Transactions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Contracts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Legal</a:t>
            </a:r>
            <a:r>
              <a:rPr sz="2000" spc="-8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prose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Commands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Timestamps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064" y="2374540"/>
            <a:ext cx="207835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Attachments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2000" dirty="0">
                <a:latin typeface="Century Gothic"/>
                <a:cs typeface="Century Gothic"/>
              </a:rPr>
              <a:t>Flows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2064" y="3288940"/>
            <a:ext cx="4408805" cy="2311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 startAt="10"/>
              <a:tabLst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Consensus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Notary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services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Oracles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469900" algn="l"/>
              </a:tabLst>
            </a:pPr>
            <a:r>
              <a:rPr sz="2000" dirty="0">
                <a:latin typeface="Century Gothic"/>
                <a:cs typeface="Century Gothic"/>
              </a:rPr>
              <a:t>The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node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and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CorDapps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469900" algn="l"/>
              </a:tabLst>
            </a:pP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network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5800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Permissioned</a:t>
            </a:r>
            <a:r>
              <a:rPr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/</a:t>
            </a:r>
            <a:r>
              <a:rPr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Permissionless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8290" y="2524152"/>
            <a:ext cx="8514715" cy="159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Permissioned</a:t>
            </a:r>
            <a:r>
              <a:rPr sz="2400" b="1" spc="-2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network</a:t>
            </a:r>
            <a:endParaRPr sz="2400">
              <a:latin typeface="Century Gothic"/>
              <a:cs typeface="Century Gothic"/>
            </a:endParaRPr>
          </a:p>
          <a:p>
            <a:pPr marL="12700" marR="5080" algn="ctr">
              <a:lnSpc>
                <a:spcPct val="150000"/>
              </a:lnSpc>
              <a:spcBef>
                <a:spcPts val="2270"/>
              </a:spcBef>
            </a:pPr>
            <a:r>
              <a:rPr sz="2000" spc="-5" dirty="0">
                <a:latin typeface="Century Gothic"/>
                <a:cs typeface="Century Gothic"/>
              </a:rPr>
              <a:t>Permissionless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networks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are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inappropriate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for most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scenarios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involving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regulated financial institutions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5557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No blockchain</a:t>
            </a:r>
            <a:r>
              <a:rPr b="1" spc="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/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Blockchain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2715" y="2524152"/>
            <a:ext cx="8826500" cy="159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No</a:t>
            </a:r>
            <a:r>
              <a:rPr sz="2400" b="1" spc="-3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blockchain</a:t>
            </a:r>
            <a:endParaRPr sz="2400" dirty="0">
              <a:latin typeface="Century Gothic"/>
              <a:cs typeface="Century Gothic"/>
            </a:endParaRPr>
          </a:p>
          <a:p>
            <a:pPr marL="12065" marR="5080" algn="ctr">
              <a:lnSpc>
                <a:spcPct val="150000"/>
              </a:lnSpc>
              <a:spcBef>
                <a:spcPts val="2270"/>
              </a:spcBef>
            </a:pPr>
            <a:r>
              <a:rPr sz="2000" dirty="0">
                <a:latin typeface="Century Gothic"/>
                <a:cs typeface="Century Gothic"/>
              </a:rPr>
              <a:t>When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considering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permissioned</a:t>
            </a:r>
            <a:r>
              <a:rPr sz="2000" spc="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networks,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" dirty="0">
                <a:latin typeface="Century Gothic"/>
                <a:cs typeface="Century Gothic"/>
              </a:rPr>
              <a:t>use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of</a:t>
            </a:r>
            <a:r>
              <a:rPr sz="2000" spc="-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5" dirty="0">
                <a:latin typeface="Century Gothic"/>
                <a:cs typeface="Century Gothic"/>
              </a:rPr>
              <a:t> blockchain</a:t>
            </a:r>
            <a:r>
              <a:rPr sz="2000" spc="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is </a:t>
            </a:r>
            <a:r>
              <a:rPr sz="2000" dirty="0">
                <a:latin typeface="Century Gothic"/>
                <a:cs typeface="Century Gothic"/>
              </a:rPr>
              <a:t>not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required to facilitate </a:t>
            </a:r>
            <a:r>
              <a:rPr sz="2000" dirty="0">
                <a:latin typeface="Century Gothic"/>
                <a:cs typeface="Century Gothic"/>
              </a:rPr>
              <a:t>consensus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AE315-56EC-4522-9F03-7A9280A8F5E9}"/>
              </a:ext>
            </a:extLst>
          </p:cNvPr>
          <p:cNvSpPr txBox="1"/>
          <p:nvPr/>
        </p:nvSpPr>
        <p:spPr>
          <a:xfrm>
            <a:off x="2133600" y="4648200"/>
            <a:ext cx="8763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Corda a blockchain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? ... So, by definition,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Corda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—with one key differentiator.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Corda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does not periodically batch up transactions needing confirmation — into a block — and confirm them in one go. Instead, 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Corda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confirms each transaction in real-time.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875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P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o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i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n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-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to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-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po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i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nt/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B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roadcast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4277" y="2524152"/>
            <a:ext cx="9223375" cy="159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Point-to-point</a:t>
            </a:r>
            <a:endParaRPr sz="2400" dirty="0">
              <a:latin typeface="Century Gothic"/>
              <a:cs typeface="Century Gothic"/>
            </a:endParaRPr>
          </a:p>
          <a:p>
            <a:pPr marL="12700" marR="5080" algn="ctr">
              <a:lnSpc>
                <a:spcPct val="150000"/>
              </a:lnSpc>
              <a:spcBef>
                <a:spcPts val="2270"/>
              </a:spcBef>
            </a:pPr>
            <a:r>
              <a:rPr sz="2000" spc="-5" dirty="0">
                <a:latin typeface="Century Gothic"/>
                <a:cs typeface="Century Gothic"/>
              </a:rPr>
              <a:t>On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" dirty="0">
                <a:latin typeface="Century Gothic"/>
                <a:cs typeface="Century Gothic"/>
              </a:rPr>
              <a:t>grounds </a:t>
            </a:r>
            <a:r>
              <a:rPr sz="2000" dirty="0">
                <a:latin typeface="Century Gothic"/>
                <a:cs typeface="Century Gothic"/>
              </a:rPr>
              <a:t>of</a:t>
            </a:r>
            <a:r>
              <a:rPr sz="2000" spc="-5" dirty="0">
                <a:latin typeface="Century Gothic"/>
                <a:cs typeface="Century Gothic"/>
              </a:rPr>
              <a:t> confidentiality, </a:t>
            </a:r>
            <a:r>
              <a:rPr lang="en-GB" sz="2000" spc="-5" dirty="0">
                <a:latin typeface="Century Gothic"/>
                <a:cs typeface="Century Gothic"/>
              </a:rPr>
              <a:t>Corda</a:t>
            </a:r>
            <a:r>
              <a:rPr sz="2000" dirty="0">
                <a:latin typeface="Century Gothic"/>
                <a:cs typeface="Century Gothic"/>
              </a:rPr>
              <a:t> reject</a:t>
            </a:r>
            <a:r>
              <a:rPr lang="en-GB" sz="2000" dirty="0">
                <a:latin typeface="Century Gothic"/>
                <a:cs typeface="Century Gothic"/>
              </a:rPr>
              <a:t>s</a:t>
            </a:r>
            <a:r>
              <a:rPr sz="2000" spc="-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notion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that data should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be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broadcast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to all participants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or</a:t>
            </a:r>
            <a:r>
              <a:rPr sz="2000" spc="-5" dirty="0">
                <a:latin typeface="Century Gothic"/>
                <a:cs typeface="Century Gothic"/>
              </a:rPr>
              <a:t> cumbersome pre-defined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groups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5745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Message</a:t>
            </a:r>
            <a:r>
              <a:rPr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queues</a:t>
            </a:r>
            <a:r>
              <a:rPr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/</a:t>
            </a:r>
            <a:r>
              <a:rPr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RPC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2390" y="2524152"/>
            <a:ext cx="8946515" cy="159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Message</a:t>
            </a:r>
            <a:r>
              <a:rPr sz="2400" b="1" spc="-3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queues</a:t>
            </a:r>
            <a:endParaRPr sz="2400">
              <a:latin typeface="Century Gothic"/>
              <a:cs typeface="Century Gothic"/>
            </a:endParaRPr>
          </a:p>
          <a:p>
            <a:pPr marL="12065" marR="5080" algn="ctr">
              <a:lnSpc>
                <a:spcPct val="150000"/>
              </a:lnSpc>
              <a:spcBef>
                <a:spcPts val="2270"/>
              </a:spcBef>
            </a:pPr>
            <a:r>
              <a:rPr sz="2000" spc="-5" dirty="0">
                <a:latin typeface="Century Gothic"/>
                <a:cs typeface="Century Gothic"/>
              </a:rPr>
              <a:t>Messaging queues </a:t>
            </a:r>
            <a:r>
              <a:rPr sz="2000" dirty="0">
                <a:latin typeface="Century Gothic"/>
                <a:cs typeface="Century Gothic"/>
              </a:rPr>
              <a:t>tend </a:t>
            </a:r>
            <a:r>
              <a:rPr sz="2000" spc="-5" dirty="0">
                <a:latin typeface="Century Gothic"/>
                <a:cs typeface="Century Gothic"/>
              </a:rPr>
              <a:t>to be more robust at </a:t>
            </a:r>
            <a:r>
              <a:rPr sz="2000" dirty="0">
                <a:latin typeface="Century Gothic"/>
                <a:cs typeface="Century Gothic"/>
              </a:rPr>
              <a:t>the cost of </a:t>
            </a:r>
            <a:r>
              <a:rPr sz="2000" spc="-5" dirty="0">
                <a:latin typeface="Century Gothic"/>
                <a:cs typeface="Century Gothic"/>
              </a:rPr>
              <a:t>complexity </a:t>
            </a:r>
            <a:r>
              <a:rPr sz="2000" dirty="0">
                <a:latin typeface="Century Gothic"/>
                <a:cs typeface="Century Gothic"/>
              </a:rPr>
              <a:t>and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extra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infrastructure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10293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Reliance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 on</a:t>
            </a:r>
            <a:r>
              <a:rPr b="1" spc="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existing</a:t>
            </a:r>
            <a:r>
              <a:rPr b="1" spc="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judicial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 systems</a:t>
            </a:r>
            <a:r>
              <a:rPr b="1" spc="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/</a:t>
            </a:r>
            <a:r>
              <a:rPr b="1" spc="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“Code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is</a:t>
            </a:r>
            <a:r>
              <a:rPr b="1" spc="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law”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8877" y="2524152"/>
            <a:ext cx="9274810" cy="159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Legal</a:t>
            </a:r>
            <a:r>
              <a:rPr sz="2400" b="1" spc="-4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Prose</a:t>
            </a:r>
            <a:endParaRPr sz="2400">
              <a:latin typeface="Century Gothic"/>
              <a:cs typeface="Century Gothic"/>
            </a:endParaRPr>
          </a:p>
          <a:p>
            <a:pPr marL="12065" marR="5080" algn="ctr">
              <a:lnSpc>
                <a:spcPct val="150000"/>
              </a:lnSpc>
              <a:spcBef>
                <a:spcPts val="2270"/>
              </a:spcBef>
            </a:pP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key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requirement for financial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institutions was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" dirty="0">
                <a:latin typeface="Century Gothic"/>
                <a:cs typeface="Century Gothic"/>
              </a:rPr>
              <a:t>ability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to rely</a:t>
            </a:r>
            <a:r>
              <a:rPr sz="2000" dirty="0">
                <a:latin typeface="Century Gothic"/>
                <a:cs typeface="Century Gothic"/>
              </a:rPr>
              <a:t> on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courts </a:t>
            </a:r>
            <a:r>
              <a:rPr sz="2000" dirty="0">
                <a:latin typeface="Century Gothic"/>
                <a:cs typeface="Century Gothic"/>
              </a:rPr>
              <a:t>of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law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in</a:t>
            </a:r>
            <a:r>
              <a:rPr sz="2000" dirty="0">
                <a:latin typeface="Century Gothic"/>
                <a:cs typeface="Century Gothic"/>
              </a:rPr>
              <a:t> the</a:t>
            </a:r>
            <a:r>
              <a:rPr sz="2000" spc="-5" dirty="0">
                <a:latin typeface="Century Gothic"/>
                <a:cs typeface="Century Gothic"/>
              </a:rPr>
              <a:t> case </a:t>
            </a:r>
            <a:r>
              <a:rPr sz="2000" dirty="0">
                <a:latin typeface="Century Gothic"/>
                <a:cs typeface="Century Gothic"/>
              </a:rPr>
              <a:t>of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conflicts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566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UTXO</a:t>
            </a:r>
            <a:r>
              <a:rPr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/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Account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model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1868" rIns="0" bIns="0" rtlCol="0">
            <a:spAutoFit/>
          </a:bodyPr>
          <a:lstStyle/>
          <a:p>
            <a:pPr marL="499745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entury Gothic"/>
                <a:cs typeface="Century Gothic"/>
              </a:rPr>
              <a:t>UTXO</a:t>
            </a:r>
            <a:r>
              <a:rPr b="1" spc="-4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Model</a:t>
            </a:r>
          </a:p>
          <a:p>
            <a:pPr marL="511175" marR="5080" algn="ctr">
              <a:lnSpc>
                <a:spcPct val="150000"/>
              </a:lnSpc>
              <a:spcBef>
                <a:spcPts val="2270"/>
              </a:spcBef>
            </a:pPr>
            <a:r>
              <a:rPr sz="2000" spc="-5" dirty="0"/>
              <a:t>To maintain true immutability </a:t>
            </a:r>
            <a:r>
              <a:rPr sz="2000" dirty="0"/>
              <a:t>of the </a:t>
            </a:r>
            <a:r>
              <a:rPr sz="2000" spc="-5" dirty="0"/>
              <a:t>ledger, </a:t>
            </a:r>
            <a:r>
              <a:rPr sz="2000" dirty="0"/>
              <a:t>and </a:t>
            </a:r>
            <a:r>
              <a:rPr sz="2000" spc="-5" dirty="0"/>
              <a:t>make it possible to apply </a:t>
            </a:r>
            <a:r>
              <a:rPr sz="2000" spc="-540" dirty="0"/>
              <a:t> </a:t>
            </a:r>
            <a:r>
              <a:rPr sz="2000" spc="-5" dirty="0"/>
              <a:t>transactions</a:t>
            </a:r>
            <a:r>
              <a:rPr sz="2000" spc="-15" dirty="0"/>
              <a:t> </a:t>
            </a:r>
            <a:r>
              <a:rPr sz="2000" spc="-5" dirty="0"/>
              <a:t>in</a:t>
            </a:r>
            <a:r>
              <a:rPr sz="2000" dirty="0"/>
              <a:t> </a:t>
            </a:r>
            <a:r>
              <a:rPr sz="2000" spc="-5" dirty="0"/>
              <a:t>parallel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508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e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-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use/Bu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il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1868" rIns="0" bIns="0" rtlCol="0">
            <a:spAutoFit/>
          </a:bodyPr>
          <a:lstStyle/>
          <a:p>
            <a:pPr marL="499745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entury Gothic"/>
                <a:cs typeface="Century Gothic"/>
              </a:rPr>
              <a:t>Re-use</a:t>
            </a:r>
          </a:p>
          <a:p>
            <a:pPr marL="511809" marR="5080" algn="ctr">
              <a:lnSpc>
                <a:spcPct val="150000"/>
              </a:lnSpc>
              <a:spcBef>
                <a:spcPts val="2270"/>
              </a:spcBef>
            </a:pPr>
            <a:r>
              <a:rPr sz="2000" dirty="0"/>
              <a:t>Wherever </a:t>
            </a:r>
            <a:r>
              <a:rPr sz="2000" spc="-5" dirty="0"/>
              <a:t>possible, </a:t>
            </a:r>
            <a:r>
              <a:rPr sz="2000" dirty="0"/>
              <a:t>we </a:t>
            </a:r>
            <a:r>
              <a:rPr sz="2000" spc="-5" dirty="0"/>
              <a:t>use industry standard bank friendly libraries </a:t>
            </a:r>
            <a:r>
              <a:rPr sz="2000" dirty="0"/>
              <a:t>and </a:t>
            </a:r>
            <a:r>
              <a:rPr sz="2000" spc="-540" dirty="0"/>
              <a:t> </a:t>
            </a:r>
            <a:r>
              <a:rPr sz="2000" dirty="0"/>
              <a:t>technology</a:t>
            </a:r>
            <a:r>
              <a:rPr sz="2000" spc="-5" dirty="0"/>
              <a:t> instead</a:t>
            </a:r>
            <a:r>
              <a:rPr sz="2000" dirty="0"/>
              <a:t> of</a:t>
            </a:r>
            <a:r>
              <a:rPr sz="2000" spc="-10" dirty="0"/>
              <a:t> </a:t>
            </a:r>
            <a:r>
              <a:rPr sz="2000" spc="-5" dirty="0"/>
              <a:t>“reinventing</a:t>
            </a:r>
            <a:r>
              <a:rPr sz="2000" dirty="0"/>
              <a:t> the</a:t>
            </a:r>
            <a:r>
              <a:rPr sz="2000" spc="-5" dirty="0"/>
              <a:t> wheel”.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5905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But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Corda also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 offers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flexibility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18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6221095" cy="222250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Pluggable</a:t>
            </a:r>
            <a:r>
              <a:rPr sz="2400" spc="-3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consensus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Flexible</a:t>
            </a:r>
            <a:r>
              <a:rPr sz="2400" spc="-2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</a:t>
            </a:r>
            <a:r>
              <a:rPr sz="2400" spc="-3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model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States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can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contain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arbitrary</a:t>
            </a:r>
            <a:r>
              <a:rPr sz="2400" spc="-2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information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Databases and message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brokers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744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Key</a:t>
            </a:r>
            <a:r>
              <a:rPr b="1" spc="-5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3401" y="1612540"/>
            <a:ext cx="2606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entury Gothic"/>
                <a:cs typeface="Century Gothic"/>
              </a:rPr>
              <a:t>Corda</a:t>
            </a:r>
            <a:r>
              <a:rPr sz="2000" b="1" spc="-35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Key</a:t>
            </a:r>
            <a:r>
              <a:rPr sz="2000" b="1" spc="-30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Concepts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601" y="2374540"/>
            <a:ext cx="2651760" cy="3225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entury Gothic"/>
                <a:cs typeface="Century Gothic"/>
              </a:rPr>
              <a:t>The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</a:t>
            </a:r>
            <a:r>
              <a:rPr sz="2000" spc="-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ledger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States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Transactions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Contracts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Legal</a:t>
            </a:r>
            <a:r>
              <a:rPr sz="2000" spc="-8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prose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Commands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Timestamps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064" y="2374540"/>
            <a:ext cx="207835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Attachments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2000" dirty="0">
                <a:latin typeface="Century Gothic"/>
                <a:cs typeface="Century Gothic"/>
              </a:rPr>
              <a:t>Flows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2064" y="3288940"/>
            <a:ext cx="4408805" cy="2311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 startAt="10"/>
              <a:tabLst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Consensus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Notary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services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469900" algn="l"/>
              </a:tabLst>
            </a:pPr>
            <a:r>
              <a:rPr sz="2000" spc="-5" dirty="0">
                <a:latin typeface="Century Gothic"/>
                <a:cs typeface="Century Gothic"/>
              </a:rPr>
              <a:t>Oracles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469900" algn="l"/>
              </a:tabLst>
            </a:pPr>
            <a:r>
              <a:rPr sz="2000" dirty="0">
                <a:latin typeface="Century Gothic"/>
                <a:cs typeface="Century Gothic"/>
              </a:rPr>
              <a:t>The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node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and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CorDapps</a:t>
            </a:r>
            <a:endParaRPr sz="20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469900" algn="l"/>
              </a:tabLst>
            </a:pP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network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6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8" y="67717"/>
                </a:lnTo>
                <a:lnTo>
                  <a:pt x="60732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6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1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9" y="67717"/>
                </a:lnTo>
                <a:lnTo>
                  <a:pt x="60099" y="60172"/>
                </a:lnTo>
                <a:lnTo>
                  <a:pt x="67718" y="49055"/>
                </a:lnTo>
                <a:lnTo>
                  <a:pt x="70510" y="35560"/>
                </a:lnTo>
                <a:lnTo>
                  <a:pt x="67718" y="21699"/>
                </a:lnTo>
                <a:lnTo>
                  <a:pt x="60099" y="10398"/>
                </a:lnTo>
                <a:lnTo>
                  <a:pt x="48789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9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5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9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19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167" y="67717"/>
                </a:lnTo>
                <a:lnTo>
                  <a:pt x="60505" y="60172"/>
                </a:lnTo>
                <a:lnTo>
                  <a:pt x="68267" y="49055"/>
                </a:lnTo>
                <a:lnTo>
                  <a:pt x="71145" y="35560"/>
                </a:lnTo>
                <a:lnTo>
                  <a:pt x="68267" y="21699"/>
                </a:lnTo>
                <a:lnTo>
                  <a:pt x="60505" y="10398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5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58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4"/>
                </a:lnTo>
                <a:lnTo>
                  <a:pt x="31621" y="22056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4"/>
                </a:lnTo>
                <a:lnTo>
                  <a:pt x="13396" y="67449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7"/>
                </a:lnTo>
                <a:lnTo>
                  <a:pt x="26431" y="60172"/>
                </a:lnTo>
                <a:lnTo>
                  <a:pt x="34041" y="49055"/>
                </a:lnTo>
                <a:lnTo>
                  <a:pt x="36830" y="35560"/>
                </a:lnTo>
                <a:lnTo>
                  <a:pt x="34041" y="21699"/>
                </a:lnTo>
                <a:lnTo>
                  <a:pt x="26431" y="10398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60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8" y="67719"/>
                </a:lnTo>
                <a:lnTo>
                  <a:pt x="60732" y="60178"/>
                </a:lnTo>
                <a:lnTo>
                  <a:pt x="68344" y="49066"/>
                </a:lnTo>
                <a:lnTo>
                  <a:pt x="71132" y="35572"/>
                </a:lnTo>
                <a:lnTo>
                  <a:pt x="68344" y="21704"/>
                </a:lnTo>
                <a:lnTo>
                  <a:pt x="60732" y="10399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6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9"/>
                </a:lnTo>
                <a:lnTo>
                  <a:pt x="2790" y="21704"/>
                </a:lnTo>
                <a:lnTo>
                  <a:pt x="0" y="35572"/>
                </a:lnTo>
                <a:lnTo>
                  <a:pt x="2790" y="49066"/>
                </a:lnTo>
                <a:lnTo>
                  <a:pt x="10406" y="60178"/>
                </a:lnTo>
                <a:lnTo>
                  <a:pt x="21715" y="67719"/>
                </a:lnTo>
                <a:lnTo>
                  <a:pt x="35585" y="70497"/>
                </a:lnTo>
                <a:lnTo>
                  <a:pt x="49086" y="67719"/>
                </a:lnTo>
                <a:lnTo>
                  <a:pt x="60202" y="60178"/>
                </a:lnTo>
                <a:lnTo>
                  <a:pt x="67744" y="49066"/>
                </a:lnTo>
                <a:lnTo>
                  <a:pt x="70523" y="35572"/>
                </a:lnTo>
                <a:lnTo>
                  <a:pt x="67744" y="21704"/>
                </a:lnTo>
                <a:lnTo>
                  <a:pt x="60202" y="10399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8" y="6463938"/>
            <a:ext cx="70523" cy="7049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91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9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19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6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167" y="67719"/>
                </a:lnTo>
                <a:lnTo>
                  <a:pt x="60505" y="60178"/>
                </a:lnTo>
                <a:lnTo>
                  <a:pt x="68267" y="49066"/>
                </a:lnTo>
                <a:lnTo>
                  <a:pt x="71145" y="35572"/>
                </a:lnTo>
                <a:lnTo>
                  <a:pt x="68267" y="21704"/>
                </a:lnTo>
                <a:lnTo>
                  <a:pt x="60505" y="10399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5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3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58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5"/>
                </a:lnTo>
                <a:lnTo>
                  <a:pt x="31621" y="22061"/>
                </a:lnTo>
                <a:lnTo>
                  <a:pt x="34302" y="35572"/>
                </a:lnTo>
                <a:lnTo>
                  <a:pt x="31621" y="48977"/>
                </a:lnTo>
                <a:lnTo>
                  <a:pt x="24295" y="59940"/>
                </a:lnTo>
                <a:lnTo>
                  <a:pt x="13396" y="67451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9"/>
                </a:lnTo>
                <a:lnTo>
                  <a:pt x="26431" y="60178"/>
                </a:lnTo>
                <a:lnTo>
                  <a:pt x="34041" y="49066"/>
                </a:lnTo>
                <a:lnTo>
                  <a:pt x="36830" y="35572"/>
                </a:lnTo>
                <a:lnTo>
                  <a:pt x="34041" y="21704"/>
                </a:lnTo>
                <a:lnTo>
                  <a:pt x="26431" y="10399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24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32" y="35560"/>
                </a:moveTo>
                <a:lnTo>
                  <a:pt x="68453" y="22059"/>
                </a:lnTo>
                <a:lnTo>
                  <a:pt x="61125" y="10871"/>
                </a:lnTo>
                <a:lnTo>
                  <a:pt x="50228" y="3149"/>
                </a:lnTo>
                <a:lnTo>
                  <a:pt x="36830" y="0"/>
                </a:lnTo>
                <a:lnTo>
                  <a:pt x="35560" y="0"/>
                </a:lnTo>
                <a:lnTo>
                  <a:pt x="21691" y="2794"/>
                </a:lnTo>
                <a:lnTo>
                  <a:pt x="10388" y="10401"/>
                </a:lnTo>
                <a:lnTo>
                  <a:pt x="2781" y="21704"/>
                </a:lnTo>
                <a:lnTo>
                  <a:pt x="0" y="35560"/>
                </a:lnTo>
                <a:lnTo>
                  <a:pt x="2781" y="49060"/>
                </a:lnTo>
                <a:lnTo>
                  <a:pt x="10388" y="60172"/>
                </a:lnTo>
                <a:lnTo>
                  <a:pt x="21691" y="67716"/>
                </a:lnTo>
                <a:lnTo>
                  <a:pt x="35560" y="70497"/>
                </a:lnTo>
                <a:lnTo>
                  <a:pt x="36830" y="70497"/>
                </a:lnTo>
                <a:lnTo>
                  <a:pt x="50228" y="67449"/>
                </a:lnTo>
                <a:lnTo>
                  <a:pt x="61125" y="59931"/>
                </a:lnTo>
                <a:lnTo>
                  <a:pt x="68453" y="48971"/>
                </a:lnTo>
                <a:lnTo>
                  <a:pt x="71132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24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32" y="35572"/>
                </a:moveTo>
                <a:lnTo>
                  <a:pt x="68453" y="22059"/>
                </a:lnTo>
                <a:lnTo>
                  <a:pt x="61125" y="10871"/>
                </a:lnTo>
                <a:lnTo>
                  <a:pt x="50228" y="3149"/>
                </a:lnTo>
                <a:lnTo>
                  <a:pt x="36830" y="0"/>
                </a:lnTo>
                <a:lnTo>
                  <a:pt x="35560" y="0"/>
                </a:lnTo>
                <a:lnTo>
                  <a:pt x="21691" y="2794"/>
                </a:lnTo>
                <a:lnTo>
                  <a:pt x="10388" y="10401"/>
                </a:lnTo>
                <a:lnTo>
                  <a:pt x="2781" y="21704"/>
                </a:lnTo>
                <a:lnTo>
                  <a:pt x="0" y="35572"/>
                </a:lnTo>
                <a:lnTo>
                  <a:pt x="2781" y="49060"/>
                </a:lnTo>
                <a:lnTo>
                  <a:pt x="10388" y="60172"/>
                </a:lnTo>
                <a:lnTo>
                  <a:pt x="21691" y="67716"/>
                </a:lnTo>
                <a:lnTo>
                  <a:pt x="35560" y="70497"/>
                </a:lnTo>
                <a:lnTo>
                  <a:pt x="36830" y="70497"/>
                </a:lnTo>
                <a:lnTo>
                  <a:pt x="50228" y="67449"/>
                </a:lnTo>
                <a:lnTo>
                  <a:pt x="61125" y="59944"/>
                </a:lnTo>
                <a:lnTo>
                  <a:pt x="68453" y="48971"/>
                </a:lnTo>
                <a:lnTo>
                  <a:pt x="71132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21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5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53" y="67717"/>
                </a:lnTo>
                <a:lnTo>
                  <a:pt x="60166" y="60172"/>
                </a:lnTo>
                <a:lnTo>
                  <a:pt x="67706" y="49055"/>
                </a:lnTo>
                <a:lnTo>
                  <a:pt x="70484" y="35560"/>
                </a:lnTo>
                <a:lnTo>
                  <a:pt x="67706" y="21699"/>
                </a:lnTo>
                <a:lnTo>
                  <a:pt x="60166" y="10398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21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5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53" y="67719"/>
                </a:lnTo>
                <a:lnTo>
                  <a:pt x="60166" y="60178"/>
                </a:lnTo>
                <a:lnTo>
                  <a:pt x="67706" y="49066"/>
                </a:lnTo>
                <a:lnTo>
                  <a:pt x="70484" y="35572"/>
                </a:lnTo>
                <a:lnTo>
                  <a:pt x="67706" y="21704"/>
                </a:lnTo>
                <a:lnTo>
                  <a:pt x="60166" y="10399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9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401" y="60178"/>
                </a:lnTo>
                <a:lnTo>
                  <a:pt x="21709" y="67719"/>
                </a:lnTo>
                <a:lnTo>
                  <a:pt x="35585" y="70497"/>
                </a:lnTo>
                <a:lnTo>
                  <a:pt x="49446" y="67719"/>
                </a:lnTo>
                <a:lnTo>
                  <a:pt x="60747" y="60178"/>
                </a:lnTo>
                <a:lnTo>
                  <a:pt x="68357" y="49066"/>
                </a:lnTo>
                <a:lnTo>
                  <a:pt x="71145" y="35572"/>
                </a:lnTo>
                <a:lnTo>
                  <a:pt x="68357" y="21704"/>
                </a:lnTo>
                <a:lnTo>
                  <a:pt x="60747" y="10399"/>
                </a:lnTo>
                <a:lnTo>
                  <a:pt x="4944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6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8" y="67717"/>
                </a:lnTo>
                <a:lnTo>
                  <a:pt x="60732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6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1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9" y="67717"/>
                </a:lnTo>
                <a:lnTo>
                  <a:pt x="60099" y="60172"/>
                </a:lnTo>
                <a:lnTo>
                  <a:pt x="67718" y="49055"/>
                </a:lnTo>
                <a:lnTo>
                  <a:pt x="70510" y="35560"/>
                </a:lnTo>
                <a:lnTo>
                  <a:pt x="67718" y="21699"/>
                </a:lnTo>
                <a:lnTo>
                  <a:pt x="60099" y="10398"/>
                </a:lnTo>
                <a:lnTo>
                  <a:pt x="48789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9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5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9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19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167" y="67717"/>
                </a:lnTo>
                <a:lnTo>
                  <a:pt x="60505" y="60172"/>
                </a:lnTo>
                <a:lnTo>
                  <a:pt x="68267" y="49055"/>
                </a:lnTo>
                <a:lnTo>
                  <a:pt x="71145" y="35560"/>
                </a:lnTo>
                <a:lnTo>
                  <a:pt x="68267" y="21699"/>
                </a:lnTo>
                <a:lnTo>
                  <a:pt x="60505" y="10398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5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58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4"/>
                </a:lnTo>
                <a:lnTo>
                  <a:pt x="31621" y="22056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4"/>
                </a:lnTo>
                <a:lnTo>
                  <a:pt x="13396" y="67449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7"/>
                </a:lnTo>
                <a:lnTo>
                  <a:pt x="26431" y="60172"/>
                </a:lnTo>
                <a:lnTo>
                  <a:pt x="34041" y="49055"/>
                </a:lnTo>
                <a:lnTo>
                  <a:pt x="36830" y="35560"/>
                </a:lnTo>
                <a:lnTo>
                  <a:pt x="34041" y="21699"/>
                </a:lnTo>
                <a:lnTo>
                  <a:pt x="26431" y="10398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60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8" y="67719"/>
                </a:lnTo>
                <a:lnTo>
                  <a:pt x="60732" y="60178"/>
                </a:lnTo>
                <a:lnTo>
                  <a:pt x="68344" y="49066"/>
                </a:lnTo>
                <a:lnTo>
                  <a:pt x="71132" y="35572"/>
                </a:lnTo>
                <a:lnTo>
                  <a:pt x="68344" y="21704"/>
                </a:lnTo>
                <a:lnTo>
                  <a:pt x="60732" y="10399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6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9"/>
                </a:lnTo>
                <a:lnTo>
                  <a:pt x="2790" y="21704"/>
                </a:lnTo>
                <a:lnTo>
                  <a:pt x="0" y="35572"/>
                </a:lnTo>
                <a:lnTo>
                  <a:pt x="2790" y="49066"/>
                </a:lnTo>
                <a:lnTo>
                  <a:pt x="10406" y="60178"/>
                </a:lnTo>
                <a:lnTo>
                  <a:pt x="21715" y="67719"/>
                </a:lnTo>
                <a:lnTo>
                  <a:pt x="35585" y="70497"/>
                </a:lnTo>
                <a:lnTo>
                  <a:pt x="49086" y="67719"/>
                </a:lnTo>
                <a:lnTo>
                  <a:pt x="60202" y="60178"/>
                </a:lnTo>
                <a:lnTo>
                  <a:pt x="67744" y="49066"/>
                </a:lnTo>
                <a:lnTo>
                  <a:pt x="70523" y="35572"/>
                </a:lnTo>
                <a:lnTo>
                  <a:pt x="67744" y="21704"/>
                </a:lnTo>
                <a:lnTo>
                  <a:pt x="60202" y="10399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91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9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19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6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167" y="67719"/>
                </a:lnTo>
                <a:lnTo>
                  <a:pt x="60505" y="60178"/>
                </a:lnTo>
                <a:lnTo>
                  <a:pt x="68267" y="49066"/>
                </a:lnTo>
                <a:lnTo>
                  <a:pt x="71145" y="35572"/>
                </a:lnTo>
                <a:lnTo>
                  <a:pt x="68267" y="21704"/>
                </a:lnTo>
                <a:lnTo>
                  <a:pt x="60505" y="10399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5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3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58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5"/>
                </a:lnTo>
                <a:lnTo>
                  <a:pt x="31621" y="22061"/>
                </a:lnTo>
                <a:lnTo>
                  <a:pt x="34302" y="35572"/>
                </a:lnTo>
                <a:lnTo>
                  <a:pt x="31621" y="48977"/>
                </a:lnTo>
                <a:lnTo>
                  <a:pt x="24295" y="59940"/>
                </a:lnTo>
                <a:lnTo>
                  <a:pt x="13396" y="67451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9"/>
                </a:lnTo>
                <a:lnTo>
                  <a:pt x="26431" y="60178"/>
                </a:lnTo>
                <a:lnTo>
                  <a:pt x="34041" y="49066"/>
                </a:lnTo>
                <a:lnTo>
                  <a:pt x="36830" y="35572"/>
                </a:lnTo>
                <a:lnTo>
                  <a:pt x="34041" y="21704"/>
                </a:lnTo>
                <a:lnTo>
                  <a:pt x="26431" y="10399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5" y="323679"/>
            <a:ext cx="71755" cy="71120"/>
            <a:chOff x="9324125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5" y="323679"/>
              <a:ext cx="36830" cy="71120"/>
            </a:xfrm>
            <a:custGeom>
              <a:avLst/>
              <a:gdLst/>
              <a:ahLst/>
              <a:cxnLst/>
              <a:rect l="l" t="t" r="r" b="b"/>
              <a:pathLst>
                <a:path w="36829" h="71120">
                  <a:moveTo>
                    <a:pt x="36829" y="0"/>
                  </a:moveTo>
                  <a:lnTo>
                    <a:pt x="35559" y="0"/>
                  </a:lnTo>
                  <a:lnTo>
                    <a:pt x="21699" y="2788"/>
                  </a:lnTo>
                  <a:lnTo>
                    <a:pt x="10398" y="10398"/>
                  </a:lnTo>
                  <a:lnTo>
                    <a:pt x="2788" y="21699"/>
                  </a:lnTo>
                  <a:lnTo>
                    <a:pt x="0" y="35560"/>
                  </a:lnTo>
                  <a:lnTo>
                    <a:pt x="2788" y="49055"/>
                  </a:lnTo>
                  <a:lnTo>
                    <a:pt x="10398" y="60172"/>
                  </a:lnTo>
                  <a:lnTo>
                    <a:pt x="21699" y="67717"/>
                  </a:lnTo>
                  <a:lnTo>
                    <a:pt x="35559" y="70497"/>
                  </a:lnTo>
                  <a:lnTo>
                    <a:pt x="36829" y="70497"/>
                  </a:lnTo>
                  <a:lnTo>
                    <a:pt x="23435" y="67449"/>
                  </a:lnTo>
                  <a:lnTo>
                    <a:pt x="12541" y="59934"/>
                  </a:lnTo>
                  <a:lnTo>
                    <a:pt x="5218" y="48966"/>
                  </a:lnTo>
                  <a:lnTo>
                    <a:pt x="2539" y="35560"/>
                  </a:lnTo>
                  <a:lnTo>
                    <a:pt x="5218" y="22056"/>
                  </a:lnTo>
                  <a:lnTo>
                    <a:pt x="12541" y="10874"/>
                  </a:lnTo>
                  <a:lnTo>
                    <a:pt x="23435" y="3145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57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302" y="0"/>
                  </a:moveTo>
                  <a:lnTo>
                    <a:pt x="20900" y="3145"/>
                  </a:lnTo>
                  <a:lnTo>
                    <a:pt x="10002" y="10874"/>
                  </a:lnTo>
                  <a:lnTo>
                    <a:pt x="2679" y="22056"/>
                  </a:lnTo>
                  <a:lnTo>
                    <a:pt x="0" y="35560"/>
                  </a:lnTo>
                  <a:lnTo>
                    <a:pt x="2679" y="48966"/>
                  </a:lnTo>
                  <a:lnTo>
                    <a:pt x="10002" y="59934"/>
                  </a:lnTo>
                  <a:lnTo>
                    <a:pt x="20900" y="67449"/>
                  </a:lnTo>
                  <a:lnTo>
                    <a:pt x="34302" y="70497"/>
                  </a:lnTo>
                  <a:lnTo>
                    <a:pt x="47699" y="67449"/>
                  </a:lnTo>
                  <a:lnTo>
                    <a:pt x="58597" y="59934"/>
                  </a:lnTo>
                  <a:lnTo>
                    <a:pt x="65924" y="48966"/>
                  </a:lnTo>
                  <a:lnTo>
                    <a:pt x="68605" y="35560"/>
                  </a:lnTo>
                  <a:lnTo>
                    <a:pt x="65924" y="22056"/>
                  </a:lnTo>
                  <a:lnTo>
                    <a:pt x="58597" y="10874"/>
                  </a:lnTo>
                  <a:lnTo>
                    <a:pt x="47699" y="3145"/>
                  </a:lnTo>
                  <a:lnTo>
                    <a:pt x="34302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5" y="6463938"/>
            <a:ext cx="71755" cy="71120"/>
            <a:chOff x="9324125" y="6463938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5" y="6463938"/>
              <a:ext cx="36830" cy="71120"/>
            </a:xfrm>
            <a:custGeom>
              <a:avLst/>
              <a:gdLst/>
              <a:ahLst/>
              <a:cxnLst/>
              <a:rect l="l" t="t" r="r" b="b"/>
              <a:pathLst>
                <a:path w="36829" h="71120">
                  <a:moveTo>
                    <a:pt x="36829" y="0"/>
                  </a:moveTo>
                  <a:lnTo>
                    <a:pt x="35559" y="0"/>
                  </a:lnTo>
                  <a:lnTo>
                    <a:pt x="21699" y="2788"/>
                  </a:lnTo>
                  <a:lnTo>
                    <a:pt x="10398" y="10399"/>
                  </a:lnTo>
                  <a:lnTo>
                    <a:pt x="2788" y="21704"/>
                  </a:lnTo>
                  <a:lnTo>
                    <a:pt x="0" y="35572"/>
                  </a:lnTo>
                  <a:lnTo>
                    <a:pt x="2788" y="49066"/>
                  </a:lnTo>
                  <a:lnTo>
                    <a:pt x="10398" y="60178"/>
                  </a:lnTo>
                  <a:lnTo>
                    <a:pt x="21699" y="67719"/>
                  </a:lnTo>
                  <a:lnTo>
                    <a:pt x="35559" y="70497"/>
                  </a:lnTo>
                  <a:lnTo>
                    <a:pt x="36829" y="70497"/>
                  </a:lnTo>
                  <a:lnTo>
                    <a:pt x="23435" y="67451"/>
                  </a:lnTo>
                  <a:lnTo>
                    <a:pt x="12541" y="59940"/>
                  </a:lnTo>
                  <a:lnTo>
                    <a:pt x="5218" y="48977"/>
                  </a:lnTo>
                  <a:lnTo>
                    <a:pt x="2539" y="35572"/>
                  </a:lnTo>
                  <a:lnTo>
                    <a:pt x="5218" y="22061"/>
                  </a:lnTo>
                  <a:lnTo>
                    <a:pt x="12541" y="10875"/>
                  </a:lnTo>
                  <a:lnTo>
                    <a:pt x="23435" y="3145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57" y="6463938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302" y="0"/>
                  </a:moveTo>
                  <a:lnTo>
                    <a:pt x="20900" y="3145"/>
                  </a:lnTo>
                  <a:lnTo>
                    <a:pt x="10002" y="10875"/>
                  </a:lnTo>
                  <a:lnTo>
                    <a:pt x="2679" y="22061"/>
                  </a:lnTo>
                  <a:lnTo>
                    <a:pt x="0" y="35572"/>
                  </a:lnTo>
                  <a:lnTo>
                    <a:pt x="2679" y="48977"/>
                  </a:lnTo>
                  <a:lnTo>
                    <a:pt x="10002" y="59940"/>
                  </a:lnTo>
                  <a:lnTo>
                    <a:pt x="20900" y="67451"/>
                  </a:lnTo>
                  <a:lnTo>
                    <a:pt x="34302" y="70497"/>
                  </a:lnTo>
                  <a:lnTo>
                    <a:pt x="47699" y="67451"/>
                  </a:lnTo>
                  <a:lnTo>
                    <a:pt x="58597" y="59940"/>
                  </a:lnTo>
                  <a:lnTo>
                    <a:pt x="65924" y="48977"/>
                  </a:lnTo>
                  <a:lnTo>
                    <a:pt x="68605" y="35572"/>
                  </a:lnTo>
                  <a:lnTo>
                    <a:pt x="65924" y="22061"/>
                  </a:lnTo>
                  <a:lnTo>
                    <a:pt x="58597" y="10875"/>
                  </a:lnTo>
                  <a:lnTo>
                    <a:pt x="47699" y="3145"/>
                  </a:lnTo>
                  <a:lnTo>
                    <a:pt x="34302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21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5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53" y="67717"/>
                </a:lnTo>
                <a:lnTo>
                  <a:pt x="60166" y="60172"/>
                </a:lnTo>
                <a:lnTo>
                  <a:pt x="67706" y="49055"/>
                </a:lnTo>
                <a:lnTo>
                  <a:pt x="70484" y="35560"/>
                </a:lnTo>
                <a:lnTo>
                  <a:pt x="67706" y="21699"/>
                </a:lnTo>
                <a:lnTo>
                  <a:pt x="60166" y="10398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21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5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53" y="67719"/>
                </a:lnTo>
                <a:lnTo>
                  <a:pt x="60166" y="60178"/>
                </a:lnTo>
                <a:lnTo>
                  <a:pt x="67706" y="49066"/>
                </a:lnTo>
                <a:lnTo>
                  <a:pt x="70484" y="35572"/>
                </a:lnTo>
                <a:lnTo>
                  <a:pt x="67706" y="21704"/>
                </a:lnTo>
                <a:lnTo>
                  <a:pt x="60166" y="10399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9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401" y="60178"/>
                </a:lnTo>
                <a:lnTo>
                  <a:pt x="21709" y="67719"/>
                </a:lnTo>
                <a:lnTo>
                  <a:pt x="35585" y="70497"/>
                </a:lnTo>
                <a:lnTo>
                  <a:pt x="49446" y="67719"/>
                </a:lnTo>
                <a:lnTo>
                  <a:pt x="60747" y="60178"/>
                </a:lnTo>
                <a:lnTo>
                  <a:pt x="68357" y="49066"/>
                </a:lnTo>
                <a:lnTo>
                  <a:pt x="71145" y="35572"/>
                </a:lnTo>
                <a:lnTo>
                  <a:pt x="68357" y="21704"/>
                </a:lnTo>
                <a:lnTo>
                  <a:pt x="60747" y="10399"/>
                </a:lnTo>
                <a:lnTo>
                  <a:pt x="4944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1460" y="6455054"/>
            <a:ext cx="1245870" cy="89535"/>
            <a:chOff x="1460" y="6455054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460" y="6455054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1064" y="0"/>
                  </a:moveTo>
                  <a:lnTo>
                    <a:pt x="0" y="0"/>
                  </a:lnTo>
                  <a:lnTo>
                    <a:pt x="0" y="88908"/>
                  </a:lnTo>
                  <a:lnTo>
                    <a:pt x="1201729" y="88908"/>
                  </a:lnTo>
                  <a:lnTo>
                    <a:pt x="1218738" y="85090"/>
                  </a:lnTo>
                  <a:lnTo>
                    <a:pt x="1227014" y="79387"/>
                  </a:lnTo>
                  <a:lnTo>
                    <a:pt x="386156" y="79387"/>
                  </a:lnTo>
                  <a:lnTo>
                    <a:pt x="372295" y="76607"/>
                  </a:lnTo>
                  <a:lnTo>
                    <a:pt x="360994" y="69062"/>
                  </a:lnTo>
                  <a:lnTo>
                    <a:pt x="353384" y="57945"/>
                  </a:lnTo>
                  <a:lnTo>
                    <a:pt x="350596" y="44450"/>
                  </a:lnTo>
                  <a:lnTo>
                    <a:pt x="353384" y="30587"/>
                  </a:lnTo>
                  <a:lnTo>
                    <a:pt x="360994" y="19281"/>
                  </a:lnTo>
                  <a:lnTo>
                    <a:pt x="372295" y="11667"/>
                  </a:lnTo>
                  <a:lnTo>
                    <a:pt x="386156" y="8877"/>
                  </a:lnTo>
                  <a:lnTo>
                    <a:pt x="1226534" y="8877"/>
                  </a:lnTo>
                  <a:lnTo>
                    <a:pt x="1218464" y="3462"/>
                  </a:lnTo>
                  <a:lnTo>
                    <a:pt x="1201064" y="0"/>
                  </a:lnTo>
                  <a:close/>
                </a:path>
                <a:path w="1245870" h="89534">
                  <a:moveTo>
                    <a:pt x="793927" y="8877"/>
                  </a:moveTo>
                  <a:lnTo>
                    <a:pt x="386156" y="8877"/>
                  </a:lnTo>
                  <a:lnTo>
                    <a:pt x="400024" y="11667"/>
                  </a:lnTo>
                  <a:lnTo>
                    <a:pt x="411329" y="19281"/>
                  </a:lnTo>
                  <a:lnTo>
                    <a:pt x="418940" y="30587"/>
                  </a:lnTo>
                  <a:lnTo>
                    <a:pt x="421725" y="44468"/>
                  </a:lnTo>
                  <a:lnTo>
                    <a:pt x="418940" y="57945"/>
                  </a:lnTo>
                  <a:lnTo>
                    <a:pt x="411329" y="69062"/>
                  </a:lnTo>
                  <a:lnTo>
                    <a:pt x="400024" y="76607"/>
                  </a:lnTo>
                  <a:lnTo>
                    <a:pt x="386156" y="79387"/>
                  </a:lnTo>
                  <a:lnTo>
                    <a:pt x="793927" y="79387"/>
                  </a:lnTo>
                  <a:lnTo>
                    <a:pt x="780432" y="76607"/>
                  </a:lnTo>
                  <a:lnTo>
                    <a:pt x="769315" y="69062"/>
                  </a:lnTo>
                  <a:lnTo>
                    <a:pt x="761770" y="57945"/>
                  </a:lnTo>
                  <a:lnTo>
                    <a:pt x="758990" y="44450"/>
                  </a:lnTo>
                  <a:lnTo>
                    <a:pt x="761770" y="30587"/>
                  </a:lnTo>
                  <a:lnTo>
                    <a:pt x="769315" y="19281"/>
                  </a:lnTo>
                  <a:lnTo>
                    <a:pt x="780432" y="11667"/>
                  </a:lnTo>
                  <a:lnTo>
                    <a:pt x="793927" y="8877"/>
                  </a:lnTo>
                  <a:close/>
                </a:path>
                <a:path w="1245870" h="89534">
                  <a:moveTo>
                    <a:pt x="1202334" y="8877"/>
                  </a:moveTo>
                  <a:lnTo>
                    <a:pt x="793927" y="8877"/>
                  </a:lnTo>
                  <a:lnTo>
                    <a:pt x="807788" y="11667"/>
                  </a:lnTo>
                  <a:lnTo>
                    <a:pt x="819089" y="19281"/>
                  </a:lnTo>
                  <a:lnTo>
                    <a:pt x="826699" y="30587"/>
                  </a:lnTo>
                  <a:lnTo>
                    <a:pt x="829483" y="44468"/>
                  </a:lnTo>
                  <a:lnTo>
                    <a:pt x="826699" y="57945"/>
                  </a:lnTo>
                  <a:lnTo>
                    <a:pt x="819089" y="69062"/>
                  </a:lnTo>
                  <a:lnTo>
                    <a:pt x="807788" y="76607"/>
                  </a:lnTo>
                  <a:lnTo>
                    <a:pt x="793927" y="79387"/>
                  </a:lnTo>
                  <a:lnTo>
                    <a:pt x="1202334" y="79387"/>
                  </a:lnTo>
                  <a:lnTo>
                    <a:pt x="1188466" y="76607"/>
                  </a:lnTo>
                  <a:lnTo>
                    <a:pt x="1177161" y="69062"/>
                  </a:lnTo>
                  <a:lnTo>
                    <a:pt x="1169549" y="57945"/>
                  </a:lnTo>
                  <a:lnTo>
                    <a:pt x="1166761" y="44450"/>
                  </a:lnTo>
                  <a:lnTo>
                    <a:pt x="1169549" y="30587"/>
                  </a:lnTo>
                  <a:lnTo>
                    <a:pt x="1177161" y="19281"/>
                  </a:lnTo>
                  <a:lnTo>
                    <a:pt x="1188466" y="11667"/>
                  </a:lnTo>
                  <a:lnTo>
                    <a:pt x="1202334" y="8877"/>
                  </a:lnTo>
                  <a:close/>
                </a:path>
                <a:path w="1245870" h="89534">
                  <a:moveTo>
                    <a:pt x="1226534" y="8877"/>
                  </a:moveTo>
                  <a:lnTo>
                    <a:pt x="1202334" y="8877"/>
                  </a:lnTo>
                  <a:lnTo>
                    <a:pt x="1215835" y="11667"/>
                  </a:lnTo>
                  <a:lnTo>
                    <a:pt x="1226951" y="19281"/>
                  </a:lnTo>
                  <a:lnTo>
                    <a:pt x="1234493" y="30587"/>
                  </a:lnTo>
                  <a:lnTo>
                    <a:pt x="1237268" y="44468"/>
                  </a:lnTo>
                  <a:lnTo>
                    <a:pt x="1234493" y="57945"/>
                  </a:lnTo>
                  <a:lnTo>
                    <a:pt x="1226951" y="69062"/>
                  </a:lnTo>
                  <a:lnTo>
                    <a:pt x="1215835" y="76607"/>
                  </a:lnTo>
                  <a:lnTo>
                    <a:pt x="1202334" y="79387"/>
                  </a:lnTo>
                  <a:lnTo>
                    <a:pt x="1227014" y="79387"/>
                  </a:lnTo>
                  <a:lnTo>
                    <a:pt x="1232668" y="75491"/>
                  </a:lnTo>
                  <a:lnTo>
                    <a:pt x="1242074" y="61487"/>
                  </a:lnTo>
                  <a:lnTo>
                    <a:pt x="1245519" y="44450"/>
                  </a:lnTo>
                  <a:lnTo>
                    <a:pt x="1242064" y="27056"/>
                  </a:lnTo>
                  <a:lnTo>
                    <a:pt x="1232587" y="12938"/>
                  </a:lnTo>
                  <a:lnTo>
                    <a:pt x="1226534" y="8877"/>
                  </a:lnTo>
                  <a:close/>
                </a:path>
              </a:pathLst>
            </a:custGeom>
            <a:solidFill>
              <a:srgbClr val="EC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060" y="6463938"/>
              <a:ext cx="71132" cy="70497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456" y="6463938"/>
              <a:ext cx="70484" cy="70497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212" y="6463938"/>
              <a:ext cx="70523" cy="70497"/>
            </a:xfrm>
            <a:prstGeom prst="rect">
              <a:avLst/>
            </a:prstGeom>
          </p:spPr>
        </p:pic>
      </p:grpSp>
      <p:sp>
        <p:nvSpPr>
          <p:cNvPr id="111" name="object 111"/>
          <p:cNvSpPr txBox="1">
            <a:spLocks noGrp="1"/>
          </p:cNvSpPr>
          <p:nvPr>
            <p:ph type="title"/>
          </p:nvPr>
        </p:nvSpPr>
        <p:spPr>
          <a:xfrm>
            <a:off x="320675" y="569660"/>
            <a:ext cx="38728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rgbClr val="FF0000"/>
                </a:solidFill>
              </a:rPr>
              <a:t>Core Idea</a:t>
            </a:r>
            <a:endParaRPr b="1" spc="-5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560126" y="1445091"/>
            <a:ext cx="9192895" cy="16065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115"/>
              </a:spcBef>
              <a:tabLst>
                <a:tab pos="469265" algn="l"/>
                <a:tab pos="469900" algn="l"/>
              </a:tabLst>
            </a:pPr>
            <a:r>
              <a:rPr sz="2400" dirty="0">
                <a:latin typeface="Century Gothic"/>
                <a:cs typeface="Century Gothic"/>
              </a:rPr>
              <a:t>Corda</a:t>
            </a:r>
            <a:r>
              <a:rPr sz="2400" spc="-5" dirty="0">
                <a:latin typeface="Century Gothic"/>
                <a:cs typeface="Century Gothic"/>
              </a:rPr>
              <a:t> has</a:t>
            </a:r>
            <a:r>
              <a:rPr sz="2400" dirty="0">
                <a:latin typeface="Century Gothic"/>
                <a:cs typeface="Century Gothic"/>
              </a:rPr>
              <a:t> been</a:t>
            </a:r>
            <a:r>
              <a:rPr sz="2400" spc="-5" dirty="0">
                <a:latin typeface="Century Gothic"/>
                <a:cs typeface="Century Gothic"/>
              </a:rPr>
              <a:t> designed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solve</a:t>
            </a:r>
            <a:r>
              <a:rPr sz="2400" dirty="0">
                <a:latin typeface="Century Gothic"/>
                <a:cs typeface="Century Gothic"/>
              </a:rPr>
              <a:t> a 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specific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business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problem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for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regulated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financial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institutions </a:t>
            </a:r>
            <a:r>
              <a:rPr sz="2400" b="1" spc="-65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 this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reflected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 its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architecture</a:t>
            </a:r>
            <a:endParaRPr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59524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The</a:t>
            </a:r>
            <a:r>
              <a:rPr sz="5400" b="1" spc="-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Corda</a:t>
            </a:r>
            <a:r>
              <a:rPr sz="5400" b="1" spc="-2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Ledger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337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</a:t>
            </a:r>
            <a:r>
              <a:rPr b="1" spc="-5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Corda</a:t>
            </a:r>
            <a:r>
              <a:rPr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8002" y="2519851"/>
            <a:ext cx="4487545" cy="2461895"/>
            <a:chOff x="728002" y="2519851"/>
            <a:chExt cx="4487545" cy="2461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002" y="2519851"/>
              <a:ext cx="173620" cy="1736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6378" y="2519851"/>
              <a:ext cx="173620" cy="1736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1623" y="2606662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4">
                  <a:moveTo>
                    <a:pt x="0" y="0"/>
                  </a:moveTo>
                  <a:lnTo>
                    <a:pt x="1484756" y="1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3488" y="3297563"/>
              <a:ext cx="173619" cy="1736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1350" y="4476577"/>
              <a:ext cx="173620" cy="1736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71682" y="3445757"/>
              <a:ext cx="995680" cy="1056640"/>
            </a:xfrm>
            <a:custGeom>
              <a:avLst/>
              <a:gdLst/>
              <a:ahLst/>
              <a:cxnLst/>
              <a:rect l="l" t="t" r="r" b="b"/>
              <a:pathLst>
                <a:path w="995679" h="1056639">
                  <a:moveTo>
                    <a:pt x="0" y="0"/>
                  </a:moveTo>
                  <a:lnTo>
                    <a:pt x="995094" y="1056245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0756" y="4807910"/>
              <a:ext cx="173620" cy="1736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44376" y="4624770"/>
              <a:ext cx="1422400" cy="270510"/>
            </a:xfrm>
            <a:custGeom>
              <a:avLst/>
              <a:gdLst/>
              <a:ahLst/>
              <a:cxnLst/>
              <a:rect l="l" t="t" r="r" b="b"/>
              <a:pathLst>
                <a:path w="1422400" h="270510">
                  <a:moveTo>
                    <a:pt x="0" y="269949"/>
                  </a:moveTo>
                  <a:lnTo>
                    <a:pt x="1422399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57567" y="3445758"/>
              <a:ext cx="391795" cy="1362710"/>
            </a:xfrm>
            <a:custGeom>
              <a:avLst/>
              <a:gdLst/>
              <a:ahLst/>
              <a:cxnLst/>
              <a:rect l="l" t="t" r="r" b="b"/>
              <a:pathLst>
                <a:path w="391795" h="1362710">
                  <a:moveTo>
                    <a:pt x="0" y="1362152"/>
                  </a:moveTo>
                  <a:lnTo>
                    <a:pt x="391347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59998" y="2606662"/>
              <a:ext cx="1389380" cy="716915"/>
            </a:xfrm>
            <a:custGeom>
              <a:avLst/>
              <a:gdLst/>
              <a:ahLst/>
              <a:cxnLst/>
              <a:rect l="l" t="t" r="r" b="b"/>
              <a:pathLst>
                <a:path w="1389379" h="716914">
                  <a:moveTo>
                    <a:pt x="0" y="0"/>
                  </a:moveTo>
                  <a:lnTo>
                    <a:pt x="1388915" y="71632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6197" y="2668046"/>
              <a:ext cx="3047365" cy="716915"/>
            </a:xfrm>
            <a:custGeom>
              <a:avLst/>
              <a:gdLst/>
              <a:ahLst/>
              <a:cxnLst/>
              <a:rect l="l" t="t" r="r" b="b"/>
              <a:pathLst>
                <a:path w="3047365" h="716914">
                  <a:moveTo>
                    <a:pt x="0" y="0"/>
                  </a:moveTo>
                  <a:lnTo>
                    <a:pt x="3047291" y="71632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73189" y="2693471"/>
              <a:ext cx="1023619" cy="2139950"/>
            </a:xfrm>
            <a:custGeom>
              <a:avLst/>
              <a:gdLst/>
              <a:ahLst/>
              <a:cxnLst/>
              <a:rect l="l" t="t" r="r" b="b"/>
              <a:pathLst>
                <a:path w="1023620" h="2139950">
                  <a:moveTo>
                    <a:pt x="0" y="0"/>
                  </a:moveTo>
                  <a:lnTo>
                    <a:pt x="1022994" y="2139864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4812" y="2693471"/>
              <a:ext cx="2656205" cy="2201545"/>
            </a:xfrm>
            <a:custGeom>
              <a:avLst/>
              <a:gdLst/>
              <a:ahLst/>
              <a:cxnLst/>
              <a:rect l="l" t="t" r="r" b="b"/>
              <a:pathLst>
                <a:path w="2656204" h="2201545">
                  <a:moveTo>
                    <a:pt x="0" y="0"/>
                  </a:moveTo>
                  <a:lnTo>
                    <a:pt x="2655944" y="220124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6197" y="2668046"/>
              <a:ext cx="4165600" cy="1895475"/>
            </a:xfrm>
            <a:custGeom>
              <a:avLst/>
              <a:gdLst/>
              <a:ahLst/>
              <a:cxnLst/>
              <a:rect l="l" t="t" r="r" b="b"/>
              <a:pathLst>
                <a:path w="4165600" h="1895475">
                  <a:moveTo>
                    <a:pt x="0" y="0"/>
                  </a:moveTo>
                  <a:lnTo>
                    <a:pt x="4165153" y="1895341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3189" y="2693471"/>
              <a:ext cx="2568575" cy="1870075"/>
            </a:xfrm>
            <a:custGeom>
              <a:avLst/>
              <a:gdLst/>
              <a:ahLst/>
              <a:cxnLst/>
              <a:rect l="l" t="t" r="r" b="b"/>
              <a:pathLst>
                <a:path w="2568575" h="1870075">
                  <a:moveTo>
                    <a:pt x="0" y="0"/>
                  </a:moveTo>
                  <a:lnTo>
                    <a:pt x="2568161" y="1869915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07780" y="1542227"/>
            <a:ext cx="5848985" cy="4140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Corda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network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is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fully</a:t>
            </a:r>
            <a:r>
              <a:rPr sz="2000" b="1" spc="5" dirty="0">
                <a:latin typeface="Century Gothic"/>
                <a:cs typeface="Century Gothic"/>
              </a:rPr>
              <a:t> </a:t>
            </a:r>
            <a:r>
              <a:rPr sz="2000" b="1" spc="-10" dirty="0">
                <a:latin typeface="Century Gothic"/>
                <a:cs typeface="Century Gothic"/>
              </a:rPr>
              <a:t>connected</a:t>
            </a:r>
            <a:r>
              <a:rPr sz="2000" b="1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graph</a:t>
            </a:r>
            <a:endParaRPr sz="200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b="1" spc="-5" dirty="0">
                <a:latin typeface="Century Gothic"/>
                <a:cs typeface="Century Gothic"/>
              </a:rPr>
              <a:t>No</a:t>
            </a:r>
            <a:r>
              <a:rPr sz="2000" b="1" spc="-10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global</a:t>
            </a:r>
            <a:r>
              <a:rPr sz="2000" b="1" spc="-10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broadcast</a:t>
            </a:r>
            <a:r>
              <a:rPr sz="2000" b="1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or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gossip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network</a:t>
            </a:r>
            <a:endParaRPr sz="2000">
              <a:latin typeface="Century Gothic"/>
              <a:cs typeface="Century Gothic"/>
            </a:endParaRPr>
          </a:p>
          <a:p>
            <a:pPr marL="298450" marR="281305" indent="-285750">
              <a:lnSpc>
                <a:spcPct val="15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entury Gothic"/>
                <a:cs typeface="Century Gothic"/>
              </a:rPr>
              <a:t>Communication </a:t>
            </a:r>
            <a:r>
              <a:rPr sz="2000" dirty="0">
                <a:latin typeface="Century Gothic"/>
                <a:cs typeface="Century Gothic"/>
              </a:rPr>
              <a:t>occurs on a </a:t>
            </a:r>
            <a:r>
              <a:rPr sz="2000" b="1" spc="-5" dirty="0">
                <a:latin typeface="Century Gothic"/>
                <a:cs typeface="Century Gothic"/>
              </a:rPr>
              <a:t>point-to point </a:t>
            </a:r>
            <a:r>
              <a:rPr sz="2000" b="1" spc="-545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basis</a:t>
            </a:r>
            <a:r>
              <a:rPr sz="2000" b="1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only</a:t>
            </a:r>
            <a:endParaRPr sz="200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entury Gothic"/>
                <a:cs typeface="Century Gothic"/>
              </a:rPr>
              <a:t>Peers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communicate using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AMQP/1.0 </a:t>
            </a:r>
            <a:r>
              <a:rPr sz="2000" dirty="0">
                <a:latin typeface="Century Gothic"/>
                <a:cs typeface="Century Gothic"/>
              </a:rPr>
              <a:t>over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TLS</a:t>
            </a:r>
            <a:endParaRPr sz="200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b="1" spc="-5" dirty="0">
                <a:latin typeface="Century Gothic"/>
                <a:cs typeface="Century Gothic"/>
              </a:rPr>
              <a:t>Network map</a:t>
            </a:r>
            <a:r>
              <a:rPr sz="2000" b="1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service</a:t>
            </a:r>
            <a:r>
              <a:rPr sz="2000" b="1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publishes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list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of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peers</a:t>
            </a:r>
            <a:endParaRPr sz="2000">
              <a:latin typeface="Century Gothic"/>
              <a:cs typeface="Century Gothic"/>
            </a:endParaRPr>
          </a:p>
          <a:p>
            <a:pPr marL="298450" marR="413384" indent="-285750">
              <a:lnSpc>
                <a:spcPct val="15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entury Gothic"/>
                <a:cs typeface="Century Gothic"/>
              </a:rPr>
              <a:t>Graph </a:t>
            </a:r>
            <a:r>
              <a:rPr sz="2000" dirty="0">
                <a:latin typeface="Century Gothic"/>
                <a:cs typeface="Century Gothic"/>
              </a:rPr>
              <a:t>edges </a:t>
            </a:r>
            <a:r>
              <a:rPr sz="2000" spc="-5" dirty="0">
                <a:latin typeface="Century Gothic"/>
                <a:cs typeface="Century Gothic"/>
              </a:rPr>
              <a:t>represent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b="1" spc="-5" dirty="0">
                <a:latin typeface="Century Gothic"/>
                <a:cs typeface="Century Gothic"/>
              </a:rPr>
              <a:t>potential </a:t>
            </a:r>
            <a:r>
              <a:rPr sz="2000" spc="-5" dirty="0">
                <a:latin typeface="Century Gothic"/>
                <a:cs typeface="Century Gothic"/>
              </a:rPr>
              <a:t>to 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communicate,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not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persistent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connections</a:t>
            </a:r>
            <a:endParaRPr sz="200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entury Gothic"/>
                <a:cs typeface="Century Gothic"/>
              </a:rPr>
              <a:t>Think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Email</a:t>
            </a:r>
            <a:r>
              <a:rPr sz="2000" b="1" spc="-2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and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b="1" spc="-5" dirty="0">
                <a:latin typeface="Century Gothic"/>
                <a:cs typeface="Century Gothic"/>
              </a:rPr>
              <a:t>SMTP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24906" y="2130443"/>
            <a:ext cx="535940" cy="362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1120" marR="5080" indent="-59055">
              <a:lnSpc>
                <a:spcPct val="101000"/>
              </a:lnSpc>
              <a:spcBef>
                <a:spcPts val="85"/>
              </a:spcBef>
            </a:pPr>
            <a:r>
              <a:rPr sz="1100" b="1" dirty="0">
                <a:solidFill>
                  <a:srgbClr val="7F7F7F"/>
                </a:solidFill>
                <a:latin typeface="Century Gothic"/>
                <a:cs typeface="Century Gothic"/>
              </a:rPr>
              <a:t>CO</a:t>
            </a:r>
            <a:r>
              <a:rPr sz="11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R</a:t>
            </a:r>
            <a:r>
              <a:rPr sz="1100" b="1" dirty="0">
                <a:solidFill>
                  <a:srgbClr val="7F7F7F"/>
                </a:solidFill>
                <a:latin typeface="Century Gothic"/>
                <a:cs typeface="Century Gothic"/>
              </a:rPr>
              <a:t>DA  </a:t>
            </a:r>
            <a:r>
              <a:rPr sz="11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NODE</a:t>
            </a:r>
            <a:endParaRPr sz="1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6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8" y="67717"/>
                </a:lnTo>
                <a:lnTo>
                  <a:pt x="60732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6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1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9" y="67717"/>
                </a:lnTo>
                <a:lnTo>
                  <a:pt x="60099" y="60172"/>
                </a:lnTo>
                <a:lnTo>
                  <a:pt x="67718" y="49055"/>
                </a:lnTo>
                <a:lnTo>
                  <a:pt x="70510" y="35560"/>
                </a:lnTo>
                <a:lnTo>
                  <a:pt x="67718" y="21699"/>
                </a:lnTo>
                <a:lnTo>
                  <a:pt x="60099" y="10398"/>
                </a:lnTo>
                <a:lnTo>
                  <a:pt x="48789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9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5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9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19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167" y="67717"/>
                </a:lnTo>
                <a:lnTo>
                  <a:pt x="60505" y="60172"/>
                </a:lnTo>
                <a:lnTo>
                  <a:pt x="68267" y="49055"/>
                </a:lnTo>
                <a:lnTo>
                  <a:pt x="71145" y="35560"/>
                </a:lnTo>
                <a:lnTo>
                  <a:pt x="68267" y="21699"/>
                </a:lnTo>
                <a:lnTo>
                  <a:pt x="60505" y="10398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5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58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4"/>
                </a:lnTo>
                <a:lnTo>
                  <a:pt x="31621" y="22056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4"/>
                </a:lnTo>
                <a:lnTo>
                  <a:pt x="13396" y="67449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7"/>
                </a:lnTo>
                <a:lnTo>
                  <a:pt x="26431" y="60172"/>
                </a:lnTo>
                <a:lnTo>
                  <a:pt x="34041" y="49055"/>
                </a:lnTo>
                <a:lnTo>
                  <a:pt x="36830" y="35560"/>
                </a:lnTo>
                <a:lnTo>
                  <a:pt x="34041" y="21699"/>
                </a:lnTo>
                <a:lnTo>
                  <a:pt x="26431" y="10398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60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8" y="67719"/>
                </a:lnTo>
                <a:lnTo>
                  <a:pt x="60732" y="60178"/>
                </a:lnTo>
                <a:lnTo>
                  <a:pt x="68344" y="49066"/>
                </a:lnTo>
                <a:lnTo>
                  <a:pt x="71132" y="35572"/>
                </a:lnTo>
                <a:lnTo>
                  <a:pt x="68344" y="21704"/>
                </a:lnTo>
                <a:lnTo>
                  <a:pt x="60732" y="10399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6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9"/>
                </a:lnTo>
                <a:lnTo>
                  <a:pt x="2790" y="21704"/>
                </a:lnTo>
                <a:lnTo>
                  <a:pt x="0" y="35572"/>
                </a:lnTo>
                <a:lnTo>
                  <a:pt x="2790" y="49066"/>
                </a:lnTo>
                <a:lnTo>
                  <a:pt x="10406" y="60178"/>
                </a:lnTo>
                <a:lnTo>
                  <a:pt x="21715" y="67719"/>
                </a:lnTo>
                <a:lnTo>
                  <a:pt x="35585" y="70497"/>
                </a:lnTo>
                <a:lnTo>
                  <a:pt x="49086" y="67719"/>
                </a:lnTo>
                <a:lnTo>
                  <a:pt x="60202" y="60178"/>
                </a:lnTo>
                <a:lnTo>
                  <a:pt x="67744" y="49066"/>
                </a:lnTo>
                <a:lnTo>
                  <a:pt x="70523" y="35572"/>
                </a:lnTo>
                <a:lnTo>
                  <a:pt x="67744" y="21704"/>
                </a:lnTo>
                <a:lnTo>
                  <a:pt x="60202" y="10399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8" y="6463938"/>
            <a:ext cx="70523" cy="70497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91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9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19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6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167" y="67719"/>
                </a:lnTo>
                <a:lnTo>
                  <a:pt x="60505" y="60178"/>
                </a:lnTo>
                <a:lnTo>
                  <a:pt x="68267" y="49066"/>
                </a:lnTo>
                <a:lnTo>
                  <a:pt x="71145" y="35572"/>
                </a:lnTo>
                <a:lnTo>
                  <a:pt x="68267" y="21704"/>
                </a:lnTo>
                <a:lnTo>
                  <a:pt x="60505" y="10399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5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3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58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5"/>
                </a:lnTo>
                <a:lnTo>
                  <a:pt x="31621" y="22061"/>
                </a:lnTo>
                <a:lnTo>
                  <a:pt x="34302" y="35572"/>
                </a:lnTo>
                <a:lnTo>
                  <a:pt x="31621" y="48977"/>
                </a:lnTo>
                <a:lnTo>
                  <a:pt x="24295" y="59940"/>
                </a:lnTo>
                <a:lnTo>
                  <a:pt x="13396" y="67451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9"/>
                </a:lnTo>
                <a:lnTo>
                  <a:pt x="26431" y="60178"/>
                </a:lnTo>
                <a:lnTo>
                  <a:pt x="34041" y="49066"/>
                </a:lnTo>
                <a:lnTo>
                  <a:pt x="36830" y="35572"/>
                </a:lnTo>
                <a:lnTo>
                  <a:pt x="34041" y="21704"/>
                </a:lnTo>
                <a:lnTo>
                  <a:pt x="26431" y="10399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24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32" y="35560"/>
                </a:moveTo>
                <a:lnTo>
                  <a:pt x="68453" y="22059"/>
                </a:lnTo>
                <a:lnTo>
                  <a:pt x="61125" y="10871"/>
                </a:lnTo>
                <a:lnTo>
                  <a:pt x="50228" y="3149"/>
                </a:lnTo>
                <a:lnTo>
                  <a:pt x="36830" y="0"/>
                </a:lnTo>
                <a:lnTo>
                  <a:pt x="35560" y="0"/>
                </a:lnTo>
                <a:lnTo>
                  <a:pt x="21691" y="2794"/>
                </a:lnTo>
                <a:lnTo>
                  <a:pt x="10388" y="10401"/>
                </a:lnTo>
                <a:lnTo>
                  <a:pt x="2781" y="21704"/>
                </a:lnTo>
                <a:lnTo>
                  <a:pt x="0" y="35560"/>
                </a:lnTo>
                <a:lnTo>
                  <a:pt x="2781" y="49060"/>
                </a:lnTo>
                <a:lnTo>
                  <a:pt x="10388" y="60172"/>
                </a:lnTo>
                <a:lnTo>
                  <a:pt x="21691" y="67716"/>
                </a:lnTo>
                <a:lnTo>
                  <a:pt x="35560" y="70497"/>
                </a:lnTo>
                <a:lnTo>
                  <a:pt x="36830" y="70497"/>
                </a:lnTo>
                <a:lnTo>
                  <a:pt x="50228" y="67449"/>
                </a:lnTo>
                <a:lnTo>
                  <a:pt x="61125" y="59931"/>
                </a:lnTo>
                <a:lnTo>
                  <a:pt x="68453" y="48971"/>
                </a:lnTo>
                <a:lnTo>
                  <a:pt x="71132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24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32" y="35572"/>
                </a:moveTo>
                <a:lnTo>
                  <a:pt x="68453" y="22059"/>
                </a:lnTo>
                <a:lnTo>
                  <a:pt x="61125" y="10871"/>
                </a:lnTo>
                <a:lnTo>
                  <a:pt x="50228" y="3149"/>
                </a:lnTo>
                <a:lnTo>
                  <a:pt x="36830" y="0"/>
                </a:lnTo>
                <a:lnTo>
                  <a:pt x="35560" y="0"/>
                </a:lnTo>
                <a:lnTo>
                  <a:pt x="21691" y="2794"/>
                </a:lnTo>
                <a:lnTo>
                  <a:pt x="10388" y="10401"/>
                </a:lnTo>
                <a:lnTo>
                  <a:pt x="2781" y="21704"/>
                </a:lnTo>
                <a:lnTo>
                  <a:pt x="0" y="35572"/>
                </a:lnTo>
                <a:lnTo>
                  <a:pt x="2781" y="49060"/>
                </a:lnTo>
                <a:lnTo>
                  <a:pt x="10388" y="60172"/>
                </a:lnTo>
                <a:lnTo>
                  <a:pt x="21691" y="67716"/>
                </a:lnTo>
                <a:lnTo>
                  <a:pt x="35560" y="70497"/>
                </a:lnTo>
                <a:lnTo>
                  <a:pt x="36830" y="70497"/>
                </a:lnTo>
                <a:lnTo>
                  <a:pt x="50228" y="67449"/>
                </a:lnTo>
                <a:lnTo>
                  <a:pt x="61125" y="59944"/>
                </a:lnTo>
                <a:lnTo>
                  <a:pt x="68453" y="48971"/>
                </a:lnTo>
                <a:lnTo>
                  <a:pt x="71132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21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5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53" y="67717"/>
                </a:lnTo>
                <a:lnTo>
                  <a:pt x="60166" y="60172"/>
                </a:lnTo>
                <a:lnTo>
                  <a:pt x="67706" y="49055"/>
                </a:lnTo>
                <a:lnTo>
                  <a:pt x="70484" y="35560"/>
                </a:lnTo>
                <a:lnTo>
                  <a:pt x="67706" y="21699"/>
                </a:lnTo>
                <a:lnTo>
                  <a:pt x="60166" y="10398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21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5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53" y="67719"/>
                </a:lnTo>
                <a:lnTo>
                  <a:pt x="60166" y="60178"/>
                </a:lnTo>
                <a:lnTo>
                  <a:pt x="67706" y="49066"/>
                </a:lnTo>
                <a:lnTo>
                  <a:pt x="70484" y="35572"/>
                </a:lnTo>
                <a:lnTo>
                  <a:pt x="67706" y="21704"/>
                </a:lnTo>
                <a:lnTo>
                  <a:pt x="60166" y="10399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9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401" y="60178"/>
                </a:lnTo>
                <a:lnTo>
                  <a:pt x="21709" y="67719"/>
                </a:lnTo>
                <a:lnTo>
                  <a:pt x="35585" y="70497"/>
                </a:lnTo>
                <a:lnTo>
                  <a:pt x="49446" y="67719"/>
                </a:lnTo>
                <a:lnTo>
                  <a:pt x="60747" y="60178"/>
                </a:lnTo>
                <a:lnTo>
                  <a:pt x="68357" y="49066"/>
                </a:lnTo>
                <a:lnTo>
                  <a:pt x="71145" y="35572"/>
                </a:lnTo>
                <a:lnTo>
                  <a:pt x="68357" y="21704"/>
                </a:lnTo>
                <a:lnTo>
                  <a:pt x="60747" y="10399"/>
                </a:lnTo>
                <a:lnTo>
                  <a:pt x="4944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6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8" y="67717"/>
                </a:lnTo>
                <a:lnTo>
                  <a:pt x="60732" y="60172"/>
                </a:lnTo>
                <a:lnTo>
                  <a:pt x="68344" y="49055"/>
                </a:lnTo>
                <a:lnTo>
                  <a:pt x="71132" y="35560"/>
                </a:lnTo>
                <a:lnTo>
                  <a:pt x="68344" y="21699"/>
                </a:lnTo>
                <a:lnTo>
                  <a:pt x="60732" y="10398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6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1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9" y="67717"/>
                </a:lnTo>
                <a:lnTo>
                  <a:pt x="60099" y="60172"/>
                </a:lnTo>
                <a:lnTo>
                  <a:pt x="67718" y="49055"/>
                </a:lnTo>
                <a:lnTo>
                  <a:pt x="70510" y="35560"/>
                </a:lnTo>
                <a:lnTo>
                  <a:pt x="67718" y="21699"/>
                </a:lnTo>
                <a:lnTo>
                  <a:pt x="60099" y="10398"/>
                </a:lnTo>
                <a:lnTo>
                  <a:pt x="48789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5" y="0"/>
                </a:moveTo>
                <a:lnTo>
                  <a:pt x="21715" y="2788"/>
                </a:lnTo>
                <a:lnTo>
                  <a:pt x="10406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2790" y="49055"/>
                </a:lnTo>
                <a:lnTo>
                  <a:pt x="10406" y="60172"/>
                </a:lnTo>
                <a:lnTo>
                  <a:pt x="21715" y="67717"/>
                </a:lnTo>
                <a:lnTo>
                  <a:pt x="35585" y="70497"/>
                </a:lnTo>
                <a:lnTo>
                  <a:pt x="49086" y="67717"/>
                </a:lnTo>
                <a:lnTo>
                  <a:pt x="60202" y="60172"/>
                </a:lnTo>
                <a:lnTo>
                  <a:pt x="67744" y="49055"/>
                </a:lnTo>
                <a:lnTo>
                  <a:pt x="70523" y="35560"/>
                </a:lnTo>
                <a:lnTo>
                  <a:pt x="67744" y="21699"/>
                </a:lnTo>
                <a:lnTo>
                  <a:pt x="60202" y="10398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5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9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52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60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20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9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19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167" y="67717"/>
                </a:lnTo>
                <a:lnTo>
                  <a:pt x="60505" y="60172"/>
                </a:lnTo>
                <a:lnTo>
                  <a:pt x="68267" y="49055"/>
                </a:lnTo>
                <a:lnTo>
                  <a:pt x="71145" y="35560"/>
                </a:lnTo>
                <a:lnTo>
                  <a:pt x="68267" y="21699"/>
                </a:lnTo>
                <a:lnTo>
                  <a:pt x="60505" y="10398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53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3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20" y="60172"/>
                </a:lnTo>
                <a:lnTo>
                  <a:pt x="21436" y="67717"/>
                </a:lnTo>
                <a:lnTo>
                  <a:pt x="34937" y="70497"/>
                </a:lnTo>
                <a:lnTo>
                  <a:pt x="48798" y="67717"/>
                </a:lnTo>
                <a:lnTo>
                  <a:pt x="60099" y="60172"/>
                </a:lnTo>
                <a:lnTo>
                  <a:pt x="67709" y="49055"/>
                </a:lnTo>
                <a:lnTo>
                  <a:pt x="70497" y="35560"/>
                </a:lnTo>
                <a:lnTo>
                  <a:pt x="67709" y="21699"/>
                </a:lnTo>
                <a:lnTo>
                  <a:pt x="60099" y="10398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61" y="67717"/>
                </a:lnTo>
                <a:lnTo>
                  <a:pt x="60177" y="60172"/>
                </a:lnTo>
                <a:lnTo>
                  <a:pt x="67719" y="49055"/>
                </a:lnTo>
                <a:lnTo>
                  <a:pt x="70497" y="35560"/>
                </a:lnTo>
                <a:lnTo>
                  <a:pt x="67719" y="21699"/>
                </a:lnTo>
                <a:lnTo>
                  <a:pt x="60177" y="10398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58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4"/>
                </a:lnTo>
                <a:lnTo>
                  <a:pt x="31621" y="22056"/>
                </a:lnTo>
                <a:lnTo>
                  <a:pt x="34302" y="35560"/>
                </a:lnTo>
                <a:lnTo>
                  <a:pt x="31621" y="48966"/>
                </a:lnTo>
                <a:lnTo>
                  <a:pt x="24295" y="59934"/>
                </a:lnTo>
                <a:lnTo>
                  <a:pt x="13396" y="67449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7"/>
                </a:lnTo>
                <a:lnTo>
                  <a:pt x="26431" y="60172"/>
                </a:lnTo>
                <a:lnTo>
                  <a:pt x="34041" y="49055"/>
                </a:lnTo>
                <a:lnTo>
                  <a:pt x="36830" y="35560"/>
                </a:lnTo>
                <a:lnTo>
                  <a:pt x="34041" y="21699"/>
                </a:lnTo>
                <a:lnTo>
                  <a:pt x="26431" y="10398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60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8" y="67719"/>
                </a:lnTo>
                <a:lnTo>
                  <a:pt x="60732" y="60178"/>
                </a:lnTo>
                <a:lnTo>
                  <a:pt x="68344" y="49066"/>
                </a:lnTo>
                <a:lnTo>
                  <a:pt x="71132" y="35572"/>
                </a:lnTo>
                <a:lnTo>
                  <a:pt x="68344" y="21704"/>
                </a:lnTo>
                <a:lnTo>
                  <a:pt x="60732" y="10399"/>
                </a:lnTo>
                <a:lnTo>
                  <a:pt x="49428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6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5" y="0"/>
                </a:moveTo>
                <a:lnTo>
                  <a:pt x="21715" y="2788"/>
                </a:lnTo>
                <a:lnTo>
                  <a:pt x="10406" y="10399"/>
                </a:lnTo>
                <a:lnTo>
                  <a:pt x="2790" y="21704"/>
                </a:lnTo>
                <a:lnTo>
                  <a:pt x="0" y="35572"/>
                </a:lnTo>
                <a:lnTo>
                  <a:pt x="2790" y="49066"/>
                </a:lnTo>
                <a:lnTo>
                  <a:pt x="10406" y="60178"/>
                </a:lnTo>
                <a:lnTo>
                  <a:pt x="21715" y="67719"/>
                </a:lnTo>
                <a:lnTo>
                  <a:pt x="35585" y="70497"/>
                </a:lnTo>
                <a:lnTo>
                  <a:pt x="49086" y="67719"/>
                </a:lnTo>
                <a:lnTo>
                  <a:pt x="60202" y="60178"/>
                </a:lnTo>
                <a:lnTo>
                  <a:pt x="67744" y="49066"/>
                </a:lnTo>
                <a:lnTo>
                  <a:pt x="70523" y="35572"/>
                </a:lnTo>
                <a:lnTo>
                  <a:pt x="67744" y="21704"/>
                </a:lnTo>
                <a:lnTo>
                  <a:pt x="60202" y="10399"/>
                </a:lnTo>
                <a:lnTo>
                  <a:pt x="4908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5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91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52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0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60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20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6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9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19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6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167" y="67719"/>
                </a:lnTo>
                <a:lnTo>
                  <a:pt x="60505" y="60178"/>
                </a:lnTo>
                <a:lnTo>
                  <a:pt x="68267" y="49066"/>
                </a:lnTo>
                <a:lnTo>
                  <a:pt x="71145" y="35572"/>
                </a:lnTo>
                <a:lnTo>
                  <a:pt x="68267" y="21704"/>
                </a:lnTo>
                <a:lnTo>
                  <a:pt x="60505" y="10399"/>
                </a:lnTo>
                <a:lnTo>
                  <a:pt x="49167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53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37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6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61" y="67719"/>
                </a:lnTo>
                <a:lnTo>
                  <a:pt x="60177" y="60178"/>
                </a:lnTo>
                <a:lnTo>
                  <a:pt x="67719" y="49066"/>
                </a:lnTo>
                <a:lnTo>
                  <a:pt x="70497" y="35572"/>
                </a:lnTo>
                <a:lnTo>
                  <a:pt x="67719" y="21704"/>
                </a:lnTo>
                <a:lnTo>
                  <a:pt x="60177" y="10399"/>
                </a:lnTo>
                <a:lnTo>
                  <a:pt x="49061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58" y="6463938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70" y="0"/>
                </a:moveTo>
                <a:lnTo>
                  <a:pt x="0" y="0"/>
                </a:lnTo>
                <a:lnTo>
                  <a:pt x="13396" y="3145"/>
                </a:lnTo>
                <a:lnTo>
                  <a:pt x="24295" y="10875"/>
                </a:lnTo>
                <a:lnTo>
                  <a:pt x="31621" y="22061"/>
                </a:lnTo>
                <a:lnTo>
                  <a:pt x="34302" y="35572"/>
                </a:lnTo>
                <a:lnTo>
                  <a:pt x="31621" y="48977"/>
                </a:lnTo>
                <a:lnTo>
                  <a:pt x="24295" y="59940"/>
                </a:lnTo>
                <a:lnTo>
                  <a:pt x="13396" y="67451"/>
                </a:lnTo>
                <a:lnTo>
                  <a:pt x="0" y="70497"/>
                </a:lnTo>
                <a:lnTo>
                  <a:pt x="1270" y="70497"/>
                </a:lnTo>
                <a:lnTo>
                  <a:pt x="15130" y="67719"/>
                </a:lnTo>
                <a:lnTo>
                  <a:pt x="26431" y="60178"/>
                </a:lnTo>
                <a:lnTo>
                  <a:pt x="34041" y="49066"/>
                </a:lnTo>
                <a:lnTo>
                  <a:pt x="36830" y="35572"/>
                </a:lnTo>
                <a:lnTo>
                  <a:pt x="34041" y="21704"/>
                </a:lnTo>
                <a:lnTo>
                  <a:pt x="26431" y="10399"/>
                </a:lnTo>
                <a:lnTo>
                  <a:pt x="15130" y="2788"/>
                </a:lnTo>
                <a:lnTo>
                  <a:pt x="127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5" y="323679"/>
            <a:ext cx="71755" cy="71120"/>
            <a:chOff x="9324125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5" y="323679"/>
              <a:ext cx="36830" cy="71120"/>
            </a:xfrm>
            <a:custGeom>
              <a:avLst/>
              <a:gdLst/>
              <a:ahLst/>
              <a:cxnLst/>
              <a:rect l="l" t="t" r="r" b="b"/>
              <a:pathLst>
                <a:path w="36829" h="71120">
                  <a:moveTo>
                    <a:pt x="36829" y="0"/>
                  </a:moveTo>
                  <a:lnTo>
                    <a:pt x="35559" y="0"/>
                  </a:lnTo>
                  <a:lnTo>
                    <a:pt x="21699" y="2788"/>
                  </a:lnTo>
                  <a:lnTo>
                    <a:pt x="10398" y="10398"/>
                  </a:lnTo>
                  <a:lnTo>
                    <a:pt x="2788" y="21699"/>
                  </a:lnTo>
                  <a:lnTo>
                    <a:pt x="0" y="35560"/>
                  </a:lnTo>
                  <a:lnTo>
                    <a:pt x="2788" y="49055"/>
                  </a:lnTo>
                  <a:lnTo>
                    <a:pt x="10398" y="60172"/>
                  </a:lnTo>
                  <a:lnTo>
                    <a:pt x="21699" y="67717"/>
                  </a:lnTo>
                  <a:lnTo>
                    <a:pt x="35559" y="70497"/>
                  </a:lnTo>
                  <a:lnTo>
                    <a:pt x="36829" y="70497"/>
                  </a:lnTo>
                  <a:lnTo>
                    <a:pt x="23435" y="67449"/>
                  </a:lnTo>
                  <a:lnTo>
                    <a:pt x="12541" y="59934"/>
                  </a:lnTo>
                  <a:lnTo>
                    <a:pt x="5218" y="48966"/>
                  </a:lnTo>
                  <a:lnTo>
                    <a:pt x="2539" y="35560"/>
                  </a:lnTo>
                  <a:lnTo>
                    <a:pt x="5218" y="22056"/>
                  </a:lnTo>
                  <a:lnTo>
                    <a:pt x="12541" y="10874"/>
                  </a:lnTo>
                  <a:lnTo>
                    <a:pt x="23435" y="3145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57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302" y="0"/>
                  </a:moveTo>
                  <a:lnTo>
                    <a:pt x="20900" y="3145"/>
                  </a:lnTo>
                  <a:lnTo>
                    <a:pt x="10002" y="10874"/>
                  </a:lnTo>
                  <a:lnTo>
                    <a:pt x="2679" y="22056"/>
                  </a:lnTo>
                  <a:lnTo>
                    <a:pt x="0" y="35560"/>
                  </a:lnTo>
                  <a:lnTo>
                    <a:pt x="2679" y="48966"/>
                  </a:lnTo>
                  <a:lnTo>
                    <a:pt x="10002" y="59934"/>
                  </a:lnTo>
                  <a:lnTo>
                    <a:pt x="20900" y="67449"/>
                  </a:lnTo>
                  <a:lnTo>
                    <a:pt x="34302" y="70497"/>
                  </a:lnTo>
                  <a:lnTo>
                    <a:pt x="47699" y="67449"/>
                  </a:lnTo>
                  <a:lnTo>
                    <a:pt x="58597" y="59934"/>
                  </a:lnTo>
                  <a:lnTo>
                    <a:pt x="65924" y="48966"/>
                  </a:lnTo>
                  <a:lnTo>
                    <a:pt x="68605" y="35560"/>
                  </a:lnTo>
                  <a:lnTo>
                    <a:pt x="65924" y="22056"/>
                  </a:lnTo>
                  <a:lnTo>
                    <a:pt x="58597" y="10874"/>
                  </a:lnTo>
                  <a:lnTo>
                    <a:pt x="47699" y="3145"/>
                  </a:lnTo>
                  <a:lnTo>
                    <a:pt x="34302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5" y="6463938"/>
            <a:ext cx="71755" cy="71120"/>
            <a:chOff x="9324125" y="6463938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5" y="6463938"/>
              <a:ext cx="36830" cy="71120"/>
            </a:xfrm>
            <a:custGeom>
              <a:avLst/>
              <a:gdLst/>
              <a:ahLst/>
              <a:cxnLst/>
              <a:rect l="l" t="t" r="r" b="b"/>
              <a:pathLst>
                <a:path w="36829" h="71120">
                  <a:moveTo>
                    <a:pt x="36829" y="0"/>
                  </a:moveTo>
                  <a:lnTo>
                    <a:pt x="35559" y="0"/>
                  </a:lnTo>
                  <a:lnTo>
                    <a:pt x="21699" y="2788"/>
                  </a:lnTo>
                  <a:lnTo>
                    <a:pt x="10398" y="10399"/>
                  </a:lnTo>
                  <a:lnTo>
                    <a:pt x="2788" y="21704"/>
                  </a:lnTo>
                  <a:lnTo>
                    <a:pt x="0" y="35572"/>
                  </a:lnTo>
                  <a:lnTo>
                    <a:pt x="2788" y="49066"/>
                  </a:lnTo>
                  <a:lnTo>
                    <a:pt x="10398" y="60178"/>
                  </a:lnTo>
                  <a:lnTo>
                    <a:pt x="21699" y="67719"/>
                  </a:lnTo>
                  <a:lnTo>
                    <a:pt x="35559" y="70497"/>
                  </a:lnTo>
                  <a:lnTo>
                    <a:pt x="36829" y="70497"/>
                  </a:lnTo>
                  <a:lnTo>
                    <a:pt x="23435" y="67451"/>
                  </a:lnTo>
                  <a:lnTo>
                    <a:pt x="12541" y="59940"/>
                  </a:lnTo>
                  <a:lnTo>
                    <a:pt x="5218" y="48977"/>
                  </a:lnTo>
                  <a:lnTo>
                    <a:pt x="2539" y="35572"/>
                  </a:lnTo>
                  <a:lnTo>
                    <a:pt x="5218" y="22061"/>
                  </a:lnTo>
                  <a:lnTo>
                    <a:pt x="12541" y="10875"/>
                  </a:lnTo>
                  <a:lnTo>
                    <a:pt x="23435" y="3145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57" y="6463938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302" y="0"/>
                  </a:moveTo>
                  <a:lnTo>
                    <a:pt x="20900" y="3145"/>
                  </a:lnTo>
                  <a:lnTo>
                    <a:pt x="10002" y="10875"/>
                  </a:lnTo>
                  <a:lnTo>
                    <a:pt x="2679" y="22061"/>
                  </a:lnTo>
                  <a:lnTo>
                    <a:pt x="0" y="35572"/>
                  </a:lnTo>
                  <a:lnTo>
                    <a:pt x="2679" y="48977"/>
                  </a:lnTo>
                  <a:lnTo>
                    <a:pt x="10002" y="59940"/>
                  </a:lnTo>
                  <a:lnTo>
                    <a:pt x="20900" y="67451"/>
                  </a:lnTo>
                  <a:lnTo>
                    <a:pt x="34302" y="70497"/>
                  </a:lnTo>
                  <a:lnTo>
                    <a:pt x="47699" y="67451"/>
                  </a:lnTo>
                  <a:lnTo>
                    <a:pt x="58597" y="59940"/>
                  </a:lnTo>
                  <a:lnTo>
                    <a:pt x="65924" y="48977"/>
                  </a:lnTo>
                  <a:lnTo>
                    <a:pt x="68605" y="35572"/>
                  </a:lnTo>
                  <a:lnTo>
                    <a:pt x="65924" y="22061"/>
                  </a:lnTo>
                  <a:lnTo>
                    <a:pt x="58597" y="10875"/>
                  </a:lnTo>
                  <a:lnTo>
                    <a:pt x="47699" y="3145"/>
                  </a:lnTo>
                  <a:lnTo>
                    <a:pt x="34302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21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8"/>
                </a:lnTo>
                <a:lnTo>
                  <a:pt x="2778" y="21699"/>
                </a:lnTo>
                <a:lnTo>
                  <a:pt x="0" y="35560"/>
                </a:lnTo>
                <a:lnTo>
                  <a:pt x="2778" y="49055"/>
                </a:lnTo>
                <a:lnTo>
                  <a:pt x="10318" y="60172"/>
                </a:lnTo>
                <a:lnTo>
                  <a:pt x="21431" y="67717"/>
                </a:lnTo>
                <a:lnTo>
                  <a:pt x="34925" y="70497"/>
                </a:lnTo>
                <a:lnTo>
                  <a:pt x="48785" y="67717"/>
                </a:lnTo>
                <a:lnTo>
                  <a:pt x="60086" y="60172"/>
                </a:lnTo>
                <a:lnTo>
                  <a:pt x="67696" y="49055"/>
                </a:lnTo>
                <a:lnTo>
                  <a:pt x="70485" y="35560"/>
                </a:lnTo>
                <a:lnTo>
                  <a:pt x="67696" y="21699"/>
                </a:lnTo>
                <a:lnTo>
                  <a:pt x="60086" y="10398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5" y="323679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053" y="67717"/>
                </a:lnTo>
                <a:lnTo>
                  <a:pt x="60166" y="60172"/>
                </a:lnTo>
                <a:lnTo>
                  <a:pt x="67706" y="49055"/>
                </a:lnTo>
                <a:lnTo>
                  <a:pt x="70484" y="35560"/>
                </a:lnTo>
                <a:lnTo>
                  <a:pt x="67706" y="21699"/>
                </a:lnTo>
                <a:lnTo>
                  <a:pt x="60166" y="10398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8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8"/>
                </a:lnTo>
                <a:lnTo>
                  <a:pt x="2788" y="21699"/>
                </a:lnTo>
                <a:lnTo>
                  <a:pt x="0" y="35560"/>
                </a:lnTo>
                <a:lnTo>
                  <a:pt x="2788" y="49055"/>
                </a:lnTo>
                <a:lnTo>
                  <a:pt x="10398" y="60172"/>
                </a:lnTo>
                <a:lnTo>
                  <a:pt x="21699" y="67717"/>
                </a:lnTo>
                <a:lnTo>
                  <a:pt x="35559" y="70497"/>
                </a:lnTo>
                <a:lnTo>
                  <a:pt x="49420" y="67717"/>
                </a:lnTo>
                <a:lnTo>
                  <a:pt x="60721" y="60172"/>
                </a:lnTo>
                <a:lnTo>
                  <a:pt x="68331" y="49055"/>
                </a:lnTo>
                <a:lnTo>
                  <a:pt x="71119" y="35560"/>
                </a:lnTo>
                <a:lnTo>
                  <a:pt x="68331" y="21699"/>
                </a:lnTo>
                <a:lnTo>
                  <a:pt x="60721" y="10398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21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4925" y="0"/>
                </a:moveTo>
                <a:lnTo>
                  <a:pt x="21431" y="2788"/>
                </a:lnTo>
                <a:lnTo>
                  <a:pt x="10318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18" y="60178"/>
                </a:lnTo>
                <a:lnTo>
                  <a:pt x="21431" y="67719"/>
                </a:lnTo>
                <a:lnTo>
                  <a:pt x="34925" y="70497"/>
                </a:lnTo>
                <a:lnTo>
                  <a:pt x="48785" y="67719"/>
                </a:lnTo>
                <a:lnTo>
                  <a:pt x="60086" y="60178"/>
                </a:lnTo>
                <a:lnTo>
                  <a:pt x="67696" y="49066"/>
                </a:lnTo>
                <a:lnTo>
                  <a:pt x="70485" y="35572"/>
                </a:lnTo>
                <a:lnTo>
                  <a:pt x="67696" y="21704"/>
                </a:lnTo>
                <a:lnTo>
                  <a:pt x="60086" y="10399"/>
                </a:lnTo>
                <a:lnTo>
                  <a:pt x="48785" y="2788"/>
                </a:lnTo>
                <a:lnTo>
                  <a:pt x="3492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5" y="6463938"/>
            <a:ext cx="70485" cy="71120"/>
          </a:xfrm>
          <a:custGeom>
            <a:avLst/>
            <a:gdLst/>
            <a:ahLst/>
            <a:cxnLst/>
            <a:rect l="l" t="t" r="r" b="b"/>
            <a:pathLst>
              <a:path w="70484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053" y="67719"/>
                </a:lnTo>
                <a:lnTo>
                  <a:pt x="60166" y="60178"/>
                </a:lnTo>
                <a:lnTo>
                  <a:pt x="67706" y="49066"/>
                </a:lnTo>
                <a:lnTo>
                  <a:pt x="70484" y="35572"/>
                </a:lnTo>
                <a:lnTo>
                  <a:pt x="67706" y="21704"/>
                </a:lnTo>
                <a:lnTo>
                  <a:pt x="60166" y="10399"/>
                </a:lnTo>
                <a:lnTo>
                  <a:pt x="49053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8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59" y="0"/>
                </a:moveTo>
                <a:lnTo>
                  <a:pt x="21699" y="2788"/>
                </a:lnTo>
                <a:lnTo>
                  <a:pt x="10398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398" y="60178"/>
                </a:lnTo>
                <a:lnTo>
                  <a:pt x="21699" y="67719"/>
                </a:lnTo>
                <a:lnTo>
                  <a:pt x="35559" y="70497"/>
                </a:lnTo>
                <a:lnTo>
                  <a:pt x="49420" y="67719"/>
                </a:lnTo>
                <a:lnTo>
                  <a:pt x="60721" y="60178"/>
                </a:lnTo>
                <a:lnTo>
                  <a:pt x="68331" y="49066"/>
                </a:lnTo>
                <a:lnTo>
                  <a:pt x="71119" y="35572"/>
                </a:lnTo>
                <a:lnTo>
                  <a:pt x="68331" y="21704"/>
                </a:lnTo>
                <a:lnTo>
                  <a:pt x="60721" y="10399"/>
                </a:lnTo>
                <a:lnTo>
                  <a:pt x="49420" y="2788"/>
                </a:lnTo>
                <a:lnTo>
                  <a:pt x="3555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9" y="6463938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5" y="0"/>
                </a:moveTo>
                <a:lnTo>
                  <a:pt x="21709" y="2788"/>
                </a:lnTo>
                <a:lnTo>
                  <a:pt x="10401" y="10399"/>
                </a:lnTo>
                <a:lnTo>
                  <a:pt x="2788" y="21704"/>
                </a:lnTo>
                <a:lnTo>
                  <a:pt x="0" y="35572"/>
                </a:lnTo>
                <a:lnTo>
                  <a:pt x="2788" y="49066"/>
                </a:lnTo>
                <a:lnTo>
                  <a:pt x="10401" y="60178"/>
                </a:lnTo>
                <a:lnTo>
                  <a:pt x="21709" y="67719"/>
                </a:lnTo>
                <a:lnTo>
                  <a:pt x="35585" y="70497"/>
                </a:lnTo>
                <a:lnTo>
                  <a:pt x="49446" y="67719"/>
                </a:lnTo>
                <a:lnTo>
                  <a:pt x="60747" y="60178"/>
                </a:lnTo>
                <a:lnTo>
                  <a:pt x="68357" y="49066"/>
                </a:lnTo>
                <a:lnTo>
                  <a:pt x="71145" y="35572"/>
                </a:lnTo>
                <a:lnTo>
                  <a:pt x="68357" y="21704"/>
                </a:lnTo>
                <a:lnTo>
                  <a:pt x="60747" y="10399"/>
                </a:lnTo>
                <a:lnTo>
                  <a:pt x="49446" y="2788"/>
                </a:lnTo>
                <a:lnTo>
                  <a:pt x="3558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0" y="6463938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7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4"/>
                </a:lnTo>
                <a:lnTo>
                  <a:pt x="0" y="35572"/>
                </a:lnTo>
                <a:lnTo>
                  <a:pt x="2778" y="49066"/>
                </a:lnTo>
                <a:lnTo>
                  <a:pt x="10320" y="60178"/>
                </a:lnTo>
                <a:lnTo>
                  <a:pt x="21436" y="67719"/>
                </a:lnTo>
                <a:lnTo>
                  <a:pt x="34937" y="70497"/>
                </a:lnTo>
                <a:lnTo>
                  <a:pt x="48798" y="67719"/>
                </a:lnTo>
                <a:lnTo>
                  <a:pt x="60099" y="60178"/>
                </a:lnTo>
                <a:lnTo>
                  <a:pt x="67709" y="49066"/>
                </a:lnTo>
                <a:lnTo>
                  <a:pt x="70497" y="35572"/>
                </a:lnTo>
                <a:lnTo>
                  <a:pt x="67709" y="21704"/>
                </a:lnTo>
                <a:lnTo>
                  <a:pt x="60099" y="10399"/>
                </a:lnTo>
                <a:lnTo>
                  <a:pt x="48798" y="2788"/>
                </a:lnTo>
                <a:lnTo>
                  <a:pt x="3493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xfrm>
            <a:off x="320675" y="569660"/>
            <a:ext cx="3458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The</a:t>
            </a:r>
            <a:r>
              <a:rPr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Corda</a:t>
            </a:r>
            <a:r>
              <a:rPr b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ledger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CC94EB1-E7A9-4173-9FD9-BDA574AF1488}"/>
              </a:ext>
            </a:extLst>
          </p:cNvPr>
          <p:cNvGrpSpPr/>
          <p:nvPr/>
        </p:nvGrpSpPr>
        <p:grpSpPr>
          <a:xfrm>
            <a:off x="2590800" y="1295400"/>
            <a:ext cx="6669846" cy="4643687"/>
            <a:chOff x="533400" y="1371600"/>
            <a:chExt cx="6669846" cy="4643687"/>
          </a:xfrm>
        </p:grpSpPr>
        <p:pic>
          <p:nvPicPr>
            <p:cNvPr id="111" name="object 1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1371600"/>
              <a:ext cx="6669846" cy="4643687"/>
            </a:xfrm>
            <a:prstGeom prst="rect">
              <a:avLst/>
            </a:prstGeom>
          </p:spPr>
        </p:pic>
        <p:sp>
          <p:nvSpPr>
            <p:cNvPr id="113" name="object 113"/>
            <p:cNvSpPr txBox="1"/>
            <p:nvPr/>
          </p:nvSpPr>
          <p:spPr>
            <a:xfrm>
              <a:off x="1377769" y="2410344"/>
              <a:ext cx="65595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5" dirty="0">
                  <a:solidFill>
                    <a:srgbClr val="7F7F7F"/>
                  </a:solidFill>
                  <a:latin typeface="Century Gothic"/>
                  <a:cs typeface="Century Gothic"/>
                </a:rPr>
                <a:t>A</a:t>
              </a:r>
              <a:r>
                <a:rPr sz="1800" b="1" spc="-5" dirty="0">
                  <a:solidFill>
                    <a:srgbClr val="7F7F7F"/>
                  </a:solidFill>
                  <a:latin typeface="Century Gothic"/>
                  <a:cs typeface="Century Gothic"/>
                </a:rPr>
                <a:t>LIC</a:t>
              </a:r>
              <a:r>
                <a:rPr sz="1800" b="1" dirty="0">
                  <a:solidFill>
                    <a:srgbClr val="7F7F7F"/>
                  </a:solidFill>
                  <a:latin typeface="Century Gothic"/>
                  <a:cs typeface="Century Gothic"/>
                </a:rPr>
                <a:t>E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14" name="object 114"/>
            <p:cNvSpPr txBox="1"/>
            <p:nvPr/>
          </p:nvSpPr>
          <p:spPr>
            <a:xfrm>
              <a:off x="3117359" y="2410344"/>
              <a:ext cx="48387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5" dirty="0">
                  <a:solidFill>
                    <a:srgbClr val="7F7F7F"/>
                  </a:solidFill>
                  <a:latin typeface="Century Gothic"/>
                  <a:cs typeface="Century Gothic"/>
                </a:rPr>
                <a:t>B</a:t>
              </a:r>
              <a:r>
                <a:rPr sz="1800" b="1" dirty="0">
                  <a:solidFill>
                    <a:srgbClr val="7F7F7F"/>
                  </a:solidFill>
                  <a:latin typeface="Century Gothic"/>
                  <a:cs typeface="Century Gothic"/>
                </a:rPr>
                <a:t>OB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15" name="object 115"/>
            <p:cNvSpPr txBox="1"/>
            <p:nvPr/>
          </p:nvSpPr>
          <p:spPr>
            <a:xfrm>
              <a:off x="4291431" y="4692956"/>
              <a:ext cx="3048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7F7F7F"/>
                  </a:solidFill>
                  <a:latin typeface="Century Gothic"/>
                  <a:cs typeface="Century Gothic"/>
                </a:rPr>
                <a:t>ED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16" name="object 116"/>
            <p:cNvSpPr txBox="1"/>
            <p:nvPr/>
          </p:nvSpPr>
          <p:spPr>
            <a:xfrm>
              <a:off x="4593351" y="3188056"/>
              <a:ext cx="6070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solidFill>
                    <a:srgbClr val="7F7F7F"/>
                  </a:solidFill>
                  <a:latin typeface="Century Gothic"/>
                  <a:cs typeface="Century Gothic"/>
                </a:rPr>
                <a:t>C</a:t>
              </a:r>
              <a:r>
                <a:rPr sz="1800" b="1" spc="5" dirty="0">
                  <a:solidFill>
                    <a:srgbClr val="7F7F7F"/>
                  </a:solidFill>
                  <a:latin typeface="Century Gothic"/>
                  <a:cs typeface="Century Gothic"/>
                </a:rPr>
                <a:t>AR</a:t>
              </a:r>
              <a:r>
                <a:rPr sz="1800" b="1" dirty="0">
                  <a:solidFill>
                    <a:srgbClr val="7F7F7F"/>
                  </a:solidFill>
                  <a:latin typeface="Century Gothic"/>
                  <a:cs typeface="Century Gothic"/>
                </a:rPr>
                <a:t>L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17" name="object 117"/>
            <p:cNvSpPr txBox="1"/>
            <p:nvPr/>
          </p:nvSpPr>
          <p:spPr>
            <a:xfrm>
              <a:off x="5727088" y="4367070"/>
              <a:ext cx="57531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solidFill>
                    <a:srgbClr val="FFFFFF"/>
                  </a:solidFill>
                  <a:latin typeface="Century Gothic"/>
                  <a:cs typeface="Century Gothic"/>
                </a:rPr>
                <a:t>DEMI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18" name="object 118"/>
            <p:cNvSpPr txBox="1"/>
            <p:nvPr/>
          </p:nvSpPr>
          <p:spPr>
            <a:xfrm>
              <a:off x="2453791" y="2009043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Gothic"/>
                  <a:cs typeface="Century Gothic"/>
                </a:rPr>
                <a:t>1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19" name="object 119"/>
            <p:cNvSpPr txBox="1"/>
            <p:nvPr/>
          </p:nvSpPr>
          <p:spPr>
            <a:xfrm>
              <a:off x="2467295" y="2718983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Gothic"/>
                  <a:cs typeface="Century Gothic"/>
                </a:rPr>
                <a:t>7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20" name="object 120"/>
            <p:cNvSpPr txBox="1"/>
            <p:nvPr/>
          </p:nvSpPr>
          <p:spPr>
            <a:xfrm>
              <a:off x="3915276" y="3059469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entury Gothic"/>
                  <a:cs typeface="Century Gothic"/>
                </a:rPr>
                <a:t>5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21" name="object 121"/>
            <p:cNvSpPr txBox="1"/>
            <p:nvPr/>
          </p:nvSpPr>
          <p:spPr>
            <a:xfrm>
              <a:off x="4130768" y="3813959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entury Gothic"/>
                  <a:cs typeface="Century Gothic"/>
                </a:rPr>
                <a:t>9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22" name="object 122"/>
            <p:cNvSpPr txBox="1"/>
            <p:nvPr/>
          </p:nvSpPr>
          <p:spPr>
            <a:xfrm>
              <a:off x="4529319" y="4021999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Gothic"/>
                  <a:cs typeface="Century Gothic"/>
                </a:rPr>
                <a:t>4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23" name="object 123"/>
            <p:cNvSpPr txBox="1"/>
            <p:nvPr/>
          </p:nvSpPr>
          <p:spPr>
            <a:xfrm>
              <a:off x="5061754" y="4096253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Gothic"/>
                  <a:cs typeface="Century Gothic"/>
                </a:rPr>
                <a:t>3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24" name="object 124"/>
            <p:cNvSpPr txBox="1"/>
            <p:nvPr/>
          </p:nvSpPr>
          <p:spPr>
            <a:xfrm>
              <a:off x="5579127" y="3622926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Century Gothic"/>
                  <a:cs typeface="Century Gothic"/>
                </a:rPr>
                <a:t>2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25" name="object 125"/>
            <p:cNvSpPr txBox="1"/>
            <p:nvPr/>
          </p:nvSpPr>
          <p:spPr>
            <a:xfrm>
              <a:off x="4182123" y="2562940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Gothic"/>
                  <a:cs typeface="Century Gothic"/>
                </a:rPr>
                <a:t>6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26" name="object 126"/>
            <p:cNvSpPr txBox="1"/>
            <p:nvPr/>
          </p:nvSpPr>
          <p:spPr>
            <a:xfrm>
              <a:off x="5227993" y="4755724"/>
              <a:ext cx="1524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entury Gothic"/>
                  <a:cs typeface="Century Gothic"/>
                </a:rPr>
                <a:t>8</a:t>
              </a:r>
              <a:endParaRPr sz="1800">
                <a:latin typeface="Century Gothic"/>
                <a:cs typeface="Century Gothic"/>
              </a:endParaRPr>
            </a:p>
          </p:txBody>
        </p:sp>
        <p:sp>
          <p:nvSpPr>
            <p:cNvPr id="192" name="object 192"/>
            <p:cNvSpPr txBox="1"/>
            <p:nvPr/>
          </p:nvSpPr>
          <p:spPr>
            <a:xfrm>
              <a:off x="997982" y="4470400"/>
              <a:ext cx="1547495" cy="66675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00200"/>
                </a:lnSpc>
                <a:spcBef>
                  <a:spcPts val="95"/>
                </a:spcBef>
              </a:pPr>
              <a:r>
                <a:rPr sz="1400" spc="-5" dirty="0">
                  <a:latin typeface="Century Gothic"/>
                  <a:cs typeface="Century Gothic"/>
                </a:rPr>
                <a:t>Numbered </a:t>
              </a:r>
              <a:r>
                <a:rPr sz="1400" spc="-10" dirty="0">
                  <a:latin typeface="Century Gothic"/>
                  <a:cs typeface="Century Gothic"/>
                </a:rPr>
                <a:t>circles </a:t>
              </a:r>
              <a:r>
                <a:rPr sz="1400" spc="-375" dirty="0">
                  <a:latin typeface="Century Gothic"/>
                  <a:cs typeface="Century Gothic"/>
                </a:rPr>
                <a:t> </a:t>
              </a:r>
              <a:r>
                <a:rPr sz="1400" spc="-5" dirty="0">
                  <a:latin typeface="Century Gothic"/>
                  <a:cs typeface="Century Gothic"/>
                </a:rPr>
                <a:t>represent unique </a:t>
              </a:r>
              <a:r>
                <a:rPr sz="1400" dirty="0">
                  <a:latin typeface="Century Gothic"/>
                  <a:cs typeface="Century Gothic"/>
                </a:rPr>
                <a:t> </a:t>
              </a:r>
              <a:r>
                <a:rPr sz="1400" spc="-5" dirty="0">
                  <a:latin typeface="Century Gothic"/>
                  <a:cs typeface="Century Gothic"/>
                </a:rPr>
                <a:t>shared</a:t>
              </a:r>
              <a:r>
                <a:rPr sz="1400" spc="-10" dirty="0">
                  <a:latin typeface="Century Gothic"/>
                  <a:cs typeface="Century Gothic"/>
                </a:rPr>
                <a:t> </a:t>
              </a:r>
              <a:r>
                <a:rPr sz="1400" spc="-5" dirty="0">
                  <a:latin typeface="Century Gothic"/>
                  <a:cs typeface="Century Gothic"/>
                </a:rPr>
                <a:t>facts</a:t>
              </a:r>
              <a:endParaRPr sz="1400">
                <a:latin typeface="Century Gothic"/>
                <a:cs typeface="Century Gothic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5833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Anatomy of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 bilateral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ledger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23</a:t>
            </a:fld>
            <a:r>
              <a:rPr dirty="0"/>
              <a:t>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482" y="1369716"/>
            <a:ext cx="5380473" cy="31138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26759" y="2764699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LIC</a:t>
            </a: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4765" y="2764699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7F7F7F"/>
                </a:solidFill>
                <a:latin typeface="Century Gothic"/>
                <a:cs typeface="Century Gothic"/>
              </a:rPr>
              <a:t>B</a:t>
            </a: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OB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8982" y="2367046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8982" y="3229937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7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6437" y="1363131"/>
            <a:ext cx="5393690" cy="4597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entury Gothic"/>
                <a:cs typeface="Century Gothic"/>
              </a:rPr>
              <a:t>There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is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no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“central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ledger”</a:t>
            </a:r>
            <a:endParaRPr sz="200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Century Gothic"/>
                <a:cs typeface="Century Gothic"/>
              </a:rPr>
              <a:t>Each</a:t>
            </a:r>
            <a:r>
              <a:rPr sz="2000" spc="-5" dirty="0">
                <a:latin typeface="Century Gothic"/>
                <a:cs typeface="Century Gothic"/>
              </a:rPr>
              <a:t> network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peer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maintains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separate</a:t>
            </a:r>
            <a:endParaRPr sz="2000">
              <a:latin typeface="Century Gothic"/>
              <a:cs typeface="Century Gothic"/>
            </a:endParaRPr>
          </a:p>
          <a:p>
            <a:pPr marL="297815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Century Gothic"/>
                <a:cs typeface="Century Gothic"/>
              </a:rPr>
              <a:t>vault</a:t>
            </a:r>
            <a:r>
              <a:rPr sz="2000" b="1" spc="-3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of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facts</a:t>
            </a:r>
            <a:endParaRPr sz="2000">
              <a:latin typeface="Century Gothic"/>
              <a:cs typeface="Century Gothic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Century Gothic"/>
                <a:cs typeface="Century Gothic"/>
              </a:rPr>
              <a:t>Facts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are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like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rows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in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table</a:t>
            </a:r>
            <a:endParaRPr sz="2000">
              <a:latin typeface="Century Gothic"/>
              <a:cs typeface="Century Gothic"/>
            </a:endParaRPr>
          </a:p>
          <a:p>
            <a:pPr marL="297815" marR="196215" indent="-285750">
              <a:lnSpc>
                <a:spcPct val="15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entury Gothic"/>
                <a:cs typeface="Century Gothic"/>
              </a:rPr>
              <a:t>All peers to </a:t>
            </a:r>
            <a:r>
              <a:rPr sz="2000" dirty="0">
                <a:latin typeface="Century Gothic"/>
                <a:cs typeface="Century Gothic"/>
              </a:rPr>
              <a:t>a </a:t>
            </a:r>
            <a:r>
              <a:rPr sz="2000" spc="-5" dirty="0">
                <a:latin typeface="Century Gothic"/>
                <a:cs typeface="Century Gothic"/>
              </a:rPr>
              <a:t>shared fact store identical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copies</a:t>
            </a:r>
            <a:endParaRPr sz="2000">
              <a:latin typeface="Century Gothic"/>
              <a:cs typeface="Century Gothic"/>
            </a:endParaRPr>
          </a:p>
          <a:p>
            <a:pPr marL="297815" marR="5080" indent="-285750">
              <a:lnSpc>
                <a:spcPct val="15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Century Gothic"/>
                <a:cs typeface="Century Gothic"/>
              </a:rPr>
              <a:t>Not all on-ledger facts </a:t>
            </a:r>
            <a:r>
              <a:rPr sz="2000" dirty="0">
                <a:latin typeface="Century Gothic"/>
                <a:cs typeface="Century Gothic"/>
              </a:rPr>
              <a:t>have </a:t>
            </a:r>
            <a:r>
              <a:rPr sz="2000" spc="-5" dirty="0">
                <a:latin typeface="Century Gothic"/>
                <a:cs typeface="Century Gothic"/>
              </a:rPr>
              <a:t>to be shared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with </a:t>
            </a:r>
            <a:r>
              <a:rPr sz="2000" dirty="0">
                <a:latin typeface="Century Gothic"/>
                <a:cs typeface="Century Gothic"/>
              </a:rPr>
              <a:t>other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peers</a:t>
            </a:r>
            <a:endParaRPr sz="2000">
              <a:latin typeface="Century Gothic"/>
              <a:cs typeface="Century Gothic"/>
            </a:endParaRPr>
          </a:p>
          <a:p>
            <a:pPr marL="297815" marR="54610" indent="-285750">
              <a:lnSpc>
                <a:spcPct val="15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" dirty="0">
                <a:latin typeface="Century Gothic"/>
                <a:cs typeface="Century Gothic"/>
              </a:rPr>
              <a:t>black square </a:t>
            </a:r>
            <a:r>
              <a:rPr sz="2000" b="1" dirty="0">
                <a:latin typeface="Century Gothic"/>
                <a:cs typeface="Century Gothic"/>
              </a:rPr>
              <a:t>“11” </a:t>
            </a:r>
            <a:r>
              <a:rPr sz="2000" spc="-5" dirty="0">
                <a:latin typeface="Century Gothic"/>
                <a:cs typeface="Century Gothic"/>
              </a:rPr>
              <a:t>is an example </a:t>
            </a:r>
            <a:r>
              <a:rPr sz="2000" dirty="0">
                <a:latin typeface="Century Gothic"/>
                <a:cs typeface="Century Gothic"/>
              </a:rPr>
              <a:t>of a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on-ledger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fact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not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shared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with</a:t>
            </a:r>
            <a:r>
              <a:rPr sz="2000" dirty="0">
                <a:latin typeface="Century Gothic"/>
                <a:cs typeface="Century Gothic"/>
              </a:rPr>
              <a:t> any</a:t>
            </a:r>
            <a:r>
              <a:rPr sz="2000" spc="-5" dirty="0">
                <a:latin typeface="Century Gothic"/>
                <a:cs typeface="Century Gothic"/>
              </a:rPr>
              <a:t> peers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7389" y="209023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6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77389" y="341359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5</a:t>
            </a:r>
            <a:endParaRPr sz="1800">
              <a:latin typeface="Century Gothic"/>
              <a:cs typeface="Century Gothic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60343" y="4182701"/>
          <a:ext cx="2014220" cy="140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Id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9525">
                      <a:solidFill>
                        <a:srgbClr val="959595"/>
                      </a:solidFill>
                      <a:prstDash val="solid"/>
                    </a:lnL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Fact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R w="9525">
                      <a:solidFill>
                        <a:srgbClr val="959595"/>
                      </a:solidFill>
                      <a:prstDash val="solid"/>
                    </a:lnR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1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9525">
                      <a:solidFill>
                        <a:srgbClr val="959595"/>
                      </a:solidFill>
                      <a:prstDash val="solid"/>
                    </a:lnL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“Much</a:t>
                      </a:r>
                      <a:r>
                        <a:rPr sz="1200" spc="-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spc="-5" dirty="0">
                          <a:latin typeface="Century Gothic"/>
                          <a:cs typeface="Century Gothic"/>
                        </a:rPr>
                        <a:t>consensus”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R w="9525">
                      <a:solidFill>
                        <a:srgbClr val="959595"/>
                      </a:solidFill>
                      <a:prstDash val="solid"/>
                    </a:lnR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7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9525">
                      <a:solidFill>
                        <a:srgbClr val="959595"/>
                      </a:solidFill>
                      <a:prstDash val="solid"/>
                    </a:lnL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“So</a:t>
                      </a:r>
                      <a:r>
                        <a:rPr sz="1200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spc="-5" dirty="0">
                          <a:latin typeface="Century Gothic"/>
                          <a:cs typeface="Century Gothic"/>
                        </a:rPr>
                        <a:t>bilateral”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R w="9525">
                      <a:solidFill>
                        <a:srgbClr val="959595"/>
                      </a:solidFill>
                      <a:prstDash val="solid"/>
                    </a:lnR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11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9525">
                      <a:solidFill>
                        <a:srgbClr val="959595"/>
                      </a:solidFill>
                      <a:prstDash val="solid"/>
                    </a:lnL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“Wow</a:t>
                      </a:r>
                      <a:r>
                        <a:rPr sz="1200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spc="-5" dirty="0">
                          <a:latin typeface="Century Gothic"/>
                          <a:cs typeface="Century Gothic"/>
                        </a:rPr>
                        <a:t>ledger”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R w="9525">
                      <a:solidFill>
                        <a:srgbClr val="959595"/>
                      </a:solidFill>
                      <a:prstDash val="solid"/>
                    </a:lnR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832564" y="4182701"/>
          <a:ext cx="2013585" cy="1783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5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Id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Fact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1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L w="9525">
                      <a:solidFill>
                        <a:srgbClr val="959595"/>
                      </a:solidFill>
                      <a:prstDash val="solid"/>
                    </a:lnL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“Much</a:t>
                      </a:r>
                      <a:r>
                        <a:rPr sz="1200" spc="-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spc="-5" dirty="0">
                          <a:latin typeface="Century Gothic"/>
                          <a:cs typeface="Century Gothic"/>
                        </a:rPr>
                        <a:t>consensus”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R w="9525">
                      <a:solidFill>
                        <a:srgbClr val="959595"/>
                      </a:solidFill>
                      <a:prstDash val="solid"/>
                    </a:lnR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6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9525">
                      <a:solidFill>
                        <a:srgbClr val="959595"/>
                      </a:solidFill>
                      <a:prstDash val="solid"/>
                    </a:lnL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“Very</a:t>
                      </a:r>
                      <a:r>
                        <a:rPr sz="1200" spc="-5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dirty="0">
                          <a:latin typeface="Century Gothic"/>
                          <a:cs typeface="Century Gothic"/>
                        </a:rPr>
                        <a:t>fact”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R w="9525">
                      <a:solidFill>
                        <a:srgbClr val="959595"/>
                      </a:solidFill>
                      <a:prstDash val="solid"/>
                    </a:lnR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7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9525">
                      <a:solidFill>
                        <a:srgbClr val="959595"/>
                      </a:solidFill>
                      <a:prstDash val="solid"/>
                    </a:lnL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“So</a:t>
                      </a:r>
                      <a:r>
                        <a:rPr sz="1200" spc="-2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spc="-5" dirty="0">
                          <a:latin typeface="Century Gothic"/>
                          <a:cs typeface="Century Gothic"/>
                        </a:rPr>
                        <a:t>bilateral”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R w="9525">
                      <a:solidFill>
                        <a:srgbClr val="959595"/>
                      </a:solidFill>
                      <a:prstDash val="solid"/>
                    </a:lnR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5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L w="9525">
                      <a:solidFill>
                        <a:srgbClr val="959595"/>
                      </a:solidFill>
                      <a:prstDash val="solid"/>
                    </a:lnL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“amaze</a:t>
                      </a:r>
                      <a:r>
                        <a:rPr sz="1200" spc="-3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spc="-5" dirty="0">
                          <a:latin typeface="Century Gothic"/>
                          <a:cs typeface="Century Gothic"/>
                        </a:rPr>
                        <a:t>network”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>
                    <a:lnR w="9525">
                      <a:solidFill>
                        <a:srgbClr val="959595"/>
                      </a:solidFill>
                      <a:prstDash val="solid"/>
                    </a:lnR>
                    <a:lnT w="9525">
                      <a:solidFill>
                        <a:srgbClr val="959595"/>
                      </a:solidFill>
                      <a:prstDash val="solid"/>
                    </a:lnT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877436" y="4578872"/>
            <a:ext cx="958850" cy="171450"/>
          </a:xfrm>
          <a:custGeom>
            <a:avLst/>
            <a:gdLst/>
            <a:ahLst/>
            <a:cxnLst/>
            <a:rect l="l" t="t" r="r" b="b"/>
            <a:pathLst>
              <a:path w="958850" h="171450">
                <a:moveTo>
                  <a:pt x="786852" y="1"/>
                </a:moveTo>
                <a:lnTo>
                  <a:pt x="786852" y="57151"/>
                </a:lnTo>
                <a:lnTo>
                  <a:pt x="171450" y="57149"/>
                </a:lnTo>
                <a:lnTo>
                  <a:pt x="171451" y="0"/>
                </a:lnTo>
                <a:lnTo>
                  <a:pt x="0" y="85724"/>
                </a:lnTo>
                <a:lnTo>
                  <a:pt x="171450" y="171449"/>
                </a:lnTo>
                <a:lnTo>
                  <a:pt x="171450" y="114299"/>
                </a:lnTo>
                <a:lnTo>
                  <a:pt x="786852" y="114301"/>
                </a:lnTo>
                <a:lnTo>
                  <a:pt x="786852" y="171451"/>
                </a:lnTo>
                <a:lnTo>
                  <a:pt x="958302" y="85726"/>
                </a:lnTo>
                <a:lnTo>
                  <a:pt x="786852" y="1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77436" y="5020011"/>
            <a:ext cx="958850" cy="395605"/>
          </a:xfrm>
          <a:custGeom>
            <a:avLst/>
            <a:gdLst/>
            <a:ahLst/>
            <a:cxnLst/>
            <a:rect l="l" t="t" r="r" b="b"/>
            <a:pathLst>
              <a:path w="958850" h="395604">
                <a:moveTo>
                  <a:pt x="190505" y="0"/>
                </a:moveTo>
                <a:lnTo>
                  <a:pt x="0" y="21261"/>
                </a:lnTo>
                <a:lnTo>
                  <a:pt x="131311" y="160907"/>
                </a:lnTo>
                <a:lnTo>
                  <a:pt x="151042" y="107271"/>
                </a:lnTo>
                <a:lnTo>
                  <a:pt x="787529" y="341416"/>
                </a:lnTo>
                <a:lnTo>
                  <a:pt x="767798" y="395052"/>
                </a:lnTo>
                <a:lnTo>
                  <a:pt x="958302" y="373791"/>
                </a:lnTo>
                <a:lnTo>
                  <a:pt x="826990" y="234144"/>
                </a:lnTo>
                <a:lnTo>
                  <a:pt x="807260" y="287780"/>
                </a:lnTo>
                <a:lnTo>
                  <a:pt x="170774" y="53635"/>
                </a:lnTo>
                <a:lnTo>
                  <a:pt x="190505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857168" y="2562759"/>
            <a:ext cx="499745" cy="499745"/>
            <a:chOff x="857168" y="2562759"/>
            <a:chExt cx="499745" cy="499745"/>
          </a:xfrm>
        </p:grpSpPr>
        <p:sp>
          <p:nvSpPr>
            <p:cNvPr id="16" name="object 16"/>
            <p:cNvSpPr/>
            <p:nvPr/>
          </p:nvSpPr>
          <p:spPr>
            <a:xfrm>
              <a:off x="863518" y="2569109"/>
              <a:ext cx="487045" cy="487045"/>
            </a:xfrm>
            <a:custGeom>
              <a:avLst/>
              <a:gdLst/>
              <a:ahLst/>
              <a:cxnLst/>
              <a:rect l="l" t="t" r="r" b="b"/>
              <a:pathLst>
                <a:path w="487044" h="487044">
                  <a:moveTo>
                    <a:pt x="486460" y="0"/>
                  </a:moveTo>
                  <a:lnTo>
                    <a:pt x="0" y="0"/>
                  </a:lnTo>
                  <a:lnTo>
                    <a:pt x="0" y="486460"/>
                  </a:lnTo>
                  <a:lnTo>
                    <a:pt x="486460" y="486460"/>
                  </a:lnTo>
                  <a:lnTo>
                    <a:pt x="486460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3518" y="2569109"/>
              <a:ext cx="487045" cy="487045"/>
            </a:xfrm>
            <a:custGeom>
              <a:avLst/>
              <a:gdLst/>
              <a:ahLst/>
              <a:cxnLst/>
              <a:rect l="l" t="t" r="r" b="b"/>
              <a:pathLst>
                <a:path w="487044" h="487044">
                  <a:moveTo>
                    <a:pt x="0" y="0"/>
                  </a:moveTo>
                  <a:lnTo>
                    <a:pt x="486460" y="0"/>
                  </a:lnTo>
                  <a:lnTo>
                    <a:pt x="486460" y="486460"/>
                  </a:lnTo>
                  <a:lnTo>
                    <a:pt x="0" y="4864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63518" y="2569109"/>
            <a:ext cx="487045" cy="48704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8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11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7041" y="1817551"/>
            <a:ext cx="5767070" cy="310896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76200" rIns="0" bIns="0" rtlCol="0">
            <a:spAutoFit/>
          </a:bodyPr>
          <a:lstStyle/>
          <a:p>
            <a:pPr marL="539750" marR="497205">
              <a:lnSpc>
                <a:spcPct val="150100"/>
              </a:lnSpc>
              <a:spcBef>
                <a:spcPts val="600"/>
              </a:spcBef>
            </a:pPr>
            <a:r>
              <a:rPr sz="3600" dirty="0"/>
              <a:t>The </a:t>
            </a:r>
            <a:r>
              <a:rPr sz="3600" spc="-5" dirty="0"/>
              <a:t>Corda ledger </a:t>
            </a:r>
            <a:r>
              <a:rPr sz="3600" dirty="0"/>
              <a:t>is </a:t>
            </a:r>
            <a:r>
              <a:rPr sz="3600" spc="5" dirty="0"/>
              <a:t> </a:t>
            </a:r>
            <a:r>
              <a:rPr sz="3600" b="1" spc="-5" dirty="0">
                <a:latin typeface="Century Gothic"/>
                <a:cs typeface="Century Gothic"/>
              </a:rPr>
              <a:t>subjective</a:t>
            </a:r>
            <a:r>
              <a:rPr sz="3600" b="1" spc="-55" dirty="0">
                <a:latin typeface="Century Gothic"/>
                <a:cs typeface="Century Gothic"/>
              </a:rPr>
              <a:t> </a:t>
            </a:r>
            <a:r>
              <a:rPr sz="3600" dirty="0"/>
              <a:t>from</a:t>
            </a:r>
            <a:r>
              <a:rPr sz="3600" spc="-35" dirty="0"/>
              <a:t> </a:t>
            </a:r>
            <a:r>
              <a:rPr sz="3600" spc="-5" dirty="0"/>
              <a:t>each </a:t>
            </a:r>
            <a:r>
              <a:rPr sz="3600" spc="-980" dirty="0"/>
              <a:t> </a:t>
            </a:r>
            <a:r>
              <a:rPr sz="3600" spc="-5" dirty="0"/>
              <a:t>peer’s</a:t>
            </a:r>
            <a:r>
              <a:rPr sz="3600" spc="-10" dirty="0"/>
              <a:t> </a:t>
            </a:r>
            <a:r>
              <a:rPr sz="3600" spc="-5" dirty="0"/>
              <a:t>perspective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24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199008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St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a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tes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5991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States</a:t>
            </a:r>
            <a:r>
              <a:rPr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represent</a:t>
            </a:r>
            <a:r>
              <a:rPr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(shared)</a:t>
            </a:r>
            <a:r>
              <a:rPr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facts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26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721" y="3820444"/>
            <a:ext cx="2905760" cy="148209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309245" marR="302260" indent="457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 Owes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Bob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£10 </a:t>
            </a:r>
            <a:r>
              <a:rPr sz="1800" spc="-48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Payable</a:t>
            </a:r>
            <a:r>
              <a:rPr sz="1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01/03/17</a:t>
            </a:r>
            <a:endParaRPr sz="1800">
              <a:latin typeface="Century Gothic"/>
              <a:cs typeface="Century Gothic"/>
            </a:endParaRPr>
          </a:p>
          <a:p>
            <a:pPr marL="337820" marR="278765" indent="-508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Late </a:t>
            </a:r>
            <a:r>
              <a:rPr sz="1200" spc="-5" dirty="0">
                <a:solidFill>
                  <a:srgbClr val="FFFFFF"/>
                </a:solidFill>
                <a:latin typeface="Century Gothic"/>
                <a:cs typeface="Century Gothic"/>
              </a:rPr>
              <a:t>settlement incurs 20% daily </a:t>
            </a:r>
            <a:r>
              <a:rPr sz="1200" spc="-3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entury Gothic"/>
                <a:cs typeface="Century Gothic"/>
              </a:rPr>
              <a:t>interest</a:t>
            </a:r>
            <a:r>
              <a:rPr sz="12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12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entury Gothic"/>
                <a:cs typeface="Century Gothic"/>
              </a:rPr>
              <a:t>remaining</a:t>
            </a:r>
            <a:r>
              <a:rPr sz="12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entury Gothic"/>
                <a:cs typeface="Century Gothic"/>
              </a:rPr>
              <a:t>balance</a:t>
            </a:r>
            <a:endParaRPr sz="1200">
              <a:latin typeface="Century Gothic"/>
              <a:cs typeface="Century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9095" y="2317860"/>
          <a:ext cx="4871084" cy="671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35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Id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From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To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Amt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By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Penalty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Paid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1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L w="9525">
                      <a:solidFill>
                        <a:srgbClr val="959595"/>
                      </a:solidFill>
                      <a:prstDash val="solid"/>
                    </a:lnL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Alice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Bob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£10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2017-03-31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20%</a:t>
                      </a:r>
                      <a:r>
                        <a:rPr sz="1200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spc="-5" dirty="0">
                          <a:latin typeface="Century Gothic"/>
                          <a:cs typeface="Century Gothic"/>
                        </a:rPr>
                        <a:t>daily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£0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R w="9525">
                      <a:solidFill>
                        <a:srgbClr val="959595"/>
                      </a:solidFill>
                      <a:prstDash val="solid"/>
                    </a:lnR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69269" y="2217897"/>
          <a:ext cx="4786626" cy="671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4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3530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Id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From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To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Amt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By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Penalty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Paid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44450" marB="0">
                    <a:solidFill>
                      <a:srgbClr val="959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entury Gothic"/>
                          <a:cs typeface="Century Gothic"/>
                        </a:rPr>
                        <a:t>1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L w="9525">
                      <a:solidFill>
                        <a:srgbClr val="959595"/>
                      </a:solidFill>
                      <a:prstDash val="solid"/>
                    </a:lnL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Alice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Bob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£10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2017-03-31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20%</a:t>
                      </a:r>
                      <a:r>
                        <a:rPr sz="1200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200" spc="-5" dirty="0">
                          <a:latin typeface="Century Gothic"/>
                          <a:cs typeface="Century Gothic"/>
                        </a:rPr>
                        <a:t>daily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entury Gothic"/>
                          <a:cs typeface="Century Gothic"/>
                        </a:rPr>
                        <a:t>£0</a:t>
                      </a:r>
                      <a:endParaRPr sz="1200">
                        <a:latin typeface="Century Gothic"/>
                        <a:cs typeface="Century Gothic"/>
                      </a:endParaRPr>
                    </a:p>
                  </a:txBody>
                  <a:tcPr marL="0" marR="0" marT="38100" marB="0">
                    <a:lnR w="9525">
                      <a:solidFill>
                        <a:srgbClr val="959595"/>
                      </a:solidFill>
                      <a:prstDash val="solid"/>
                    </a:lnR>
                    <a:lnB w="9525">
                      <a:solidFill>
                        <a:srgbClr val="95959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756966" y="2889617"/>
            <a:ext cx="1894839" cy="1700530"/>
          </a:xfrm>
          <a:custGeom>
            <a:avLst/>
            <a:gdLst/>
            <a:ahLst/>
            <a:cxnLst/>
            <a:rect l="l" t="t" r="r" b="b"/>
            <a:pathLst>
              <a:path w="1894840" h="1700529">
                <a:moveTo>
                  <a:pt x="1808573" y="0"/>
                </a:moveTo>
                <a:lnTo>
                  <a:pt x="1722848" y="171450"/>
                </a:lnTo>
                <a:lnTo>
                  <a:pt x="1779998" y="171450"/>
                </a:lnTo>
                <a:lnTo>
                  <a:pt x="1779998" y="1643033"/>
                </a:lnTo>
                <a:lnTo>
                  <a:pt x="0" y="1643033"/>
                </a:lnTo>
                <a:lnTo>
                  <a:pt x="0" y="1700183"/>
                </a:lnTo>
                <a:lnTo>
                  <a:pt x="1837148" y="1700183"/>
                </a:lnTo>
                <a:lnTo>
                  <a:pt x="1837148" y="171450"/>
                </a:lnTo>
                <a:lnTo>
                  <a:pt x="1894298" y="171450"/>
                </a:lnTo>
                <a:lnTo>
                  <a:pt x="1808573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3015" y="2989581"/>
            <a:ext cx="2028825" cy="1600835"/>
          </a:xfrm>
          <a:custGeom>
            <a:avLst/>
            <a:gdLst/>
            <a:ahLst/>
            <a:cxnLst/>
            <a:rect l="l" t="t" r="r" b="b"/>
            <a:pathLst>
              <a:path w="2028825" h="1600835">
                <a:moveTo>
                  <a:pt x="85725" y="0"/>
                </a:moveTo>
                <a:lnTo>
                  <a:pt x="0" y="171450"/>
                </a:lnTo>
                <a:lnTo>
                  <a:pt x="57150" y="171450"/>
                </a:lnTo>
                <a:lnTo>
                  <a:pt x="57150" y="1600220"/>
                </a:lnTo>
                <a:lnTo>
                  <a:pt x="2028705" y="1600220"/>
                </a:lnTo>
                <a:lnTo>
                  <a:pt x="2028705" y="1543069"/>
                </a:lnTo>
                <a:lnTo>
                  <a:pt x="114300" y="1543069"/>
                </a:lnTo>
                <a:lnTo>
                  <a:pt x="114300" y="171450"/>
                </a:lnTo>
                <a:lnTo>
                  <a:pt x="171450" y="171450"/>
                </a:lnTo>
                <a:lnTo>
                  <a:pt x="85725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03451" y="1908237"/>
            <a:ext cx="139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ALICE</a:t>
            </a:r>
            <a:r>
              <a:rPr sz="1800" b="1" spc="-6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(IOUs)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0071" y="1838384"/>
            <a:ext cx="1223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Century Gothic"/>
                <a:cs typeface="Century Gothic"/>
              </a:rPr>
              <a:t>BOB</a:t>
            </a:r>
            <a:r>
              <a:rPr sz="1800" b="1" spc="-7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(IOUs)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35547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Alice</a:t>
            </a:r>
            <a:r>
              <a:rPr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pays</a:t>
            </a:r>
            <a:r>
              <a:rPr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Bob</a:t>
            </a:r>
            <a:r>
              <a:rPr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£5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27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1225" y="3623545"/>
            <a:ext cx="2778125" cy="148209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142240" marR="134620" indent="-63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Alice Owes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Bob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£10 </a:t>
            </a:r>
            <a:r>
              <a:rPr sz="18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Payable</a:t>
            </a:r>
            <a:r>
              <a:rPr sz="1800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by</a:t>
            </a:r>
            <a:r>
              <a:rPr sz="1800" spc="-4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2017-03-01</a:t>
            </a:r>
            <a:endParaRPr sz="1800">
              <a:latin typeface="Century Gothic"/>
              <a:cs typeface="Century Gothic"/>
            </a:endParaRPr>
          </a:p>
          <a:p>
            <a:pPr marL="223520" marR="214629"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Late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settlement incurs 20% daily </a:t>
            </a:r>
            <a:r>
              <a:rPr sz="1200" spc="-3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interest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on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remaining</a:t>
            </a:r>
            <a:r>
              <a:rPr sz="12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balance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2417" y="3935699"/>
            <a:ext cx="1849755" cy="857250"/>
          </a:xfrm>
          <a:custGeom>
            <a:avLst/>
            <a:gdLst/>
            <a:ahLst/>
            <a:cxnLst/>
            <a:rect l="l" t="t" r="r" b="b"/>
            <a:pathLst>
              <a:path w="1849754" h="857250">
                <a:moveTo>
                  <a:pt x="1420836" y="0"/>
                </a:moveTo>
                <a:lnTo>
                  <a:pt x="1420836" y="214312"/>
                </a:lnTo>
                <a:lnTo>
                  <a:pt x="0" y="214312"/>
                </a:lnTo>
                <a:lnTo>
                  <a:pt x="0" y="642937"/>
                </a:lnTo>
                <a:lnTo>
                  <a:pt x="1420836" y="642937"/>
                </a:lnTo>
                <a:lnTo>
                  <a:pt x="1420836" y="857250"/>
                </a:lnTo>
                <a:lnTo>
                  <a:pt x="1849461" y="428625"/>
                </a:lnTo>
                <a:lnTo>
                  <a:pt x="1420836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079336" y="3222811"/>
            <a:ext cx="2808605" cy="2283460"/>
            <a:chOff x="2079336" y="3222811"/>
            <a:chExt cx="2808605" cy="2283460"/>
          </a:xfrm>
        </p:grpSpPr>
        <p:sp>
          <p:nvSpPr>
            <p:cNvPr id="6" name="object 6"/>
            <p:cNvSpPr/>
            <p:nvPr/>
          </p:nvSpPr>
          <p:spPr>
            <a:xfrm>
              <a:off x="2107911" y="3251386"/>
              <a:ext cx="2751455" cy="2226310"/>
            </a:xfrm>
            <a:custGeom>
              <a:avLst/>
              <a:gdLst/>
              <a:ahLst/>
              <a:cxnLst/>
              <a:rect l="l" t="t" r="r" b="b"/>
              <a:pathLst>
                <a:path w="2751454" h="2226310">
                  <a:moveTo>
                    <a:pt x="376263" y="0"/>
                  </a:moveTo>
                  <a:lnTo>
                    <a:pt x="2751115" y="1700358"/>
                  </a:lnTo>
                  <a:lnTo>
                    <a:pt x="2374852" y="2225876"/>
                  </a:lnTo>
                  <a:lnTo>
                    <a:pt x="0" y="525518"/>
                  </a:lnTo>
                  <a:lnTo>
                    <a:pt x="376263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98936" y="3676513"/>
              <a:ext cx="1743075" cy="1358900"/>
            </a:xfrm>
            <a:custGeom>
              <a:avLst/>
              <a:gdLst/>
              <a:ahLst/>
              <a:cxnLst/>
              <a:rect l="l" t="t" r="r" b="b"/>
              <a:pathLst>
                <a:path w="1743075" h="1358900">
                  <a:moveTo>
                    <a:pt x="1602073" y="1016000"/>
                  </a:moveTo>
                  <a:lnTo>
                    <a:pt x="1512104" y="1016000"/>
                  </a:lnTo>
                  <a:lnTo>
                    <a:pt x="1491531" y="1028700"/>
                  </a:lnTo>
                  <a:lnTo>
                    <a:pt x="1472119" y="1041400"/>
                  </a:lnTo>
                  <a:lnTo>
                    <a:pt x="1454170" y="1054100"/>
                  </a:lnTo>
                  <a:lnTo>
                    <a:pt x="1437681" y="1066800"/>
                  </a:lnTo>
                  <a:lnTo>
                    <a:pt x="1422655" y="1092200"/>
                  </a:lnTo>
                  <a:lnTo>
                    <a:pt x="1404035" y="1117600"/>
                  </a:lnTo>
                  <a:lnTo>
                    <a:pt x="1392363" y="1155700"/>
                  </a:lnTo>
                  <a:lnTo>
                    <a:pt x="1387639" y="1181100"/>
                  </a:lnTo>
                  <a:lnTo>
                    <a:pt x="1389862" y="1219200"/>
                  </a:lnTo>
                  <a:lnTo>
                    <a:pt x="1413973" y="1282700"/>
                  </a:lnTo>
                  <a:lnTo>
                    <a:pt x="1463516" y="1333500"/>
                  </a:lnTo>
                  <a:lnTo>
                    <a:pt x="1480431" y="1346200"/>
                  </a:lnTo>
                  <a:lnTo>
                    <a:pt x="1497415" y="1346200"/>
                  </a:lnTo>
                  <a:lnTo>
                    <a:pt x="1514468" y="1358900"/>
                  </a:lnTo>
                  <a:lnTo>
                    <a:pt x="1616152" y="1358900"/>
                  </a:lnTo>
                  <a:lnTo>
                    <a:pt x="1609148" y="1308100"/>
                  </a:lnTo>
                  <a:lnTo>
                    <a:pt x="1545592" y="1308100"/>
                  </a:lnTo>
                  <a:lnTo>
                    <a:pt x="1533601" y="1295400"/>
                  </a:lnTo>
                  <a:lnTo>
                    <a:pt x="1521872" y="1295400"/>
                  </a:lnTo>
                  <a:lnTo>
                    <a:pt x="1510405" y="1282700"/>
                  </a:lnTo>
                  <a:lnTo>
                    <a:pt x="1499201" y="1282700"/>
                  </a:lnTo>
                  <a:lnTo>
                    <a:pt x="1467673" y="1244600"/>
                  </a:lnTo>
                  <a:lnTo>
                    <a:pt x="1451663" y="1206500"/>
                  </a:lnTo>
                  <a:lnTo>
                    <a:pt x="1450264" y="1193800"/>
                  </a:lnTo>
                  <a:lnTo>
                    <a:pt x="1450864" y="1181100"/>
                  </a:lnTo>
                  <a:lnTo>
                    <a:pt x="1453458" y="1168400"/>
                  </a:lnTo>
                  <a:lnTo>
                    <a:pt x="1458040" y="1155700"/>
                  </a:lnTo>
                  <a:lnTo>
                    <a:pt x="1464609" y="1143000"/>
                  </a:lnTo>
                  <a:lnTo>
                    <a:pt x="1473168" y="1130300"/>
                  </a:lnTo>
                  <a:lnTo>
                    <a:pt x="1487973" y="1104900"/>
                  </a:lnTo>
                  <a:lnTo>
                    <a:pt x="1504970" y="1092200"/>
                  </a:lnTo>
                  <a:lnTo>
                    <a:pt x="1524156" y="1079500"/>
                  </a:lnTo>
                  <a:lnTo>
                    <a:pt x="1694953" y="1079500"/>
                  </a:lnTo>
                  <a:lnTo>
                    <a:pt x="1680771" y="1066800"/>
                  </a:lnTo>
                  <a:lnTo>
                    <a:pt x="1665032" y="1054100"/>
                  </a:lnTo>
                  <a:lnTo>
                    <a:pt x="1645089" y="1041400"/>
                  </a:lnTo>
                  <a:lnTo>
                    <a:pt x="1624102" y="1028700"/>
                  </a:lnTo>
                  <a:lnTo>
                    <a:pt x="1602073" y="1016000"/>
                  </a:lnTo>
                  <a:close/>
                </a:path>
                <a:path w="1743075" h="1358900">
                  <a:moveTo>
                    <a:pt x="1607397" y="1295400"/>
                  </a:moveTo>
                  <a:lnTo>
                    <a:pt x="1589450" y="1308100"/>
                  </a:lnTo>
                  <a:lnTo>
                    <a:pt x="1609148" y="1308100"/>
                  </a:lnTo>
                  <a:lnTo>
                    <a:pt x="1607397" y="1295400"/>
                  </a:lnTo>
                  <a:close/>
                </a:path>
                <a:path w="1743075" h="1358900">
                  <a:moveTo>
                    <a:pt x="1422985" y="889000"/>
                  </a:moveTo>
                  <a:lnTo>
                    <a:pt x="1231812" y="1155700"/>
                  </a:lnTo>
                  <a:lnTo>
                    <a:pt x="1282273" y="1193800"/>
                  </a:lnTo>
                  <a:lnTo>
                    <a:pt x="1473446" y="927100"/>
                  </a:lnTo>
                  <a:lnTo>
                    <a:pt x="1422985" y="889000"/>
                  </a:lnTo>
                  <a:close/>
                </a:path>
                <a:path w="1743075" h="1358900">
                  <a:moveTo>
                    <a:pt x="1694953" y="1079500"/>
                  </a:moveTo>
                  <a:lnTo>
                    <a:pt x="1588815" y="1079500"/>
                  </a:lnTo>
                  <a:lnTo>
                    <a:pt x="1609210" y="1092200"/>
                  </a:lnTo>
                  <a:lnTo>
                    <a:pt x="1628774" y="1092200"/>
                  </a:lnTo>
                  <a:lnTo>
                    <a:pt x="1649183" y="1117600"/>
                  </a:lnTo>
                  <a:lnTo>
                    <a:pt x="1665029" y="1143000"/>
                  </a:lnTo>
                  <a:lnTo>
                    <a:pt x="1676312" y="1168400"/>
                  </a:lnTo>
                  <a:lnTo>
                    <a:pt x="1683034" y="1193800"/>
                  </a:lnTo>
                  <a:lnTo>
                    <a:pt x="1742913" y="1181100"/>
                  </a:lnTo>
                  <a:lnTo>
                    <a:pt x="1740013" y="1168400"/>
                  </a:lnTo>
                  <a:lnTo>
                    <a:pt x="1735001" y="1143000"/>
                  </a:lnTo>
                  <a:lnTo>
                    <a:pt x="1727879" y="1130300"/>
                  </a:lnTo>
                  <a:lnTo>
                    <a:pt x="1718645" y="1104900"/>
                  </a:lnTo>
                  <a:lnTo>
                    <a:pt x="1707577" y="1092200"/>
                  </a:lnTo>
                  <a:lnTo>
                    <a:pt x="1694953" y="1079500"/>
                  </a:lnTo>
                  <a:close/>
                </a:path>
                <a:path w="1743075" h="1358900">
                  <a:moveTo>
                    <a:pt x="1317656" y="927100"/>
                  </a:moveTo>
                  <a:lnTo>
                    <a:pt x="1159842" y="927100"/>
                  </a:lnTo>
                  <a:lnTo>
                    <a:pt x="1138958" y="1092200"/>
                  </a:lnTo>
                  <a:lnTo>
                    <a:pt x="1194501" y="1130300"/>
                  </a:lnTo>
                  <a:lnTo>
                    <a:pt x="1216329" y="965200"/>
                  </a:lnTo>
                  <a:lnTo>
                    <a:pt x="1273525" y="965200"/>
                  </a:lnTo>
                  <a:lnTo>
                    <a:pt x="1285766" y="952500"/>
                  </a:lnTo>
                  <a:lnTo>
                    <a:pt x="1297201" y="952500"/>
                  </a:lnTo>
                  <a:lnTo>
                    <a:pt x="1307831" y="939800"/>
                  </a:lnTo>
                  <a:lnTo>
                    <a:pt x="1317656" y="927100"/>
                  </a:lnTo>
                  <a:close/>
                </a:path>
                <a:path w="1743075" h="1358900">
                  <a:moveTo>
                    <a:pt x="1214507" y="736600"/>
                  </a:moveTo>
                  <a:lnTo>
                    <a:pt x="1023334" y="1003300"/>
                  </a:lnTo>
                  <a:lnTo>
                    <a:pt x="1074158" y="1041400"/>
                  </a:lnTo>
                  <a:lnTo>
                    <a:pt x="1155123" y="927100"/>
                  </a:lnTo>
                  <a:lnTo>
                    <a:pt x="1317656" y="927100"/>
                  </a:lnTo>
                  <a:lnTo>
                    <a:pt x="1325608" y="914400"/>
                  </a:lnTo>
                  <a:lnTo>
                    <a:pt x="1331529" y="901700"/>
                  </a:lnTo>
                  <a:lnTo>
                    <a:pt x="1218074" y="901700"/>
                  </a:lnTo>
                  <a:lnTo>
                    <a:pt x="1206576" y="889000"/>
                  </a:lnTo>
                  <a:lnTo>
                    <a:pt x="1190603" y="876300"/>
                  </a:lnTo>
                  <a:lnTo>
                    <a:pt x="1229721" y="825500"/>
                  </a:lnTo>
                  <a:lnTo>
                    <a:pt x="1325839" y="825500"/>
                  </a:lnTo>
                  <a:lnTo>
                    <a:pt x="1317325" y="812800"/>
                  </a:lnTo>
                  <a:lnTo>
                    <a:pt x="1304916" y="800100"/>
                  </a:lnTo>
                  <a:lnTo>
                    <a:pt x="1288613" y="787400"/>
                  </a:lnTo>
                  <a:lnTo>
                    <a:pt x="1268416" y="774700"/>
                  </a:lnTo>
                  <a:lnTo>
                    <a:pt x="1214507" y="736600"/>
                  </a:lnTo>
                  <a:close/>
                </a:path>
                <a:path w="1743075" h="1358900">
                  <a:moveTo>
                    <a:pt x="946410" y="558800"/>
                  </a:moveTo>
                  <a:lnTo>
                    <a:pt x="901643" y="558800"/>
                  </a:lnTo>
                  <a:lnTo>
                    <a:pt x="880071" y="571500"/>
                  </a:lnTo>
                  <a:lnTo>
                    <a:pt x="859041" y="584200"/>
                  </a:lnTo>
                  <a:lnTo>
                    <a:pt x="839164" y="584200"/>
                  </a:lnTo>
                  <a:lnTo>
                    <a:pt x="821048" y="596900"/>
                  </a:lnTo>
                  <a:lnTo>
                    <a:pt x="804694" y="622300"/>
                  </a:lnTo>
                  <a:lnTo>
                    <a:pt x="790102" y="635000"/>
                  </a:lnTo>
                  <a:lnTo>
                    <a:pt x="772817" y="660400"/>
                  </a:lnTo>
                  <a:lnTo>
                    <a:pt x="761897" y="698500"/>
                  </a:lnTo>
                  <a:lnTo>
                    <a:pt x="757343" y="723900"/>
                  </a:lnTo>
                  <a:lnTo>
                    <a:pt x="759155" y="762000"/>
                  </a:lnTo>
                  <a:lnTo>
                    <a:pt x="767281" y="800100"/>
                  </a:lnTo>
                  <a:lnTo>
                    <a:pt x="802317" y="850900"/>
                  </a:lnTo>
                  <a:lnTo>
                    <a:pt x="858645" y="889000"/>
                  </a:lnTo>
                  <a:lnTo>
                    <a:pt x="889542" y="901700"/>
                  </a:lnTo>
                  <a:lnTo>
                    <a:pt x="988656" y="901700"/>
                  </a:lnTo>
                  <a:lnTo>
                    <a:pt x="1018124" y="876300"/>
                  </a:lnTo>
                  <a:lnTo>
                    <a:pt x="1044173" y="863600"/>
                  </a:lnTo>
                  <a:lnTo>
                    <a:pt x="1055490" y="850900"/>
                  </a:lnTo>
                  <a:lnTo>
                    <a:pt x="923131" y="850900"/>
                  </a:lnTo>
                  <a:lnTo>
                    <a:pt x="902569" y="838200"/>
                  </a:lnTo>
                  <a:lnTo>
                    <a:pt x="883007" y="838200"/>
                  </a:lnTo>
                  <a:lnTo>
                    <a:pt x="864447" y="825500"/>
                  </a:lnTo>
                  <a:lnTo>
                    <a:pt x="828725" y="787400"/>
                  </a:lnTo>
                  <a:lnTo>
                    <a:pt x="818398" y="736600"/>
                  </a:lnTo>
                  <a:lnTo>
                    <a:pt x="820184" y="723900"/>
                  </a:lnTo>
                  <a:lnTo>
                    <a:pt x="827598" y="698500"/>
                  </a:lnTo>
                  <a:lnTo>
                    <a:pt x="840639" y="673100"/>
                  </a:lnTo>
                  <a:lnTo>
                    <a:pt x="855822" y="660400"/>
                  </a:lnTo>
                  <a:lnTo>
                    <a:pt x="872907" y="635000"/>
                  </a:lnTo>
                  <a:lnTo>
                    <a:pt x="891895" y="635000"/>
                  </a:lnTo>
                  <a:lnTo>
                    <a:pt x="912785" y="622300"/>
                  </a:lnTo>
                  <a:lnTo>
                    <a:pt x="1055141" y="622300"/>
                  </a:lnTo>
                  <a:lnTo>
                    <a:pt x="1029653" y="596900"/>
                  </a:lnTo>
                  <a:lnTo>
                    <a:pt x="1010429" y="584200"/>
                  </a:lnTo>
                  <a:lnTo>
                    <a:pt x="990147" y="571500"/>
                  </a:lnTo>
                  <a:lnTo>
                    <a:pt x="968807" y="571500"/>
                  </a:lnTo>
                  <a:lnTo>
                    <a:pt x="946410" y="558800"/>
                  </a:lnTo>
                  <a:close/>
                </a:path>
                <a:path w="1743075" h="1358900">
                  <a:moveTo>
                    <a:pt x="1325839" y="825500"/>
                  </a:moveTo>
                  <a:lnTo>
                    <a:pt x="1229721" y="825500"/>
                  </a:lnTo>
                  <a:lnTo>
                    <a:pt x="1243698" y="838200"/>
                  </a:lnTo>
                  <a:lnTo>
                    <a:pt x="1252942" y="838200"/>
                  </a:lnTo>
                  <a:lnTo>
                    <a:pt x="1260347" y="850900"/>
                  </a:lnTo>
                  <a:lnTo>
                    <a:pt x="1269636" y="850900"/>
                  </a:lnTo>
                  <a:lnTo>
                    <a:pt x="1273375" y="863600"/>
                  </a:lnTo>
                  <a:lnTo>
                    <a:pt x="1275220" y="863600"/>
                  </a:lnTo>
                  <a:lnTo>
                    <a:pt x="1275119" y="876300"/>
                  </a:lnTo>
                  <a:lnTo>
                    <a:pt x="1273014" y="889000"/>
                  </a:lnTo>
                  <a:lnTo>
                    <a:pt x="1268855" y="889000"/>
                  </a:lnTo>
                  <a:lnTo>
                    <a:pt x="1263393" y="901700"/>
                  </a:lnTo>
                  <a:lnTo>
                    <a:pt x="1331529" y="901700"/>
                  </a:lnTo>
                  <a:lnTo>
                    <a:pt x="1335421" y="889000"/>
                  </a:lnTo>
                  <a:lnTo>
                    <a:pt x="1337282" y="876300"/>
                  </a:lnTo>
                  <a:lnTo>
                    <a:pt x="1337200" y="863600"/>
                  </a:lnTo>
                  <a:lnTo>
                    <a:pt x="1335266" y="850900"/>
                  </a:lnTo>
                  <a:lnTo>
                    <a:pt x="1331479" y="838200"/>
                  </a:lnTo>
                  <a:lnTo>
                    <a:pt x="1325839" y="825500"/>
                  </a:lnTo>
                  <a:close/>
                </a:path>
                <a:path w="1743075" h="1358900">
                  <a:moveTo>
                    <a:pt x="1055141" y="622300"/>
                  </a:moveTo>
                  <a:lnTo>
                    <a:pt x="954807" y="622300"/>
                  </a:lnTo>
                  <a:lnTo>
                    <a:pt x="974569" y="635000"/>
                  </a:lnTo>
                  <a:lnTo>
                    <a:pt x="993499" y="647700"/>
                  </a:lnTo>
                  <a:lnTo>
                    <a:pt x="1009958" y="660400"/>
                  </a:lnTo>
                  <a:lnTo>
                    <a:pt x="1022670" y="673100"/>
                  </a:lnTo>
                  <a:lnTo>
                    <a:pt x="1031633" y="698500"/>
                  </a:lnTo>
                  <a:lnTo>
                    <a:pt x="1036849" y="711200"/>
                  </a:lnTo>
                  <a:lnTo>
                    <a:pt x="1038068" y="736600"/>
                  </a:lnTo>
                  <a:lnTo>
                    <a:pt x="1035039" y="762000"/>
                  </a:lnTo>
                  <a:lnTo>
                    <a:pt x="1027764" y="774700"/>
                  </a:lnTo>
                  <a:lnTo>
                    <a:pt x="1016242" y="800100"/>
                  </a:lnTo>
                  <a:lnTo>
                    <a:pt x="1001487" y="812800"/>
                  </a:lnTo>
                  <a:lnTo>
                    <a:pt x="984644" y="825500"/>
                  </a:lnTo>
                  <a:lnTo>
                    <a:pt x="965713" y="838200"/>
                  </a:lnTo>
                  <a:lnTo>
                    <a:pt x="944694" y="838200"/>
                  </a:lnTo>
                  <a:lnTo>
                    <a:pt x="923131" y="850900"/>
                  </a:lnTo>
                  <a:lnTo>
                    <a:pt x="1055490" y="850900"/>
                  </a:lnTo>
                  <a:lnTo>
                    <a:pt x="1066806" y="838200"/>
                  </a:lnTo>
                  <a:lnTo>
                    <a:pt x="1084574" y="800100"/>
                  </a:lnTo>
                  <a:lnTo>
                    <a:pt x="1095639" y="774700"/>
                  </a:lnTo>
                  <a:lnTo>
                    <a:pt x="1100003" y="736600"/>
                  </a:lnTo>
                  <a:lnTo>
                    <a:pt x="1097664" y="711200"/>
                  </a:lnTo>
                  <a:lnTo>
                    <a:pt x="1089147" y="673100"/>
                  </a:lnTo>
                  <a:lnTo>
                    <a:pt x="1074972" y="647700"/>
                  </a:lnTo>
                  <a:lnTo>
                    <a:pt x="1055141" y="622300"/>
                  </a:lnTo>
                  <a:close/>
                </a:path>
                <a:path w="1743075" h="1358900">
                  <a:moveTo>
                    <a:pt x="716191" y="381000"/>
                  </a:moveTo>
                  <a:lnTo>
                    <a:pt x="680322" y="431800"/>
                  </a:lnTo>
                  <a:lnTo>
                    <a:pt x="727697" y="469900"/>
                  </a:lnTo>
                  <a:lnTo>
                    <a:pt x="572394" y="685800"/>
                  </a:lnTo>
                  <a:lnTo>
                    <a:pt x="623943" y="723900"/>
                  </a:lnTo>
                  <a:lnTo>
                    <a:pt x="779246" y="495300"/>
                  </a:lnTo>
                  <a:lnTo>
                    <a:pt x="854795" y="495300"/>
                  </a:lnTo>
                  <a:lnTo>
                    <a:pt x="863762" y="482600"/>
                  </a:lnTo>
                  <a:lnTo>
                    <a:pt x="716191" y="381000"/>
                  </a:lnTo>
                  <a:close/>
                </a:path>
                <a:path w="1743075" h="1358900">
                  <a:moveTo>
                    <a:pt x="371320" y="457200"/>
                  </a:moveTo>
                  <a:lnTo>
                    <a:pt x="369225" y="482600"/>
                  </a:lnTo>
                  <a:lnTo>
                    <a:pt x="369321" y="495300"/>
                  </a:lnTo>
                  <a:lnTo>
                    <a:pt x="371606" y="520700"/>
                  </a:lnTo>
                  <a:lnTo>
                    <a:pt x="391560" y="558800"/>
                  </a:lnTo>
                  <a:lnTo>
                    <a:pt x="415719" y="584200"/>
                  </a:lnTo>
                  <a:lnTo>
                    <a:pt x="434057" y="584200"/>
                  </a:lnTo>
                  <a:lnTo>
                    <a:pt x="452588" y="596900"/>
                  </a:lnTo>
                  <a:lnTo>
                    <a:pt x="508333" y="596900"/>
                  </a:lnTo>
                  <a:lnTo>
                    <a:pt x="524626" y="584200"/>
                  </a:lnTo>
                  <a:lnTo>
                    <a:pt x="539107" y="571500"/>
                  </a:lnTo>
                  <a:lnTo>
                    <a:pt x="551775" y="558800"/>
                  </a:lnTo>
                  <a:lnTo>
                    <a:pt x="557297" y="558800"/>
                  </a:lnTo>
                  <a:lnTo>
                    <a:pt x="561779" y="546100"/>
                  </a:lnTo>
                  <a:lnTo>
                    <a:pt x="471702" y="546100"/>
                  </a:lnTo>
                  <a:lnTo>
                    <a:pt x="464767" y="533400"/>
                  </a:lnTo>
                  <a:lnTo>
                    <a:pt x="451377" y="533400"/>
                  </a:lnTo>
                  <a:lnTo>
                    <a:pt x="440799" y="520700"/>
                  </a:lnTo>
                  <a:lnTo>
                    <a:pt x="434115" y="508000"/>
                  </a:lnTo>
                  <a:lnTo>
                    <a:pt x="431325" y="482600"/>
                  </a:lnTo>
                  <a:lnTo>
                    <a:pt x="432429" y="469900"/>
                  </a:lnTo>
                  <a:lnTo>
                    <a:pt x="371320" y="457200"/>
                  </a:lnTo>
                  <a:close/>
                </a:path>
                <a:path w="1743075" h="1358900">
                  <a:moveTo>
                    <a:pt x="567620" y="520700"/>
                  </a:moveTo>
                  <a:lnTo>
                    <a:pt x="504631" y="520700"/>
                  </a:lnTo>
                  <a:lnTo>
                    <a:pt x="495533" y="533400"/>
                  </a:lnTo>
                  <a:lnTo>
                    <a:pt x="488367" y="533400"/>
                  </a:lnTo>
                  <a:lnTo>
                    <a:pt x="478798" y="546100"/>
                  </a:lnTo>
                  <a:lnTo>
                    <a:pt x="561779" y="546100"/>
                  </a:lnTo>
                  <a:lnTo>
                    <a:pt x="565220" y="533400"/>
                  </a:lnTo>
                  <a:lnTo>
                    <a:pt x="567620" y="520700"/>
                  </a:lnTo>
                  <a:close/>
                </a:path>
                <a:path w="1743075" h="1358900">
                  <a:moveTo>
                    <a:pt x="854795" y="495300"/>
                  </a:moveTo>
                  <a:lnTo>
                    <a:pt x="779246" y="495300"/>
                  </a:lnTo>
                  <a:lnTo>
                    <a:pt x="827892" y="533400"/>
                  </a:lnTo>
                  <a:lnTo>
                    <a:pt x="854795" y="495300"/>
                  </a:lnTo>
                  <a:close/>
                </a:path>
                <a:path w="1743075" h="1358900">
                  <a:moveTo>
                    <a:pt x="647907" y="330200"/>
                  </a:moveTo>
                  <a:lnTo>
                    <a:pt x="484215" y="330200"/>
                  </a:lnTo>
                  <a:lnTo>
                    <a:pt x="481278" y="342900"/>
                  </a:lnTo>
                  <a:lnTo>
                    <a:pt x="479920" y="355600"/>
                  </a:lnTo>
                  <a:lnTo>
                    <a:pt x="480554" y="381000"/>
                  </a:lnTo>
                  <a:lnTo>
                    <a:pt x="483592" y="393700"/>
                  </a:lnTo>
                  <a:lnTo>
                    <a:pt x="489033" y="431800"/>
                  </a:lnTo>
                  <a:lnTo>
                    <a:pt x="496877" y="457200"/>
                  </a:lnTo>
                  <a:lnTo>
                    <a:pt x="501039" y="469900"/>
                  </a:lnTo>
                  <a:lnTo>
                    <a:pt x="504044" y="482600"/>
                  </a:lnTo>
                  <a:lnTo>
                    <a:pt x="505890" y="495300"/>
                  </a:lnTo>
                  <a:lnTo>
                    <a:pt x="506578" y="508000"/>
                  </a:lnTo>
                  <a:lnTo>
                    <a:pt x="506724" y="520700"/>
                  </a:lnTo>
                  <a:lnTo>
                    <a:pt x="568998" y="520700"/>
                  </a:lnTo>
                  <a:lnTo>
                    <a:pt x="569375" y="508000"/>
                  </a:lnTo>
                  <a:lnTo>
                    <a:pt x="568751" y="495300"/>
                  </a:lnTo>
                  <a:lnTo>
                    <a:pt x="567126" y="482600"/>
                  </a:lnTo>
                  <a:lnTo>
                    <a:pt x="565689" y="469900"/>
                  </a:lnTo>
                  <a:lnTo>
                    <a:pt x="563001" y="457200"/>
                  </a:lnTo>
                  <a:lnTo>
                    <a:pt x="559064" y="444500"/>
                  </a:lnTo>
                  <a:lnTo>
                    <a:pt x="553876" y="419100"/>
                  </a:lnTo>
                  <a:lnTo>
                    <a:pt x="548512" y="406400"/>
                  </a:lnTo>
                  <a:lnTo>
                    <a:pt x="544616" y="381000"/>
                  </a:lnTo>
                  <a:lnTo>
                    <a:pt x="542188" y="368300"/>
                  </a:lnTo>
                  <a:lnTo>
                    <a:pt x="541228" y="368300"/>
                  </a:lnTo>
                  <a:lnTo>
                    <a:pt x="541061" y="355600"/>
                  </a:lnTo>
                  <a:lnTo>
                    <a:pt x="542582" y="355600"/>
                  </a:lnTo>
                  <a:lnTo>
                    <a:pt x="548993" y="342900"/>
                  </a:lnTo>
                  <a:lnTo>
                    <a:pt x="653128" y="342900"/>
                  </a:lnTo>
                  <a:lnTo>
                    <a:pt x="647907" y="330200"/>
                  </a:lnTo>
                  <a:close/>
                </a:path>
                <a:path w="1743075" h="1358900">
                  <a:moveTo>
                    <a:pt x="440714" y="177800"/>
                  </a:moveTo>
                  <a:lnTo>
                    <a:pt x="249541" y="444500"/>
                  </a:lnTo>
                  <a:lnTo>
                    <a:pt x="300001" y="482600"/>
                  </a:lnTo>
                  <a:lnTo>
                    <a:pt x="491175" y="215900"/>
                  </a:lnTo>
                  <a:lnTo>
                    <a:pt x="440714" y="177800"/>
                  </a:lnTo>
                  <a:close/>
                </a:path>
                <a:path w="1743075" h="1358900">
                  <a:moveTo>
                    <a:pt x="242038" y="190500"/>
                  </a:moveTo>
                  <a:lnTo>
                    <a:pt x="135375" y="190500"/>
                  </a:lnTo>
                  <a:lnTo>
                    <a:pt x="224679" y="254000"/>
                  </a:lnTo>
                  <a:lnTo>
                    <a:pt x="140855" y="368300"/>
                  </a:lnTo>
                  <a:lnTo>
                    <a:pt x="192223" y="406400"/>
                  </a:lnTo>
                  <a:lnTo>
                    <a:pt x="337879" y="203200"/>
                  </a:lnTo>
                  <a:lnTo>
                    <a:pt x="259899" y="203200"/>
                  </a:lnTo>
                  <a:lnTo>
                    <a:pt x="242038" y="190500"/>
                  </a:lnTo>
                  <a:close/>
                </a:path>
                <a:path w="1743075" h="1358900">
                  <a:moveTo>
                    <a:pt x="653128" y="342900"/>
                  </a:moveTo>
                  <a:lnTo>
                    <a:pt x="580952" y="342900"/>
                  </a:lnTo>
                  <a:lnTo>
                    <a:pt x="589928" y="355600"/>
                  </a:lnTo>
                  <a:lnTo>
                    <a:pt x="596343" y="368300"/>
                  </a:lnTo>
                  <a:lnTo>
                    <a:pt x="600199" y="381000"/>
                  </a:lnTo>
                  <a:lnTo>
                    <a:pt x="601494" y="406400"/>
                  </a:lnTo>
                  <a:lnTo>
                    <a:pt x="662851" y="393700"/>
                  </a:lnTo>
                  <a:lnTo>
                    <a:pt x="660600" y="381000"/>
                  </a:lnTo>
                  <a:lnTo>
                    <a:pt x="657359" y="355600"/>
                  </a:lnTo>
                  <a:lnTo>
                    <a:pt x="653128" y="342900"/>
                  </a:lnTo>
                  <a:close/>
                </a:path>
                <a:path w="1743075" h="1358900">
                  <a:moveTo>
                    <a:pt x="584384" y="279400"/>
                  </a:moveTo>
                  <a:lnTo>
                    <a:pt x="533372" y="279400"/>
                  </a:lnTo>
                  <a:lnTo>
                    <a:pt x="518588" y="292100"/>
                  </a:lnTo>
                  <a:lnTo>
                    <a:pt x="505741" y="304800"/>
                  </a:lnTo>
                  <a:lnTo>
                    <a:pt x="494831" y="317500"/>
                  </a:lnTo>
                  <a:lnTo>
                    <a:pt x="488733" y="330200"/>
                  </a:lnTo>
                  <a:lnTo>
                    <a:pt x="641657" y="330200"/>
                  </a:lnTo>
                  <a:lnTo>
                    <a:pt x="634341" y="317500"/>
                  </a:lnTo>
                  <a:lnTo>
                    <a:pt x="625958" y="304800"/>
                  </a:lnTo>
                  <a:lnTo>
                    <a:pt x="616508" y="304800"/>
                  </a:lnTo>
                  <a:lnTo>
                    <a:pt x="600717" y="292100"/>
                  </a:lnTo>
                  <a:lnTo>
                    <a:pt x="584384" y="279400"/>
                  </a:lnTo>
                  <a:close/>
                </a:path>
                <a:path w="1743075" h="1358900">
                  <a:moveTo>
                    <a:pt x="191173" y="0"/>
                  </a:moveTo>
                  <a:lnTo>
                    <a:pt x="0" y="266700"/>
                  </a:lnTo>
                  <a:lnTo>
                    <a:pt x="51550" y="304800"/>
                  </a:lnTo>
                  <a:lnTo>
                    <a:pt x="135375" y="190500"/>
                  </a:lnTo>
                  <a:lnTo>
                    <a:pt x="242038" y="190500"/>
                  </a:lnTo>
                  <a:lnTo>
                    <a:pt x="170595" y="139700"/>
                  </a:lnTo>
                  <a:lnTo>
                    <a:pt x="242722" y="38100"/>
                  </a:lnTo>
                  <a:lnTo>
                    <a:pt x="191173" y="0"/>
                  </a:lnTo>
                  <a:close/>
                </a:path>
                <a:path w="1743075" h="1358900">
                  <a:moveTo>
                    <a:pt x="332027" y="101600"/>
                  </a:moveTo>
                  <a:lnTo>
                    <a:pt x="259899" y="203200"/>
                  </a:lnTo>
                  <a:lnTo>
                    <a:pt x="337879" y="203200"/>
                  </a:lnTo>
                  <a:lnTo>
                    <a:pt x="383396" y="139700"/>
                  </a:lnTo>
                  <a:lnTo>
                    <a:pt x="332027" y="10160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38077" y="1629830"/>
            <a:ext cx="907034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100"/>
              </a:spcBef>
            </a:pPr>
            <a:r>
              <a:rPr sz="2400" spc="-10" dirty="0">
                <a:latin typeface="Century Gothic"/>
                <a:cs typeface="Century Gothic"/>
              </a:rPr>
              <a:t>Alice </a:t>
            </a:r>
            <a:r>
              <a:rPr sz="2400" spc="-5" dirty="0">
                <a:latin typeface="Century Gothic"/>
                <a:cs typeface="Century Gothic"/>
              </a:rPr>
              <a:t>settles £5 </a:t>
            </a:r>
            <a:r>
              <a:rPr sz="2400" dirty="0">
                <a:latin typeface="Century Gothic"/>
                <a:cs typeface="Century Gothic"/>
              </a:rPr>
              <a:t>of a </a:t>
            </a:r>
            <a:r>
              <a:rPr sz="2400" spc="-10" dirty="0">
                <a:latin typeface="Century Gothic"/>
                <a:cs typeface="Century Gothic"/>
              </a:rPr>
              <a:t>£10 </a:t>
            </a:r>
            <a:r>
              <a:rPr sz="2400" spc="-5" dirty="0">
                <a:latin typeface="Century Gothic"/>
                <a:cs typeface="Century Gothic"/>
              </a:rPr>
              <a:t>IOU with Bob </a:t>
            </a:r>
            <a:r>
              <a:rPr sz="2400" dirty="0">
                <a:latin typeface="Century Gothic"/>
                <a:cs typeface="Century Gothic"/>
              </a:rPr>
              <a:t>so she </a:t>
            </a:r>
            <a:r>
              <a:rPr sz="2400" spc="-5" dirty="0">
                <a:latin typeface="Century Gothic"/>
                <a:cs typeface="Century Gothic"/>
              </a:rPr>
              <a:t>creates </a:t>
            </a:r>
            <a:r>
              <a:rPr sz="2400" dirty="0">
                <a:latin typeface="Century Gothic"/>
                <a:cs typeface="Century Gothic"/>
              </a:rPr>
              <a:t>a </a:t>
            </a:r>
            <a:r>
              <a:rPr sz="2400" spc="-5" dirty="0">
                <a:latin typeface="Century Gothic"/>
                <a:cs typeface="Century Gothic"/>
              </a:rPr>
              <a:t>new 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updated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reflect this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marks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old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one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historic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6595" y="3083211"/>
            <a:ext cx="2778125" cy="2022475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229870" rIns="0" bIns="0" rtlCol="0">
            <a:spAutoFit/>
          </a:bodyPr>
          <a:lstStyle/>
          <a:p>
            <a:pPr marL="142240" marR="134620" indent="-635" algn="ctr">
              <a:lnSpc>
                <a:spcPct val="100000"/>
              </a:lnSpc>
              <a:spcBef>
                <a:spcPts val="1810"/>
              </a:spcBef>
            </a:pP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Alice Owes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Bob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£10 </a:t>
            </a:r>
            <a:r>
              <a:rPr sz="18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Payable</a:t>
            </a:r>
            <a:r>
              <a:rPr sz="1800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by</a:t>
            </a:r>
            <a:r>
              <a:rPr sz="1800" spc="-4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2017-03-01</a:t>
            </a:r>
            <a:endParaRPr sz="1800">
              <a:latin typeface="Century Gothic"/>
              <a:cs typeface="Century Gothic"/>
            </a:endParaRPr>
          </a:p>
          <a:p>
            <a:pPr marL="223520" marR="214629" algn="ctr">
              <a:lnSpc>
                <a:spcPct val="100000"/>
              </a:lnSpc>
              <a:spcBef>
                <a:spcPts val="15"/>
              </a:spcBef>
            </a:pP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Late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settlement incurs 20% daily </a:t>
            </a:r>
            <a:r>
              <a:rPr sz="1200" spc="-3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interest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on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remaining</a:t>
            </a:r>
            <a:r>
              <a:rPr sz="12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balance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3965" y="4436096"/>
            <a:ext cx="1643380" cy="36957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412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paid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£5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5528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States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can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 contain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anything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28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6025" y="1629830"/>
            <a:ext cx="9603105" cy="1672589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In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Corda,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states don't </a:t>
            </a:r>
            <a:r>
              <a:rPr sz="2400" dirty="0">
                <a:latin typeface="Century Gothic"/>
                <a:cs typeface="Century Gothic"/>
              </a:rPr>
              <a:t>just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represent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digital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cash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The state</a:t>
            </a:r>
            <a:r>
              <a:rPr sz="2400" dirty="0">
                <a:latin typeface="Century Gothic"/>
                <a:cs typeface="Century Gothic"/>
              </a:rPr>
              <a:t> model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can be</a:t>
            </a:r>
            <a:r>
              <a:rPr sz="2400" dirty="0">
                <a:latin typeface="Century Gothic"/>
                <a:cs typeface="Century Gothic"/>
              </a:rPr>
              <a:t> used</a:t>
            </a:r>
            <a:r>
              <a:rPr sz="2400" spc="-5" dirty="0">
                <a:latin typeface="Century Gothic"/>
                <a:cs typeface="Century Gothic"/>
              </a:rPr>
              <a:t> to</a:t>
            </a:r>
            <a:r>
              <a:rPr sz="2400" dirty="0">
                <a:latin typeface="Century Gothic"/>
                <a:cs typeface="Century Gothic"/>
              </a:rPr>
              <a:t> represent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literally </a:t>
            </a:r>
            <a:r>
              <a:rPr sz="2400" b="1" spc="-5" dirty="0">
                <a:latin typeface="Century Gothic"/>
                <a:cs typeface="Century Gothic"/>
              </a:rPr>
              <a:t>anything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States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statically</a:t>
            </a:r>
            <a:r>
              <a:rPr sz="2400" b="1" dirty="0">
                <a:latin typeface="Century Gothic"/>
                <a:cs typeface="Century Gothic"/>
              </a:rPr>
              <a:t> typed</a:t>
            </a:r>
            <a:r>
              <a:rPr sz="2400" b="1" spc="-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– </a:t>
            </a:r>
            <a:r>
              <a:rPr sz="2400" spc="-5" dirty="0">
                <a:latin typeface="Century Gothic"/>
                <a:cs typeface="Century Gothic"/>
              </a:rPr>
              <a:t>an IOU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always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IOU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739525"/>
            <a:ext cx="12192000" cy="1754505"/>
          </a:xfrm>
          <a:custGeom>
            <a:avLst/>
            <a:gdLst/>
            <a:ahLst/>
            <a:cxnLst/>
            <a:rect l="l" t="t" r="r" b="b"/>
            <a:pathLst>
              <a:path w="12192000" h="1754504">
                <a:moveTo>
                  <a:pt x="0" y="0"/>
                </a:moveTo>
                <a:lnTo>
                  <a:pt x="0" y="1754325"/>
                </a:lnTo>
                <a:lnTo>
                  <a:pt x="12192000" y="1754325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1" y="3693888"/>
            <a:ext cx="11125200" cy="21602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8895" marR="5080" indent="-36830">
              <a:lnSpc>
                <a:spcPct val="149900"/>
              </a:lnSpc>
              <a:spcBef>
                <a:spcPts val="114"/>
              </a:spcBef>
            </a:pP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Bonds,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Syndicated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Loans,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CDOs,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CLOs,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Reference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Data,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Invoices,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Letter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 of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Credit,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Pu </a:t>
            </a:r>
            <a:r>
              <a:rPr sz="2400" b="1" spc="-6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Rate</a:t>
            </a:r>
            <a:r>
              <a:rPr sz="24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Swaps,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Accounting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Entries,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Contract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Difference,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Commercial</a:t>
            </a:r>
            <a:r>
              <a:rPr sz="24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Bank</a:t>
            </a:r>
            <a:r>
              <a:rPr sz="24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Credit,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ntations,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Collateral,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KYC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entury Gothic"/>
                <a:cs typeface="Century Gothic"/>
              </a:rPr>
              <a:t>Data,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Credit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Default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Swaps,</a:t>
            </a:r>
            <a:r>
              <a:rPr sz="24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Bids/Offers,</a:t>
            </a:r>
            <a:r>
              <a:rPr sz="2400" b="1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Personal</a:t>
            </a:r>
            <a:r>
              <a:rPr sz="24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Informati</a:t>
            </a:r>
            <a:endParaRPr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628261" y="1451790"/>
            <a:ext cx="8988425" cy="3742054"/>
          </a:xfrm>
          <a:custGeom>
            <a:avLst/>
            <a:gdLst/>
            <a:ahLst/>
            <a:cxnLst/>
            <a:rect l="l" t="t" r="r" b="b"/>
            <a:pathLst>
              <a:path w="8988425" h="3742054">
                <a:moveTo>
                  <a:pt x="8987936" y="0"/>
                </a:moveTo>
                <a:lnTo>
                  <a:pt x="0" y="0"/>
                </a:lnTo>
                <a:lnTo>
                  <a:pt x="0" y="3741842"/>
                </a:lnTo>
                <a:lnTo>
                  <a:pt x="8987936" y="3741842"/>
                </a:lnTo>
                <a:lnTo>
                  <a:pt x="8987936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0655" marR="5080">
              <a:lnSpc>
                <a:spcPct val="149900"/>
              </a:lnSpc>
              <a:spcBef>
                <a:spcPts val="90"/>
              </a:spcBef>
            </a:pPr>
            <a:r>
              <a:rPr sz="3600" b="1" spc="-5" dirty="0">
                <a:latin typeface="Century Gothic"/>
                <a:cs typeface="Century Gothic"/>
              </a:rPr>
              <a:t>States </a:t>
            </a:r>
            <a:r>
              <a:rPr sz="3600" dirty="0"/>
              <a:t>are </a:t>
            </a:r>
            <a:r>
              <a:rPr sz="3600" spc="-5" dirty="0"/>
              <a:t>immutable objects </a:t>
            </a:r>
            <a:r>
              <a:rPr sz="3600" spc="5" dirty="0"/>
              <a:t>that </a:t>
            </a:r>
            <a:r>
              <a:rPr sz="3600" spc="10" dirty="0"/>
              <a:t> </a:t>
            </a:r>
            <a:r>
              <a:rPr sz="3600" spc="-5" dirty="0"/>
              <a:t>represent (shared) facts</a:t>
            </a:r>
            <a:r>
              <a:rPr sz="3600" dirty="0"/>
              <a:t> </a:t>
            </a:r>
            <a:r>
              <a:rPr sz="3600" spc="-5" dirty="0"/>
              <a:t>such</a:t>
            </a:r>
            <a:r>
              <a:rPr sz="3600" dirty="0"/>
              <a:t> as an </a:t>
            </a:r>
            <a:r>
              <a:rPr sz="3600" spc="5" dirty="0"/>
              <a:t> </a:t>
            </a:r>
            <a:r>
              <a:rPr sz="3600" spc="-5" dirty="0"/>
              <a:t>agreement</a:t>
            </a:r>
            <a:r>
              <a:rPr sz="3600" dirty="0"/>
              <a:t> or </a:t>
            </a:r>
            <a:r>
              <a:rPr sz="3600" spc="-5" dirty="0"/>
              <a:t>contract</a:t>
            </a:r>
            <a:r>
              <a:rPr sz="3600" dirty="0"/>
              <a:t> at a</a:t>
            </a:r>
            <a:r>
              <a:rPr sz="3600" spc="10" dirty="0"/>
              <a:t> </a:t>
            </a:r>
            <a:r>
              <a:rPr sz="3600" spc="-5" dirty="0"/>
              <a:t>specific </a:t>
            </a:r>
            <a:r>
              <a:rPr sz="3600" spc="-985" dirty="0"/>
              <a:t> </a:t>
            </a:r>
            <a:r>
              <a:rPr sz="3600" dirty="0"/>
              <a:t>point in time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29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569913"/>
            <a:ext cx="432752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rgbClr val="FF0000"/>
                </a:solidFill>
              </a:rPr>
              <a:t>Further Reading</a:t>
            </a:r>
            <a:endParaRPr b="1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6604000" cy="278922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400" b="1" spc="-5" dirty="0">
                <a:latin typeface="Century Gothic"/>
                <a:cs typeface="Century Gothic"/>
              </a:rPr>
              <a:t>Recommended</a:t>
            </a:r>
            <a:r>
              <a:rPr sz="2400" b="1" spc="-2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reading:</a:t>
            </a:r>
            <a:endParaRPr sz="24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entury Gothic"/>
                <a:cs typeface="Century Gothic"/>
              </a:rPr>
              <a:t>Corda</a:t>
            </a:r>
            <a:r>
              <a:rPr sz="2400" spc="-2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Non-Technical</a:t>
            </a:r>
            <a:r>
              <a:rPr sz="2400" spc="-2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Whitepaper</a:t>
            </a:r>
            <a:endParaRPr sz="24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entury Gothic"/>
                <a:cs typeface="Century Gothic"/>
              </a:rPr>
              <a:t>Corda</a:t>
            </a:r>
            <a:r>
              <a:rPr sz="2400" spc="-3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Technical</a:t>
            </a:r>
            <a:r>
              <a:rPr sz="2400" spc="-3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Whitepaper</a:t>
            </a:r>
            <a:endParaRPr sz="24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Corda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Way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of</a:t>
            </a:r>
            <a:r>
              <a:rPr sz="2400" spc="-2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Thinking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blogpost</a:t>
            </a:r>
            <a:endParaRPr sz="24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https://docs.corda.net/key-concepts.html</a:t>
            </a:r>
            <a:endParaRPr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3281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State</a:t>
            </a:r>
            <a:r>
              <a:rPr b="1" spc="-6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sequences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30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9137" y="2090986"/>
            <a:ext cx="2778125" cy="148209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142240" marR="134620" indent="-63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Alice Owes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Bob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£10 </a:t>
            </a:r>
            <a:r>
              <a:rPr sz="18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Payable</a:t>
            </a:r>
            <a:r>
              <a:rPr sz="1800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by</a:t>
            </a:r>
            <a:r>
              <a:rPr sz="1800" spc="-4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2017-03-01</a:t>
            </a:r>
            <a:endParaRPr sz="1800">
              <a:latin typeface="Century Gothic"/>
              <a:cs typeface="Century Gothic"/>
            </a:endParaRPr>
          </a:p>
          <a:p>
            <a:pPr marL="223520" marR="214629"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Late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settlement incurs 20% daily </a:t>
            </a:r>
            <a:r>
              <a:rPr sz="1200" spc="-3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interest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on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remaining</a:t>
            </a:r>
            <a:r>
              <a:rPr sz="12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balance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2486" y="1546947"/>
            <a:ext cx="2778125" cy="2022475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229870" rIns="0" bIns="0" rtlCol="0">
            <a:spAutoFit/>
          </a:bodyPr>
          <a:lstStyle/>
          <a:p>
            <a:pPr marL="142240" marR="134620" indent="-635" algn="ctr">
              <a:lnSpc>
                <a:spcPct val="100000"/>
              </a:lnSpc>
              <a:spcBef>
                <a:spcPts val="1810"/>
              </a:spcBef>
            </a:pP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Alice Owes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Bob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£10 </a:t>
            </a:r>
            <a:r>
              <a:rPr sz="18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Payable</a:t>
            </a:r>
            <a:r>
              <a:rPr sz="1800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by</a:t>
            </a:r>
            <a:r>
              <a:rPr sz="1800" spc="-4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2017-03-01</a:t>
            </a:r>
            <a:endParaRPr sz="1800">
              <a:latin typeface="Century Gothic"/>
              <a:cs typeface="Century Gothic"/>
            </a:endParaRPr>
          </a:p>
          <a:p>
            <a:pPr marL="223520" marR="214629" algn="ctr">
              <a:lnSpc>
                <a:spcPct val="100000"/>
              </a:lnSpc>
              <a:spcBef>
                <a:spcPts val="15"/>
              </a:spcBef>
            </a:pP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Late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settlement incurs 20% daily </a:t>
            </a:r>
            <a:r>
              <a:rPr sz="1200" spc="-3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interest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on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remaining</a:t>
            </a:r>
            <a:r>
              <a:rPr sz="12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balance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9856" y="2899830"/>
            <a:ext cx="1643380" cy="36957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412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paid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£5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8247" y="4130281"/>
            <a:ext cx="1757680" cy="64643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4127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</a:t>
            </a:r>
            <a:r>
              <a:rPr sz="18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borrows</a:t>
            </a:r>
            <a:endParaRPr sz="1800">
              <a:latin typeface="Century Gothic"/>
              <a:cs typeface="Century Gothic"/>
            </a:endParaRPr>
          </a:p>
          <a:p>
            <a:pPr marL="1543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£10</a:t>
            </a:r>
            <a:r>
              <a:rPr sz="1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1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Bob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787" y="2092133"/>
            <a:ext cx="2777803" cy="14815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5787" y="2092134"/>
            <a:ext cx="2778125" cy="148209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51371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NO</a:t>
            </a:r>
            <a:r>
              <a:rPr sz="1800" b="1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AGREEMENT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2944" y="5172076"/>
            <a:ext cx="10890250" cy="171450"/>
          </a:xfrm>
          <a:custGeom>
            <a:avLst/>
            <a:gdLst/>
            <a:ahLst/>
            <a:cxnLst/>
            <a:rect l="l" t="t" r="r" b="b"/>
            <a:pathLst>
              <a:path w="10890250" h="171450">
                <a:moveTo>
                  <a:pt x="10718738" y="0"/>
                </a:moveTo>
                <a:lnTo>
                  <a:pt x="10718738" y="57150"/>
                </a:lnTo>
                <a:lnTo>
                  <a:pt x="0" y="57148"/>
                </a:lnTo>
                <a:lnTo>
                  <a:pt x="0" y="114298"/>
                </a:lnTo>
                <a:lnTo>
                  <a:pt x="10718738" y="114300"/>
                </a:lnTo>
                <a:lnTo>
                  <a:pt x="10718738" y="171450"/>
                </a:lnTo>
                <a:lnTo>
                  <a:pt x="10890188" y="85725"/>
                </a:lnTo>
                <a:lnTo>
                  <a:pt x="10718738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14987" y="5343299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F7F7F"/>
                </a:solidFill>
                <a:latin typeface="Century Gothic"/>
                <a:cs typeface="Century Gothic"/>
              </a:rPr>
              <a:t>T</a:t>
            </a: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1800" b="1" spc="5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LI</a:t>
            </a:r>
            <a:r>
              <a:rPr sz="1800" b="1" spc="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62246" y="2557893"/>
            <a:ext cx="1188720" cy="551180"/>
          </a:xfrm>
          <a:custGeom>
            <a:avLst/>
            <a:gdLst/>
            <a:ahLst/>
            <a:cxnLst/>
            <a:rect l="l" t="t" r="r" b="b"/>
            <a:pathLst>
              <a:path w="1188720" h="551180">
                <a:moveTo>
                  <a:pt x="912854" y="0"/>
                </a:moveTo>
                <a:lnTo>
                  <a:pt x="912854" y="137690"/>
                </a:lnTo>
                <a:lnTo>
                  <a:pt x="0" y="137690"/>
                </a:lnTo>
                <a:lnTo>
                  <a:pt x="0" y="413072"/>
                </a:lnTo>
                <a:lnTo>
                  <a:pt x="912854" y="413072"/>
                </a:lnTo>
                <a:lnTo>
                  <a:pt x="912854" y="550763"/>
                </a:lnTo>
                <a:lnTo>
                  <a:pt x="1188236" y="275381"/>
                </a:lnTo>
                <a:lnTo>
                  <a:pt x="912854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482" y="2551333"/>
            <a:ext cx="1188720" cy="551180"/>
          </a:xfrm>
          <a:custGeom>
            <a:avLst/>
            <a:gdLst/>
            <a:ahLst/>
            <a:cxnLst/>
            <a:rect l="l" t="t" r="r" b="b"/>
            <a:pathLst>
              <a:path w="1188720" h="551180">
                <a:moveTo>
                  <a:pt x="912854" y="0"/>
                </a:moveTo>
                <a:lnTo>
                  <a:pt x="912854" y="137690"/>
                </a:lnTo>
                <a:lnTo>
                  <a:pt x="0" y="137690"/>
                </a:lnTo>
                <a:lnTo>
                  <a:pt x="0" y="413072"/>
                </a:lnTo>
                <a:lnTo>
                  <a:pt x="912854" y="413072"/>
                </a:lnTo>
                <a:lnTo>
                  <a:pt x="912854" y="550763"/>
                </a:lnTo>
                <a:lnTo>
                  <a:pt x="1188236" y="275381"/>
                </a:lnTo>
                <a:lnTo>
                  <a:pt x="912854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35918" y="4092008"/>
            <a:ext cx="1757680" cy="64643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41275" rIns="0" bIns="0" rtlCol="0">
            <a:spAutoFit/>
          </a:bodyPr>
          <a:lstStyle/>
          <a:p>
            <a:pPr marL="501650" marR="298450" indent="-19558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</a:t>
            </a:r>
            <a:r>
              <a:rPr sz="18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pays </a:t>
            </a:r>
            <a:r>
              <a:rPr sz="1800" spc="-48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Bob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£5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23346" y="1691760"/>
            <a:ext cx="2808605" cy="2283460"/>
            <a:chOff x="4723346" y="1691760"/>
            <a:chExt cx="2808605" cy="2283460"/>
          </a:xfrm>
        </p:grpSpPr>
        <p:sp>
          <p:nvSpPr>
            <p:cNvPr id="15" name="object 15"/>
            <p:cNvSpPr/>
            <p:nvPr/>
          </p:nvSpPr>
          <p:spPr>
            <a:xfrm>
              <a:off x="4751921" y="1720335"/>
              <a:ext cx="2751455" cy="2226310"/>
            </a:xfrm>
            <a:custGeom>
              <a:avLst/>
              <a:gdLst/>
              <a:ahLst/>
              <a:cxnLst/>
              <a:rect l="l" t="t" r="r" b="b"/>
              <a:pathLst>
                <a:path w="2751454" h="2226310">
                  <a:moveTo>
                    <a:pt x="376263" y="0"/>
                  </a:moveTo>
                  <a:lnTo>
                    <a:pt x="2751115" y="1700358"/>
                  </a:lnTo>
                  <a:lnTo>
                    <a:pt x="2374852" y="2225876"/>
                  </a:lnTo>
                  <a:lnTo>
                    <a:pt x="0" y="525518"/>
                  </a:lnTo>
                  <a:lnTo>
                    <a:pt x="376263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42947" y="2145464"/>
              <a:ext cx="1743075" cy="1358900"/>
            </a:xfrm>
            <a:custGeom>
              <a:avLst/>
              <a:gdLst/>
              <a:ahLst/>
              <a:cxnLst/>
              <a:rect l="l" t="t" r="r" b="b"/>
              <a:pathLst>
                <a:path w="1743075" h="1358900">
                  <a:moveTo>
                    <a:pt x="1602073" y="1016000"/>
                  </a:moveTo>
                  <a:lnTo>
                    <a:pt x="1512104" y="1016000"/>
                  </a:lnTo>
                  <a:lnTo>
                    <a:pt x="1491531" y="1028700"/>
                  </a:lnTo>
                  <a:lnTo>
                    <a:pt x="1472119" y="1041400"/>
                  </a:lnTo>
                  <a:lnTo>
                    <a:pt x="1454170" y="1054100"/>
                  </a:lnTo>
                  <a:lnTo>
                    <a:pt x="1437681" y="1066800"/>
                  </a:lnTo>
                  <a:lnTo>
                    <a:pt x="1422655" y="1092200"/>
                  </a:lnTo>
                  <a:lnTo>
                    <a:pt x="1404035" y="1117600"/>
                  </a:lnTo>
                  <a:lnTo>
                    <a:pt x="1392363" y="1155700"/>
                  </a:lnTo>
                  <a:lnTo>
                    <a:pt x="1387639" y="1181100"/>
                  </a:lnTo>
                  <a:lnTo>
                    <a:pt x="1389862" y="1219200"/>
                  </a:lnTo>
                  <a:lnTo>
                    <a:pt x="1413973" y="1282700"/>
                  </a:lnTo>
                  <a:lnTo>
                    <a:pt x="1463516" y="1333500"/>
                  </a:lnTo>
                  <a:lnTo>
                    <a:pt x="1480431" y="1346200"/>
                  </a:lnTo>
                  <a:lnTo>
                    <a:pt x="1497415" y="1346200"/>
                  </a:lnTo>
                  <a:lnTo>
                    <a:pt x="1514468" y="1358900"/>
                  </a:lnTo>
                  <a:lnTo>
                    <a:pt x="1616152" y="1358900"/>
                  </a:lnTo>
                  <a:lnTo>
                    <a:pt x="1609148" y="1308100"/>
                  </a:lnTo>
                  <a:lnTo>
                    <a:pt x="1545592" y="1308100"/>
                  </a:lnTo>
                  <a:lnTo>
                    <a:pt x="1533600" y="1295400"/>
                  </a:lnTo>
                  <a:lnTo>
                    <a:pt x="1521871" y="1295400"/>
                  </a:lnTo>
                  <a:lnTo>
                    <a:pt x="1510405" y="1282700"/>
                  </a:lnTo>
                  <a:lnTo>
                    <a:pt x="1499201" y="1282700"/>
                  </a:lnTo>
                  <a:lnTo>
                    <a:pt x="1467673" y="1244600"/>
                  </a:lnTo>
                  <a:lnTo>
                    <a:pt x="1451662" y="1206500"/>
                  </a:lnTo>
                  <a:lnTo>
                    <a:pt x="1450264" y="1193800"/>
                  </a:lnTo>
                  <a:lnTo>
                    <a:pt x="1450864" y="1181100"/>
                  </a:lnTo>
                  <a:lnTo>
                    <a:pt x="1453457" y="1168400"/>
                  </a:lnTo>
                  <a:lnTo>
                    <a:pt x="1458039" y="1155700"/>
                  </a:lnTo>
                  <a:lnTo>
                    <a:pt x="1464609" y="1143000"/>
                  </a:lnTo>
                  <a:lnTo>
                    <a:pt x="1473168" y="1130300"/>
                  </a:lnTo>
                  <a:lnTo>
                    <a:pt x="1487973" y="1104900"/>
                  </a:lnTo>
                  <a:lnTo>
                    <a:pt x="1504970" y="1092200"/>
                  </a:lnTo>
                  <a:lnTo>
                    <a:pt x="1524156" y="1079500"/>
                  </a:lnTo>
                  <a:lnTo>
                    <a:pt x="1694952" y="1079500"/>
                  </a:lnTo>
                  <a:lnTo>
                    <a:pt x="1680771" y="1066800"/>
                  </a:lnTo>
                  <a:lnTo>
                    <a:pt x="1665032" y="1054100"/>
                  </a:lnTo>
                  <a:lnTo>
                    <a:pt x="1645088" y="1041400"/>
                  </a:lnTo>
                  <a:lnTo>
                    <a:pt x="1624102" y="1028700"/>
                  </a:lnTo>
                  <a:lnTo>
                    <a:pt x="1602073" y="1016000"/>
                  </a:lnTo>
                  <a:close/>
                </a:path>
                <a:path w="1743075" h="1358900">
                  <a:moveTo>
                    <a:pt x="1607397" y="1295400"/>
                  </a:moveTo>
                  <a:lnTo>
                    <a:pt x="1589449" y="1308100"/>
                  </a:lnTo>
                  <a:lnTo>
                    <a:pt x="1609148" y="1308100"/>
                  </a:lnTo>
                  <a:lnTo>
                    <a:pt x="1607397" y="1295400"/>
                  </a:lnTo>
                  <a:close/>
                </a:path>
                <a:path w="1743075" h="1358900">
                  <a:moveTo>
                    <a:pt x="1422985" y="889000"/>
                  </a:moveTo>
                  <a:lnTo>
                    <a:pt x="1231812" y="1155700"/>
                  </a:lnTo>
                  <a:lnTo>
                    <a:pt x="1282273" y="1193800"/>
                  </a:lnTo>
                  <a:lnTo>
                    <a:pt x="1473446" y="927100"/>
                  </a:lnTo>
                  <a:lnTo>
                    <a:pt x="1422985" y="889000"/>
                  </a:lnTo>
                  <a:close/>
                </a:path>
                <a:path w="1743075" h="1358900">
                  <a:moveTo>
                    <a:pt x="1694952" y="1079500"/>
                  </a:moveTo>
                  <a:lnTo>
                    <a:pt x="1588814" y="1079500"/>
                  </a:lnTo>
                  <a:lnTo>
                    <a:pt x="1609209" y="1092200"/>
                  </a:lnTo>
                  <a:lnTo>
                    <a:pt x="1628775" y="1092200"/>
                  </a:lnTo>
                  <a:lnTo>
                    <a:pt x="1649183" y="1117600"/>
                  </a:lnTo>
                  <a:lnTo>
                    <a:pt x="1665029" y="1143000"/>
                  </a:lnTo>
                  <a:lnTo>
                    <a:pt x="1676312" y="1168400"/>
                  </a:lnTo>
                  <a:lnTo>
                    <a:pt x="1683034" y="1193800"/>
                  </a:lnTo>
                  <a:lnTo>
                    <a:pt x="1742913" y="1181100"/>
                  </a:lnTo>
                  <a:lnTo>
                    <a:pt x="1740013" y="1168400"/>
                  </a:lnTo>
                  <a:lnTo>
                    <a:pt x="1735001" y="1143000"/>
                  </a:lnTo>
                  <a:lnTo>
                    <a:pt x="1727878" y="1130300"/>
                  </a:lnTo>
                  <a:lnTo>
                    <a:pt x="1718645" y="1104900"/>
                  </a:lnTo>
                  <a:lnTo>
                    <a:pt x="1707577" y="1092200"/>
                  </a:lnTo>
                  <a:lnTo>
                    <a:pt x="1694952" y="1079500"/>
                  </a:lnTo>
                  <a:close/>
                </a:path>
                <a:path w="1743075" h="1358900">
                  <a:moveTo>
                    <a:pt x="1317656" y="927100"/>
                  </a:moveTo>
                  <a:lnTo>
                    <a:pt x="1159842" y="927100"/>
                  </a:lnTo>
                  <a:lnTo>
                    <a:pt x="1138957" y="1092200"/>
                  </a:lnTo>
                  <a:lnTo>
                    <a:pt x="1194501" y="1130300"/>
                  </a:lnTo>
                  <a:lnTo>
                    <a:pt x="1216328" y="965200"/>
                  </a:lnTo>
                  <a:lnTo>
                    <a:pt x="1273525" y="965200"/>
                  </a:lnTo>
                  <a:lnTo>
                    <a:pt x="1285766" y="952500"/>
                  </a:lnTo>
                  <a:lnTo>
                    <a:pt x="1297201" y="952500"/>
                  </a:lnTo>
                  <a:lnTo>
                    <a:pt x="1307831" y="939800"/>
                  </a:lnTo>
                  <a:lnTo>
                    <a:pt x="1317656" y="927100"/>
                  </a:lnTo>
                  <a:close/>
                </a:path>
                <a:path w="1743075" h="1358900">
                  <a:moveTo>
                    <a:pt x="1214506" y="736600"/>
                  </a:moveTo>
                  <a:lnTo>
                    <a:pt x="1023334" y="1003300"/>
                  </a:lnTo>
                  <a:lnTo>
                    <a:pt x="1074158" y="1041400"/>
                  </a:lnTo>
                  <a:lnTo>
                    <a:pt x="1155123" y="927100"/>
                  </a:lnTo>
                  <a:lnTo>
                    <a:pt x="1317656" y="927100"/>
                  </a:lnTo>
                  <a:lnTo>
                    <a:pt x="1325608" y="914400"/>
                  </a:lnTo>
                  <a:lnTo>
                    <a:pt x="1331529" y="901700"/>
                  </a:lnTo>
                  <a:lnTo>
                    <a:pt x="1218074" y="901700"/>
                  </a:lnTo>
                  <a:lnTo>
                    <a:pt x="1206576" y="889000"/>
                  </a:lnTo>
                  <a:lnTo>
                    <a:pt x="1190603" y="876300"/>
                  </a:lnTo>
                  <a:lnTo>
                    <a:pt x="1229720" y="825500"/>
                  </a:lnTo>
                  <a:lnTo>
                    <a:pt x="1325839" y="825500"/>
                  </a:lnTo>
                  <a:lnTo>
                    <a:pt x="1317324" y="812800"/>
                  </a:lnTo>
                  <a:lnTo>
                    <a:pt x="1304916" y="800100"/>
                  </a:lnTo>
                  <a:lnTo>
                    <a:pt x="1288613" y="787400"/>
                  </a:lnTo>
                  <a:lnTo>
                    <a:pt x="1268416" y="774700"/>
                  </a:lnTo>
                  <a:lnTo>
                    <a:pt x="1214506" y="736600"/>
                  </a:lnTo>
                  <a:close/>
                </a:path>
                <a:path w="1743075" h="1358900">
                  <a:moveTo>
                    <a:pt x="946410" y="558800"/>
                  </a:moveTo>
                  <a:lnTo>
                    <a:pt x="901642" y="558800"/>
                  </a:lnTo>
                  <a:lnTo>
                    <a:pt x="880071" y="571500"/>
                  </a:lnTo>
                  <a:lnTo>
                    <a:pt x="859041" y="584200"/>
                  </a:lnTo>
                  <a:lnTo>
                    <a:pt x="839164" y="584200"/>
                  </a:lnTo>
                  <a:lnTo>
                    <a:pt x="821048" y="596900"/>
                  </a:lnTo>
                  <a:lnTo>
                    <a:pt x="804694" y="622300"/>
                  </a:lnTo>
                  <a:lnTo>
                    <a:pt x="790102" y="635000"/>
                  </a:lnTo>
                  <a:lnTo>
                    <a:pt x="772816" y="660400"/>
                  </a:lnTo>
                  <a:lnTo>
                    <a:pt x="761896" y="698500"/>
                  </a:lnTo>
                  <a:lnTo>
                    <a:pt x="757343" y="723900"/>
                  </a:lnTo>
                  <a:lnTo>
                    <a:pt x="759155" y="762000"/>
                  </a:lnTo>
                  <a:lnTo>
                    <a:pt x="767280" y="800100"/>
                  </a:lnTo>
                  <a:lnTo>
                    <a:pt x="802316" y="850900"/>
                  </a:lnTo>
                  <a:lnTo>
                    <a:pt x="858645" y="889000"/>
                  </a:lnTo>
                  <a:lnTo>
                    <a:pt x="889542" y="901700"/>
                  </a:lnTo>
                  <a:lnTo>
                    <a:pt x="988656" y="901700"/>
                  </a:lnTo>
                  <a:lnTo>
                    <a:pt x="1018123" y="876300"/>
                  </a:lnTo>
                  <a:lnTo>
                    <a:pt x="1044173" y="863600"/>
                  </a:lnTo>
                  <a:lnTo>
                    <a:pt x="1055489" y="850900"/>
                  </a:lnTo>
                  <a:lnTo>
                    <a:pt x="923130" y="850900"/>
                  </a:lnTo>
                  <a:lnTo>
                    <a:pt x="902568" y="838200"/>
                  </a:lnTo>
                  <a:lnTo>
                    <a:pt x="883007" y="838200"/>
                  </a:lnTo>
                  <a:lnTo>
                    <a:pt x="864445" y="825500"/>
                  </a:lnTo>
                  <a:lnTo>
                    <a:pt x="828725" y="787400"/>
                  </a:lnTo>
                  <a:lnTo>
                    <a:pt x="818398" y="736600"/>
                  </a:lnTo>
                  <a:lnTo>
                    <a:pt x="820184" y="723900"/>
                  </a:lnTo>
                  <a:lnTo>
                    <a:pt x="827598" y="698500"/>
                  </a:lnTo>
                  <a:lnTo>
                    <a:pt x="840639" y="673100"/>
                  </a:lnTo>
                  <a:lnTo>
                    <a:pt x="855821" y="660400"/>
                  </a:lnTo>
                  <a:lnTo>
                    <a:pt x="872906" y="635000"/>
                  </a:lnTo>
                  <a:lnTo>
                    <a:pt x="891894" y="635000"/>
                  </a:lnTo>
                  <a:lnTo>
                    <a:pt x="912785" y="622300"/>
                  </a:lnTo>
                  <a:lnTo>
                    <a:pt x="1055141" y="622300"/>
                  </a:lnTo>
                  <a:lnTo>
                    <a:pt x="1029653" y="596900"/>
                  </a:lnTo>
                  <a:lnTo>
                    <a:pt x="1010429" y="584200"/>
                  </a:lnTo>
                  <a:lnTo>
                    <a:pt x="990147" y="571500"/>
                  </a:lnTo>
                  <a:lnTo>
                    <a:pt x="968807" y="571500"/>
                  </a:lnTo>
                  <a:lnTo>
                    <a:pt x="946410" y="558800"/>
                  </a:lnTo>
                  <a:close/>
                </a:path>
                <a:path w="1743075" h="1358900">
                  <a:moveTo>
                    <a:pt x="1325839" y="825500"/>
                  </a:moveTo>
                  <a:lnTo>
                    <a:pt x="1229720" y="825500"/>
                  </a:lnTo>
                  <a:lnTo>
                    <a:pt x="1243697" y="838200"/>
                  </a:lnTo>
                  <a:lnTo>
                    <a:pt x="1252942" y="838200"/>
                  </a:lnTo>
                  <a:lnTo>
                    <a:pt x="1260346" y="850900"/>
                  </a:lnTo>
                  <a:lnTo>
                    <a:pt x="1269636" y="850900"/>
                  </a:lnTo>
                  <a:lnTo>
                    <a:pt x="1273375" y="863600"/>
                  </a:lnTo>
                  <a:lnTo>
                    <a:pt x="1275219" y="863600"/>
                  </a:lnTo>
                  <a:lnTo>
                    <a:pt x="1275119" y="876300"/>
                  </a:lnTo>
                  <a:lnTo>
                    <a:pt x="1273014" y="889000"/>
                  </a:lnTo>
                  <a:lnTo>
                    <a:pt x="1268855" y="889000"/>
                  </a:lnTo>
                  <a:lnTo>
                    <a:pt x="1263392" y="901700"/>
                  </a:lnTo>
                  <a:lnTo>
                    <a:pt x="1331529" y="901700"/>
                  </a:lnTo>
                  <a:lnTo>
                    <a:pt x="1335421" y="889000"/>
                  </a:lnTo>
                  <a:lnTo>
                    <a:pt x="1337282" y="876300"/>
                  </a:lnTo>
                  <a:lnTo>
                    <a:pt x="1337200" y="863600"/>
                  </a:lnTo>
                  <a:lnTo>
                    <a:pt x="1335266" y="850900"/>
                  </a:lnTo>
                  <a:lnTo>
                    <a:pt x="1331479" y="838200"/>
                  </a:lnTo>
                  <a:lnTo>
                    <a:pt x="1325839" y="825500"/>
                  </a:lnTo>
                  <a:close/>
                </a:path>
                <a:path w="1743075" h="1358900">
                  <a:moveTo>
                    <a:pt x="1055141" y="622300"/>
                  </a:moveTo>
                  <a:lnTo>
                    <a:pt x="954807" y="622300"/>
                  </a:lnTo>
                  <a:lnTo>
                    <a:pt x="974569" y="635000"/>
                  </a:lnTo>
                  <a:lnTo>
                    <a:pt x="993499" y="647700"/>
                  </a:lnTo>
                  <a:lnTo>
                    <a:pt x="1009958" y="660400"/>
                  </a:lnTo>
                  <a:lnTo>
                    <a:pt x="1022669" y="673100"/>
                  </a:lnTo>
                  <a:lnTo>
                    <a:pt x="1031633" y="698500"/>
                  </a:lnTo>
                  <a:lnTo>
                    <a:pt x="1036849" y="711200"/>
                  </a:lnTo>
                  <a:lnTo>
                    <a:pt x="1038068" y="736600"/>
                  </a:lnTo>
                  <a:lnTo>
                    <a:pt x="1035039" y="762000"/>
                  </a:lnTo>
                  <a:lnTo>
                    <a:pt x="1027764" y="774700"/>
                  </a:lnTo>
                  <a:lnTo>
                    <a:pt x="1016241" y="800100"/>
                  </a:lnTo>
                  <a:lnTo>
                    <a:pt x="1001486" y="812800"/>
                  </a:lnTo>
                  <a:lnTo>
                    <a:pt x="984644" y="825500"/>
                  </a:lnTo>
                  <a:lnTo>
                    <a:pt x="965712" y="838200"/>
                  </a:lnTo>
                  <a:lnTo>
                    <a:pt x="944693" y="838200"/>
                  </a:lnTo>
                  <a:lnTo>
                    <a:pt x="923130" y="850900"/>
                  </a:lnTo>
                  <a:lnTo>
                    <a:pt x="1055489" y="850900"/>
                  </a:lnTo>
                  <a:lnTo>
                    <a:pt x="1066806" y="838200"/>
                  </a:lnTo>
                  <a:lnTo>
                    <a:pt x="1084573" y="800100"/>
                  </a:lnTo>
                  <a:lnTo>
                    <a:pt x="1095639" y="774700"/>
                  </a:lnTo>
                  <a:lnTo>
                    <a:pt x="1100002" y="736600"/>
                  </a:lnTo>
                  <a:lnTo>
                    <a:pt x="1097664" y="711200"/>
                  </a:lnTo>
                  <a:lnTo>
                    <a:pt x="1089147" y="673100"/>
                  </a:lnTo>
                  <a:lnTo>
                    <a:pt x="1074972" y="647700"/>
                  </a:lnTo>
                  <a:lnTo>
                    <a:pt x="1055141" y="622300"/>
                  </a:lnTo>
                  <a:close/>
                </a:path>
                <a:path w="1743075" h="1358900">
                  <a:moveTo>
                    <a:pt x="716191" y="381000"/>
                  </a:moveTo>
                  <a:lnTo>
                    <a:pt x="680321" y="431800"/>
                  </a:lnTo>
                  <a:lnTo>
                    <a:pt x="727697" y="469900"/>
                  </a:lnTo>
                  <a:lnTo>
                    <a:pt x="572394" y="685800"/>
                  </a:lnTo>
                  <a:lnTo>
                    <a:pt x="623943" y="723900"/>
                  </a:lnTo>
                  <a:lnTo>
                    <a:pt x="779246" y="495300"/>
                  </a:lnTo>
                  <a:lnTo>
                    <a:pt x="854794" y="495300"/>
                  </a:lnTo>
                  <a:lnTo>
                    <a:pt x="863761" y="482600"/>
                  </a:lnTo>
                  <a:lnTo>
                    <a:pt x="716191" y="381000"/>
                  </a:lnTo>
                  <a:close/>
                </a:path>
                <a:path w="1743075" h="1358900">
                  <a:moveTo>
                    <a:pt x="371320" y="457200"/>
                  </a:moveTo>
                  <a:lnTo>
                    <a:pt x="369225" y="482600"/>
                  </a:lnTo>
                  <a:lnTo>
                    <a:pt x="369321" y="495300"/>
                  </a:lnTo>
                  <a:lnTo>
                    <a:pt x="371606" y="520700"/>
                  </a:lnTo>
                  <a:lnTo>
                    <a:pt x="391560" y="558800"/>
                  </a:lnTo>
                  <a:lnTo>
                    <a:pt x="415717" y="584200"/>
                  </a:lnTo>
                  <a:lnTo>
                    <a:pt x="434056" y="584200"/>
                  </a:lnTo>
                  <a:lnTo>
                    <a:pt x="452587" y="596900"/>
                  </a:lnTo>
                  <a:lnTo>
                    <a:pt x="508333" y="596900"/>
                  </a:lnTo>
                  <a:lnTo>
                    <a:pt x="524626" y="584200"/>
                  </a:lnTo>
                  <a:lnTo>
                    <a:pt x="539106" y="571500"/>
                  </a:lnTo>
                  <a:lnTo>
                    <a:pt x="551774" y="558800"/>
                  </a:lnTo>
                  <a:lnTo>
                    <a:pt x="557297" y="558800"/>
                  </a:lnTo>
                  <a:lnTo>
                    <a:pt x="561779" y="546100"/>
                  </a:lnTo>
                  <a:lnTo>
                    <a:pt x="471702" y="546100"/>
                  </a:lnTo>
                  <a:lnTo>
                    <a:pt x="464766" y="533400"/>
                  </a:lnTo>
                  <a:lnTo>
                    <a:pt x="451377" y="533400"/>
                  </a:lnTo>
                  <a:lnTo>
                    <a:pt x="440799" y="520700"/>
                  </a:lnTo>
                  <a:lnTo>
                    <a:pt x="434115" y="508000"/>
                  </a:lnTo>
                  <a:lnTo>
                    <a:pt x="431325" y="482600"/>
                  </a:lnTo>
                  <a:lnTo>
                    <a:pt x="432429" y="469900"/>
                  </a:lnTo>
                  <a:lnTo>
                    <a:pt x="371320" y="457200"/>
                  </a:lnTo>
                  <a:close/>
                </a:path>
                <a:path w="1743075" h="1358900">
                  <a:moveTo>
                    <a:pt x="567618" y="520700"/>
                  </a:moveTo>
                  <a:lnTo>
                    <a:pt x="504630" y="520700"/>
                  </a:lnTo>
                  <a:lnTo>
                    <a:pt x="495533" y="533400"/>
                  </a:lnTo>
                  <a:lnTo>
                    <a:pt x="488367" y="533400"/>
                  </a:lnTo>
                  <a:lnTo>
                    <a:pt x="478798" y="546100"/>
                  </a:lnTo>
                  <a:lnTo>
                    <a:pt x="561779" y="546100"/>
                  </a:lnTo>
                  <a:lnTo>
                    <a:pt x="565219" y="533400"/>
                  </a:lnTo>
                  <a:lnTo>
                    <a:pt x="567618" y="520700"/>
                  </a:lnTo>
                  <a:close/>
                </a:path>
                <a:path w="1743075" h="1358900">
                  <a:moveTo>
                    <a:pt x="854794" y="495300"/>
                  </a:moveTo>
                  <a:lnTo>
                    <a:pt x="779246" y="495300"/>
                  </a:lnTo>
                  <a:lnTo>
                    <a:pt x="827892" y="533400"/>
                  </a:lnTo>
                  <a:lnTo>
                    <a:pt x="854794" y="495300"/>
                  </a:lnTo>
                  <a:close/>
                </a:path>
                <a:path w="1743075" h="1358900">
                  <a:moveTo>
                    <a:pt x="647907" y="330200"/>
                  </a:moveTo>
                  <a:lnTo>
                    <a:pt x="484215" y="330200"/>
                  </a:lnTo>
                  <a:lnTo>
                    <a:pt x="481277" y="342900"/>
                  </a:lnTo>
                  <a:lnTo>
                    <a:pt x="479920" y="355600"/>
                  </a:lnTo>
                  <a:lnTo>
                    <a:pt x="480554" y="381000"/>
                  </a:lnTo>
                  <a:lnTo>
                    <a:pt x="483591" y="393700"/>
                  </a:lnTo>
                  <a:lnTo>
                    <a:pt x="489032" y="431800"/>
                  </a:lnTo>
                  <a:lnTo>
                    <a:pt x="496876" y="457200"/>
                  </a:lnTo>
                  <a:lnTo>
                    <a:pt x="501039" y="469900"/>
                  </a:lnTo>
                  <a:lnTo>
                    <a:pt x="504044" y="482600"/>
                  </a:lnTo>
                  <a:lnTo>
                    <a:pt x="505890" y="495300"/>
                  </a:lnTo>
                  <a:lnTo>
                    <a:pt x="506578" y="508000"/>
                  </a:lnTo>
                  <a:lnTo>
                    <a:pt x="506724" y="520700"/>
                  </a:lnTo>
                  <a:lnTo>
                    <a:pt x="568997" y="520700"/>
                  </a:lnTo>
                  <a:lnTo>
                    <a:pt x="569375" y="508000"/>
                  </a:lnTo>
                  <a:lnTo>
                    <a:pt x="568751" y="495300"/>
                  </a:lnTo>
                  <a:lnTo>
                    <a:pt x="567126" y="482600"/>
                  </a:lnTo>
                  <a:lnTo>
                    <a:pt x="565689" y="469900"/>
                  </a:lnTo>
                  <a:lnTo>
                    <a:pt x="563001" y="457200"/>
                  </a:lnTo>
                  <a:lnTo>
                    <a:pt x="559063" y="444500"/>
                  </a:lnTo>
                  <a:lnTo>
                    <a:pt x="553874" y="419100"/>
                  </a:lnTo>
                  <a:lnTo>
                    <a:pt x="548511" y="406400"/>
                  </a:lnTo>
                  <a:lnTo>
                    <a:pt x="544616" y="381000"/>
                  </a:lnTo>
                  <a:lnTo>
                    <a:pt x="542188" y="368300"/>
                  </a:lnTo>
                  <a:lnTo>
                    <a:pt x="541228" y="368300"/>
                  </a:lnTo>
                  <a:lnTo>
                    <a:pt x="541061" y="355600"/>
                  </a:lnTo>
                  <a:lnTo>
                    <a:pt x="542582" y="355600"/>
                  </a:lnTo>
                  <a:lnTo>
                    <a:pt x="548993" y="342900"/>
                  </a:lnTo>
                  <a:lnTo>
                    <a:pt x="653128" y="342900"/>
                  </a:lnTo>
                  <a:lnTo>
                    <a:pt x="647907" y="330200"/>
                  </a:lnTo>
                  <a:close/>
                </a:path>
                <a:path w="1743075" h="1358900">
                  <a:moveTo>
                    <a:pt x="440714" y="177800"/>
                  </a:moveTo>
                  <a:lnTo>
                    <a:pt x="249541" y="444500"/>
                  </a:lnTo>
                  <a:lnTo>
                    <a:pt x="300001" y="482600"/>
                  </a:lnTo>
                  <a:lnTo>
                    <a:pt x="491175" y="215900"/>
                  </a:lnTo>
                  <a:lnTo>
                    <a:pt x="440714" y="177800"/>
                  </a:lnTo>
                  <a:close/>
                </a:path>
                <a:path w="1743075" h="1358900">
                  <a:moveTo>
                    <a:pt x="242038" y="190500"/>
                  </a:moveTo>
                  <a:lnTo>
                    <a:pt x="135374" y="190500"/>
                  </a:lnTo>
                  <a:lnTo>
                    <a:pt x="224679" y="254000"/>
                  </a:lnTo>
                  <a:lnTo>
                    <a:pt x="140854" y="368300"/>
                  </a:lnTo>
                  <a:lnTo>
                    <a:pt x="192223" y="406400"/>
                  </a:lnTo>
                  <a:lnTo>
                    <a:pt x="337878" y="203200"/>
                  </a:lnTo>
                  <a:lnTo>
                    <a:pt x="259899" y="203200"/>
                  </a:lnTo>
                  <a:lnTo>
                    <a:pt x="242038" y="190500"/>
                  </a:lnTo>
                  <a:close/>
                </a:path>
                <a:path w="1743075" h="1358900">
                  <a:moveTo>
                    <a:pt x="653128" y="342900"/>
                  </a:moveTo>
                  <a:lnTo>
                    <a:pt x="580952" y="342900"/>
                  </a:lnTo>
                  <a:lnTo>
                    <a:pt x="589928" y="355600"/>
                  </a:lnTo>
                  <a:lnTo>
                    <a:pt x="596343" y="368300"/>
                  </a:lnTo>
                  <a:lnTo>
                    <a:pt x="600199" y="381000"/>
                  </a:lnTo>
                  <a:lnTo>
                    <a:pt x="601494" y="406400"/>
                  </a:lnTo>
                  <a:lnTo>
                    <a:pt x="662851" y="393700"/>
                  </a:lnTo>
                  <a:lnTo>
                    <a:pt x="660600" y="381000"/>
                  </a:lnTo>
                  <a:lnTo>
                    <a:pt x="657359" y="355600"/>
                  </a:lnTo>
                  <a:lnTo>
                    <a:pt x="653128" y="342900"/>
                  </a:lnTo>
                  <a:close/>
                </a:path>
                <a:path w="1743075" h="1358900">
                  <a:moveTo>
                    <a:pt x="584384" y="279400"/>
                  </a:moveTo>
                  <a:lnTo>
                    <a:pt x="533372" y="279400"/>
                  </a:lnTo>
                  <a:lnTo>
                    <a:pt x="518588" y="292100"/>
                  </a:lnTo>
                  <a:lnTo>
                    <a:pt x="505741" y="304800"/>
                  </a:lnTo>
                  <a:lnTo>
                    <a:pt x="494831" y="317500"/>
                  </a:lnTo>
                  <a:lnTo>
                    <a:pt x="488733" y="330200"/>
                  </a:lnTo>
                  <a:lnTo>
                    <a:pt x="641657" y="330200"/>
                  </a:lnTo>
                  <a:lnTo>
                    <a:pt x="634341" y="317500"/>
                  </a:lnTo>
                  <a:lnTo>
                    <a:pt x="625958" y="304800"/>
                  </a:lnTo>
                  <a:lnTo>
                    <a:pt x="616508" y="304800"/>
                  </a:lnTo>
                  <a:lnTo>
                    <a:pt x="600717" y="292100"/>
                  </a:lnTo>
                  <a:lnTo>
                    <a:pt x="584384" y="279400"/>
                  </a:lnTo>
                  <a:close/>
                </a:path>
                <a:path w="1743075" h="1358900">
                  <a:moveTo>
                    <a:pt x="191173" y="0"/>
                  </a:moveTo>
                  <a:lnTo>
                    <a:pt x="0" y="266700"/>
                  </a:lnTo>
                  <a:lnTo>
                    <a:pt x="51550" y="304800"/>
                  </a:lnTo>
                  <a:lnTo>
                    <a:pt x="135374" y="190500"/>
                  </a:lnTo>
                  <a:lnTo>
                    <a:pt x="242038" y="190500"/>
                  </a:lnTo>
                  <a:lnTo>
                    <a:pt x="170594" y="139700"/>
                  </a:lnTo>
                  <a:lnTo>
                    <a:pt x="242722" y="38100"/>
                  </a:lnTo>
                  <a:lnTo>
                    <a:pt x="191173" y="0"/>
                  </a:lnTo>
                  <a:close/>
                </a:path>
                <a:path w="1743075" h="1358900">
                  <a:moveTo>
                    <a:pt x="332027" y="101600"/>
                  </a:moveTo>
                  <a:lnTo>
                    <a:pt x="259899" y="203200"/>
                  </a:lnTo>
                  <a:lnTo>
                    <a:pt x="337878" y="203200"/>
                  </a:lnTo>
                  <a:lnTo>
                    <a:pt x="383395" y="139700"/>
                  </a:lnTo>
                  <a:lnTo>
                    <a:pt x="332027" y="10160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31372" y="5343299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2017-02-24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92812" y="5352376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2017-02-01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3281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State</a:t>
            </a:r>
            <a:r>
              <a:rPr b="1" spc="-6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sequences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31</a:t>
            </a:fld>
            <a:r>
              <a:rPr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1097916" y="2903538"/>
            <a:ext cx="1643380" cy="369570"/>
          </a:xfrm>
          <a:custGeom>
            <a:avLst/>
            <a:gdLst/>
            <a:ahLst/>
            <a:cxnLst/>
            <a:rect l="l" t="t" r="r" b="b"/>
            <a:pathLst>
              <a:path w="1643380" h="369570">
                <a:moveTo>
                  <a:pt x="1643062" y="0"/>
                </a:moveTo>
                <a:lnTo>
                  <a:pt x="0" y="0"/>
                </a:lnTo>
                <a:lnTo>
                  <a:pt x="0" y="369332"/>
                </a:lnTo>
                <a:lnTo>
                  <a:pt x="1643062" y="369332"/>
                </a:lnTo>
                <a:lnTo>
                  <a:pt x="164306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0547" y="1550653"/>
            <a:ext cx="2778125" cy="2022475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229870" rIns="0" bIns="0" rtlCol="0">
            <a:spAutoFit/>
          </a:bodyPr>
          <a:lstStyle/>
          <a:p>
            <a:pPr marL="142240" marR="134620" indent="-635" algn="ctr">
              <a:lnSpc>
                <a:spcPct val="100000"/>
              </a:lnSpc>
              <a:spcBef>
                <a:spcPts val="1810"/>
              </a:spcBef>
            </a:pP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Alice Owes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Bob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£10 </a:t>
            </a:r>
            <a:r>
              <a:rPr sz="18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Payable</a:t>
            </a:r>
            <a:r>
              <a:rPr sz="1800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by</a:t>
            </a:r>
            <a:r>
              <a:rPr sz="1800" spc="-4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2017-03-01</a:t>
            </a:r>
            <a:endParaRPr sz="1800">
              <a:latin typeface="Century Gothic"/>
              <a:cs typeface="Century Gothic"/>
            </a:endParaRPr>
          </a:p>
          <a:p>
            <a:pPr marL="223520" marR="214629" algn="ctr">
              <a:lnSpc>
                <a:spcPct val="100000"/>
              </a:lnSpc>
              <a:spcBef>
                <a:spcPts val="15"/>
              </a:spcBef>
            </a:pP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Late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settlement incurs 20% daily </a:t>
            </a:r>
            <a:r>
              <a:rPr sz="1200" spc="-3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interest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on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remaining</a:t>
            </a:r>
            <a:r>
              <a:rPr sz="12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balance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paid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£5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9135" y="550956"/>
            <a:ext cx="2778125" cy="3016885"/>
          </a:xfrm>
          <a:custGeom>
            <a:avLst/>
            <a:gdLst/>
            <a:ahLst/>
            <a:cxnLst/>
            <a:rect l="l" t="t" r="r" b="b"/>
            <a:pathLst>
              <a:path w="2778125" h="3016885">
                <a:moveTo>
                  <a:pt x="0" y="0"/>
                </a:moveTo>
                <a:lnTo>
                  <a:pt x="2777804" y="0"/>
                </a:lnTo>
                <a:lnTo>
                  <a:pt x="2777804" y="3016684"/>
                </a:lnTo>
                <a:lnTo>
                  <a:pt x="0" y="3016684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9150" y="854952"/>
            <a:ext cx="251841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Alice Owes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Bob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£10 </a:t>
            </a:r>
            <a:r>
              <a:rPr sz="18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Payable</a:t>
            </a:r>
            <a:r>
              <a:rPr sz="1800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7F7F7F"/>
                </a:solidFill>
                <a:latin typeface="Century Gothic"/>
                <a:cs typeface="Century Gothic"/>
              </a:rPr>
              <a:t>by</a:t>
            </a:r>
            <a:r>
              <a:rPr sz="1800" spc="-4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7F7F7F"/>
                </a:solidFill>
                <a:latin typeface="Century Gothic"/>
                <a:cs typeface="Century Gothic"/>
              </a:rPr>
              <a:t>2017-03-01</a:t>
            </a:r>
            <a:endParaRPr sz="1800">
              <a:latin typeface="Century Gothic"/>
              <a:cs typeface="Century Gothic"/>
            </a:endParaRPr>
          </a:p>
          <a:p>
            <a:pPr marL="93345" marR="85090" algn="ctr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Late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settlement incurs 20% daily </a:t>
            </a:r>
            <a:r>
              <a:rPr sz="1200" spc="-3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interest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7F7F7F"/>
                </a:solidFill>
                <a:latin typeface="Century Gothic"/>
                <a:cs typeface="Century Gothic"/>
              </a:rPr>
              <a:t>on</a:t>
            </a:r>
            <a:r>
              <a:rPr sz="1200" spc="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remaining</a:t>
            </a:r>
            <a:r>
              <a:rPr sz="1200" spc="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200" spc="-5" dirty="0">
                <a:solidFill>
                  <a:srgbClr val="7F7F7F"/>
                </a:solidFill>
                <a:latin typeface="Century Gothic"/>
                <a:cs typeface="Century Gothic"/>
              </a:rPr>
              <a:t>balance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6505" y="1903839"/>
            <a:ext cx="1643380" cy="36957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412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paid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£5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6505" y="2549607"/>
            <a:ext cx="1643380" cy="646430"/>
          </a:xfrm>
          <a:custGeom>
            <a:avLst/>
            <a:gdLst/>
            <a:ahLst/>
            <a:cxnLst/>
            <a:rect l="l" t="t" r="r" b="b"/>
            <a:pathLst>
              <a:path w="1643379" h="646430">
                <a:moveTo>
                  <a:pt x="1643062" y="0"/>
                </a:moveTo>
                <a:lnTo>
                  <a:pt x="0" y="0"/>
                </a:lnTo>
                <a:lnTo>
                  <a:pt x="0" y="646330"/>
                </a:lnTo>
                <a:lnTo>
                  <a:pt x="1643062" y="646330"/>
                </a:lnTo>
                <a:lnTo>
                  <a:pt x="164306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26043" y="2578373"/>
            <a:ext cx="14236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incurs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interest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£1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8247" y="4130281"/>
            <a:ext cx="1757680" cy="64643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41275" rIns="0" bIns="0" rtlCol="0">
            <a:spAutoFit/>
          </a:bodyPr>
          <a:lstStyle/>
          <a:p>
            <a:pPr marL="359410" marR="350520" indent="2095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interest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1800" spc="-48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ar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g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d!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2944" y="5172076"/>
            <a:ext cx="10890250" cy="171450"/>
          </a:xfrm>
          <a:custGeom>
            <a:avLst/>
            <a:gdLst/>
            <a:ahLst/>
            <a:cxnLst/>
            <a:rect l="l" t="t" r="r" b="b"/>
            <a:pathLst>
              <a:path w="10890250" h="171450">
                <a:moveTo>
                  <a:pt x="10718738" y="0"/>
                </a:moveTo>
                <a:lnTo>
                  <a:pt x="10718738" y="57150"/>
                </a:lnTo>
                <a:lnTo>
                  <a:pt x="0" y="57148"/>
                </a:lnTo>
                <a:lnTo>
                  <a:pt x="0" y="114298"/>
                </a:lnTo>
                <a:lnTo>
                  <a:pt x="10718738" y="114300"/>
                </a:lnTo>
                <a:lnTo>
                  <a:pt x="10718738" y="171450"/>
                </a:lnTo>
                <a:lnTo>
                  <a:pt x="10890188" y="85725"/>
                </a:lnTo>
                <a:lnTo>
                  <a:pt x="10718738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14987" y="5343299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7F7F7F"/>
                </a:solidFill>
                <a:latin typeface="Century Gothic"/>
                <a:cs typeface="Century Gothic"/>
              </a:rPr>
              <a:t>T</a:t>
            </a: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I</a:t>
            </a:r>
            <a:r>
              <a:rPr sz="1800" b="1" spc="5" dirty="0">
                <a:solidFill>
                  <a:srgbClr val="7F7F7F"/>
                </a:solidFill>
                <a:latin typeface="Century Gothic"/>
                <a:cs typeface="Century Gothic"/>
              </a:rPr>
              <a:t>M</a:t>
            </a: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LI</a:t>
            </a:r>
            <a:r>
              <a:rPr sz="1800" b="1" spc="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62246" y="2557893"/>
            <a:ext cx="1188720" cy="551180"/>
          </a:xfrm>
          <a:custGeom>
            <a:avLst/>
            <a:gdLst/>
            <a:ahLst/>
            <a:cxnLst/>
            <a:rect l="l" t="t" r="r" b="b"/>
            <a:pathLst>
              <a:path w="1188720" h="551180">
                <a:moveTo>
                  <a:pt x="912854" y="0"/>
                </a:moveTo>
                <a:lnTo>
                  <a:pt x="912854" y="137690"/>
                </a:lnTo>
                <a:lnTo>
                  <a:pt x="0" y="137690"/>
                </a:lnTo>
                <a:lnTo>
                  <a:pt x="0" y="413072"/>
                </a:lnTo>
                <a:lnTo>
                  <a:pt x="912854" y="413072"/>
                </a:lnTo>
                <a:lnTo>
                  <a:pt x="912854" y="550763"/>
                </a:lnTo>
                <a:lnTo>
                  <a:pt x="1188236" y="275381"/>
                </a:lnTo>
                <a:lnTo>
                  <a:pt x="912854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20482" y="2551333"/>
            <a:ext cx="1188720" cy="551180"/>
          </a:xfrm>
          <a:custGeom>
            <a:avLst/>
            <a:gdLst/>
            <a:ahLst/>
            <a:cxnLst/>
            <a:rect l="l" t="t" r="r" b="b"/>
            <a:pathLst>
              <a:path w="1188720" h="551180">
                <a:moveTo>
                  <a:pt x="912854" y="0"/>
                </a:moveTo>
                <a:lnTo>
                  <a:pt x="912854" y="137690"/>
                </a:lnTo>
                <a:lnTo>
                  <a:pt x="0" y="137690"/>
                </a:lnTo>
                <a:lnTo>
                  <a:pt x="0" y="413072"/>
                </a:lnTo>
                <a:lnTo>
                  <a:pt x="912854" y="413072"/>
                </a:lnTo>
                <a:lnTo>
                  <a:pt x="912854" y="550763"/>
                </a:lnTo>
                <a:lnTo>
                  <a:pt x="1188236" y="275381"/>
                </a:lnTo>
                <a:lnTo>
                  <a:pt x="912854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35917" y="3859610"/>
            <a:ext cx="1757680" cy="120078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41275" rIns="0" bIns="0" rtlCol="0">
            <a:spAutoFit/>
          </a:bodyPr>
          <a:lstStyle/>
          <a:p>
            <a:pPr marL="140335" marR="132715"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Alice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pays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Bob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£6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(£5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principal</a:t>
            </a:r>
            <a:r>
              <a:rPr sz="18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endParaRPr sz="18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£1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interest)</a:t>
            </a:r>
            <a:endParaRPr sz="1800">
              <a:latin typeface="Century Gothic"/>
              <a:cs typeface="Century Gothic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2258" y="2092493"/>
            <a:ext cx="2777803" cy="14815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902258" y="2092493"/>
            <a:ext cx="2778125" cy="148209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37973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AGREEMENT</a:t>
            </a:r>
            <a:r>
              <a:rPr sz="1600" b="1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EXPIRED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64095" y="5358650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2017-03-02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1972" y="1408094"/>
            <a:ext cx="2808605" cy="2283460"/>
            <a:chOff x="501972" y="1408094"/>
            <a:chExt cx="2808605" cy="2283460"/>
          </a:xfrm>
        </p:grpSpPr>
        <p:sp>
          <p:nvSpPr>
            <p:cNvPr id="20" name="object 20"/>
            <p:cNvSpPr/>
            <p:nvPr/>
          </p:nvSpPr>
          <p:spPr>
            <a:xfrm>
              <a:off x="530547" y="1436669"/>
              <a:ext cx="2751455" cy="2226310"/>
            </a:xfrm>
            <a:custGeom>
              <a:avLst/>
              <a:gdLst/>
              <a:ahLst/>
              <a:cxnLst/>
              <a:rect l="l" t="t" r="r" b="b"/>
              <a:pathLst>
                <a:path w="2751454" h="2226310">
                  <a:moveTo>
                    <a:pt x="376263" y="0"/>
                  </a:moveTo>
                  <a:lnTo>
                    <a:pt x="2751115" y="1700358"/>
                  </a:lnTo>
                  <a:lnTo>
                    <a:pt x="2374852" y="2225876"/>
                  </a:lnTo>
                  <a:lnTo>
                    <a:pt x="0" y="525518"/>
                  </a:lnTo>
                  <a:lnTo>
                    <a:pt x="376263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1572" y="1861796"/>
              <a:ext cx="1743075" cy="1358900"/>
            </a:xfrm>
            <a:custGeom>
              <a:avLst/>
              <a:gdLst/>
              <a:ahLst/>
              <a:cxnLst/>
              <a:rect l="l" t="t" r="r" b="b"/>
              <a:pathLst>
                <a:path w="1743075" h="1358900">
                  <a:moveTo>
                    <a:pt x="1602073" y="1016000"/>
                  </a:moveTo>
                  <a:lnTo>
                    <a:pt x="1512103" y="1016000"/>
                  </a:lnTo>
                  <a:lnTo>
                    <a:pt x="1491530" y="1028700"/>
                  </a:lnTo>
                  <a:lnTo>
                    <a:pt x="1472119" y="1041400"/>
                  </a:lnTo>
                  <a:lnTo>
                    <a:pt x="1454169" y="1054100"/>
                  </a:lnTo>
                  <a:lnTo>
                    <a:pt x="1437681" y="1066800"/>
                  </a:lnTo>
                  <a:lnTo>
                    <a:pt x="1422654" y="1092200"/>
                  </a:lnTo>
                  <a:lnTo>
                    <a:pt x="1404035" y="1117600"/>
                  </a:lnTo>
                  <a:lnTo>
                    <a:pt x="1392363" y="1155700"/>
                  </a:lnTo>
                  <a:lnTo>
                    <a:pt x="1387639" y="1181100"/>
                  </a:lnTo>
                  <a:lnTo>
                    <a:pt x="1389863" y="1219200"/>
                  </a:lnTo>
                  <a:lnTo>
                    <a:pt x="1413972" y="1282700"/>
                  </a:lnTo>
                  <a:lnTo>
                    <a:pt x="1463515" y="1333500"/>
                  </a:lnTo>
                  <a:lnTo>
                    <a:pt x="1480430" y="1346200"/>
                  </a:lnTo>
                  <a:lnTo>
                    <a:pt x="1497415" y="1346200"/>
                  </a:lnTo>
                  <a:lnTo>
                    <a:pt x="1514468" y="1358900"/>
                  </a:lnTo>
                  <a:lnTo>
                    <a:pt x="1616151" y="1358900"/>
                  </a:lnTo>
                  <a:lnTo>
                    <a:pt x="1609147" y="1308100"/>
                  </a:lnTo>
                  <a:lnTo>
                    <a:pt x="1545591" y="1308100"/>
                  </a:lnTo>
                  <a:lnTo>
                    <a:pt x="1533600" y="1295400"/>
                  </a:lnTo>
                  <a:lnTo>
                    <a:pt x="1521871" y="1295400"/>
                  </a:lnTo>
                  <a:lnTo>
                    <a:pt x="1510405" y="1282700"/>
                  </a:lnTo>
                  <a:lnTo>
                    <a:pt x="1499201" y="1282700"/>
                  </a:lnTo>
                  <a:lnTo>
                    <a:pt x="1467673" y="1244600"/>
                  </a:lnTo>
                  <a:lnTo>
                    <a:pt x="1451663" y="1206500"/>
                  </a:lnTo>
                  <a:lnTo>
                    <a:pt x="1450264" y="1193800"/>
                  </a:lnTo>
                  <a:lnTo>
                    <a:pt x="1450865" y="1181100"/>
                  </a:lnTo>
                  <a:lnTo>
                    <a:pt x="1453458" y="1168400"/>
                  </a:lnTo>
                  <a:lnTo>
                    <a:pt x="1458039" y="1155700"/>
                  </a:lnTo>
                  <a:lnTo>
                    <a:pt x="1464609" y="1143000"/>
                  </a:lnTo>
                  <a:lnTo>
                    <a:pt x="1473167" y="1130300"/>
                  </a:lnTo>
                  <a:lnTo>
                    <a:pt x="1487973" y="1104900"/>
                  </a:lnTo>
                  <a:lnTo>
                    <a:pt x="1504969" y="1092200"/>
                  </a:lnTo>
                  <a:lnTo>
                    <a:pt x="1524155" y="1079500"/>
                  </a:lnTo>
                  <a:lnTo>
                    <a:pt x="1694953" y="1079500"/>
                  </a:lnTo>
                  <a:lnTo>
                    <a:pt x="1680771" y="1066800"/>
                  </a:lnTo>
                  <a:lnTo>
                    <a:pt x="1665031" y="1054100"/>
                  </a:lnTo>
                  <a:lnTo>
                    <a:pt x="1645088" y="1041400"/>
                  </a:lnTo>
                  <a:lnTo>
                    <a:pt x="1624102" y="1028700"/>
                  </a:lnTo>
                  <a:lnTo>
                    <a:pt x="1602073" y="1016000"/>
                  </a:lnTo>
                  <a:close/>
                </a:path>
                <a:path w="1743075" h="1358900">
                  <a:moveTo>
                    <a:pt x="1607396" y="1295400"/>
                  </a:moveTo>
                  <a:lnTo>
                    <a:pt x="1589449" y="1308100"/>
                  </a:lnTo>
                  <a:lnTo>
                    <a:pt x="1609147" y="1308100"/>
                  </a:lnTo>
                  <a:lnTo>
                    <a:pt x="1607396" y="1295400"/>
                  </a:lnTo>
                  <a:close/>
                </a:path>
                <a:path w="1743075" h="1358900">
                  <a:moveTo>
                    <a:pt x="1422984" y="889000"/>
                  </a:moveTo>
                  <a:lnTo>
                    <a:pt x="1231811" y="1155700"/>
                  </a:lnTo>
                  <a:lnTo>
                    <a:pt x="1282272" y="1193800"/>
                  </a:lnTo>
                  <a:lnTo>
                    <a:pt x="1473445" y="927100"/>
                  </a:lnTo>
                  <a:lnTo>
                    <a:pt x="1422984" y="889000"/>
                  </a:lnTo>
                  <a:close/>
                </a:path>
                <a:path w="1743075" h="1358900">
                  <a:moveTo>
                    <a:pt x="1694953" y="1079500"/>
                  </a:moveTo>
                  <a:lnTo>
                    <a:pt x="1588814" y="1079500"/>
                  </a:lnTo>
                  <a:lnTo>
                    <a:pt x="1609209" y="1092200"/>
                  </a:lnTo>
                  <a:lnTo>
                    <a:pt x="1628774" y="1092200"/>
                  </a:lnTo>
                  <a:lnTo>
                    <a:pt x="1649182" y="1117600"/>
                  </a:lnTo>
                  <a:lnTo>
                    <a:pt x="1665028" y="1143000"/>
                  </a:lnTo>
                  <a:lnTo>
                    <a:pt x="1676312" y="1168400"/>
                  </a:lnTo>
                  <a:lnTo>
                    <a:pt x="1683033" y="1193800"/>
                  </a:lnTo>
                  <a:lnTo>
                    <a:pt x="1742914" y="1181100"/>
                  </a:lnTo>
                  <a:lnTo>
                    <a:pt x="1740013" y="1168400"/>
                  </a:lnTo>
                  <a:lnTo>
                    <a:pt x="1735001" y="1143000"/>
                  </a:lnTo>
                  <a:lnTo>
                    <a:pt x="1727879" y="1130300"/>
                  </a:lnTo>
                  <a:lnTo>
                    <a:pt x="1718645" y="1104900"/>
                  </a:lnTo>
                  <a:lnTo>
                    <a:pt x="1707578" y="1092200"/>
                  </a:lnTo>
                  <a:lnTo>
                    <a:pt x="1694953" y="1079500"/>
                  </a:lnTo>
                  <a:close/>
                </a:path>
                <a:path w="1743075" h="1358900">
                  <a:moveTo>
                    <a:pt x="1317655" y="927100"/>
                  </a:moveTo>
                  <a:lnTo>
                    <a:pt x="1159841" y="927100"/>
                  </a:lnTo>
                  <a:lnTo>
                    <a:pt x="1138958" y="1092200"/>
                  </a:lnTo>
                  <a:lnTo>
                    <a:pt x="1194501" y="1130300"/>
                  </a:lnTo>
                  <a:lnTo>
                    <a:pt x="1216329" y="965200"/>
                  </a:lnTo>
                  <a:lnTo>
                    <a:pt x="1273524" y="965200"/>
                  </a:lnTo>
                  <a:lnTo>
                    <a:pt x="1285765" y="952500"/>
                  </a:lnTo>
                  <a:lnTo>
                    <a:pt x="1297201" y="952500"/>
                  </a:lnTo>
                  <a:lnTo>
                    <a:pt x="1307831" y="939800"/>
                  </a:lnTo>
                  <a:lnTo>
                    <a:pt x="1317655" y="927100"/>
                  </a:lnTo>
                  <a:close/>
                </a:path>
                <a:path w="1743075" h="1358900">
                  <a:moveTo>
                    <a:pt x="1214506" y="736600"/>
                  </a:moveTo>
                  <a:lnTo>
                    <a:pt x="1023333" y="1003300"/>
                  </a:lnTo>
                  <a:lnTo>
                    <a:pt x="1074157" y="1041400"/>
                  </a:lnTo>
                  <a:lnTo>
                    <a:pt x="1155122" y="927100"/>
                  </a:lnTo>
                  <a:lnTo>
                    <a:pt x="1317655" y="927100"/>
                  </a:lnTo>
                  <a:lnTo>
                    <a:pt x="1325607" y="914400"/>
                  </a:lnTo>
                  <a:lnTo>
                    <a:pt x="1331529" y="901700"/>
                  </a:lnTo>
                  <a:lnTo>
                    <a:pt x="1218073" y="901700"/>
                  </a:lnTo>
                  <a:lnTo>
                    <a:pt x="1206575" y="889000"/>
                  </a:lnTo>
                  <a:lnTo>
                    <a:pt x="1190602" y="876300"/>
                  </a:lnTo>
                  <a:lnTo>
                    <a:pt x="1229721" y="825500"/>
                  </a:lnTo>
                  <a:lnTo>
                    <a:pt x="1325838" y="825500"/>
                  </a:lnTo>
                  <a:lnTo>
                    <a:pt x="1317324" y="812800"/>
                  </a:lnTo>
                  <a:lnTo>
                    <a:pt x="1304916" y="800100"/>
                  </a:lnTo>
                  <a:lnTo>
                    <a:pt x="1288613" y="787400"/>
                  </a:lnTo>
                  <a:lnTo>
                    <a:pt x="1268415" y="774700"/>
                  </a:lnTo>
                  <a:lnTo>
                    <a:pt x="1214506" y="736600"/>
                  </a:lnTo>
                  <a:close/>
                </a:path>
                <a:path w="1743075" h="1358900">
                  <a:moveTo>
                    <a:pt x="946410" y="558800"/>
                  </a:moveTo>
                  <a:lnTo>
                    <a:pt x="901642" y="558800"/>
                  </a:lnTo>
                  <a:lnTo>
                    <a:pt x="880070" y="571500"/>
                  </a:lnTo>
                  <a:lnTo>
                    <a:pt x="859041" y="584200"/>
                  </a:lnTo>
                  <a:lnTo>
                    <a:pt x="839163" y="584200"/>
                  </a:lnTo>
                  <a:lnTo>
                    <a:pt x="821047" y="596900"/>
                  </a:lnTo>
                  <a:lnTo>
                    <a:pt x="804693" y="622300"/>
                  </a:lnTo>
                  <a:lnTo>
                    <a:pt x="790101" y="635000"/>
                  </a:lnTo>
                  <a:lnTo>
                    <a:pt x="772816" y="660400"/>
                  </a:lnTo>
                  <a:lnTo>
                    <a:pt x="761896" y="698500"/>
                  </a:lnTo>
                  <a:lnTo>
                    <a:pt x="757343" y="723900"/>
                  </a:lnTo>
                  <a:lnTo>
                    <a:pt x="759155" y="762000"/>
                  </a:lnTo>
                  <a:lnTo>
                    <a:pt x="767281" y="800100"/>
                  </a:lnTo>
                  <a:lnTo>
                    <a:pt x="802316" y="850900"/>
                  </a:lnTo>
                  <a:lnTo>
                    <a:pt x="858644" y="889000"/>
                  </a:lnTo>
                  <a:lnTo>
                    <a:pt x="889541" y="901700"/>
                  </a:lnTo>
                  <a:lnTo>
                    <a:pt x="988656" y="901700"/>
                  </a:lnTo>
                  <a:lnTo>
                    <a:pt x="1018123" y="876300"/>
                  </a:lnTo>
                  <a:lnTo>
                    <a:pt x="1044173" y="863600"/>
                  </a:lnTo>
                  <a:lnTo>
                    <a:pt x="1055489" y="850900"/>
                  </a:lnTo>
                  <a:lnTo>
                    <a:pt x="923130" y="850900"/>
                  </a:lnTo>
                  <a:lnTo>
                    <a:pt x="902568" y="838200"/>
                  </a:lnTo>
                  <a:lnTo>
                    <a:pt x="883007" y="838200"/>
                  </a:lnTo>
                  <a:lnTo>
                    <a:pt x="864446" y="825500"/>
                  </a:lnTo>
                  <a:lnTo>
                    <a:pt x="828724" y="787400"/>
                  </a:lnTo>
                  <a:lnTo>
                    <a:pt x="818397" y="736600"/>
                  </a:lnTo>
                  <a:lnTo>
                    <a:pt x="820184" y="723900"/>
                  </a:lnTo>
                  <a:lnTo>
                    <a:pt x="827598" y="698500"/>
                  </a:lnTo>
                  <a:lnTo>
                    <a:pt x="840638" y="673100"/>
                  </a:lnTo>
                  <a:lnTo>
                    <a:pt x="855821" y="660400"/>
                  </a:lnTo>
                  <a:lnTo>
                    <a:pt x="872906" y="635000"/>
                  </a:lnTo>
                  <a:lnTo>
                    <a:pt x="891895" y="635000"/>
                  </a:lnTo>
                  <a:lnTo>
                    <a:pt x="912786" y="622300"/>
                  </a:lnTo>
                  <a:lnTo>
                    <a:pt x="1055140" y="622300"/>
                  </a:lnTo>
                  <a:lnTo>
                    <a:pt x="1029653" y="596900"/>
                  </a:lnTo>
                  <a:lnTo>
                    <a:pt x="1010428" y="584200"/>
                  </a:lnTo>
                  <a:lnTo>
                    <a:pt x="990146" y="571500"/>
                  </a:lnTo>
                  <a:lnTo>
                    <a:pt x="968807" y="571500"/>
                  </a:lnTo>
                  <a:lnTo>
                    <a:pt x="946410" y="558800"/>
                  </a:lnTo>
                  <a:close/>
                </a:path>
                <a:path w="1743075" h="1358900">
                  <a:moveTo>
                    <a:pt x="1325838" y="825500"/>
                  </a:moveTo>
                  <a:lnTo>
                    <a:pt x="1229721" y="825500"/>
                  </a:lnTo>
                  <a:lnTo>
                    <a:pt x="1243697" y="838200"/>
                  </a:lnTo>
                  <a:lnTo>
                    <a:pt x="1252942" y="838200"/>
                  </a:lnTo>
                  <a:lnTo>
                    <a:pt x="1260347" y="850900"/>
                  </a:lnTo>
                  <a:lnTo>
                    <a:pt x="1269636" y="850900"/>
                  </a:lnTo>
                  <a:lnTo>
                    <a:pt x="1273376" y="863600"/>
                  </a:lnTo>
                  <a:lnTo>
                    <a:pt x="1275220" y="863600"/>
                  </a:lnTo>
                  <a:lnTo>
                    <a:pt x="1275118" y="876300"/>
                  </a:lnTo>
                  <a:lnTo>
                    <a:pt x="1273014" y="889000"/>
                  </a:lnTo>
                  <a:lnTo>
                    <a:pt x="1268856" y="889000"/>
                  </a:lnTo>
                  <a:lnTo>
                    <a:pt x="1263393" y="901700"/>
                  </a:lnTo>
                  <a:lnTo>
                    <a:pt x="1331529" y="901700"/>
                  </a:lnTo>
                  <a:lnTo>
                    <a:pt x="1335420" y="889000"/>
                  </a:lnTo>
                  <a:lnTo>
                    <a:pt x="1337281" y="876300"/>
                  </a:lnTo>
                  <a:lnTo>
                    <a:pt x="1337199" y="863600"/>
                  </a:lnTo>
                  <a:lnTo>
                    <a:pt x="1335265" y="850900"/>
                  </a:lnTo>
                  <a:lnTo>
                    <a:pt x="1331478" y="838200"/>
                  </a:lnTo>
                  <a:lnTo>
                    <a:pt x="1325838" y="825500"/>
                  </a:lnTo>
                  <a:close/>
                </a:path>
                <a:path w="1743075" h="1358900">
                  <a:moveTo>
                    <a:pt x="1055140" y="622300"/>
                  </a:moveTo>
                  <a:lnTo>
                    <a:pt x="954806" y="622300"/>
                  </a:lnTo>
                  <a:lnTo>
                    <a:pt x="974569" y="635000"/>
                  </a:lnTo>
                  <a:lnTo>
                    <a:pt x="993499" y="647700"/>
                  </a:lnTo>
                  <a:lnTo>
                    <a:pt x="1009958" y="660400"/>
                  </a:lnTo>
                  <a:lnTo>
                    <a:pt x="1022670" y="673100"/>
                  </a:lnTo>
                  <a:lnTo>
                    <a:pt x="1031633" y="698500"/>
                  </a:lnTo>
                  <a:lnTo>
                    <a:pt x="1036848" y="711200"/>
                  </a:lnTo>
                  <a:lnTo>
                    <a:pt x="1038067" y="736600"/>
                  </a:lnTo>
                  <a:lnTo>
                    <a:pt x="1035039" y="762000"/>
                  </a:lnTo>
                  <a:lnTo>
                    <a:pt x="1027763" y="774700"/>
                  </a:lnTo>
                  <a:lnTo>
                    <a:pt x="1016241" y="800100"/>
                  </a:lnTo>
                  <a:lnTo>
                    <a:pt x="1001486" y="812800"/>
                  </a:lnTo>
                  <a:lnTo>
                    <a:pt x="984643" y="825500"/>
                  </a:lnTo>
                  <a:lnTo>
                    <a:pt x="965712" y="838200"/>
                  </a:lnTo>
                  <a:lnTo>
                    <a:pt x="944693" y="838200"/>
                  </a:lnTo>
                  <a:lnTo>
                    <a:pt x="923130" y="850900"/>
                  </a:lnTo>
                  <a:lnTo>
                    <a:pt x="1055489" y="850900"/>
                  </a:lnTo>
                  <a:lnTo>
                    <a:pt x="1066805" y="838200"/>
                  </a:lnTo>
                  <a:lnTo>
                    <a:pt x="1084573" y="800100"/>
                  </a:lnTo>
                  <a:lnTo>
                    <a:pt x="1095638" y="774700"/>
                  </a:lnTo>
                  <a:lnTo>
                    <a:pt x="1100002" y="736600"/>
                  </a:lnTo>
                  <a:lnTo>
                    <a:pt x="1097664" y="711200"/>
                  </a:lnTo>
                  <a:lnTo>
                    <a:pt x="1089146" y="673100"/>
                  </a:lnTo>
                  <a:lnTo>
                    <a:pt x="1074971" y="647700"/>
                  </a:lnTo>
                  <a:lnTo>
                    <a:pt x="1055140" y="622300"/>
                  </a:lnTo>
                  <a:close/>
                </a:path>
                <a:path w="1743075" h="1358900">
                  <a:moveTo>
                    <a:pt x="716190" y="381000"/>
                  </a:moveTo>
                  <a:lnTo>
                    <a:pt x="680321" y="431800"/>
                  </a:lnTo>
                  <a:lnTo>
                    <a:pt x="727696" y="469900"/>
                  </a:lnTo>
                  <a:lnTo>
                    <a:pt x="572393" y="685800"/>
                  </a:lnTo>
                  <a:lnTo>
                    <a:pt x="623942" y="723900"/>
                  </a:lnTo>
                  <a:lnTo>
                    <a:pt x="779247" y="495300"/>
                  </a:lnTo>
                  <a:lnTo>
                    <a:pt x="854794" y="495300"/>
                  </a:lnTo>
                  <a:lnTo>
                    <a:pt x="863761" y="482600"/>
                  </a:lnTo>
                  <a:lnTo>
                    <a:pt x="716190" y="381000"/>
                  </a:lnTo>
                  <a:close/>
                </a:path>
                <a:path w="1743075" h="1358900">
                  <a:moveTo>
                    <a:pt x="371319" y="457200"/>
                  </a:moveTo>
                  <a:lnTo>
                    <a:pt x="369225" y="482600"/>
                  </a:lnTo>
                  <a:lnTo>
                    <a:pt x="369320" y="495300"/>
                  </a:lnTo>
                  <a:lnTo>
                    <a:pt x="371606" y="520700"/>
                  </a:lnTo>
                  <a:lnTo>
                    <a:pt x="391560" y="558800"/>
                  </a:lnTo>
                  <a:lnTo>
                    <a:pt x="415718" y="584200"/>
                  </a:lnTo>
                  <a:lnTo>
                    <a:pt x="434056" y="584200"/>
                  </a:lnTo>
                  <a:lnTo>
                    <a:pt x="452587" y="596900"/>
                  </a:lnTo>
                  <a:lnTo>
                    <a:pt x="508333" y="596900"/>
                  </a:lnTo>
                  <a:lnTo>
                    <a:pt x="524626" y="584200"/>
                  </a:lnTo>
                  <a:lnTo>
                    <a:pt x="539107" y="571500"/>
                  </a:lnTo>
                  <a:lnTo>
                    <a:pt x="551774" y="558800"/>
                  </a:lnTo>
                  <a:lnTo>
                    <a:pt x="557297" y="558800"/>
                  </a:lnTo>
                  <a:lnTo>
                    <a:pt x="561778" y="546100"/>
                  </a:lnTo>
                  <a:lnTo>
                    <a:pt x="471702" y="546100"/>
                  </a:lnTo>
                  <a:lnTo>
                    <a:pt x="464766" y="533400"/>
                  </a:lnTo>
                  <a:lnTo>
                    <a:pt x="451377" y="533400"/>
                  </a:lnTo>
                  <a:lnTo>
                    <a:pt x="440800" y="520700"/>
                  </a:lnTo>
                  <a:lnTo>
                    <a:pt x="434116" y="508000"/>
                  </a:lnTo>
                  <a:lnTo>
                    <a:pt x="431326" y="482600"/>
                  </a:lnTo>
                  <a:lnTo>
                    <a:pt x="432430" y="469900"/>
                  </a:lnTo>
                  <a:lnTo>
                    <a:pt x="371319" y="457200"/>
                  </a:lnTo>
                  <a:close/>
                </a:path>
                <a:path w="1743075" h="1358900">
                  <a:moveTo>
                    <a:pt x="567619" y="520700"/>
                  </a:moveTo>
                  <a:lnTo>
                    <a:pt x="504631" y="520700"/>
                  </a:lnTo>
                  <a:lnTo>
                    <a:pt x="495534" y="533400"/>
                  </a:lnTo>
                  <a:lnTo>
                    <a:pt x="488366" y="533400"/>
                  </a:lnTo>
                  <a:lnTo>
                    <a:pt x="478798" y="546100"/>
                  </a:lnTo>
                  <a:lnTo>
                    <a:pt x="561778" y="546100"/>
                  </a:lnTo>
                  <a:lnTo>
                    <a:pt x="565219" y="533400"/>
                  </a:lnTo>
                  <a:lnTo>
                    <a:pt x="567619" y="520700"/>
                  </a:lnTo>
                  <a:close/>
                </a:path>
                <a:path w="1743075" h="1358900">
                  <a:moveTo>
                    <a:pt x="854794" y="495300"/>
                  </a:moveTo>
                  <a:lnTo>
                    <a:pt x="779247" y="495300"/>
                  </a:lnTo>
                  <a:lnTo>
                    <a:pt x="827891" y="533400"/>
                  </a:lnTo>
                  <a:lnTo>
                    <a:pt x="854794" y="495300"/>
                  </a:lnTo>
                  <a:close/>
                </a:path>
                <a:path w="1743075" h="1358900">
                  <a:moveTo>
                    <a:pt x="647907" y="330200"/>
                  </a:moveTo>
                  <a:lnTo>
                    <a:pt x="484215" y="330200"/>
                  </a:lnTo>
                  <a:lnTo>
                    <a:pt x="481277" y="342900"/>
                  </a:lnTo>
                  <a:lnTo>
                    <a:pt x="479920" y="355600"/>
                  </a:lnTo>
                  <a:lnTo>
                    <a:pt x="480554" y="381000"/>
                  </a:lnTo>
                  <a:lnTo>
                    <a:pt x="483591" y="393700"/>
                  </a:lnTo>
                  <a:lnTo>
                    <a:pt x="489032" y="431800"/>
                  </a:lnTo>
                  <a:lnTo>
                    <a:pt x="496876" y="457200"/>
                  </a:lnTo>
                  <a:lnTo>
                    <a:pt x="501039" y="469900"/>
                  </a:lnTo>
                  <a:lnTo>
                    <a:pt x="504044" y="482600"/>
                  </a:lnTo>
                  <a:lnTo>
                    <a:pt x="505890" y="495300"/>
                  </a:lnTo>
                  <a:lnTo>
                    <a:pt x="506579" y="508000"/>
                  </a:lnTo>
                  <a:lnTo>
                    <a:pt x="506724" y="520700"/>
                  </a:lnTo>
                  <a:lnTo>
                    <a:pt x="568997" y="520700"/>
                  </a:lnTo>
                  <a:lnTo>
                    <a:pt x="569375" y="508000"/>
                  </a:lnTo>
                  <a:lnTo>
                    <a:pt x="568750" y="495300"/>
                  </a:lnTo>
                  <a:lnTo>
                    <a:pt x="567125" y="482600"/>
                  </a:lnTo>
                  <a:lnTo>
                    <a:pt x="565688" y="469900"/>
                  </a:lnTo>
                  <a:lnTo>
                    <a:pt x="563001" y="457200"/>
                  </a:lnTo>
                  <a:lnTo>
                    <a:pt x="559063" y="444500"/>
                  </a:lnTo>
                  <a:lnTo>
                    <a:pt x="553875" y="419100"/>
                  </a:lnTo>
                  <a:lnTo>
                    <a:pt x="548511" y="406400"/>
                  </a:lnTo>
                  <a:lnTo>
                    <a:pt x="544615" y="381000"/>
                  </a:lnTo>
                  <a:lnTo>
                    <a:pt x="542187" y="368300"/>
                  </a:lnTo>
                  <a:lnTo>
                    <a:pt x="541227" y="368300"/>
                  </a:lnTo>
                  <a:lnTo>
                    <a:pt x="541061" y="355600"/>
                  </a:lnTo>
                  <a:lnTo>
                    <a:pt x="542581" y="355600"/>
                  </a:lnTo>
                  <a:lnTo>
                    <a:pt x="548992" y="342900"/>
                  </a:lnTo>
                  <a:lnTo>
                    <a:pt x="653128" y="342900"/>
                  </a:lnTo>
                  <a:lnTo>
                    <a:pt x="647907" y="330200"/>
                  </a:lnTo>
                  <a:close/>
                </a:path>
                <a:path w="1743075" h="1358900">
                  <a:moveTo>
                    <a:pt x="440713" y="177800"/>
                  </a:moveTo>
                  <a:lnTo>
                    <a:pt x="249541" y="444500"/>
                  </a:lnTo>
                  <a:lnTo>
                    <a:pt x="300001" y="482600"/>
                  </a:lnTo>
                  <a:lnTo>
                    <a:pt x="491174" y="215900"/>
                  </a:lnTo>
                  <a:lnTo>
                    <a:pt x="440713" y="177800"/>
                  </a:lnTo>
                  <a:close/>
                </a:path>
                <a:path w="1743075" h="1358900">
                  <a:moveTo>
                    <a:pt x="242037" y="190500"/>
                  </a:moveTo>
                  <a:lnTo>
                    <a:pt x="135374" y="190500"/>
                  </a:lnTo>
                  <a:lnTo>
                    <a:pt x="224679" y="254000"/>
                  </a:lnTo>
                  <a:lnTo>
                    <a:pt x="140854" y="368300"/>
                  </a:lnTo>
                  <a:lnTo>
                    <a:pt x="192223" y="406400"/>
                  </a:lnTo>
                  <a:lnTo>
                    <a:pt x="337878" y="203200"/>
                  </a:lnTo>
                  <a:lnTo>
                    <a:pt x="259898" y="203200"/>
                  </a:lnTo>
                  <a:lnTo>
                    <a:pt x="242037" y="190500"/>
                  </a:lnTo>
                  <a:close/>
                </a:path>
                <a:path w="1743075" h="1358900">
                  <a:moveTo>
                    <a:pt x="653128" y="342900"/>
                  </a:moveTo>
                  <a:lnTo>
                    <a:pt x="580951" y="342900"/>
                  </a:lnTo>
                  <a:lnTo>
                    <a:pt x="589927" y="355600"/>
                  </a:lnTo>
                  <a:lnTo>
                    <a:pt x="596343" y="368300"/>
                  </a:lnTo>
                  <a:lnTo>
                    <a:pt x="600198" y="381000"/>
                  </a:lnTo>
                  <a:lnTo>
                    <a:pt x="601494" y="406400"/>
                  </a:lnTo>
                  <a:lnTo>
                    <a:pt x="662850" y="393700"/>
                  </a:lnTo>
                  <a:lnTo>
                    <a:pt x="660599" y="381000"/>
                  </a:lnTo>
                  <a:lnTo>
                    <a:pt x="657359" y="355600"/>
                  </a:lnTo>
                  <a:lnTo>
                    <a:pt x="653128" y="342900"/>
                  </a:lnTo>
                  <a:close/>
                </a:path>
                <a:path w="1743075" h="1358900">
                  <a:moveTo>
                    <a:pt x="584384" y="279400"/>
                  </a:moveTo>
                  <a:lnTo>
                    <a:pt x="533371" y="279400"/>
                  </a:lnTo>
                  <a:lnTo>
                    <a:pt x="518588" y="292100"/>
                  </a:lnTo>
                  <a:lnTo>
                    <a:pt x="505741" y="304800"/>
                  </a:lnTo>
                  <a:lnTo>
                    <a:pt x="494830" y="317500"/>
                  </a:lnTo>
                  <a:lnTo>
                    <a:pt x="488732" y="330200"/>
                  </a:lnTo>
                  <a:lnTo>
                    <a:pt x="641657" y="330200"/>
                  </a:lnTo>
                  <a:lnTo>
                    <a:pt x="634340" y="317500"/>
                  </a:lnTo>
                  <a:lnTo>
                    <a:pt x="625957" y="304800"/>
                  </a:lnTo>
                  <a:lnTo>
                    <a:pt x="616508" y="304800"/>
                  </a:lnTo>
                  <a:lnTo>
                    <a:pt x="600717" y="292100"/>
                  </a:lnTo>
                  <a:lnTo>
                    <a:pt x="584384" y="279400"/>
                  </a:lnTo>
                  <a:close/>
                </a:path>
                <a:path w="1743075" h="1358900">
                  <a:moveTo>
                    <a:pt x="191172" y="0"/>
                  </a:moveTo>
                  <a:lnTo>
                    <a:pt x="0" y="266700"/>
                  </a:lnTo>
                  <a:lnTo>
                    <a:pt x="51549" y="304800"/>
                  </a:lnTo>
                  <a:lnTo>
                    <a:pt x="135374" y="190500"/>
                  </a:lnTo>
                  <a:lnTo>
                    <a:pt x="242037" y="190500"/>
                  </a:lnTo>
                  <a:lnTo>
                    <a:pt x="170594" y="139700"/>
                  </a:lnTo>
                  <a:lnTo>
                    <a:pt x="242722" y="38100"/>
                  </a:lnTo>
                  <a:lnTo>
                    <a:pt x="191172" y="0"/>
                  </a:lnTo>
                  <a:close/>
                </a:path>
                <a:path w="1743075" h="1358900">
                  <a:moveTo>
                    <a:pt x="332026" y="101600"/>
                  </a:moveTo>
                  <a:lnTo>
                    <a:pt x="259898" y="203200"/>
                  </a:lnTo>
                  <a:lnTo>
                    <a:pt x="337878" y="203200"/>
                  </a:lnTo>
                  <a:lnTo>
                    <a:pt x="383395" y="139700"/>
                  </a:lnTo>
                  <a:lnTo>
                    <a:pt x="332026" y="10160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733904" y="1316774"/>
            <a:ext cx="2808605" cy="2283460"/>
            <a:chOff x="4733904" y="1316774"/>
            <a:chExt cx="2808605" cy="2283460"/>
          </a:xfrm>
        </p:grpSpPr>
        <p:sp>
          <p:nvSpPr>
            <p:cNvPr id="23" name="object 23"/>
            <p:cNvSpPr/>
            <p:nvPr/>
          </p:nvSpPr>
          <p:spPr>
            <a:xfrm>
              <a:off x="4762479" y="1345349"/>
              <a:ext cx="2751455" cy="2226310"/>
            </a:xfrm>
            <a:custGeom>
              <a:avLst/>
              <a:gdLst/>
              <a:ahLst/>
              <a:cxnLst/>
              <a:rect l="l" t="t" r="r" b="b"/>
              <a:pathLst>
                <a:path w="2751454" h="2226310">
                  <a:moveTo>
                    <a:pt x="376263" y="0"/>
                  </a:moveTo>
                  <a:lnTo>
                    <a:pt x="2751115" y="1700358"/>
                  </a:lnTo>
                  <a:lnTo>
                    <a:pt x="2374852" y="2225876"/>
                  </a:lnTo>
                  <a:lnTo>
                    <a:pt x="0" y="525518"/>
                  </a:lnTo>
                  <a:lnTo>
                    <a:pt x="376263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53504" y="1770476"/>
              <a:ext cx="1743075" cy="1358900"/>
            </a:xfrm>
            <a:custGeom>
              <a:avLst/>
              <a:gdLst/>
              <a:ahLst/>
              <a:cxnLst/>
              <a:rect l="l" t="t" r="r" b="b"/>
              <a:pathLst>
                <a:path w="1743075" h="1358900">
                  <a:moveTo>
                    <a:pt x="1602073" y="1016000"/>
                  </a:moveTo>
                  <a:lnTo>
                    <a:pt x="1512103" y="1016000"/>
                  </a:lnTo>
                  <a:lnTo>
                    <a:pt x="1491529" y="1028700"/>
                  </a:lnTo>
                  <a:lnTo>
                    <a:pt x="1472118" y="1041400"/>
                  </a:lnTo>
                  <a:lnTo>
                    <a:pt x="1454169" y="1054100"/>
                  </a:lnTo>
                  <a:lnTo>
                    <a:pt x="1437681" y="1066800"/>
                  </a:lnTo>
                  <a:lnTo>
                    <a:pt x="1422655" y="1092200"/>
                  </a:lnTo>
                  <a:lnTo>
                    <a:pt x="1404035" y="1117600"/>
                  </a:lnTo>
                  <a:lnTo>
                    <a:pt x="1392363" y="1155700"/>
                  </a:lnTo>
                  <a:lnTo>
                    <a:pt x="1387639" y="1181100"/>
                  </a:lnTo>
                  <a:lnTo>
                    <a:pt x="1389862" y="1219200"/>
                  </a:lnTo>
                  <a:lnTo>
                    <a:pt x="1413973" y="1282700"/>
                  </a:lnTo>
                  <a:lnTo>
                    <a:pt x="1463516" y="1333500"/>
                  </a:lnTo>
                  <a:lnTo>
                    <a:pt x="1480430" y="1346200"/>
                  </a:lnTo>
                  <a:lnTo>
                    <a:pt x="1497414" y="1346200"/>
                  </a:lnTo>
                  <a:lnTo>
                    <a:pt x="1514467" y="1358900"/>
                  </a:lnTo>
                  <a:lnTo>
                    <a:pt x="1616152" y="1358900"/>
                  </a:lnTo>
                  <a:lnTo>
                    <a:pt x="1609148" y="1308100"/>
                  </a:lnTo>
                  <a:lnTo>
                    <a:pt x="1545592" y="1308100"/>
                  </a:lnTo>
                  <a:lnTo>
                    <a:pt x="1533600" y="1295400"/>
                  </a:lnTo>
                  <a:lnTo>
                    <a:pt x="1521871" y="1295400"/>
                  </a:lnTo>
                  <a:lnTo>
                    <a:pt x="1510404" y="1282700"/>
                  </a:lnTo>
                  <a:lnTo>
                    <a:pt x="1499200" y="1282700"/>
                  </a:lnTo>
                  <a:lnTo>
                    <a:pt x="1467672" y="1244600"/>
                  </a:lnTo>
                  <a:lnTo>
                    <a:pt x="1451662" y="1206500"/>
                  </a:lnTo>
                  <a:lnTo>
                    <a:pt x="1450264" y="1193800"/>
                  </a:lnTo>
                  <a:lnTo>
                    <a:pt x="1450864" y="1181100"/>
                  </a:lnTo>
                  <a:lnTo>
                    <a:pt x="1453457" y="1168400"/>
                  </a:lnTo>
                  <a:lnTo>
                    <a:pt x="1458039" y="1155700"/>
                  </a:lnTo>
                  <a:lnTo>
                    <a:pt x="1464609" y="1143000"/>
                  </a:lnTo>
                  <a:lnTo>
                    <a:pt x="1473166" y="1130300"/>
                  </a:lnTo>
                  <a:lnTo>
                    <a:pt x="1487973" y="1104900"/>
                  </a:lnTo>
                  <a:lnTo>
                    <a:pt x="1504969" y="1092200"/>
                  </a:lnTo>
                  <a:lnTo>
                    <a:pt x="1524155" y="1079500"/>
                  </a:lnTo>
                  <a:lnTo>
                    <a:pt x="1694952" y="1079500"/>
                  </a:lnTo>
                  <a:lnTo>
                    <a:pt x="1680770" y="1066800"/>
                  </a:lnTo>
                  <a:lnTo>
                    <a:pt x="1665030" y="1054100"/>
                  </a:lnTo>
                  <a:lnTo>
                    <a:pt x="1645087" y="1041400"/>
                  </a:lnTo>
                  <a:lnTo>
                    <a:pt x="1624102" y="1028700"/>
                  </a:lnTo>
                  <a:lnTo>
                    <a:pt x="1602073" y="1016000"/>
                  </a:lnTo>
                  <a:close/>
                </a:path>
                <a:path w="1743075" h="1358900">
                  <a:moveTo>
                    <a:pt x="1607397" y="1295400"/>
                  </a:moveTo>
                  <a:lnTo>
                    <a:pt x="1589449" y="1308100"/>
                  </a:lnTo>
                  <a:lnTo>
                    <a:pt x="1609148" y="1308100"/>
                  </a:lnTo>
                  <a:lnTo>
                    <a:pt x="1607397" y="1295400"/>
                  </a:lnTo>
                  <a:close/>
                </a:path>
                <a:path w="1743075" h="1358900">
                  <a:moveTo>
                    <a:pt x="1422984" y="889000"/>
                  </a:moveTo>
                  <a:lnTo>
                    <a:pt x="1231812" y="1155700"/>
                  </a:lnTo>
                  <a:lnTo>
                    <a:pt x="1282273" y="1193800"/>
                  </a:lnTo>
                  <a:lnTo>
                    <a:pt x="1473445" y="927100"/>
                  </a:lnTo>
                  <a:lnTo>
                    <a:pt x="1422984" y="889000"/>
                  </a:lnTo>
                  <a:close/>
                </a:path>
                <a:path w="1743075" h="1358900">
                  <a:moveTo>
                    <a:pt x="1694952" y="1079500"/>
                  </a:moveTo>
                  <a:lnTo>
                    <a:pt x="1588814" y="1079500"/>
                  </a:lnTo>
                  <a:lnTo>
                    <a:pt x="1609209" y="1092200"/>
                  </a:lnTo>
                  <a:lnTo>
                    <a:pt x="1628774" y="1092200"/>
                  </a:lnTo>
                  <a:lnTo>
                    <a:pt x="1649182" y="1117600"/>
                  </a:lnTo>
                  <a:lnTo>
                    <a:pt x="1665028" y="1143000"/>
                  </a:lnTo>
                  <a:lnTo>
                    <a:pt x="1676312" y="1168400"/>
                  </a:lnTo>
                  <a:lnTo>
                    <a:pt x="1683034" y="1193800"/>
                  </a:lnTo>
                  <a:lnTo>
                    <a:pt x="1742913" y="1181100"/>
                  </a:lnTo>
                  <a:lnTo>
                    <a:pt x="1740013" y="1168400"/>
                  </a:lnTo>
                  <a:lnTo>
                    <a:pt x="1735001" y="1143000"/>
                  </a:lnTo>
                  <a:lnTo>
                    <a:pt x="1727878" y="1130300"/>
                  </a:lnTo>
                  <a:lnTo>
                    <a:pt x="1718645" y="1104900"/>
                  </a:lnTo>
                  <a:lnTo>
                    <a:pt x="1707577" y="1092200"/>
                  </a:lnTo>
                  <a:lnTo>
                    <a:pt x="1694952" y="1079500"/>
                  </a:lnTo>
                  <a:close/>
                </a:path>
                <a:path w="1743075" h="1358900">
                  <a:moveTo>
                    <a:pt x="1317655" y="927100"/>
                  </a:moveTo>
                  <a:lnTo>
                    <a:pt x="1159842" y="927100"/>
                  </a:lnTo>
                  <a:lnTo>
                    <a:pt x="1138957" y="1092200"/>
                  </a:lnTo>
                  <a:lnTo>
                    <a:pt x="1194501" y="1130300"/>
                  </a:lnTo>
                  <a:lnTo>
                    <a:pt x="1216328" y="965200"/>
                  </a:lnTo>
                  <a:lnTo>
                    <a:pt x="1273525" y="965200"/>
                  </a:lnTo>
                  <a:lnTo>
                    <a:pt x="1285765" y="952500"/>
                  </a:lnTo>
                  <a:lnTo>
                    <a:pt x="1297200" y="952500"/>
                  </a:lnTo>
                  <a:lnTo>
                    <a:pt x="1307830" y="939800"/>
                  </a:lnTo>
                  <a:lnTo>
                    <a:pt x="1317655" y="927100"/>
                  </a:lnTo>
                  <a:close/>
                </a:path>
                <a:path w="1743075" h="1358900">
                  <a:moveTo>
                    <a:pt x="1214506" y="736600"/>
                  </a:moveTo>
                  <a:lnTo>
                    <a:pt x="1023332" y="1003300"/>
                  </a:lnTo>
                  <a:lnTo>
                    <a:pt x="1074157" y="1041400"/>
                  </a:lnTo>
                  <a:lnTo>
                    <a:pt x="1155123" y="927100"/>
                  </a:lnTo>
                  <a:lnTo>
                    <a:pt x="1317655" y="927100"/>
                  </a:lnTo>
                  <a:lnTo>
                    <a:pt x="1325607" y="914400"/>
                  </a:lnTo>
                  <a:lnTo>
                    <a:pt x="1331529" y="901700"/>
                  </a:lnTo>
                  <a:lnTo>
                    <a:pt x="1218073" y="901700"/>
                  </a:lnTo>
                  <a:lnTo>
                    <a:pt x="1206574" y="889000"/>
                  </a:lnTo>
                  <a:lnTo>
                    <a:pt x="1190602" y="876300"/>
                  </a:lnTo>
                  <a:lnTo>
                    <a:pt x="1229720" y="825500"/>
                  </a:lnTo>
                  <a:lnTo>
                    <a:pt x="1325838" y="825500"/>
                  </a:lnTo>
                  <a:lnTo>
                    <a:pt x="1317324" y="812800"/>
                  </a:lnTo>
                  <a:lnTo>
                    <a:pt x="1304915" y="800100"/>
                  </a:lnTo>
                  <a:lnTo>
                    <a:pt x="1288612" y="787400"/>
                  </a:lnTo>
                  <a:lnTo>
                    <a:pt x="1268415" y="774700"/>
                  </a:lnTo>
                  <a:lnTo>
                    <a:pt x="1214506" y="736600"/>
                  </a:lnTo>
                  <a:close/>
                </a:path>
                <a:path w="1743075" h="1358900">
                  <a:moveTo>
                    <a:pt x="946410" y="558800"/>
                  </a:moveTo>
                  <a:lnTo>
                    <a:pt x="901642" y="558800"/>
                  </a:lnTo>
                  <a:lnTo>
                    <a:pt x="880071" y="571500"/>
                  </a:lnTo>
                  <a:lnTo>
                    <a:pt x="859041" y="584200"/>
                  </a:lnTo>
                  <a:lnTo>
                    <a:pt x="839164" y="584200"/>
                  </a:lnTo>
                  <a:lnTo>
                    <a:pt x="821048" y="596900"/>
                  </a:lnTo>
                  <a:lnTo>
                    <a:pt x="804694" y="622300"/>
                  </a:lnTo>
                  <a:lnTo>
                    <a:pt x="790102" y="635000"/>
                  </a:lnTo>
                  <a:lnTo>
                    <a:pt x="772816" y="660400"/>
                  </a:lnTo>
                  <a:lnTo>
                    <a:pt x="761896" y="698500"/>
                  </a:lnTo>
                  <a:lnTo>
                    <a:pt x="757342" y="723900"/>
                  </a:lnTo>
                  <a:lnTo>
                    <a:pt x="759155" y="762000"/>
                  </a:lnTo>
                  <a:lnTo>
                    <a:pt x="767280" y="800100"/>
                  </a:lnTo>
                  <a:lnTo>
                    <a:pt x="802316" y="850900"/>
                  </a:lnTo>
                  <a:lnTo>
                    <a:pt x="858644" y="889000"/>
                  </a:lnTo>
                  <a:lnTo>
                    <a:pt x="889541" y="901700"/>
                  </a:lnTo>
                  <a:lnTo>
                    <a:pt x="988655" y="901700"/>
                  </a:lnTo>
                  <a:lnTo>
                    <a:pt x="1018122" y="876300"/>
                  </a:lnTo>
                  <a:lnTo>
                    <a:pt x="1044172" y="863600"/>
                  </a:lnTo>
                  <a:lnTo>
                    <a:pt x="1055488" y="850900"/>
                  </a:lnTo>
                  <a:lnTo>
                    <a:pt x="923130" y="850900"/>
                  </a:lnTo>
                  <a:lnTo>
                    <a:pt x="902568" y="838200"/>
                  </a:lnTo>
                  <a:lnTo>
                    <a:pt x="883006" y="838200"/>
                  </a:lnTo>
                  <a:lnTo>
                    <a:pt x="864445" y="825500"/>
                  </a:lnTo>
                  <a:lnTo>
                    <a:pt x="828724" y="787400"/>
                  </a:lnTo>
                  <a:lnTo>
                    <a:pt x="818397" y="736600"/>
                  </a:lnTo>
                  <a:lnTo>
                    <a:pt x="820183" y="723900"/>
                  </a:lnTo>
                  <a:lnTo>
                    <a:pt x="827598" y="698500"/>
                  </a:lnTo>
                  <a:lnTo>
                    <a:pt x="840639" y="673100"/>
                  </a:lnTo>
                  <a:lnTo>
                    <a:pt x="855821" y="660400"/>
                  </a:lnTo>
                  <a:lnTo>
                    <a:pt x="872906" y="635000"/>
                  </a:lnTo>
                  <a:lnTo>
                    <a:pt x="891894" y="635000"/>
                  </a:lnTo>
                  <a:lnTo>
                    <a:pt x="912785" y="622300"/>
                  </a:lnTo>
                  <a:lnTo>
                    <a:pt x="1055140" y="622300"/>
                  </a:lnTo>
                  <a:lnTo>
                    <a:pt x="1029652" y="596900"/>
                  </a:lnTo>
                  <a:lnTo>
                    <a:pt x="1010428" y="584200"/>
                  </a:lnTo>
                  <a:lnTo>
                    <a:pt x="990146" y="571500"/>
                  </a:lnTo>
                  <a:lnTo>
                    <a:pt x="968807" y="571500"/>
                  </a:lnTo>
                  <a:lnTo>
                    <a:pt x="946410" y="558800"/>
                  </a:lnTo>
                  <a:close/>
                </a:path>
                <a:path w="1743075" h="1358900">
                  <a:moveTo>
                    <a:pt x="1325838" y="825500"/>
                  </a:moveTo>
                  <a:lnTo>
                    <a:pt x="1229720" y="825500"/>
                  </a:lnTo>
                  <a:lnTo>
                    <a:pt x="1243697" y="838200"/>
                  </a:lnTo>
                  <a:lnTo>
                    <a:pt x="1252941" y="838200"/>
                  </a:lnTo>
                  <a:lnTo>
                    <a:pt x="1260346" y="850900"/>
                  </a:lnTo>
                  <a:lnTo>
                    <a:pt x="1269635" y="850900"/>
                  </a:lnTo>
                  <a:lnTo>
                    <a:pt x="1273375" y="863600"/>
                  </a:lnTo>
                  <a:lnTo>
                    <a:pt x="1275219" y="863600"/>
                  </a:lnTo>
                  <a:lnTo>
                    <a:pt x="1275118" y="876300"/>
                  </a:lnTo>
                  <a:lnTo>
                    <a:pt x="1273013" y="889000"/>
                  </a:lnTo>
                  <a:lnTo>
                    <a:pt x="1268855" y="889000"/>
                  </a:lnTo>
                  <a:lnTo>
                    <a:pt x="1263392" y="901700"/>
                  </a:lnTo>
                  <a:lnTo>
                    <a:pt x="1331529" y="901700"/>
                  </a:lnTo>
                  <a:lnTo>
                    <a:pt x="1335420" y="889000"/>
                  </a:lnTo>
                  <a:lnTo>
                    <a:pt x="1337280" y="876300"/>
                  </a:lnTo>
                  <a:lnTo>
                    <a:pt x="1337199" y="863600"/>
                  </a:lnTo>
                  <a:lnTo>
                    <a:pt x="1335265" y="850900"/>
                  </a:lnTo>
                  <a:lnTo>
                    <a:pt x="1331478" y="838200"/>
                  </a:lnTo>
                  <a:lnTo>
                    <a:pt x="1325838" y="825500"/>
                  </a:lnTo>
                  <a:close/>
                </a:path>
                <a:path w="1743075" h="1358900">
                  <a:moveTo>
                    <a:pt x="1055140" y="622300"/>
                  </a:moveTo>
                  <a:lnTo>
                    <a:pt x="954806" y="622300"/>
                  </a:lnTo>
                  <a:lnTo>
                    <a:pt x="974568" y="635000"/>
                  </a:lnTo>
                  <a:lnTo>
                    <a:pt x="993499" y="647700"/>
                  </a:lnTo>
                  <a:lnTo>
                    <a:pt x="1009958" y="660400"/>
                  </a:lnTo>
                  <a:lnTo>
                    <a:pt x="1022669" y="673100"/>
                  </a:lnTo>
                  <a:lnTo>
                    <a:pt x="1031633" y="698500"/>
                  </a:lnTo>
                  <a:lnTo>
                    <a:pt x="1036849" y="711200"/>
                  </a:lnTo>
                  <a:lnTo>
                    <a:pt x="1038067" y="736600"/>
                  </a:lnTo>
                  <a:lnTo>
                    <a:pt x="1035038" y="762000"/>
                  </a:lnTo>
                  <a:lnTo>
                    <a:pt x="1027763" y="774700"/>
                  </a:lnTo>
                  <a:lnTo>
                    <a:pt x="1016241" y="800100"/>
                  </a:lnTo>
                  <a:lnTo>
                    <a:pt x="1001486" y="812800"/>
                  </a:lnTo>
                  <a:lnTo>
                    <a:pt x="984643" y="825500"/>
                  </a:lnTo>
                  <a:lnTo>
                    <a:pt x="965712" y="838200"/>
                  </a:lnTo>
                  <a:lnTo>
                    <a:pt x="944693" y="838200"/>
                  </a:lnTo>
                  <a:lnTo>
                    <a:pt x="923130" y="850900"/>
                  </a:lnTo>
                  <a:lnTo>
                    <a:pt x="1055488" y="850900"/>
                  </a:lnTo>
                  <a:lnTo>
                    <a:pt x="1066805" y="838200"/>
                  </a:lnTo>
                  <a:lnTo>
                    <a:pt x="1084572" y="800100"/>
                  </a:lnTo>
                  <a:lnTo>
                    <a:pt x="1095638" y="774700"/>
                  </a:lnTo>
                  <a:lnTo>
                    <a:pt x="1100001" y="736600"/>
                  </a:lnTo>
                  <a:lnTo>
                    <a:pt x="1097663" y="711200"/>
                  </a:lnTo>
                  <a:lnTo>
                    <a:pt x="1089146" y="673100"/>
                  </a:lnTo>
                  <a:lnTo>
                    <a:pt x="1074971" y="647700"/>
                  </a:lnTo>
                  <a:lnTo>
                    <a:pt x="1055140" y="622300"/>
                  </a:lnTo>
                  <a:close/>
                </a:path>
                <a:path w="1743075" h="1358900">
                  <a:moveTo>
                    <a:pt x="716191" y="381000"/>
                  </a:moveTo>
                  <a:lnTo>
                    <a:pt x="680321" y="431800"/>
                  </a:lnTo>
                  <a:lnTo>
                    <a:pt x="727696" y="469900"/>
                  </a:lnTo>
                  <a:lnTo>
                    <a:pt x="572392" y="685800"/>
                  </a:lnTo>
                  <a:lnTo>
                    <a:pt x="623943" y="723900"/>
                  </a:lnTo>
                  <a:lnTo>
                    <a:pt x="779246" y="495300"/>
                  </a:lnTo>
                  <a:lnTo>
                    <a:pt x="854793" y="495300"/>
                  </a:lnTo>
                  <a:lnTo>
                    <a:pt x="863761" y="482600"/>
                  </a:lnTo>
                  <a:lnTo>
                    <a:pt x="716191" y="381000"/>
                  </a:lnTo>
                  <a:close/>
                </a:path>
                <a:path w="1743075" h="1358900">
                  <a:moveTo>
                    <a:pt x="371320" y="457200"/>
                  </a:moveTo>
                  <a:lnTo>
                    <a:pt x="369225" y="482600"/>
                  </a:lnTo>
                  <a:lnTo>
                    <a:pt x="369321" y="495300"/>
                  </a:lnTo>
                  <a:lnTo>
                    <a:pt x="371606" y="520700"/>
                  </a:lnTo>
                  <a:lnTo>
                    <a:pt x="391560" y="558800"/>
                  </a:lnTo>
                  <a:lnTo>
                    <a:pt x="415717" y="584200"/>
                  </a:lnTo>
                  <a:lnTo>
                    <a:pt x="434056" y="584200"/>
                  </a:lnTo>
                  <a:lnTo>
                    <a:pt x="452587" y="596900"/>
                  </a:lnTo>
                  <a:lnTo>
                    <a:pt x="508332" y="596900"/>
                  </a:lnTo>
                  <a:lnTo>
                    <a:pt x="524626" y="584200"/>
                  </a:lnTo>
                  <a:lnTo>
                    <a:pt x="539106" y="571500"/>
                  </a:lnTo>
                  <a:lnTo>
                    <a:pt x="551774" y="558800"/>
                  </a:lnTo>
                  <a:lnTo>
                    <a:pt x="557297" y="558800"/>
                  </a:lnTo>
                  <a:lnTo>
                    <a:pt x="561778" y="546100"/>
                  </a:lnTo>
                  <a:lnTo>
                    <a:pt x="471701" y="546100"/>
                  </a:lnTo>
                  <a:lnTo>
                    <a:pt x="464766" y="533400"/>
                  </a:lnTo>
                  <a:lnTo>
                    <a:pt x="451377" y="533400"/>
                  </a:lnTo>
                  <a:lnTo>
                    <a:pt x="440799" y="520700"/>
                  </a:lnTo>
                  <a:lnTo>
                    <a:pt x="434115" y="508000"/>
                  </a:lnTo>
                  <a:lnTo>
                    <a:pt x="431325" y="482600"/>
                  </a:lnTo>
                  <a:lnTo>
                    <a:pt x="432429" y="469900"/>
                  </a:lnTo>
                  <a:lnTo>
                    <a:pt x="371320" y="457200"/>
                  </a:lnTo>
                  <a:close/>
                </a:path>
                <a:path w="1743075" h="1358900">
                  <a:moveTo>
                    <a:pt x="567618" y="520700"/>
                  </a:moveTo>
                  <a:lnTo>
                    <a:pt x="504630" y="520700"/>
                  </a:lnTo>
                  <a:lnTo>
                    <a:pt x="495533" y="533400"/>
                  </a:lnTo>
                  <a:lnTo>
                    <a:pt x="488367" y="533400"/>
                  </a:lnTo>
                  <a:lnTo>
                    <a:pt x="478797" y="546100"/>
                  </a:lnTo>
                  <a:lnTo>
                    <a:pt x="561778" y="546100"/>
                  </a:lnTo>
                  <a:lnTo>
                    <a:pt x="565219" y="533400"/>
                  </a:lnTo>
                  <a:lnTo>
                    <a:pt x="567618" y="520700"/>
                  </a:lnTo>
                  <a:close/>
                </a:path>
                <a:path w="1743075" h="1358900">
                  <a:moveTo>
                    <a:pt x="854793" y="495300"/>
                  </a:moveTo>
                  <a:lnTo>
                    <a:pt x="779246" y="495300"/>
                  </a:lnTo>
                  <a:lnTo>
                    <a:pt x="827891" y="533400"/>
                  </a:lnTo>
                  <a:lnTo>
                    <a:pt x="854793" y="495300"/>
                  </a:lnTo>
                  <a:close/>
                </a:path>
                <a:path w="1743075" h="1358900">
                  <a:moveTo>
                    <a:pt x="647907" y="330200"/>
                  </a:moveTo>
                  <a:lnTo>
                    <a:pt x="484214" y="330200"/>
                  </a:lnTo>
                  <a:lnTo>
                    <a:pt x="481277" y="342900"/>
                  </a:lnTo>
                  <a:lnTo>
                    <a:pt x="479920" y="355600"/>
                  </a:lnTo>
                  <a:lnTo>
                    <a:pt x="480554" y="381000"/>
                  </a:lnTo>
                  <a:lnTo>
                    <a:pt x="483591" y="393700"/>
                  </a:lnTo>
                  <a:lnTo>
                    <a:pt x="489031" y="431800"/>
                  </a:lnTo>
                  <a:lnTo>
                    <a:pt x="496876" y="457200"/>
                  </a:lnTo>
                  <a:lnTo>
                    <a:pt x="501039" y="469900"/>
                  </a:lnTo>
                  <a:lnTo>
                    <a:pt x="504043" y="482600"/>
                  </a:lnTo>
                  <a:lnTo>
                    <a:pt x="505890" y="495300"/>
                  </a:lnTo>
                  <a:lnTo>
                    <a:pt x="506578" y="508000"/>
                  </a:lnTo>
                  <a:lnTo>
                    <a:pt x="506723" y="520700"/>
                  </a:lnTo>
                  <a:lnTo>
                    <a:pt x="568997" y="520700"/>
                  </a:lnTo>
                  <a:lnTo>
                    <a:pt x="569374" y="508000"/>
                  </a:lnTo>
                  <a:lnTo>
                    <a:pt x="568750" y="495300"/>
                  </a:lnTo>
                  <a:lnTo>
                    <a:pt x="567124" y="482600"/>
                  </a:lnTo>
                  <a:lnTo>
                    <a:pt x="565688" y="469900"/>
                  </a:lnTo>
                  <a:lnTo>
                    <a:pt x="563001" y="457200"/>
                  </a:lnTo>
                  <a:lnTo>
                    <a:pt x="559063" y="444500"/>
                  </a:lnTo>
                  <a:lnTo>
                    <a:pt x="553874" y="419100"/>
                  </a:lnTo>
                  <a:lnTo>
                    <a:pt x="548511" y="406400"/>
                  </a:lnTo>
                  <a:lnTo>
                    <a:pt x="544615" y="381000"/>
                  </a:lnTo>
                  <a:lnTo>
                    <a:pt x="542187" y="368300"/>
                  </a:lnTo>
                  <a:lnTo>
                    <a:pt x="541227" y="368300"/>
                  </a:lnTo>
                  <a:lnTo>
                    <a:pt x="541060" y="355600"/>
                  </a:lnTo>
                  <a:lnTo>
                    <a:pt x="542580" y="355600"/>
                  </a:lnTo>
                  <a:lnTo>
                    <a:pt x="548991" y="342900"/>
                  </a:lnTo>
                  <a:lnTo>
                    <a:pt x="653127" y="342900"/>
                  </a:lnTo>
                  <a:lnTo>
                    <a:pt x="647907" y="330200"/>
                  </a:lnTo>
                  <a:close/>
                </a:path>
                <a:path w="1743075" h="1358900">
                  <a:moveTo>
                    <a:pt x="440712" y="177800"/>
                  </a:moveTo>
                  <a:lnTo>
                    <a:pt x="249541" y="444500"/>
                  </a:lnTo>
                  <a:lnTo>
                    <a:pt x="300001" y="482600"/>
                  </a:lnTo>
                  <a:lnTo>
                    <a:pt x="491173" y="215900"/>
                  </a:lnTo>
                  <a:lnTo>
                    <a:pt x="440712" y="177800"/>
                  </a:lnTo>
                  <a:close/>
                </a:path>
                <a:path w="1743075" h="1358900">
                  <a:moveTo>
                    <a:pt x="242038" y="190500"/>
                  </a:moveTo>
                  <a:lnTo>
                    <a:pt x="135374" y="190500"/>
                  </a:lnTo>
                  <a:lnTo>
                    <a:pt x="224679" y="254000"/>
                  </a:lnTo>
                  <a:lnTo>
                    <a:pt x="140854" y="368300"/>
                  </a:lnTo>
                  <a:lnTo>
                    <a:pt x="192222" y="406400"/>
                  </a:lnTo>
                  <a:lnTo>
                    <a:pt x="337877" y="203200"/>
                  </a:lnTo>
                  <a:lnTo>
                    <a:pt x="259899" y="203200"/>
                  </a:lnTo>
                  <a:lnTo>
                    <a:pt x="242038" y="190500"/>
                  </a:lnTo>
                  <a:close/>
                </a:path>
                <a:path w="1743075" h="1358900">
                  <a:moveTo>
                    <a:pt x="653127" y="342900"/>
                  </a:moveTo>
                  <a:lnTo>
                    <a:pt x="580952" y="342900"/>
                  </a:lnTo>
                  <a:lnTo>
                    <a:pt x="589928" y="355600"/>
                  </a:lnTo>
                  <a:lnTo>
                    <a:pt x="596343" y="368300"/>
                  </a:lnTo>
                  <a:lnTo>
                    <a:pt x="600198" y="381000"/>
                  </a:lnTo>
                  <a:lnTo>
                    <a:pt x="601493" y="406400"/>
                  </a:lnTo>
                  <a:lnTo>
                    <a:pt x="662849" y="393700"/>
                  </a:lnTo>
                  <a:lnTo>
                    <a:pt x="660599" y="381000"/>
                  </a:lnTo>
                  <a:lnTo>
                    <a:pt x="657358" y="355600"/>
                  </a:lnTo>
                  <a:lnTo>
                    <a:pt x="653127" y="342900"/>
                  </a:lnTo>
                  <a:close/>
                </a:path>
                <a:path w="1743075" h="1358900">
                  <a:moveTo>
                    <a:pt x="584384" y="279400"/>
                  </a:moveTo>
                  <a:lnTo>
                    <a:pt x="533371" y="279400"/>
                  </a:lnTo>
                  <a:lnTo>
                    <a:pt x="518587" y="292100"/>
                  </a:lnTo>
                  <a:lnTo>
                    <a:pt x="505740" y="304800"/>
                  </a:lnTo>
                  <a:lnTo>
                    <a:pt x="494830" y="317500"/>
                  </a:lnTo>
                  <a:lnTo>
                    <a:pt x="488732" y="330200"/>
                  </a:lnTo>
                  <a:lnTo>
                    <a:pt x="641656" y="330200"/>
                  </a:lnTo>
                  <a:lnTo>
                    <a:pt x="634340" y="317500"/>
                  </a:lnTo>
                  <a:lnTo>
                    <a:pt x="625957" y="304800"/>
                  </a:lnTo>
                  <a:lnTo>
                    <a:pt x="616507" y="304800"/>
                  </a:lnTo>
                  <a:lnTo>
                    <a:pt x="600717" y="292100"/>
                  </a:lnTo>
                  <a:lnTo>
                    <a:pt x="584384" y="279400"/>
                  </a:lnTo>
                  <a:close/>
                </a:path>
                <a:path w="1743075" h="1358900">
                  <a:moveTo>
                    <a:pt x="191171" y="0"/>
                  </a:moveTo>
                  <a:lnTo>
                    <a:pt x="0" y="266700"/>
                  </a:lnTo>
                  <a:lnTo>
                    <a:pt x="51549" y="304800"/>
                  </a:lnTo>
                  <a:lnTo>
                    <a:pt x="135374" y="190500"/>
                  </a:lnTo>
                  <a:lnTo>
                    <a:pt x="242038" y="190500"/>
                  </a:lnTo>
                  <a:lnTo>
                    <a:pt x="170594" y="139700"/>
                  </a:lnTo>
                  <a:lnTo>
                    <a:pt x="242722" y="38100"/>
                  </a:lnTo>
                  <a:lnTo>
                    <a:pt x="191171" y="0"/>
                  </a:lnTo>
                  <a:close/>
                </a:path>
                <a:path w="1743075" h="1358900">
                  <a:moveTo>
                    <a:pt x="332027" y="101600"/>
                  </a:moveTo>
                  <a:lnTo>
                    <a:pt x="259899" y="203200"/>
                  </a:lnTo>
                  <a:lnTo>
                    <a:pt x="337877" y="203200"/>
                  </a:lnTo>
                  <a:lnTo>
                    <a:pt x="383395" y="139700"/>
                  </a:lnTo>
                  <a:lnTo>
                    <a:pt x="332027" y="10160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2549606"/>
            <a:ext cx="410845" cy="551180"/>
          </a:xfrm>
          <a:custGeom>
            <a:avLst/>
            <a:gdLst/>
            <a:ahLst/>
            <a:cxnLst/>
            <a:rect l="l" t="t" r="r" b="b"/>
            <a:pathLst>
              <a:path w="410845" h="551180">
                <a:moveTo>
                  <a:pt x="134875" y="0"/>
                </a:moveTo>
                <a:lnTo>
                  <a:pt x="134875" y="137690"/>
                </a:lnTo>
                <a:lnTo>
                  <a:pt x="0" y="137690"/>
                </a:lnTo>
                <a:lnTo>
                  <a:pt x="0" y="413072"/>
                </a:lnTo>
                <a:lnTo>
                  <a:pt x="134875" y="413072"/>
                </a:lnTo>
                <a:lnTo>
                  <a:pt x="134875" y="550763"/>
                </a:lnTo>
                <a:lnTo>
                  <a:pt x="410256" y="275381"/>
                </a:lnTo>
                <a:lnTo>
                  <a:pt x="134875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706069" y="5358650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2017-03-02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859" y="1443107"/>
            <a:ext cx="6541134" cy="375920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77470" rIns="0" bIns="0" rtlCol="0">
            <a:spAutoFit/>
          </a:bodyPr>
          <a:lstStyle/>
          <a:p>
            <a:pPr marL="539750" marR="438784">
              <a:lnSpc>
                <a:spcPct val="149900"/>
              </a:lnSpc>
              <a:spcBef>
                <a:spcPts val="610"/>
              </a:spcBef>
            </a:pPr>
            <a:r>
              <a:rPr sz="3600" dirty="0"/>
              <a:t>The </a:t>
            </a:r>
            <a:r>
              <a:rPr sz="3600" spc="-5" dirty="0"/>
              <a:t>life-cycle </a:t>
            </a:r>
            <a:r>
              <a:rPr sz="3600" dirty="0"/>
              <a:t>of a </a:t>
            </a:r>
            <a:r>
              <a:rPr sz="3600" spc="-5" dirty="0"/>
              <a:t>shared </a:t>
            </a:r>
            <a:r>
              <a:rPr sz="3600" spc="-985" dirty="0"/>
              <a:t> </a:t>
            </a:r>
            <a:r>
              <a:rPr sz="3600" spc="-5" dirty="0"/>
              <a:t>fact </a:t>
            </a:r>
            <a:r>
              <a:rPr sz="3600" dirty="0"/>
              <a:t>or </a:t>
            </a:r>
            <a:r>
              <a:rPr sz="3600" spc="-5" dirty="0"/>
              <a:t>agreement </a:t>
            </a:r>
            <a:r>
              <a:rPr sz="3600" dirty="0"/>
              <a:t>over </a:t>
            </a:r>
            <a:r>
              <a:rPr sz="3600" spc="5" dirty="0"/>
              <a:t> </a:t>
            </a:r>
            <a:r>
              <a:rPr sz="3600" dirty="0"/>
              <a:t>time is </a:t>
            </a:r>
            <a:r>
              <a:rPr sz="3600" spc="-5" dirty="0"/>
              <a:t>represented by </a:t>
            </a:r>
            <a:r>
              <a:rPr sz="3600" dirty="0"/>
              <a:t>a </a:t>
            </a:r>
            <a:r>
              <a:rPr sz="3600" spc="5" dirty="0"/>
              <a:t> </a:t>
            </a:r>
            <a:r>
              <a:rPr sz="3600" dirty="0"/>
              <a:t>state</a:t>
            </a:r>
            <a:r>
              <a:rPr sz="3600" spc="-10" dirty="0"/>
              <a:t> </a:t>
            </a:r>
            <a:r>
              <a:rPr sz="3600" spc="-5" dirty="0"/>
              <a:t>sequence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75793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The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 vault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 tracks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 state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 sequence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heads</a:t>
            </a:r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33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8837" y="1642785"/>
            <a:ext cx="7864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vault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tracks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heads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of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each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sequence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837" y="2193054"/>
            <a:ext cx="1106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For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representing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shared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facts,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each</a:t>
            </a:r>
            <a:r>
              <a:rPr sz="2400" dirty="0">
                <a:latin typeface="Century Gothic"/>
                <a:cs typeface="Century Gothic"/>
              </a:rPr>
              <a:t> peer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retains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identical copy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43134" y="2736330"/>
            <a:ext cx="8044180" cy="3473450"/>
            <a:chOff x="2243134" y="2736330"/>
            <a:chExt cx="8044180" cy="3473450"/>
          </a:xfrm>
        </p:grpSpPr>
        <p:sp>
          <p:nvSpPr>
            <p:cNvPr id="6" name="object 6"/>
            <p:cNvSpPr/>
            <p:nvPr/>
          </p:nvSpPr>
          <p:spPr>
            <a:xfrm>
              <a:off x="2271709" y="2764905"/>
              <a:ext cx="7987030" cy="3416300"/>
            </a:xfrm>
            <a:custGeom>
              <a:avLst/>
              <a:gdLst/>
              <a:ahLst/>
              <a:cxnLst/>
              <a:rect l="l" t="t" r="r" b="b"/>
              <a:pathLst>
                <a:path w="7987030" h="3416300">
                  <a:moveTo>
                    <a:pt x="7986713" y="0"/>
                  </a:moveTo>
                  <a:lnTo>
                    <a:pt x="0" y="0"/>
                  </a:lnTo>
                  <a:lnTo>
                    <a:pt x="0" y="3415758"/>
                  </a:lnTo>
                  <a:lnTo>
                    <a:pt x="7986713" y="3415758"/>
                  </a:lnTo>
                  <a:lnTo>
                    <a:pt x="798671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71709" y="2764905"/>
              <a:ext cx="7987030" cy="3416300"/>
            </a:xfrm>
            <a:custGeom>
              <a:avLst/>
              <a:gdLst/>
              <a:ahLst/>
              <a:cxnLst/>
              <a:rect l="l" t="t" r="r" b="b"/>
              <a:pathLst>
                <a:path w="7987030" h="3416300">
                  <a:moveTo>
                    <a:pt x="0" y="0"/>
                  </a:moveTo>
                  <a:lnTo>
                    <a:pt x="7986713" y="0"/>
                  </a:lnTo>
                  <a:lnTo>
                    <a:pt x="7986713" y="3415759"/>
                  </a:lnTo>
                  <a:lnTo>
                    <a:pt x="0" y="341575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75340" y="4971963"/>
            <a:ext cx="81089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075"/>
              </a:spcBef>
            </a:pPr>
            <a:r>
              <a:rPr sz="2400" b="1" spc="7" baseline="12152" dirty="0">
                <a:latin typeface="Century Gothic"/>
                <a:cs typeface="Century Gothic"/>
              </a:rPr>
              <a:t>C</a:t>
            </a:r>
            <a:r>
              <a:rPr sz="1050" b="1" spc="5" dirty="0">
                <a:latin typeface="Century Gothic"/>
                <a:cs typeface="Century Gothic"/>
              </a:rPr>
              <a:t>HEAD</a:t>
            </a:r>
            <a:endParaRPr sz="105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80857" y="5563661"/>
            <a:ext cx="1477645" cy="489584"/>
            <a:chOff x="4280857" y="5563661"/>
            <a:chExt cx="1477645" cy="489584"/>
          </a:xfrm>
        </p:grpSpPr>
        <p:sp>
          <p:nvSpPr>
            <p:cNvPr id="10" name="object 10"/>
            <p:cNvSpPr/>
            <p:nvPr/>
          </p:nvSpPr>
          <p:spPr>
            <a:xfrm>
              <a:off x="5226489" y="5684349"/>
              <a:ext cx="532130" cy="247015"/>
            </a:xfrm>
            <a:custGeom>
              <a:avLst/>
              <a:gdLst/>
              <a:ahLst/>
              <a:cxnLst/>
              <a:rect l="l" t="t" r="r" b="b"/>
              <a:pathLst>
                <a:path w="532129" h="247014">
                  <a:moveTo>
                    <a:pt x="408539" y="0"/>
                  </a:moveTo>
                  <a:lnTo>
                    <a:pt x="408539" y="61622"/>
                  </a:lnTo>
                  <a:lnTo>
                    <a:pt x="0" y="61622"/>
                  </a:lnTo>
                  <a:lnTo>
                    <a:pt x="0" y="184866"/>
                  </a:lnTo>
                  <a:lnTo>
                    <a:pt x="408539" y="184866"/>
                  </a:lnTo>
                  <a:lnTo>
                    <a:pt x="408539" y="246488"/>
                  </a:lnTo>
                  <a:lnTo>
                    <a:pt x="531783" y="123244"/>
                  </a:lnTo>
                  <a:lnTo>
                    <a:pt x="40853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9432" y="5592236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810592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810592" y="432335"/>
                  </a:lnTo>
                  <a:lnTo>
                    <a:pt x="810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9432" y="5592236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0" y="0"/>
                  </a:moveTo>
                  <a:lnTo>
                    <a:pt x="810593" y="0"/>
                  </a:lnTo>
                  <a:lnTo>
                    <a:pt x="810593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74235" y="5654290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S</a:t>
            </a:r>
            <a:r>
              <a:rPr sz="1800" b="1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36160" y="5554631"/>
            <a:ext cx="1477645" cy="489584"/>
            <a:chOff x="5836160" y="5554631"/>
            <a:chExt cx="1477645" cy="489584"/>
          </a:xfrm>
        </p:grpSpPr>
        <p:sp>
          <p:nvSpPr>
            <p:cNvPr id="15" name="object 15"/>
            <p:cNvSpPr/>
            <p:nvPr/>
          </p:nvSpPr>
          <p:spPr>
            <a:xfrm>
              <a:off x="6781792" y="5675319"/>
              <a:ext cx="532130" cy="247015"/>
            </a:xfrm>
            <a:custGeom>
              <a:avLst/>
              <a:gdLst/>
              <a:ahLst/>
              <a:cxnLst/>
              <a:rect l="l" t="t" r="r" b="b"/>
              <a:pathLst>
                <a:path w="532129" h="247014">
                  <a:moveTo>
                    <a:pt x="408539" y="0"/>
                  </a:moveTo>
                  <a:lnTo>
                    <a:pt x="408539" y="61622"/>
                  </a:lnTo>
                  <a:lnTo>
                    <a:pt x="0" y="61622"/>
                  </a:lnTo>
                  <a:lnTo>
                    <a:pt x="0" y="184866"/>
                  </a:lnTo>
                  <a:lnTo>
                    <a:pt x="408539" y="184866"/>
                  </a:lnTo>
                  <a:lnTo>
                    <a:pt x="408539" y="246488"/>
                  </a:lnTo>
                  <a:lnTo>
                    <a:pt x="531783" y="123244"/>
                  </a:lnTo>
                  <a:lnTo>
                    <a:pt x="40853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64735" y="5583206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810592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810592" y="432335"/>
                  </a:lnTo>
                  <a:lnTo>
                    <a:pt x="810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4735" y="5583206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0" y="0"/>
                  </a:moveTo>
                  <a:lnTo>
                    <a:pt x="810593" y="0"/>
                  </a:lnTo>
                  <a:lnTo>
                    <a:pt x="810593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29538" y="5645260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S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37094" y="5675319"/>
            <a:ext cx="532130" cy="247015"/>
          </a:xfrm>
          <a:custGeom>
            <a:avLst/>
            <a:gdLst/>
            <a:ahLst/>
            <a:cxnLst/>
            <a:rect l="l" t="t" r="r" b="b"/>
            <a:pathLst>
              <a:path w="532129" h="247014">
                <a:moveTo>
                  <a:pt x="408539" y="0"/>
                </a:moveTo>
                <a:lnTo>
                  <a:pt x="408539" y="61622"/>
                </a:lnTo>
                <a:lnTo>
                  <a:pt x="0" y="61622"/>
                </a:lnTo>
                <a:lnTo>
                  <a:pt x="0" y="184866"/>
                </a:lnTo>
                <a:lnTo>
                  <a:pt x="408539" y="184866"/>
                </a:lnTo>
                <a:lnTo>
                  <a:pt x="408539" y="246488"/>
                </a:lnTo>
                <a:lnTo>
                  <a:pt x="531783" y="123244"/>
                </a:lnTo>
                <a:lnTo>
                  <a:pt x="40853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84842" y="5645260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S</a:t>
            </a:r>
            <a:r>
              <a:rPr sz="1800" b="1" baseline="-20833" dirty="0">
                <a:latin typeface="Century Gothic"/>
                <a:cs typeface="Century Gothic"/>
              </a:rPr>
              <a:t>2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75341" y="5582395"/>
            <a:ext cx="81089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1075"/>
              </a:spcBef>
            </a:pPr>
            <a:r>
              <a:rPr sz="2400" b="1" spc="7" baseline="12152" dirty="0">
                <a:latin typeface="Century Gothic"/>
                <a:cs typeface="Century Gothic"/>
              </a:rPr>
              <a:t>S</a:t>
            </a:r>
            <a:r>
              <a:rPr sz="1050" b="1" spc="5" dirty="0">
                <a:latin typeface="Century Gothic"/>
                <a:cs typeface="Century Gothic"/>
              </a:rPr>
              <a:t>HEAD</a:t>
            </a:r>
            <a:endParaRPr sz="1050">
              <a:latin typeface="Century Gothic"/>
              <a:cs typeface="Century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25554" y="4307394"/>
            <a:ext cx="1477645" cy="489584"/>
            <a:chOff x="2725554" y="4307394"/>
            <a:chExt cx="1477645" cy="489584"/>
          </a:xfrm>
        </p:grpSpPr>
        <p:sp>
          <p:nvSpPr>
            <p:cNvPr id="23" name="object 23"/>
            <p:cNvSpPr/>
            <p:nvPr/>
          </p:nvSpPr>
          <p:spPr>
            <a:xfrm>
              <a:off x="3671186" y="4428080"/>
              <a:ext cx="532130" cy="247015"/>
            </a:xfrm>
            <a:custGeom>
              <a:avLst/>
              <a:gdLst/>
              <a:ahLst/>
              <a:cxnLst/>
              <a:rect l="l" t="t" r="r" b="b"/>
              <a:pathLst>
                <a:path w="532129" h="247014">
                  <a:moveTo>
                    <a:pt x="408538" y="0"/>
                  </a:moveTo>
                  <a:lnTo>
                    <a:pt x="408538" y="61622"/>
                  </a:lnTo>
                  <a:lnTo>
                    <a:pt x="0" y="61622"/>
                  </a:lnTo>
                  <a:lnTo>
                    <a:pt x="0" y="184866"/>
                  </a:lnTo>
                  <a:lnTo>
                    <a:pt x="408538" y="184866"/>
                  </a:lnTo>
                  <a:lnTo>
                    <a:pt x="408538" y="246489"/>
                  </a:lnTo>
                  <a:lnTo>
                    <a:pt x="531783" y="123244"/>
                  </a:lnTo>
                  <a:lnTo>
                    <a:pt x="40853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54129" y="4335968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810592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810592" y="432335"/>
                  </a:lnTo>
                  <a:lnTo>
                    <a:pt x="810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54129" y="4335969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0" y="0"/>
                  </a:moveTo>
                  <a:lnTo>
                    <a:pt x="810593" y="0"/>
                  </a:lnTo>
                  <a:lnTo>
                    <a:pt x="810593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93532" y="4398021"/>
            <a:ext cx="33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280857" y="4298364"/>
            <a:ext cx="1477645" cy="489584"/>
            <a:chOff x="4280857" y="4298364"/>
            <a:chExt cx="1477645" cy="489584"/>
          </a:xfrm>
        </p:grpSpPr>
        <p:sp>
          <p:nvSpPr>
            <p:cNvPr id="28" name="object 28"/>
            <p:cNvSpPr/>
            <p:nvPr/>
          </p:nvSpPr>
          <p:spPr>
            <a:xfrm>
              <a:off x="5226489" y="4419051"/>
              <a:ext cx="532130" cy="247015"/>
            </a:xfrm>
            <a:custGeom>
              <a:avLst/>
              <a:gdLst/>
              <a:ahLst/>
              <a:cxnLst/>
              <a:rect l="l" t="t" r="r" b="b"/>
              <a:pathLst>
                <a:path w="532129" h="247014">
                  <a:moveTo>
                    <a:pt x="408539" y="0"/>
                  </a:moveTo>
                  <a:lnTo>
                    <a:pt x="408539" y="61621"/>
                  </a:lnTo>
                  <a:lnTo>
                    <a:pt x="0" y="61621"/>
                  </a:lnTo>
                  <a:lnTo>
                    <a:pt x="0" y="184866"/>
                  </a:lnTo>
                  <a:lnTo>
                    <a:pt x="408539" y="184866"/>
                  </a:lnTo>
                  <a:lnTo>
                    <a:pt x="408539" y="246489"/>
                  </a:lnTo>
                  <a:lnTo>
                    <a:pt x="531783" y="123244"/>
                  </a:lnTo>
                  <a:lnTo>
                    <a:pt x="40853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09432" y="4326938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810592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810592" y="432335"/>
                  </a:lnTo>
                  <a:lnTo>
                    <a:pt x="810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09432" y="4326939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0" y="0"/>
                  </a:moveTo>
                  <a:lnTo>
                    <a:pt x="810593" y="0"/>
                  </a:lnTo>
                  <a:lnTo>
                    <a:pt x="810593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548835" y="4388991"/>
            <a:ext cx="33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836160" y="4298364"/>
            <a:ext cx="1477645" cy="489584"/>
            <a:chOff x="5836160" y="4298364"/>
            <a:chExt cx="1477645" cy="489584"/>
          </a:xfrm>
        </p:grpSpPr>
        <p:sp>
          <p:nvSpPr>
            <p:cNvPr id="33" name="object 33"/>
            <p:cNvSpPr/>
            <p:nvPr/>
          </p:nvSpPr>
          <p:spPr>
            <a:xfrm>
              <a:off x="6781792" y="4419051"/>
              <a:ext cx="532130" cy="247015"/>
            </a:xfrm>
            <a:custGeom>
              <a:avLst/>
              <a:gdLst/>
              <a:ahLst/>
              <a:cxnLst/>
              <a:rect l="l" t="t" r="r" b="b"/>
              <a:pathLst>
                <a:path w="532129" h="247014">
                  <a:moveTo>
                    <a:pt x="408539" y="0"/>
                  </a:moveTo>
                  <a:lnTo>
                    <a:pt x="408539" y="61621"/>
                  </a:lnTo>
                  <a:lnTo>
                    <a:pt x="0" y="61621"/>
                  </a:lnTo>
                  <a:lnTo>
                    <a:pt x="0" y="184866"/>
                  </a:lnTo>
                  <a:lnTo>
                    <a:pt x="408539" y="184866"/>
                  </a:lnTo>
                  <a:lnTo>
                    <a:pt x="408539" y="246489"/>
                  </a:lnTo>
                  <a:lnTo>
                    <a:pt x="531783" y="123244"/>
                  </a:lnTo>
                  <a:lnTo>
                    <a:pt x="40853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64735" y="4326938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810592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810592" y="432335"/>
                  </a:lnTo>
                  <a:lnTo>
                    <a:pt x="810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64735" y="4326939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0" y="0"/>
                  </a:moveTo>
                  <a:lnTo>
                    <a:pt x="810593" y="0"/>
                  </a:lnTo>
                  <a:lnTo>
                    <a:pt x="810593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104138" y="4388991"/>
            <a:ext cx="33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2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73730" y="4403420"/>
            <a:ext cx="3028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A</a:t>
            </a:r>
            <a:r>
              <a:rPr sz="1575" b="1" baseline="-18518" dirty="0">
                <a:latin typeface="Century Gothic"/>
                <a:cs typeface="Century Gothic"/>
              </a:rPr>
              <a:t>3</a:t>
            </a:r>
            <a:endParaRPr sz="1575" baseline="-18518">
              <a:latin typeface="Century Gothic"/>
              <a:cs typeface="Century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337094" y="4415802"/>
            <a:ext cx="532130" cy="247015"/>
          </a:xfrm>
          <a:custGeom>
            <a:avLst/>
            <a:gdLst/>
            <a:ahLst/>
            <a:cxnLst/>
            <a:rect l="l" t="t" r="r" b="b"/>
            <a:pathLst>
              <a:path w="532129" h="247014">
                <a:moveTo>
                  <a:pt x="408539" y="0"/>
                </a:moveTo>
                <a:lnTo>
                  <a:pt x="408539" y="61622"/>
                </a:lnTo>
                <a:lnTo>
                  <a:pt x="0" y="61622"/>
                </a:lnTo>
                <a:lnTo>
                  <a:pt x="0" y="184866"/>
                </a:lnTo>
                <a:lnTo>
                  <a:pt x="408539" y="184866"/>
                </a:lnTo>
                <a:lnTo>
                  <a:pt x="408539" y="246489"/>
                </a:lnTo>
                <a:lnTo>
                  <a:pt x="531783" y="123244"/>
                </a:lnTo>
                <a:lnTo>
                  <a:pt x="40853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975341" y="4322879"/>
            <a:ext cx="81089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75"/>
              </a:spcBef>
            </a:pPr>
            <a:r>
              <a:rPr sz="2400" b="1" spc="7" baseline="12152" dirty="0">
                <a:latin typeface="Century Gothic"/>
                <a:cs typeface="Century Gothic"/>
              </a:rPr>
              <a:t>A</a:t>
            </a:r>
            <a:r>
              <a:rPr sz="1050" b="1" spc="5" dirty="0">
                <a:latin typeface="Century Gothic"/>
                <a:cs typeface="Century Gothic"/>
              </a:rPr>
              <a:t>HEAD</a:t>
            </a:r>
            <a:endParaRPr sz="1050">
              <a:latin typeface="Century Gothic"/>
              <a:cs typeface="Century Gothic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836160" y="3693714"/>
            <a:ext cx="1477645" cy="489584"/>
            <a:chOff x="5836160" y="3693714"/>
            <a:chExt cx="1477645" cy="489584"/>
          </a:xfrm>
        </p:grpSpPr>
        <p:sp>
          <p:nvSpPr>
            <p:cNvPr id="41" name="object 41"/>
            <p:cNvSpPr/>
            <p:nvPr/>
          </p:nvSpPr>
          <p:spPr>
            <a:xfrm>
              <a:off x="6781790" y="3814401"/>
              <a:ext cx="532130" cy="247015"/>
            </a:xfrm>
            <a:custGeom>
              <a:avLst/>
              <a:gdLst/>
              <a:ahLst/>
              <a:cxnLst/>
              <a:rect l="l" t="t" r="r" b="b"/>
              <a:pathLst>
                <a:path w="532129" h="247014">
                  <a:moveTo>
                    <a:pt x="408539" y="0"/>
                  </a:moveTo>
                  <a:lnTo>
                    <a:pt x="408539" y="61622"/>
                  </a:lnTo>
                  <a:lnTo>
                    <a:pt x="0" y="61622"/>
                  </a:lnTo>
                  <a:lnTo>
                    <a:pt x="0" y="184867"/>
                  </a:lnTo>
                  <a:lnTo>
                    <a:pt x="408539" y="184867"/>
                  </a:lnTo>
                  <a:lnTo>
                    <a:pt x="408539" y="246489"/>
                  </a:lnTo>
                  <a:lnTo>
                    <a:pt x="531784" y="123244"/>
                  </a:lnTo>
                  <a:lnTo>
                    <a:pt x="40853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64735" y="3722289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810592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810592" y="432335"/>
                  </a:lnTo>
                  <a:lnTo>
                    <a:pt x="810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64735" y="3722289"/>
              <a:ext cx="810895" cy="432434"/>
            </a:xfrm>
            <a:custGeom>
              <a:avLst/>
              <a:gdLst/>
              <a:ahLst/>
              <a:cxnLst/>
              <a:rect l="l" t="t" r="r" b="b"/>
              <a:pathLst>
                <a:path w="810895" h="432435">
                  <a:moveTo>
                    <a:pt x="0" y="0"/>
                  </a:moveTo>
                  <a:lnTo>
                    <a:pt x="810593" y="0"/>
                  </a:lnTo>
                  <a:lnTo>
                    <a:pt x="810593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122394" y="3784343"/>
            <a:ext cx="29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B</a:t>
            </a:r>
            <a:r>
              <a:rPr sz="1800" b="1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337094" y="3805371"/>
            <a:ext cx="532130" cy="247015"/>
          </a:xfrm>
          <a:custGeom>
            <a:avLst/>
            <a:gdLst/>
            <a:ahLst/>
            <a:cxnLst/>
            <a:rect l="l" t="t" r="r" b="b"/>
            <a:pathLst>
              <a:path w="532129" h="247014">
                <a:moveTo>
                  <a:pt x="408539" y="0"/>
                </a:moveTo>
                <a:lnTo>
                  <a:pt x="408539" y="61621"/>
                </a:lnTo>
                <a:lnTo>
                  <a:pt x="0" y="61621"/>
                </a:lnTo>
                <a:lnTo>
                  <a:pt x="0" y="184866"/>
                </a:lnTo>
                <a:lnTo>
                  <a:pt x="408539" y="184866"/>
                </a:lnTo>
                <a:lnTo>
                  <a:pt x="408539" y="246489"/>
                </a:lnTo>
                <a:lnTo>
                  <a:pt x="531784" y="123244"/>
                </a:lnTo>
                <a:lnTo>
                  <a:pt x="40853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677697" y="3775313"/>
            <a:ext cx="29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B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975340" y="3712447"/>
            <a:ext cx="81089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75"/>
              </a:spcBef>
            </a:pPr>
            <a:r>
              <a:rPr sz="2400" b="1" baseline="12152" dirty="0">
                <a:latin typeface="Century Gothic"/>
                <a:cs typeface="Century Gothic"/>
              </a:rPr>
              <a:t>B</a:t>
            </a:r>
            <a:r>
              <a:rPr sz="1050" b="1" dirty="0">
                <a:latin typeface="Century Gothic"/>
                <a:cs typeface="Century Gothic"/>
              </a:rPr>
              <a:t>HEAD</a:t>
            </a:r>
            <a:endParaRPr sz="1050">
              <a:latin typeface="Century Gothic"/>
              <a:cs typeface="Century Gothic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14507" y="3163553"/>
            <a:ext cx="7242809" cy="381635"/>
            <a:chOff x="2714507" y="3163553"/>
            <a:chExt cx="7242809" cy="381635"/>
          </a:xfrm>
        </p:grpSpPr>
        <p:sp>
          <p:nvSpPr>
            <p:cNvPr id="49" name="object 49"/>
            <p:cNvSpPr/>
            <p:nvPr/>
          </p:nvSpPr>
          <p:spPr>
            <a:xfrm>
              <a:off x="2728794" y="3193182"/>
              <a:ext cx="5641340" cy="323850"/>
            </a:xfrm>
            <a:custGeom>
              <a:avLst/>
              <a:gdLst/>
              <a:ahLst/>
              <a:cxnLst/>
              <a:rect l="l" t="t" r="r" b="b"/>
              <a:pathLst>
                <a:path w="5641340" h="323850">
                  <a:moveTo>
                    <a:pt x="0" y="323836"/>
                  </a:moveTo>
                  <a:lnTo>
                    <a:pt x="2120" y="260809"/>
                  </a:lnTo>
                  <a:lnTo>
                    <a:pt x="7902" y="209340"/>
                  </a:lnTo>
                  <a:lnTo>
                    <a:pt x="16479" y="174639"/>
                  </a:lnTo>
                  <a:lnTo>
                    <a:pt x="26983" y="161914"/>
                  </a:lnTo>
                  <a:lnTo>
                    <a:pt x="2793425" y="161921"/>
                  </a:lnTo>
                  <a:lnTo>
                    <a:pt x="2803927" y="149196"/>
                  </a:lnTo>
                  <a:lnTo>
                    <a:pt x="2812504" y="114495"/>
                  </a:lnTo>
                  <a:lnTo>
                    <a:pt x="2818286" y="63026"/>
                  </a:lnTo>
                  <a:lnTo>
                    <a:pt x="2820407" y="0"/>
                  </a:lnTo>
                  <a:lnTo>
                    <a:pt x="2822527" y="63026"/>
                  </a:lnTo>
                  <a:lnTo>
                    <a:pt x="2828310" y="114495"/>
                  </a:lnTo>
                  <a:lnTo>
                    <a:pt x="2836887" y="149196"/>
                  </a:lnTo>
                  <a:lnTo>
                    <a:pt x="2847390" y="161921"/>
                  </a:lnTo>
                  <a:lnTo>
                    <a:pt x="5613832" y="161921"/>
                  </a:lnTo>
                  <a:lnTo>
                    <a:pt x="5624335" y="174645"/>
                  </a:lnTo>
                  <a:lnTo>
                    <a:pt x="5632912" y="209346"/>
                  </a:lnTo>
                  <a:lnTo>
                    <a:pt x="5638694" y="260815"/>
                  </a:lnTo>
                  <a:lnTo>
                    <a:pt x="5640815" y="323842"/>
                  </a:lnTo>
                </a:path>
              </a:pathLst>
            </a:custGeom>
            <a:ln w="285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718398" y="3177840"/>
              <a:ext cx="1224280" cy="353060"/>
            </a:xfrm>
            <a:custGeom>
              <a:avLst/>
              <a:gdLst/>
              <a:ahLst/>
              <a:cxnLst/>
              <a:rect l="l" t="t" r="r" b="b"/>
              <a:pathLst>
                <a:path w="1224279" h="353060">
                  <a:moveTo>
                    <a:pt x="0" y="352636"/>
                  </a:moveTo>
                  <a:lnTo>
                    <a:pt x="2309" y="284004"/>
                  </a:lnTo>
                  <a:lnTo>
                    <a:pt x="8606" y="227959"/>
                  </a:lnTo>
                  <a:lnTo>
                    <a:pt x="17946" y="190173"/>
                  </a:lnTo>
                  <a:lnTo>
                    <a:pt x="29385" y="176317"/>
                  </a:lnTo>
                  <a:lnTo>
                    <a:pt x="582681" y="176318"/>
                  </a:lnTo>
                  <a:lnTo>
                    <a:pt x="594119" y="162462"/>
                  </a:lnTo>
                  <a:lnTo>
                    <a:pt x="603459" y="124676"/>
                  </a:lnTo>
                  <a:lnTo>
                    <a:pt x="609757" y="68631"/>
                  </a:lnTo>
                  <a:lnTo>
                    <a:pt x="612066" y="0"/>
                  </a:lnTo>
                  <a:lnTo>
                    <a:pt x="614375" y="68631"/>
                  </a:lnTo>
                  <a:lnTo>
                    <a:pt x="620673" y="124676"/>
                  </a:lnTo>
                  <a:lnTo>
                    <a:pt x="630013" y="162462"/>
                  </a:lnTo>
                  <a:lnTo>
                    <a:pt x="641451" y="176318"/>
                  </a:lnTo>
                  <a:lnTo>
                    <a:pt x="1194747" y="176318"/>
                  </a:lnTo>
                  <a:lnTo>
                    <a:pt x="1206185" y="190174"/>
                  </a:lnTo>
                  <a:lnTo>
                    <a:pt x="1215526" y="227961"/>
                  </a:lnTo>
                  <a:lnTo>
                    <a:pt x="1221823" y="284006"/>
                  </a:lnTo>
                  <a:lnTo>
                    <a:pt x="1224133" y="352637"/>
                  </a:lnTo>
                </a:path>
              </a:pathLst>
            </a:custGeom>
            <a:ln w="285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041852" y="2875558"/>
            <a:ext cx="3061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CONSUMED</a:t>
            </a:r>
            <a:r>
              <a:rPr sz="1600" b="1" spc="-30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HISTORICAL</a:t>
            </a:r>
            <a:r>
              <a:rPr sz="1600" b="1" spc="-40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STATES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24600" y="2855870"/>
            <a:ext cx="14554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UNC</a:t>
            </a:r>
            <a:r>
              <a:rPr sz="1600" b="1" spc="5" dirty="0">
                <a:latin typeface="Century Gothic"/>
                <a:cs typeface="Century Gothic"/>
              </a:rPr>
              <a:t>O</a:t>
            </a:r>
            <a:r>
              <a:rPr sz="1600" b="1" dirty="0">
                <a:latin typeface="Century Gothic"/>
                <a:cs typeface="Century Gothic"/>
              </a:rPr>
              <a:t>N</a:t>
            </a:r>
            <a:r>
              <a:rPr sz="1600" b="1" spc="5" dirty="0">
                <a:latin typeface="Century Gothic"/>
                <a:cs typeface="Century Gothic"/>
              </a:rPr>
              <a:t>S</a:t>
            </a:r>
            <a:r>
              <a:rPr sz="1600" b="1" dirty="0">
                <a:latin typeface="Century Gothic"/>
                <a:cs typeface="Century Gothic"/>
              </a:rPr>
              <a:t>U</a:t>
            </a:r>
            <a:r>
              <a:rPr sz="1600" b="1" spc="-5" dirty="0">
                <a:latin typeface="Century Gothic"/>
                <a:cs typeface="Century Gothic"/>
              </a:rPr>
              <a:t>M</a:t>
            </a:r>
            <a:r>
              <a:rPr sz="1600" b="1" spc="5" dirty="0">
                <a:latin typeface="Century Gothic"/>
                <a:cs typeface="Century Gothic"/>
              </a:rPr>
              <a:t>E</a:t>
            </a:r>
            <a:r>
              <a:rPr sz="1600" b="1" dirty="0">
                <a:latin typeface="Century Gothic"/>
                <a:cs typeface="Century Gothic"/>
              </a:rPr>
              <a:t>D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0608147" y="2736330"/>
            <a:ext cx="1612900" cy="1524000"/>
            <a:chOff x="10608147" y="2736330"/>
            <a:chExt cx="1612900" cy="1524000"/>
          </a:xfrm>
        </p:grpSpPr>
        <p:sp>
          <p:nvSpPr>
            <p:cNvPr id="54" name="object 54"/>
            <p:cNvSpPr/>
            <p:nvPr/>
          </p:nvSpPr>
          <p:spPr>
            <a:xfrm>
              <a:off x="10636722" y="2793480"/>
              <a:ext cx="1555750" cy="1438275"/>
            </a:xfrm>
            <a:custGeom>
              <a:avLst/>
              <a:gdLst/>
              <a:ahLst/>
              <a:cxnLst/>
              <a:rect l="l" t="t" r="r" b="b"/>
              <a:pathLst>
                <a:path w="1555750" h="1438275">
                  <a:moveTo>
                    <a:pt x="0" y="1438278"/>
                  </a:moveTo>
                  <a:lnTo>
                    <a:pt x="1555277" y="1438278"/>
                  </a:lnTo>
                  <a:lnTo>
                    <a:pt x="1555277" y="0"/>
                  </a:lnTo>
                  <a:lnTo>
                    <a:pt x="0" y="0"/>
                  </a:lnTo>
                  <a:lnTo>
                    <a:pt x="0" y="143827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36722" y="2736330"/>
              <a:ext cx="1555750" cy="57150"/>
            </a:xfrm>
            <a:custGeom>
              <a:avLst/>
              <a:gdLst/>
              <a:ahLst/>
              <a:cxnLst/>
              <a:rect l="l" t="t" r="r" b="b"/>
              <a:pathLst>
                <a:path w="1555750" h="57150">
                  <a:moveTo>
                    <a:pt x="0" y="0"/>
                  </a:moveTo>
                  <a:lnTo>
                    <a:pt x="1555278" y="0"/>
                  </a:lnTo>
                  <a:lnTo>
                    <a:pt x="1555278" y="57150"/>
                  </a:lnTo>
                  <a:lnTo>
                    <a:pt x="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636722" y="2764905"/>
              <a:ext cx="1555750" cy="1466850"/>
            </a:xfrm>
            <a:custGeom>
              <a:avLst/>
              <a:gdLst/>
              <a:ahLst/>
              <a:cxnLst/>
              <a:rect l="l" t="t" r="r" b="b"/>
              <a:pathLst>
                <a:path w="1555750" h="1466850">
                  <a:moveTo>
                    <a:pt x="1555278" y="1466853"/>
                  </a:moveTo>
                  <a:lnTo>
                    <a:pt x="0" y="1466853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862316" y="2977014"/>
            <a:ext cx="81089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75"/>
              </a:spcBef>
            </a:pPr>
            <a:r>
              <a:rPr sz="2400" b="1" baseline="12152" dirty="0">
                <a:latin typeface="Century Gothic"/>
                <a:cs typeface="Century Gothic"/>
              </a:rPr>
              <a:t>B</a:t>
            </a:r>
            <a:r>
              <a:rPr sz="1050" b="1" dirty="0">
                <a:latin typeface="Century Gothic"/>
                <a:cs typeface="Century Gothic"/>
              </a:rPr>
              <a:t>HEAD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862316" y="3619526"/>
            <a:ext cx="81089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75"/>
              </a:spcBef>
            </a:pPr>
            <a:r>
              <a:rPr sz="2400" b="1" spc="7" baseline="12152" dirty="0">
                <a:latin typeface="Century Gothic"/>
                <a:cs typeface="Century Gothic"/>
              </a:rPr>
              <a:t>A</a:t>
            </a:r>
            <a:r>
              <a:rPr sz="1050" b="1" spc="5" dirty="0">
                <a:latin typeface="Century Gothic"/>
                <a:cs typeface="Century Gothic"/>
              </a:rPr>
              <a:t>HEAD</a:t>
            </a:r>
            <a:endParaRPr sz="1050">
              <a:latin typeface="Century Gothic"/>
              <a:cs typeface="Century Gothic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757359" y="3069936"/>
            <a:ext cx="2463800" cy="2216150"/>
            <a:chOff x="9757359" y="3069936"/>
            <a:chExt cx="2463800" cy="2216150"/>
          </a:xfrm>
        </p:grpSpPr>
        <p:sp>
          <p:nvSpPr>
            <p:cNvPr id="60" name="object 60"/>
            <p:cNvSpPr/>
            <p:nvPr/>
          </p:nvSpPr>
          <p:spPr>
            <a:xfrm>
              <a:off x="9785934" y="3193182"/>
              <a:ext cx="1076960" cy="735965"/>
            </a:xfrm>
            <a:custGeom>
              <a:avLst/>
              <a:gdLst/>
              <a:ahLst/>
              <a:cxnLst/>
              <a:rect l="l" t="t" r="r" b="b"/>
              <a:pathLst>
                <a:path w="1076959" h="735964">
                  <a:moveTo>
                    <a:pt x="0" y="735433"/>
                  </a:moveTo>
                  <a:lnTo>
                    <a:pt x="1076383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785935" y="3835695"/>
              <a:ext cx="1076960" cy="703580"/>
            </a:xfrm>
            <a:custGeom>
              <a:avLst/>
              <a:gdLst/>
              <a:ahLst/>
              <a:cxnLst/>
              <a:rect l="l" t="t" r="r" b="b"/>
              <a:pathLst>
                <a:path w="1076959" h="703579">
                  <a:moveTo>
                    <a:pt x="0" y="703352"/>
                  </a:moveTo>
                  <a:lnTo>
                    <a:pt x="1076382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779365" y="3069945"/>
              <a:ext cx="412750" cy="899160"/>
            </a:xfrm>
            <a:custGeom>
              <a:avLst/>
              <a:gdLst/>
              <a:ahLst/>
              <a:cxnLst/>
              <a:rect l="l" t="t" r="r" b="b"/>
              <a:pathLst>
                <a:path w="412750" h="899160">
                  <a:moveTo>
                    <a:pt x="412635" y="713968"/>
                  </a:moveTo>
                  <a:lnTo>
                    <a:pt x="123240" y="713968"/>
                  </a:lnTo>
                  <a:lnTo>
                    <a:pt x="123240" y="652348"/>
                  </a:lnTo>
                  <a:lnTo>
                    <a:pt x="0" y="775601"/>
                  </a:lnTo>
                  <a:lnTo>
                    <a:pt x="123240" y="898842"/>
                  </a:lnTo>
                  <a:lnTo>
                    <a:pt x="123240" y="837222"/>
                  </a:lnTo>
                  <a:lnTo>
                    <a:pt x="412635" y="837222"/>
                  </a:lnTo>
                  <a:lnTo>
                    <a:pt x="412635" y="713968"/>
                  </a:lnTo>
                  <a:close/>
                </a:path>
                <a:path w="412750" h="899160">
                  <a:moveTo>
                    <a:pt x="412635" y="61620"/>
                  </a:moveTo>
                  <a:lnTo>
                    <a:pt x="123240" y="61620"/>
                  </a:lnTo>
                  <a:lnTo>
                    <a:pt x="123240" y="0"/>
                  </a:lnTo>
                  <a:lnTo>
                    <a:pt x="0" y="123240"/>
                  </a:lnTo>
                  <a:lnTo>
                    <a:pt x="123240" y="246481"/>
                  </a:lnTo>
                  <a:lnTo>
                    <a:pt x="123240" y="184861"/>
                  </a:lnTo>
                  <a:lnTo>
                    <a:pt x="412635" y="184861"/>
                  </a:lnTo>
                  <a:lnTo>
                    <a:pt x="412635" y="6162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627566" y="4464923"/>
              <a:ext cx="1564640" cy="792480"/>
            </a:xfrm>
            <a:custGeom>
              <a:avLst/>
              <a:gdLst/>
              <a:ahLst/>
              <a:cxnLst/>
              <a:rect l="l" t="t" r="r" b="b"/>
              <a:pathLst>
                <a:path w="1564640" h="792479">
                  <a:moveTo>
                    <a:pt x="0" y="792257"/>
                  </a:moveTo>
                  <a:lnTo>
                    <a:pt x="1564434" y="792257"/>
                  </a:lnTo>
                  <a:lnTo>
                    <a:pt x="1564434" y="0"/>
                  </a:lnTo>
                  <a:lnTo>
                    <a:pt x="0" y="0"/>
                  </a:lnTo>
                  <a:lnTo>
                    <a:pt x="0" y="79225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627566" y="4407773"/>
              <a:ext cx="1564640" cy="57150"/>
            </a:xfrm>
            <a:custGeom>
              <a:avLst/>
              <a:gdLst/>
              <a:ahLst/>
              <a:cxnLst/>
              <a:rect l="l" t="t" r="r" b="b"/>
              <a:pathLst>
                <a:path w="1564640" h="57150">
                  <a:moveTo>
                    <a:pt x="0" y="0"/>
                  </a:moveTo>
                  <a:lnTo>
                    <a:pt x="1564433" y="0"/>
                  </a:lnTo>
                  <a:lnTo>
                    <a:pt x="1564433" y="57150"/>
                  </a:lnTo>
                  <a:lnTo>
                    <a:pt x="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627566" y="4436348"/>
              <a:ext cx="1564640" cy="821055"/>
            </a:xfrm>
            <a:custGeom>
              <a:avLst/>
              <a:gdLst/>
              <a:ahLst/>
              <a:cxnLst/>
              <a:rect l="l" t="t" r="r" b="b"/>
              <a:pathLst>
                <a:path w="1564640" h="821054">
                  <a:moveTo>
                    <a:pt x="1564433" y="820833"/>
                  </a:moveTo>
                  <a:lnTo>
                    <a:pt x="0" y="820833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0862760" y="4607738"/>
            <a:ext cx="81089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75"/>
              </a:spcBef>
            </a:pPr>
            <a:r>
              <a:rPr sz="2400" b="1" spc="7" baseline="12152" dirty="0">
                <a:latin typeface="Century Gothic"/>
                <a:cs typeface="Century Gothic"/>
              </a:rPr>
              <a:t>C</a:t>
            </a:r>
            <a:r>
              <a:rPr sz="1050" b="1" spc="5" dirty="0">
                <a:latin typeface="Century Gothic"/>
                <a:cs typeface="Century Gothic"/>
              </a:rPr>
              <a:t>HEAD</a:t>
            </a:r>
            <a:endParaRPr sz="1050">
              <a:latin typeface="Century Gothic"/>
              <a:cs typeface="Century Gothic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598821" y="3455098"/>
            <a:ext cx="9622155" cy="2846070"/>
            <a:chOff x="2598821" y="3455098"/>
            <a:chExt cx="9622155" cy="2846070"/>
          </a:xfrm>
        </p:grpSpPr>
        <p:sp>
          <p:nvSpPr>
            <p:cNvPr id="68" name="object 68"/>
            <p:cNvSpPr/>
            <p:nvPr/>
          </p:nvSpPr>
          <p:spPr>
            <a:xfrm>
              <a:off x="11770761" y="4723519"/>
              <a:ext cx="421640" cy="247015"/>
            </a:xfrm>
            <a:custGeom>
              <a:avLst/>
              <a:gdLst/>
              <a:ahLst/>
              <a:cxnLst/>
              <a:rect l="l" t="t" r="r" b="b"/>
              <a:pathLst>
                <a:path w="421640" h="247014">
                  <a:moveTo>
                    <a:pt x="123244" y="0"/>
                  </a:moveTo>
                  <a:lnTo>
                    <a:pt x="0" y="123244"/>
                  </a:lnTo>
                  <a:lnTo>
                    <a:pt x="123244" y="246489"/>
                  </a:lnTo>
                  <a:lnTo>
                    <a:pt x="123244" y="184866"/>
                  </a:lnTo>
                  <a:lnTo>
                    <a:pt x="421238" y="184866"/>
                  </a:lnTo>
                  <a:lnTo>
                    <a:pt x="421238" y="61621"/>
                  </a:lnTo>
                  <a:lnTo>
                    <a:pt x="123244" y="61621"/>
                  </a:lnTo>
                  <a:lnTo>
                    <a:pt x="123244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785934" y="4823906"/>
              <a:ext cx="1078865" cy="364490"/>
            </a:xfrm>
            <a:custGeom>
              <a:avLst/>
              <a:gdLst/>
              <a:ahLst/>
              <a:cxnLst/>
              <a:rect l="l" t="t" r="r" b="b"/>
              <a:pathLst>
                <a:path w="1078865" h="364489">
                  <a:moveTo>
                    <a:pt x="0" y="364225"/>
                  </a:moveTo>
                  <a:lnTo>
                    <a:pt x="1078704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151105" y="4037388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88714" y="4242036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20"/>
                  </a:moveTo>
                  <a:lnTo>
                    <a:pt x="511179" y="337820"/>
                  </a:lnTo>
                  <a:lnTo>
                    <a:pt x="504034" y="339090"/>
                  </a:lnTo>
                  <a:lnTo>
                    <a:pt x="468011" y="372110"/>
                  </a:lnTo>
                  <a:lnTo>
                    <a:pt x="462545" y="393700"/>
                  </a:lnTo>
                  <a:lnTo>
                    <a:pt x="463287" y="405130"/>
                  </a:lnTo>
                  <a:lnTo>
                    <a:pt x="487838" y="441960"/>
                  </a:lnTo>
                  <a:lnTo>
                    <a:pt x="510529" y="452120"/>
                  </a:lnTo>
                  <a:lnTo>
                    <a:pt x="516580" y="453390"/>
                  </a:lnTo>
                  <a:lnTo>
                    <a:pt x="530674" y="453390"/>
                  </a:lnTo>
                  <a:lnTo>
                    <a:pt x="538717" y="452120"/>
                  </a:lnTo>
                  <a:lnTo>
                    <a:pt x="535993" y="434340"/>
                  </a:lnTo>
                  <a:lnTo>
                    <a:pt x="520585" y="434340"/>
                  </a:lnTo>
                  <a:lnTo>
                    <a:pt x="509808" y="431800"/>
                  </a:lnTo>
                  <a:lnTo>
                    <a:pt x="482909" y="398780"/>
                  </a:lnTo>
                  <a:lnTo>
                    <a:pt x="484332" y="386080"/>
                  </a:lnTo>
                  <a:lnTo>
                    <a:pt x="515176" y="358140"/>
                  </a:lnTo>
                  <a:lnTo>
                    <a:pt x="564983" y="358140"/>
                  </a:lnTo>
                  <a:lnTo>
                    <a:pt x="560256" y="353060"/>
                  </a:lnTo>
                  <a:lnTo>
                    <a:pt x="555010" y="349250"/>
                  </a:lnTo>
                  <a:lnTo>
                    <a:pt x="548362" y="344170"/>
                  </a:lnTo>
                  <a:lnTo>
                    <a:pt x="541366" y="341630"/>
                  </a:lnTo>
                  <a:lnTo>
                    <a:pt x="534023" y="339090"/>
                  </a:lnTo>
                  <a:lnTo>
                    <a:pt x="526333" y="337820"/>
                  </a:lnTo>
                  <a:close/>
                </a:path>
                <a:path w="581025" h="453389">
                  <a:moveTo>
                    <a:pt x="535799" y="433070"/>
                  </a:moveTo>
                  <a:lnTo>
                    <a:pt x="527452" y="434340"/>
                  </a:lnTo>
                  <a:lnTo>
                    <a:pt x="535993" y="434340"/>
                  </a:lnTo>
                  <a:lnTo>
                    <a:pt x="535799" y="433070"/>
                  </a:lnTo>
                  <a:close/>
                </a:path>
                <a:path w="581025" h="453389">
                  <a:moveTo>
                    <a:pt x="564983" y="358140"/>
                  </a:moveTo>
                  <a:lnTo>
                    <a:pt x="522528" y="358140"/>
                  </a:lnTo>
                  <a:lnTo>
                    <a:pt x="536402" y="360680"/>
                  </a:lnTo>
                  <a:lnTo>
                    <a:pt x="542925" y="364490"/>
                  </a:lnTo>
                  <a:lnTo>
                    <a:pt x="549727" y="370840"/>
                  </a:lnTo>
                  <a:lnTo>
                    <a:pt x="555009" y="378460"/>
                  </a:lnTo>
                  <a:lnTo>
                    <a:pt x="558770" y="387350"/>
                  </a:lnTo>
                  <a:lnTo>
                    <a:pt x="561011" y="397510"/>
                  </a:lnTo>
                  <a:lnTo>
                    <a:pt x="580970" y="394970"/>
                  </a:lnTo>
                  <a:lnTo>
                    <a:pt x="569192" y="363220"/>
                  </a:lnTo>
                  <a:lnTo>
                    <a:pt x="564983" y="358140"/>
                  </a:lnTo>
                  <a:close/>
                </a:path>
                <a:path w="581025" h="453389">
                  <a:moveTo>
                    <a:pt x="474328" y="294640"/>
                  </a:moveTo>
                  <a:lnTo>
                    <a:pt x="410603" y="383540"/>
                  </a:lnTo>
                  <a:lnTo>
                    <a:pt x="427423" y="394970"/>
                  </a:lnTo>
                  <a:lnTo>
                    <a:pt x="491148" y="306070"/>
                  </a:lnTo>
                  <a:lnTo>
                    <a:pt x="474328" y="294640"/>
                  </a:lnTo>
                  <a:close/>
                </a:path>
                <a:path w="581025" h="453389">
                  <a:moveTo>
                    <a:pt x="439141" y="307340"/>
                  </a:moveTo>
                  <a:lnTo>
                    <a:pt x="384610" y="307340"/>
                  </a:lnTo>
                  <a:lnTo>
                    <a:pt x="386184" y="308610"/>
                  </a:lnTo>
                  <a:lnTo>
                    <a:pt x="379221" y="360680"/>
                  </a:lnTo>
                  <a:lnTo>
                    <a:pt x="397736" y="374650"/>
                  </a:lnTo>
                  <a:lnTo>
                    <a:pt x="405011" y="320040"/>
                  </a:lnTo>
                  <a:lnTo>
                    <a:pt x="422204" y="320040"/>
                  </a:lnTo>
                  <a:lnTo>
                    <a:pt x="429696" y="317500"/>
                  </a:lnTo>
                  <a:lnTo>
                    <a:pt x="434600" y="313690"/>
                  </a:lnTo>
                  <a:lnTo>
                    <a:pt x="439141" y="307340"/>
                  </a:lnTo>
                  <a:close/>
                </a:path>
                <a:path w="581025" h="453389">
                  <a:moveTo>
                    <a:pt x="404404" y="243840"/>
                  </a:moveTo>
                  <a:lnTo>
                    <a:pt x="340680" y="334010"/>
                  </a:lnTo>
                  <a:lnTo>
                    <a:pt x="357621" y="345440"/>
                  </a:lnTo>
                  <a:lnTo>
                    <a:pt x="384610" y="307340"/>
                  </a:lnTo>
                  <a:lnTo>
                    <a:pt x="439141" y="307340"/>
                  </a:lnTo>
                  <a:lnTo>
                    <a:pt x="442774" y="302260"/>
                  </a:lnTo>
                  <a:lnTo>
                    <a:pt x="443319" y="300990"/>
                  </a:lnTo>
                  <a:lnTo>
                    <a:pt x="411392" y="300990"/>
                  </a:lnTo>
                  <a:lnTo>
                    <a:pt x="407165" y="298450"/>
                  </a:lnTo>
                  <a:lnTo>
                    <a:pt x="396436" y="290830"/>
                  </a:lnTo>
                  <a:lnTo>
                    <a:pt x="409475" y="273050"/>
                  </a:lnTo>
                  <a:lnTo>
                    <a:pt x="440096" y="273050"/>
                  </a:lnTo>
                  <a:lnTo>
                    <a:pt x="438677" y="271780"/>
                  </a:lnTo>
                  <a:lnTo>
                    <a:pt x="434541" y="266700"/>
                  </a:lnTo>
                  <a:lnTo>
                    <a:pt x="429107" y="262890"/>
                  </a:lnTo>
                  <a:lnTo>
                    <a:pt x="422375" y="257810"/>
                  </a:lnTo>
                  <a:lnTo>
                    <a:pt x="404404" y="243840"/>
                  </a:lnTo>
                  <a:close/>
                </a:path>
                <a:path w="581025" h="453389">
                  <a:moveTo>
                    <a:pt x="422204" y="320040"/>
                  </a:moveTo>
                  <a:lnTo>
                    <a:pt x="405011" y="320040"/>
                  </a:lnTo>
                  <a:lnTo>
                    <a:pt x="412103" y="321310"/>
                  </a:lnTo>
                  <a:lnTo>
                    <a:pt x="418458" y="321310"/>
                  </a:lnTo>
                  <a:lnTo>
                    <a:pt x="422204" y="320040"/>
                  </a:lnTo>
                  <a:close/>
                </a:path>
                <a:path w="581025" h="453389">
                  <a:moveTo>
                    <a:pt x="307057" y="185420"/>
                  </a:moveTo>
                  <a:lnTo>
                    <a:pt x="267370" y="204470"/>
                  </a:lnTo>
                  <a:lnTo>
                    <a:pt x="251586" y="241300"/>
                  </a:lnTo>
                  <a:lnTo>
                    <a:pt x="252190" y="252730"/>
                  </a:lnTo>
                  <a:lnTo>
                    <a:pt x="275548" y="289560"/>
                  </a:lnTo>
                  <a:lnTo>
                    <a:pt x="306445" y="300990"/>
                  </a:lnTo>
                  <a:lnTo>
                    <a:pt x="317729" y="299720"/>
                  </a:lnTo>
                  <a:lnTo>
                    <a:pt x="328691" y="297180"/>
                  </a:lnTo>
                  <a:lnTo>
                    <a:pt x="338513" y="292100"/>
                  </a:lnTo>
                  <a:lnTo>
                    <a:pt x="347196" y="285750"/>
                  </a:lnTo>
                  <a:lnTo>
                    <a:pt x="351508" y="280670"/>
                  </a:lnTo>
                  <a:lnTo>
                    <a:pt x="306849" y="280670"/>
                  </a:lnTo>
                  <a:lnTo>
                    <a:pt x="299995" y="279400"/>
                  </a:lnTo>
                  <a:lnTo>
                    <a:pt x="271938" y="245110"/>
                  </a:lnTo>
                  <a:lnTo>
                    <a:pt x="272533" y="237490"/>
                  </a:lnTo>
                  <a:lnTo>
                    <a:pt x="310542" y="205740"/>
                  </a:lnTo>
                  <a:lnTo>
                    <a:pt x="351954" y="205740"/>
                  </a:lnTo>
                  <a:lnTo>
                    <a:pt x="350852" y="204470"/>
                  </a:lnTo>
                  <a:lnTo>
                    <a:pt x="342356" y="196850"/>
                  </a:lnTo>
                  <a:lnTo>
                    <a:pt x="335948" y="193040"/>
                  </a:lnTo>
                  <a:lnTo>
                    <a:pt x="329188" y="189230"/>
                  </a:lnTo>
                  <a:lnTo>
                    <a:pt x="307057" y="185420"/>
                  </a:lnTo>
                  <a:close/>
                </a:path>
                <a:path w="581025" h="453389">
                  <a:moveTo>
                    <a:pt x="440096" y="273050"/>
                  </a:moveTo>
                  <a:lnTo>
                    <a:pt x="409475" y="273050"/>
                  </a:lnTo>
                  <a:lnTo>
                    <a:pt x="418652" y="279400"/>
                  </a:lnTo>
                  <a:lnTo>
                    <a:pt x="421534" y="281940"/>
                  </a:lnTo>
                  <a:lnTo>
                    <a:pt x="424027" y="285750"/>
                  </a:lnTo>
                  <a:lnTo>
                    <a:pt x="424642" y="288290"/>
                  </a:lnTo>
                  <a:lnTo>
                    <a:pt x="424609" y="292100"/>
                  </a:lnTo>
                  <a:lnTo>
                    <a:pt x="423906" y="294640"/>
                  </a:lnTo>
                  <a:lnTo>
                    <a:pt x="420182" y="299720"/>
                  </a:lnTo>
                  <a:lnTo>
                    <a:pt x="417488" y="300990"/>
                  </a:lnTo>
                  <a:lnTo>
                    <a:pt x="443319" y="300990"/>
                  </a:lnTo>
                  <a:lnTo>
                    <a:pt x="444954" y="297180"/>
                  </a:lnTo>
                  <a:lnTo>
                    <a:pt x="445705" y="284480"/>
                  </a:lnTo>
                  <a:lnTo>
                    <a:pt x="444433" y="279400"/>
                  </a:lnTo>
                  <a:lnTo>
                    <a:pt x="441515" y="274320"/>
                  </a:lnTo>
                  <a:lnTo>
                    <a:pt x="440096" y="273050"/>
                  </a:lnTo>
                  <a:close/>
                </a:path>
                <a:path w="581025" h="453389">
                  <a:moveTo>
                    <a:pt x="351954" y="205740"/>
                  </a:moveTo>
                  <a:lnTo>
                    <a:pt x="310542" y="205740"/>
                  </a:lnTo>
                  <a:lnTo>
                    <a:pt x="317407" y="207010"/>
                  </a:lnTo>
                  <a:lnTo>
                    <a:pt x="323995" y="209550"/>
                  </a:lnTo>
                  <a:lnTo>
                    <a:pt x="345161" y="243840"/>
                  </a:lnTo>
                  <a:lnTo>
                    <a:pt x="344152" y="251460"/>
                  </a:lnTo>
                  <a:lnTo>
                    <a:pt x="306849" y="280670"/>
                  </a:lnTo>
                  <a:lnTo>
                    <a:pt x="351508" y="280670"/>
                  </a:lnTo>
                  <a:lnTo>
                    <a:pt x="354741" y="276860"/>
                  </a:lnTo>
                  <a:lnTo>
                    <a:pt x="360663" y="266700"/>
                  </a:lnTo>
                  <a:lnTo>
                    <a:pt x="364352" y="256540"/>
                  </a:lnTo>
                  <a:lnTo>
                    <a:pt x="365806" y="245110"/>
                  </a:lnTo>
                  <a:lnTo>
                    <a:pt x="365027" y="233680"/>
                  </a:lnTo>
                  <a:lnTo>
                    <a:pt x="362188" y="222250"/>
                  </a:lnTo>
                  <a:lnTo>
                    <a:pt x="357463" y="212090"/>
                  </a:lnTo>
                  <a:lnTo>
                    <a:pt x="351954" y="205740"/>
                  </a:lnTo>
                  <a:close/>
                </a:path>
                <a:path w="581025" h="453389">
                  <a:moveTo>
                    <a:pt x="238300" y="125730"/>
                  </a:moveTo>
                  <a:lnTo>
                    <a:pt x="226343" y="142240"/>
                  </a:lnTo>
                  <a:lnTo>
                    <a:pt x="242134" y="153670"/>
                  </a:lnTo>
                  <a:lnTo>
                    <a:pt x="190366" y="226060"/>
                  </a:lnTo>
                  <a:lnTo>
                    <a:pt x="207551" y="237490"/>
                  </a:lnTo>
                  <a:lnTo>
                    <a:pt x="259318" y="166370"/>
                  </a:lnTo>
                  <a:lnTo>
                    <a:pt x="283810" y="166370"/>
                  </a:lnTo>
                  <a:lnTo>
                    <a:pt x="287489" y="161290"/>
                  </a:lnTo>
                  <a:lnTo>
                    <a:pt x="238300" y="125730"/>
                  </a:lnTo>
                  <a:close/>
                </a:path>
                <a:path w="581025" h="453389">
                  <a:moveTo>
                    <a:pt x="123342" y="152400"/>
                  </a:moveTo>
                  <a:lnTo>
                    <a:pt x="121925" y="161290"/>
                  </a:lnTo>
                  <a:lnTo>
                    <a:pt x="122454" y="168910"/>
                  </a:lnTo>
                  <a:lnTo>
                    <a:pt x="127405" y="181610"/>
                  </a:lnTo>
                  <a:lnTo>
                    <a:pt x="156672" y="199390"/>
                  </a:lnTo>
                  <a:lnTo>
                    <a:pt x="162977" y="198120"/>
                  </a:lnTo>
                  <a:lnTo>
                    <a:pt x="171428" y="198120"/>
                  </a:lnTo>
                  <a:lnTo>
                    <a:pt x="178267" y="193040"/>
                  </a:lnTo>
                  <a:lnTo>
                    <a:pt x="186180" y="182880"/>
                  </a:lnTo>
                  <a:lnTo>
                    <a:pt x="187500" y="179070"/>
                  </a:lnTo>
                  <a:lnTo>
                    <a:pt x="155978" y="179070"/>
                  </a:lnTo>
                  <a:lnTo>
                    <a:pt x="152932" y="177800"/>
                  </a:lnTo>
                  <a:lnTo>
                    <a:pt x="144462" y="171450"/>
                  </a:lnTo>
                  <a:lnTo>
                    <a:pt x="142356" y="165100"/>
                  </a:lnTo>
                  <a:lnTo>
                    <a:pt x="143713" y="153670"/>
                  </a:lnTo>
                  <a:lnTo>
                    <a:pt x="123342" y="152400"/>
                  </a:lnTo>
                  <a:close/>
                </a:path>
                <a:path w="581025" h="453389">
                  <a:moveTo>
                    <a:pt x="190794" y="91440"/>
                  </a:moveTo>
                  <a:lnTo>
                    <a:pt x="159694" y="115570"/>
                  </a:lnTo>
                  <a:lnTo>
                    <a:pt x="159648" y="121920"/>
                  </a:lnTo>
                  <a:lnTo>
                    <a:pt x="159754" y="124460"/>
                  </a:lnTo>
                  <a:lnTo>
                    <a:pt x="160766" y="132080"/>
                  </a:lnTo>
                  <a:lnTo>
                    <a:pt x="162580" y="140970"/>
                  </a:lnTo>
                  <a:lnTo>
                    <a:pt x="165195" y="151130"/>
                  </a:lnTo>
                  <a:lnTo>
                    <a:pt x="167302" y="158750"/>
                  </a:lnTo>
                  <a:lnTo>
                    <a:pt x="168380" y="163830"/>
                  </a:lnTo>
                  <a:lnTo>
                    <a:pt x="155978" y="179070"/>
                  </a:lnTo>
                  <a:lnTo>
                    <a:pt x="187500" y="179070"/>
                  </a:lnTo>
                  <a:lnTo>
                    <a:pt x="187940" y="177800"/>
                  </a:lnTo>
                  <a:lnTo>
                    <a:pt x="189611" y="170180"/>
                  </a:lnTo>
                  <a:lnTo>
                    <a:pt x="189556" y="165100"/>
                  </a:lnTo>
                  <a:lnTo>
                    <a:pt x="188250" y="156210"/>
                  </a:lnTo>
                  <a:lnTo>
                    <a:pt x="186778" y="149860"/>
                  </a:lnTo>
                  <a:lnTo>
                    <a:pt x="184194" y="140970"/>
                  </a:lnTo>
                  <a:lnTo>
                    <a:pt x="181484" y="129540"/>
                  </a:lnTo>
                  <a:lnTo>
                    <a:pt x="180079" y="123190"/>
                  </a:lnTo>
                  <a:lnTo>
                    <a:pt x="179923" y="118110"/>
                  </a:lnTo>
                  <a:lnTo>
                    <a:pt x="180430" y="115570"/>
                  </a:lnTo>
                  <a:lnTo>
                    <a:pt x="182567" y="113030"/>
                  </a:lnTo>
                  <a:lnTo>
                    <a:pt x="184232" y="111760"/>
                  </a:lnTo>
                  <a:lnTo>
                    <a:pt x="216173" y="111760"/>
                  </a:lnTo>
                  <a:lnTo>
                    <a:pt x="212998" y="105410"/>
                  </a:lnTo>
                  <a:lnTo>
                    <a:pt x="209509" y="101600"/>
                  </a:lnTo>
                  <a:lnTo>
                    <a:pt x="198174" y="92710"/>
                  </a:lnTo>
                  <a:lnTo>
                    <a:pt x="190794" y="91440"/>
                  </a:lnTo>
                  <a:close/>
                </a:path>
                <a:path w="581025" h="453389">
                  <a:moveTo>
                    <a:pt x="283810" y="166370"/>
                  </a:moveTo>
                  <a:lnTo>
                    <a:pt x="259318" y="166370"/>
                  </a:lnTo>
                  <a:lnTo>
                    <a:pt x="275532" y="177800"/>
                  </a:lnTo>
                  <a:lnTo>
                    <a:pt x="283810" y="166370"/>
                  </a:lnTo>
                  <a:close/>
                </a:path>
                <a:path w="581025" h="453389">
                  <a:moveTo>
                    <a:pt x="146474" y="59690"/>
                  </a:moveTo>
                  <a:lnTo>
                    <a:pt x="82749" y="148590"/>
                  </a:lnTo>
                  <a:lnTo>
                    <a:pt x="99570" y="161290"/>
                  </a:lnTo>
                  <a:lnTo>
                    <a:pt x="163294" y="71120"/>
                  </a:lnTo>
                  <a:lnTo>
                    <a:pt x="146474" y="59690"/>
                  </a:lnTo>
                  <a:close/>
                </a:path>
                <a:path w="581025" h="453389">
                  <a:moveTo>
                    <a:pt x="79628" y="62230"/>
                  </a:moveTo>
                  <a:lnTo>
                    <a:pt x="45124" y="62230"/>
                  </a:lnTo>
                  <a:lnTo>
                    <a:pt x="74893" y="83820"/>
                  </a:lnTo>
                  <a:lnTo>
                    <a:pt x="46950" y="123190"/>
                  </a:lnTo>
                  <a:lnTo>
                    <a:pt x="64074" y="135890"/>
                  </a:lnTo>
                  <a:lnTo>
                    <a:pt x="112539" y="67310"/>
                  </a:lnTo>
                  <a:lnTo>
                    <a:pt x="86633" y="67310"/>
                  </a:lnTo>
                  <a:lnTo>
                    <a:pt x="79628" y="62230"/>
                  </a:lnTo>
                  <a:close/>
                </a:path>
                <a:path w="581025" h="453389">
                  <a:moveTo>
                    <a:pt x="216173" y="111760"/>
                  </a:moveTo>
                  <a:lnTo>
                    <a:pt x="188760" y="111760"/>
                  </a:lnTo>
                  <a:lnTo>
                    <a:pt x="191001" y="113030"/>
                  </a:lnTo>
                  <a:lnTo>
                    <a:pt x="197778" y="118110"/>
                  </a:lnTo>
                  <a:lnTo>
                    <a:pt x="200060" y="124460"/>
                  </a:lnTo>
                  <a:lnTo>
                    <a:pt x="200066" y="133350"/>
                  </a:lnTo>
                  <a:lnTo>
                    <a:pt x="220518" y="130810"/>
                  </a:lnTo>
                  <a:lnTo>
                    <a:pt x="219739" y="121920"/>
                  </a:lnTo>
                  <a:lnTo>
                    <a:pt x="218079" y="115570"/>
                  </a:lnTo>
                  <a:lnTo>
                    <a:pt x="216173" y="111760"/>
                  </a:lnTo>
                  <a:close/>
                </a:path>
                <a:path w="581025" h="453389">
                  <a:moveTo>
                    <a:pt x="63723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4" y="62230"/>
                  </a:lnTo>
                  <a:lnTo>
                    <a:pt x="79628" y="62230"/>
                  </a:lnTo>
                  <a:lnTo>
                    <a:pt x="56864" y="45720"/>
                  </a:lnTo>
                  <a:lnTo>
                    <a:pt x="80906" y="12700"/>
                  </a:lnTo>
                  <a:lnTo>
                    <a:pt x="63723" y="0"/>
                  </a:lnTo>
                  <a:close/>
                </a:path>
                <a:path w="581025" h="453389">
                  <a:moveTo>
                    <a:pt x="110675" y="34290"/>
                  </a:moveTo>
                  <a:lnTo>
                    <a:pt x="86633" y="67310"/>
                  </a:lnTo>
                  <a:lnTo>
                    <a:pt x="112539" y="67310"/>
                  </a:lnTo>
                  <a:lnTo>
                    <a:pt x="127797" y="45720"/>
                  </a:lnTo>
                  <a:lnTo>
                    <a:pt x="110675" y="3429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14696" y="4099218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852304" y="4303865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20"/>
                  </a:moveTo>
                  <a:lnTo>
                    <a:pt x="511179" y="337820"/>
                  </a:lnTo>
                  <a:lnTo>
                    <a:pt x="504034" y="339090"/>
                  </a:lnTo>
                  <a:lnTo>
                    <a:pt x="468011" y="372110"/>
                  </a:lnTo>
                  <a:lnTo>
                    <a:pt x="462545" y="393700"/>
                  </a:lnTo>
                  <a:lnTo>
                    <a:pt x="463287" y="405130"/>
                  </a:lnTo>
                  <a:lnTo>
                    <a:pt x="487838" y="441960"/>
                  </a:lnTo>
                  <a:lnTo>
                    <a:pt x="510529" y="452120"/>
                  </a:lnTo>
                  <a:lnTo>
                    <a:pt x="516580" y="453390"/>
                  </a:lnTo>
                  <a:lnTo>
                    <a:pt x="530674" y="453390"/>
                  </a:lnTo>
                  <a:lnTo>
                    <a:pt x="538717" y="452120"/>
                  </a:lnTo>
                  <a:lnTo>
                    <a:pt x="535993" y="434340"/>
                  </a:lnTo>
                  <a:lnTo>
                    <a:pt x="520585" y="434340"/>
                  </a:lnTo>
                  <a:lnTo>
                    <a:pt x="509809" y="431800"/>
                  </a:lnTo>
                  <a:lnTo>
                    <a:pt x="482909" y="398780"/>
                  </a:lnTo>
                  <a:lnTo>
                    <a:pt x="484332" y="386080"/>
                  </a:lnTo>
                  <a:lnTo>
                    <a:pt x="515176" y="358140"/>
                  </a:lnTo>
                  <a:lnTo>
                    <a:pt x="564984" y="358140"/>
                  </a:lnTo>
                  <a:lnTo>
                    <a:pt x="560256" y="353060"/>
                  </a:lnTo>
                  <a:lnTo>
                    <a:pt x="555010" y="349250"/>
                  </a:lnTo>
                  <a:lnTo>
                    <a:pt x="548362" y="344170"/>
                  </a:lnTo>
                  <a:lnTo>
                    <a:pt x="541366" y="341630"/>
                  </a:lnTo>
                  <a:lnTo>
                    <a:pt x="534023" y="339090"/>
                  </a:lnTo>
                  <a:lnTo>
                    <a:pt x="526333" y="337820"/>
                  </a:lnTo>
                  <a:close/>
                </a:path>
                <a:path w="581025" h="453389">
                  <a:moveTo>
                    <a:pt x="535799" y="433070"/>
                  </a:moveTo>
                  <a:lnTo>
                    <a:pt x="527452" y="434340"/>
                  </a:lnTo>
                  <a:lnTo>
                    <a:pt x="535993" y="434340"/>
                  </a:lnTo>
                  <a:lnTo>
                    <a:pt x="535799" y="433070"/>
                  </a:lnTo>
                  <a:close/>
                </a:path>
                <a:path w="581025" h="453389">
                  <a:moveTo>
                    <a:pt x="564984" y="358140"/>
                  </a:moveTo>
                  <a:lnTo>
                    <a:pt x="522528" y="358140"/>
                  </a:lnTo>
                  <a:lnTo>
                    <a:pt x="536402" y="360680"/>
                  </a:lnTo>
                  <a:lnTo>
                    <a:pt x="542924" y="364490"/>
                  </a:lnTo>
                  <a:lnTo>
                    <a:pt x="549727" y="370840"/>
                  </a:lnTo>
                  <a:lnTo>
                    <a:pt x="555009" y="378460"/>
                  </a:lnTo>
                  <a:lnTo>
                    <a:pt x="558770" y="387350"/>
                  </a:lnTo>
                  <a:lnTo>
                    <a:pt x="561011" y="397510"/>
                  </a:lnTo>
                  <a:lnTo>
                    <a:pt x="580970" y="394970"/>
                  </a:lnTo>
                  <a:lnTo>
                    <a:pt x="569192" y="363220"/>
                  </a:lnTo>
                  <a:lnTo>
                    <a:pt x="564984" y="358140"/>
                  </a:lnTo>
                  <a:close/>
                </a:path>
                <a:path w="581025" h="453389">
                  <a:moveTo>
                    <a:pt x="474328" y="294640"/>
                  </a:moveTo>
                  <a:lnTo>
                    <a:pt x="410603" y="383540"/>
                  </a:lnTo>
                  <a:lnTo>
                    <a:pt x="427423" y="394970"/>
                  </a:lnTo>
                  <a:lnTo>
                    <a:pt x="491148" y="306070"/>
                  </a:lnTo>
                  <a:lnTo>
                    <a:pt x="474328" y="294640"/>
                  </a:lnTo>
                  <a:close/>
                </a:path>
                <a:path w="581025" h="453389">
                  <a:moveTo>
                    <a:pt x="439141" y="307340"/>
                  </a:moveTo>
                  <a:lnTo>
                    <a:pt x="384610" y="307340"/>
                  </a:lnTo>
                  <a:lnTo>
                    <a:pt x="386184" y="308610"/>
                  </a:lnTo>
                  <a:lnTo>
                    <a:pt x="379221" y="360680"/>
                  </a:lnTo>
                  <a:lnTo>
                    <a:pt x="397736" y="374650"/>
                  </a:lnTo>
                  <a:lnTo>
                    <a:pt x="405011" y="320040"/>
                  </a:lnTo>
                  <a:lnTo>
                    <a:pt x="422204" y="320040"/>
                  </a:lnTo>
                  <a:lnTo>
                    <a:pt x="429696" y="317500"/>
                  </a:lnTo>
                  <a:lnTo>
                    <a:pt x="434600" y="313690"/>
                  </a:lnTo>
                  <a:lnTo>
                    <a:pt x="439141" y="307340"/>
                  </a:lnTo>
                  <a:close/>
                </a:path>
                <a:path w="581025" h="453389">
                  <a:moveTo>
                    <a:pt x="404404" y="243840"/>
                  </a:moveTo>
                  <a:lnTo>
                    <a:pt x="340681" y="334010"/>
                  </a:lnTo>
                  <a:lnTo>
                    <a:pt x="357621" y="345440"/>
                  </a:lnTo>
                  <a:lnTo>
                    <a:pt x="384610" y="307340"/>
                  </a:lnTo>
                  <a:lnTo>
                    <a:pt x="439141" y="307340"/>
                  </a:lnTo>
                  <a:lnTo>
                    <a:pt x="442774" y="302260"/>
                  </a:lnTo>
                  <a:lnTo>
                    <a:pt x="443319" y="300990"/>
                  </a:lnTo>
                  <a:lnTo>
                    <a:pt x="411392" y="300990"/>
                  </a:lnTo>
                  <a:lnTo>
                    <a:pt x="407167" y="298450"/>
                  </a:lnTo>
                  <a:lnTo>
                    <a:pt x="396436" y="290830"/>
                  </a:lnTo>
                  <a:lnTo>
                    <a:pt x="409475" y="273050"/>
                  </a:lnTo>
                  <a:lnTo>
                    <a:pt x="440096" y="273050"/>
                  </a:lnTo>
                  <a:lnTo>
                    <a:pt x="438677" y="271780"/>
                  </a:lnTo>
                  <a:lnTo>
                    <a:pt x="434541" y="266700"/>
                  </a:lnTo>
                  <a:lnTo>
                    <a:pt x="429107" y="262890"/>
                  </a:lnTo>
                  <a:lnTo>
                    <a:pt x="422375" y="257810"/>
                  </a:lnTo>
                  <a:lnTo>
                    <a:pt x="404404" y="243840"/>
                  </a:lnTo>
                  <a:close/>
                </a:path>
                <a:path w="581025" h="453389">
                  <a:moveTo>
                    <a:pt x="422204" y="320040"/>
                  </a:moveTo>
                  <a:lnTo>
                    <a:pt x="405011" y="320040"/>
                  </a:lnTo>
                  <a:lnTo>
                    <a:pt x="412103" y="321310"/>
                  </a:lnTo>
                  <a:lnTo>
                    <a:pt x="418458" y="321310"/>
                  </a:lnTo>
                  <a:lnTo>
                    <a:pt x="422204" y="320040"/>
                  </a:lnTo>
                  <a:close/>
                </a:path>
                <a:path w="581025" h="453389">
                  <a:moveTo>
                    <a:pt x="307057" y="185420"/>
                  </a:moveTo>
                  <a:lnTo>
                    <a:pt x="267370" y="204470"/>
                  </a:lnTo>
                  <a:lnTo>
                    <a:pt x="251586" y="241300"/>
                  </a:lnTo>
                  <a:lnTo>
                    <a:pt x="252191" y="252730"/>
                  </a:lnTo>
                  <a:lnTo>
                    <a:pt x="275548" y="289560"/>
                  </a:lnTo>
                  <a:lnTo>
                    <a:pt x="306445" y="300990"/>
                  </a:lnTo>
                  <a:lnTo>
                    <a:pt x="317729" y="299720"/>
                  </a:lnTo>
                  <a:lnTo>
                    <a:pt x="328691" y="297180"/>
                  </a:lnTo>
                  <a:lnTo>
                    <a:pt x="338513" y="292100"/>
                  </a:lnTo>
                  <a:lnTo>
                    <a:pt x="347196" y="285750"/>
                  </a:lnTo>
                  <a:lnTo>
                    <a:pt x="351508" y="280670"/>
                  </a:lnTo>
                  <a:lnTo>
                    <a:pt x="306849" y="280670"/>
                  </a:lnTo>
                  <a:lnTo>
                    <a:pt x="299995" y="279400"/>
                  </a:lnTo>
                  <a:lnTo>
                    <a:pt x="271938" y="245110"/>
                  </a:lnTo>
                  <a:lnTo>
                    <a:pt x="272534" y="237490"/>
                  </a:lnTo>
                  <a:lnTo>
                    <a:pt x="310543" y="205740"/>
                  </a:lnTo>
                  <a:lnTo>
                    <a:pt x="351954" y="205740"/>
                  </a:lnTo>
                  <a:lnTo>
                    <a:pt x="350852" y="204470"/>
                  </a:lnTo>
                  <a:lnTo>
                    <a:pt x="342356" y="196850"/>
                  </a:lnTo>
                  <a:lnTo>
                    <a:pt x="335948" y="193040"/>
                  </a:lnTo>
                  <a:lnTo>
                    <a:pt x="329188" y="189230"/>
                  </a:lnTo>
                  <a:lnTo>
                    <a:pt x="307057" y="185420"/>
                  </a:lnTo>
                  <a:close/>
                </a:path>
                <a:path w="581025" h="453389">
                  <a:moveTo>
                    <a:pt x="440096" y="273050"/>
                  </a:moveTo>
                  <a:lnTo>
                    <a:pt x="409475" y="273050"/>
                  </a:lnTo>
                  <a:lnTo>
                    <a:pt x="418652" y="279400"/>
                  </a:lnTo>
                  <a:lnTo>
                    <a:pt x="421534" y="281940"/>
                  </a:lnTo>
                  <a:lnTo>
                    <a:pt x="424027" y="285750"/>
                  </a:lnTo>
                  <a:lnTo>
                    <a:pt x="424642" y="288290"/>
                  </a:lnTo>
                  <a:lnTo>
                    <a:pt x="424609" y="292100"/>
                  </a:lnTo>
                  <a:lnTo>
                    <a:pt x="423908" y="294640"/>
                  </a:lnTo>
                  <a:lnTo>
                    <a:pt x="420182" y="299720"/>
                  </a:lnTo>
                  <a:lnTo>
                    <a:pt x="417488" y="300990"/>
                  </a:lnTo>
                  <a:lnTo>
                    <a:pt x="443319" y="300990"/>
                  </a:lnTo>
                  <a:lnTo>
                    <a:pt x="444954" y="297180"/>
                  </a:lnTo>
                  <a:lnTo>
                    <a:pt x="445705" y="284480"/>
                  </a:lnTo>
                  <a:lnTo>
                    <a:pt x="444433" y="279400"/>
                  </a:lnTo>
                  <a:lnTo>
                    <a:pt x="441515" y="274320"/>
                  </a:lnTo>
                  <a:lnTo>
                    <a:pt x="440096" y="273050"/>
                  </a:lnTo>
                  <a:close/>
                </a:path>
                <a:path w="581025" h="453389">
                  <a:moveTo>
                    <a:pt x="351954" y="205740"/>
                  </a:moveTo>
                  <a:lnTo>
                    <a:pt x="310543" y="205740"/>
                  </a:lnTo>
                  <a:lnTo>
                    <a:pt x="317407" y="207010"/>
                  </a:lnTo>
                  <a:lnTo>
                    <a:pt x="323995" y="209550"/>
                  </a:lnTo>
                  <a:lnTo>
                    <a:pt x="345161" y="243840"/>
                  </a:lnTo>
                  <a:lnTo>
                    <a:pt x="344152" y="251460"/>
                  </a:lnTo>
                  <a:lnTo>
                    <a:pt x="306849" y="280670"/>
                  </a:lnTo>
                  <a:lnTo>
                    <a:pt x="351508" y="280670"/>
                  </a:lnTo>
                  <a:lnTo>
                    <a:pt x="354741" y="276860"/>
                  </a:lnTo>
                  <a:lnTo>
                    <a:pt x="360663" y="266700"/>
                  </a:lnTo>
                  <a:lnTo>
                    <a:pt x="364352" y="256540"/>
                  </a:lnTo>
                  <a:lnTo>
                    <a:pt x="365806" y="245110"/>
                  </a:lnTo>
                  <a:lnTo>
                    <a:pt x="365027" y="233680"/>
                  </a:lnTo>
                  <a:lnTo>
                    <a:pt x="362188" y="222250"/>
                  </a:lnTo>
                  <a:lnTo>
                    <a:pt x="357463" y="212090"/>
                  </a:lnTo>
                  <a:lnTo>
                    <a:pt x="351954" y="205740"/>
                  </a:lnTo>
                  <a:close/>
                </a:path>
                <a:path w="581025" h="453389">
                  <a:moveTo>
                    <a:pt x="238300" y="125730"/>
                  </a:moveTo>
                  <a:lnTo>
                    <a:pt x="226343" y="142240"/>
                  </a:lnTo>
                  <a:lnTo>
                    <a:pt x="242135" y="153670"/>
                  </a:lnTo>
                  <a:lnTo>
                    <a:pt x="190366" y="226060"/>
                  </a:lnTo>
                  <a:lnTo>
                    <a:pt x="207551" y="237490"/>
                  </a:lnTo>
                  <a:lnTo>
                    <a:pt x="259318" y="166370"/>
                  </a:lnTo>
                  <a:lnTo>
                    <a:pt x="283811" y="166370"/>
                  </a:lnTo>
                  <a:lnTo>
                    <a:pt x="287489" y="161290"/>
                  </a:lnTo>
                  <a:lnTo>
                    <a:pt x="238300" y="125730"/>
                  </a:lnTo>
                  <a:close/>
                </a:path>
                <a:path w="581025" h="453389">
                  <a:moveTo>
                    <a:pt x="123342" y="152400"/>
                  </a:moveTo>
                  <a:lnTo>
                    <a:pt x="121925" y="161290"/>
                  </a:lnTo>
                  <a:lnTo>
                    <a:pt x="122454" y="168910"/>
                  </a:lnTo>
                  <a:lnTo>
                    <a:pt x="127405" y="181610"/>
                  </a:lnTo>
                  <a:lnTo>
                    <a:pt x="156673" y="199390"/>
                  </a:lnTo>
                  <a:lnTo>
                    <a:pt x="162979" y="198120"/>
                  </a:lnTo>
                  <a:lnTo>
                    <a:pt x="171428" y="198120"/>
                  </a:lnTo>
                  <a:lnTo>
                    <a:pt x="178267" y="193040"/>
                  </a:lnTo>
                  <a:lnTo>
                    <a:pt x="186180" y="182880"/>
                  </a:lnTo>
                  <a:lnTo>
                    <a:pt x="187500" y="179070"/>
                  </a:lnTo>
                  <a:lnTo>
                    <a:pt x="155980" y="179070"/>
                  </a:lnTo>
                  <a:lnTo>
                    <a:pt x="152932" y="177800"/>
                  </a:lnTo>
                  <a:lnTo>
                    <a:pt x="144462" y="171450"/>
                  </a:lnTo>
                  <a:lnTo>
                    <a:pt x="142356" y="165100"/>
                  </a:lnTo>
                  <a:lnTo>
                    <a:pt x="143713" y="153670"/>
                  </a:lnTo>
                  <a:lnTo>
                    <a:pt x="123342" y="152400"/>
                  </a:lnTo>
                  <a:close/>
                </a:path>
                <a:path w="581025" h="453389">
                  <a:moveTo>
                    <a:pt x="190794" y="91440"/>
                  </a:moveTo>
                  <a:lnTo>
                    <a:pt x="159694" y="115570"/>
                  </a:lnTo>
                  <a:lnTo>
                    <a:pt x="159648" y="121920"/>
                  </a:lnTo>
                  <a:lnTo>
                    <a:pt x="159754" y="124460"/>
                  </a:lnTo>
                  <a:lnTo>
                    <a:pt x="160766" y="132080"/>
                  </a:lnTo>
                  <a:lnTo>
                    <a:pt x="162580" y="140970"/>
                  </a:lnTo>
                  <a:lnTo>
                    <a:pt x="165195" y="151130"/>
                  </a:lnTo>
                  <a:lnTo>
                    <a:pt x="167302" y="158750"/>
                  </a:lnTo>
                  <a:lnTo>
                    <a:pt x="168380" y="163830"/>
                  </a:lnTo>
                  <a:lnTo>
                    <a:pt x="155980" y="179070"/>
                  </a:lnTo>
                  <a:lnTo>
                    <a:pt x="187500" y="179070"/>
                  </a:lnTo>
                  <a:lnTo>
                    <a:pt x="187940" y="177800"/>
                  </a:lnTo>
                  <a:lnTo>
                    <a:pt x="189611" y="170180"/>
                  </a:lnTo>
                  <a:lnTo>
                    <a:pt x="189556" y="165100"/>
                  </a:lnTo>
                  <a:lnTo>
                    <a:pt x="188250" y="156210"/>
                  </a:lnTo>
                  <a:lnTo>
                    <a:pt x="186778" y="149860"/>
                  </a:lnTo>
                  <a:lnTo>
                    <a:pt x="184194" y="140970"/>
                  </a:lnTo>
                  <a:lnTo>
                    <a:pt x="181484" y="129540"/>
                  </a:lnTo>
                  <a:lnTo>
                    <a:pt x="180079" y="123190"/>
                  </a:lnTo>
                  <a:lnTo>
                    <a:pt x="179923" y="118110"/>
                  </a:lnTo>
                  <a:lnTo>
                    <a:pt x="180430" y="115570"/>
                  </a:lnTo>
                  <a:lnTo>
                    <a:pt x="182567" y="113030"/>
                  </a:lnTo>
                  <a:lnTo>
                    <a:pt x="184233" y="111760"/>
                  </a:lnTo>
                  <a:lnTo>
                    <a:pt x="216173" y="111760"/>
                  </a:lnTo>
                  <a:lnTo>
                    <a:pt x="212998" y="105410"/>
                  </a:lnTo>
                  <a:lnTo>
                    <a:pt x="209509" y="101600"/>
                  </a:lnTo>
                  <a:lnTo>
                    <a:pt x="198174" y="92710"/>
                  </a:lnTo>
                  <a:lnTo>
                    <a:pt x="190794" y="91440"/>
                  </a:lnTo>
                  <a:close/>
                </a:path>
                <a:path w="581025" h="453389">
                  <a:moveTo>
                    <a:pt x="283811" y="166370"/>
                  </a:moveTo>
                  <a:lnTo>
                    <a:pt x="259318" y="166370"/>
                  </a:lnTo>
                  <a:lnTo>
                    <a:pt x="275534" y="177800"/>
                  </a:lnTo>
                  <a:lnTo>
                    <a:pt x="283811" y="166370"/>
                  </a:lnTo>
                  <a:close/>
                </a:path>
                <a:path w="581025" h="453389">
                  <a:moveTo>
                    <a:pt x="146474" y="59690"/>
                  </a:moveTo>
                  <a:lnTo>
                    <a:pt x="82749" y="148590"/>
                  </a:lnTo>
                  <a:lnTo>
                    <a:pt x="99570" y="161290"/>
                  </a:lnTo>
                  <a:lnTo>
                    <a:pt x="163294" y="71120"/>
                  </a:lnTo>
                  <a:lnTo>
                    <a:pt x="146474" y="59690"/>
                  </a:lnTo>
                  <a:close/>
                </a:path>
                <a:path w="581025" h="453389">
                  <a:moveTo>
                    <a:pt x="79628" y="62230"/>
                  </a:moveTo>
                  <a:lnTo>
                    <a:pt x="45124" y="62230"/>
                  </a:lnTo>
                  <a:lnTo>
                    <a:pt x="74893" y="83820"/>
                  </a:lnTo>
                  <a:lnTo>
                    <a:pt x="46951" y="123190"/>
                  </a:lnTo>
                  <a:lnTo>
                    <a:pt x="64074" y="135890"/>
                  </a:lnTo>
                  <a:lnTo>
                    <a:pt x="112540" y="67310"/>
                  </a:lnTo>
                  <a:lnTo>
                    <a:pt x="86633" y="67310"/>
                  </a:lnTo>
                  <a:lnTo>
                    <a:pt x="79628" y="62230"/>
                  </a:lnTo>
                  <a:close/>
                </a:path>
                <a:path w="581025" h="453389">
                  <a:moveTo>
                    <a:pt x="216173" y="111760"/>
                  </a:moveTo>
                  <a:lnTo>
                    <a:pt x="188760" y="111760"/>
                  </a:lnTo>
                  <a:lnTo>
                    <a:pt x="191001" y="113030"/>
                  </a:lnTo>
                  <a:lnTo>
                    <a:pt x="197778" y="118110"/>
                  </a:lnTo>
                  <a:lnTo>
                    <a:pt x="200060" y="124460"/>
                  </a:lnTo>
                  <a:lnTo>
                    <a:pt x="200068" y="133350"/>
                  </a:lnTo>
                  <a:lnTo>
                    <a:pt x="220520" y="130810"/>
                  </a:lnTo>
                  <a:lnTo>
                    <a:pt x="219739" y="121920"/>
                  </a:lnTo>
                  <a:lnTo>
                    <a:pt x="218079" y="115570"/>
                  </a:lnTo>
                  <a:lnTo>
                    <a:pt x="216173" y="111760"/>
                  </a:lnTo>
                  <a:close/>
                </a:path>
                <a:path w="581025" h="453389">
                  <a:moveTo>
                    <a:pt x="63723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4" y="62230"/>
                  </a:lnTo>
                  <a:lnTo>
                    <a:pt x="79628" y="62230"/>
                  </a:lnTo>
                  <a:lnTo>
                    <a:pt x="56864" y="45720"/>
                  </a:lnTo>
                  <a:lnTo>
                    <a:pt x="80906" y="12700"/>
                  </a:lnTo>
                  <a:lnTo>
                    <a:pt x="63723" y="0"/>
                  </a:lnTo>
                  <a:close/>
                </a:path>
                <a:path w="581025" h="453389">
                  <a:moveTo>
                    <a:pt x="110675" y="34290"/>
                  </a:moveTo>
                  <a:lnTo>
                    <a:pt x="86633" y="67310"/>
                  </a:lnTo>
                  <a:lnTo>
                    <a:pt x="112540" y="67310"/>
                  </a:lnTo>
                  <a:lnTo>
                    <a:pt x="127798" y="45720"/>
                  </a:lnTo>
                  <a:lnTo>
                    <a:pt x="110675" y="3429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48022" y="5331313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85631" y="5535961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20"/>
                  </a:moveTo>
                  <a:lnTo>
                    <a:pt x="511179" y="337820"/>
                  </a:lnTo>
                  <a:lnTo>
                    <a:pt x="504033" y="339090"/>
                  </a:lnTo>
                  <a:lnTo>
                    <a:pt x="468011" y="372110"/>
                  </a:lnTo>
                  <a:lnTo>
                    <a:pt x="462545" y="393700"/>
                  </a:lnTo>
                  <a:lnTo>
                    <a:pt x="463287" y="405130"/>
                  </a:lnTo>
                  <a:lnTo>
                    <a:pt x="487838" y="441960"/>
                  </a:lnTo>
                  <a:lnTo>
                    <a:pt x="510529" y="452120"/>
                  </a:lnTo>
                  <a:lnTo>
                    <a:pt x="516580" y="453390"/>
                  </a:lnTo>
                  <a:lnTo>
                    <a:pt x="530674" y="453390"/>
                  </a:lnTo>
                  <a:lnTo>
                    <a:pt x="538717" y="452120"/>
                  </a:lnTo>
                  <a:lnTo>
                    <a:pt x="535993" y="434340"/>
                  </a:lnTo>
                  <a:lnTo>
                    <a:pt x="520584" y="434340"/>
                  </a:lnTo>
                  <a:lnTo>
                    <a:pt x="509808" y="431800"/>
                  </a:lnTo>
                  <a:lnTo>
                    <a:pt x="482909" y="398780"/>
                  </a:lnTo>
                  <a:lnTo>
                    <a:pt x="484332" y="386080"/>
                  </a:lnTo>
                  <a:lnTo>
                    <a:pt x="515176" y="358140"/>
                  </a:lnTo>
                  <a:lnTo>
                    <a:pt x="564983" y="358140"/>
                  </a:lnTo>
                  <a:lnTo>
                    <a:pt x="560256" y="353060"/>
                  </a:lnTo>
                  <a:lnTo>
                    <a:pt x="555010" y="349250"/>
                  </a:lnTo>
                  <a:lnTo>
                    <a:pt x="548362" y="344170"/>
                  </a:lnTo>
                  <a:lnTo>
                    <a:pt x="541366" y="341630"/>
                  </a:lnTo>
                  <a:lnTo>
                    <a:pt x="534023" y="339090"/>
                  </a:lnTo>
                  <a:lnTo>
                    <a:pt x="526333" y="337820"/>
                  </a:lnTo>
                  <a:close/>
                </a:path>
                <a:path w="581025" h="453389">
                  <a:moveTo>
                    <a:pt x="535799" y="433070"/>
                  </a:moveTo>
                  <a:lnTo>
                    <a:pt x="527452" y="434340"/>
                  </a:lnTo>
                  <a:lnTo>
                    <a:pt x="535993" y="434340"/>
                  </a:lnTo>
                  <a:lnTo>
                    <a:pt x="535799" y="433070"/>
                  </a:lnTo>
                  <a:close/>
                </a:path>
                <a:path w="581025" h="453389">
                  <a:moveTo>
                    <a:pt x="564983" y="358140"/>
                  </a:moveTo>
                  <a:lnTo>
                    <a:pt x="522528" y="358140"/>
                  </a:lnTo>
                  <a:lnTo>
                    <a:pt x="536402" y="360680"/>
                  </a:lnTo>
                  <a:lnTo>
                    <a:pt x="542925" y="364490"/>
                  </a:lnTo>
                  <a:lnTo>
                    <a:pt x="549727" y="370840"/>
                  </a:lnTo>
                  <a:lnTo>
                    <a:pt x="555009" y="378460"/>
                  </a:lnTo>
                  <a:lnTo>
                    <a:pt x="558770" y="387350"/>
                  </a:lnTo>
                  <a:lnTo>
                    <a:pt x="561011" y="397510"/>
                  </a:lnTo>
                  <a:lnTo>
                    <a:pt x="580970" y="394970"/>
                  </a:lnTo>
                  <a:lnTo>
                    <a:pt x="569192" y="363220"/>
                  </a:lnTo>
                  <a:lnTo>
                    <a:pt x="564983" y="358140"/>
                  </a:lnTo>
                  <a:close/>
                </a:path>
                <a:path w="581025" h="453389">
                  <a:moveTo>
                    <a:pt x="474328" y="294640"/>
                  </a:moveTo>
                  <a:lnTo>
                    <a:pt x="410603" y="383540"/>
                  </a:lnTo>
                  <a:lnTo>
                    <a:pt x="427423" y="394970"/>
                  </a:lnTo>
                  <a:lnTo>
                    <a:pt x="491148" y="306070"/>
                  </a:lnTo>
                  <a:lnTo>
                    <a:pt x="474328" y="294640"/>
                  </a:lnTo>
                  <a:close/>
                </a:path>
                <a:path w="581025" h="453389">
                  <a:moveTo>
                    <a:pt x="439141" y="307340"/>
                  </a:moveTo>
                  <a:lnTo>
                    <a:pt x="384610" y="307340"/>
                  </a:lnTo>
                  <a:lnTo>
                    <a:pt x="386184" y="308610"/>
                  </a:lnTo>
                  <a:lnTo>
                    <a:pt x="379222" y="360680"/>
                  </a:lnTo>
                  <a:lnTo>
                    <a:pt x="397736" y="374650"/>
                  </a:lnTo>
                  <a:lnTo>
                    <a:pt x="405011" y="320040"/>
                  </a:lnTo>
                  <a:lnTo>
                    <a:pt x="422204" y="320040"/>
                  </a:lnTo>
                  <a:lnTo>
                    <a:pt x="429696" y="317500"/>
                  </a:lnTo>
                  <a:lnTo>
                    <a:pt x="434600" y="313690"/>
                  </a:lnTo>
                  <a:lnTo>
                    <a:pt x="439141" y="307340"/>
                  </a:lnTo>
                  <a:close/>
                </a:path>
                <a:path w="581025" h="453389">
                  <a:moveTo>
                    <a:pt x="404404" y="243840"/>
                  </a:moveTo>
                  <a:lnTo>
                    <a:pt x="340680" y="334010"/>
                  </a:lnTo>
                  <a:lnTo>
                    <a:pt x="357621" y="345440"/>
                  </a:lnTo>
                  <a:lnTo>
                    <a:pt x="384610" y="307340"/>
                  </a:lnTo>
                  <a:lnTo>
                    <a:pt x="439141" y="307340"/>
                  </a:lnTo>
                  <a:lnTo>
                    <a:pt x="442774" y="302260"/>
                  </a:lnTo>
                  <a:lnTo>
                    <a:pt x="443319" y="300990"/>
                  </a:lnTo>
                  <a:lnTo>
                    <a:pt x="411392" y="300990"/>
                  </a:lnTo>
                  <a:lnTo>
                    <a:pt x="407165" y="298450"/>
                  </a:lnTo>
                  <a:lnTo>
                    <a:pt x="396436" y="290830"/>
                  </a:lnTo>
                  <a:lnTo>
                    <a:pt x="409475" y="273050"/>
                  </a:lnTo>
                  <a:lnTo>
                    <a:pt x="440096" y="273050"/>
                  </a:lnTo>
                  <a:lnTo>
                    <a:pt x="438677" y="271780"/>
                  </a:lnTo>
                  <a:lnTo>
                    <a:pt x="434541" y="266700"/>
                  </a:lnTo>
                  <a:lnTo>
                    <a:pt x="429106" y="262890"/>
                  </a:lnTo>
                  <a:lnTo>
                    <a:pt x="422374" y="257810"/>
                  </a:lnTo>
                  <a:lnTo>
                    <a:pt x="404404" y="243840"/>
                  </a:lnTo>
                  <a:close/>
                </a:path>
                <a:path w="581025" h="453389">
                  <a:moveTo>
                    <a:pt x="422204" y="320040"/>
                  </a:moveTo>
                  <a:lnTo>
                    <a:pt x="405011" y="320040"/>
                  </a:lnTo>
                  <a:lnTo>
                    <a:pt x="412103" y="321310"/>
                  </a:lnTo>
                  <a:lnTo>
                    <a:pt x="418458" y="321310"/>
                  </a:lnTo>
                  <a:lnTo>
                    <a:pt x="422204" y="320040"/>
                  </a:lnTo>
                  <a:close/>
                </a:path>
                <a:path w="581025" h="453389">
                  <a:moveTo>
                    <a:pt x="307057" y="185420"/>
                  </a:moveTo>
                  <a:lnTo>
                    <a:pt x="267370" y="204470"/>
                  </a:lnTo>
                  <a:lnTo>
                    <a:pt x="251586" y="241300"/>
                  </a:lnTo>
                  <a:lnTo>
                    <a:pt x="252190" y="252730"/>
                  </a:lnTo>
                  <a:lnTo>
                    <a:pt x="275548" y="289560"/>
                  </a:lnTo>
                  <a:lnTo>
                    <a:pt x="306445" y="300990"/>
                  </a:lnTo>
                  <a:lnTo>
                    <a:pt x="317729" y="299720"/>
                  </a:lnTo>
                  <a:lnTo>
                    <a:pt x="328691" y="297180"/>
                  </a:lnTo>
                  <a:lnTo>
                    <a:pt x="338513" y="292100"/>
                  </a:lnTo>
                  <a:lnTo>
                    <a:pt x="347196" y="285750"/>
                  </a:lnTo>
                  <a:lnTo>
                    <a:pt x="351508" y="280670"/>
                  </a:lnTo>
                  <a:lnTo>
                    <a:pt x="306849" y="280670"/>
                  </a:lnTo>
                  <a:lnTo>
                    <a:pt x="299995" y="279400"/>
                  </a:lnTo>
                  <a:lnTo>
                    <a:pt x="271938" y="245110"/>
                  </a:lnTo>
                  <a:lnTo>
                    <a:pt x="272533" y="237490"/>
                  </a:lnTo>
                  <a:lnTo>
                    <a:pt x="310542" y="205740"/>
                  </a:lnTo>
                  <a:lnTo>
                    <a:pt x="351954" y="205740"/>
                  </a:lnTo>
                  <a:lnTo>
                    <a:pt x="350852" y="204470"/>
                  </a:lnTo>
                  <a:lnTo>
                    <a:pt x="342356" y="196850"/>
                  </a:lnTo>
                  <a:lnTo>
                    <a:pt x="335948" y="193040"/>
                  </a:lnTo>
                  <a:lnTo>
                    <a:pt x="329188" y="189230"/>
                  </a:lnTo>
                  <a:lnTo>
                    <a:pt x="307057" y="185420"/>
                  </a:lnTo>
                  <a:close/>
                </a:path>
                <a:path w="581025" h="453389">
                  <a:moveTo>
                    <a:pt x="440096" y="273050"/>
                  </a:moveTo>
                  <a:lnTo>
                    <a:pt x="409475" y="273050"/>
                  </a:lnTo>
                  <a:lnTo>
                    <a:pt x="418652" y="279400"/>
                  </a:lnTo>
                  <a:lnTo>
                    <a:pt x="421534" y="281940"/>
                  </a:lnTo>
                  <a:lnTo>
                    <a:pt x="424027" y="285750"/>
                  </a:lnTo>
                  <a:lnTo>
                    <a:pt x="424642" y="288290"/>
                  </a:lnTo>
                  <a:lnTo>
                    <a:pt x="424609" y="292100"/>
                  </a:lnTo>
                  <a:lnTo>
                    <a:pt x="423906" y="294640"/>
                  </a:lnTo>
                  <a:lnTo>
                    <a:pt x="420182" y="299720"/>
                  </a:lnTo>
                  <a:lnTo>
                    <a:pt x="417488" y="300990"/>
                  </a:lnTo>
                  <a:lnTo>
                    <a:pt x="443319" y="300990"/>
                  </a:lnTo>
                  <a:lnTo>
                    <a:pt x="444954" y="297180"/>
                  </a:lnTo>
                  <a:lnTo>
                    <a:pt x="445705" y="284480"/>
                  </a:lnTo>
                  <a:lnTo>
                    <a:pt x="444433" y="279400"/>
                  </a:lnTo>
                  <a:lnTo>
                    <a:pt x="441515" y="274320"/>
                  </a:lnTo>
                  <a:lnTo>
                    <a:pt x="440096" y="273050"/>
                  </a:lnTo>
                  <a:close/>
                </a:path>
                <a:path w="581025" h="453389">
                  <a:moveTo>
                    <a:pt x="351954" y="205740"/>
                  </a:moveTo>
                  <a:lnTo>
                    <a:pt x="310542" y="205740"/>
                  </a:lnTo>
                  <a:lnTo>
                    <a:pt x="317407" y="207010"/>
                  </a:lnTo>
                  <a:lnTo>
                    <a:pt x="323995" y="209550"/>
                  </a:lnTo>
                  <a:lnTo>
                    <a:pt x="345161" y="243840"/>
                  </a:lnTo>
                  <a:lnTo>
                    <a:pt x="344152" y="251460"/>
                  </a:lnTo>
                  <a:lnTo>
                    <a:pt x="306849" y="280670"/>
                  </a:lnTo>
                  <a:lnTo>
                    <a:pt x="351508" y="280670"/>
                  </a:lnTo>
                  <a:lnTo>
                    <a:pt x="354741" y="276860"/>
                  </a:lnTo>
                  <a:lnTo>
                    <a:pt x="360663" y="266700"/>
                  </a:lnTo>
                  <a:lnTo>
                    <a:pt x="364352" y="256540"/>
                  </a:lnTo>
                  <a:lnTo>
                    <a:pt x="365806" y="245110"/>
                  </a:lnTo>
                  <a:lnTo>
                    <a:pt x="365027" y="233680"/>
                  </a:lnTo>
                  <a:lnTo>
                    <a:pt x="362188" y="222250"/>
                  </a:lnTo>
                  <a:lnTo>
                    <a:pt x="357463" y="212090"/>
                  </a:lnTo>
                  <a:lnTo>
                    <a:pt x="351954" y="205740"/>
                  </a:lnTo>
                  <a:close/>
                </a:path>
                <a:path w="581025" h="453389">
                  <a:moveTo>
                    <a:pt x="238298" y="125730"/>
                  </a:moveTo>
                  <a:lnTo>
                    <a:pt x="226343" y="142240"/>
                  </a:lnTo>
                  <a:lnTo>
                    <a:pt x="242134" y="153670"/>
                  </a:lnTo>
                  <a:lnTo>
                    <a:pt x="190366" y="226060"/>
                  </a:lnTo>
                  <a:lnTo>
                    <a:pt x="207551" y="237490"/>
                  </a:lnTo>
                  <a:lnTo>
                    <a:pt x="259318" y="166370"/>
                  </a:lnTo>
                  <a:lnTo>
                    <a:pt x="283810" y="166370"/>
                  </a:lnTo>
                  <a:lnTo>
                    <a:pt x="287489" y="161290"/>
                  </a:lnTo>
                  <a:lnTo>
                    <a:pt x="238298" y="125730"/>
                  </a:lnTo>
                  <a:close/>
                </a:path>
                <a:path w="581025" h="453389">
                  <a:moveTo>
                    <a:pt x="123342" y="152400"/>
                  </a:moveTo>
                  <a:lnTo>
                    <a:pt x="121925" y="161290"/>
                  </a:lnTo>
                  <a:lnTo>
                    <a:pt x="122454" y="168910"/>
                  </a:lnTo>
                  <a:lnTo>
                    <a:pt x="127405" y="181610"/>
                  </a:lnTo>
                  <a:lnTo>
                    <a:pt x="156672" y="199390"/>
                  </a:lnTo>
                  <a:lnTo>
                    <a:pt x="162977" y="198120"/>
                  </a:lnTo>
                  <a:lnTo>
                    <a:pt x="171428" y="198120"/>
                  </a:lnTo>
                  <a:lnTo>
                    <a:pt x="178267" y="193040"/>
                  </a:lnTo>
                  <a:lnTo>
                    <a:pt x="186179" y="182880"/>
                  </a:lnTo>
                  <a:lnTo>
                    <a:pt x="187500" y="179070"/>
                  </a:lnTo>
                  <a:lnTo>
                    <a:pt x="155978" y="179070"/>
                  </a:lnTo>
                  <a:lnTo>
                    <a:pt x="152932" y="177800"/>
                  </a:lnTo>
                  <a:lnTo>
                    <a:pt x="144462" y="171450"/>
                  </a:lnTo>
                  <a:lnTo>
                    <a:pt x="142356" y="165100"/>
                  </a:lnTo>
                  <a:lnTo>
                    <a:pt x="143713" y="153670"/>
                  </a:lnTo>
                  <a:lnTo>
                    <a:pt x="123342" y="152400"/>
                  </a:lnTo>
                  <a:close/>
                </a:path>
                <a:path w="581025" h="453389">
                  <a:moveTo>
                    <a:pt x="190794" y="91440"/>
                  </a:moveTo>
                  <a:lnTo>
                    <a:pt x="159694" y="115570"/>
                  </a:lnTo>
                  <a:lnTo>
                    <a:pt x="159648" y="121920"/>
                  </a:lnTo>
                  <a:lnTo>
                    <a:pt x="159754" y="124460"/>
                  </a:lnTo>
                  <a:lnTo>
                    <a:pt x="160766" y="132080"/>
                  </a:lnTo>
                  <a:lnTo>
                    <a:pt x="162580" y="140970"/>
                  </a:lnTo>
                  <a:lnTo>
                    <a:pt x="165195" y="151130"/>
                  </a:lnTo>
                  <a:lnTo>
                    <a:pt x="167302" y="158750"/>
                  </a:lnTo>
                  <a:lnTo>
                    <a:pt x="168380" y="163830"/>
                  </a:lnTo>
                  <a:lnTo>
                    <a:pt x="155978" y="179070"/>
                  </a:lnTo>
                  <a:lnTo>
                    <a:pt x="187500" y="179070"/>
                  </a:lnTo>
                  <a:lnTo>
                    <a:pt x="187940" y="177800"/>
                  </a:lnTo>
                  <a:lnTo>
                    <a:pt x="189611" y="170180"/>
                  </a:lnTo>
                  <a:lnTo>
                    <a:pt x="189556" y="165100"/>
                  </a:lnTo>
                  <a:lnTo>
                    <a:pt x="188250" y="156210"/>
                  </a:lnTo>
                  <a:lnTo>
                    <a:pt x="186778" y="149860"/>
                  </a:lnTo>
                  <a:lnTo>
                    <a:pt x="184194" y="140970"/>
                  </a:lnTo>
                  <a:lnTo>
                    <a:pt x="181484" y="129540"/>
                  </a:lnTo>
                  <a:lnTo>
                    <a:pt x="180079" y="123190"/>
                  </a:lnTo>
                  <a:lnTo>
                    <a:pt x="179923" y="118110"/>
                  </a:lnTo>
                  <a:lnTo>
                    <a:pt x="180430" y="115570"/>
                  </a:lnTo>
                  <a:lnTo>
                    <a:pt x="182566" y="113030"/>
                  </a:lnTo>
                  <a:lnTo>
                    <a:pt x="184232" y="111760"/>
                  </a:lnTo>
                  <a:lnTo>
                    <a:pt x="216173" y="111760"/>
                  </a:lnTo>
                  <a:lnTo>
                    <a:pt x="212998" y="105410"/>
                  </a:lnTo>
                  <a:lnTo>
                    <a:pt x="209509" y="101600"/>
                  </a:lnTo>
                  <a:lnTo>
                    <a:pt x="198174" y="92710"/>
                  </a:lnTo>
                  <a:lnTo>
                    <a:pt x="190794" y="91440"/>
                  </a:lnTo>
                  <a:close/>
                </a:path>
                <a:path w="581025" h="453389">
                  <a:moveTo>
                    <a:pt x="283810" y="166370"/>
                  </a:moveTo>
                  <a:lnTo>
                    <a:pt x="259318" y="166370"/>
                  </a:lnTo>
                  <a:lnTo>
                    <a:pt x="275532" y="177800"/>
                  </a:lnTo>
                  <a:lnTo>
                    <a:pt x="283810" y="166370"/>
                  </a:lnTo>
                  <a:close/>
                </a:path>
                <a:path w="581025" h="453389">
                  <a:moveTo>
                    <a:pt x="146474" y="59690"/>
                  </a:moveTo>
                  <a:lnTo>
                    <a:pt x="82749" y="148590"/>
                  </a:lnTo>
                  <a:lnTo>
                    <a:pt x="99570" y="161290"/>
                  </a:lnTo>
                  <a:lnTo>
                    <a:pt x="163294" y="71120"/>
                  </a:lnTo>
                  <a:lnTo>
                    <a:pt x="146474" y="59690"/>
                  </a:lnTo>
                  <a:close/>
                </a:path>
                <a:path w="581025" h="453389">
                  <a:moveTo>
                    <a:pt x="79628" y="62230"/>
                  </a:moveTo>
                  <a:lnTo>
                    <a:pt x="45124" y="62230"/>
                  </a:lnTo>
                  <a:lnTo>
                    <a:pt x="74893" y="83820"/>
                  </a:lnTo>
                  <a:lnTo>
                    <a:pt x="46950" y="123190"/>
                  </a:lnTo>
                  <a:lnTo>
                    <a:pt x="64074" y="135890"/>
                  </a:lnTo>
                  <a:lnTo>
                    <a:pt x="112539" y="67310"/>
                  </a:lnTo>
                  <a:lnTo>
                    <a:pt x="86633" y="67310"/>
                  </a:lnTo>
                  <a:lnTo>
                    <a:pt x="79628" y="62230"/>
                  </a:lnTo>
                  <a:close/>
                </a:path>
                <a:path w="581025" h="453389">
                  <a:moveTo>
                    <a:pt x="216173" y="111760"/>
                  </a:moveTo>
                  <a:lnTo>
                    <a:pt x="188760" y="111760"/>
                  </a:lnTo>
                  <a:lnTo>
                    <a:pt x="191001" y="113030"/>
                  </a:lnTo>
                  <a:lnTo>
                    <a:pt x="197778" y="118110"/>
                  </a:lnTo>
                  <a:lnTo>
                    <a:pt x="200060" y="124460"/>
                  </a:lnTo>
                  <a:lnTo>
                    <a:pt x="200066" y="133350"/>
                  </a:lnTo>
                  <a:lnTo>
                    <a:pt x="220518" y="130810"/>
                  </a:lnTo>
                  <a:lnTo>
                    <a:pt x="219739" y="121920"/>
                  </a:lnTo>
                  <a:lnTo>
                    <a:pt x="218079" y="115570"/>
                  </a:lnTo>
                  <a:lnTo>
                    <a:pt x="216173" y="111760"/>
                  </a:lnTo>
                  <a:close/>
                </a:path>
                <a:path w="581025" h="453389">
                  <a:moveTo>
                    <a:pt x="63723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4" y="62230"/>
                  </a:lnTo>
                  <a:lnTo>
                    <a:pt x="79628" y="62230"/>
                  </a:lnTo>
                  <a:lnTo>
                    <a:pt x="56864" y="45720"/>
                  </a:lnTo>
                  <a:lnTo>
                    <a:pt x="80906" y="12700"/>
                  </a:lnTo>
                  <a:lnTo>
                    <a:pt x="63723" y="0"/>
                  </a:lnTo>
                  <a:close/>
                </a:path>
                <a:path w="581025" h="453389">
                  <a:moveTo>
                    <a:pt x="110675" y="34290"/>
                  </a:moveTo>
                  <a:lnTo>
                    <a:pt x="86633" y="67310"/>
                  </a:lnTo>
                  <a:lnTo>
                    <a:pt x="112539" y="67310"/>
                  </a:lnTo>
                  <a:lnTo>
                    <a:pt x="127797" y="45720"/>
                  </a:lnTo>
                  <a:lnTo>
                    <a:pt x="110675" y="3429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62289" y="5298870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99897" y="5503518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20"/>
                  </a:moveTo>
                  <a:lnTo>
                    <a:pt x="511180" y="337820"/>
                  </a:lnTo>
                  <a:lnTo>
                    <a:pt x="504034" y="339090"/>
                  </a:lnTo>
                  <a:lnTo>
                    <a:pt x="468011" y="372110"/>
                  </a:lnTo>
                  <a:lnTo>
                    <a:pt x="462546" y="393700"/>
                  </a:lnTo>
                  <a:lnTo>
                    <a:pt x="463287" y="405130"/>
                  </a:lnTo>
                  <a:lnTo>
                    <a:pt x="487838" y="441960"/>
                  </a:lnTo>
                  <a:lnTo>
                    <a:pt x="510529" y="452120"/>
                  </a:lnTo>
                  <a:lnTo>
                    <a:pt x="516580" y="453390"/>
                  </a:lnTo>
                  <a:lnTo>
                    <a:pt x="530674" y="453390"/>
                  </a:lnTo>
                  <a:lnTo>
                    <a:pt x="538717" y="452120"/>
                  </a:lnTo>
                  <a:lnTo>
                    <a:pt x="535993" y="434340"/>
                  </a:lnTo>
                  <a:lnTo>
                    <a:pt x="520585" y="434340"/>
                  </a:lnTo>
                  <a:lnTo>
                    <a:pt x="509809" y="431800"/>
                  </a:lnTo>
                  <a:lnTo>
                    <a:pt x="482911" y="398780"/>
                  </a:lnTo>
                  <a:lnTo>
                    <a:pt x="484332" y="386080"/>
                  </a:lnTo>
                  <a:lnTo>
                    <a:pt x="515178" y="358140"/>
                  </a:lnTo>
                  <a:lnTo>
                    <a:pt x="564984" y="358140"/>
                  </a:lnTo>
                  <a:lnTo>
                    <a:pt x="560256" y="353060"/>
                  </a:lnTo>
                  <a:lnTo>
                    <a:pt x="555010" y="349250"/>
                  </a:lnTo>
                  <a:lnTo>
                    <a:pt x="548362" y="344170"/>
                  </a:lnTo>
                  <a:lnTo>
                    <a:pt x="541367" y="341630"/>
                  </a:lnTo>
                  <a:lnTo>
                    <a:pt x="534024" y="339090"/>
                  </a:lnTo>
                  <a:lnTo>
                    <a:pt x="526333" y="337820"/>
                  </a:lnTo>
                  <a:close/>
                </a:path>
                <a:path w="581025" h="453389">
                  <a:moveTo>
                    <a:pt x="535799" y="433070"/>
                  </a:moveTo>
                  <a:lnTo>
                    <a:pt x="527452" y="434340"/>
                  </a:lnTo>
                  <a:lnTo>
                    <a:pt x="535993" y="434340"/>
                  </a:lnTo>
                  <a:lnTo>
                    <a:pt x="535799" y="433070"/>
                  </a:lnTo>
                  <a:close/>
                </a:path>
                <a:path w="581025" h="453389">
                  <a:moveTo>
                    <a:pt x="564984" y="358140"/>
                  </a:moveTo>
                  <a:lnTo>
                    <a:pt x="522529" y="358140"/>
                  </a:lnTo>
                  <a:lnTo>
                    <a:pt x="536403" y="360680"/>
                  </a:lnTo>
                  <a:lnTo>
                    <a:pt x="542925" y="364490"/>
                  </a:lnTo>
                  <a:lnTo>
                    <a:pt x="549727" y="370840"/>
                  </a:lnTo>
                  <a:lnTo>
                    <a:pt x="555009" y="378460"/>
                  </a:lnTo>
                  <a:lnTo>
                    <a:pt x="558770" y="387350"/>
                  </a:lnTo>
                  <a:lnTo>
                    <a:pt x="561011" y="397510"/>
                  </a:lnTo>
                  <a:lnTo>
                    <a:pt x="580971" y="394970"/>
                  </a:lnTo>
                  <a:lnTo>
                    <a:pt x="569192" y="363220"/>
                  </a:lnTo>
                  <a:lnTo>
                    <a:pt x="564984" y="358140"/>
                  </a:lnTo>
                  <a:close/>
                </a:path>
                <a:path w="581025" h="453389">
                  <a:moveTo>
                    <a:pt x="474328" y="294640"/>
                  </a:moveTo>
                  <a:lnTo>
                    <a:pt x="410603" y="383540"/>
                  </a:lnTo>
                  <a:lnTo>
                    <a:pt x="427424" y="394970"/>
                  </a:lnTo>
                  <a:lnTo>
                    <a:pt x="491148" y="306070"/>
                  </a:lnTo>
                  <a:lnTo>
                    <a:pt x="474328" y="294640"/>
                  </a:lnTo>
                  <a:close/>
                </a:path>
                <a:path w="581025" h="453389">
                  <a:moveTo>
                    <a:pt x="439141" y="307340"/>
                  </a:moveTo>
                  <a:lnTo>
                    <a:pt x="384610" y="307340"/>
                  </a:lnTo>
                  <a:lnTo>
                    <a:pt x="386184" y="308610"/>
                  </a:lnTo>
                  <a:lnTo>
                    <a:pt x="379222" y="360680"/>
                  </a:lnTo>
                  <a:lnTo>
                    <a:pt x="397737" y="374650"/>
                  </a:lnTo>
                  <a:lnTo>
                    <a:pt x="405013" y="320040"/>
                  </a:lnTo>
                  <a:lnTo>
                    <a:pt x="422204" y="320040"/>
                  </a:lnTo>
                  <a:lnTo>
                    <a:pt x="429696" y="317500"/>
                  </a:lnTo>
                  <a:lnTo>
                    <a:pt x="434600" y="313690"/>
                  </a:lnTo>
                  <a:lnTo>
                    <a:pt x="439141" y="307340"/>
                  </a:lnTo>
                  <a:close/>
                </a:path>
                <a:path w="581025" h="453389">
                  <a:moveTo>
                    <a:pt x="404404" y="243840"/>
                  </a:moveTo>
                  <a:lnTo>
                    <a:pt x="340681" y="334010"/>
                  </a:lnTo>
                  <a:lnTo>
                    <a:pt x="357621" y="345440"/>
                  </a:lnTo>
                  <a:lnTo>
                    <a:pt x="384610" y="307340"/>
                  </a:lnTo>
                  <a:lnTo>
                    <a:pt x="439141" y="307340"/>
                  </a:lnTo>
                  <a:lnTo>
                    <a:pt x="442774" y="302260"/>
                  </a:lnTo>
                  <a:lnTo>
                    <a:pt x="443319" y="300990"/>
                  </a:lnTo>
                  <a:lnTo>
                    <a:pt x="411393" y="300990"/>
                  </a:lnTo>
                  <a:lnTo>
                    <a:pt x="407167" y="298450"/>
                  </a:lnTo>
                  <a:lnTo>
                    <a:pt x="396436" y="290830"/>
                  </a:lnTo>
                  <a:lnTo>
                    <a:pt x="409477" y="273050"/>
                  </a:lnTo>
                  <a:lnTo>
                    <a:pt x="440096" y="273050"/>
                  </a:lnTo>
                  <a:lnTo>
                    <a:pt x="438677" y="271780"/>
                  </a:lnTo>
                  <a:lnTo>
                    <a:pt x="434541" y="266700"/>
                  </a:lnTo>
                  <a:lnTo>
                    <a:pt x="429107" y="262890"/>
                  </a:lnTo>
                  <a:lnTo>
                    <a:pt x="422375" y="257810"/>
                  </a:lnTo>
                  <a:lnTo>
                    <a:pt x="404404" y="243840"/>
                  </a:lnTo>
                  <a:close/>
                </a:path>
                <a:path w="581025" h="453389">
                  <a:moveTo>
                    <a:pt x="422204" y="320040"/>
                  </a:moveTo>
                  <a:lnTo>
                    <a:pt x="405013" y="320040"/>
                  </a:lnTo>
                  <a:lnTo>
                    <a:pt x="412103" y="321310"/>
                  </a:lnTo>
                  <a:lnTo>
                    <a:pt x="418458" y="321310"/>
                  </a:lnTo>
                  <a:lnTo>
                    <a:pt x="422204" y="320040"/>
                  </a:lnTo>
                  <a:close/>
                </a:path>
                <a:path w="581025" h="453389">
                  <a:moveTo>
                    <a:pt x="307057" y="185420"/>
                  </a:moveTo>
                  <a:lnTo>
                    <a:pt x="267370" y="204470"/>
                  </a:lnTo>
                  <a:lnTo>
                    <a:pt x="251587" y="241300"/>
                  </a:lnTo>
                  <a:lnTo>
                    <a:pt x="252191" y="252730"/>
                  </a:lnTo>
                  <a:lnTo>
                    <a:pt x="275548" y="289560"/>
                  </a:lnTo>
                  <a:lnTo>
                    <a:pt x="306445" y="300990"/>
                  </a:lnTo>
                  <a:lnTo>
                    <a:pt x="317729" y="299720"/>
                  </a:lnTo>
                  <a:lnTo>
                    <a:pt x="328691" y="297180"/>
                  </a:lnTo>
                  <a:lnTo>
                    <a:pt x="338514" y="292100"/>
                  </a:lnTo>
                  <a:lnTo>
                    <a:pt x="347197" y="285750"/>
                  </a:lnTo>
                  <a:lnTo>
                    <a:pt x="351508" y="280670"/>
                  </a:lnTo>
                  <a:lnTo>
                    <a:pt x="306849" y="280670"/>
                  </a:lnTo>
                  <a:lnTo>
                    <a:pt x="299995" y="279400"/>
                  </a:lnTo>
                  <a:lnTo>
                    <a:pt x="271938" y="245110"/>
                  </a:lnTo>
                  <a:lnTo>
                    <a:pt x="272534" y="237490"/>
                  </a:lnTo>
                  <a:lnTo>
                    <a:pt x="310543" y="205740"/>
                  </a:lnTo>
                  <a:lnTo>
                    <a:pt x="351954" y="205740"/>
                  </a:lnTo>
                  <a:lnTo>
                    <a:pt x="350853" y="204470"/>
                  </a:lnTo>
                  <a:lnTo>
                    <a:pt x="342357" y="196850"/>
                  </a:lnTo>
                  <a:lnTo>
                    <a:pt x="335949" y="193040"/>
                  </a:lnTo>
                  <a:lnTo>
                    <a:pt x="329188" y="189230"/>
                  </a:lnTo>
                  <a:lnTo>
                    <a:pt x="307057" y="185420"/>
                  </a:lnTo>
                  <a:close/>
                </a:path>
                <a:path w="581025" h="453389">
                  <a:moveTo>
                    <a:pt x="440096" y="273050"/>
                  </a:moveTo>
                  <a:lnTo>
                    <a:pt x="409477" y="273050"/>
                  </a:lnTo>
                  <a:lnTo>
                    <a:pt x="418652" y="279400"/>
                  </a:lnTo>
                  <a:lnTo>
                    <a:pt x="421535" y="281940"/>
                  </a:lnTo>
                  <a:lnTo>
                    <a:pt x="424028" y="285750"/>
                  </a:lnTo>
                  <a:lnTo>
                    <a:pt x="424643" y="288290"/>
                  </a:lnTo>
                  <a:lnTo>
                    <a:pt x="424609" y="292100"/>
                  </a:lnTo>
                  <a:lnTo>
                    <a:pt x="423908" y="294640"/>
                  </a:lnTo>
                  <a:lnTo>
                    <a:pt x="420182" y="299720"/>
                  </a:lnTo>
                  <a:lnTo>
                    <a:pt x="417488" y="300990"/>
                  </a:lnTo>
                  <a:lnTo>
                    <a:pt x="443319" y="300990"/>
                  </a:lnTo>
                  <a:lnTo>
                    <a:pt x="444954" y="297180"/>
                  </a:lnTo>
                  <a:lnTo>
                    <a:pt x="445706" y="284480"/>
                  </a:lnTo>
                  <a:lnTo>
                    <a:pt x="444433" y="279400"/>
                  </a:lnTo>
                  <a:lnTo>
                    <a:pt x="441515" y="274320"/>
                  </a:lnTo>
                  <a:lnTo>
                    <a:pt x="440096" y="273050"/>
                  </a:lnTo>
                  <a:close/>
                </a:path>
                <a:path w="581025" h="453389">
                  <a:moveTo>
                    <a:pt x="351954" y="205740"/>
                  </a:moveTo>
                  <a:lnTo>
                    <a:pt x="310543" y="205740"/>
                  </a:lnTo>
                  <a:lnTo>
                    <a:pt x="317408" y="207010"/>
                  </a:lnTo>
                  <a:lnTo>
                    <a:pt x="323996" y="209550"/>
                  </a:lnTo>
                  <a:lnTo>
                    <a:pt x="345161" y="243840"/>
                  </a:lnTo>
                  <a:lnTo>
                    <a:pt x="344152" y="251460"/>
                  </a:lnTo>
                  <a:lnTo>
                    <a:pt x="306849" y="280670"/>
                  </a:lnTo>
                  <a:lnTo>
                    <a:pt x="351508" y="280670"/>
                  </a:lnTo>
                  <a:lnTo>
                    <a:pt x="354741" y="276860"/>
                  </a:lnTo>
                  <a:lnTo>
                    <a:pt x="360664" y="266700"/>
                  </a:lnTo>
                  <a:lnTo>
                    <a:pt x="364352" y="256540"/>
                  </a:lnTo>
                  <a:lnTo>
                    <a:pt x="365806" y="245110"/>
                  </a:lnTo>
                  <a:lnTo>
                    <a:pt x="365027" y="233680"/>
                  </a:lnTo>
                  <a:lnTo>
                    <a:pt x="362188" y="222250"/>
                  </a:lnTo>
                  <a:lnTo>
                    <a:pt x="357463" y="212090"/>
                  </a:lnTo>
                  <a:lnTo>
                    <a:pt x="351954" y="205740"/>
                  </a:lnTo>
                  <a:close/>
                </a:path>
                <a:path w="581025" h="453389">
                  <a:moveTo>
                    <a:pt x="238300" y="125730"/>
                  </a:moveTo>
                  <a:lnTo>
                    <a:pt x="226343" y="142240"/>
                  </a:lnTo>
                  <a:lnTo>
                    <a:pt x="242135" y="153670"/>
                  </a:lnTo>
                  <a:lnTo>
                    <a:pt x="190367" y="226060"/>
                  </a:lnTo>
                  <a:lnTo>
                    <a:pt x="207551" y="237490"/>
                  </a:lnTo>
                  <a:lnTo>
                    <a:pt x="259318" y="166370"/>
                  </a:lnTo>
                  <a:lnTo>
                    <a:pt x="283811" y="166370"/>
                  </a:lnTo>
                  <a:lnTo>
                    <a:pt x="287489" y="161290"/>
                  </a:lnTo>
                  <a:lnTo>
                    <a:pt x="238300" y="125730"/>
                  </a:lnTo>
                  <a:close/>
                </a:path>
                <a:path w="581025" h="453389">
                  <a:moveTo>
                    <a:pt x="123343" y="152400"/>
                  </a:moveTo>
                  <a:lnTo>
                    <a:pt x="121926" y="161290"/>
                  </a:lnTo>
                  <a:lnTo>
                    <a:pt x="122454" y="168910"/>
                  </a:lnTo>
                  <a:lnTo>
                    <a:pt x="127405" y="181610"/>
                  </a:lnTo>
                  <a:lnTo>
                    <a:pt x="156673" y="199390"/>
                  </a:lnTo>
                  <a:lnTo>
                    <a:pt x="162979" y="198120"/>
                  </a:lnTo>
                  <a:lnTo>
                    <a:pt x="171428" y="198120"/>
                  </a:lnTo>
                  <a:lnTo>
                    <a:pt x="178267" y="193040"/>
                  </a:lnTo>
                  <a:lnTo>
                    <a:pt x="186180" y="182880"/>
                  </a:lnTo>
                  <a:lnTo>
                    <a:pt x="187500" y="179070"/>
                  </a:lnTo>
                  <a:lnTo>
                    <a:pt x="155980" y="179070"/>
                  </a:lnTo>
                  <a:lnTo>
                    <a:pt x="152933" y="177800"/>
                  </a:lnTo>
                  <a:lnTo>
                    <a:pt x="144462" y="171450"/>
                  </a:lnTo>
                  <a:lnTo>
                    <a:pt x="142356" y="165100"/>
                  </a:lnTo>
                  <a:lnTo>
                    <a:pt x="143713" y="153670"/>
                  </a:lnTo>
                  <a:lnTo>
                    <a:pt x="123343" y="152400"/>
                  </a:lnTo>
                  <a:close/>
                </a:path>
                <a:path w="581025" h="453389">
                  <a:moveTo>
                    <a:pt x="190795" y="91440"/>
                  </a:moveTo>
                  <a:lnTo>
                    <a:pt x="159694" y="115570"/>
                  </a:lnTo>
                  <a:lnTo>
                    <a:pt x="159649" y="121920"/>
                  </a:lnTo>
                  <a:lnTo>
                    <a:pt x="159754" y="124460"/>
                  </a:lnTo>
                  <a:lnTo>
                    <a:pt x="160766" y="132080"/>
                  </a:lnTo>
                  <a:lnTo>
                    <a:pt x="162580" y="140970"/>
                  </a:lnTo>
                  <a:lnTo>
                    <a:pt x="165195" y="151130"/>
                  </a:lnTo>
                  <a:lnTo>
                    <a:pt x="167303" y="158750"/>
                  </a:lnTo>
                  <a:lnTo>
                    <a:pt x="168381" y="163830"/>
                  </a:lnTo>
                  <a:lnTo>
                    <a:pt x="155980" y="179070"/>
                  </a:lnTo>
                  <a:lnTo>
                    <a:pt x="187500" y="179070"/>
                  </a:lnTo>
                  <a:lnTo>
                    <a:pt x="187940" y="177800"/>
                  </a:lnTo>
                  <a:lnTo>
                    <a:pt x="189611" y="170180"/>
                  </a:lnTo>
                  <a:lnTo>
                    <a:pt x="189556" y="165100"/>
                  </a:lnTo>
                  <a:lnTo>
                    <a:pt x="188250" y="156210"/>
                  </a:lnTo>
                  <a:lnTo>
                    <a:pt x="186778" y="149860"/>
                  </a:lnTo>
                  <a:lnTo>
                    <a:pt x="184194" y="140970"/>
                  </a:lnTo>
                  <a:lnTo>
                    <a:pt x="181485" y="129540"/>
                  </a:lnTo>
                  <a:lnTo>
                    <a:pt x="180079" y="123190"/>
                  </a:lnTo>
                  <a:lnTo>
                    <a:pt x="179923" y="118110"/>
                  </a:lnTo>
                  <a:lnTo>
                    <a:pt x="180430" y="115570"/>
                  </a:lnTo>
                  <a:lnTo>
                    <a:pt x="182567" y="113030"/>
                  </a:lnTo>
                  <a:lnTo>
                    <a:pt x="184233" y="111760"/>
                  </a:lnTo>
                  <a:lnTo>
                    <a:pt x="216173" y="111760"/>
                  </a:lnTo>
                  <a:lnTo>
                    <a:pt x="212998" y="105410"/>
                  </a:lnTo>
                  <a:lnTo>
                    <a:pt x="209509" y="101600"/>
                  </a:lnTo>
                  <a:lnTo>
                    <a:pt x="198174" y="92710"/>
                  </a:lnTo>
                  <a:lnTo>
                    <a:pt x="190795" y="91440"/>
                  </a:lnTo>
                  <a:close/>
                </a:path>
                <a:path w="581025" h="453389">
                  <a:moveTo>
                    <a:pt x="283811" y="166370"/>
                  </a:moveTo>
                  <a:lnTo>
                    <a:pt x="259318" y="166370"/>
                  </a:lnTo>
                  <a:lnTo>
                    <a:pt x="275534" y="177800"/>
                  </a:lnTo>
                  <a:lnTo>
                    <a:pt x="283811" y="166370"/>
                  </a:lnTo>
                  <a:close/>
                </a:path>
                <a:path w="581025" h="453389">
                  <a:moveTo>
                    <a:pt x="146474" y="59690"/>
                  </a:moveTo>
                  <a:lnTo>
                    <a:pt x="82750" y="148590"/>
                  </a:lnTo>
                  <a:lnTo>
                    <a:pt x="99570" y="161290"/>
                  </a:lnTo>
                  <a:lnTo>
                    <a:pt x="163294" y="71120"/>
                  </a:lnTo>
                  <a:lnTo>
                    <a:pt x="146474" y="59690"/>
                  </a:lnTo>
                  <a:close/>
                </a:path>
                <a:path w="581025" h="453389">
                  <a:moveTo>
                    <a:pt x="79628" y="62230"/>
                  </a:moveTo>
                  <a:lnTo>
                    <a:pt x="45124" y="62230"/>
                  </a:lnTo>
                  <a:lnTo>
                    <a:pt x="74893" y="83820"/>
                  </a:lnTo>
                  <a:lnTo>
                    <a:pt x="46951" y="123190"/>
                  </a:lnTo>
                  <a:lnTo>
                    <a:pt x="64074" y="135890"/>
                  </a:lnTo>
                  <a:lnTo>
                    <a:pt x="112540" y="67310"/>
                  </a:lnTo>
                  <a:lnTo>
                    <a:pt x="86633" y="67310"/>
                  </a:lnTo>
                  <a:lnTo>
                    <a:pt x="79628" y="62230"/>
                  </a:lnTo>
                  <a:close/>
                </a:path>
                <a:path w="581025" h="453389">
                  <a:moveTo>
                    <a:pt x="216173" y="111760"/>
                  </a:moveTo>
                  <a:lnTo>
                    <a:pt x="188761" y="111760"/>
                  </a:lnTo>
                  <a:lnTo>
                    <a:pt x="191001" y="113030"/>
                  </a:lnTo>
                  <a:lnTo>
                    <a:pt x="197778" y="118110"/>
                  </a:lnTo>
                  <a:lnTo>
                    <a:pt x="200060" y="124460"/>
                  </a:lnTo>
                  <a:lnTo>
                    <a:pt x="200068" y="133350"/>
                  </a:lnTo>
                  <a:lnTo>
                    <a:pt x="220520" y="130810"/>
                  </a:lnTo>
                  <a:lnTo>
                    <a:pt x="219739" y="121920"/>
                  </a:lnTo>
                  <a:lnTo>
                    <a:pt x="218079" y="115570"/>
                  </a:lnTo>
                  <a:lnTo>
                    <a:pt x="216173" y="111760"/>
                  </a:lnTo>
                  <a:close/>
                </a:path>
                <a:path w="581025" h="453389">
                  <a:moveTo>
                    <a:pt x="63724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4" y="62230"/>
                  </a:lnTo>
                  <a:lnTo>
                    <a:pt x="79628" y="62230"/>
                  </a:lnTo>
                  <a:lnTo>
                    <a:pt x="56864" y="45720"/>
                  </a:lnTo>
                  <a:lnTo>
                    <a:pt x="80907" y="12700"/>
                  </a:lnTo>
                  <a:lnTo>
                    <a:pt x="63724" y="0"/>
                  </a:lnTo>
                  <a:close/>
                </a:path>
                <a:path w="581025" h="453389">
                  <a:moveTo>
                    <a:pt x="110675" y="34290"/>
                  </a:moveTo>
                  <a:lnTo>
                    <a:pt x="86633" y="67310"/>
                  </a:lnTo>
                  <a:lnTo>
                    <a:pt x="112540" y="67310"/>
                  </a:lnTo>
                  <a:lnTo>
                    <a:pt x="127798" y="45720"/>
                  </a:lnTo>
                  <a:lnTo>
                    <a:pt x="110675" y="3429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76167" y="4118918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013776" y="4323565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20"/>
                  </a:moveTo>
                  <a:lnTo>
                    <a:pt x="511180" y="337820"/>
                  </a:lnTo>
                  <a:lnTo>
                    <a:pt x="504034" y="339090"/>
                  </a:lnTo>
                  <a:lnTo>
                    <a:pt x="468011" y="372110"/>
                  </a:lnTo>
                  <a:lnTo>
                    <a:pt x="462546" y="393700"/>
                  </a:lnTo>
                  <a:lnTo>
                    <a:pt x="463287" y="405130"/>
                  </a:lnTo>
                  <a:lnTo>
                    <a:pt x="487838" y="441960"/>
                  </a:lnTo>
                  <a:lnTo>
                    <a:pt x="510529" y="452120"/>
                  </a:lnTo>
                  <a:lnTo>
                    <a:pt x="516580" y="453390"/>
                  </a:lnTo>
                  <a:lnTo>
                    <a:pt x="530674" y="453390"/>
                  </a:lnTo>
                  <a:lnTo>
                    <a:pt x="538717" y="452120"/>
                  </a:lnTo>
                  <a:lnTo>
                    <a:pt x="535993" y="434340"/>
                  </a:lnTo>
                  <a:lnTo>
                    <a:pt x="520585" y="434340"/>
                  </a:lnTo>
                  <a:lnTo>
                    <a:pt x="509809" y="431800"/>
                  </a:lnTo>
                  <a:lnTo>
                    <a:pt x="482911" y="398780"/>
                  </a:lnTo>
                  <a:lnTo>
                    <a:pt x="484332" y="386080"/>
                  </a:lnTo>
                  <a:lnTo>
                    <a:pt x="515178" y="358140"/>
                  </a:lnTo>
                  <a:lnTo>
                    <a:pt x="564984" y="358140"/>
                  </a:lnTo>
                  <a:lnTo>
                    <a:pt x="560256" y="353060"/>
                  </a:lnTo>
                  <a:lnTo>
                    <a:pt x="555010" y="349250"/>
                  </a:lnTo>
                  <a:lnTo>
                    <a:pt x="548363" y="344170"/>
                  </a:lnTo>
                  <a:lnTo>
                    <a:pt x="541367" y="341630"/>
                  </a:lnTo>
                  <a:lnTo>
                    <a:pt x="534024" y="339090"/>
                  </a:lnTo>
                  <a:lnTo>
                    <a:pt x="526333" y="337820"/>
                  </a:lnTo>
                  <a:close/>
                </a:path>
                <a:path w="581025" h="453389">
                  <a:moveTo>
                    <a:pt x="535799" y="433070"/>
                  </a:moveTo>
                  <a:lnTo>
                    <a:pt x="527452" y="434340"/>
                  </a:lnTo>
                  <a:lnTo>
                    <a:pt x="535993" y="434340"/>
                  </a:lnTo>
                  <a:lnTo>
                    <a:pt x="535799" y="433070"/>
                  </a:lnTo>
                  <a:close/>
                </a:path>
                <a:path w="581025" h="453389">
                  <a:moveTo>
                    <a:pt x="564984" y="358140"/>
                  </a:moveTo>
                  <a:lnTo>
                    <a:pt x="522530" y="358140"/>
                  </a:lnTo>
                  <a:lnTo>
                    <a:pt x="536403" y="360680"/>
                  </a:lnTo>
                  <a:lnTo>
                    <a:pt x="542925" y="364490"/>
                  </a:lnTo>
                  <a:lnTo>
                    <a:pt x="549727" y="370840"/>
                  </a:lnTo>
                  <a:lnTo>
                    <a:pt x="555009" y="378460"/>
                  </a:lnTo>
                  <a:lnTo>
                    <a:pt x="558770" y="387350"/>
                  </a:lnTo>
                  <a:lnTo>
                    <a:pt x="561011" y="397510"/>
                  </a:lnTo>
                  <a:lnTo>
                    <a:pt x="580971" y="394970"/>
                  </a:lnTo>
                  <a:lnTo>
                    <a:pt x="569192" y="363220"/>
                  </a:lnTo>
                  <a:lnTo>
                    <a:pt x="564984" y="358140"/>
                  </a:lnTo>
                  <a:close/>
                </a:path>
                <a:path w="581025" h="453389">
                  <a:moveTo>
                    <a:pt x="474328" y="294640"/>
                  </a:moveTo>
                  <a:lnTo>
                    <a:pt x="410603" y="383540"/>
                  </a:lnTo>
                  <a:lnTo>
                    <a:pt x="427424" y="394970"/>
                  </a:lnTo>
                  <a:lnTo>
                    <a:pt x="491148" y="306070"/>
                  </a:lnTo>
                  <a:lnTo>
                    <a:pt x="474328" y="294640"/>
                  </a:lnTo>
                  <a:close/>
                </a:path>
                <a:path w="581025" h="453389">
                  <a:moveTo>
                    <a:pt x="439141" y="307340"/>
                  </a:moveTo>
                  <a:lnTo>
                    <a:pt x="384610" y="307340"/>
                  </a:lnTo>
                  <a:lnTo>
                    <a:pt x="386184" y="308610"/>
                  </a:lnTo>
                  <a:lnTo>
                    <a:pt x="379222" y="360680"/>
                  </a:lnTo>
                  <a:lnTo>
                    <a:pt x="397737" y="374650"/>
                  </a:lnTo>
                  <a:lnTo>
                    <a:pt x="405013" y="320040"/>
                  </a:lnTo>
                  <a:lnTo>
                    <a:pt x="422205" y="320040"/>
                  </a:lnTo>
                  <a:lnTo>
                    <a:pt x="429698" y="317500"/>
                  </a:lnTo>
                  <a:lnTo>
                    <a:pt x="434600" y="313690"/>
                  </a:lnTo>
                  <a:lnTo>
                    <a:pt x="439141" y="307340"/>
                  </a:lnTo>
                  <a:close/>
                </a:path>
                <a:path w="581025" h="453389">
                  <a:moveTo>
                    <a:pt x="404404" y="243840"/>
                  </a:moveTo>
                  <a:lnTo>
                    <a:pt x="340681" y="334010"/>
                  </a:lnTo>
                  <a:lnTo>
                    <a:pt x="357621" y="345440"/>
                  </a:lnTo>
                  <a:lnTo>
                    <a:pt x="384610" y="307340"/>
                  </a:lnTo>
                  <a:lnTo>
                    <a:pt x="439141" y="307340"/>
                  </a:lnTo>
                  <a:lnTo>
                    <a:pt x="442774" y="302260"/>
                  </a:lnTo>
                  <a:lnTo>
                    <a:pt x="443319" y="300990"/>
                  </a:lnTo>
                  <a:lnTo>
                    <a:pt x="411393" y="300990"/>
                  </a:lnTo>
                  <a:lnTo>
                    <a:pt x="407167" y="298450"/>
                  </a:lnTo>
                  <a:lnTo>
                    <a:pt x="396436" y="290830"/>
                  </a:lnTo>
                  <a:lnTo>
                    <a:pt x="409477" y="273050"/>
                  </a:lnTo>
                  <a:lnTo>
                    <a:pt x="440096" y="273050"/>
                  </a:lnTo>
                  <a:lnTo>
                    <a:pt x="438677" y="271780"/>
                  </a:lnTo>
                  <a:lnTo>
                    <a:pt x="434541" y="266700"/>
                  </a:lnTo>
                  <a:lnTo>
                    <a:pt x="429107" y="262890"/>
                  </a:lnTo>
                  <a:lnTo>
                    <a:pt x="422375" y="257810"/>
                  </a:lnTo>
                  <a:lnTo>
                    <a:pt x="404404" y="243840"/>
                  </a:lnTo>
                  <a:close/>
                </a:path>
                <a:path w="581025" h="453389">
                  <a:moveTo>
                    <a:pt x="422205" y="320040"/>
                  </a:moveTo>
                  <a:lnTo>
                    <a:pt x="405013" y="320040"/>
                  </a:lnTo>
                  <a:lnTo>
                    <a:pt x="412103" y="321310"/>
                  </a:lnTo>
                  <a:lnTo>
                    <a:pt x="418458" y="321310"/>
                  </a:lnTo>
                  <a:lnTo>
                    <a:pt x="422205" y="320040"/>
                  </a:lnTo>
                  <a:close/>
                </a:path>
                <a:path w="581025" h="453389">
                  <a:moveTo>
                    <a:pt x="307057" y="185420"/>
                  </a:moveTo>
                  <a:lnTo>
                    <a:pt x="267371" y="204470"/>
                  </a:lnTo>
                  <a:lnTo>
                    <a:pt x="251587" y="241300"/>
                  </a:lnTo>
                  <a:lnTo>
                    <a:pt x="252191" y="252730"/>
                  </a:lnTo>
                  <a:lnTo>
                    <a:pt x="275548" y="289560"/>
                  </a:lnTo>
                  <a:lnTo>
                    <a:pt x="306445" y="300990"/>
                  </a:lnTo>
                  <a:lnTo>
                    <a:pt x="317729" y="299720"/>
                  </a:lnTo>
                  <a:lnTo>
                    <a:pt x="328691" y="297180"/>
                  </a:lnTo>
                  <a:lnTo>
                    <a:pt x="338514" y="292100"/>
                  </a:lnTo>
                  <a:lnTo>
                    <a:pt x="347197" y="285750"/>
                  </a:lnTo>
                  <a:lnTo>
                    <a:pt x="351508" y="280670"/>
                  </a:lnTo>
                  <a:lnTo>
                    <a:pt x="306849" y="280670"/>
                  </a:lnTo>
                  <a:lnTo>
                    <a:pt x="299995" y="279400"/>
                  </a:lnTo>
                  <a:lnTo>
                    <a:pt x="271938" y="245110"/>
                  </a:lnTo>
                  <a:lnTo>
                    <a:pt x="272534" y="237490"/>
                  </a:lnTo>
                  <a:lnTo>
                    <a:pt x="310543" y="205740"/>
                  </a:lnTo>
                  <a:lnTo>
                    <a:pt x="351954" y="205740"/>
                  </a:lnTo>
                  <a:lnTo>
                    <a:pt x="350853" y="204470"/>
                  </a:lnTo>
                  <a:lnTo>
                    <a:pt x="342357" y="196850"/>
                  </a:lnTo>
                  <a:lnTo>
                    <a:pt x="335949" y="193040"/>
                  </a:lnTo>
                  <a:lnTo>
                    <a:pt x="329188" y="189230"/>
                  </a:lnTo>
                  <a:lnTo>
                    <a:pt x="307057" y="185420"/>
                  </a:lnTo>
                  <a:close/>
                </a:path>
                <a:path w="581025" h="453389">
                  <a:moveTo>
                    <a:pt x="440096" y="273050"/>
                  </a:moveTo>
                  <a:lnTo>
                    <a:pt x="409477" y="273050"/>
                  </a:lnTo>
                  <a:lnTo>
                    <a:pt x="418652" y="279400"/>
                  </a:lnTo>
                  <a:lnTo>
                    <a:pt x="421535" y="281940"/>
                  </a:lnTo>
                  <a:lnTo>
                    <a:pt x="424028" y="285750"/>
                  </a:lnTo>
                  <a:lnTo>
                    <a:pt x="424643" y="288290"/>
                  </a:lnTo>
                  <a:lnTo>
                    <a:pt x="424609" y="292100"/>
                  </a:lnTo>
                  <a:lnTo>
                    <a:pt x="423908" y="294640"/>
                  </a:lnTo>
                  <a:lnTo>
                    <a:pt x="420182" y="299720"/>
                  </a:lnTo>
                  <a:lnTo>
                    <a:pt x="417488" y="300990"/>
                  </a:lnTo>
                  <a:lnTo>
                    <a:pt x="443319" y="300990"/>
                  </a:lnTo>
                  <a:lnTo>
                    <a:pt x="444954" y="297180"/>
                  </a:lnTo>
                  <a:lnTo>
                    <a:pt x="445706" y="284480"/>
                  </a:lnTo>
                  <a:lnTo>
                    <a:pt x="444435" y="279400"/>
                  </a:lnTo>
                  <a:lnTo>
                    <a:pt x="441515" y="274320"/>
                  </a:lnTo>
                  <a:lnTo>
                    <a:pt x="440096" y="273050"/>
                  </a:lnTo>
                  <a:close/>
                </a:path>
                <a:path w="581025" h="453389">
                  <a:moveTo>
                    <a:pt x="351954" y="205740"/>
                  </a:moveTo>
                  <a:lnTo>
                    <a:pt x="310543" y="205740"/>
                  </a:lnTo>
                  <a:lnTo>
                    <a:pt x="317408" y="207010"/>
                  </a:lnTo>
                  <a:lnTo>
                    <a:pt x="323996" y="209550"/>
                  </a:lnTo>
                  <a:lnTo>
                    <a:pt x="345161" y="243840"/>
                  </a:lnTo>
                  <a:lnTo>
                    <a:pt x="344152" y="251460"/>
                  </a:lnTo>
                  <a:lnTo>
                    <a:pt x="306849" y="280670"/>
                  </a:lnTo>
                  <a:lnTo>
                    <a:pt x="351508" y="280670"/>
                  </a:lnTo>
                  <a:lnTo>
                    <a:pt x="354741" y="276860"/>
                  </a:lnTo>
                  <a:lnTo>
                    <a:pt x="360664" y="266700"/>
                  </a:lnTo>
                  <a:lnTo>
                    <a:pt x="364352" y="256540"/>
                  </a:lnTo>
                  <a:lnTo>
                    <a:pt x="365806" y="245110"/>
                  </a:lnTo>
                  <a:lnTo>
                    <a:pt x="365027" y="233680"/>
                  </a:lnTo>
                  <a:lnTo>
                    <a:pt x="362188" y="222250"/>
                  </a:lnTo>
                  <a:lnTo>
                    <a:pt x="357463" y="212090"/>
                  </a:lnTo>
                  <a:lnTo>
                    <a:pt x="351954" y="205740"/>
                  </a:lnTo>
                  <a:close/>
                </a:path>
                <a:path w="581025" h="453389">
                  <a:moveTo>
                    <a:pt x="238300" y="125730"/>
                  </a:moveTo>
                  <a:lnTo>
                    <a:pt x="226343" y="142240"/>
                  </a:lnTo>
                  <a:lnTo>
                    <a:pt x="242135" y="153670"/>
                  </a:lnTo>
                  <a:lnTo>
                    <a:pt x="190367" y="226060"/>
                  </a:lnTo>
                  <a:lnTo>
                    <a:pt x="207551" y="237490"/>
                  </a:lnTo>
                  <a:lnTo>
                    <a:pt x="259318" y="166370"/>
                  </a:lnTo>
                  <a:lnTo>
                    <a:pt x="283811" y="166370"/>
                  </a:lnTo>
                  <a:lnTo>
                    <a:pt x="287489" y="161290"/>
                  </a:lnTo>
                  <a:lnTo>
                    <a:pt x="238300" y="125730"/>
                  </a:lnTo>
                  <a:close/>
                </a:path>
                <a:path w="581025" h="453389">
                  <a:moveTo>
                    <a:pt x="123343" y="152400"/>
                  </a:moveTo>
                  <a:lnTo>
                    <a:pt x="121926" y="161290"/>
                  </a:lnTo>
                  <a:lnTo>
                    <a:pt x="122454" y="168910"/>
                  </a:lnTo>
                  <a:lnTo>
                    <a:pt x="127405" y="181610"/>
                  </a:lnTo>
                  <a:lnTo>
                    <a:pt x="156673" y="199390"/>
                  </a:lnTo>
                  <a:lnTo>
                    <a:pt x="162979" y="198120"/>
                  </a:lnTo>
                  <a:lnTo>
                    <a:pt x="171428" y="198120"/>
                  </a:lnTo>
                  <a:lnTo>
                    <a:pt x="178267" y="193040"/>
                  </a:lnTo>
                  <a:lnTo>
                    <a:pt x="186180" y="182880"/>
                  </a:lnTo>
                  <a:lnTo>
                    <a:pt x="187500" y="179070"/>
                  </a:lnTo>
                  <a:lnTo>
                    <a:pt x="155980" y="179070"/>
                  </a:lnTo>
                  <a:lnTo>
                    <a:pt x="152933" y="177800"/>
                  </a:lnTo>
                  <a:lnTo>
                    <a:pt x="144462" y="171450"/>
                  </a:lnTo>
                  <a:lnTo>
                    <a:pt x="142356" y="165100"/>
                  </a:lnTo>
                  <a:lnTo>
                    <a:pt x="143713" y="153670"/>
                  </a:lnTo>
                  <a:lnTo>
                    <a:pt x="123343" y="152400"/>
                  </a:lnTo>
                  <a:close/>
                </a:path>
                <a:path w="581025" h="453389">
                  <a:moveTo>
                    <a:pt x="190795" y="91440"/>
                  </a:moveTo>
                  <a:lnTo>
                    <a:pt x="159694" y="115570"/>
                  </a:lnTo>
                  <a:lnTo>
                    <a:pt x="159649" y="121920"/>
                  </a:lnTo>
                  <a:lnTo>
                    <a:pt x="159754" y="124460"/>
                  </a:lnTo>
                  <a:lnTo>
                    <a:pt x="160767" y="132080"/>
                  </a:lnTo>
                  <a:lnTo>
                    <a:pt x="162580" y="140970"/>
                  </a:lnTo>
                  <a:lnTo>
                    <a:pt x="165195" y="151130"/>
                  </a:lnTo>
                  <a:lnTo>
                    <a:pt x="167303" y="158750"/>
                  </a:lnTo>
                  <a:lnTo>
                    <a:pt x="168381" y="163830"/>
                  </a:lnTo>
                  <a:lnTo>
                    <a:pt x="155980" y="179070"/>
                  </a:lnTo>
                  <a:lnTo>
                    <a:pt x="187500" y="179070"/>
                  </a:lnTo>
                  <a:lnTo>
                    <a:pt x="187940" y="177800"/>
                  </a:lnTo>
                  <a:lnTo>
                    <a:pt x="189611" y="170180"/>
                  </a:lnTo>
                  <a:lnTo>
                    <a:pt x="189556" y="165100"/>
                  </a:lnTo>
                  <a:lnTo>
                    <a:pt x="188250" y="156210"/>
                  </a:lnTo>
                  <a:lnTo>
                    <a:pt x="186778" y="149860"/>
                  </a:lnTo>
                  <a:lnTo>
                    <a:pt x="184194" y="140970"/>
                  </a:lnTo>
                  <a:lnTo>
                    <a:pt x="181485" y="129540"/>
                  </a:lnTo>
                  <a:lnTo>
                    <a:pt x="180079" y="123190"/>
                  </a:lnTo>
                  <a:lnTo>
                    <a:pt x="179923" y="118110"/>
                  </a:lnTo>
                  <a:lnTo>
                    <a:pt x="180430" y="115570"/>
                  </a:lnTo>
                  <a:lnTo>
                    <a:pt x="182567" y="113030"/>
                  </a:lnTo>
                  <a:lnTo>
                    <a:pt x="184233" y="111760"/>
                  </a:lnTo>
                  <a:lnTo>
                    <a:pt x="216173" y="111760"/>
                  </a:lnTo>
                  <a:lnTo>
                    <a:pt x="212998" y="105410"/>
                  </a:lnTo>
                  <a:lnTo>
                    <a:pt x="209509" y="101600"/>
                  </a:lnTo>
                  <a:lnTo>
                    <a:pt x="198174" y="92710"/>
                  </a:lnTo>
                  <a:lnTo>
                    <a:pt x="190795" y="91440"/>
                  </a:lnTo>
                  <a:close/>
                </a:path>
                <a:path w="581025" h="453389">
                  <a:moveTo>
                    <a:pt x="283811" y="166370"/>
                  </a:moveTo>
                  <a:lnTo>
                    <a:pt x="259318" y="166370"/>
                  </a:lnTo>
                  <a:lnTo>
                    <a:pt x="275534" y="177800"/>
                  </a:lnTo>
                  <a:lnTo>
                    <a:pt x="283811" y="166370"/>
                  </a:lnTo>
                  <a:close/>
                </a:path>
                <a:path w="581025" h="453389">
                  <a:moveTo>
                    <a:pt x="146474" y="59690"/>
                  </a:moveTo>
                  <a:lnTo>
                    <a:pt x="82750" y="148590"/>
                  </a:lnTo>
                  <a:lnTo>
                    <a:pt x="99570" y="161290"/>
                  </a:lnTo>
                  <a:lnTo>
                    <a:pt x="163295" y="71120"/>
                  </a:lnTo>
                  <a:lnTo>
                    <a:pt x="146474" y="59690"/>
                  </a:lnTo>
                  <a:close/>
                </a:path>
                <a:path w="581025" h="453389">
                  <a:moveTo>
                    <a:pt x="79628" y="62230"/>
                  </a:moveTo>
                  <a:lnTo>
                    <a:pt x="45125" y="62230"/>
                  </a:lnTo>
                  <a:lnTo>
                    <a:pt x="74893" y="83820"/>
                  </a:lnTo>
                  <a:lnTo>
                    <a:pt x="46951" y="123190"/>
                  </a:lnTo>
                  <a:lnTo>
                    <a:pt x="64074" y="135890"/>
                  </a:lnTo>
                  <a:lnTo>
                    <a:pt x="112540" y="67310"/>
                  </a:lnTo>
                  <a:lnTo>
                    <a:pt x="86633" y="67310"/>
                  </a:lnTo>
                  <a:lnTo>
                    <a:pt x="79628" y="62230"/>
                  </a:lnTo>
                  <a:close/>
                </a:path>
                <a:path w="581025" h="453389">
                  <a:moveTo>
                    <a:pt x="216173" y="111760"/>
                  </a:moveTo>
                  <a:lnTo>
                    <a:pt x="188761" y="111760"/>
                  </a:lnTo>
                  <a:lnTo>
                    <a:pt x="191001" y="113030"/>
                  </a:lnTo>
                  <a:lnTo>
                    <a:pt x="197778" y="118110"/>
                  </a:lnTo>
                  <a:lnTo>
                    <a:pt x="200060" y="124460"/>
                  </a:lnTo>
                  <a:lnTo>
                    <a:pt x="200068" y="133350"/>
                  </a:lnTo>
                  <a:lnTo>
                    <a:pt x="220520" y="130810"/>
                  </a:lnTo>
                  <a:lnTo>
                    <a:pt x="219740" y="121920"/>
                  </a:lnTo>
                  <a:lnTo>
                    <a:pt x="218079" y="115570"/>
                  </a:lnTo>
                  <a:lnTo>
                    <a:pt x="216173" y="111760"/>
                  </a:lnTo>
                  <a:close/>
                </a:path>
                <a:path w="581025" h="453389">
                  <a:moveTo>
                    <a:pt x="63724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5" y="62230"/>
                  </a:lnTo>
                  <a:lnTo>
                    <a:pt x="79628" y="62230"/>
                  </a:lnTo>
                  <a:lnTo>
                    <a:pt x="56865" y="45720"/>
                  </a:lnTo>
                  <a:lnTo>
                    <a:pt x="80907" y="12700"/>
                  </a:lnTo>
                  <a:lnTo>
                    <a:pt x="63724" y="0"/>
                  </a:lnTo>
                  <a:close/>
                </a:path>
                <a:path w="581025" h="453389">
                  <a:moveTo>
                    <a:pt x="110675" y="34290"/>
                  </a:moveTo>
                  <a:lnTo>
                    <a:pt x="86633" y="67310"/>
                  </a:lnTo>
                  <a:lnTo>
                    <a:pt x="112540" y="67310"/>
                  </a:lnTo>
                  <a:lnTo>
                    <a:pt x="127798" y="45720"/>
                  </a:lnTo>
                  <a:lnTo>
                    <a:pt x="110675" y="3429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94170" y="3533385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031779" y="3738032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19"/>
                  </a:moveTo>
                  <a:lnTo>
                    <a:pt x="511179" y="337819"/>
                  </a:lnTo>
                  <a:lnTo>
                    <a:pt x="504034" y="339089"/>
                  </a:lnTo>
                  <a:lnTo>
                    <a:pt x="468011" y="372109"/>
                  </a:lnTo>
                  <a:lnTo>
                    <a:pt x="462545" y="393700"/>
                  </a:lnTo>
                  <a:lnTo>
                    <a:pt x="463287" y="405129"/>
                  </a:lnTo>
                  <a:lnTo>
                    <a:pt x="487838" y="441959"/>
                  </a:lnTo>
                  <a:lnTo>
                    <a:pt x="510529" y="452119"/>
                  </a:lnTo>
                  <a:lnTo>
                    <a:pt x="516580" y="453389"/>
                  </a:lnTo>
                  <a:lnTo>
                    <a:pt x="530674" y="453389"/>
                  </a:lnTo>
                  <a:lnTo>
                    <a:pt x="538717" y="452119"/>
                  </a:lnTo>
                  <a:lnTo>
                    <a:pt x="535993" y="434339"/>
                  </a:lnTo>
                  <a:lnTo>
                    <a:pt x="520585" y="434339"/>
                  </a:lnTo>
                  <a:lnTo>
                    <a:pt x="509808" y="431800"/>
                  </a:lnTo>
                  <a:lnTo>
                    <a:pt x="482909" y="398779"/>
                  </a:lnTo>
                  <a:lnTo>
                    <a:pt x="484332" y="386079"/>
                  </a:lnTo>
                  <a:lnTo>
                    <a:pt x="515176" y="358139"/>
                  </a:lnTo>
                  <a:lnTo>
                    <a:pt x="564983" y="358139"/>
                  </a:lnTo>
                  <a:lnTo>
                    <a:pt x="560256" y="353059"/>
                  </a:lnTo>
                  <a:lnTo>
                    <a:pt x="555010" y="349250"/>
                  </a:lnTo>
                  <a:lnTo>
                    <a:pt x="548362" y="344169"/>
                  </a:lnTo>
                  <a:lnTo>
                    <a:pt x="541366" y="341629"/>
                  </a:lnTo>
                  <a:lnTo>
                    <a:pt x="534023" y="339089"/>
                  </a:lnTo>
                  <a:lnTo>
                    <a:pt x="526333" y="337819"/>
                  </a:lnTo>
                  <a:close/>
                </a:path>
                <a:path w="581025" h="453389">
                  <a:moveTo>
                    <a:pt x="535799" y="433069"/>
                  </a:moveTo>
                  <a:lnTo>
                    <a:pt x="527452" y="434339"/>
                  </a:lnTo>
                  <a:lnTo>
                    <a:pt x="535993" y="434339"/>
                  </a:lnTo>
                  <a:lnTo>
                    <a:pt x="535799" y="433069"/>
                  </a:lnTo>
                  <a:close/>
                </a:path>
                <a:path w="581025" h="453389">
                  <a:moveTo>
                    <a:pt x="564983" y="358139"/>
                  </a:moveTo>
                  <a:lnTo>
                    <a:pt x="522528" y="358139"/>
                  </a:lnTo>
                  <a:lnTo>
                    <a:pt x="536402" y="360679"/>
                  </a:lnTo>
                  <a:lnTo>
                    <a:pt x="542925" y="364489"/>
                  </a:lnTo>
                  <a:lnTo>
                    <a:pt x="549727" y="370839"/>
                  </a:lnTo>
                  <a:lnTo>
                    <a:pt x="555009" y="378459"/>
                  </a:lnTo>
                  <a:lnTo>
                    <a:pt x="558770" y="387350"/>
                  </a:lnTo>
                  <a:lnTo>
                    <a:pt x="561011" y="397509"/>
                  </a:lnTo>
                  <a:lnTo>
                    <a:pt x="580970" y="394969"/>
                  </a:lnTo>
                  <a:lnTo>
                    <a:pt x="569192" y="363219"/>
                  </a:lnTo>
                  <a:lnTo>
                    <a:pt x="564983" y="358139"/>
                  </a:lnTo>
                  <a:close/>
                </a:path>
                <a:path w="581025" h="453389">
                  <a:moveTo>
                    <a:pt x="474328" y="294639"/>
                  </a:moveTo>
                  <a:lnTo>
                    <a:pt x="410603" y="383539"/>
                  </a:lnTo>
                  <a:lnTo>
                    <a:pt x="427423" y="394969"/>
                  </a:lnTo>
                  <a:lnTo>
                    <a:pt x="491148" y="306069"/>
                  </a:lnTo>
                  <a:lnTo>
                    <a:pt x="474328" y="294639"/>
                  </a:lnTo>
                  <a:close/>
                </a:path>
                <a:path w="581025" h="453389">
                  <a:moveTo>
                    <a:pt x="439141" y="307339"/>
                  </a:moveTo>
                  <a:lnTo>
                    <a:pt x="384610" y="307339"/>
                  </a:lnTo>
                  <a:lnTo>
                    <a:pt x="386184" y="308609"/>
                  </a:lnTo>
                  <a:lnTo>
                    <a:pt x="379221" y="360679"/>
                  </a:lnTo>
                  <a:lnTo>
                    <a:pt x="397736" y="374650"/>
                  </a:lnTo>
                  <a:lnTo>
                    <a:pt x="405011" y="320039"/>
                  </a:lnTo>
                  <a:lnTo>
                    <a:pt x="422204" y="320039"/>
                  </a:lnTo>
                  <a:lnTo>
                    <a:pt x="429696" y="317500"/>
                  </a:lnTo>
                  <a:lnTo>
                    <a:pt x="434600" y="313689"/>
                  </a:lnTo>
                  <a:lnTo>
                    <a:pt x="439141" y="307339"/>
                  </a:lnTo>
                  <a:close/>
                </a:path>
                <a:path w="581025" h="453389">
                  <a:moveTo>
                    <a:pt x="404404" y="243839"/>
                  </a:moveTo>
                  <a:lnTo>
                    <a:pt x="340680" y="334009"/>
                  </a:lnTo>
                  <a:lnTo>
                    <a:pt x="357621" y="345439"/>
                  </a:lnTo>
                  <a:lnTo>
                    <a:pt x="384610" y="307339"/>
                  </a:lnTo>
                  <a:lnTo>
                    <a:pt x="439141" y="307339"/>
                  </a:lnTo>
                  <a:lnTo>
                    <a:pt x="442774" y="302259"/>
                  </a:lnTo>
                  <a:lnTo>
                    <a:pt x="443319" y="300989"/>
                  </a:lnTo>
                  <a:lnTo>
                    <a:pt x="411392" y="300989"/>
                  </a:lnTo>
                  <a:lnTo>
                    <a:pt x="407167" y="298450"/>
                  </a:lnTo>
                  <a:lnTo>
                    <a:pt x="396436" y="290829"/>
                  </a:lnTo>
                  <a:lnTo>
                    <a:pt x="409475" y="273050"/>
                  </a:lnTo>
                  <a:lnTo>
                    <a:pt x="440096" y="273050"/>
                  </a:lnTo>
                  <a:lnTo>
                    <a:pt x="438677" y="271779"/>
                  </a:lnTo>
                  <a:lnTo>
                    <a:pt x="434541" y="266700"/>
                  </a:lnTo>
                  <a:lnTo>
                    <a:pt x="429107" y="262889"/>
                  </a:lnTo>
                  <a:lnTo>
                    <a:pt x="422375" y="257809"/>
                  </a:lnTo>
                  <a:lnTo>
                    <a:pt x="404404" y="243839"/>
                  </a:lnTo>
                  <a:close/>
                </a:path>
                <a:path w="581025" h="453389">
                  <a:moveTo>
                    <a:pt x="422204" y="320039"/>
                  </a:moveTo>
                  <a:lnTo>
                    <a:pt x="405011" y="320039"/>
                  </a:lnTo>
                  <a:lnTo>
                    <a:pt x="412103" y="321309"/>
                  </a:lnTo>
                  <a:lnTo>
                    <a:pt x="418458" y="321309"/>
                  </a:lnTo>
                  <a:lnTo>
                    <a:pt x="422204" y="320039"/>
                  </a:lnTo>
                  <a:close/>
                </a:path>
                <a:path w="581025" h="453389">
                  <a:moveTo>
                    <a:pt x="307057" y="185419"/>
                  </a:moveTo>
                  <a:lnTo>
                    <a:pt x="267370" y="204469"/>
                  </a:lnTo>
                  <a:lnTo>
                    <a:pt x="251586" y="241300"/>
                  </a:lnTo>
                  <a:lnTo>
                    <a:pt x="252191" y="252729"/>
                  </a:lnTo>
                  <a:lnTo>
                    <a:pt x="275548" y="289559"/>
                  </a:lnTo>
                  <a:lnTo>
                    <a:pt x="306445" y="300989"/>
                  </a:lnTo>
                  <a:lnTo>
                    <a:pt x="317729" y="299719"/>
                  </a:lnTo>
                  <a:lnTo>
                    <a:pt x="328691" y="297179"/>
                  </a:lnTo>
                  <a:lnTo>
                    <a:pt x="338513" y="292100"/>
                  </a:lnTo>
                  <a:lnTo>
                    <a:pt x="347196" y="285750"/>
                  </a:lnTo>
                  <a:lnTo>
                    <a:pt x="351508" y="280669"/>
                  </a:lnTo>
                  <a:lnTo>
                    <a:pt x="306849" y="280669"/>
                  </a:lnTo>
                  <a:lnTo>
                    <a:pt x="299995" y="279400"/>
                  </a:lnTo>
                  <a:lnTo>
                    <a:pt x="271938" y="245109"/>
                  </a:lnTo>
                  <a:lnTo>
                    <a:pt x="272533" y="237489"/>
                  </a:lnTo>
                  <a:lnTo>
                    <a:pt x="310543" y="205739"/>
                  </a:lnTo>
                  <a:lnTo>
                    <a:pt x="351954" y="205739"/>
                  </a:lnTo>
                  <a:lnTo>
                    <a:pt x="350852" y="204469"/>
                  </a:lnTo>
                  <a:lnTo>
                    <a:pt x="342356" y="196850"/>
                  </a:lnTo>
                  <a:lnTo>
                    <a:pt x="335948" y="193039"/>
                  </a:lnTo>
                  <a:lnTo>
                    <a:pt x="329188" y="189229"/>
                  </a:lnTo>
                  <a:lnTo>
                    <a:pt x="307057" y="185419"/>
                  </a:lnTo>
                  <a:close/>
                </a:path>
                <a:path w="581025" h="453389">
                  <a:moveTo>
                    <a:pt x="440096" y="273050"/>
                  </a:moveTo>
                  <a:lnTo>
                    <a:pt x="409475" y="273050"/>
                  </a:lnTo>
                  <a:lnTo>
                    <a:pt x="418652" y="279400"/>
                  </a:lnTo>
                  <a:lnTo>
                    <a:pt x="421534" y="281939"/>
                  </a:lnTo>
                  <a:lnTo>
                    <a:pt x="424027" y="285750"/>
                  </a:lnTo>
                  <a:lnTo>
                    <a:pt x="424642" y="288289"/>
                  </a:lnTo>
                  <a:lnTo>
                    <a:pt x="424609" y="292100"/>
                  </a:lnTo>
                  <a:lnTo>
                    <a:pt x="423906" y="294639"/>
                  </a:lnTo>
                  <a:lnTo>
                    <a:pt x="420182" y="299719"/>
                  </a:lnTo>
                  <a:lnTo>
                    <a:pt x="417488" y="300989"/>
                  </a:lnTo>
                  <a:lnTo>
                    <a:pt x="443319" y="300989"/>
                  </a:lnTo>
                  <a:lnTo>
                    <a:pt x="444954" y="297179"/>
                  </a:lnTo>
                  <a:lnTo>
                    <a:pt x="445705" y="284479"/>
                  </a:lnTo>
                  <a:lnTo>
                    <a:pt x="444433" y="279400"/>
                  </a:lnTo>
                  <a:lnTo>
                    <a:pt x="441515" y="274319"/>
                  </a:lnTo>
                  <a:lnTo>
                    <a:pt x="440096" y="273050"/>
                  </a:lnTo>
                  <a:close/>
                </a:path>
                <a:path w="581025" h="453389">
                  <a:moveTo>
                    <a:pt x="351954" y="205739"/>
                  </a:moveTo>
                  <a:lnTo>
                    <a:pt x="310543" y="205739"/>
                  </a:lnTo>
                  <a:lnTo>
                    <a:pt x="317407" y="207009"/>
                  </a:lnTo>
                  <a:lnTo>
                    <a:pt x="323995" y="209550"/>
                  </a:lnTo>
                  <a:lnTo>
                    <a:pt x="345161" y="243839"/>
                  </a:lnTo>
                  <a:lnTo>
                    <a:pt x="344152" y="251459"/>
                  </a:lnTo>
                  <a:lnTo>
                    <a:pt x="306849" y="280669"/>
                  </a:lnTo>
                  <a:lnTo>
                    <a:pt x="351508" y="280669"/>
                  </a:lnTo>
                  <a:lnTo>
                    <a:pt x="354741" y="276859"/>
                  </a:lnTo>
                  <a:lnTo>
                    <a:pt x="360663" y="266700"/>
                  </a:lnTo>
                  <a:lnTo>
                    <a:pt x="364352" y="256539"/>
                  </a:lnTo>
                  <a:lnTo>
                    <a:pt x="365806" y="245109"/>
                  </a:lnTo>
                  <a:lnTo>
                    <a:pt x="365027" y="233679"/>
                  </a:lnTo>
                  <a:lnTo>
                    <a:pt x="362188" y="222250"/>
                  </a:lnTo>
                  <a:lnTo>
                    <a:pt x="357463" y="212089"/>
                  </a:lnTo>
                  <a:lnTo>
                    <a:pt x="351954" y="205739"/>
                  </a:lnTo>
                  <a:close/>
                </a:path>
                <a:path w="581025" h="453389">
                  <a:moveTo>
                    <a:pt x="238300" y="125729"/>
                  </a:moveTo>
                  <a:lnTo>
                    <a:pt x="226343" y="142239"/>
                  </a:lnTo>
                  <a:lnTo>
                    <a:pt x="242134" y="153669"/>
                  </a:lnTo>
                  <a:lnTo>
                    <a:pt x="190366" y="226059"/>
                  </a:lnTo>
                  <a:lnTo>
                    <a:pt x="207551" y="237489"/>
                  </a:lnTo>
                  <a:lnTo>
                    <a:pt x="259318" y="166369"/>
                  </a:lnTo>
                  <a:lnTo>
                    <a:pt x="283811" y="166369"/>
                  </a:lnTo>
                  <a:lnTo>
                    <a:pt x="287489" y="161289"/>
                  </a:lnTo>
                  <a:lnTo>
                    <a:pt x="238300" y="125729"/>
                  </a:lnTo>
                  <a:close/>
                </a:path>
                <a:path w="581025" h="453389">
                  <a:moveTo>
                    <a:pt x="123342" y="152400"/>
                  </a:moveTo>
                  <a:lnTo>
                    <a:pt x="121925" y="161289"/>
                  </a:lnTo>
                  <a:lnTo>
                    <a:pt x="122454" y="168909"/>
                  </a:lnTo>
                  <a:lnTo>
                    <a:pt x="127405" y="181609"/>
                  </a:lnTo>
                  <a:lnTo>
                    <a:pt x="156673" y="199389"/>
                  </a:lnTo>
                  <a:lnTo>
                    <a:pt x="162979" y="198119"/>
                  </a:lnTo>
                  <a:lnTo>
                    <a:pt x="171428" y="198119"/>
                  </a:lnTo>
                  <a:lnTo>
                    <a:pt x="178267" y="193039"/>
                  </a:lnTo>
                  <a:lnTo>
                    <a:pt x="186180" y="182879"/>
                  </a:lnTo>
                  <a:lnTo>
                    <a:pt x="187500" y="179069"/>
                  </a:lnTo>
                  <a:lnTo>
                    <a:pt x="155978" y="179069"/>
                  </a:lnTo>
                  <a:lnTo>
                    <a:pt x="152932" y="177800"/>
                  </a:lnTo>
                  <a:lnTo>
                    <a:pt x="144462" y="171450"/>
                  </a:lnTo>
                  <a:lnTo>
                    <a:pt x="142356" y="165100"/>
                  </a:lnTo>
                  <a:lnTo>
                    <a:pt x="143713" y="153669"/>
                  </a:lnTo>
                  <a:lnTo>
                    <a:pt x="123342" y="152400"/>
                  </a:lnTo>
                  <a:close/>
                </a:path>
                <a:path w="581025" h="453389">
                  <a:moveTo>
                    <a:pt x="190794" y="91439"/>
                  </a:moveTo>
                  <a:lnTo>
                    <a:pt x="159694" y="115569"/>
                  </a:lnTo>
                  <a:lnTo>
                    <a:pt x="159648" y="121919"/>
                  </a:lnTo>
                  <a:lnTo>
                    <a:pt x="159754" y="124459"/>
                  </a:lnTo>
                  <a:lnTo>
                    <a:pt x="160766" y="132079"/>
                  </a:lnTo>
                  <a:lnTo>
                    <a:pt x="162580" y="140969"/>
                  </a:lnTo>
                  <a:lnTo>
                    <a:pt x="165195" y="151129"/>
                  </a:lnTo>
                  <a:lnTo>
                    <a:pt x="167302" y="158750"/>
                  </a:lnTo>
                  <a:lnTo>
                    <a:pt x="168380" y="163829"/>
                  </a:lnTo>
                  <a:lnTo>
                    <a:pt x="155978" y="179069"/>
                  </a:lnTo>
                  <a:lnTo>
                    <a:pt x="187500" y="179069"/>
                  </a:lnTo>
                  <a:lnTo>
                    <a:pt x="187940" y="177800"/>
                  </a:lnTo>
                  <a:lnTo>
                    <a:pt x="189610" y="170179"/>
                  </a:lnTo>
                  <a:lnTo>
                    <a:pt x="189556" y="165100"/>
                  </a:lnTo>
                  <a:lnTo>
                    <a:pt x="188250" y="156209"/>
                  </a:lnTo>
                  <a:lnTo>
                    <a:pt x="186778" y="149859"/>
                  </a:lnTo>
                  <a:lnTo>
                    <a:pt x="184194" y="140969"/>
                  </a:lnTo>
                  <a:lnTo>
                    <a:pt x="181484" y="129539"/>
                  </a:lnTo>
                  <a:lnTo>
                    <a:pt x="180079" y="123189"/>
                  </a:lnTo>
                  <a:lnTo>
                    <a:pt x="179923" y="118109"/>
                  </a:lnTo>
                  <a:lnTo>
                    <a:pt x="180430" y="115569"/>
                  </a:lnTo>
                  <a:lnTo>
                    <a:pt x="182567" y="113029"/>
                  </a:lnTo>
                  <a:lnTo>
                    <a:pt x="184232" y="111759"/>
                  </a:lnTo>
                  <a:lnTo>
                    <a:pt x="216173" y="111759"/>
                  </a:lnTo>
                  <a:lnTo>
                    <a:pt x="212998" y="105409"/>
                  </a:lnTo>
                  <a:lnTo>
                    <a:pt x="209509" y="101600"/>
                  </a:lnTo>
                  <a:lnTo>
                    <a:pt x="198174" y="92709"/>
                  </a:lnTo>
                  <a:lnTo>
                    <a:pt x="190794" y="91439"/>
                  </a:lnTo>
                  <a:close/>
                </a:path>
                <a:path w="581025" h="453389">
                  <a:moveTo>
                    <a:pt x="283811" y="166369"/>
                  </a:moveTo>
                  <a:lnTo>
                    <a:pt x="259318" y="166369"/>
                  </a:lnTo>
                  <a:lnTo>
                    <a:pt x="275534" y="177800"/>
                  </a:lnTo>
                  <a:lnTo>
                    <a:pt x="283811" y="166369"/>
                  </a:lnTo>
                  <a:close/>
                </a:path>
                <a:path w="581025" h="453389">
                  <a:moveTo>
                    <a:pt x="146474" y="59689"/>
                  </a:moveTo>
                  <a:lnTo>
                    <a:pt x="82749" y="148589"/>
                  </a:lnTo>
                  <a:lnTo>
                    <a:pt x="99570" y="161289"/>
                  </a:lnTo>
                  <a:lnTo>
                    <a:pt x="163294" y="71119"/>
                  </a:lnTo>
                  <a:lnTo>
                    <a:pt x="146474" y="59689"/>
                  </a:lnTo>
                  <a:close/>
                </a:path>
                <a:path w="581025" h="453389">
                  <a:moveTo>
                    <a:pt x="79628" y="62229"/>
                  </a:moveTo>
                  <a:lnTo>
                    <a:pt x="45124" y="62229"/>
                  </a:lnTo>
                  <a:lnTo>
                    <a:pt x="74893" y="83819"/>
                  </a:lnTo>
                  <a:lnTo>
                    <a:pt x="46950" y="123189"/>
                  </a:lnTo>
                  <a:lnTo>
                    <a:pt x="64074" y="135889"/>
                  </a:lnTo>
                  <a:lnTo>
                    <a:pt x="112540" y="67309"/>
                  </a:lnTo>
                  <a:lnTo>
                    <a:pt x="86633" y="67309"/>
                  </a:lnTo>
                  <a:lnTo>
                    <a:pt x="79628" y="62229"/>
                  </a:lnTo>
                  <a:close/>
                </a:path>
                <a:path w="581025" h="453389">
                  <a:moveTo>
                    <a:pt x="216173" y="111759"/>
                  </a:moveTo>
                  <a:lnTo>
                    <a:pt x="188760" y="111759"/>
                  </a:lnTo>
                  <a:lnTo>
                    <a:pt x="191001" y="113029"/>
                  </a:lnTo>
                  <a:lnTo>
                    <a:pt x="197778" y="118109"/>
                  </a:lnTo>
                  <a:lnTo>
                    <a:pt x="200060" y="124459"/>
                  </a:lnTo>
                  <a:lnTo>
                    <a:pt x="200068" y="133350"/>
                  </a:lnTo>
                  <a:lnTo>
                    <a:pt x="220520" y="130809"/>
                  </a:lnTo>
                  <a:lnTo>
                    <a:pt x="219739" y="121919"/>
                  </a:lnTo>
                  <a:lnTo>
                    <a:pt x="218079" y="115569"/>
                  </a:lnTo>
                  <a:lnTo>
                    <a:pt x="216173" y="111759"/>
                  </a:lnTo>
                  <a:close/>
                </a:path>
                <a:path w="581025" h="453389">
                  <a:moveTo>
                    <a:pt x="63723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4" y="62229"/>
                  </a:lnTo>
                  <a:lnTo>
                    <a:pt x="79628" y="62229"/>
                  </a:lnTo>
                  <a:lnTo>
                    <a:pt x="56864" y="45719"/>
                  </a:lnTo>
                  <a:lnTo>
                    <a:pt x="80906" y="12700"/>
                  </a:lnTo>
                  <a:lnTo>
                    <a:pt x="63723" y="0"/>
                  </a:lnTo>
                  <a:close/>
                </a:path>
                <a:path w="581025" h="453389">
                  <a:moveTo>
                    <a:pt x="110675" y="34289"/>
                  </a:moveTo>
                  <a:lnTo>
                    <a:pt x="86633" y="67309"/>
                  </a:lnTo>
                  <a:lnTo>
                    <a:pt x="112540" y="67309"/>
                  </a:lnTo>
                  <a:lnTo>
                    <a:pt x="127798" y="45719"/>
                  </a:lnTo>
                  <a:lnTo>
                    <a:pt x="110675" y="34289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83948" y="5378356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521555" y="5583003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20"/>
                  </a:moveTo>
                  <a:lnTo>
                    <a:pt x="511180" y="337820"/>
                  </a:lnTo>
                  <a:lnTo>
                    <a:pt x="504035" y="339090"/>
                  </a:lnTo>
                  <a:lnTo>
                    <a:pt x="468012" y="372110"/>
                  </a:lnTo>
                  <a:lnTo>
                    <a:pt x="462547" y="393700"/>
                  </a:lnTo>
                  <a:lnTo>
                    <a:pt x="463288" y="405130"/>
                  </a:lnTo>
                  <a:lnTo>
                    <a:pt x="487838" y="441960"/>
                  </a:lnTo>
                  <a:lnTo>
                    <a:pt x="510529" y="452120"/>
                  </a:lnTo>
                  <a:lnTo>
                    <a:pt x="516580" y="453390"/>
                  </a:lnTo>
                  <a:lnTo>
                    <a:pt x="530674" y="453390"/>
                  </a:lnTo>
                  <a:lnTo>
                    <a:pt x="538717" y="452120"/>
                  </a:lnTo>
                  <a:lnTo>
                    <a:pt x="535993" y="434340"/>
                  </a:lnTo>
                  <a:lnTo>
                    <a:pt x="520585" y="434340"/>
                  </a:lnTo>
                  <a:lnTo>
                    <a:pt x="509809" y="431800"/>
                  </a:lnTo>
                  <a:lnTo>
                    <a:pt x="482911" y="398780"/>
                  </a:lnTo>
                  <a:lnTo>
                    <a:pt x="484332" y="386080"/>
                  </a:lnTo>
                  <a:lnTo>
                    <a:pt x="515178" y="358140"/>
                  </a:lnTo>
                  <a:lnTo>
                    <a:pt x="564984" y="358140"/>
                  </a:lnTo>
                  <a:lnTo>
                    <a:pt x="560257" y="353060"/>
                  </a:lnTo>
                  <a:lnTo>
                    <a:pt x="555011" y="349250"/>
                  </a:lnTo>
                  <a:lnTo>
                    <a:pt x="548363" y="344170"/>
                  </a:lnTo>
                  <a:lnTo>
                    <a:pt x="541367" y="341630"/>
                  </a:lnTo>
                  <a:lnTo>
                    <a:pt x="534024" y="339090"/>
                  </a:lnTo>
                  <a:lnTo>
                    <a:pt x="526333" y="337820"/>
                  </a:lnTo>
                  <a:close/>
                </a:path>
                <a:path w="581025" h="453389">
                  <a:moveTo>
                    <a:pt x="535799" y="433070"/>
                  </a:moveTo>
                  <a:lnTo>
                    <a:pt x="527452" y="434340"/>
                  </a:lnTo>
                  <a:lnTo>
                    <a:pt x="535993" y="434340"/>
                  </a:lnTo>
                  <a:lnTo>
                    <a:pt x="535799" y="433070"/>
                  </a:lnTo>
                  <a:close/>
                </a:path>
                <a:path w="581025" h="453389">
                  <a:moveTo>
                    <a:pt x="564984" y="358140"/>
                  </a:moveTo>
                  <a:lnTo>
                    <a:pt x="522530" y="358140"/>
                  </a:lnTo>
                  <a:lnTo>
                    <a:pt x="536403" y="360680"/>
                  </a:lnTo>
                  <a:lnTo>
                    <a:pt x="542925" y="364490"/>
                  </a:lnTo>
                  <a:lnTo>
                    <a:pt x="549728" y="370840"/>
                  </a:lnTo>
                  <a:lnTo>
                    <a:pt x="555010" y="378460"/>
                  </a:lnTo>
                  <a:lnTo>
                    <a:pt x="558771" y="387350"/>
                  </a:lnTo>
                  <a:lnTo>
                    <a:pt x="561012" y="397510"/>
                  </a:lnTo>
                  <a:lnTo>
                    <a:pt x="580971" y="394970"/>
                  </a:lnTo>
                  <a:lnTo>
                    <a:pt x="569193" y="363220"/>
                  </a:lnTo>
                  <a:lnTo>
                    <a:pt x="564984" y="358140"/>
                  </a:lnTo>
                  <a:close/>
                </a:path>
                <a:path w="581025" h="453389">
                  <a:moveTo>
                    <a:pt x="474328" y="294640"/>
                  </a:moveTo>
                  <a:lnTo>
                    <a:pt x="410604" y="383540"/>
                  </a:lnTo>
                  <a:lnTo>
                    <a:pt x="427424" y="394970"/>
                  </a:lnTo>
                  <a:lnTo>
                    <a:pt x="491148" y="306070"/>
                  </a:lnTo>
                  <a:lnTo>
                    <a:pt x="474328" y="294640"/>
                  </a:lnTo>
                  <a:close/>
                </a:path>
                <a:path w="581025" h="453389">
                  <a:moveTo>
                    <a:pt x="439141" y="307340"/>
                  </a:moveTo>
                  <a:lnTo>
                    <a:pt x="384611" y="307340"/>
                  </a:lnTo>
                  <a:lnTo>
                    <a:pt x="386184" y="308610"/>
                  </a:lnTo>
                  <a:lnTo>
                    <a:pt x="379223" y="360680"/>
                  </a:lnTo>
                  <a:lnTo>
                    <a:pt x="397737" y="374650"/>
                  </a:lnTo>
                  <a:lnTo>
                    <a:pt x="405013" y="320040"/>
                  </a:lnTo>
                  <a:lnTo>
                    <a:pt x="422205" y="320040"/>
                  </a:lnTo>
                  <a:lnTo>
                    <a:pt x="429698" y="317500"/>
                  </a:lnTo>
                  <a:lnTo>
                    <a:pt x="434601" y="313690"/>
                  </a:lnTo>
                  <a:lnTo>
                    <a:pt x="439141" y="307340"/>
                  </a:lnTo>
                  <a:close/>
                </a:path>
                <a:path w="581025" h="453389">
                  <a:moveTo>
                    <a:pt x="404406" y="243840"/>
                  </a:moveTo>
                  <a:lnTo>
                    <a:pt x="340681" y="334010"/>
                  </a:lnTo>
                  <a:lnTo>
                    <a:pt x="357623" y="345440"/>
                  </a:lnTo>
                  <a:lnTo>
                    <a:pt x="384611" y="307340"/>
                  </a:lnTo>
                  <a:lnTo>
                    <a:pt x="439141" y="307340"/>
                  </a:lnTo>
                  <a:lnTo>
                    <a:pt x="442774" y="302260"/>
                  </a:lnTo>
                  <a:lnTo>
                    <a:pt x="443319" y="300990"/>
                  </a:lnTo>
                  <a:lnTo>
                    <a:pt x="411393" y="300990"/>
                  </a:lnTo>
                  <a:lnTo>
                    <a:pt x="407167" y="298450"/>
                  </a:lnTo>
                  <a:lnTo>
                    <a:pt x="396438" y="290830"/>
                  </a:lnTo>
                  <a:lnTo>
                    <a:pt x="409477" y="273050"/>
                  </a:lnTo>
                  <a:lnTo>
                    <a:pt x="440097" y="273050"/>
                  </a:lnTo>
                  <a:lnTo>
                    <a:pt x="438678" y="271780"/>
                  </a:lnTo>
                  <a:lnTo>
                    <a:pt x="434542" y="266700"/>
                  </a:lnTo>
                  <a:lnTo>
                    <a:pt x="429108" y="262890"/>
                  </a:lnTo>
                  <a:lnTo>
                    <a:pt x="422375" y="257810"/>
                  </a:lnTo>
                  <a:lnTo>
                    <a:pt x="404406" y="243840"/>
                  </a:lnTo>
                  <a:close/>
                </a:path>
                <a:path w="581025" h="453389">
                  <a:moveTo>
                    <a:pt x="422205" y="320040"/>
                  </a:moveTo>
                  <a:lnTo>
                    <a:pt x="405013" y="320040"/>
                  </a:lnTo>
                  <a:lnTo>
                    <a:pt x="412104" y="321310"/>
                  </a:lnTo>
                  <a:lnTo>
                    <a:pt x="418459" y="321310"/>
                  </a:lnTo>
                  <a:lnTo>
                    <a:pt x="422205" y="320040"/>
                  </a:lnTo>
                  <a:close/>
                </a:path>
                <a:path w="581025" h="453389">
                  <a:moveTo>
                    <a:pt x="307058" y="185420"/>
                  </a:moveTo>
                  <a:lnTo>
                    <a:pt x="267371" y="204470"/>
                  </a:lnTo>
                  <a:lnTo>
                    <a:pt x="251587" y="241300"/>
                  </a:lnTo>
                  <a:lnTo>
                    <a:pt x="252191" y="252730"/>
                  </a:lnTo>
                  <a:lnTo>
                    <a:pt x="275549" y="289560"/>
                  </a:lnTo>
                  <a:lnTo>
                    <a:pt x="306445" y="300990"/>
                  </a:lnTo>
                  <a:lnTo>
                    <a:pt x="317729" y="299720"/>
                  </a:lnTo>
                  <a:lnTo>
                    <a:pt x="328691" y="297180"/>
                  </a:lnTo>
                  <a:lnTo>
                    <a:pt x="338514" y="292100"/>
                  </a:lnTo>
                  <a:lnTo>
                    <a:pt x="347197" y="285750"/>
                  </a:lnTo>
                  <a:lnTo>
                    <a:pt x="351508" y="280670"/>
                  </a:lnTo>
                  <a:lnTo>
                    <a:pt x="306850" y="280670"/>
                  </a:lnTo>
                  <a:lnTo>
                    <a:pt x="299996" y="279400"/>
                  </a:lnTo>
                  <a:lnTo>
                    <a:pt x="271939" y="245110"/>
                  </a:lnTo>
                  <a:lnTo>
                    <a:pt x="272534" y="237490"/>
                  </a:lnTo>
                  <a:lnTo>
                    <a:pt x="310544" y="205740"/>
                  </a:lnTo>
                  <a:lnTo>
                    <a:pt x="351955" y="205740"/>
                  </a:lnTo>
                  <a:lnTo>
                    <a:pt x="350853" y="204470"/>
                  </a:lnTo>
                  <a:lnTo>
                    <a:pt x="342357" y="196850"/>
                  </a:lnTo>
                  <a:lnTo>
                    <a:pt x="335949" y="193040"/>
                  </a:lnTo>
                  <a:lnTo>
                    <a:pt x="329188" y="189230"/>
                  </a:lnTo>
                  <a:lnTo>
                    <a:pt x="307058" y="185420"/>
                  </a:lnTo>
                  <a:close/>
                </a:path>
                <a:path w="581025" h="453389">
                  <a:moveTo>
                    <a:pt x="440097" y="273050"/>
                  </a:moveTo>
                  <a:lnTo>
                    <a:pt x="409477" y="273050"/>
                  </a:lnTo>
                  <a:lnTo>
                    <a:pt x="418654" y="279400"/>
                  </a:lnTo>
                  <a:lnTo>
                    <a:pt x="421535" y="281940"/>
                  </a:lnTo>
                  <a:lnTo>
                    <a:pt x="424028" y="285750"/>
                  </a:lnTo>
                  <a:lnTo>
                    <a:pt x="424643" y="288290"/>
                  </a:lnTo>
                  <a:lnTo>
                    <a:pt x="424609" y="292100"/>
                  </a:lnTo>
                  <a:lnTo>
                    <a:pt x="423908" y="294640"/>
                  </a:lnTo>
                  <a:lnTo>
                    <a:pt x="420183" y="299720"/>
                  </a:lnTo>
                  <a:lnTo>
                    <a:pt x="417489" y="300990"/>
                  </a:lnTo>
                  <a:lnTo>
                    <a:pt x="443319" y="300990"/>
                  </a:lnTo>
                  <a:lnTo>
                    <a:pt x="444954" y="297180"/>
                  </a:lnTo>
                  <a:lnTo>
                    <a:pt x="445706" y="284480"/>
                  </a:lnTo>
                  <a:lnTo>
                    <a:pt x="444435" y="279400"/>
                  </a:lnTo>
                  <a:lnTo>
                    <a:pt x="441516" y="274320"/>
                  </a:lnTo>
                  <a:lnTo>
                    <a:pt x="440097" y="273050"/>
                  </a:lnTo>
                  <a:close/>
                </a:path>
                <a:path w="581025" h="453389">
                  <a:moveTo>
                    <a:pt x="351955" y="205740"/>
                  </a:moveTo>
                  <a:lnTo>
                    <a:pt x="310544" y="205740"/>
                  </a:lnTo>
                  <a:lnTo>
                    <a:pt x="317409" y="207010"/>
                  </a:lnTo>
                  <a:lnTo>
                    <a:pt x="323996" y="209550"/>
                  </a:lnTo>
                  <a:lnTo>
                    <a:pt x="345162" y="243840"/>
                  </a:lnTo>
                  <a:lnTo>
                    <a:pt x="344152" y="251460"/>
                  </a:lnTo>
                  <a:lnTo>
                    <a:pt x="306850" y="280670"/>
                  </a:lnTo>
                  <a:lnTo>
                    <a:pt x="351508" y="280670"/>
                  </a:lnTo>
                  <a:lnTo>
                    <a:pt x="354741" y="276860"/>
                  </a:lnTo>
                  <a:lnTo>
                    <a:pt x="360664" y="266700"/>
                  </a:lnTo>
                  <a:lnTo>
                    <a:pt x="364353" y="256540"/>
                  </a:lnTo>
                  <a:lnTo>
                    <a:pt x="365807" y="245110"/>
                  </a:lnTo>
                  <a:lnTo>
                    <a:pt x="365028" y="233680"/>
                  </a:lnTo>
                  <a:lnTo>
                    <a:pt x="362189" y="222250"/>
                  </a:lnTo>
                  <a:lnTo>
                    <a:pt x="357464" y="212090"/>
                  </a:lnTo>
                  <a:lnTo>
                    <a:pt x="351955" y="205740"/>
                  </a:lnTo>
                  <a:close/>
                </a:path>
                <a:path w="581025" h="453389">
                  <a:moveTo>
                    <a:pt x="238300" y="125730"/>
                  </a:moveTo>
                  <a:lnTo>
                    <a:pt x="226344" y="142240"/>
                  </a:lnTo>
                  <a:lnTo>
                    <a:pt x="242135" y="153670"/>
                  </a:lnTo>
                  <a:lnTo>
                    <a:pt x="190367" y="226060"/>
                  </a:lnTo>
                  <a:lnTo>
                    <a:pt x="207551" y="237490"/>
                  </a:lnTo>
                  <a:lnTo>
                    <a:pt x="259318" y="166370"/>
                  </a:lnTo>
                  <a:lnTo>
                    <a:pt x="283812" y="166370"/>
                  </a:lnTo>
                  <a:lnTo>
                    <a:pt x="287491" y="161290"/>
                  </a:lnTo>
                  <a:lnTo>
                    <a:pt x="238300" y="125730"/>
                  </a:lnTo>
                  <a:close/>
                </a:path>
                <a:path w="581025" h="453389">
                  <a:moveTo>
                    <a:pt x="123343" y="152400"/>
                  </a:moveTo>
                  <a:lnTo>
                    <a:pt x="121926" y="161290"/>
                  </a:lnTo>
                  <a:lnTo>
                    <a:pt x="122454" y="168910"/>
                  </a:lnTo>
                  <a:lnTo>
                    <a:pt x="127406" y="181610"/>
                  </a:lnTo>
                  <a:lnTo>
                    <a:pt x="156674" y="199390"/>
                  </a:lnTo>
                  <a:lnTo>
                    <a:pt x="162979" y="198120"/>
                  </a:lnTo>
                  <a:lnTo>
                    <a:pt x="171429" y="198120"/>
                  </a:lnTo>
                  <a:lnTo>
                    <a:pt x="178267" y="193040"/>
                  </a:lnTo>
                  <a:lnTo>
                    <a:pt x="186180" y="182880"/>
                  </a:lnTo>
                  <a:lnTo>
                    <a:pt x="187500" y="179070"/>
                  </a:lnTo>
                  <a:lnTo>
                    <a:pt x="155980" y="179070"/>
                  </a:lnTo>
                  <a:lnTo>
                    <a:pt x="152933" y="177800"/>
                  </a:lnTo>
                  <a:lnTo>
                    <a:pt x="144462" y="171450"/>
                  </a:lnTo>
                  <a:lnTo>
                    <a:pt x="142358" y="165100"/>
                  </a:lnTo>
                  <a:lnTo>
                    <a:pt x="143713" y="153670"/>
                  </a:lnTo>
                  <a:lnTo>
                    <a:pt x="123343" y="152400"/>
                  </a:lnTo>
                  <a:close/>
                </a:path>
                <a:path w="581025" h="453389">
                  <a:moveTo>
                    <a:pt x="190795" y="91440"/>
                  </a:moveTo>
                  <a:lnTo>
                    <a:pt x="159694" y="115570"/>
                  </a:lnTo>
                  <a:lnTo>
                    <a:pt x="159649" y="121920"/>
                  </a:lnTo>
                  <a:lnTo>
                    <a:pt x="159754" y="124460"/>
                  </a:lnTo>
                  <a:lnTo>
                    <a:pt x="160767" y="132080"/>
                  </a:lnTo>
                  <a:lnTo>
                    <a:pt x="162580" y="140970"/>
                  </a:lnTo>
                  <a:lnTo>
                    <a:pt x="165195" y="151130"/>
                  </a:lnTo>
                  <a:lnTo>
                    <a:pt x="167303" y="158750"/>
                  </a:lnTo>
                  <a:lnTo>
                    <a:pt x="168381" y="163830"/>
                  </a:lnTo>
                  <a:lnTo>
                    <a:pt x="155980" y="179070"/>
                  </a:lnTo>
                  <a:lnTo>
                    <a:pt x="187500" y="179070"/>
                  </a:lnTo>
                  <a:lnTo>
                    <a:pt x="187940" y="177800"/>
                  </a:lnTo>
                  <a:lnTo>
                    <a:pt x="189612" y="170180"/>
                  </a:lnTo>
                  <a:lnTo>
                    <a:pt x="189556" y="165100"/>
                  </a:lnTo>
                  <a:lnTo>
                    <a:pt x="188250" y="156210"/>
                  </a:lnTo>
                  <a:lnTo>
                    <a:pt x="186778" y="149860"/>
                  </a:lnTo>
                  <a:lnTo>
                    <a:pt x="184195" y="140970"/>
                  </a:lnTo>
                  <a:lnTo>
                    <a:pt x="181485" y="129540"/>
                  </a:lnTo>
                  <a:lnTo>
                    <a:pt x="180079" y="123190"/>
                  </a:lnTo>
                  <a:lnTo>
                    <a:pt x="179923" y="118110"/>
                  </a:lnTo>
                  <a:lnTo>
                    <a:pt x="180430" y="115570"/>
                  </a:lnTo>
                  <a:lnTo>
                    <a:pt x="182567" y="113030"/>
                  </a:lnTo>
                  <a:lnTo>
                    <a:pt x="184233" y="111760"/>
                  </a:lnTo>
                  <a:lnTo>
                    <a:pt x="216173" y="111760"/>
                  </a:lnTo>
                  <a:lnTo>
                    <a:pt x="212998" y="105410"/>
                  </a:lnTo>
                  <a:lnTo>
                    <a:pt x="209509" y="101600"/>
                  </a:lnTo>
                  <a:lnTo>
                    <a:pt x="198175" y="92710"/>
                  </a:lnTo>
                  <a:lnTo>
                    <a:pt x="190795" y="91440"/>
                  </a:lnTo>
                  <a:close/>
                </a:path>
                <a:path w="581025" h="453389">
                  <a:moveTo>
                    <a:pt x="283812" y="166370"/>
                  </a:moveTo>
                  <a:lnTo>
                    <a:pt x="259318" y="166370"/>
                  </a:lnTo>
                  <a:lnTo>
                    <a:pt x="275534" y="177800"/>
                  </a:lnTo>
                  <a:lnTo>
                    <a:pt x="283812" y="166370"/>
                  </a:lnTo>
                  <a:close/>
                </a:path>
                <a:path w="581025" h="453389">
                  <a:moveTo>
                    <a:pt x="146474" y="59690"/>
                  </a:moveTo>
                  <a:lnTo>
                    <a:pt x="82750" y="148590"/>
                  </a:lnTo>
                  <a:lnTo>
                    <a:pt x="99570" y="161290"/>
                  </a:lnTo>
                  <a:lnTo>
                    <a:pt x="163295" y="71120"/>
                  </a:lnTo>
                  <a:lnTo>
                    <a:pt x="146474" y="59690"/>
                  </a:lnTo>
                  <a:close/>
                </a:path>
                <a:path w="581025" h="453389">
                  <a:moveTo>
                    <a:pt x="79628" y="62230"/>
                  </a:moveTo>
                  <a:lnTo>
                    <a:pt x="45125" y="62230"/>
                  </a:lnTo>
                  <a:lnTo>
                    <a:pt x="74893" y="83820"/>
                  </a:lnTo>
                  <a:lnTo>
                    <a:pt x="46951" y="123190"/>
                  </a:lnTo>
                  <a:lnTo>
                    <a:pt x="64075" y="135890"/>
                  </a:lnTo>
                  <a:lnTo>
                    <a:pt x="112541" y="67310"/>
                  </a:lnTo>
                  <a:lnTo>
                    <a:pt x="86633" y="67310"/>
                  </a:lnTo>
                  <a:lnTo>
                    <a:pt x="79628" y="62230"/>
                  </a:lnTo>
                  <a:close/>
                </a:path>
                <a:path w="581025" h="453389">
                  <a:moveTo>
                    <a:pt x="216173" y="111760"/>
                  </a:moveTo>
                  <a:lnTo>
                    <a:pt x="188761" y="111760"/>
                  </a:lnTo>
                  <a:lnTo>
                    <a:pt x="191002" y="113030"/>
                  </a:lnTo>
                  <a:lnTo>
                    <a:pt x="197778" y="118110"/>
                  </a:lnTo>
                  <a:lnTo>
                    <a:pt x="200061" y="124460"/>
                  </a:lnTo>
                  <a:lnTo>
                    <a:pt x="200068" y="133350"/>
                  </a:lnTo>
                  <a:lnTo>
                    <a:pt x="220520" y="130810"/>
                  </a:lnTo>
                  <a:lnTo>
                    <a:pt x="219740" y="121920"/>
                  </a:lnTo>
                  <a:lnTo>
                    <a:pt x="218079" y="115570"/>
                  </a:lnTo>
                  <a:lnTo>
                    <a:pt x="216173" y="111760"/>
                  </a:lnTo>
                  <a:close/>
                </a:path>
                <a:path w="581025" h="453389">
                  <a:moveTo>
                    <a:pt x="63724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5" y="62230"/>
                  </a:lnTo>
                  <a:lnTo>
                    <a:pt x="79628" y="62230"/>
                  </a:lnTo>
                  <a:lnTo>
                    <a:pt x="56865" y="45720"/>
                  </a:lnTo>
                  <a:lnTo>
                    <a:pt x="80907" y="12700"/>
                  </a:lnTo>
                  <a:lnTo>
                    <a:pt x="63724" y="0"/>
                  </a:lnTo>
                  <a:close/>
                </a:path>
                <a:path w="581025" h="453389">
                  <a:moveTo>
                    <a:pt x="110676" y="34290"/>
                  </a:moveTo>
                  <a:lnTo>
                    <a:pt x="86633" y="67310"/>
                  </a:lnTo>
                  <a:lnTo>
                    <a:pt x="112541" y="67310"/>
                  </a:lnTo>
                  <a:lnTo>
                    <a:pt x="127798" y="45720"/>
                  </a:lnTo>
                  <a:lnTo>
                    <a:pt x="110676" y="3429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332909" y="4144783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570516" y="4349430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20"/>
                  </a:moveTo>
                  <a:lnTo>
                    <a:pt x="511180" y="337820"/>
                  </a:lnTo>
                  <a:lnTo>
                    <a:pt x="504035" y="339090"/>
                  </a:lnTo>
                  <a:lnTo>
                    <a:pt x="468011" y="372110"/>
                  </a:lnTo>
                  <a:lnTo>
                    <a:pt x="462546" y="393700"/>
                  </a:lnTo>
                  <a:lnTo>
                    <a:pt x="463287" y="405130"/>
                  </a:lnTo>
                  <a:lnTo>
                    <a:pt x="487838" y="441960"/>
                  </a:lnTo>
                  <a:lnTo>
                    <a:pt x="510529" y="452120"/>
                  </a:lnTo>
                  <a:lnTo>
                    <a:pt x="516580" y="453390"/>
                  </a:lnTo>
                  <a:lnTo>
                    <a:pt x="530674" y="453390"/>
                  </a:lnTo>
                  <a:lnTo>
                    <a:pt x="538717" y="452120"/>
                  </a:lnTo>
                  <a:lnTo>
                    <a:pt x="535993" y="434340"/>
                  </a:lnTo>
                  <a:lnTo>
                    <a:pt x="520585" y="434340"/>
                  </a:lnTo>
                  <a:lnTo>
                    <a:pt x="509809" y="431800"/>
                  </a:lnTo>
                  <a:lnTo>
                    <a:pt x="482911" y="398780"/>
                  </a:lnTo>
                  <a:lnTo>
                    <a:pt x="484332" y="386080"/>
                  </a:lnTo>
                  <a:lnTo>
                    <a:pt x="515178" y="358140"/>
                  </a:lnTo>
                  <a:lnTo>
                    <a:pt x="564984" y="358140"/>
                  </a:lnTo>
                  <a:lnTo>
                    <a:pt x="560256" y="353060"/>
                  </a:lnTo>
                  <a:lnTo>
                    <a:pt x="555010" y="349250"/>
                  </a:lnTo>
                  <a:lnTo>
                    <a:pt x="548363" y="344170"/>
                  </a:lnTo>
                  <a:lnTo>
                    <a:pt x="541367" y="341630"/>
                  </a:lnTo>
                  <a:lnTo>
                    <a:pt x="534024" y="339090"/>
                  </a:lnTo>
                  <a:lnTo>
                    <a:pt x="526333" y="337820"/>
                  </a:lnTo>
                  <a:close/>
                </a:path>
                <a:path w="581025" h="453389">
                  <a:moveTo>
                    <a:pt x="535799" y="433070"/>
                  </a:moveTo>
                  <a:lnTo>
                    <a:pt x="527452" y="434340"/>
                  </a:lnTo>
                  <a:lnTo>
                    <a:pt x="535993" y="434340"/>
                  </a:lnTo>
                  <a:lnTo>
                    <a:pt x="535799" y="433070"/>
                  </a:lnTo>
                  <a:close/>
                </a:path>
                <a:path w="581025" h="453389">
                  <a:moveTo>
                    <a:pt x="564984" y="358140"/>
                  </a:moveTo>
                  <a:lnTo>
                    <a:pt x="522530" y="358140"/>
                  </a:lnTo>
                  <a:lnTo>
                    <a:pt x="536403" y="360680"/>
                  </a:lnTo>
                  <a:lnTo>
                    <a:pt x="542925" y="364490"/>
                  </a:lnTo>
                  <a:lnTo>
                    <a:pt x="549727" y="370840"/>
                  </a:lnTo>
                  <a:lnTo>
                    <a:pt x="555009" y="378460"/>
                  </a:lnTo>
                  <a:lnTo>
                    <a:pt x="558770" y="387350"/>
                  </a:lnTo>
                  <a:lnTo>
                    <a:pt x="561011" y="397510"/>
                  </a:lnTo>
                  <a:lnTo>
                    <a:pt x="580971" y="394970"/>
                  </a:lnTo>
                  <a:lnTo>
                    <a:pt x="569192" y="363220"/>
                  </a:lnTo>
                  <a:lnTo>
                    <a:pt x="564984" y="358140"/>
                  </a:lnTo>
                  <a:close/>
                </a:path>
                <a:path w="581025" h="453389">
                  <a:moveTo>
                    <a:pt x="474328" y="294640"/>
                  </a:moveTo>
                  <a:lnTo>
                    <a:pt x="410603" y="383540"/>
                  </a:lnTo>
                  <a:lnTo>
                    <a:pt x="427424" y="394970"/>
                  </a:lnTo>
                  <a:lnTo>
                    <a:pt x="491148" y="306070"/>
                  </a:lnTo>
                  <a:lnTo>
                    <a:pt x="474328" y="294640"/>
                  </a:lnTo>
                  <a:close/>
                </a:path>
                <a:path w="581025" h="453389">
                  <a:moveTo>
                    <a:pt x="439141" y="307340"/>
                  </a:moveTo>
                  <a:lnTo>
                    <a:pt x="384610" y="307340"/>
                  </a:lnTo>
                  <a:lnTo>
                    <a:pt x="386184" y="308610"/>
                  </a:lnTo>
                  <a:lnTo>
                    <a:pt x="379222" y="360680"/>
                  </a:lnTo>
                  <a:lnTo>
                    <a:pt x="397737" y="374650"/>
                  </a:lnTo>
                  <a:lnTo>
                    <a:pt x="405013" y="320040"/>
                  </a:lnTo>
                  <a:lnTo>
                    <a:pt x="422205" y="320040"/>
                  </a:lnTo>
                  <a:lnTo>
                    <a:pt x="429698" y="317500"/>
                  </a:lnTo>
                  <a:lnTo>
                    <a:pt x="434600" y="313690"/>
                  </a:lnTo>
                  <a:lnTo>
                    <a:pt x="439141" y="307340"/>
                  </a:lnTo>
                  <a:close/>
                </a:path>
                <a:path w="581025" h="453389">
                  <a:moveTo>
                    <a:pt x="404404" y="243840"/>
                  </a:moveTo>
                  <a:lnTo>
                    <a:pt x="340681" y="334010"/>
                  </a:lnTo>
                  <a:lnTo>
                    <a:pt x="357621" y="345440"/>
                  </a:lnTo>
                  <a:lnTo>
                    <a:pt x="384610" y="307340"/>
                  </a:lnTo>
                  <a:lnTo>
                    <a:pt x="439141" y="307340"/>
                  </a:lnTo>
                  <a:lnTo>
                    <a:pt x="442774" y="302260"/>
                  </a:lnTo>
                  <a:lnTo>
                    <a:pt x="443319" y="300990"/>
                  </a:lnTo>
                  <a:lnTo>
                    <a:pt x="411393" y="300990"/>
                  </a:lnTo>
                  <a:lnTo>
                    <a:pt x="407167" y="298450"/>
                  </a:lnTo>
                  <a:lnTo>
                    <a:pt x="396438" y="290830"/>
                  </a:lnTo>
                  <a:lnTo>
                    <a:pt x="409477" y="273050"/>
                  </a:lnTo>
                  <a:lnTo>
                    <a:pt x="440097" y="273050"/>
                  </a:lnTo>
                  <a:lnTo>
                    <a:pt x="438678" y="271780"/>
                  </a:lnTo>
                  <a:lnTo>
                    <a:pt x="434542" y="266700"/>
                  </a:lnTo>
                  <a:lnTo>
                    <a:pt x="429107" y="262890"/>
                  </a:lnTo>
                  <a:lnTo>
                    <a:pt x="422375" y="257810"/>
                  </a:lnTo>
                  <a:lnTo>
                    <a:pt x="404404" y="243840"/>
                  </a:lnTo>
                  <a:close/>
                </a:path>
                <a:path w="581025" h="453389">
                  <a:moveTo>
                    <a:pt x="422205" y="320040"/>
                  </a:moveTo>
                  <a:lnTo>
                    <a:pt x="405013" y="320040"/>
                  </a:lnTo>
                  <a:lnTo>
                    <a:pt x="412103" y="321310"/>
                  </a:lnTo>
                  <a:lnTo>
                    <a:pt x="418458" y="321310"/>
                  </a:lnTo>
                  <a:lnTo>
                    <a:pt x="422205" y="320040"/>
                  </a:lnTo>
                  <a:close/>
                </a:path>
                <a:path w="581025" h="453389">
                  <a:moveTo>
                    <a:pt x="307058" y="185420"/>
                  </a:moveTo>
                  <a:lnTo>
                    <a:pt x="267371" y="204470"/>
                  </a:lnTo>
                  <a:lnTo>
                    <a:pt x="251587" y="241300"/>
                  </a:lnTo>
                  <a:lnTo>
                    <a:pt x="252191" y="252730"/>
                  </a:lnTo>
                  <a:lnTo>
                    <a:pt x="275548" y="289560"/>
                  </a:lnTo>
                  <a:lnTo>
                    <a:pt x="306445" y="300990"/>
                  </a:lnTo>
                  <a:lnTo>
                    <a:pt x="317729" y="299720"/>
                  </a:lnTo>
                  <a:lnTo>
                    <a:pt x="328691" y="297180"/>
                  </a:lnTo>
                  <a:lnTo>
                    <a:pt x="338514" y="292100"/>
                  </a:lnTo>
                  <a:lnTo>
                    <a:pt x="347197" y="285750"/>
                  </a:lnTo>
                  <a:lnTo>
                    <a:pt x="351508" y="280670"/>
                  </a:lnTo>
                  <a:lnTo>
                    <a:pt x="306850" y="280670"/>
                  </a:lnTo>
                  <a:lnTo>
                    <a:pt x="299996" y="279400"/>
                  </a:lnTo>
                  <a:lnTo>
                    <a:pt x="271938" y="245110"/>
                  </a:lnTo>
                  <a:lnTo>
                    <a:pt x="272534" y="237490"/>
                  </a:lnTo>
                  <a:lnTo>
                    <a:pt x="310543" y="205740"/>
                  </a:lnTo>
                  <a:lnTo>
                    <a:pt x="351954" y="205740"/>
                  </a:lnTo>
                  <a:lnTo>
                    <a:pt x="350853" y="204470"/>
                  </a:lnTo>
                  <a:lnTo>
                    <a:pt x="342357" y="196850"/>
                  </a:lnTo>
                  <a:lnTo>
                    <a:pt x="335949" y="193040"/>
                  </a:lnTo>
                  <a:lnTo>
                    <a:pt x="329188" y="189230"/>
                  </a:lnTo>
                  <a:lnTo>
                    <a:pt x="307058" y="185420"/>
                  </a:lnTo>
                  <a:close/>
                </a:path>
                <a:path w="581025" h="453389">
                  <a:moveTo>
                    <a:pt x="440097" y="273050"/>
                  </a:moveTo>
                  <a:lnTo>
                    <a:pt x="409477" y="273050"/>
                  </a:lnTo>
                  <a:lnTo>
                    <a:pt x="418652" y="279400"/>
                  </a:lnTo>
                  <a:lnTo>
                    <a:pt x="421535" y="281940"/>
                  </a:lnTo>
                  <a:lnTo>
                    <a:pt x="424028" y="285750"/>
                  </a:lnTo>
                  <a:lnTo>
                    <a:pt x="424643" y="288290"/>
                  </a:lnTo>
                  <a:lnTo>
                    <a:pt x="424609" y="292100"/>
                  </a:lnTo>
                  <a:lnTo>
                    <a:pt x="423908" y="294640"/>
                  </a:lnTo>
                  <a:lnTo>
                    <a:pt x="420182" y="299720"/>
                  </a:lnTo>
                  <a:lnTo>
                    <a:pt x="417488" y="300990"/>
                  </a:lnTo>
                  <a:lnTo>
                    <a:pt x="443319" y="300990"/>
                  </a:lnTo>
                  <a:lnTo>
                    <a:pt x="444954" y="297180"/>
                  </a:lnTo>
                  <a:lnTo>
                    <a:pt x="445706" y="284480"/>
                  </a:lnTo>
                  <a:lnTo>
                    <a:pt x="444435" y="279400"/>
                  </a:lnTo>
                  <a:lnTo>
                    <a:pt x="441516" y="274320"/>
                  </a:lnTo>
                  <a:lnTo>
                    <a:pt x="440097" y="273050"/>
                  </a:lnTo>
                  <a:close/>
                </a:path>
                <a:path w="581025" h="453389">
                  <a:moveTo>
                    <a:pt x="351954" y="205740"/>
                  </a:moveTo>
                  <a:lnTo>
                    <a:pt x="310543" y="205740"/>
                  </a:lnTo>
                  <a:lnTo>
                    <a:pt x="317408" y="207010"/>
                  </a:lnTo>
                  <a:lnTo>
                    <a:pt x="323996" y="209550"/>
                  </a:lnTo>
                  <a:lnTo>
                    <a:pt x="345162" y="243840"/>
                  </a:lnTo>
                  <a:lnTo>
                    <a:pt x="344152" y="251460"/>
                  </a:lnTo>
                  <a:lnTo>
                    <a:pt x="306850" y="280670"/>
                  </a:lnTo>
                  <a:lnTo>
                    <a:pt x="351508" y="280670"/>
                  </a:lnTo>
                  <a:lnTo>
                    <a:pt x="354741" y="276860"/>
                  </a:lnTo>
                  <a:lnTo>
                    <a:pt x="360664" y="266700"/>
                  </a:lnTo>
                  <a:lnTo>
                    <a:pt x="364352" y="256540"/>
                  </a:lnTo>
                  <a:lnTo>
                    <a:pt x="365806" y="245110"/>
                  </a:lnTo>
                  <a:lnTo>
                    <a:pt x="365027" y="233680"/>
                  </a:lnTo>
                  <a:lnTo>
                    <a:pt x="362188" y="222250"/>
                  </a:lnTo>
                  <a:lnTo>
                    <a:pt x="357463" y="212090"/>
                  </a:lnTo>
                  <a:lnTo>
                    <a:pt x="351954" y="205740"/>
                  </a:lnTo>
                  <a:close/>
                </a:path>
                <a:path w="581025" h="453389">
                  <a:moveTo>
                    <a:pt x="238300" y="125730"/>
                  </a:moveTo>
                  <a:lnTo>
                    <a:pt x="226343" y="142240"/>
                  </a:lnTo>
                  <a:lnTo>
                    <a:pt x="242135" y="153670"/>
                  </a:lnTo>
                  <a:lnTo>
                    <a:pt x="190367" y="226060"/>
                  </a:lnTo>
                  <a:lnTo>
                    <a:pt x="207551" y="237490"/>
                  </a:lnTo>
                  <a:lnTo>
                    <a:pt x="259318" y="166370"/>
                  </a:lnTo>
                  <a:lnTo>
                    <a:pt x="283811" y="166370"/>
                  </a:lnTo>
                  <a:lnTo>
                    <a:pt x="287489" y="161290"/>
                  </a:lnTo>
                  <a:lnTo>
                    <a:pt x="238300" y="125730"/>
                  </a:lnTo>
                  <a:close/>
                </a:path>
                <a:path w="581025" h="453389">
                  <a:moveTo>
                    <a:pt x="123343" y="152400"/>
                  </a:moveTo>
                  <a:lnTo>
                    <a:pt x="121926" y="161290"/>
                  </a:lnTo>
                  <a:lnTo>
                    <a:pt x="122454" y="168910"/>
                  </a:lnTo>
                  <a:lnTo>
                    <a:pt x="127406" y="181610"/>
                  </a:lnTo>
                  <a:lnTo>
                    <a:pt x="156673" y="199390"/>
                  </a:lnTo>
                  <a:lnTo>
                    <a:pt x="162979" y="198120"/>
                  </a:lnTo>
                  <a:lnTo>
                    <a:pt x="171428" y="198120"/>
                  </a:lnTo>
                  <a:lnTo>
                    <a:pt x="178267" y="193040"/>
                  </a:lnTo>
                  <a:lnTo>
                    <a:pt x="186180" y="182880"/>
                  </a:lnTo>
                  <a:lnTo>
                    <a:pt x="187500" y="179070"/>
                  </a:lnTo>
                  <a:lnTo>
                    <a:pt x="155980" y="179070"/>
                  </a:lnTo>
                  <a:lnTo>
                    <a:pt x="152933" y="177800"/>
                  </a:lnTo>
                  <a:lnTo>
                    <a:pt x="144462" y="171450"/>
                  </a:lnTo>
                  <a:lnTo>
                    <a:pt x="142356" y="165100"/>
                  </a:lnTo>
                  <a:lnTo>
                    <a:pt x="143713" y="153670"/>
                  </a:lnTo>
                  <a:lnTo>
                    <a:pt x="123343" y="152400"/>
                  </a:lnTo>
                  <a:close/>
                </a:path>
                <a:path w="581025" h="453389">
                  <a:moveTo>
                    <a:pt x="190795" y="91440"/>
                  </a:moveTo>
                  <a:lnTo>
                    <a:pt x="159694" y="115570"/>
                  </a:lnTo>
                  <a:lnTo>
                    <a:pt x="159649" y="121920"/>
                  </a:lnTo>
                  <a:lnTo>
                    <a:pt x="159754" y="124460"/>
                  </a:lnTo>
                  <a:lnTo>
                    <a:pt x="160767" y="132080"/>
                  </a:lnTo>
                  <a:lnTo>
                    <a:pt x="162580" y="140970"/>
                  </a:lnTo>
                  <a:lnTo>
                    <a:pt x="165195" y="151130"/>
                  </a:lnTo>
                  <a:lnTo>
                    <a:pt x="167303" y="158750"/>
                  </a:lnTo>
                  <a:lnTo>
                    <a:pt x="168381" y="163830"/>
                  </a:lnTo>
                  <a:lnTo>
                    <a:pt x="155980" y="179070"/>
                  </a:lnTo>
                  <a:lnTo>
                    <a:pt x="187500" y="179070"/>
                  </a:lnTo>
                  <a:lnTo>
                    <a:pt x="187940" y="177800"/>
                  </a:lnTo>
                  <a:lnTo>
                    <a:pt x="189610" y="170180"/>
                  </a:lnTo>
                  <a:lnTo>
                    <a:pt x="189556" y="165100"/>
                  </a:lnTo>
                  <a:lnTo>
                    <a:pt x="188250" y="156210"/>
                  </a:lnTo>
                  <a:lnTo>
                    <a:pt x="186778" y="149860"/>
                  </a:lnTo>
                  <a:lnTo>
                    <a:pt x="184194" y="140970"/>
                  </a:lnTo>
                  <a:lnTo>
                    <a:pt x="181485" y="129540"/>
                  </a:lnTo>
                  <a:lnTo>
                    <a:pt x="180079" y="123190"/>
                  </a:lnTo>
                  <a:lnTo>
                    <a:pt x="179923" y="118110"/>
                  </a:lnTo>
                  <a:lnTo>
                    <a:pt x="180430" y="115570"/>
                  </a:lnTo>
                  <a:lnTo>
                    <a:pt x="182567" y="113030"/>
                  </a:lnTo>
                  <a:lnTo>
                    <a:pt x="184233" y="111760"/>
                  </a:lnTo>
                  <a:lnTo>
                    <a:pt x="216173" y="111760"/>
                  </a:lnTo>
                  <a:lnTo>
                    <a:pt x="212998" y="105410"/>
                  </a:lnTo>
                  <a:lnTo>
                    <a:pt x="209509" y="101600"/>
                  </a:lnTo>
                  <a:lnTo>
                    <a:pt x="198174" y="92710"/>
                  </a:lnTo>
                  <a:lnTo>
                    <a:pt x="190795" y="91440"/>
                  </a:lnTo>
                  <a:close/>
                </a:path>
                <a:path w="581025" h="453389">
                  <a:moveTo>
                    <a:pt x="283811" y="166370"/>
                  </a:moveTo>
                  <a:lnTo>
                    <a:pt x="259318" y="166370"/>
                  </a:lnTo>
                  <a:lnTo>
                    <a:pt x="275534" y="177800"/>
                  </a:lnTo>
                  <a:lnTo>
                    <a:pt x="283811" y="166370"/>
                  </a:lnTo>
                  <a:close/>
                </a:path>
                <a:path w="581025" h="453389">
                  <a:moveTo>
                    <a:pt x="146474" y="59690"/>
                  </a:moveTo>
                  <a:lnTo>
                    <a:pt x="82750" y="148590"/>
                  </a:lnTo>
                  <a:lnTo>
                    <a:pt x="99570" y="161290"/>
                  </a:lnTo>
                  <a:lnTo>
                    <a:pt x="163295" y="71120"/>
                  </a:lnTo>
                  <a:lnTo>
                    <a:pt x="146474" y="59690"/>
                  </a:lnTo>
                  <a:close/>
                </a:path>
                <a:path w="581025" h="453389">
                  <a:moveTo>
                    <a:pt x="79628" y="62230"/>
                  </a:moveTo>
                  <a:lnTo>
                    <a:pt x="45125" y="62230"/>
                  </a:lnTo>
                  <a:lnTo>
                    <a:pt x="74893" y="83820"/>
                  </a:lnTo>
                  <a:lnTo>
                    <a:pt x="46951" y="123190"/>
                  </a:lnTo>
                  <a:lnTo>
                    <a:pt x="64074" y="135890"/>
                  </a:lnTo>
                  <a:lnTo>
                    <a:pt x="112540" y="67310"/>
                  </a:lnTo>
                  <a:lnTo>
                    <a:pt x="86633" y="67310"/>
                  </a:lnTo>
                  <a:lnTo>
                    <a:pt x="79628" y="62230"/>
                  </a:lnTo>
                  <a:close/>
                </a:path>
                <a:path w="581025" h="453389">
                  <a:moveTo>
                    <a:pt x="216173" y="111760"/>
                  </a:moveTo>
                  <a:lnTo>
                    <a:pt x="188761" y="111760"/>
                  </a:lnTo>
                  <a:lnTo>
                    <a:pt x="191001" y="113030"/>
                  </a:lnTo>
                  <a:lnTo>
                    <a:pt x="197778" y="118110"/>
                  </a:lnTo>
                  <a:lnTo>
                    <a:pt x="200061" y="124460"/>
                  </a:lnTo>
                  <a:lnTo>
                    <a:pt x="200068" y="133350"/>
                  </a:lnTo>
                  <a:lnTo>
                    <a:pt x="220520" y="130810"/>
                  </a:lnTo>
                  <a:lnTo>
                    <a:pt x="219740" y="121920"/>
                  </a:lnTo>
                  <a:lnTo>
                    <a:pt x="218079" y="115570"/>
                  </a:lnTo>
                  <a:lnTo>
                    <a:pt x="216173" y="111760"/>
                  </a:lnTo>
                  <a:close/>
                </a:path>
                <a:path w="581025" h="453389">
                  <a:moveTo>
                    <a:pt x="63724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5" y="62230"/>
                  </a:lnTo>
                  <a:lnTo>
                    <a:pt x="79628" y="62230"/>
                  </a:lnTo>
                  <a:lnTo>
                    <a:pt x="56865" y="45720"/>
                  </a:lnTo>
                  <a:lnTo>
                    <a:pt x="80907" y="12700"/>
                  </a:lnTo>
                  <a:lnTo>
                    <a:pt x="63724" y="0"/>
                  </a:lnTo>
                  <a:close/>
                </a:path>
                <a:path w="581025" h="453389">
                  <a:moveTo>
                    <a:pt x="110675" y="34290"/>
                  </a:moveTo>
                  <a:lnTo>
                    <a:pt x="86633" y="67310"/>
                  </a:lnTo>
                  <a:lnTo>
                    <a:pt x="112540" y="67310"/>
                  </a:lnTo>
                  <a:lnTo>
                    <a:pt x="127798" y="45720"/>
                  </a:lnTo>
                  <a:lnTo>
                    <a:pt x="110675" y="3429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25008" y="3470973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562616" y="3675620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20"/>
                  </a:moveTo>
                  <a:lnTo>
                    <a:pt x="511180" y="337820"/>
                  </a:lnTo>
                  <a:lnTo>
                    <a:pt x="504034" y="339090"/>
                  </a:lnTo>
                  <a:lnTo>
                    <a:pt x="468011" y="372110"/>
                  </a:lnTo>
                  <a:lnTo>
                    <a:pt x="462546" y="393700"/>
                  </a:lnTo>
                  <a:lnTo>
                    <a:pt x="463287" y="405130"/>
                  </a:lnTo>
                  <a:lnTo>
                    <a:pt x="487838" y="441960"/>
                  </a:lnTo>
                  <a:lnTo>
                    <a:pt x="510529" y="452120"/>
                  </a:lnTo>
                  <a:lnTo>
                    <a:pt x="516580" y="453390"/>
                  </a:lnTo>
                  <a:lnTo>
                    <a:pt x="530674" y="453390"/>
                  </a:lnTo>
                  <a:lnTo>
                    <a:pt x="538717" y="452120"/>
                  </a:lnTo>
                  <a:lnTo>
                    <a:pt x="535993" y="434340"/>
                  </a:lnTo>
                  <a:lnTo>
                    <a:pt x="520585" y="434340"/>
                  </a:lnTo>
                  <a:lnTo>
                    <a:pt x="509809" y="431800"/>
                  </a:lnTo>
                  <a:lnTo>
                    <a:pt x="482911" y="398780"/>
                  </a:lnTo>
                  <a:lnTo>
                    <a:pt x="484332" y="386080"/>
                  </a:lnTo>
                  <a:lnTo>
                    <a:pt x="515178" y="358140"/>
                  </a:lnTo>
                  <a:lnTo>
                    <a:pt x="564984" y="358140"/>
                  </a:lnTo>
                  <a:lnTo>
                    <a:pt x="560256" y="353060"/>
                  </a:lnTo>
                  <a:lnTo>
                    <a:pt x="555010" y="349250"/>
                  </a:lnTo>
                  <a:lnTo>
                    <a:pt x="548362" y="344170"/>
                  </a:lnTo>
                  <a:lnTo>
                    <a:pt x="541367" y="341630"/>
                  </a:lnTo>
                  <a:lnTo>
                    <a:pt x="534024" y="339090"/>
                  </a:lnTo>
                  <a:lnTo>
                    <a:pt x="526333" y="337820"/>
                  </a:lnTo>
                  <a:close/>
                </a:path>
                <a:path w="581025" h="453389">
                  <a:moveTo>
                    <a:pt x="535799" y="433070"/>
                  </a:moveTo>
                  <a:lnTo>
                    <a:pt x="527452" y="434340"/>
                  </a:lnTo>
                  <a:lnTo>
                    <a:pt x="535993" y="434340"/>
                  </a:lnTo>
                  <a:lnTo>
                    <a:pt x="535799" y="433070"/>
                  </a:lnTo>
                  <a:close/>
                </a:path>
                <a:path w="581025" h="453389">
                  <a:moveTo>
                    <a:pt x="564984" y="358140"/>
                  </a:moveTo>
                  <a:lnTo>
                    <a:pt x="522529" y="358140"/>
                  </a:lnTo>
                  <a:lnTo>
                    <a:pt x="536403" y="360680"/>
                  </a:lnTo>
                  <a:lnTo>
                    <a:pt x="542925" y="364490"/>
                  </a:lnTo>
                  <a:lnTo>
                    <a:pt x="549727" y="370840"/>
                  </a:lnTo>
                  <a:lnTo>
                    <a:pt x="555009" y="378460"/>
                  </a:lnTo>
                  <a:lnTo>
                    <a:pt x="558770" y="387350"/>
                  </a:lnTo>
                  <a:lnTo>
                    <a:pt x="561011" y="397510"/>
                  </a:lnTo>
                  <a:lnTo>
                    <a:pt x="580971" y="394970"/>
                  </a:lnTo>
                  <a:lnTo>
                    <a:pt x="569192" y="363220"/>
                  </a:lnTo>
                  <a:lnTo>
                    <a:pt x="564984" y="358140"/>
                  </a:lnTo>
                  <a:close/>
                </a:path>
                <a:path w="581025" h="453389">
                  <a:moveTo>
                    <a:pt x="474328" y="294640"/>
                  </a:moveTo>
                  <a:lnTo>
                    <a:pt x="410603" y="383540"/>
                  </a:lnTo>
                  <a:lnTo>
                    <a:pt x="427424" y="394970"/>
                  </a:lnTo>
                  <a:lnTo>
                    <a:pt x="491148" y="306070"/>
                  </a:lnTo>
                  <a:lnTo>
                    <a:pt x="474328" y="294640"/>
                  </a:lnTo>
                  <a:close/>
                </a:path>
                <a:path w="581025" h="453389">
                  <a:moveTo>
                    <a:pt x="439141" y="307340"/>
                  </a:moveTo>
                  <a:lnTo>
                    <a:pt x="384610" y="307340"/>
                  </a:lnTo>
                  <a:lnTo>
                    <a:pt x="386184" y="308610"/>
                  </a:lnTo>
                  <a:lnTo>
                    <a:pt x="379222" y="360680"/>
                  </a:lnTo>
                  <a:lnTo>
                    <a:pt x="397737" y="374650"/>
                  </a:lnTo>
                  <a:lnTo>
                    <a:pt x="405013" y="320040"/>
                  </a:lnTo>
                  <a:lnTo>
                    <a:pt x="422204" y="320040"/>
                  </a:lnTo>
                  <a:lnTo>
                    <a:pt x="429696" y="317500"/>
                  </a:lnTo>
                  <a:lnTo>
                    <a:pt x="434600" y="313690"/>
                  </a:lnTo>
                  <a:lnTo>
                    <a:pt x="439141" y="307340"/>
                  </a:lnTo>
                  <a:close/>
                </a:path>
                <a:path w="581025" h="453389">
                  <a:moveTo>
                    <a:pt x="404404" y="243840"/>
                  </a:moveTo>
                  <a:lnTo>
                    <a:pt x="340681" y="334010"/>
                  </a:lnTo>
                  <a:lnTo>
                    <a:pt x="357621" y="345440"/>
                  </a:lnTo>
                  <a:lnTo>
                    <a:pt x="384610" y="307340"/>
                  </a:lnTo>
                  <a:lnTo>
                    <a:pt x="439141" y="307340"/>
                  </a:lnTo>
                  <a:lnTo>
                    <a:pt x="442774" y="302260"/>
                  </a:lnTo>
                  <a:lnTo>
                    <a:pt x="443319" y="300990"/>
                  </a:lnTo>
                  <a:lnTo>
                    <a:pt x="411393" y="300990"/>
                  </a:lnTo>
                  <a:lnTo>
                    <a:pt x="407167" y="298450"/>
                  </a:lnTo>
                  <a:lnTo>
                    <a:pt x="396436" y="290830"/>
                  </a:lnTo>
                  <a:lnTo>
                    <a:pt x="409477" y="273050"/>
                  </a:lnTo>
                  <a:lnTo>
                    <a:pt x="440096" y="273050"/>
                  </a:lnTo>
                  <a:lnTo>
                    <a:pt x="438677" y="271780"/>
                  </a:lnTo>
                  <a:lnTo>
                    <a:pt x="434541" y="266700"/>
                  </a:lnTo>
                  <a:lnTo>
                    <a:pt x="429107" y="262890"/>
                  </a:lnTo>
                  <a:lnTo>
                    <a:pt x="422375" y="257810"/>
                  </a:lnTo>
                  <a:lnTo>
                    <a:pt x="404404" y="243840"/>
                  </a:lnTo>
                  <a:close/>
                </a:path>
                <a:path w="581025" h="453389">
                  <a:moveTo>
                    <a:pt x="422204" y="320040"/>
                  </a:moveTo>
                  <a:lnTo>
                    <a:pt x="405013" y="320040"/>
                  </a:lnTo>
                  <a:lnTo>
                    <a:pt x="412103" y="321310"/>
                  </a:lnTo>
                  <a:lnTo>
                    <a:pt x="418458" y="321310"/>
                  </a:lnTo>
                  <a:lnTo>
                    <a:pt x="422204" y="320040"/>
                  </a:lnTo>
                  <a:close/>
                </a:path>
                <a:path w="581025" h="453389">
                  <a:moveTo>
                    <a:pt x="307057" y="185420"/>
                  </a:moveTo>
                  <a:lnTo>
                    <a:pt x="267370" y="204470"/>
                  </a:lnTo>
                  <a:lnTo>
                    <a:pt x="251587" y="241300"/>
                  </a:lnTo>
                  <a:lnTo>
                    <a:pt x="252191" y="252730"/>
                  </a:lnTo>
                  <a:lnTo>
                    <a:pt x="275548" y="289560"/>
                  </a:lnTo>
                  <a:lnTo>
                    <a:pt x="306445" y="300990"/>
                  </a:lnTo>
                  <a:lnTo>
                    <a:pt x="317729" y="299720"/>
                  </a:lnTo>
                  <a:lnTo>
                    <a:pt x="328691" y="297180"/>
                  </a:lnTo>
                  <a:lnTo>
                    <a:pt x="338514" y="292100"/>
                  </a:lnTo>
                  <a:lnTo>
                    <a:pt x="347197" y="285750"/>
                  </a:lnTo>
                  <a:lnTo>
                    <a:pt x="351508" y="280670"/>
                  </a:lnTo>
                  <a:lnTo>
                    <a:pt x="306849" y="280670"/>
                  </a:lnTo>
                  <a:lnTo>
                    <a:pt x="299995" y="279400"/>
                  </a:lnTo>
                  <a:lnTo>
                    <a:pt x="271938" y="245110"/>
                  </a:lnTo>
                  <a:lnTo>
                    <a:pt x="272534" y="237490"/>
                  </a:lnTo>
                  <a:lnTo>
                    <a:pt x="310543" y="205740"/>
                  </a:lnTo>
                  <a:lnTo>
                    <a:pt x="351954" y="205740"/>
                  </a:lnTo>
                  <a:lnTo>
                    <a:pt x="350853" y="204470"/>
                  </a:lnTo>
                  <a:lnTo>
                    <a:pt x="342357" y="196850"/>
                  </a:lnTo>
                  <a:lnTo>
                    <a:pt x="335949" y="193040"/>
                  </a:lnTo>
                  <a:lnTo>
                    <a:pt x="329188" y="189230"/>
                  </a:lnTo>
                  <a:lnTo>
                    <a:pt x="307057" y="185420"/>
                  </a:lnTo>
                  <a:close/>
                </a:path>
                <a:path w="581025" h="453389">
                  <a:moveTo>
                    <a:pt x="440096" y="273050"/>
                  </a:moveTo>
                  <a:lnTo>
                    <a:pt x="409477" y="273050"/>
                  </a:lnTo>
                  <a:lnTo>
                    <a:pt x="418652" y="279400"/>
                  </a:lnTo>
                  <a:lnTo>
                    <a:pt x="421535" y="281940"/>
                  </a:lnTo>
                  <a:lnTo>
                    <a:pt x="424028" y="285750"/>
                  </a:lnTo>
                  <a:lnTo>
                    <a:pt x="424643" y="288290"/>
                  </a:lnTo>
                  <a:lnTo>
                    <a:pt x="424609" y="292100"/>
                  </a:lnTo>
                  <a:lnTo>
                    <a:pt x="423908" y="294640"/>
                  </a:lnTo>
                  <a:lnTo>
                    <a:pt x="420182" y="299720"/>
                  </a:lnTo>
                  <a:lnTo>
                    <a:pt x="417488" y="300990"/>
                  </a:lnTo>
                  <a:lnTo>
                    <a:pt x="443319" y="300990"/>
                  </a:lnTo>
                  <a:lnTo>
                    <a:pt x="444954" y="297180"/>
                  </a:lnTo>
                  <a:lnTo>
                    <a:pt x="445706" y="284480"/>
                  </a:lnTo>
                  <a:lnTo>
                    <a:pt x="444433" y="279400"/>
                  </a:lnTo>
                  <a:lnTo>
                    <a:pt x="441515" y="274320"/>
                  </a:lnTo>
                  <a:lnTo>
                    <a:pt x="440096" y="273050"/>
                  </a:lnTo>
                  <a:close/>
                </a:path>
                <a:path w="581025" h="453389">
                  <a:moveTo>
                    <a:pt x="351954" y="205740"/>
                  </a:moveTo>
                  <a:lnTo>
                    <a:pt x="310543" y="205740"/>
                  </a:lnTo>
                  <a:lnTo>
                    <a:pt x="317408" y="207010"/>
                  </a:lnTo>
                  <a:lnTo>
                    <a:pt x="323995" y="209550"/>
                  </a:lnTo>
                  <a:lnTo>
                    <a:pt x="345161" y="243840"/>
                  </a:lnTo>
                  <a:lnTo>
                    <a:pt x="344152" y="251460"/>
                  </a:lnTo>
                  <a:lnTo>
                    <a:pt x="306849" y="280670"/>
                  </a:lnTo>
                  <a:lnTo>
                    <a:pt x="351508" y="280670"/>
                  </a:lnTo>
                  <a:lnTo>
                    <a:pt x="354741" y="276860"/>
                  </a:lnTo>
                  <a:lnTo>
                    <a:pt x="360664" y="266700"/>
                  </a:lnTo>
                  <a:lnTo>
                    <a:pt x="364352" y="256540"/>
                  </a:lnTo>
                  <a:lnTo>
                    <a:pt x="365806" y="245110"/>
                  </a:lnTo>
                  <a:lnTo>
                    <a:pt x="365027" y="233680"/>
                  </a:lnTo>
                  <a:lnTo>
                    <a:pt x="362188" y="222250"/>
                  </a:lnTo>
                  <a:lnTo>
                    <a:pt x="357463" y="212090"/>
                  </a:lnTo>
                  <a:lnTo>
                    <a:pt x="351954" y="205740"/>
                  </a:lnTo>
                  <a:close/>
                </a:path>
                <a:path w="581025" h="453389">
                  <a:moveTo>
                    <a:pt x="238300" y="125730"/>
                  </a:moveTo>
                  <a:lnTo>
                    <a:pt x="226343" y="142240"/>
                  </a:lnTo>
                  <a:lnTo>
                    <a:pt x="242135" y="153670"/>
                  </a:lnTo>
                  <a:lnTo>
                    <a:pt x="190367" y="226060"/>
                  </a:lnTo>
                  <a:lnTo>
                    <a:pt x="207551" y="237490"/>
                  </a:lnTo>
                  <a:lnTo>
                    <a:pt x="259318" y="166370"/>
                  </a:lnTo>
                  <a:lnTo>
                    <a:pt x="283811" y="166370"/>
                  </a:lnTo>
                  <a:lnTo>
                    <a:pt x="287489" y="161290"/>
                  </a:lnTo>
                  <a:lnTo>
                    <a:pt x="238300" y="125730"/>
                  </a:lnTo>
                  <a:close/>
                </a:path>
                <a:path w="581025" h="453389">
                  <a:moveTo>
                    <a:pt x="123343" y="152400"/>
                  </a:moveTo>
                  <a:lnTo>
                    <a:pt x="121926" y="161290"/>
                  </a:lnTo>
                  <a:lnTo>
                    <a:pt x="122454" y="168910"/>
                  </a:lnTo>
                  <a:lnTo>
                    <a:pt x="127405" y="181610"/>
                  </a:lnTo>
                  <a:lnTo>
                    <a:pt x="156673" y="199390"/>
                  </a:lnTo>
                  <a:lnTo>
                    <a:pt x="162979" y="198120"/>
                  </a:lnTo>
                  <a:lnTo>
                    <a:pt x="171428" y="198120"/>
                  </a:lnTo>
                  <a:lnTo>
                    <a:pt x="178267" y="193040"/>
                  </a:lnTo>
                  <a:lnTo>
                    <a:pt x="186180" y="182880"/>
                  </a:lnTo>
                  <a:lnTo>
                    <a:pt x="187500" y="179070"/>
                  </a:lnTo>
                  <a:lnTo>
                    <a:pt x="155980" y="179070"/>
                  </a:lnTo>
                  <a:lnTo>
                    <a:pt x="152933" y="177800"/>
                  </a:lnTo>
                  <a:lnTo>
                    <a:pt x="144462" y="171450"/>
                  </a:lnTo>
                  <a:lnTo>
                    <a:pt x="142356" y="165100"/>
                  </a:lnTo>
                  <a:lnTo>
                    <a:pt x="143713" y="153670"/>
                  </a:lnTo>
                  <a:lnTo>
                    <a:pt x="123343" y="152400"/>
                  </a:lnTo>
                  <a:close/>
                </a:path>
                <a:path w="581025" h="453389">
                  <a:moveTo>
                    <a:pt x="190795" y="91440"/>
                  </a:moveTo>
                  <a:lnTo>
                    <a:pt x="159694" y="115570"/>
                  </a:lnTo>
                  <a:lnTo>
                    <a:pt x="159649" y="121920"/>
                  </a:lnTo>
                  <a:lnTo>
                    <a:pt x="159754" y="124460"/>
                  </a:lnTo>
                  <a:lnTo>
                    <a:pt x="160766" y="132080"/>
                  </a:lnTo>
                  <a:lnTo>
                    <a:pt x="162580" y="140970"/>
                  </a:lnTo>
                  <a:lnTo>
                    <a:pt x="165195" y="151130"/>
                  </a:lnTo>
                  <a:lnTo>
                    <a:pt x="167303" y="158750"/>
                  </a:lnTo>
                  <a:lnTo>
                    <a:pt x="168380" y="163830"/>
                  </a:lnTo>
                  <a:lnTo>
                    <a:pt x="155980" y="179070"/>
                  </a:lnTo>
                  <a:lnTo>
                    <a:pt x="187500" y="179070"/>
                  </a:lnTo>
                  <a:lnTo>
                    <a:pt x="187940" y="177800"/>
                  </a:lnTo>
                  <a:lnTo>
                    <a:pt x="189611" y="170180"/>
                  </a:lnTo>
                  <a:lnTo>
                    <a:pt x="189556" y="165100"/>
                  </a:lnTo>
                  <a:lnTo>
                    <a:pt x="188250" y="156210"/>
                  </a:lnTo>
                  <a:lnTo>
                    <a:pt x="186778" y="149860"/>
                  </a:lnTo>
                  <a:lnTo>
                    <a:pt x="184194" y="140970"/>
                  </a:lnTo>
                  <a:lnTo>
                    <a:pt x="181485" y="129540"/>
                  </a:lnTo>
                  <a:lnTo>
                    <a:pt x="180079" y="123190"/>
                  </a:lnTo>
                  <a:lnTo>
                    <a:pt x="179923" y="118110"/>
                  </a:lnTo>
                  <a:lnTo>
                    <a:pt x="180430" y="115570"/>
                  </a:lnTo>
                  <a:lnTo>
                    <a:pt x="182567" y="113030"/>
                  </a:lnTo>
                  <a:lnTo>
                    <a:pt x="184233" y="111760"/>
                  </a:lnTo>
                  <a:lnTo>
                    <a:pt x="216173" y="111760"/>
                  </a:lnTo>
                  <a:lnTo>
                    <a:pt x="212998" y="105410"/>
                  </a:lnTo>
                  <a:lnTo>
                    <a:pt x="209509" y="101600"/>
                  </a:lnTo>
                  <a:lnTo>
                    <a:pt x="198174" y="92710"/>
                  </a:lnTo>
                  <a:lnTo>
                    <a:pt x="190795" y="91440"/>
                  </a:lnTo>
                  <a:close/>
                </a:path>
                <a:path w="581025" h="453389">
                  <a:moveTo>
                    <a:pt x="283811" y="166370"/>
                  </a:moveTo>
                  <a:lnTo>
                    <a:pt x="259318" y="166370"/>
                  </a:lnTo>
                  <a:lnTo>
                    <a:pt x="275534" y="177800"/>
                  </a:lnTo>
                  <a:lnTo>
                    <a:pt x="283811" y="166370"/>
                  </a:lnTo>
                  <a:close/>
                </a:path>
                <a:path w="581025" h="453389">
                  <a:moveTo>
                    <a:pt x="146474" y="59690"/>
                  </a:moveTo>
                  <a:lnTo>
                    <a:pt x="82750" y="148590"/>
                  </a:lnTo>
                  <a:lnTo>
                    <a:pt x="99570" y="161290"/>
                  </a:lnTo>
                  <a:lnTo>
                    <a:pt x="163294" y="71120"/>
                  </a:lnTo>
                  <a:lnTo>
                    <a:pt x="146474" y="59690"/>
                  </a:lnTo>
                  <a:close/>
                </a:path>
                <a:path w="581025" h="453389">
                  <a:moveTo>
                    <a:pt x="79628" y="62230"/>
                  </a:moveTo>
                  <a:lnTo>
                    <a:pt x="45124" y="62230"/>
                  </a:lnTo>
                  <a:lnTo>
                    <a:pt x="74893" y="83820"/>
                  </a:lnTo>
                  <a:lnTo>
                    <a:pt x="46951" y="123190"/>
                  </a:lnTo>
                  <a:lnTo>
                    <a:pt x="64074" y="135890"/>
                  </a:lnTo>
                  <a:lnTo>
                    <a:pt x="112540" y="67310"/>
                  </a:lnTo>
                  <a:lnTo>
                    <a:pt x="86633" y="67310"/>
                  </a:lnTo>
                  <a:lnTo>
                    <a:pt x="79628" y="62230"/>
                  </a:lnTo>
                  <a:close/>
                </a:path>
                <a:path w="581025" h="453389">
                  <a:moveTo>
                    <a:pt x="216173" y="111760"/>
                  </a:moveTo>
                  <a:lnTo>
                    <a:pt x="188761" y="111760"/>
                  </a:lnTo>
                  <a:lnTo>
                    <a:pt x="191001" y="113030"/>
                  </a:lnTo>
                  <a:lnTo>
                    <a:pt x="197778" y="118110"/>
                  </a:lnTo>
                  <a:lnTo>
                    <a:pt x="200060" y="124460"/>
                  </a:lnTo>
                  <a:lnTo>
                    <a:pt x="200068" y="133350"/>
                  </a:lnTo>
                  <a:lnTo>
                    <a:pt x="220520" y="130810"/>
                  </a:lnTo>
                  <a:lnTo>
                    <a:pt x="219739" y="121920"/>
                  </a:lnTo>
                  <a:lnTo>
                    <a:pt x="218079" y="115570"/>
                  </a:lnTo>
                  <a:lnTo>
                    <a:pt x="216173" y="111760"/>
                  </a:lnTo>
                  <a:close/>
                </a:path>
                <a:path w="581025" h="453389">
                  <a:moveTo>
                    <a:pt x="63724" y="0"/>
                  </a:moveTo>
                  <a:lnTo>
                    <a:pt x="0" y="88900"/>
                  </a:lnTo>
                  <a:lnTo>
                    <a:pt x="17183" y="101600"/>
                  </a:lnTo>
                  <a:lnTo>
                    <a:pt x="45124" y="62230"/>
                  </a:lnTo>
                  <a:lnTo>
                    <a:pt x="79628" y="62230"/>
                  </a:lnTo>
                  <a:lnTo>
                    <a:pt x="56864" y="45720"/>
                  </a:lnTo>
                  <a:lnTo>
                    <a:pt x="80907" y="12700"/>
                  </a:lnTo>
                  <a:lnTo>
                    <a:pt x="63724" y="0"/>
                  </a:lnTo>
                  <a:close/>
                </a:path>
                <a:path w="581025" h="453389">
                  <a:moveTo>
                    <a:pt x="110675" y="34290"/>
                  </a:moveTo>
                  <a:lnTo>
                    <a:pt x="86633" y="67310"/>
                  </a:lnTo>
                  <a:lnTo>
                    <a:pt x="112540" y="67310"/>
                  </a:lnTo>
                  <a:lnTo>
                    <a:pt x="127798" y="45720"/>
                  </a:lnTo>
                  <a:lnTo>
                    <a:pt x="110675" y="3429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623811" y="5479927"/>
              <a:ext cx="1568450" cy="792480"/>
            </a:xfrm>
            <a:custGeom>
              <a:avLst/>
              <a:gdLst/>
              <a:ahLst/>
              <a:cxnLst/>
              <a:rect l="l" t="t" r="r" b="b"/>
              <a:pathLst>
                <a:path w="1568450" h="792479">
                  <a:moveTo>
                    <a:pt x="0" y="792258"/>
                  </a:moveTo>
                  <a:lnTo>
                    <a:pt x="1568188" y="792258"/>
                  </a:lnTo>
                  <a:lnTo>
                    <a:pt x="1568188" y="0"/>
                  </a:lnTo>
                  <a:lnTo>
                    <a:pt x="0" y="0"/>
                  </a:lnTo>
                  <a:lnTo>
                    <a:pt x="0" y="792258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623811" y="5451352"/>
              <a:ext cx="1568450" cy="0"/>
            </a:xfrm>
            <a:custGeom>
              <a:avLst/>
              <a:gdLst/>
              <a:ahLst/>
              <a:cxnLst/>
              <a:rect l="l" t="t" r="r" b="b"/>
              <a:pathLst>
                <a:path w="1568450">
                  <a:moveTo>
                    <a:pt x="0" y="0"/>
                  </a:moveTo>
                  <a:lnTo>
                    <a:pt x="613792" y="0"/>
                  </a:lnTo>
                </a:path>
                <a:path w="1568450">
                  <a:moveTo>
                    <a:pt x="674697" y="0"/>
                  </a:moveTo>
                  <a:lnTo>
                    <a:pt x="1568188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623811" y="5451352"/>
              <a:ext cx="1568450" cy="821055"/>
            </a:xfrm>
            <a:custGeom>
              <a:avLst/>
              <a:gdLst/>
              <a:ahLst/>
              <a:cxnLst/>
              <a:rect l="l" t="t" r="r" b="b"/>
              <a:pathLst>
                <a:path w="1568450" h="821054">
                  <a:moveTo>
                    <a:pt x="1568188" y="820833"/>
                  </a:moveTo>
                  <a:lnTo>
                    <a:pt x="0" y="820833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10862760" y="5622743"/>
            <a:ext cx="81089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75"/>
              </a:spcBef>
            </a:pPr>
            <a:r>
              <a:rPr sz="2400" b="1" spc="7" baseline="12152" dirty="0">
                <a:latin typeface="Century Gothic"/>
                <a:cs typeface="Century Gothic"/>
              </a:rPr>
              <a:t>C</a:t>
            </a:r>
            <a:r>
              <a:rPr sz="1050" b="1" spc="5" dirty="0">
                <a:latin typeface="Century Gothic"/>
                <a:cs typeface="Century Gothic"/>
              </a:rPr>
              <a:t>HEAD</a:t>
            </a:r>
            <a:endParaRPr sz="1050">
              <a:latin typeface="Century Gothic"/>
              <a:cs typeface="Century Gothic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9768975" y="5011499"/>
            <a:ext cx="2423160" cy="974090"/>
            <a:chOff x="9768975" y="5011499"/>
            <a:chExt cx="2423160" cy="974090"/>
          </a:xfrm>
        </p:grpSpPr>
        <p:sp>
          <p:nvSpPr>
            <p:cNvPr id="93" name="object 93"/>
            <p:cNvSpPr/>
            <p:nvPr/>
          </p:nvSpPr>
          <p:spPr>
            <a:xfrm>
              <a:off x="11767005" y="5738523"/>
              <a:ext cx="425450" cy="247015"/>
            </a:xfrm>
            <a:custGeom>
              <a:avLst/>
              <a:gdLst/>
              <a:ahLst/>
              <a:cxnLst/>
              <a:rect l="l" t="t" r="r" b="b"/>
              <a:pathLst>
                <a:path w="425450" h="247014">
                  <a:moveTo>
                    <a:pt x="123244" y="0"/>
                  </a:moveTo>
                  <a:lnTo>
                    <a:pt x="0" y="123244"/>
                  </a:lnTo>
                  <a:lnTo>
                    <a:pt x="123244" y="246488"/>
                  </a:lnTo>
                  <a:lnTo>
                    <a:pt x="123244" y="184866"/>
                  </a:lnTo>
                  <a:lnTo>
                    <a:pt x="424994" y="184866"/>
                  </a:lnTo>
                  <a:lnTo>
                    <a:pt x="424994" y="61622"/>
                  </a:lnTo>
                  <a:lnTo>
                    <a:pt x="123244" y="61622"/>
                  </a:lnTo>
                  <a:lnTo>
                    <a:pt x="123244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797550" y="5359521"/>
              <a:ext cx="1063625" cy="479425"/>
            </a:xfrm>
            <a:custGeom>
              <a:avLst/>
              <a:gdLst/>
              <a:ahLst/>
              <a:cxnLst/>
              <a:rect l="l" t="t" r="r" b="b"/>
              <a:pathLst>
                <a:path w="1063625" h="479425">
                  <a:moveTo>
                    <a:pt x="0" y="0"/>
                  </a:moveTo>
                  <a:lnTo>
                    <a:pt x="1063332" y="479389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1266178" y="5040074"/>
              <a:ext cx="3810" cy="582930"/>
            </a:xfrm>
            <a:custGeom>
              <a:avLst/>
              <a:gdLst/>
              <a:ahLst/>
              <a:cxnLst/>
              <a:rect l="l" t="t" r="r" b="b"/>
              <a:pathLst>
                <a:path w="3809" h="582929">
                  <a:moveTo>
                    <a:pt x="0" y="582669"/>
                  </a:moveTo>
                  <a:lnTo>
                    <a:pt x="3755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502145" y="4216136"/>
            <a:ext cx="6235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VA</a:t>
            </a:r>
            <a:r>
              <a:rPr sz="1600" b="1" spc="-5" dirty="0">
                <a:latin typeface="Century Gothic"/>
                <a:cs typeface="Century Gothic"/>
              </a:rPr>
              <a:t>UL</a:t>
            </a:r>
            <a:r>
              <a:rPr sz="1600" b="1" dirty="0">
                <a:latin typeface="Century Gothic"/>
                <a:cs typeface="Century Gothic"/>
              </a:rPr>
              <a:t>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0848975" y="1401573"/>
            <a:ext cx="1212215" cy="462280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136525">
              <a:lnSpc>
                <a:spcPct val="101899"/>
              </a:lnSpc>
              <a:spcBef>
                <a:spcPts val="300"/>
              </a:spcBef>
            </a:pPr>
            <a:r>
              <a:rPr sz="1200" b="1" dirty="0">
                <a:latin typeface="Century Gothic"/>
                <a:cs typeface="Century Gothic"/>
              </a:rPr>
              <a:t>C</a:t>
            </a:r>
            <a:r>
              <a:rPr sz="1200" b="1" spc="-10" dirty="0">
                <a:latin typeface="Century Gothic"/>
                <a:cs typeface="Century Gothic"/>
              </a:rPr>
              <a:t>o</a:t>
            </a:r>
            <a:r>
              <a:rPr sz="1200" b="1" spc="5" dirty="0">
                <a:latin typeface="Century Gothic"/>
                <a:cs typeface="Century Gothic"/>
              </a:rPr>
              <a:t>un</a:t>
            </a:r>
            <a:r>
              <a:rPr sz="1200" b="1" dirty="0">
                <a:latin typeface="Century Gothic"/>
                <a:cs typeface="Century Gothic"/>
              </a:rPr>
              <a:t>t</a:t>
            </a:r>
            <a:r>
              <a:rPr sz="1200" b="1" spc="-10" dirty="0">
                <a:latin typeface="Century Gothic"/>
                <a:cs typeface="Century Gothic"/>
              </a:rPr>
              <a:t>e</a:t>
            </a:r>
            <a:r>
              <a:rPr sz="1200" b="1" dirty="0">
                <a:latin typeface="Century Gothic"/>
                <a:cs typeface="Century Gothic"/>
              </a:rPr>
              <a:t>r</a:t>
            </a:r>
            <a:r>
              <a:rPr sz="1200" b="1" spc="-5" dirty="0">
                <a:latin typeface="Century Gothic"/>
                <a:cs typeface="Century Gothic"/>
              </a:rPr>
              <a:t>pa</a:t>
            </a:r>
            <a:r>
              <a:rPr sz="1200" b="1" dirty="0">
                <a:latin typeface="Century Gothic"/>
                <a:cs typeface="Century Gothic"/>
              </a:rPr>
              <a:t>rty  </a:t>
            </a:r>
            <a:r>
              <a:rPr sz="1200" b="1" spc="-5" dirty="0">
                <a:latin typeface="Century Gothic"/>
                <a:cs typeface="Century Gothic"/>
              </a:rPr>
              <a:t>vaults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0949508" y="1862454"/>
            <a:ext cx="609600" cy="3589020"/>
          </a:xfrm>
          <a:custGeom>
            <a:avLst/>
            <a:gdLst/>
            <a:ahLst/>
            <a:cxnLst/>
            <a:rect l="l" t="t" r="r" b="b"/>
            <a:pathLst>
              <a:path w="609600" h="3589020">
                <a:moveTo>
                  <a:pt x="609561" y="823468"/>
                </a:moveTo>
                <a:lnTo>
                  <a:pt x="575805" y="826160"/>
                </a:lnTo>
                <a:lnTo>
                  <a:pt x="509790" y="457"/>
                </a:lnTo>
                <a:lnTo>
                  <a:pt x="505726" y="800"/>
                </a:lnTo>
                <a:lnTo>
                  <a:pt x="505587" y="800"/>
                </a:lnTo>
                <a:lnTo>
                  <a:pt x="501408" y="0"/>
                </a:lnTo>
                <a:lnTo>
                  <a:pt x="33274" y="2477693"/>
                </a:lnTo>
                <a:lnTo>
                  <a:pt x="0" y="2471407"/>
                </a:lnTo>
                <a:lnTo>
                  <a:pt x="23291" y="2553347"/>
                </a:lnTo>
                <a:lnTo>
                  <a:pt x="74866" y="2485555"/>
                </a:lnTo>
                <a:lnTo>
                  <a:pt x="41592" y="2479268"/>
                </a:lnTo>
                <a:lnTo>
                  <a:pt x="501002" y="47752"/>
                </a:lnTo>
                <a:lnTo>
                  <a:pt x="476783" y="3512680"/>
                </a:lnTo>
                <a:lnTo>
                  <a:pt x="442925" y="3512439"/>
                </a:lnTo>
                <a:lnTo>
                  <a:pt x="480491" y="3588905"/>
                </a:lnTo>
                <a:lnTo>
                  <a:pt x="519112" y="3512972"/>
                </a:lnTo>
                <a:lnTo>
                  <a:pt x="485254" y="3512731"/>
                </a:lnTo>
                <a:lnTo>
                  <a:pt x="509117" y="98437"/>
                </a:lnTo>
                <a:lnTo>
                  <a:pt x="567359" y="826833"/>
                </a:lnTo>
                <a:lnTo>
                  <a:pt x="533603" y="829538"/>
                </a:lnTo>
                <a:lnTo>
                  <a:pt x="577659" y="902462"/>
                </a:lnTo>
                <a:lnTo>
                  <a:pt x="609561" y="823468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089691" y="1442556"/>
            <a:ext cx="8376920" cy="3720465"/>
          </a:xfrm>
          <a:custGeom>
            <a:avLst/>
            <a:gdLst/>
            <a:ahLst/>
            <a:cxnLst/>
            <a:rect l="l" t="t" r="r" b="b"/>
            <a:pathLst>
              <a:path w="8376920" h="3720465">
                <a:moveTo>
                  <a:pt x="8376672" y="0"/>
                </a:moveTo>
                <a:lnTo>
                  <a:pt x="0" y="0"/>
                </a:lnTo>
                <a:lnTo>
                  <a:pt x="0" y="3720287"/>
                </a:lnTo>
                <a:lnTo>
                  <a:pt x="8376672" y="3720287"/>
                </a:lnTo>
                <a:lnTo>
                  <a:pt x="837667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9270" marR="5080">
              <a:lnSpc>
                <a:spcPct val="149900"/>
              </a:lnSpc>
              <a:spcBef>
                <a:spcPts val="125"/>
              </a:spcBef>
            </a:pPr>
            <a:r>
              <a:rPr sz="3600" b="1" dirty="0">
                <a:latin typeface="Century Gothic"/>
                <a:cs typeface="Century Gothic"/>
              </a:rPr>
              <a:t>The </a:t>
            </a:r>
            <a:r>
              <a:rPr sz="3600" b="1" spc="-5" dirty="0">
                <a:latin typeface="Century Gothic"/>
                <a:cs typeface="Century Gothic"/>
              </a:rPr>
              <a:t>ledger </a:t>
            </a:r>
            <a:r>
              <a:rPr sz="3600" dirty="0"/>
              <a:t>from </a:t>
            </a:r>
            <a:r>
              <a:rPr sz="3600" spc="-5" dirty="0"/>
              <a:t>each peer’s </a:t>
            </a:r>
            <a:r>
              <a:rPr sz="3600" dirty="0"/>
              <a:t>point </a:t>
            </a:r>
            <a:r>
              <a:rPr sz="3600" spc="-985" dirty="0"/>
              <a:t> </a:t>
            </a:r>
            <a:r>
              <a:rPr sz="3600" dirty="0"/>
              <a:t>of view consists of all the state </a:t>
            </a:r>
            <a:r>
              <a:rPr sz="3600" spc="5" dirty="0"/>
              <a:t> </a:t>
            </a:r>
            <a:r>
              <a:rPr sz="3600" spc="-5" dirty="0"/>
              <a:t>sequence</a:t>
            </a:r>
            <a:r>
              <a:rPr sz="3600" spc="-10" dirty="0"/>
              <a:t> </a:t>
            </a:r>
            <a:r>
              <a:rPr sz="3600" spc="-5" dirty="0"/>
              <a:t>heads</a:t>
            </a:r>
            <a:r>
              <a:rPr sz="3600" dirty="0"/>
              <a:t> </a:t>
            </a:r>
            <a:r>
              <a:rPr sz="3600" spc="-5" dirty="0"/>
              <a:t>(or </a:t>
            </a:r>
            <a:r>
              <a:rPr sz="3600" dirty="0"/>
              <a:t>non-historic </a:t>
            </a:r>
            <a:r>
              <a:rPr sz="3600" spc="5" dirty="0"/>
              <a:t> </a:t>
            </a:r>
            <a:r>
              <a:rPr sz="3600" spc="-5" dirty="0"/>
              <a:t>states)</a:t>
            </a:r>
            <a:r>
              <a:rPr sz="3600" spc="-10" dirty="0"/>
              <a:t> </a:t>
            </a:r>
            <a:r>
              <a:rPr sz="3600" spc="-5" dirty="0"/>
              <a:t>tracked </a:t>
            </a:r>
            <a:r>
              <a:rPr sz="3600" dirty="0"/>
              <a:t>in</a:t>
            </a:r>
            <a:r>
              <a:rPr sz="3600" spc="5" dirty="0"/>
              <a:t> </a:t>
            </a:r>
            <a:r>
              <a:rPr sz="3600" dirty="0"/>
              <a:t>the</a:t>
            </a:r>
            <a:r>
              <a:rPr sz="3600" spc="10" dirty="0"/>
              <a:t> </a:t>
            </a:r>
            <a:r>
              <a:rPr sz="3600" b="1" spc="-5" dirty="0">
                <a:latin typeface="Century Gothic"/>
                <a:cs typeface="Century Gothic"/>
              </a:rPr>
              <a:t>vault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4114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Transactions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451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36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188450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6750" indent="-342900">
              <a:lnSpc>
                <a:spcPct val="1504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We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introduce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atomic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units </a:t>
            </a:r>
            <a:r>
              <a:rPr sz="2400" b="1" dirty="0">
                <a:latin typeface="Century Gothic"/>
                <a:cs typeface="Century Gothic"/>
              </a:rPr>
              <a:t>of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change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 </a:t>
            </a:r>
            <a:r>
              <a:rPr sz="2400" spc="-64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update 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ledger</a:t>
            </a:r>
            <a:endParaRPr sz="2400">
              <a:latin typeface="Century Gothic"/>
              <a:cs typeface="Century Gothic"/>
            </a:endParaRPr>
          </a:p>
          <a:p>
            <a:pPr marL="355600" marR="5080" indent="-342900">
              <a:lnSpc>
                <a:spcPts val="433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reference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zero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or </a:t>
            </a:r>
            <a:r>
              <a:rPr sz="2400" spc="-5" dirty="0">
                <a:latin typeface="Century Gothic"/>
                <a:cs typeface="Century Gothic"/>
              </a:rPr>
              <a:t>more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input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create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zero</a:t>
            </a:r>
            <a:r>
              <a:rPr sz="2400" spc="-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or </a:t>
            </a:r>
            <a:r>
              <a:rPr sz="2400" spc="-5" dirty="0">
                <a:latin typeface="Century Gothic"/>
                <a:cs typeface="Century Gothic"/>
              </a:rPr>
              <a:t>more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output states</a:t>
            </a:r>
            <a:endParaRPr sz="2400">
              <a:latin typeface="Century Gothic"/>
              <a:cs typeface="Century Gothic"/>
            </a:endParaRPr>
          </a:p>
          <a:p>
            <a:pPr marL="355600" marR="489584" indent="-342900">
              <a:lnSpc>
                <a:spcPts val="4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newly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created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output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replace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input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states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which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marked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historic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28092" y="5015185"/>
            <a:ext cx="3705225" cy="1109980"/>
            <a:chOff x="4428092" y="5015185"/>
            <a:chExt cx="3705225" cy="1109980"/>
          </a:xfrm>
        </p:grpSpPr>
        <p:sp>
          <p:nvSpPr>
            <p:cNvPr id="5" name="object 5"/>
            <p:cNvSpPr/>
            <p:nvPr/>
          </p:nvSpPr>
          <p:spPr>
            <a:xfrm>
              <a:off x="4456667" y="5043760"/>
              <a:ext cx="3648075" cy="1052830"/>
            </a:xfrm>
            <a:custGeom>
              <a:avLst/>
              <a:gdLst/>
              <a:ahLst/>
              <a:cxnLst/>
              <a:rect l="l" t="t" r="r" b="b"/>
              <a:pathLst>
                <a:path w="3648075" h="1052829">
                  <a:moveTo>
                    <a:pt x="3647826" y="0"/>
                  </a:moveTo>
                  <a:lnTo>
                    <a:pt x="0" y="0"/>
                  </a:lnTo>
                  <a:lnTo>
                    <a:pt x="0" y="1052622"/>
                  </a:lnTo>
                  <a:lnTo>
                    <a:pt x="3647826" y="1052622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6667" y="5043760"/>
              <a:ext cx="3648075" cy="1052830"/>
            </a:xfrm>
            <a:custGeom>
              <a:avLst/>
              <a:gdLst/>
              <a:ahLst/>
              <a:cxnLst/>
              <a:rect l="l" t="t" r="r" b="b"/>
              <a:pathLst>
                <a:path w="3648075" h="1052829">
                  <a:moveTo>
                    <a:pt x="0" y="0"/>
                  </a:moveTo>
                  <a:lnTo>
                    <a:pt x="3647826" y="0"/>
                  </a:lnTo>
                  <a:lnTo>
                    <a:pt x="3647826" y="1052623"/>
                  </a:lnTo>
                  <a:lnTo>
                    <a:pt x="0" y="1052623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87562" y="5408170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7" y="0"/>
                  </a:moveTo>
                  <a:lnTo>
                    <a:pt x="477927" y="72087"/>
                  </a:lnTo>
                  <a:lnTo>
                    <a:pt x="0" y="72087"/>
                  </a:lnTo>
                  <a:lnTo>
                    <a:pt x="0" y="216265"/>
                  </a:lnTo>
                  <a:lnTo>
                    <a:pt x="477927" y="216265"/>
                  </a:lnTo>
                  <a:lnTo>
                    <a:pt x="477927" y="288353"/>
                  </a:lnTo>
                  <a:lnTo>
                    <a:pt x="622104" y="144176"/>
                  </a:lnTo>
                  <a:lnTo>
                    <a:pt x="47792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40763" y="5264189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80670" marR="182245" indent="-91440">
              <a:lnSpc>
                <a:spcPct val="100699"/>
              </a:lnSpc>
              <a:spcBef>
                <a:spcPts val="335"/>
              </a:spcBef>
            </a:pPr>
            <a:r>
              <a:rPr sz="1600" b="1" spc="5" dirty="0">
                <a:latin typeface="Century Gothic"/>
                <a:cs typeface="Century Gothic"/>
              </a:rPr>
              <a:t>O</a:t>
            </a:r>
            <a:r>
              <a:rPr sz="1600" b="1" dirty="0">
                <a:latin typeface="Century Gothic"/>
                <a:cs typeface="Century Gothic"/>
              </a:rPr>
              <a:t>UTPUT  STATE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3381" y="5274976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280670" marR="272415" indent="-1905">
              <a:lnSpc>
                <a:spcPct val="100699"/>
              </a:lnSpc>
              <a:spcBef>
                <a:spcPts val="335"/>
              </a:spcBef>
            </a:pPr>
            <a:r>
              <a:rPr sz="1600" b="1" dirty="0">
                <a:latin typeface="Century Gothic"/>
                <a:cs typeface="Century Gothic"/>
              </a:rPr>
              <a:t>INPUT  </a:t>
            </a:r>
            <a:r>
              <a:rPr sz="1600" b="1" spc="5" dirty="0">
                <a:latin typeface="Century Gothic"/>
                <a:cs typeface="Century Gothic"/>
              </a:rPr>
              <a:t>S</a:t>
            </a:r>
            <a:r>
              <a:rPr sz="1600" b="1" dirty="0">
                <a:latin typeface="Century Gothic"/>
                <a:cs typeface="Century Gothic"/>
              </a:rPr>
              <a:t>TATE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42028" y="5101075"/>
            <a:ext cx="1095375" cy="902969"/>
            <a:chOff x="4642028" y="5101075"/>
            <a:chExt cx="1095375" cy="902969"/>
          </a:xfrm>
        </p:grpSpPr>
        <p:sp>
          <p:nvSpPr>
            <p:cNvPr id="11" name="object 11"/>
            <p:cNvSpPr/>
            <p:nvPr/>
          </p:nvSpPr>
          <p:spPr>
            <a:xfrm>
              <a:off x="4657903" y="5116950"/>
              <a:ext cx="1063625" cy="871219"/>
            </a:xfrm>
            <a:custGeom>
              <a:avLst/>
              <a:gdLst/>
              <a:ahLst/>
              <a:cxnLst/>
              <a:rect l="l" t="t" r="r" b="b"/>
              <a:pathLst>
                <a:path w="1063625" h="871220">
                  <a:moveTo>
                    <a:pt x="160743" y="0"/>
                  </a:moveTo>
                  <a:lnTo>
                    <a:pt x="1063394" y="646284"/>
                  </a:lnTo>
                  <a:lnTo>
                    <a:pt x="902650" y="870790"/>
                  </a:lnTo>
                  <a:lnTo>
                    <a:pt x="0" y="224506"/>
                  </a:lnTo>
                  <a:lnTo>
                    <a:pt x="160743" y="0"/>
                  </a:lnTo>
                  <a:close/>
                </a:path>
              </a:pathLst>
            </a:custGeom>
            <a:ln w="317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95510" y="5321598"/>
              <a:ext cx="581025" cy="453390"/>
            </a:xfrm>
            <a:custGeom>
              <a:avLst/>
              <a:gdLst/>
              <a:ahLst/>
              <a:cxnLst/>
              <a:rect l="l" t="t" r="r" b="b"/>
              <a:pathLst>
                <a:path w="581025" h="453389">
                  <a:moveTo>
                    <a:pt x="526333" y="337819"/>
                  </a:moveTo>
                  <a:lnTo>
                    <a:pt x="511180" y="337819"/>
                  </a:lnTo>
                  <a:lnTo>
                    <a:pt x="504035" y="339089"/>
                  </a:lnTo>
                  <a:lnTo>
                    <a:pt x="468012" y="372109"/>
                  </a:lnTo>
                  <a:lnTo>
                    <a:pt x="462547" y="393699"/>
                  </a:lnTo>
                  <a:lnTo>
                    <a:pt x="463288" y="405129"/>
                  </a:lnTo>
                  <a:lnTo>
                    <a:pt x="487838" y="441959"/>
                  </a:lnTo>
                  <a:lnTo>
                    <a:pt x="510529" y="452119"/>
                  </a:lnTo>
                  <a:lnTo>
                    <a:pt x="516580" y="453389"/>
                  </a:lnTo>
                  <a:lnTo>
                    <a:pt x="530674" y="453389"/>
                  </a:lnTo>
                  <a:lnTo>
                    <a:pt x="538717" y="452119"/>
                  </a:lnTo>
                  <a:lnTo>
                    <a:pt x="535993" y="434339"/>
                  </a:lnTo>
                  <a:lnTo>
                    <a:pt x="520585" y="434339"/>
                  </a:lnTo>
                  <a:lnTo>
                    <a:pt x="509809" y="431799"/>
                  </a:lnTo>
                  <a:lnTo>
                    <a:pt x="482911" y="398779"/>
                  </a:lnTo>
                  <a:lnTo>
                    <a:pt x="484332" y="386079"/>
                  </a:lnTo>
                  <a:lnTo>
                    <a:pt x="515178" y="358139"/>
                  </a:lnTo>
                  <a:lnTo>
                    <a:pt x="564984" y="358139"/>
                  </a:lnTo>
                  <a:lnTo>
                    <a:pt x="560257" y="353059"/>
                  </a:lnTo>
                  <a:lnTo>
                    <a:pt x="555011" y="349249"/>
                  </a:lnTo>
                  <a:lnTo>
                    <a:pt x="548363" y="344169"/>
                  </a:lnTo>
                  <a:lnTo>
                    <a:pt x="541367" y="341629"/>
                  </a:lnTo>
                  <a:lnTo>
                    <a:pt x="534024" y="339089"/>
                  </a:lnTo>
                  <a:lnTo>
                    <a:pt x="526333" y="337819"/>
                  </a:lnTo>
                  <a:close/>
                </a:path>
                <a:path w="581025" h="453389">
                  <a:moveTo>
                    <a:pt x="535799" y="433069"/>
                  </a:moveTo>
                  <a:lnTo>
                    <a:pt x="527452" y="434339"/>
                  </a:lnTo>
                  <a:lnTo>
                    <a:pt x="535993" y="434339"/>
                  </a:lnTo>
                  <a:lnTo>
                    <a:pt x="535799" y="433069"/>
                  </a:lnTo>
                  <a:close/>
                </a:path>
                <a:path w="581025" h="453389">
                  <a:moveTo>
                    <a:pt x="564984" y="358139"/>
                  </a:moveTo>
                  <a:lnTo>
                    <a:pt x="522530" y="358139"/>
                  </a:lnTo>
                  <a:lnTo>
                    <a:pt x="536403" y="360679"/>
                  </a:lnTo>
                  <a:lnTo>
                    <a:pt x="542925" y="364489"/>
                  </a:lnTo>
                  <a:lnTo>
                    <a:pt x="549728" y="370839"/>
                  </a:lnTo>
                  <a:lnTo>
                    <a:pt x="555010" y="378459"/>
                  </a:lnTo>
                  <a:lnTo>
                    <a:pt x="558771" y="387349"/>
                  </a:lnTo>
                  <a:lnTo>
                    <a:pt x="561012" y="397509"/>
                  </a:lnTo>
                  <a:lnTo>
                    <a:pt x="580971" y="394969"/>
                  </a:lnTo>
                  <a:lnTo>
                    <a:pt x="569193" y="363219"/>
                  </a:lnTo>
                  <a:lnTo>
                    <a:pt x="564984" y="358139"/>
                  </a:lnTo>
                  <a:close/>
                </a:path>
                <a:path w="581025" h="453389">
                  <a:moveTo>
                    <a:pt x="474328" y="294639"/>
                  </a:moveTo>
                  <a:lnTo>
                    <a:pt x="410604" y="383539"/>
                  </a:lnTo>
                  <a:lnTo>
                    <a:pt x="427424" y="394969"/>
                  </a:lnTo>
                  <a:lnTo>
                    <a:pt x="491149" y="306069"/>
                  </a:lnTo>
                  <a:lnTo>
                    <a:pt x="474328" y="294639"/>
                  </a:lnTo>
                  <a:close/>
                </a:path>
                <a:path w="581025" h="453389">
                  <a:moveTo>
                    <a:pt x="439141" y="307339"/>
                  </a:moveTo>
                  <a:lnTo>
                    <a:pt x="384611" y="307339"/>
                  </a:lnTo>
                  <a:lnTo>
                    <a:pt x="386184" y="308609"/>
                  </a:lnTo>
                  <a:lnTo>
                    <a:pt x="379223" y="360679"/>
                  </a:lnTo>
                  <a:lnTo>
                    <a:pt x="397737" y="374649"/>
                  </a:lnTo>
                  <a:lnTo>
                    <a:pt x="405013" y="320039"/>
                  </a:lnTo>
                  <a:lnTo>
                    <a:pt x="422205" y="320039"/>
                  </a:lnTo>
                  <a:lnTo>
                    <a:pt x="429698" y="317499"/>
                  </a:lnTo>
                  <a:lnTo>
                    <a:pt x="434601" y="313689"/>
                  </a:lnTo>
                  <a:lnTo>
                    <a:pt x="439141" y="307339"/>
                  </a:lnTo>
                  <a:close/>
                </a:path>
                <a:path w="581025" h="453389">
                  <a:moveTo>
                    <a:pt x="404406" y="243839"/>
                  </a:moveTo>
                  <a:lnTo>
                    <a:pt x="340681" y="334009"/>
                  </a:lnTo>
                  <a:lnTo>
                    <a:pt x="357623" y="345439"/>
                  </a:lnTo>
                  <a:lnTo>
                    <a:pt x="384611" y="307339"/>
                  </a:lnTo>
                  <a:lnTo>
                    <a:pt x="439141" y="307339"/>
                  </a:lnTo>
                  <a:lnTo>
                    <a:pt x="442774" y="302259"/>
                  </a:lnTo>
                  <a:lnTo>
                    <a:pt x="443319" y="300989"/>
                  </a:lnTo>
                  <a:lnTo>
                    <a:pt x="411393" y="300989"/>
                  </a:lnTo>
                  <a:lnTo>
                    <a:pt x="407167" y="298449"/>
                  </a:lnTo>
                  <a:lnTo>
                    <a:pt x="396438" y="290829"/>
                  </a:lnTo>
                  <a:lnTo>
                    <a:pt x="409477" y="273049"/>
                  </a:lnTo>
                  <a:lnTo>
                    <a:pt x="440097" y="273049"/>
                  </a:lnTo>
                  <a:lnTo>
                    <a:pt x="438678" y="271779"/>
                  </a:lnTo>
                  <a:lnTo>
                    <a:pt x="434542" y="266699"/>
                  </a:lnTo>
                  <a:lnTo>
                    <a:pt x="429108" y="262889"/>
                  </a:lnTo>
                  <a:lnTo>
                    <a:pt x="422375" y="257809"/>
                  </a:lnTo>
                  <a:lnTo>
                    <a:pt x="404406" y="243839"/>
                  </a:lnTo>
                  <a:close/>
                </a:path>
                <a:path w="581025" h="453389">
                  <a:moveTo>
                    <a:pt x="422205" y="320039"/>
                  </a:moveTo>
                  <a:lnTo>
                    <a:pt x="405013" y="320039"/>
                  </a:lnTo>
                  <a:lnTo>
                    <a:pt x="412104" y="321309"/>
                  </a:lnTo>
                  <a:lnTo>
                    <a:pt x="418459" y="321309"/>
                  </a:lnTo>
                  <a:lnTo>
                    <a:pt x="422205" y="320039"/>
                  </a:lnTo>
                  <a:close/>
                </a:path>
                <a:path w="581025" h="453389">
                  <a:moveTo>
                    <a:pt x="307059" y="185419"/>
                  </a:moveTo>
                  <a:lnTo>
                    <a:pt x="267371" y="204469"/>
                  </a:lnTo>
                  <a:lnTo>
                    <a:pt x="251587" y="241299"/>
                  </a:lnTo>
                  <a:lnTo>
                    <a:pt x="252191" y="252729"/>
                  </a:lnTo>
                  <a:lnTo>
                    <a:pt x="275549" y="289559"/>
                  </a:lnTo>
                  <a:lnTo>
                    <a:pt x="306445" y="300989"/>
                  </a:lnTo>
                  <a:lnTo>
                    <a:pt x="317731" y="299719"/>
                  </a:lnTo>
                  <a:lnTo>
                    <a:pt x="328692" y="297179"/>
                  </a:lnTo>
                  <a:lnTo>
                    <a:pt x="338514" y="292099"/>
                  </a:lnTo>
                  <a:lnTo>
                    <a:pt x="347197" y="285749"/>
                  </a:lnTo>
                  <a:lnTo>
                    <a:pt x="351508" y="280669"/>
                  </a:lnTo>
                  <a:lnTo>
                    <a:pt x="306850" y="280669"/>
                  </a:lnTo>
                  <a:lnTo>
                    <a:pt x="299996" y="279399"/>
                  </a:lnTo>
                  <a:lnTo>
                    <a:pt x="271939" y="245109"/>
                  </a:lnTo>
                  <a:lnTo>
                    <a:pt x="272535" y="237489"/>
                  </a:lnTo>
                  <a:lnTo>
                    <a:pt x="310544" y="205739"/>
                  </a:lnTo>
                  <a:lnTo>
                    <a:pt x="351955" y="205739"/>
                  </a:lnTo>
                  <a:lnTo>
                    <a:pt x="350854" y="204469"/>
                  </a:lnTo>
                  <a:lnTo>
                    <a:pt x="342357" y="196849"/>
                  </a:lnTo>
                  <a:lnTo>
                    <a:pt x="335949" y="193039"/>
                  </a:lnTo>
                  <a:lnTo>
                    <a:pt x="329189" y="189229"/>
                  </a:lnTo>
                  <a:lnTo>
                    <a:pt x="307059" y="185419"/>
                  </a:lnTo>
                  <a:close/>
                </a:path>
                <a:path w="581025" h="453389">
                  <a:moveTo>
                    <a:pt x="440097" y="273049"/>
                  </a:moveTo>
                  <a:lnTo>
                    <a:pt x="409477" y="273049"/>
                  </a:lnTo>
                  <a:lnTo>
                    <a:pt x="418654" y="279399"/>
                  </a:lnTo>
                  <a:lnTo>
                    <a:pt x="421535" y="281939"/>
                  </a:lnTo>
                  <a:lnTo>
                    <a:pt x="424028" y="285749"/>
                  </a:lnTo>
                  <a:lnTo>
                    <a:pt x="424643" y="288289"/>
                  </a:lnTo>
                  <a:lnTo>
                    <a:pt x="424610" y="292099"/>
                  </a:lnTo>
                  <a:lnTo>
                    <a:pt x="423908" y="294639"/>
                  </a:lnTo>
                  <a:lnTo>
                    <a:pt x="420183" y="299719"/>
                  </a:lnTo>
                  <a:lnTo>
                    <a:pt x="417489" y="300989"/>
                  </a:lnTo>
                  <a:lnTo>
                    <a:pt x="443319" y="300989"/>
                  </a:lnTo>
                  <a:lnTo>
                    <a:pt x="444954" y="297179"/>
                  </a:lnTo>
                  <a:lnTo>
                    <a:pt x="445706" y="284479"/>
                  </a:lnTo>
                  <a:lnTo>
                    <a:pt x="444435" y="279399"/>
                  </a:lnTo>
                  <a:lnTo>
                    <a:pt x="441516" y="274319"/>
                  </a:lnTo>
                  <a:lnTo>
                    <a:pt x="440097" y="273049"/>
                  </a:lnTo>
                  <a:close/>
                </a:path>
                <a:path w="581025" h="453389">
                  <a:moveTo>
                    <a:pt x="351955" y="205739"/>
                  </a:moveTo>
                  <a:lnTo>
                    <a:pt x="310544" y="205739"/>
                  </a:lnTo>
                  <a:lnTo>
                    <a:pt x="317409" y="207009"/>
                  </a:lnTo>
                  <a:lnTo>
                    <a:pt x="323996" y="209549"/>
                  </a:lnTo>
                  <a:lnTo>
                    <a:pt x="345162" y="243839"/>
                  </a:lnTo>
                  <a:lnTo>
                    <a:pt x="344152" y="251459"/>
                  </a:lnTo>
                  <a:lnTo>
                    <a:pt x="306850" y="280669"/>
                  </a:lnTo>
                  <a:lnTo>
                    <a:pt x="351508" y="280669"/>
                  </a:lnTo>
                  <a:lnTo>
                    <a:pt x="354741" y="276859"/>
                  </a:lnTo>
                  <a:lnTo>
                    <a:pt x="360664" y="266699"/>
                  </a:lnTo>
                  <a:lnTo>
                    <a:pt x="364353" y="256539"/>
                  </a:lnTo>
                  <a:lnTo>
                    <a:pt x="365807" y="245109"/>
                  </a:lnTo>
                  <a:lnTo>
                    <a:pt x="365028" y="233679"/>
                  </a:lnTo>
                  <a:lnTo>
                    <a:pt x="362189" y="222249"/>
                  </a:lnTo>
                  <a:lnTo>
                    <a:pt x="357464" y="212089"/>
                  </a:lnTo>
                  <a:lnTo>
                    <a:pt x="351955" y="205739"/>
                  </a:lnTo>
                  <a:close/>
                </a:path>
                <a:path w="581025" h="453389">
                  <a:moveTo>
                    <a:pt x="238300" y="125729"/>
                  </a:moveTo>
                  <a:lnTo>
                    <a:pt x="226344" y="142239"/>
                  </a:lnTo>
                  <a:lnTo>
                    <a:pt x="242135" y="153669"/>
                  </a:lnTo>
                  <a:lnTo>
                    <a:pt x="190367" y="226059"/>
                  </a:lnTo>
                  <a:lnTo>
                    <a:pt x="207551" y="237489"/>
                  </a:lnTo>
                  <a:lnTo>
                    <a:pt x="259318" y="166369"/>
                  </a:lnTo>
                  <a:lnTo>
                    <a:pt x="283812" y="166369"/>
                  </a:lnTo>
                  <a:lnTo>
                    <a:pt x="287491" y="161289"/>
                  </a:lnTo>
                  <a:lnTo>
                    <a:pt x="238300" y="125729"/>
                  </a:lnTo>
                  <a:close/>
                </a:path>
                <a:path w="581025" h="453389">
                  <a:moveTo>
                    <a:pt x="123343" y="152399"/>
                  </a:moveTo>
                  <a:lnTo>
                    <a:pt x="121926" y="161289"/>
                  </a:lnTo>
                  <a:lnTo>
                    <a:pt x="122455" y="168909"/>
                  </a:lnTo>
                  <a:lnTo>
                    <a:pt x="127406" y="181609"/>
                  </a:lnTo>
                  <a:lnTo>
                    <a:pt x="156674" y="199389"/>
                  </a:lnTo>
                  <a:lnTo>
                    <a:pt x="162979" y="198119"/>
                  </a:lnTo>
                  <a:lnTo>
                    <a:pt x="171429" y="198119"/>
                  </a:lnTo>
                  <a:lnTo>
                    <a:pt x="178267" y="193039"/>
                  </a:lnTo>
                  <a:lnTo>
                    <a:pt x="186180" y="182879"/>
                  </a:lnTo>
                  <a:lnTo>
                    <a:pt x="187500" y="179069"/>
                  </a:lnTo>
                  <a:lnTo>
                    <a:pt x="155980" y="179069"/>
                  </a:lnTo>
                  <a:lnTo>
                    <a:pt x="152933" y="177799"/>
                  </a:lnTo>
                  <a:lnTo>
                    <a:pt x="144462" y="171449"/>
                  </a:lnTo>
                  <a:lnTo>
                    <a:pt x="142358" y="165099"/>
                  </a:lnTo>
                  <a:lnTo>
                    <a:pt x="143713" y="153669"/>
                  </a:lnTo>
                  <a:lnTo>
                    <a:pt x="123343" y="152399"/>
                  </a:lnTo>
                  <a:close/>
                </a:path>
                <a:path w="581025" h="453389">
                  <a:moveTo>
                    <a:pt x="190795" y="91439"/>
                  </a:moveTo>
                  <a:lnTo>
                    <a:pt x="159695" y="115569"/>
                  </a:lnTo>
                  <a:lnTo>
                    <a:pt x="159649" y="121919"/>
                  </a:lnTo>
                  <a:lnTo>
                    <a:pt x="159754" y="124459"/>
                  </a:lnTo>
                  <a:lnTo>
                    <a:pt x="160767" y="132079"/>
                  </a:lnTo>
                  <a:lnTo>
                    <a:pt x="162580" y="140969"/>
                  </a:lnTo>
                  <a:lnTo>
                    <a:pt x="165195" y="151129"/>
                  </a:lnTo>
                  <a:lnTo>
                    <a:pt x="167303" y="158749"/>
                  </a:lnTo>
                  <a:lnTo>
                    <a:pt x="168381" y="163829"/>
                  </a:lnTo>
                  <a:lnTo>
                    <a:pt x="155980" y="179069"/>
                  </a:lnTo>
                  <a:lnTo>
                    <a:pt x="187500" y="179069"/>
                  </a:lnTo>
                  <a:lnTo>
                    <a:pt x="187940" y="177799"/>
                  </a:lnTo>
                  <a:lnTo>
                    <a:pt x="189612" y="170179"/>
                  </a:lnTo>
                  <a:lnTo>
                    <a:pt x="189557" y="165099"/>
                  </a:lnTo>
                  <a:lnTo>
                    <a:pt x="188611" y="158749"/>
                  </a:lnTo>
                  <a:lnTo>
                    <a:pt x="188252" y="156209"/>
                  </a:lnTo>
                  <a:lnTo>
                    <a:pt x="186778" y="149859"/>
                  </a:lnTo>
                  <a:lnTo>
                    <a:pt x="184195" y="140969"/>
                  </a:lnTo>
                  <a:lnTo>
                    <a:pt x="181485" y="129539"/>
                  </a:lnTo>
                  <a:lnTo>
                    <a:pt x="180079" y="123189"/>
                  </a:lnTo>
                  <a:lnTo>
                    <a:pt x="179924" y="118109"/>
                  </a:lnTo>
                  <a:lnTo>
                    <a:pt x="180430" y="115569"/>
                  </a:lnTo>
                  <a:lnTo>
                    <a:pt x="182567" y="113029"/>
                  </a:lnTo>
                  <a:lnTo>
                    <a:pt x="184233" y="111759"/>
                  </a:lnTo>
                  <a:lnTo>
                    <a:pt x="216174" y="111759"/>
                  </a:lnTo>
                  <a:lnTo>
                    <a:pt x="212999" y="105409"/>
                  </a:lnTo>
                  <a:lnTo>
                    <a:pt x="209510" y="101599"/>
                  </a:lnTo>
                  <a:lnTo>
                    <a:pt x="198175" y="92709"/>
                  </a:lnTo>
                  <a:lnTo>
                    <a:pt x="190795" y="91439"/>
                  </a:lnTo>
                  <a:close/>
                </a:path>
                <a:path w="581025" h="453389">
                  <a:moveTo>
                    <a:pt x="283812" y="166369"/>
                  </a:moveTo>
                  <a:lnTo>
                    <a:pt x="259318" y="166369"/>
                  </a:lnTo>
                  <a:lnTo>
                    <a:pt x="275534" y="177799"/>
                  </a:lnTo>
                  <a:lnTo>
                    <a:pt x="283812" y="166369"/>
                  </a:lnTo>
                  <a:close/>
                </a:path>
                <a:path w="581025" h="453389">
                  <a:moveTo>
                    <a:pt x="146475" y="59689"/>
                  </a:moveTo>
                  <a:lnTo>
                    <a:pt x="82750" y="148589"/>
                  </a:lnTo>
                  <a:lnTo>
                    <a:pt x="99570" y="161289"/>
                  </a:lnTo>
                  <a:lnTo>
                    <a:pt x="163295" y="71119"/>
                  </a:lnTo>
                  <a:lnTo>
                    <a:pt x="146475" y="59689"/>
                  </a:lnTo>
                  <a:close/>
                </a:path>
                <a:path w="581025" h="453389">
                  <a:moveTo>
                    <a:pt x="79628" y="62229"/>
                  </a:moveTo>
                  <a:lnTo>
                    <a:pt x="45125" y="62229"/>
                  </a:lnTo>
                  <a:lnTo>
                    <a:pt x="74893" y="83819"/>
                  </a:lnTo>
                  <a:lnTo>
                    <a:pt x="46951" y="123189"/>
                  </a:lnTo>
                  <a:lnTo>
                    <a:pt x="64075" y="135889"/>
                  </a:lnTo>
                  <a:lnTo>
                    <a:pt x="112541" y="67309"/>
                  </a:lnTo>
                  <a:lnTo>
                    <a:pt x="86633" y="67309"/>
                  </a:lnTo>
                  <a:lnTo>
                    <a:pt x="79628" y="62229"/>
                  </a:lnTo>
                  <a:close/>
                </a:path>
                <a:path w="581025" h="453389">
                  <a:moveTo>
                    <a:pt x="216174" y="111759"/>
                  </a:moveTo>
                  <a:lnTo>
                    <a:pt x="188761" y="111759"/>
                  </a:lnTo>
                  <a:lnTo>
                    <a:pt x="191002" y="113029"/>
                  </a:lnTo>
                  <a:lnTo>
                    <a:pt x="197779" y="118109"/>
                  </a:lnTo>
                  <a:lnTo>
                    <a:pt x="200061" y="124459"/>
                  </a:lnTo>
                  <a:lnTo>
                    <a:pt x="200068" y="133349"/>
                  </a:lnTo>
                  <a:lnTo>
                    <a:pt x="220520" y="130809"/>
                  </a:lnTo>
                  <a:lnTo>
                    <a:pt x="219740" y="121919"/>
                  </a:lnTo>
                  <a:lnTo>
                    <a:pt x="218079" y="115569"/>
                  </a:lnTo>
                  <a:lnTo>
                    <a:pt x="216174" y="111759"/>
                  </a:lnTo>
                  <a:close/>
                </a:path>
                <a:path w="581025" h="453389">
                  <a:moveTo>
                    <a:pt x="63724" y="0"/>
                  </a:moveTo>
                  <a:lnTo>
                    <a:pt x="0" y="88899"/>
                  </a:lnTo>
                  <a:lnTo>
                    <a:pt x="17184" y="101599"/>
                  </a:lnTo>
                  <a:lnTo>
                    <a:pt x="45125" y="62229"/>
                  </a:lnTo>
                  <a:lnTo>
                    <a:pt x="79628" y="62229"/>
                  </a:lnTo>
                  <a:lnTo>
                    <a:pt x="56865" y="45719"/>
                  </a:lnTo>
                  <a:lnTo>
                    <a:pt x="80907" y="12699"/>
                  </a:lnTo>
                  <a:lnTo>
                    <a:pt x="63724" y="0"/>
                  </a:lnTo>
                  <a:close/>
                </a:path>
                <a:path w="581025" h="453389">
                  <a:moveTo>
                    <a:pt x="110676" y="34289"/>
                  </a:moveTo>
                  <a:lnTo>
                    <a:pt x="86633" y="67309"/>
                  </a:lnTo>
                  <a:lnTo>
                    <a:pt x="112541" y="67309"/>
                  </a:lnTo>
                  <a:lnTo>
                    <a:pt x="127798" y="45719"/>
                  </a:lnTo>
                  <a:lnTo>
                    <a:pt x="110676" y="34289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0126" y="1629495"/>
            <a:ext cx="83540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may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combine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issuances,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updates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exits.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7809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can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be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arbitrarily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complex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37</a:t>
            </a:fld>
            <a:r>
              <a:rPr dirty="0"/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8779" y="2692241"/>
            <a:ext cx="3705225" cy="1167765"/>
            <a:chOff x="208779" y="2692241"/>
            <a:chExt cx="3705225" cy="1167765"/>
          </a:xfrm>
        </p:grpSpPr>
        <p:sp>
          <p:nvSpPr>
            <p:cNvPr id="5" name="object 5"/>
            <p:cNvSpPr/>
            <p:nvPr/>
          </p:nvSpPr>
          <p:spPr>
            <a:xfrm>
              <a:off x="237354" y="2720816"/>
              <a:ext cx="3648075" cy="1110615"/>
            </a:xfrm>
            <a:custGeom>
              <a:avLst/>
              <a:gdLst/>
              <a:ahLst/>
              <a:cxnLst/>
              <a:rect l="l" t="t" r="r" b="b"/>
              <a:pathLst>
                <a:path w="3648075" h="1110614">
                  <a:moveTo>
                    <a:pt x="3647826" y="0"/>
                  </a:moveTo>
                  <a:lnTo>
                    <a:pt x="0" y="0"/>
                  </a:lnTo>
                  <a:lnTo>
                    <a:pt x="0" y="1110489"/>
                  </a:lnTo>
                  <a:lnTo>
                    <a:pt x="3647826" y="1110489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7354" y="2720816"/>
              <a:ext cx="3648075" cy="1110615"/>
            </a:xfrm>
            <a:custGeom>
              <a:avLst/>
              <a:gdLst/>
              <a:ahLst/>
              <a:cxnLst/>
              <a:rect l="l" t="t" r="r" b="b"/>
              <a:pathLst>
                <a:path w="3648075" h="1110614">
                  <a:moveTo>
                    <a:pt x="0" y="0"/>
                  </a:moveTo>
                  <a:lnTo>
                    <a:pt x="3647826" y="0"/>
                  </a:lnTo>
                  <a:lnTo>
                    <a:pt x="3647826" y="1110489"/>
                  </a:lnTo>
                  <a:lnTo>
                    <a:pt x="0" y="111048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68248" y="3116582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8" y="0"/>
                  </a:moveTo>
                  <a:lnTo>
                    <a:pt x="477928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8" y="216265"/>
                  </a:lnTo>
                  <a:lnTo>
                    <a:pt x="477928" y="288354"/>
                  </a:lnTo>
                  <a:lnTo>
                    <a:pt x="622105" y="144176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9685" y="2972602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4" h="585470">
                  <a:moveTo>
                    <a:pt x="1097466" y="0"/>
                  </a:moveTo>
                  <a:lnTo>
                    <a:pt x="0" y="0"/>
                  </a:lnTo>
                  <a:lnTo>
                    <a:pt x="0" y="585340"/>
                  </a:lnTo>
                  <a:lnTo>
                    <a:pt x="1097466" y="585340"/>
                  </a:lnTo>
                  <a:lnTo>
                    <a:pt x="109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9686" y="2972602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1450" y="2972602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6606" y="4157466"/>
            <a:ext cx="3705225" cy="1167765"/>
            <a:chOff x="206606" y="4157466"/>
            <a:chExt cx="3705225" cy="1167765"/>
          </a:xfrm>
        </p:grpSpPr>
        <p:sp>
          <p:nvSpPr>
            <p:cNvPr id="12" name="object 12"/>
            <p:cNvSpPr/>
            <p:nvPr/>
          </p:nvSpPr>
          <p:spPr>
            <a:xfrm>
              <a:off x="235181" y="4186042"/>
              <a:ext cx="3648075" cy="1110615"/>
            </a:xfrm>
            <a:custGeom>
              <a:avLst/>
              <a:gdLst/>
              <a:ahLst/>
              <a:cxnLst/>
              <a:rect l="l" t="t" r="r" b="b"/>
              <a:pathLst>
                <a:path w="3648075" h="1110614">
                  <a:moveTo>
                    <a:pt x="3647826" y="0"/>
                  </a:moveTo>
                  <a:lnTo>
                    <a:pt x="0" y="0"/>
                  </a:lnTo>
                  <a:lnTo>
                    <a:pt x="0" y="1110489"/>
                  </a:lnTo>
                  <a:lnTo>
                    <a:pt x="3647826" y="1110489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5181" y="4186041"/>
              <a:ext cx="3648075" cy="1110615"/>
            </a:xfrm>
            <a:custGeom>
              <a:avLst/>
              <a:gdLst/>
              <a:ahLst/>
              <a:cxnLst/>
              <a:rect l="l" t="t" r="r" b="b"/>
              <a:pathLst>
                <a:path w="3648075" h="1110614">
                  <a:moveTo>
                    <a:pt x="0" y="0"/>
                  </a:moveTo>
                  <a:lnTo>
                    <a:pt x="3647826" y="0"/>
                  </a:lnTo>
                  <a:lnTo>
                    <a:pt x="3647826" y="1110489"/>
                  </a:lnTo>
                  <a:lnTo>
                    <a:pt x="0" y="111048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6074" y="4581809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8" y="0"/>
                  </a:moveTo>
                  <a:lnTo>
                    <a:pt x="477928" y="72087"/>
                  </a:lnTo>
                  <a:lnTo>
                    <a:pt x="0" y="72087"/>
                  </a:lnTo>
                  <a:lnTo>
                    <a:pt x="0" y="216265"/>
                  </a:lnTo>
                  <a:lnTo>
                    <a:pt x="477928" y="216265"/>
                  </a:lnTo>
                  <a:lnTo>
                    <a:pt x="477928" y="288353"/>
                  </a:lnTo>
                  <a:lnTo>
                    <a:pt x="622105" y="144176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19276" y="4437828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B</a:t>
            </a:r>
            <a:r>
              <a:rPr sz="1800" b="1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2726410"/>
            <a:ext cx="8444230" cy="2938780"/>
            <a:chOff x="0" y="2726410"/>
            <a:chExt cx="8444230" cy="2938780"/>
          </a:xfrm>
        </p:grpSpPr>
        <p:sp>
          <p:nvSpPr>
            <p:cNvPr id="17" name="object 17"/>
            <p:cNvSpPr/>
            <p:nvPr/>
          </p:nvSpPr>
          <p:spPr>
            <a:xfrm>
              <a:off x="0" y="3214369"/>
              <a:ext cx="508000" cy="171450"/>
            </a:xfrm>
            <a:custGeom>
              <a:avLst/>
              <a:gdLst/>
              <a:ahLst/>
              <a:cxnLst/>
              <a:rect l="l" t="t" r="r" b="b"/>
              <a:pathLst>
                <a:path w="508000" h="171450">
                  <a:moveTo>
                    <a:pt x="507746" y="57150"/>
                  </a:moveTo>
                  <a:lnTo>
                    <a:pt x="5715" y="57150"/>
                  </a:lnTo>
                  <a:lnTo>
                    <a:pt x="5715" y="2540"/>
                  </a:lnTo>
                  <a:lnTo>
                    <a:pt x="5715" y="0"/>
                  </a:lnTo>
                  <a:lnTo>
                    <a:pt x="2260" y="0"/>
                  </a:lnTo>
                  <a:lnTo>
                    <a:pt x="2260" y="2540"/>
                  </a:lnTo>
                  <a:lnTo>
                    <a:pt x="0" y="2540"/>
                  </a:lnTo>
                  <a:lnTo>
                    <a:pt x="0" y="57150"/>
                  </a:lnTo>
                  <a:lnTo>
                    <a:pt x="0" y="109220"/>
                  </a:lnTo>
                  <a:lnTo>
                    <a:pt x="0" y="114300"/>
                  </a:lnTo>
                  <a:lnTo>
                    <a:pt x="0" y="167640"/>
                  </a:lnTo>
                  <a:lnTo>
                    <a:pt x="2819" y="167640"/>
                  </a:lnTo>
                  <a:lnTo>
                    <a:pt x="2819" y="171450"/>
                  </a:lnTo>
                  <a:lnTo>
                    <a:pt x="5715" y="171450"/>
                  </a:lnTo>
                  <a:lnTo>
                    <a:pt x="5715" y="167640"/>
                  </a:lnTo>
                  <a:lnTo>
                    <a:pt x="5715" y="114300"/>
                  </a:lnTo>
                  <a:lnTo>
                    <a:pt x="199580" y="114300"/>
                  </a:lnTo>
                  <a:lnTo>
                    <a:pt x="199580" y="109220"/>
                  </a:lnTo>
                  <a:lnTo>
                    <a:pt x="507746" y="109220"/>
                  </a:lnTo>
                  <a:lnTo>
                    <a:pt x="507746" y="57150"/>
                  </a:lnTo>
                  <a:close/>
                </a:path>
                <a:path w="508000" h="171450">
                  <a:moveTo>
                    <a:pt x="507746" y="51892"/>
                  </a:moveTo>
                  <a:lnTo>
                    <a:pt x="142430" y="51892"/>
                  </a:lnTo>
                  <a:lnTo>
                    <a:pt x="142430" y="56705"/>
                  </a:lnTo>
                  <a:lnTo>
                    <a:pt x="507746" y="56705"/>
                  </a:lnTo>
                  <a:lnTo>
                    <a:pt x="507746" y="51892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441" y="4437827"/>
              <a:ext cx="1097466" cy="58534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17441" y="4437828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5" h="585470">
                  <a:moveTo>
                    <a:pt x="0" y="0"/>
                  </a:moveTo>
                  <a:lnTo>
                    <a:pt x="1097467" y="0"/>
                  </a:lnTo>
                  <a:lnTo>
                    <a:pt x="1097467" y="585341"/>
                  </a:lnTo>
                  <a:lnTo>
                    <a:pt x="0" y="58534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67304" y="2754985"/>
              <a:ext cx="3648075" cy="2881630"/>
            </a:xfrm>
            <a:custGeom>
              <a:avLst/>
              <a:gdLst/>
              <a:ahLst/>
              <a:cxnLst/>
              <a:rect l="l" t="t" r="r" b="b"/>
              <a:pathLst>
                <a:path w="3648075" h="2881629">
                  <a:moveTo>
                    <a:pt x="3647826" y="0"/>
                  </a:moveTo>
                  <a:lnTo>
                    <a:pt x="0" y="0"/>
                  </a:lnTo>
                  <a:lnTo>
                    <a:pt x="0" y="2881424"/>
                  </a:lnTo>
                  <a:lnTo>
                    <a:pt x="3647826" y="2881424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67304" y="2754985"/>
              <a:ext cx="3648075" cy="2881630"/>
            </a:xfrm>
            <a:custGeom>
              <a:avLst/>
              <a:gdLst/>
              <a:ahLst/>
              <a:cxnLst/>
              <a:rect l="l" t="t" r="r" b="b"/>
              <a:pathLst>
                <a:path w="3648075" h="2881629">
                  <a:moveTo>
                    <a:pt x="0" y="0"/>
                  </a:moveTo>
                  <a:lnTo>
                    <a:pt x="3647826" y="0"/>
                  </a:lnTo>
                  <a:lnTo>
                    <a:pt x="3647826" y="2881424"/>
                  </a:lnTo>
                  <a:lnTo>
                    <a:pt x="0" y="2881424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98198" y="4032094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7" y="0"/>
                  </a:moveTo>
                  <a:lnTo>
                    <a:pt x="477927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7" y="216265"/>
                  </a:lnTo>
                  <a:lnTo>
                    <a:pt x="477927" y="288353"/>
                  </a:lnTo>
                  <a:lnTo>
                    <a:pt x="622104" y="144176"/>
                  </a:lnTo>
                  <a:lnTo>
                    <a:pt x="47792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69635" y="3888113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51399" y="3888113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2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98198" y="4918040"/>
            <a:ext cx="622300" cy="288925"/>
          </a:xfrm>
          <a:custGeom>
            <a:avLst/>
            <a:gdLst/>
            <a:ahLst/>
            <a:cxnLst/>
            <a:rect l="l" t="t" r="r" b="b"/>
            <a:pathLst>
              <a:path w="622300" h="288925">
                <a:moveTo>
                  <a:pt x="477927" y="0"/>
                </a:moveTo>
                <a:lnTo>
                  <a:pt x="477927" y="72089"/>
                </a:lnTo>
                <a:lnTo>
                  <a:pt x="0" y="72089"/>
                </a:lnTo>
                <a:lnTo>
                  <a:pt x="0" y="216265"/>
                </a:lnTo>
                <a:lnTo>
                  <a:pt x="477927" y="216265"/>
                </a:lnTo>
                <a:lnTo>
                  <a:pt x="477927" y="288354"/>
                </a:lnTo>
                <a:lnTo>
                  <a:pt x="622104" y="144176"/>
                </a:lnTo>
                <a:lnTo>
                  <a:pt x="47792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069635" y="4774059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B</a:t>
            </a:r>
            <a:r>
              <a:rPr sz="1800" b="1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18917" y="3179547"/>
            <a:ext cx="1450975" cy="1029969"/>
          </a:xfrm>
          <a:custGeom>
            <a:avLst/>
            <a:gdLst/>
            <a:ahLst/>
            <a:cxnLst/>
            <a:rect l="l" t="t" r="r" b="b"/>
            <a:pathLst>
              <a:path w="1450975" h="102997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696784" y="114300"/>
                </a:lnTo>
                <a:lnTo>
                  <a:pt x="696784" y="1029812"/>
                </a:lnTo>
                <a:lnTo>
                  <a:pt x="1450718" y="1029812"/>
                </a:lnTo>
                <a:lnTo>
                  <a:pt x="1450718" y="972662"/>
                </a:lnTo>
                <a:lnTo>
                  <a:pt x="753934" y="972662"/>
                </a:lnTo>
                <a:lnTo>
                  <a:pt x="753934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51399" y="3002168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5447" y="2697147"/>
            <a:ext cx="11845290" cy="2967990"/>
            <a:chOff x="375447" y="2697147"/>
            <a:chExt cx="11845290" cy="2967990"/>
          </a:xfrm>
        </p:grpSpPr>
        <p:sp>
          <p:nvSpPr>
            <p:cNvPr id="30" name="object 30"/>
            <p:cNvSpPr/>
            <p:nvPr/>
          </p:nvSpPr>
          <p:spPr>
            <a:xfrm>
              <a:off x="6314419" y="3179018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7" y="0"/>
                  </a:moveTo>
                  <a:lnTo>
                    <a:pt x="477927" y="72087"/>
                  </a:lnTo>
                  <a:lnTo>
                    <a:pt x="0" y="72087"/>
                  </a:lnTo>
                  <a:lnTo>
                    <a:pt x="0" y="216265"/>
                  </a:lnTo>
                  <a:lnTo>
                    <a:pt x="477927" y="216265"/>
                  </a:lnTo>
                  <a:lnTo>
                    <a:pt x="477927" y="288353"/>
                  </a:lnTo>
                  <a:lnTo>
                    <a:pt x="622104" y="144176"/>
                  </a:lnTo>
                  <a:lnTo>
                    <a:pt x="47792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6356" y="3002166"/>
              <a:ext cx="1097466" cy="58534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56356" y="3002166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4" h="585470">
                  <a:moveTo>
                    <a:pt x="0" y="0"/>
                  </a:moveTo>
                  <a:lnTo>
                    <a:pt x="1097467" y="0"/>
                  </a:lnTo>
                  <a:lnTo>
                    <a:pt x="1097467" y="585341"/>
                  </a:lnTo>
                  <a:lnTo>
                    <a:pt x="0" y="58534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16742" y="4644773"/>
              <a:ext cx="1453515" cy="450850"/>
            </a:xfrm>
            <a:custGeom>
              <a:avLst/>
              <a:gdLst/>
              <a:ahLst/>
              <a:cxnLst/>
              <a:rect l="l" t="t" r="r" b="b"/>
              <a:pathLst>
                <a:path w="1453514" h="450850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697871" y="114300"/>
                  </a:lnTo>
                  <a:lnTo>
                    <a:pt x="697871" y="450532"/>
                  </a:lnTo>
                  <a:lnTo>
                    <a:pt x="1452892" y="450532"/>
                  </a:lnTo>
                  <a:lnTo>
                    <a:pt x="1452892" y="393382"/>
                  </a:lnTo>
                  <a:lnTo>
                    <a:pt x="755021" y="393382"/>
                  </a:lnTo>
                  <a:lnTo>
                    <a:pt x="755021" y="57150"/>
                  </a:lnTo>
                  <a:lnTo>
                    <a:pt x="171450" y="57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1399" y="4774060"/>
              <a:ext cx="1097466" cy="58534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051399" y="4774059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5" h="585470">
                  <a:moveTo>
                    <a:pt x="0" y="0"/>
                  </a:moveTo>
                  <a:lnTo>
                    <a:pt x="1097467" y="0"/>
                  </a:lnTo>
                  <a:lnTo>
                    <a:pt x="1097467" y="585341"/>
                  </a:lnTo>
                  <a:lnTo>
                    <a:pt x="0" y="58534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4022" y="2725722"/>
              <a:ext cx="1369695" cy="1114425"/>
            </a:xfrm>
            <a:custGeom>
              <a:avLst/>
              <a:gdLst/>
              <a:ahLst/>
              <a:cxnLst/>
              <a:rect l="l" t="t" r="r" b="b"/>
              <a:pathLst>
                <a:path w="1369695" h="1114425">
                  <a:moveTo>
                    <a:pt x="197090" y="0"/>
                  </a:moveTo>
                  <a:lnTo>
                    <a:pt x="1369105" y="839145"/>
                  </a:lnTo>
                  <a:lnTo>
                    <a:pt x="1172015" y="1114416"/>
                  </a:lnTo>
                  <a:lnTo>
                    <a:pt x="0" y="275271"/>
                  </a:lnTo>
                  <a:lnTo>
                    <a:pt x="197090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455" y="2976372"/>
              <a:ext cx="775970" cy="604520"/>
            </a:xfrm>
            <a:custGeom>
              <a:avLst/>
              <a:gdLst/>
              <a:ahLst/>
              <a:cxnLst/>
              <a:rect l="l" t="t" r="r" b="b"/>
              <a:pathLst>
                <a:path w="775969" h="604520">
                  <a:moveTo>
                    <a:pt x="702638" y="449580"/>
                  </a:moveTo>
                  <a:lnTo>
                    <a:pt x="692344" y="449580"/>
                  </a:lnTo>
                  <a:lnTo>
                    <a:pt x="672907" y="452120"/>
                  </a:lnTo>
                  <a:lnTo>
                    <a:pt x="639830" y="473710"/>
                  </a:lnTo>
                  <a:lnTo>
                    <a:pt x="619688" y="509270"/>
                  </a:lnTo>
                  <a:lnTo>
                    <a:pt x="617671" y="525780"/>
                  </a:lnTo>
                  <a:lnTo>
                    <a:pt x="618576" y="539750"/>
                  </a:lnTo>
                  <a:lnTo>
                    <a:pt x="638889" y="579120"/>
                  </a:lnTo>
                  <a:lnTo>
                    <a:pt x="681566" y="603250"/>
                  </a:lnTo>
                  <a:lnTo>
                    <a:pt x="689634" y="604520"/>
                  </a:lnTo>
                  <a:lnTo>
                    <a:pt x="708426" y="604520"/>
                  </a:lnTo>
                  <a:lnTo>
                    <a:pt x="719150" y="603250"/>
                  </a:lnTo>
                  <a:lnTo>
                    <a:pt x="715444" y="577850"/>
                  </a:lnTo>
                  <a:lnTo>
                    <a:pt x="693548" y="577850"/>
                  </a:lnTo>
                  <a:lnTo>
                    <a:pt x="687790" y="576580"/>
                  </a:lnTo>
                  <a:lnTo>
                    <a:pt x="680606" y="575310"/>
                  </a:lnTo>
                  <a:lnTo>
                    <a:pt x="673733" y="572770"/>
                  </a:lnTo>
                  <a:lnTo>
                    <a:pt x="667172" y="567690"/>
                  </a:lnTo>
                  <a:lnTo>
                    <a:pt x="661769" y="563880"/>
                  </a:lnTo>
                  <a:lnTo>
                    <a:pt x="645422" y="529590"/>
                  </a:lnTo>
                  <a:lnTo>
                    <a:pt x="645688" y="523240"/>
                  </a:lnTo>
                  <a:lnTo>
                    <a:pt x="669735" y="483870"/>
                  </a:lnTo>
                  <a:lnTo>
                    <a:pt x="687764" y="477520"/>
                  </a:lnTo>
                  <a:lnTo>
                    <a:pt x="755108" y="477520"/>
                  </a:lnTo>
                  <a:lnTo>
                    <a:pt x="754173" y="476250"/>
                  </a:lnTo>
                  <a:lnTo>
                    <a:pt x="722683" y="454660"/>
                  </a:lnTo>
                  <a:lnTo>
                    <a:pt x="712892" y="452120"/>
                  </a:lnTo>
                  <a:lnTo>
                    <a:pt x="702638" y="449580"/>
                  </a:lnTo>
                  <a:close/>
                </a:path>
                <a:path w="775969" h="604520">
                  <a:moveTo>
                    <a:pt x="715259" y="576580"/>
                  </a:moveTo>
                  <a:lnTo>
                    <a:pt x="707282" y="577850"/>
                  </a:lnTo>
                  <a:lnTo>
                    <a:pt x="715444" y="577850"/>
                  </a:lnTo>
                  <a:lnTo>
                    <a:pt x="715259" y="576580"/>
                  </a:lnTo>
                  <a:close/>
                </a:path>
                <a:path w="775969" h="604520">
                  <a:moveTo>
                    <a:pt x="755108" y="477520"/>
                  </a:moveTo>
                  <a:lnTo>
                    <a:pt x="697566" y="477520"/>
                  </a:lnTo>
                  <a:lnTo>
                    <a:pt x="707000" y="478790"/>
                  </a:lnTo>
                  <a:lnTo>
                    <a:pt x="716065" y="481330"/>
                  </a:lnTo>
                  <a:lnTo>
                    <a:pt x="745887" y="515620"/>
                  </a:lnTo>
                  <a:lnTo>
                    <a:pt x="748875" y="529590"/>
                  </a:lnTo>
                  <a:lnTo>
                    <a:pt x="775489" y="525780"/>
                  </a:lnTo>
                  <a:lnTo>
                    <a:pt x="759784" y="483870"/>
                  </a:lnTo>
                  <a:lnTo>
                    <a:pt x="755108" y="477520"/>
                  </a:lnTo>
                  <a:close/>
                </a:path>
                <a:path w="775969" h="604520">
                  <a:moveTo>
                    <a:pt x="633298" y="392430"/>
                  </a:moveTo>
                  <a:lnTo>
                    <a:pt x="548332" y="510540"/>
                  </a:lnTo>
                  <a:lnTo>
                    <a:pt x="570759" y="527050"/>
                  </a:lnTo>
                  <a:lnTo>
                    <a:pt x="655725" y="408940"/>
                  </a:lnTo>
                  <a:lnTo>
                    <a:pt x="633298" y="392430"/>
                  </a:lnTo>
                  <a:close/>
                </a:path>
                <a:path w="775969" h="604520">
                  <a:moveTo>
                    <a:pt x="587545" y="410210"/>
                  </a:moveTo>
                  <a:lnTo>
                    <a:pt x="514535" y="410210"/>
                  </a:lnTo>
                  <a:lnTo>
                    <a:pt x="516632" y="412750"/>
                  </a:lnTo>
                  <a:lnTo>
                    <a:pt x="507350" y="481330"/>
                  </a:lnTo>
                  <a:lnTo>
                    <a:pt x="532036" y="499110"/>
                  </a:lnTo>
                  <a:lnTo>
                    <a:pt x="541737" y="426720"/>
                  </a:lnTo>
                  <a:lnTo>
                    <a:pt x="567158" y="426720"/>
                  </a:lnTo>
                  <a:lnTo>
                    <a:pt x="574650" y="424180"/>
                  </a:lnTo>
                  <a:lnTo>
                    <a:pt x="581188" y="419100"/>
                  </a:lnTo>
                  <a:lnTo>
                    <a:pt x="587545" y="410210"/>
                  </a:lnTo>
                  <a:close/>
                </a:path>
                <a:path w="775969" h="604520">
                  <a:moveTo>
                    <a:pt x="540927" y="326390"/>
                  </a:moveTo>
                  <a:lnTo>
                    <a:pt x="455962" y="444500"/>
                  </a:lnTo>
                  <a:lnTo>
                    <a:pt x="478550" y="461010"/>
                  </a:lnTo>
                  <a:lnTo>
                    <a:pt x="514535" y="410210"/>
                  </a:lnTo>
                  <a:lnTo>
                    <a:pt x="587545" y="410210"/>
                  </a:lnTo>
                  <a:lnTo>
                    <a:pt x="592086" y="403860"/>
                  </a:lnTo>
                  <a:lnTo>
                    <a:pt x="593055" y="401320"/>
                  </a:lnTo>
                  <a:lnTo>
                    <a:pt x="550245" y="401320"/>
                  </a:lnTo>
                  <a:lnTo>
                    <a:pt x="544610" y="398780"/>
                  </a:lnTo>
                  <a:lnTo>
                    <a:pt x="530304" y="388620"/>
                  </a:lnTo>
                  <a:lnTo>
                    <a:pt x="547690" y="364490"/>
                  </a:lnTo>
                  <a:lnTo>
                    <a:pt x="588516" y="364490"/>
                  </a:lnTo>
                  <a:lnTo>
                    <a:pt x="586624" y="361950"/>
                  </a:lnTo>
                  <a:lnTo>
                    <a:pt x="581109" y="356870"/>
                  </a:lnTo>
                  <a:lnTo>
                    <a:pt x="573864" y="350520"/>
                  </a:lnTo>
                  <a:lnTo>
                    <a:pt x="564887" y="342900"/>
                  </a:lnTo>
                  <a:lnTo>
                    <a:pt x="540927" y="326390"/>
                  </a:lnTo>
                  <a:close/>
                </a:path>
                <a:path w="775969" h="604520">
                  <a:moveTo>
                    <a:pt x="567158" y="426720"/>
                  </a:moveTo>
                  <a:lnTo>
                    <a:pt x="541737" y="426720"/>
                  </a:lnTo>
                  <a:lnTo>
                    <a:pt x="548645" y="427990"/>
                  </a:lnTo>
                  <a:lnTo>
                    <a:pt x="561355" y="427990"/>
                  </a:lnTo>
                  <a:lnTo>
                    <a:pt x="567158" y="426720"/>
                  </a:lnTo>
                  <a:close/>
                </a:path>
                <a:path w="775969" h="604520">
                  <a:moveTo>
                    <a:pt x="421200" y="248920"/>
                  </a:moveTo>
                  <a:lnTo>
                    <a:pt x="401303" y="248920"/>
                  </a:lnTo>
                  <a:lnTo>
                    <a:pt x="391716" y="251460"/>
                  </a:lnTo>
                  <a:lnTo>
                    <a:pt x="358215" y="273050"/>
                  </a:lnTo>
                  <a:lnTo>
                    <a:pt x="339194" y="307340"/>
                  </a:lnTo>
                  <a:lnTo>
                    <a:pt x="337170" y="321310"/>
                  </a:lnTo>
                  <a:lnTo>
                    <a:pt x="337975" y="336550"/>
                  </a:lnTo>
                  <a:lnTo>
                    <a:pt x="357158" y="377190"/>
                  </a:lnTo>
                  <a:lnTo>
                    <a:pt x="395925" y="400050"/>
                  </a:lnTo>
                  <a:lnTo>
                    <a:pt x="410314" y="401320"/>
                  </a:lnTo>
                  <a:lnTo>
                    <a:pt x="425360" y="400050"/>
                  </a:lnTo>
                  <a:lnTo>
                    <a:pt x="439976" y="396240"/>
                  </a:lnTo>
                  <a:lnTo>
                    <a:pt x="453072" y="389890"/>
                  </a:lnTo>
                  <a:lnTo>
                    <a:pt x="464650" y="381000"/>
                  </a:lnTo>
                  <a:lnTo>
                    <a:pt x="470238" y="374650"/>
                  </a:lnTo>
                  <a:lnTo>
                    <a:pt x="410853" y="374650"/>
                  </a:lnTo>
                  <a:lnTo>
                    <a:pt x="401715" y="373380"/>
                  </a:lnTo>
                  <a:lnTo>
                    <a:pt x="368895" y="346710"/>
                  </a:lnTo>
                  <a:lnTo>
                    <a:pt x="364306" y="327660"/>
                  </a:lnTo>
                  <a:lnTo>
                    <a:pt x="365100" y="317500"/>
                  </a:lnTo>
                  <a:lnTo>
                    <a:pt x="388532" y="283210"/>
                  </a:lnTo>
                  <a:lnTo>
                    <a:pt x="406256" y="275590"/>
                  </a:lnTo>
                  <a:lnTo>
                    <a:pt x="472463" y="275590"/>
                  </a:lnTo>
                  <a:lnTo>
                    <a:pt x="469525" y="271780"/>
                  </a:lnTo>
                  <a:lnTo>
                    <a:pt x="458197" y="262890"/>
                  </a:lnTo>
                  <a:lnTo>
                    <a:pt x="449653" y="256540"/>
                  </a:lnTo>
                  <a:lnTo>
                    <a:pt x="440638" y="252730"/>
                  </a:lnTo>
                  <a:lnTo>
                    <a:pt x="431154" y="250190"/>
                  </a:lnTo>
                  <a:lnTo>
                    <a:pt x="421200" y="248920"/>
                  </a:lnTo>
                  <a:close/>
                </a:path>
                <a:path w="775969" h="604520">
                  <a:moveTo>
                    <a:pt x="588516" y="364490"/>
                  </a:moveTo>
                  <a:lnTo>
                    <a:pt x="547690" y="364490"/>
                  </a:lnTo>
                  <a:lnTo>
                    <a:pt x="559925" y="373380"/>
                  </a:lnTo>
                  <a:lnTo>
                    <a:pt x="563768" y="377190"/>
                  </a:lnTo>
                  <a:lnTo>
                    <a:pt x="567092" y="381000"/>
                  </a:lnTo>
                  <a:lnTo>
                    <a:pt x="567911" y="384810"/>
                  </a:lnTo>
                  <a:lnTo>
                    <a:pt x="567866" y="389890"/>
                  </a:lnTo>
                  <a:lnTo>
                    <a:pt x="566931" y="392430"/>
                  </a:lnTo>
                  <a:lnTo>
                    <a:pt x="561964" y="400050"/>
                  </a:lnTo>
                  <a:lnTo>
                    <a:pt x="558372" y="401320"/>
                  </a:lnTo>
                  <a:lnTo>
                    <a:pt x="593055" y="401320"/>
                  </a:lnTo>
                  <a:lnTo>
                    <a:pt x="594993" y="396240"/>
                  </a:lnTo>
                  <a:lnTo>
                    <a:pt x="595995" y="381000"/>
                  </a:lnTo>
                  <a:lnTo>
                    <a:pt x="594300" y="373380"/>
                  </a:lnTo>
                  <a:lnTo>
                    <a:pt x="590408" y="367030"/>
                  </a:lnTo>
                  <a:lnTo>
                    <a:pt x="588516" y="364490"/>
                  </a:lnTo>
                  <a:close/>
                </a:path>
                <a:path w="775969" h="604520">
                  <a:moveTo>
                    <a:pt x="472463" y="275590"/>
                  </a:moveTo>
                  <a:lnTo>
                    <a:pt x="415779" y="275590"/>
                  </a:lnTo>
                  <a:lnTo>
                    <a:pt x="424932" y="276860"/>
                  </a:lnTo>
                  <a:lnTo>
                    <a:pt x="433715" y="279400"/>
                  </a:lnTo>
                  <a:lnTo>
                    <a:pt x="461395" y="316230"/>
                  </a:lnTo>
                  <a:lnTo>
                    <a:pt x="461937" y="325120"/>
                  </a:lnTo>
                  <a:lnTo>
                    <a:pt x="460591" y="335280"/>
                  </a:lnTo>
                  <a:lnTo>
                    <a:pt x="438193" y="367030"/>
                  </a:lnTo>
                  <a:lnTo>
                    <a:pt x="410853" y="374650"/>
                  </a:lnTo>
                  <a:lnTo>
                    <a:pt x="470238" y="374650"/>
                  </a:lnTo>
                  <a:lnTo>
                    <a:pt x="474709" y="369570"/>
                  </a:lnTo>
                  <a:lnTo>
                    <a:pt x="482606" y="355600"/>
                  </a:lnTo>
                  <a:lnTo>
                    <a:pt x="487524" y="341630"/>
                  </a:lnTo>
                  <a:lnTo>
                    <a:pt x="489463" y="326390"/>
                  </a:lnTo>
                  <a:lnTo>
                    <a:pt x="488424" y="311150"/>
                  </a:lnTo>
                  <a:lnTo>
                    <a:pt x="484638" y="297180"/>
                  </a:lnTo>
                  <a:lnTo>
                    <a:pt x="478339" y="283210"/>
                  </a:lnTo>
                  <a:lnTo>
                    <a:pt x="472463" y="275590"/>
                  </a:lnTo>
                  <a:close/>
                </a:path>
                <a:path w="775969" h="604520">
                  <a:moveTo>
                    <a:pt x="318593" y="167640"/>
                  </a:moveTo>
                  <a:lnTo>
                    <a:pt x="302652" y="189230"/>
                  </a:lnTo>
                  <a:lnTo>
                    <a:pt x="323707" y="204470"/>
                  </a:lnTo>
                  <a:lnTo>
                    <a:pt x="254683" y="300990"/>
                  </a:lnTo>
                  <a:lnTo>
                    <a:pt x="277594" y="317500"/>
                  </a:lnTo>
                  <a:lnTo>
                    <a:pt x="346618" y="220980"/>
                  </a:lnTo>
                  <a:lnTo>
                    <a:pt x="379492" y="220980"/>
                  </a:lnTo>
                  <a:lnTo>
                    <a:pt x="384180" y="214630"/>
                  </a:lnTo>
                  <a:lnTo>
                    <a:pt x="318593" y="167640"/>
                  </a:lnTo>
                  <a:close/>
                </a:path>
                <a:path w="775969" h="604520">
                  <a:moveTo>
                    <a:pt x="164887" y="201930"/>
                  </a:moveTo>
                  <a:lnTo>
                    <a:pt x="163956" y="210820"/>
                  </a:lnTo>
                  <a:lnTo>
                    <a:pt x="163999" y="218440"/>
                  </a:lnTo>
                  <a:lnTo>
                    <a:pt x="165015" y="226060"/>
                  </a:lnTo>
                  <a:lnTo>
                    <a:pt x="192770" y="260350"/>
                  </a:lnTo>
                  <a:lnTo>
                    <a:pt x="209328" y="264160"/>
                  </a:lnTo>
                  <a:lnTo>
                    <a:pt x="217735" y="264160"/>
                  </a:lnTo>
                  <a:lnTo>
                    <a:pt x="251018" y="237490"/>
                  </a:lnTo>
                  <a:lnTo>
                    <a:pt x="208403" y="237490"/>
                  </a:lnTo>
                  <a:lnTo>
                    <a:pt x="204340" y="236220"/>
                  </a:lnTo>
                  <a:lnTo>
                    <a:pt x="200468" y="233680"/>
                  </a:lnTo>
                  <a:lnTo>
                    <a:pt x="195767" y="228600"/>
                  </a:lnTo>
                  <a:lnTo>
                    <a:pt x="192796" y="222250"/>
                  </a:lnTo>
                  <a:lnTo>
                    <a:pt x="191557" y="214630"/>
                  </a:lnTo>
                  <a:lnTo>
                    <a:pt x="192047" y="204470"/>
                  </a:lnTo>
                  <a:lnTo>
                    <a:pt x="164887" y="201930"/>
                  </a:lnTo>
                  <a:close/>
                </a:path>
                <a:path w="775969" h="604520">
                  <a:moveTo>
                    <a:pt x="252083" y="121920"/>
                  </a:moveTo>
                  <a:lnTo>
                    <a:pt x="215699" y="143510"/>
                  </a:lnTo>
                  <a:lnTo>
                    <a:pt x="213248" y="161290"/>
                  </a:lnTo>
                  <a:lnTo>
                    <a:pt x="213436" y="166370"/>
                  </a:lnTo>
                  <a:lnTo>
                    <a:pt x="214786" y="175260"/>
                  </a:lnTo>
                  <a:lnTo>
                    <a:pt x="217204" y="186690"/>
                  </a:lnTo>
                  <a:lnTo>
                    <a:pt x="220690" y="200660"/>
                  </a:lnTo>
                  <a:lnTo>
                    <a:pt x="223500" y="210820"/>
                  </a:lnTo>
                  <a:lnTo>
                    <a:pt x="224938" y="218440"/>
                  </a:lnTo>
                  <a:lnTo>
                    <a:pt x="225067" y="226060"/>
                  </a:lnTo>
                  <a:lnTo>
                    <a:pt x="224136" y="229870"/>
                  </a:lnTo>
                  <a:lnTo>
                    <a:pt x="220093" y="236220"/>
                  </a:lnTo>
                  <a:lnTo>
                    <a:pt x="216908" y="237490"/>
                  </a:lnTo>
                  <a:lnTo>
                    <a:pt x="251018" y="237490"/>
                  </a:lnTo>
                  <a:lnTo>
                    <a:pt x="253245" y="226060"/>
                  </a:lnTo>
                  <a:lnTo>
                    <a:pt x="253172" y="219710"/>
                  </a:lnTo>
                  <a:lnTo>
                    <a:pt x="251912" y="210820"/>
                  </a:lnTo>
                  <a:lnTo>
                    <a:pt x="251273" y="208280"/>
                  </a:lnTo>
                  <a:lnTo>
                    <a:pt x="250079" y="203200"/>
                  </a:lnTo>
                  <a:lnTo>
                    <a:pt x="248329" y="195580"/>
                  </a:lnTo>
                  <a:lnTo>
                    <a:pt x="246023" y="186690"/>
                  </a:lnTo>
                  <a:lnTo>
                    <a:pt x="243639" y="176530"/>
                  </a:lnTo>
                  <a:lnTo>
                    <a:pt x="241908" y="168910"/>
                  </a:lnTo>
                  <a:lnTo>
                    <a:pt x="240829" y="163830"/>
                  </a:lnTo>
                  <a:lnTo>
                    <a:pt x="240402" y="160020"/>
                  </a:lnTo>
                  <a:lnTo>
                    <a:pt x="240328" y="156210"/>
                  </a:lnTo>
                  <a:lnTo>
                    <a:pt x="241003" y="154940"/>
                  </a:lnTo>
                  <a:lnTo>
                    <a:pt x="243853" y="149860"/>
                  </a:lnTo>
                  <a:lnTo>
                    <a:pt x="246074" y="149860"/>
                  </a:lnTo>
                  <a:lnTo>
                    <a:pt x="252111" y="148590"/>
                  </a:lnTo>
                  <a:lnTo>
                    <a:pt x="288395" y="148590"/>
                  </a:lnTo>
                  <a:lnTo>
                    <a:pt x="284427" y="139700"/>
                  </a:lnTo>
                  <a:lnTo>
                    <a:pt x="279776" y="134620"/>
                  </a:lnTo>
                  <a:lnTo>
                    <a:pt x="273860" y="130810"/>
                  </a:lnTo>
                  <a:lnTo>
                    <a:pt x="266842" y="125730"/>
                  </a:lnTo>
                  <a:lnTo>
                    <a:pt x="259583" y="123190"/>
                  </a:lnTo>
                  <a:lnTo>
                    <a:pt x="252083" y="121920"/>
                  </a:lnTo>
                  <a:close/>
                </a:path>
                <a:path w="775969" h="604520">
                  <a:moveTo>
                    <a:pt x="379492" y="220980"/>
                  </a:moveTo>
                  <a:lnTo>
                    <a:pt x="346618" y="220980"/>
                  </a:lnTo>
                  <a:lnTo>
                    <a:pt x="368238" y="236220"/>
                  </a:lnTo>
                  <a:lnTo>
                    <a:pt x="379492" y="220980"/>
                  </a:lnTo>
                  <a:close/>
                </a:path>
                <a:path w="775969" h="604520">
                  <a:moveTo>
                    <a:pt x="195729" y="78740"/>
                  </a:moveTo>
                  <a:lnTo>
                    <a:pt x="110763" y="198120"/>
                  </a:lnTo>
                  <a:lnTo>
                    <a:pt x="133190" y="213360"/>
                  </a:lnTo>
                  <a:lnTo>
                    <a:pt x="218156" y="95250"/>
                  </a:lnTo>
                  <a:lnTo>
                    <a:pt x="195729" y="78740"/>
                  </a:lnTo>
                  <a:close/>
                </a:path>
                <a:path w="775969" h="604520">
                  <a:moveTo>
                    <a:pt x="106489" y="82550"/>
                  </a:moveTo>
                  <a:lnTo>
                    <a:pt x="60166" y="82550"/>
                  </a:lnTo>
                  <a:lnTo>
                    <a:pt x="99857" y="111760"/>
                  </a:lnTo>
                  <a:lnTo>
                    <a:pt x="62602" y="163830"/>
                  </a:lnTo>
                  <a:lnTo>
                    <a:pt x="85432" y="179070"/>
                  </a:lnTo>
                  <a:lnTo>
                    <a:pt x="150298" y="88900"/>
                  </a:lnTo>
                  <a:lnTo>
                    <a:pt x="115510" y="88900"/>
                  </a:lnTo>
                  <a:lnTo>
                    <a:pt x="106489" y="82550"/>
                  </a:lnTo>
                  <a:close/>
                </a:path>
                <a:path w="775969" h="604520">
                  <a:moveTo>
                    <a:pt x="288395" y="148590"/>
                  </a:moveTo>
                  <a:lnTo>
                    <a:pt x="252111" y="148590"/>
                  </a:lnTo>
                  <a:lnTo>
                    <a:pt x="255099" y="149860"/>
                  </a:lnTo>
                  <a:lnTo>
                    <a:pt x="258057" y="152400"/>
                  </a:lnTo>
                  <a:lnTo>
                    <a:pt x="262046" y="156210"/>
                  </a:lnTo>
                  <a:lnTo>
                    <a:pt x="264898" y="161290"/>
                  </a:lnTo>
                  <a:lnTo>
                    <a:pt x="266611" y="168910"/>
                  </a:lnTo>
                  <a:lnTo>
                    <a:pt x="267187" y="176530"/>
                  </a:lnTo>
                  <a:lnTo>
                    <a:pt x="294456" y="173990"/>
                  </a:lnTo>
                  <a:lnTo>
                    <a:pt x="293456" y="166370"/>
                  </a:lnTo>
                  <a:lnTo>
                    <a:pt x="292016" y="158750"/>
                  </a:lnTo>
                  <a:lnTo>
                    <a:pt x="290135" y="152400"/>
                  </a:lnTo>
                  <a:lnTo>
                    <a:pt x="288395" y="148590"/>
                  </a:lnTo>
                  <a:close/>
                </a:path>
                <a:path w="775969" h="604520">
                  <a:moveTo>
                    <a:pt x="84965" y="0"/>
                  </a:moveTo>
                  <a:lnTo>
                    <a:pt x="0" y="118110"/>
                  </a:lnTo>
                  <a:lnTo>
                    <a:pt x="22911" y="134620"/>
                  </a:lnTo>
                  <a:lnTo>
                    <a:pt x="60166" y="82550"/>
                  </a:lnTo>
                  <a:lnTo>
                    <a:pt x="106489" y="82550"/>
                  </a:lnTo>
                  <a:lnTo>
                    <a:pt x="75819" y="60960"/>
                  </a:lnTo>
                  <a:lnTo>
                    <a:pt x="107876" y="16510"/>
                  </a:lnTo>
                  <a:lnTo>
                    <a:pt x="84965" y="0"/>
                  </a:lnTo>
                  <a:close/>
                </a:path>
                <a:path w="775969" h="604520">
                  <a:moveTo>
                    <a:pt x="147567" y="44450"/>
                  </a:moveTo>
                  <a:lnTo>
                    <a:pt x="115510" y="88900"/>
                  </a:lnTo>
                  <a:lnTo>
                    <a:pt x="150298" y="88900"/>
                  </a:lnTo>
                  <a:lnTo>
                    <a:pt x="170398" y="60960"/>
                  </a:lnTo>
                  <a:lnTo>
                    <a:pt x="147567" y="4445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45064" y="4612361"/>
              <a:ext cx="2947035" cy="1024255"/>
            </a:xfrm>
            <a:custGeom>
              <a:avLst/>
              <a:gdLst/>
              <a:ahLst/>
              <a:cxnLst/>
              <a:rect l="l" t="t" r="r" b="b"/>
              <a:pathLst>
                <a:path w="2947034" h="1024254">
                  <a:moveTo>
                    <a:pt x="0" y="1024047"/>
                  </a:moveTo>
                  <a:lnTo>
                    <a:pt x="2946935" y="1024047"/>
                  </a:lnTo>
                  <a:lnTo>
                    <a:pt x="2946935" y="0"/>
                  </a:lnTo>
                  <a:lnTo>
                    <a:pt x="0" y="0"/>
                  </a:lnTo>
                  <a:lnTo>
                    <a:pt x="0" y="102404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245064" y="4555211"/>
              <a:ext cx="2947035" cy="57150"/>
            </a:xfrm>
            <a:custGeom>
              <a:avLst/>
              <a:gdLst/>
              <a:ahLst/>
              <a:cxnLst/>
              <a:rect l="l" t="t" r="r" b="b"/>
              <a:pathLst>
                <a:path w="2947034" h="57150">
                  <a:moveTo>
                    <a:pt x="0" y="0"/>
                  </a:moveTo>
                  <a:lnTo>
                    <a:pt x="2946935" y="0"/>
                  </a:lnTo>
                  <a:lnTo>
                    <a:pt x="2946935" y="57150"/>
                  </a:lnTo>
                  <a:lnTo>
                    <a:pt x="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45064" y="4583786"/>
              <a:ext cx="2947035" cy="1052830"/>
            </a:xfrm>
            <a:custGeom>
              <a:avLst/>
              <a:gdLst/>
              <a:ahLst/>
              <a:cxnLst/>
              <a:rect l="l" t="t" r="r" b="b"/>
              <a:pathLst>
                <a:path w="2947034" h="1052829">
                  <a:moveTo>
                    <a:pt x="2946935" y="1052623"/>
                  </a:moveTo>
                  <a:lnTo>
                    <a:pt x="0" y="1052623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75959" y="4948195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8" y="0"/>
                  </a:moveTo>
                  <a:lnTo>
                    <a:pt x="477928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8" y="216265"/>
                  </a:lnTo>
                  <a:lnTo>
                    <a:pt x="477928" y="288354"/>
                  </a:lnTo>
                  <a:lnTo>
                    <a:pt x="622105" y="144178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473903" y="4824372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2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148866" y="2243872"/>
            <a:ext cx="4072254" cy="3194685"/>
            <a:chOff x="8148866" y="2243872"/>
            <a:chExt cx="4072254" cy="3194685"/>
          </a:xfrm>
        </p:grpSpPr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52944" y="4824373"/>
              <a:ext cx="639054" cy="58534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1552944" y="4795798"/>
              <a:ext cx="639445" cy="57150"/>
            </a:xfrm>
            <a:custGeom>
              <a:avLst/>
              <a:gdLst/>
              <a:ahLst/>
              <a:cxnLst/>
              <a:rect l="l" t="t" r="r" b="b"/>
              <a:pathLst>
                <a:path w="639445" h="57150">
                  <a:moveTo>
                    <a:pt x="0" y="0"/>
                  </a:moveTo>
                  <a:lnTo>
                    <a:pt x="639054" y="0"/>
                  </a:lnTo>
                  <a:lnTo>
                    <a:pt x="639054" y="57150"/>
                  </a:lnTo>
                  <a:lnTo>
                    <a:pt x="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552944" y="4824373"/>
              <a:ext cx="639445" cy="585470"/>
            </a:xfrm>
            <a:custGeom>
              <a:avLst/>
              <a:gdLst/>
              <a:ahLst/>
              <a:cxnLst/>
              <a:rect l="l" t="t" r="r" b="b"/>
              <a:pathLst>
                <a:path w="639445" h="585470">
                  <a:moveTo>
                    <a:pt x="639054" y="585341"/>
                  </a:moveTo>
                  <a:lnTo>
                    <a:pt x="0" y="585341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148866" y="4095060"/>
              <a:ext cx="1325245" cy="1050925"/>
            </a:xfrm>
            <a:custGeom>
              <a:avLst/>
              <a:gdLst/>
              <a:ahLst/>
              <a:cxnLst/>
              <a:rect l="l" t="t" r="r" b="b"/>
              <a:pathLst>
                <a:path w="1325245" h="1050925">
                  <a:moveTo>
                    <a:pt x="171450" y="0"/>
                  </a:moveTo>
                  <a:lnTo>
                    <a:pt x="0" y="85725"/>
                  </a:lnTo>
                  <a:lnTo>
                    <a:pt x="171450" y="171450"/>
                  </a:lnTo>
                  <a:lnTo>
                    <a:pt x="171450" y="114300"/>
                  </a:lnTo>
                  <a:lnTo>
                    <a:pt x="633944" y="114300"/>
                  </a:lnTo>
                  <a:lnTo>
                    <a:pt x="633944" y="1050559"/>
                  </a:lnTo>
                  <a:lnTo>
                    <a:pt x="1325037" y="1050559"/>
                  </a:lnTo>
                  <a:lnTo>
                    <a:pt x="1325037" y="993409"/>
                  </a:lnTo>
                  <a:lnTo>
                    <a:pt x="691094" y="993409"/>
                  </a:lnTo>
                  <a:lnTo>
                    <a:pt x="691094" y="57150"/>
                  </a:lnTo>
                  <a:lnTo>
                    <a:pt x="171450" y="571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243043" y="2301022"/>
              <a:ext cx="2949575" cy="2016760"/>
            </a:xfrm>
            <a:custGeom>
              <a:avLst/>
              <a:gdLst/>
              <a:ahLst/>
              <a:cxnLst/>
              <a:rect l="l" t="t" r="r" b="b"/>
              <a:pathLst>
                <a:path w="2949575" h="2016760">
                  <a:moveTo>
                    <a:pt x="0" y="2016285"/>
                  </a:moveTo>
                  <a:lnTo>
                    <a:pt x="2948956" y="2016285"/>
                  </a:lnTo>
                  <a:lnTo>
                    <a:pt x="2948956" y="0"/>
                  </a:lnTo>
                  <a:lnTo>
                    <a:pt x="0" y="0"/>
                  </a:lnTo>
                  <a:lnTo>
                    <a:pt x="0" y="201628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243043" y="2243872"/>
              <a:ext cx="2949575" cy="57150"/>
            </a:xfrm>
            <a:custGeom>
              <a:avLst/>
              <a:gdLst/>
              <a:ahLst/>
              <a:cxnLst/>
              <a:rect l="l" t="t" r="r" b="b"/>
              <a:pathLst>
                <a:path w="2949575" h="57150">
                  <a:moveTo>
                    <a:pt x="0" y="0"/>
                  </a:moveTo>
                  <a:lnTo>
                    <a:pt x="2948956" y="0"/>
                  </a:lnTo>
                  <a:lnTo>
                    <a:pt x="2948956" y="57150"/>
                  </a:lnTo>
                  <a:lnTo>
                    <a:pt x="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243043" y="2272447"/>
              <a:ext cx="2949575" cy="2045335"/>
            </a:xfrm>
            <a:custGeom>
              <a:avLst/>
              <a:gdLst/>
              <a:ahLst/>
              <a:cxnLst/>
              <a:rect l="l" t="t" r="r" b="b"/>
              <a:pathLst>
                <a:path w="2949575" h="2045335">
                  <a:moveTo>
                    <a:pt x="2948956" y="2044860"/>
                  </a:moveTo>
                  <a:lnTo>
                    <a:pt x="0" y="2044860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773938" y="2712993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7" y="0"/>
                  </a:moveTo>
                  <a:lnTo>
                    <a:pt x="477927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7" y="216265"/>
                  </a:lnTo>
                  <a:lnTo>
                    <a:pt x="477927" y="288353"/>
                  </a:lnTo>
                  <a:lnTo>
                    <a:pt x="622104" y="144176"/>
                  </a:lnTo>
                  <a:lnTo>
                    <a:pt x="47792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545374" y="2569011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D</a:t>
            </a:r>
            <a:r>
              <a:rPr sz="1800" b="1" baseline="-20833" dirty="0">
                <a:latin typeface="Century Gothic"/>
                <a:cs typeface="Century Gothic"/>
              </a:rPr>
              <a:t>4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498564" y="2540436"/>
            <a:ext cx="722630" cy="642620"/>
            <a:chOff x="11498564" y="2540436"/>
            <a:chExt cx="722630" cy="642620"/>
          </a:xfrm>
        </p:grpSpPr>
        <p:sp>
          <p:nvSpPr>
            <p:cNvPr id="54" name="object 54"/>
            <p:cNvSpPr/>
            <p:nvPr/>
          </p:nvSpPr>
          <p:spPr>
            <a:xfrm>
              <a:off x="11527139" y="2540436"/>
              <a:ext cx="665480" cy="57150"/>
            </a:xfrm>
            <a:custGeom>
              <a:avLst/>
              <a:gdLst/>
              <a:ahLst/>
              <a:cxnLst/>
              <a:rect l="l" t="t" r="r" b="b"/>
              <a:pathLst>
                <a:path w="665479" h="57150">
                  <a:moveTo>
                    <a:pt x="0" y="0"/>
                  </a:moveTo>
                  <a:lnTo>
                    <a:pt x="664859" y="0"/>
                  </a:lnTo>
                  <a:lnTo>
                    <a:pt x="664859" y="57150"/>
                  </a:lnTo>
                  <a:lnTo>
                    <a:pt x="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527139" y="2569011"/>
              <a:ext cx="665480" cy="585470"/>
            </a:xfrm>
            <a:custGeom>
              <a:avLst/>
              <a:gdLst/>
              <a:ahLst/>
              <a:cxnLst/>
              <a:rect l="l" t="t" r="r" b="b"/>
              <a:pathLst>
                <a:path w="665479" h="585469">
                  <a:moveTo>
                    <a:pt x="664859" y="585341"/>
                  </a:moveTo>
                  <a:lnTo>
                    <a:pt x="0" y="585341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1557827" y="2597586"/>
            <a:ext cx="647065" cy="5283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255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965"/>
              </a:spcBef>
            </a:pPr>
            <a:r>
              <a:rPr sz="1800" b="1" dirty="0">
                <a:latin typeface="Century Gothic"/>
                <a:cs typeface="Century Gothic"/>
              </a:rPr>
              <a:t>D</a:t>
            </a:r>
            <a:r>
              <a:rPr sz="1800" b="1" baseline="-20833" dirty="0">
                <a:latin typeface="Century Gothic"/>
                <a:cs typeface="Century Gothic"/>
              </a:rPr>
              <a:t>5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778162" y="3591262"/>
            <a:ext cx="622300" cy="288925"/>
          </a:xfrm>
          <a:custGeom>
            <a:avLst/>
            <a:gdLst/>
            <a:ahLst/>
            <a:cxnLst/>
            <a:rect l="l" t="t" r="r" b="b"/>
            <a:pathLst>
              <a:path w="622300" h="288925">
                <a:moveTo>
                  <a:pt x="477927" y="0"/>
                </a:moveTo>
                <a:lnTo>
                  <a:pt x="477927" y="72089"/>
                </a:lnTo>
                <a:lnTo>
                  <a:pt x="0" y="72089"/>
                </a:lnTo>
                <a:lnTo>
                  <a:pt x="0" y="216265"/>
                </a:lnTo>
                <a:lnTo>
                  <a:pt x="477927" y="216265"/>
                </a:lnTo>
                <a:lnTo>
                  <a:pt x="477927" y="288353"/>
                </a:lnTo>
                <a:lnTo>
                  <a:pt x="622104" y="144176"/>
                </a:lnTo>
                <a:lnTo>
                  <a:pt x="47792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549598" y="3447281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1502788" y="3418706"/>
            <a:ext cx="718185" cy="642620"/>
            <a:chOff x="11502788" y="3418706"/>
            <a:chExt cx="718185" cy="642620"/>
          </a:xfrm>
        </p:grpSpPr>
        <p:sp>
          <p:nvSpPr>
            <p:cNvPr id="60" name="object 60"/>
            <p:cNvSpPr/>
            <p:nvPr/>
          </p:nvSpPr>
          <p:spPr>
            <a:xfrm>
              <a:off x="11531363" y="3418706"/>
              <a:ext cx="661035" cy="57150"/>
            </a:xfrm>
            <a:custGeom>
              <a:avLst/>
              <a:gdLst/>
              <a:ahLst/>
              <a:cxnLst/>
              <a:rect l="l" t="t" r="r" b="b"/>
              <a:pathLst>
                <a:path w="661034" h="57150">
                  <a:moveTo>
                    <a:pt x="0" y="0"/>
                  </a:moveTo>
                  <a:lnTo>
                    <a:pt x="660635" y="0"/>
                  </a:lnTo>
                  <a:lnTo>
                    <a:pt x="660635" y="57150"/>
                  </a:lnTo>
                  <a:lnTo>
                    <a:pt x="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531363" y="3447281"/>
              <a:ext cx="661035" cy="585470"/>
            </a:xfrm>
            <a:custGeom>
              <a:avLst/>
              <a:gdLst/>
              <a:ahLst/>
              <a:cxnLst/>
              <a:rect l="l" t="t" r="r" b="b"/>
              <a:pathLst>
                <a:path w="661034" h="585470">
                  <a:moveTo>
                    <a:pt x="660635" y="585341"/>
                  </a:moveTo>
                  <a:lnTo>
                    <a:pt x="0" y="585341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1557827" y="3475856"/>
            <a:ext cx="672465" cy="5283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2555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965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0" y="2340609"/>
            <a:ext cx="9549765" cy="1428115"/>
          </a:xfrm>
          <a:custGeom>
            <a:avLst/>
            <a:gdLst/>
            <a:ahLst/>
            <a:cxnLst/>
            <a:rect l="l" t="t" r="r" b="b"/>
            <a:pathLst>
              <a:path w="9549765" h="1428114">
                <a:moveTo>
                  <a:pt x="9545371" y="492760"/>
                </a:moveTo>
                <a:lnTo>
                  <a:pt x="8851989" y="492760"/>
                </a:lnTo>
                <a:lnTo>
                  <a:pt x="8851989" y="57150"/>
                </a:lnTo>
                <a:lnTo>
                  <a:pt x="8851989" y="0"/>
                </a:lnTo>
                <a:lnTo>
                  <a:pt x="0" y="0"/>
                </a:lnTo>
                <a:lnTo>
                  <a:pt x="0" y="57150"/>
                </a:lnTo>
                <a:lnTo>
                  <a:pt x="8794839" y="57150"/>
                </a:lnTo>
                <a:lnTo>
                  <a:pt x="8794839" y="492760"/>
                </a:lnTo>
                <a:lnTo>
                  <a:pt x="8794839" y="549910"/>
                </a:lnTo>
                <a:lnTo>
                  <a:pt x="9545371" y="549910"/>
                </a:lnTo>
                <a:lnTo>
                  <a:pt x="9545371" y="492760"/>
                </a:lnTo>
                <a:close/>
              </a:path>
              <a:path w="9549765" h="1428114">
                <a:moveTo>
                  <a:pt x="9549600" y="1370774"/>
                </a:moveTo>
                <a:lnTo>
                  <a:pt x="8892337" y="1370774"/>
                </a:lnTo>
                <a:lnTo>
                  <a:pt x="8892337" y="970508"/>
                </a:lnTo>
                <a:lnTo>
                  <a:pt x="8349374" y="970508"/>
                </a:lnTo>
                <a:lnTo>
                  <a:pt x="8349374" y="913358"/>
                </a:lnTo>
                <a:lnTo>
                  <a:pt x="8177924" y="999083"/>
                </a:lnTo>
                <a:lnTo>
                  <a:pt x="8349374" y="1084808"/>
                </a:lnTo>
                <a:lnTo>
                  <a:pt x="8349374" y="1027658"/>
                </a:lnTo>
                <a:lnTo>
                  <a:pt x="8835187" y="1027658"/>
                </a:lnTo>
                <a:lnTo>
                  <a:pt x="8835187" y="1427924"/>
                </a:lnTo>
                <a:lnTo>
                  <a:pt x="9549600" y="1427924"/>
                </a:lnTo>
                <a:lnTo>
                  <a:pt x="9549600" y="1370774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4892850" y="3551011"/>
            <a:ext cx="1424940" cy="2026285"/>
            <a:chOff x="4892850" y="3551011"/>
            <a:chExt cx="1424940" cy="2026285"/>
          </a:xfrm>
        </p:grpSpPr>
        <p:sp>
          <p:nvSpPr>
            <p:cNvPr id="65" name="object 65"/>
            <p:cNvSpPr/>
            <p:nvPr/>
          </p:nvSpPr>
          <p:spPr>
            <a:xfrm>
              <a:off x="4921426" y="3579586"/>
              <a:ext cx="1367790" cy="1112520"/>
            </a:xfrm>
            <a:custGeom>
              <a:avLst/>
              <a:gdLst/>
              <a:ahLst/>
              <a:cxnLst/>
              <a:rect l="l" t="t" r="r" b="b"/>
              <a:pathLst>
                <a:path w="1367789" h="1112520">
                  <a:moveTo>
                    <a:pt x="195310" y="0"/>
                  </a:moveTo>
                  <a:lnTo>
                    <a:pt x="1367326" y="839145"/>
                  </a:lnTo>
                  <a:lnTo>
                    <a:pt x="1172015" y="1111931"/>
                  </a:lnTo>
                  <a:lnTo>
                    <a:pt x="0" y="272785"/>
                  </a:lnTo>
                  <a:lnTo>
                    <a:pt x="195310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11079" y="3830236"/>
              <a:ext cx="775970" cy="604520"/>
            </a:xfrm>
            <a:custGeom>
              <a:avLst/>
              <a:gdLst/>
              <a:ahLst/>
              <a:cxnLst/>
              <a:rect l="l" t="t" r="r" b="b"/>
              <a:pathLst>
                <a:path w="775970" h="604520">
                  <a:moveTo>
                    <a:pt x="702638" y="449580"/>
                  </a:moveTo>
                  <a:lnTo>
                    <a:pt x="692344" y="449580"/>
                  </a:lnTo>
                  <a:lnTo>
                    <a:pt x="672906" y="452119"/>
                  </a:lnTo>
                  <a:lnTo>
                    <a:pt x="639830" y="473709"/>
                  </a:lnTo>
                  <a:lnTo>
                    <a:pt x="619689" y="509269"/>
                  </a:lnTo>
                  <a:lnTo>
                    <a:pt x="617671" y="525780"/>
                  </a:lnTo>
                  <a:lnTo>
                    <a:pt x="618577" y="539750"/>
                  </a:lnTo>
                  <a:lnTo>
                    <a:pt x="638889" y="579119"/>
                  </a:lnTo>
                  <a:lnTo>
                    <a:pt x="681567" y="603250"/>
                  </a:lnTo>
                  <a:lnTo>
                    <a:pt x="689634" y="604519"/>
                  </a:lnTo>
                  <a:lnTo>
                    <a:pt x="708426" y="604519"/>
                  </a:lnTo>
                  <a:lnTo>
                    <a:pt x="719150" y="603250"/>
                  </a:lnTo>
                  <a:lnTo>
                    <a:pt x="715444" y="577850"/>
                  </a:lnTo>
                  <a:lnTo>
                    <a:pt x="693548" y="577850"/>
                  </a:lnTo>
                  <a:lnTo>
                    <a:pt x="687791" y="576580"/>
                  </a:lnTo>
                  <a:lnTo>
                    <a:pt x="680606" y="575309"/>
                  </a:lnTo>
                  <a:lnTo>
                    <a:pt x="673733" y="572769"/>
                  </a:lnTo>
                  <a:lnTo>
                    <a:pt x="667172" y="567689"/>
                  </a:lnTo>
                  <a:lnTo>
                    <a:pt x="661770" y="563880"/>
                  </a:lnTo>
                  <a:lnTo>
                    <a:pt x="645423" y="529589"/>
                  </a:lnTo>
                  <a:lnTo>
                    <a:pt x="645689" y="523239"/>
                  </a:lnTo>
                  <a:lnTo>
                    <a:pt x="669736" y="483869"/>
                  </a:lnTo>
                  <a:lnTo>
                    <a:pt x="687764" y="477519"/>
                  </a:lnTo>
                  <a:lnTo>
                    <a:pt x="755108" y="477519"/>
                  </a:lnTo>
                  <a:lnTo>
                    <a:pt x="754173" y="476250"/>
                  </a:lnTo>
                  <a:lnTo>
                    <a:pt x="722684" y="454659"/>
                  </a:lnTo>
                  <a:lnTo>
                    <a:pt x="712893" y="452119"/>
                  </a:lnTo>
                  <a:lnTo>
                    <a:pt x="702638" y="449580"/>
                  </a:lnTo>
                  <a:close/>
                </a:path>
                <a:path w="775970" h="604520">
                  <a:moveTo>
                    <a:pt x="715258" y="576580"/>
                  </a:moveTo>
                  <a:lnTo>
                    <a:pt x="707282" y="577850"/>
                  </a:lnTo>
                  <a:lnTo>
                    <a:pt x="715444" y="577850"/>
                  </a:lnTo>
                  <a:lnTo>
                    <a:pt x="715258" y="576580"/>
                  </a:lnTo>
                  <a:close/>
                </a:path>
                <a:path w="775970" h="604520">
                  <a:moveTo>
                    <a:pt x="755108" y="477519"/>
                  </a:moveTo>
                  <a:lnTo>
                    <a:pt x="697567" y="477519"/>
                  </a:lnTo>
                  <a:lnTo>
                    <a:pt x="707000" y="478789"/>
                  </a:lnTo>
                  <a:lnTo>
                    <a:pt x="716065" y="481330"/>
                  </a:lnTo>
                  <a:lnTo>
                    <a:pt x="745888" y="515619"/>
                  </a:lnTo>
                  <a:lnTo>
                    <a:pt x="748875" y="529589"/>
                  </a:lnTo>
                  <a:lnTo>
                    <a:pt x="775488" y="525780"/>
                  </a:lnTo>
                  <a:lnTo>
                    <a:pt x="759784" y="483869"/>
                  </a:lnTo>
                  <a:lnTo>
                    <a:pt x="755108" y="477519"/>
                  </a:lnTo>
                  <a:close/>
                </a:path>
                <a:path w="775970" h="604520">
                  <a:moveTo>
                    <a:pt x="633298" y="392430"/>
                  </a:moveTo>
                  <a:lnTo>
                    <a:pt x="548332" y="510539"/>
                  </a:lnTo>
                  <a:lnTo>
                    <a:pt x="570759" y="527050"/>
                  </a:lnTo>
                  <a:lnTo>
                    <a:pt x="655725" y="408939"/>
                  </a:lnTo>
                  <a:lnTo>
                    <a:pt x="633298" y="392430"/>
                  </a:lnTo>
                  <a:close/>
                </a:path>
                <a:path w="775970" h="604520">
                  <a:moveTo>
                    <a:pt x="587545" y="410209"/>
                  </a:moveTo>
                  <a:lnTo>
                    <a:pt x="514535" y="410209"/>
                  </a:lnTo>
                  <a:lnTo>
                    <a:pt x="516633" y="412750"/>
                  </a:lnTo>
                  <a:lnTo>
                    <a:pt x="507351" y="481330"/>
                  </a:lnTo>
                  <a:lnTo>
                    <a:pt x="532037" y="499109"/>
                  </a:lnTo>
                  <a:lnTo>
                    <a:pt x="541738" y="426719"/>
                  </a:lnTo>
                  <a:lnTo>
                    <a:pt x="567159" y="426719"/>
                  </a:lnTo>
                  <a:lnTo>
                    <a:pt x="574650" y="424180"/>
                  </a:lnTo>
                  <a:lnTo>
                    <a:pt x="581188" y="419100"/>
                  </a:lnTo>
                  <a:lnTo>
                    <a:pt x="587545" y="410209"/>
                  </a:lnTo>
                  <a:close/>
                </a:path>
                <a:path w="775970" h="604520">
                  <a:moveTo>
                    <a:pt x="540928" y="326389"/>
                  </a:moveTo>
                  <a:lnTo>
                    <a:pt x="455963" y="444500"/>
                  </a:lnTo>
                  <a:lnTo>
                    <a:pt x="478551" y="461009"/>
                  </a:lnTo>
                  <a:lnTo>
                    <a:pt x="514535" y="410209"/>
                  </a:lnTo>
                  <a:lnTo>
                    <a:pt x="587545" y="410209"/>
                  </a:lnTo>
                  <a:lnTo>
                    <a:pt x="592086" y="403859"/>
                  </a:lnTo>
                  <a:lnTo>
                    <a:pt x="593055" y="401319"/>
                  </a:lnTo>
                  <a:lnTo>
                    <a:pt x="550245" y="401319"/>
                  </a:lnTo>
                  <a:lnTo>
                    <a:pt x="544610" y="398780"/>
                  </a:lnTo>
                  <a:lnTo>
                    <a:pt x="530305" y="388619"/>
                  </a:lnTo>
                  <a:lnTo>
                    <a:pt x="547690" y="364489"/>
                  </a:lnTo>
                  <a:lnTo>
                    <a:pt x="588517" y="364489"/>
                  </a:lnTo>
                  <a:lnTo>
                    <a:pt x="586625" y="361950"/>
                  </a:lnTo>
                  <a:lnTo>
                    <a:pt x="581110" y="356869"/>
                  </a:lnTo>
                  <a:lnTo>
                    <a:pt x="573864" y="350519"/>
                  </a:lnTo>
                  <a:lnTo>
                    <a:pt x="564888" y="342900"/>
                  </a:lnTo>
                  <a:lnTo>
                    <a:pt x="540928" y="326389"/>
                  </a:lnTo>
                  <a:close/>
                </a:path>
                <a:path w="775970" h="604520">
                  <a:moveTo>
                    <a:pt x="567159" y="426719"/>
                  </a:moveTo>
                  <a:lnTo>
                    <a:pt x="541738" y="426719"/>
                  </a:lnTo>
                  <a:lnTo>
                    <a:pt x="548645" y="427989"/>
                  </a:lnTo>
                  <a:lnTo>
                    <a:pt x="561355" y="427989"/>
                  </a:lnTo>
                  <a:lnTo>
                    <a:pt x="567159" y="426719"/>
                  </a:lnTo>
                  <a:close/>
                </a:path>
                <a:path w="775970" h="604520">
                  <a:moveTo>
                    <a:pt x="421200" y="248919"/>
                  </a:moveTo>
                  <a:lnTo>
                    <a:pt x="401303" y="248919"/>
                  </a:lnTo>
                  <a:lnTo>
                    <a:pt x="391716" y="251459"/>
                  </a:lnTo>
                  <a:lnTo>
                    <a:pt x="358215" y="273050"/>
                  </a:lnTo>
                  <a:lnTo>
                    <a:pt x="339194" y="307339"/>
                  </a:lnTo>
                  <a:lnTo>
                    <a:pt x="337170" y="321309"/>
                  </a:lnTo>
                  <a:lnTo>
                    <a:pt x="337976" y="336550"/>
                  </a:lnTo>
                  <a:lnTo>
                    <a:pt x="357159" y="377189"/>
                  </a:lnTo>
                  <a:lnTo>
                    <a:pt x="395926" y="400050"/>
                  </a:lnTo>
                  <a:lnTo>
                    <a:pt x="410315" y="401319"/>
                  </a:lnTo>
                  <a:lnTo>
                    <a:pt x="425361" y="400050"/>
                  </a:lnTo>
                  <a:lnTo>
                    <a:pt x="439976" y="396239"/>
                  </a:lnTo>
                  <a:lnTo>
                    <a:pt x="453073" y="389889"/>
                  </a:lnTo>
                  <a:lnTo>
                    <a:pt x="464650" y="381000"/>
                  </a:lnTo>
                  <a:lnTo>
                    <a:pt x="470238" y="374650"/>
                  </a:lnTo>
                  <a:lnTo>
                    <a:pt x="410854" y="374650"/>
                  </a:lnTo>
                  <a:lnTo>
                    <a:pt x="401715" y="373380"/>
                  </a:lnTo>
                  <a:lnTo>
                    <a:pt x="368896" y="346709"/>
                  </a:lnTo>
                  <a:lnTo>
                    <a:pt x="364306" y="327659"/>
                  </a:lnTo>
                  <a:lnTo>
                    <a:pt x="365100" y="317500"/>
                  </a:lnTo>
                  <a:lnTo>
                    <a:pt x="388532" y="283209"/>
                  </a:lnTo>
                  <a:lnTo>
                    <a:pt x="406256" y="275589"/>
                  </a:lnTo>
                  <a:lnTo>
                    <a:pt x="472463" y="275589"/>
                  </a:lnTo>
                  <a:lnTo>
                    <a:pt x="469525" y="271780"/>
                  </a:lnTo>
                  <a:lnTo>
                    <a:pt x="458198" y="262889"/>
                  </a:lnTo>
                  <a:lnTo>
                    <a:pt x="449653" y="256539"/>
                  </a:lnTo>
                  <a:lnTo>
                    <a:pt x="440639" y="252730"/>
                  </a:lnTo>
                  <a:lnTo>
                    <a:pt x="431155" y="250189"/>
                  </a:lnTo>
                  <a:lnTo>
                    <a:pt x="421200" y="248919"/>
                  </a:lnTo>
                  <a:close/>
                </a:path>
                <a:path w="775970" h="604520">
                  <a:moveTo>
                    <a:pt x="588517" y="364489"/>
                  </a:moveTo>
                  <a:lnTo>
                    <a:pt x="547690" y="364489"/>
                  </a:lnTo>
                  <a:lnTo>
                    <a:pt x="559925" y="373380"/>
                  </a:lnTo>
                  <a:lnTo>
                    <a:pt x="563768" y="377189"/>
                  </a:lnTo>
                  <a:lnTo>
                    <a:pt x="567091" y="381000"/>
                  </a:lnTo>
                  <a:lnTo>
                    <a:pt x="567912" y="384809"/>
                  </a:lnTo>
                  <a:lnTo>
                    <a:pt x="567867" y="389889"/>
                  </a:lnTo>
                  <a:lnTo>
                    <a:pt x="566931" y="392430"/>
                  </a:lnTo>
                  <a:lnTo>
                    <a:pt x="561964" y="400050"/>
                  </a:lnTo>
                  <a:lnTo>
                    <a:pt x="558373" y="401319"/>
                  </a:lnTo>
                  <a:lnTo>
                    <a:pt x="593055" y="401319"/>
                  </a:lnTo>
                  <a:lnTo>
                    <a:pt x="594993" y="396239"/>
                  </a:lnTo>
                  <a:lnTo>
                    <a:pt x="595995" y="381000"/>
                  </a:lnTo>
                  <a:lnTo>
                    <a:pt x="594300" y="373380"/>
                  </a:lnTo>
                  <a:lnTo>
                    <a:pt x="590409" y="367030"/>
                  </a:lnTo>
                  <a:lnTo>
                    <a:pt x="588517" y="364489"/>
                  </a:lnTo>
                  <a:close/>
                </a:path>
                <a:path w="775970" h="604520">
                  <a:moveTo>
                    <a:pt x="472463" y="275589"/>
                  </a:moveTo>
                  <a:lnTo>
                    <a:pt x="415779" y="275589"/>
                  </a:lnTo>
                  <a:lnTo>
                    <a:pt x="424932" y="276859"/>
                  </a:lnTo>
                  <a:lnTo>
                    <a:pt x="433715" y="279400"/>
                  </a:lnTo>
                  <a:lnTo>
                    <a:pt x="461396" y="316230"/>
                  </a:lnTo>
                  <a:lnTo>
                    <a:pt x="461937" y="325119"/>
                  </a:lnTo>
                  <a:lnTo>
                    <a:pt x="460591" y="335280"/>
                  </a:lnTo>
                  <a:lnTo>
                    <a:pt x="438193" y="367030"/>
                  </a:lnTo>
                  <a:lnTo>
                    <a:pt x="410854" y="374650"/>
                  </a:lnTo>
                  <a:lnTo>
                    <a:pt x="470238" y="374650"/>
                  </a:lnTo>
                  <a:lnTo>
                    <a:pt x="474709" y="369569"/>
                  </a:lnTo>
                  <a:lnTo>
                    <a:pt x="482606" y="355600"/>
                  </a:lnTo>
                  <a:lnTo>
                    <a:pt x="487524" y="341630"/>
                  </a:lnTo>
                  <a:lnTo>
                    <a:pt x="489463" y="326389"/>
                  </a:lnTo>
                  <a:lnTo>
                    <a:pt x="488424" y="311150"/>
                  </a:lnTo>
                  <a:lnTo>
                    <a:pt x="484639" y="297180"/>
                  </a:lnTo>
                  <a:lnTo>
                    <a:pt x="478339" y="283209"/>
                  </a:lnTo>
                  <a:lnTo>
                    <a:pt x="472463" y="275589"/>
                  </a:lnTo>
                  <a:close/>
                </a:path>
                <a:path w="775970" h="604520">
                  <a:moveTo>
                    <a:pt x="318594" y="167639"/>
                  </a:moveTo>
                  <a:lnTo>
                    <a:pt x="302652" y="189229"/>
                  </a:lnTo>
                  <a:lnTo>
                    <a:pt x="323707" y="204469"/>
                  </a:lnTo>
                  <a:lnTo>
                    <a:pt x="254684" y="300989"/>
                  </a:lnTo>
                  <a:lnTo>
                    <a:pt x="277595" y="317500"/>
                  </a:lnTo>
                  <a:lnTo>
                    <a:pt x="346618" y="220980"/>
                  </a:lnTo>
                  <a:lnTo>
                    <a:pt x="379492" y="220980"/>
                  </a:lnTo>
                  <a:lnTo>
                    <a:pt x="384181" y="214630"/>
                  </a:lnTo>
                  <a:lnTo>
                    <a:pt x="318594" y="167639"/>
                  </a:lnTo>
                  <a:close/>
                </a:path>
                <a:path w="775970" h="604520">
                  <a:moveTo>
                    <a:pt x="164887" y="201930"/>
                  </a:moveTo>
                  <a:lnTo>
                    <a:pt x="163957" y="210819"/>
                  </a:lnTo>
                  <a:lnTo>
                    <a:pt x="163999" y="218439"/>
                  </a:lnTo>
                  <a:lnTo>
                    <a:pt x="165015" y="226059"/>
                  </a:lnTo>
                  <a:lnTo>
                    <a:pt x="192771" y="260350"/>
                  </a:lnTo>
                  <a:lnTo>
                    <a:pt x="209328" y="264159"/>
                  </a:lnTo>
                  <a:lnTo>
                    <a:pt x="217735" y="264159"/>
                  </a:lnTo>
                  <a:lnTo>
                    <a:pt x="251018" y="237489"/>
                  </a:lnTo>
                  <a:lnTo>
                    <a:pt x="208403" y="237489"/>
                  </a:lnTo>
                  <a:lnTo>
                    <a:pt x="204341" y="236219"/>
                  </a:lnTo>
                  <a:lnTo>
                    <a:pt x="200469" y="233680"/>
                  </a:lnTo>
                  <a:lnTo>
                    <a:pt x="195768" y="228600"/>
                  </a:lnTo>
                  <a:lnTo>
                    <a:pt x="192797" y="222250"/>
                  </a:lnTo>
                  <a:lnTo>
                    <a:pt x="191557" y="214630"/>
                  </a:lnTo>
                  <a:lnTo>
                    <a:pt x="192048" y="204469"/>
                  </a:lnTo>
                  <a:lnTo>
                    <a:pt x="164887" y="201930"/>
                  </a:lnTo>
                  <a:close/>
                </a:path>
                <a:path w="775970" h="604520">
                  <a:moveTo>
                    <a:pt x="252083" y="121919"/>
                  </a:moveTo>
                  <a:lnTo>
                    <a:pt x="215700" y="143510"/>
                  </a:lnTo>
                  <a:lnTo>
                    <a:pt x="213248" y="161289"/>
                  </a:lnTo>
                  <a:lnTo>
                    <a:pt x="213436" y="166369"/>
                  </a:lnTo>
                  <a:lnTo>
                    <a:pt x="214786" y="175260"/>
                  </a:lnTo>
                  <a:lnTo>
                    <a:pt x="217204" y="186689"/>
                  </a:lnTo>
                  <a:lnTo>
                    <a:pt x="220690" y="200659"/>
                  </a:lnTo>
                  <a:lnTo>
                    <a:pt x="223500" y="210819"/>
                  </a:lnTo>
                  <a:lnTo>
                    <a:pt x="224938" y="218439"/>
                  </a:lnTo>
                  <a:lnTo>
                    <a:pt x="225068" y="226059"/>
                  </a:lnTo>
                  <a:lnTo>
                    <a:pt x="224137" y="229869"/>
                  </a:lnTo>
                  <a:lnTo>
                    <a:pt x="220093" y="236219"/>
                  </a:lnTo>
                  <a:lnTo>
                    <a:pt x="216908" y="237489"/>
                  </a:lnTo>
                  <a:lnTo>
                    <a:pt x="251018" y="237489"/>
                  </a:lnTo>
                  <a:lnTo>
                    <a:pt x="253245" y="226059"/>
                  </a:lnTo>
                  <a:lnTo>
                    <a:pt x="253171" y="219709"/>
                  </a:lnTo>
                  <a:lnTo>
                    <a:pt x="251912" y="210819"/>
                  </a:lnTo>
                  <a:lnTo>
                    <a:pt x="251273" y="208280"/>
                  </a:lnTo>
                  <a:lnTo>
                    <a:pt x="250079" y="203200"/>
                  </a:lnTo>
                  <a:lnTo>
                    <a:pt x="248329" y="195579"/>
                  </a:lnTo>
                  <a:lnTo>
                    <a:pt x="246023" y="186689"/>
                  </a:lnTo>
                  <a:lnTo>
                    <a:pt x="243639" y="176529"/>
                  </a:lnTo>
                  <a:lnTo>
                    <a:pt x="241908" y="168910"/>
                  </a:lnTo>
                  <a:lnTo>
                    <a:pt x="240829" y="163829"/>
                  </a:lnTo>
                  <a:lnTo>
                    <a:pt x="240402" y="160019"/>
                  </a:lnTo>
                  <a:lnTo>
                    <a:pt x="240328" y="156210"/>
                  </a:lnTo>
                  <a:lnTo>
                    <a:pt x="241004" y="154939"/>
                  </a:lnTo>
                  <a:lnTo>
                    <a:pt x="243853" y="149860"/>
                  </a:lnTo>
                  <a:lnTo>
                    <a:pt x="246075" y="149860"/>
                  </a:lnTo>
                  <a:lnTo>
                    <a:pt x="252111" y="148589"/>
                  </a:lnTo>
                  <a:lnTo>
                    <a:pt x="288396" y="148589"/>
                  </a:lnTo>
                  <a:lnTo>
                    <a:pt x="284427" y="139700"/>
                  </a:lnTo>
                  <a:lnTo>
                    <a:pt x="279775" y="134619"/>
                  </a:lnTo>
                  <a:lnTo>
                    <a:pt x="273860" y="130810"/>
                  </a:lnTo>
                  <a:lnTo>
                    <a:pt x="266842" y="125729"/>
                  </a:lnTo>
                  <a:lnTo>
                    <a:pt x="259583" y="123189"/>
                  </a:lnTo>
                  <a:lnTo>
                    <a:pt x="252083" y="121919"/>
                  </a:lnTo>
                  <a:close/>
                </a:path>
                <a:path w="775970" h="604520">
                  <a:moveTo>
                    <a:pt x="379492" y="220980"/>
                  </a:moveTo>
                  <a:lnTo>
                    <a:pt x="346618" y="220980"/>
                  </a:lnTo>
                  <a:lnTo>
                    <a:pt x="368239" y="236219"/>
                  </a:lnTo>
                  <a:lnTo>
                    <a:pt x="379492" y="220980"/>
                  </a:lnTo>
                  <a:close/>
                </a:path>
                <a:path w="775970" h="604520">
                  <a:moveTo>
                    <a:pt x="195729" y="78739"/>
                  </a:moveTo>
                  <a:lnTo>
                    <a:pt x="110764" y="198119"/>
                  </a:lnTo>
                  <a:lnTo>
                    <a:pt x="133191" y="213359"/>
                  </a:lnTo>
                  <a:lnTo>
                    <a:pt x="218156" y="95250"/>
                  </a:lnTo>
                  <a:lnTo>
                    <a:pt x="195729" y="78739"/>
                  </a:lnTo>
                  <a:close/>
                </a:path>
                <a:path w="775970" h="604520">
                  <a:moveTo>
                    <a:pt x="106490" y="82550"/>
                  </a:moveTo>
                  <a:lnTo>
                    <a:pt x="60167" y="82550"/>
                  </a:lnTo>
                  <a:lnTo>
                    <a:pt x="99857" y="111760"/>
                  </a:lnTo>
                  <a:lnTo>
                    <a:pt x="62602" y="163829"/>
                  </a:lnTo>
                  <a:lnTo>
                    <a:pt x="85432" y="179069"/>
                  </a:lnTo>
                  <a:lnTo>
                    <a:pt x="150299" y="88900"/>
                  </a:lnTo>
                  <a:lnTo>
                    <a:pt x="115511" y="88900"/>
                  </a:lnTo>
                  <a:lnTo>
                    <a:pt x="106490" y="82550"/>
                  </a:lnTo>
                  <a:close/>
                </a:path>
                <a:path w="775970" h="604520">
                  <a:moveTo>
                    <a:pt x="288396" y="148589"/>
                  </a:moveTo>
                  <a:lnTo>
                    <a:pt x="252111" y="148589"/>
                  </a:lnTo>
                  <a:lnTo>
                    <a:pt x="255099" y="149860"/>
                  </a:lnTo>
                  <a:lnTo>
                    <a:pt x="258057" y="152400"/>
                  </a:lnTo>
                  <a:lnTo>
                    <a:pt x="262047" y="156210"/>
                  </a:lnTo>
                  <a:lnTo>
                    <a:pt x="264898" y="161289"/>
                  </a:lnTo>
                  <a:lnTo>
                    <a:pt x="266612" y="168910"/>
                  </a:lnTo>
                  <a:lnTo>
                    <a:pt x="267187" y="176529"/>
                  </a:lnTo>
                  <a:lnTo>
                    <a:pt x="294457" y="173989"/>
                  </a:lnTo>
                  <a:lnTo>
                    <a:pt x="293456" y="166369"/>
                  </a:lnTo>
                  <a:lnTo>
                    <a:pt x="292016" y="158750"/>
                  </a:lnTo>
                  <a:lnTo>
                    <a:pt x="290136" y="152400"/>
                  </a:lnTo>
                  <a:lnTo>
                    <a:pt x="288396" y="148589"/>
                  </a:lnTo>
                  <a:close/>
                </a:path>
                <a:path w="775970" h="604520">
                  <a:moveTo>
                    <a:pt x="84965" y="0"/>
                  </a:moveTo>
                  <a:lnTo>
                    <a:pt x="0" y="118110"/>
                  </a:lnTo>
                  <a:lnTo>
                    <a:pt x="22912" y="134619"/>
                  </a:lnTo>
                  <a:lnTo>
                    <a:pt x="60167" y="82550"/>
                  </a:lnTo>
                  <a:lnTo>
                    <a:pt x="106490" y="82550"/>
                  </a:lnTo>
                  <a:lnTo>
                    <a:pt x="75820" y="60960"/>
                  </a:lnTo>
                  <a:lnTo>
                    <a:pt x="107877" y="16510"/>
                  </a:lnTo>
                  <a:lnTo>
                    <a:pt x="84965" y="0"/>
                  </a:lnTo>
                  <a:close/>
                </a:path>
                <a:path w="775970" h="604520">
                  <a:moveTo>
                    <a:pt x="147567" y="44450"/>
                  </a:moveTo>
                  <a:lnTo>
                    <a:pt x="115511" y="88900"/>
                  </a:lnTo>
                  <a:lnTo>
                    <a:pt x="150299" y="88900"/>
                  </a:lnTo>
                  <a:lnTo>
                    <a:pt x="170398" y="60960"/>
                  </a:lnTo>
                  <a:lnTo>
                    <a:pt x="147567" y="4445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921425" y="4436359"/>
              <a:ext cx="1367790" cy="1112520"/>
            </a:xfrm>
            <a:custGeom>
              <a:avLst/>
              <a:gdLst/>
              <a:ahLst/>
              <a:cxnLst/>
              <a:rect l="l" t="t" r="r" b="b"/>
              <a:pathLst>
                <a:path w="1367789" h="1112520">
                  <a:moveTo>
                    <a:pt x="195310" y="0"/>
                  </a:moveTo>
                  <a:lnTo>
                    <a:pt x="1367326" y="839145"/>
                  </a:lnTo>
                  <a:lnTo>
                    <a:pt x="1172015" y="1111931"/>
                  </a:lnTo>
                  <a:lnTo>
                    <a:pt x="0" y="272785"/>
                  </a:lnTo>
                  <a:lnTo>
                    <a:pt x="195310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11079" y="4687008"/>
              <a:ext cx="775970" cy="604520"/>
            </a:xfrm>
            <a:custGeom>
              <a:avLst/>
              <a:gdLst/>
              <a:ahLst/>
              <a:cxnLst/>
              <a:rect l="l" t="t" r="r" b="b"/>
              <a:pathLst>
                <a:path w="775970" h="604520">
                  <a:moveTo>
                    <a:pt x="702637" y="449580"/>
                  </a:moveTo>
                  <a:lnTo>
                    <a:pt x="692344" y="449580"/>
                  </a:lnTo>
                  <a:lnTo>
                    <a:pt x="672905" y="452119"/>
                  </a:lnTo>
                  <a:lnTo>
                    <a:pt x="639829" y="473709"/>
                  </a:lnTo>
                  <a:lnTo>
                    <a:pt x="619688" y="509269"/>
                  </a:lnTo>
                  <a:lnTo>
                    <a:pt x="617670" y="525780"/>
                  </a:lnTo>
                  <a:lnTo>
                    <a:pt x="618576" y="539750"/>
                  </a:lnTo>
                  <a:lnTo>
                    <a:pt x="638888" y="579119"/>
                  </a:lnTo>
                  <a:lnTo>
                    <a:pt x="681565" y="603250"/>
                  </a:lnTo>
                  <a:lnTo>
                    <a:pt x="689634" y="604519"/>
                  </a:lnTo>
                  <a:lnTo>
                    <a:pt x="708425" y="604519"/>
                  </a:lnTo>
                  <a:lnTo>
                    <a:pt x="719150" y="603250"/>
                  </a:lnTo>
                  <a:lnTo>
                    <a:pt x="715444" y="577850"/>
                  </a:lnTo>
                  <a:lnTo>
                    <a:pt x="693547" y="577850"/>
                  </a:lnTo>
                  <a:lnTo>
                    <a:pt x="687790" y="576579"/>
                  </a:lnTo>
                  <a:lnTo>
                    <a:pt x="680605" y="575310"/>
                  </a:lnTo>
                  <a:lnTo>
                    <a:pt x="673732" y="572769"/>
                  </a:lnTo>
                  <a:lnTo>
                    <a:pt x="667171" y="567689"/>
                  </a:lnTo>
                  <a:lnTo>
                    <a:pt x="661769" y="563879"/>
                  </a:lnTo>
                  <a:lnTo>
                    <a:pt x="645421" y="529589"/>
                  </a:lnTo>
                  <a:lnTo>
                    <a:pt x="645688" y="523239"/>
                  </a:lnTo>
                  <a:lnTo>
                    <a:pt x="669735" y="483869"/>
                  </a:lnTo>
                  <a:lnTo>
                    <a:pt x="687763" y="477519"/>
                  </a:lnTo>
                  <a:lnTo>
                    <a:pt x="755107" y="477519"/>
                  </a:lnTo>
                  <a:lnTo>
                    <a:pt x="754172" y="476250"/>
                  </a:lnTo>
                  <a:lnTo>
                    <a:pt x="722682" y="454659"/>
                  </a:lnTo>
                  <a:lnTo>
                    <a:pt x="712892" y="452119"/>
                  </a:lnTo>
                  <a:lnTo>
                    <a:pt x="702637" y="449580"/>
                  </a:lnTo>
                  <a:close/>
                </a:path>
                <a:path w="775970" h="604520">
                  <a:moveTo>
                    <a:pt x="715258" y="576579"/>
                  </a:moveTo>
                  <a:lnTo>
                    <a:pt x="707281" y="577850"/>
                  </a:lnTo>
                  <a:lnTo>
                    <a:pt x="715444" y="577850"/>
                  </a:lnTo>
                  <a:lnTo>
                    <a:pt x="715258" y="576579"/>
                  </a:lnTo>
                  <a:close/>
                </a:path>
                <a:path w="775970" h="604520">
                  <a:moveTo>
                    <a:pt x="755107" y="477519"/>
                  </a:moveTo>
                  <a:lnTo>
                    <a:pt x="697566" y="477519"/>
                  </a:lnTo>
                  <a:lnTo>
                    <a:pt x="706999" y="478789"/>
                  </a:lnTo>
                  <a:lnTo>
                    <a:pt x="716064" y="481330"/>
                  </a:lnTo>
                  <a:lnTo>
                    <a:pt x="745887" y="515619"/>
                  </a:lnTo>
                  <a:lnTo>
                    <a:pt x="748874" y="529589"/>
                  </a:lnTo>
                  <a:lnTo>
                    <a:pt x="775488" y="525780"/>
                  </a:lnTo>
                  <a:lnTo>
                    <a:pt x="759783" y="483869"/>
                  </a:lnTo>
                  <a:lnTo>
                    <a:pt x="755107" y="477519"/>
                  </a:lnTo>
                  <a:close/>
                </a:path>
                <a:path w="775970" h="604520">
                  <a:moveTo>
                    <a:pt x="633298" y="392430"/>
                  </a:moveTo>
                  <a:lnTo>
                    <a:pt x="548331" y="510539"/>
                  </a:lnTo>
                  <a:lnTo>
                    <a:pt x="570759" y="527050"/>
                  </a:lnTo>
                  <a:lnTo>
                    <a:pt x="655725" y="408939"/>
                  </a:lnTo>
                  <a:lnTo>
                    <a:pt x="633298" y="392430"/>
                  </a:lnTo>
                  <a:close/>
                </a:path>
                <a:path w="775970" h="604520">
                  <a:moveTo>
                    <a:pt x="587544" y="410209"/>
                  </a:moveTo>
                  <a:lnTo>
                    <a:pt x="514535" y="410209"/>
                  </a:lnTo>
                  <a:lnTo>
                    <a:pt x="516632" y="412750"/>
                  </a:lnTo>
                  <a:lnTo>
                    <a:pt x="507349" y="481330"/>
                  </a:lnTo>
                  <a:lnTo>
                    <a:pt x="532036" y="499109"/>
                  </a:lnTo>
                  <a:lnTo>
                    <a:pt x="541737" y="426719"/>
                  </a:lnTo>
                  <a:lnTo>
                    <a:pt x="567157" y="426719"/>
                  </a:lnTo>
                  <a:lnTo>
                    <a:pt x="574649" y="424180"/>
                  </a:lnTo>
                  <a:lnTo>
                    <a:pt x="581187" y="419100"/>
                  </a:lnTo>
                  <a:lnTo>
                    <a:pt x="587544" y="410209"/>
                  </a:lnTo>
                  <a:close/>
                </a:path>
                <a:path w="775970" h="604520">
                  <a:moveTo>
                    <a:pt x="540927" y="326389"/>
                  </a:moveTo>
                  <a:lnTo>
                    <a:pt x="455961" y="444500"/>
                  </a:lnTo>
                  <a:lnTo>
                    <a:pt x="478549" y="461009"/>
                  </a:lnTo>
                  <a:lnTo>
                    <a:pt x="514535" y="410209"/>
                  </a:lnTo>
                  <a:lnTo>
                    <a:pt x="587544" y="410209"/>
                  </a:lnTo>
                  <a:lnTo>
                    <a:pt x="592085" y="403859"/>
                  </a:lnTo>
                  <a:lnTo>
                    <a:pt x="593054" y="401319"/>
                  </a:lnTo>
                  <a:lnTo>
                    <a:pt x="550244" y="401319"/>
                  </a:lnTo>
                  <a:lnTo>
                    <a:pt x="544609" y="398780"/>
                  </a:lnTo>
                  <a:lnTo>
                    <a:pt x="530303" y="388619"/>
                  </a:lnTo>
                  <a:lnTo>
                    <a:pt x="547688" y="364489"/>
                  </a:lnTo>
                  <a:lnTo>
                    <a:pt x="588515" y="364489"/>
                  </a:lnTo>
                  <a:lnTo>
                    <a:pt x="586623" y="361950"/>
                  </a:lnTo>
                  <a:lnTo>
                    <a:pt x="581109" y="356869"/>
                  </a:lnTo>
                  <a:lnTo>
                    <a:pt x="573863" y="350519"/>
                  </a:lnTo>
                  <a:lnTo>
                    <a:pt x="564887" y="342900"/>
                  </a:lnTo>
                  <a:lnTo>
                    <a:pt x="540927" y="326389"/>
                  </a:lnTo>
                  <a:close/>
                </a:path>
                <a:path w="775970" h="604520">
                  <a:moveTo>
                    <a:pt x="567157" y="426719"/>
                  </a:moveTo>
                  <a:lnTo>
                    <a:pt x="541737" y="426719"/>
                  </a:lnTo>
                  <a:lnTo>
                    <a:pt x="548644" y="427989"/>
                  </a:lnTo>
                  <a:lnTo>
                    <a:pt x="561355" y="427989"/>
                  </a:lnTo>
                  <a:lnTo>
                    <a:pt x="567157" y="426719"/>
                  </a:lnTo>
                  <a:close/>
                </a:path>
                <a:path w="775970" h="604520">
                  <a:moveTo>
                    <a:pt x="421199" y="248919"/>
                  </a:moveTo>
                  <a:lnTo>
                    <a:pt x="401302" y="248919"/>
                  </a:lnTo>
                  <a:lnTo>
                    <a:pt x="391715" y="251459"/>
                  </a:lnTo>
                  <a:lnTo>
                    <a:pt x="358214" y="273050"/>
                  </a:lnTo>
                  <a:lnTo>
                    <a:pt x="339193" y="307339"/>
                  </a:lnTo>
                  <a:lnTo>
                    <a:pt x="337169" y="321309"/>
                  </a:lnTo>
                  <a:lnTo>
                    <a:pt x="337974" y="336550"/>
                  </a:lnTo>
                  <a:lnTo>
                    <a:pt x="357158" y="377189"/>
                  </a:lnTo>
                  <a:lnTo>
                    <a:pt x="395924" y="400050"/>
                  </a:lnTo>
                  <a:lnTo>
                    <a:pt x="410313" y="401319"/>
                  </a:lnTo>
                  <a:lnTo>
                    <a:pt x="425359" y="400050"/>
                  </a:lnTo>
                  <a:lnTo>
                    <a:pt x="439975" y="396239"/>
                  </a:lnTo>
                  <a:lnTo>
                    <a:pt x="453072" y="389889"/>
                  </a:lnTo>
                  <a:lnTo>
                    <a:pt x="464649" y="381000"/>
                  </a:lnTo>
                  <a:lnTo>
                    <a:pt x="470237" y="374650"/>
                  </a:lnTo>
                  <a:lnTo>
                    <a:pt x="410853" y="374650"/>
                  </a:lnTo>
                  <a:lnTo>
                    <a:pt x="401714" y="373380"/>
                  </a:lnTo>
                  <a:lnTo>
                    <a:pt x="368895" y="346709"/>
                  </a:lnTo>
                  <a:lnTo>
                    <a:pt x="364305" y="327659"/>
                  </a:lnTo>
                  <a:lnTo>
                    <a:pt x="365099" y="317500"/>
                  </a:lnTo>
                  <a:lnTo>
                    <a:pt x="388531" y="283209"/>
                  </a:lnTo>
                  <a:lnTo>
                    <a:pt x="406255" y="275589"/>
                  </a:lnTo>
                  <a:lnTo>
                    <a:pt x="472462" y="275589"/>
                  </a:lnTo>
                  <a:lnTo>
                    <a:pt x="469524" y="271780"/>
                  </a:lnTo>
                  <a:lnTo>
                    <a:pt x="458196" y="262889"/>
                  </a:lnTo>
                  <a:lnTo>
                    <a:pt x="449652" y="256539"/>
                  </a:lnTo>
                  <a:lnTo>
                    <a:pt x="440638" y="252730"/>
                  </a:lnTo>
                  <a:lnTo>
                    <a:pt x="431153" y="250189"/>
                  </a:lnTo>
                  <a:lnTo>
                    <a:pt x="421199" y="248919"/>
                  </a:lnTo>
                  <a:close/>
                </a:path>
                <a:path w="775970" h="604520">
                  <a:moveTo>
                    <a:pt x="588515" y="364489"/>
                  </a:moveTo>
                  <a:lnTo>
                    <a:pt x="547688" y="364489"/>
                  </a:lnTo>
                  <a:lnTo>
                    <a:pt x="559925" y="373380"/>
                  </a:lnTo>
                  <a:lnTo>
                    <a:pt x="563766" y="377189"/>
                  </a:lnTo>
                  <a:lnTo>
                    <a:pt x="567091" y="381000"/>
                  </a:lnTo>
                  <a:lnTo>
                    <a:pt x="567910" y="384809"/>
                  </a:lnTo>
                  <a:lnTo>
                    <a:pt x="567866" y="389889"/>
                  </a:lnTo>
                  <a:lnTo>
                    <a:pt x="566930" y="392430"/>
                  </a:lnTo>
                  <a:lnTo>
                    <a:pt x="561963" y="400050"/>
                  </a:lnTo>
                  <a:lnTo>
                    <a:pt x="558372" y="401319"/>
                  </a:lnTo>
                  <a:lnTo>
                    <a:pt x="593054" y="401319"/>
                  </a:lnTo>
                  <a:lnTo>
                    <a:pt x="594992" y="396239"/>
                  </a:lnTo>
                  <a:lnTo>
                    <a:pt x="595994" y="381000"/>
                  </a:lnTo>
                  <a:lnTo>
                    <a:pt x="594300" y="373380"/>
                  </a:lnTo>
                  <a:lnTo>
                    <a:pt x="590407" y="367030"/>
                  </a:lnTo>
                  <a:lnTo>
                    <a:pt x="588515" y="364489"/>
                  </a:lnTo>
                  <a:close/>
                </a:path>
                <a:path w="775970" h="604520">
                  <a:moveTo>
                    <a:pt x="472462" y="275589"/>
                  </a:moveTo>
                  <a:lnTo>
                    <a:pt x="415778" y="275589"/>
                  </a:lnTo>
                  <a:lnTo>
                    <a:pt x="424931" y="276859"/>
                  </a:lnTo>
                  <a:lnTo>
                    <a:pt x="433715" y="279400"/>
                  </a:lnTo>
                  <a:lnTo>
                    <a:pt x="461394" y="316230"/>
                  </a:lnTo>
                  <a:lnTo>
                    <a:pt x="461936" y="325119"/>
                  </a:lnTo>
                  <a:lnTo>
                    <a:pt x="460590" y="335280"/>
                  </a:lnTo>
                  <a:lnTo>
                    <a:pt x="438192" y="367030"/>
                  </a:lnTo>
                  <a:lnTo>
                    <a:pt x="410853" y="374650"/>
                  </a:lnTo>
                  <a:lnTo>
                    <a:pt x="470237" y="374650"/>
                  </a:lnTo>
                  <a:lnTo>
                    <a:pt x="474708" y="369569"/>
                  </a:lnTo>
                  <a:lnTo>
                    <a:pt x="482605" y="355600"/>
                  </a:lnTo>
                  <a:lnTo>
                    <a:pt x="487523" y="341630"/>
                  </a:lnTo>
                  <a:lnTo>
                    <a:pt x="489463" y="326389"/>
                  </a:lnTo>
                  <a:lnTo>
                    <a:pt x="488424" y="311150"/>
                  </a:lnTo>
                  <a:lnTo>
                    <a:pt x="484638" y="297180"/>
                  </a:lnTo>
                  <a:lnTo>
                    <a:pt x="478338" y="283209"/>
                  </a:lnTo>
                  <a:lnTo>
                    <a:pt x="472462" y="275589"/>
                  </a:lnTo>
                  <a:close/>
                </a:path>
                <a:path w="775970" h="604520">
                  <a:moveTo>
                    <a:pt x="318593" y="167639"/>
                  </a:moveTo>
                  <a:lnTo>
                    <a:pt x="302651" y="189229"/>
                  </a:lnTo>
                  <a:lnTo>
                    <a:pt x="323706" y="204469"/>
                  </a:lnTo>
                  <a:lnTo>
                    <a:pt x="254683" y="300989"/>
                  </a:lnTo>
                  <a:lnTo>
                    <a:pt x="277594" y="317500"/>
                  </a:lnTo>
                  <a:lnTo>
                    <a:pt x="346618" y="220980"/>
                  </a:lnTo>
                  <a:lnTo>
                    <a:pt x="379491" y="220980"/>
                  </a:lnTo>
                  <a:lnTo>
                    <a:pt x="384180" y="214630"/>
                  </a:lnTo>
                  <a:lnTo>
                    <a:pt x="318593" y="167639"/>
                  </a:lnTo>
                  <a:close/>
                </a:path>
                <a:path w="775970" h="604520">
                  <a:moveTo>
                    <a:pt x="164886" y="201930"/>
                  </a:moveTo>
                  <a:lnTo>
                    <a:pt x="163956" y="210819"/>
                  </a:lnTo>
                  <a:lnTo>
                    <a:pt x="163998" y="218439"/>
                  </a:lnTo>
                  <a:lnTo>
                    <a:pt x="165014" y="226059"/>
                  </a:lnTo>
                  <a:lnTo>
                    <a:pt x="192770" y="260350"/>
                  </a:lnTo>
                  <a:lnTo>
                    <a:pt x="209327" y="264159"/>
                  </a:lnTo>
                  <a:lnTo>
                    <a:pt x="217735" y="264159"/>
                  </a:lnTo>
                  <a:lnTo>
                    <a:pt x="251018" y="237489"/>
                  </a:lnTo>
                  <a:lnTo>
                    <a:pt x="208403" y="237489"/>
                  </a:lnTo>
                  <a:lnTo>
                    <a:pt x="204340" y="236219"/>
                  </a:lnTo>
                  <a:lnTo>
                    <a:pt x="200468" y="233680"/>
                  </a:lnTo>
                  <a:lnTo>
                    <a:pt x="195767" y="228600"/>
                  </a:lnTo>
                  <a:lnTo>
                    <a:pt x="192796" y="222250"/>
                  </a:lnTo>
                  <a:lnTo>
                    <a:pt x="191556" y="214630"/>
                  </a:lnTo>
                  <a:lnTo>
                    <a:pt x="192046" y="204469"/>
                  </a:lnTo>
                  <a:lnTo>
                    <a:pt x="164886" y="201930"/>
                  </a:lnTo>
                  <a:close/>
                </a:path>
                <a:path w="775970" h="604520">
                  <a:moveTo>
                    <a:pt x="252082" y="121919"/>
                  </a:moveTo>
                  <a:lnTo>
                    <a:pt x="215699" y="143510"/>
                  </a:lnTo>
                  <a:lnTo>
                    <a:pt x="213248" y="161289"/>
                  </a:lnTo>
                  <a:lnTo>
                    <a:pt x="213435" y="166369"/>
                  </a:lnTo>
                  <a:lnTo>
                    <a:pt x="214785" y="175260"/>
                  </a:lnTo>
                  <a:lnTo>
                    <a:pt x="217204" y="186689"/>
                  </a:lnTo>
                  <a:lnTo>
                    <a:pt x="220690" y="200659"/>
                  </a:lnTo>
                  <a:lnTo>
                    <a:pt x="223499" y="210819"/>
                  </a:lnTo>
                  <a:lnTo>
                    <a:pt x="224937" y="218439"/>
                  </a:lnTo>
                  <a:lnTo>
                    <a:pt x="225066" y="226059"/>
                  </a:lnTo>
                  <a:lnTo>
                    <a:pt x="224135" y="229869"/>
                  </a:lnTo>
                  <a:lnTo>
                    <a:pt x="220093" y="236219"/>
                  </a:lnTo>
                  <a:lnTo>
                    <a:pt x="216908" y="237489"/>
                  </a:lnTo>
                  <a:lnTo>
                    <a:pt x="251018" y="237489"/>
                  </a:lnTo>
                  <a:lnTo>
                    <a:pt x="253244" y="226059"/>
                  </a:lnTo>
                  <a:lnTo>
                    <a:pt x="253171" y="219709"/>
                  </a:lnTo>
                  <a:lnTo>
                    <a:pt x="251912" y="210819"/>
                  </a:lnTo>
                  <a:lnTo>
                    <a:pt x="251273" y="208280"/>
                  </a:lnTo>
                  <a:lnTo>
                    <a:pt x="250078" y="203200"/>
                  </a:lnTo>
                  <a:lnTo>
                    <a:pt x="248328" y="195579"/>
                  </a:lnTo>
                  <a:lnTo>
                    <a:pt x="246023" y="186689"/>
                  </a:lnTo>
                  <a:lnTo>
                    <a:pt x="243639" y="176529"/>
                  </a:lnTo>
                  <a:lnTo>
                    <a:pt x="241907" y="168910"/>
                  </a:lnTo>
                  <a:lnTo>
                    <a:pt x="240828" y="163829"/>
                  </a:lnTo>
                  <a:lnTo>
                    <a:pt x="240402" y="160019"/>
                  </a:lnTo>
                  <a:lnTo>
                    <a:pt x="240327" y="156210"/>
                  </a:lnTo>
                  <a:lnTo>
                    <a:pt x="241002" y="154939"/>
                  </a:lnTo>
                  <a:lnTo>
                    <a:pt x="243852" y="149860"/>
                  </a:lnTo>
                  <a:lnTo>
                    <a:pt x="246073" y="149860"/>
                  </a:lnTo>
                  <a:lnTo>
                    <a:pt x="252110" y="148589"/>
                  </a:lnTo>
                  <a:lnTo>
                    <a:pt x="288395" y="148589"/>
                  </a:lnTo>
                  <a:lnTo>
                    <a:pt x="284426" y="139700"/>
                  </a:lnTo>
                  <a:lnTo>
                    <a:pt x="279775" y="134619"/>
                  </a:lnTo>
                  <a:lnTo>
                    <a:pt x="273858" y="130810"/>
                  </a:lnTo>
                  <a:lnTo>
                    <a:pt x="266841" y="125729"/>
                  </a:lnTo>
                  <a:lnTo>
                    <a:pt x="259582" y="123189"/>
                  </a:lnTo>
                  <a:lnTo>
                    <a:pt x="252082" y="121919"/>
                  </a:lnTo>
                  <a:close/>
                </a:path>
                <a:path w="775970" h="604520">
                  <a:moveTo>
                    <a:pt x="379491" y="220980"/>
                  </a:moveTo>
                  <a:lnTo>
                    <a:pt x="346618" y="220980"/>
                  </a:lnTo>
                  <a:lnTo>
                    <a:pt x="368237" y="236219"/>
                  </a:lnTo>
                  <a:lnTo>
                    <a:pt x="379491" y="220980"/>
                  </a:lnTo>
                  <a:close/>
                </a:path>
                <a:path w="775970" h="604520">
                  <a:moveTo>
                    <a:pt x="195728" y="78739"/>
                  </a:moveTo>
                  <a:lnTo>
                    <a:pt x="110763" y="198119"/>
                  </a:lnTo>
                  <a:lnTo>
                    <a:pt x="133189" y="213359"/>
                  </a:lnTo>
                  <a:lnTo>
                    <a:pt x="218155" y="95250"/>
                  </a:lnTo>
                  <a:lnTo>
                    <a:pt x="195728" y="78739"/>
                  </a:lnTo>
                  <a:close/>
                </a:path>
                <a:path w="775970" h="604520">
                  <a:moveTo>
                    <a:pt x="106489" y="82550"/>
                  </a:moveTo>
                  <a:lnTo>
                    <a:pt x="60166" y="82550"/>
                  </a:lnTo>
                  <a:lnTo>
                    <a:pt x="99856" y="111760"/>
                  </a:lnTo>
                  <a:lnTo>
                    <a:pt x="62600" y="163829"/>
                  </a:lnTo>
                  <a:lnTo>
                    <a:pt x="85431" y="179069"/>
                  </a:lnTo>
                  <a:lnTo>
                    <a:pt x="150297" y="88900"/>
                  </a:lnTo>
                  <a:lnTo>
                    <a:pt x="115510" y="88900"/>
                  </a:lnTo>
                  <a:lnTo>
                    <a:pt x="106489" y="82550"/>
                  </a:lnTo>
                  <a:close/>
                </a:path>
                <a:path w="775970" h="604520">
                  <a:moveTo>
                    <a:pt x="288395" y="148589"/>
                  </a:moveTo>
                  <a:lnTo>
                    <a:pt x="252110" y="148589"/>
                  </a:lnTo>
                  <a:lnTo>
                    <a:pt x="255098" y="149860"/>
                  </a:lnTo>
                  <a:lnTo>
                    <a:pt x="258057" y="152400"/>
                  </a:lnTo>
                  <a:lnTo>
                    <a:pt x="262046" y="156210"/>
                  </a:lnTo>
                  <a:lnTo>
                    <a:pt x="264897" y="161289"/>
                  </a:lnTo>
                  <a:lnTo>
                    <a:pt x="266610" y="168910"/>
                  </a:lnTo>
                  <a:lnTo>
                    <a:pt x="267186" y="176529"/>
                  </a:lnTo>
                  <a:lnTo>
                    <a:pt x="294455" y="173989"/>
                  </a:lnTo>
                  <a:lnTo>
                    <a:pt x="293455" y="166369"/>
                  </a:lnTo>
                  <a:lnTo>
                    <a:pt x="292015" y="158750"/>
                  </a:lnTo>
                  <a:lnTo>
                    <a:pt x="290135" y="152400"/>
                  </a:lnTo>
                  <a:lnTo>
                    <a:pt x="288395" y="148589"/>
                  </a:lnTo>
                  <a:close/>
                </a:path>
                <a:path w="775970" h="604520">
                  <a:moveTo>
                    <a:pt x="84965" y="0"/>
                  </a:moveTo>
                  <a:lnTo>
                    <a:pt x="0" y="118110"/>
                  </a:lnTo>
                  <a:lnTo>
                    <a:pt x="22910" y="134619"/>
                  </a:lnTo>
                  <a:lnTo>
                    <a:pt x="60166" y="82550"/>
                  </a:lnTo>
                  <a:lnTo>
                    <a:pt x="106489" y="82550"/>
                  </a:lnTo>
                  <a:lnTo>
                    <a:pt x="75819" y="60960"/>
                  </a:lnTo>
                  <a:lnTo>
                    <a:pt x="107876" y="16510"/>
                  </a:lnTo>
                  <a:lnTo>
                    <a:pt x="84965" y="0"/>
                  </a:lnTo>
                  <a:close/>
                </a:path>
                <a:path w="775970" h="604520">
                  <a:moveTo>
                    <a:pt x="147567" y="44450"/>
                  </a:moveTo>
                  <a:lnTo>
                    <a:pt x="115510" y="88900"/>
                  </a:lnTo>
                  <a:lnTo>
                    <a:pt x="150297" y="88900"/>
                  </a:lnTo>
                  <a:lnTo>
                    <a:pt x="170397" y="60960"/>
                  </a:lnTo>
                  <a:lnTo>
                    <a:pt x="147567" y="4445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0126" y="1629495"/>
            <a:ext cx="693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can contain states</a:t>
            </a:r>
            <a:r>
              <a:rPr sz="2400" dirty="0">
                <a:latin typeface="Century Gothic"/>
                <a:cs typeface="Century Gothic"/>
              </a:rPr>
              <a:t> of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many types.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7809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can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be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arbitrarily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complex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38</a:t>
            </a:fld>
            <a:r>
              <a:rPr dirty="0"/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221062" y="3006505"/>
            <a:ext cx="3705225" cy="2059939"/>
            <a:chOff x="4221062" y="3006505"/>
            <a:chExt cx="3705225" cy="2059939"/>
          </a:xfrm>
        </p:grpSpPr>
        <p:sp>
          <p:nvSpPr>
            <p:cNvPr id="5" name="object 5"/>
            <p:cNvSpPr/>
            <p:nvPr/>
          </p:nvSpPr>
          <p:spPr>
            <a:xfrm>
              <a:off x="4249637" y="3035080"/>
              <a:ext cx="3648075" cy="2002789"/>
            </a:xfrm>
            <a:custGeom>
              <a:avLst/>
              <a:gdLst/>
              <a:ahLst/>
              <a:cxnLst/>
              <a:rect l="l" t="t" r="r" b="b"/>
              <a:pathLst>
                <a:path w="3648075" h="2002789">
                  <a:moveTo>
                    <a:pt x="3647826" y="0"/>
                  </a:moveTo>
                  <a:lnTo>
                    <a:pt x="0" y="0"/>
                  </a:lnTo>
                  <a:lnTo>
                    <a:pt x="0" y="2002751"/>
                  </a:lnTo>
                  <a:lnTo>
                    <a:pt x="3647826" y="2002751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49637" y="3035080"/>
              <a:ext cx="3648075" cy="2002789"/>
            </a:xfrm>
            <a:custGeom>
              <a:avLst/>
              <a:gdLst/>
              <a:ahLst/>
              <a:cxnLst/>
              <a:rect l="l" t="t" r="r" b="b"/>
              <a:pathLst>
                <a:path w="3648075" h="2002789">
                  <a:moveTo>
                    <a:pt x="0" y="0"/>
                  </a:moveTo>
                  <a:lnTo>
                    <a:pt x="3647826" y="0"/>
                  </a:lnTo>
                  <a:lnTo>
                    <a:pt x="3647826" y="2002752"/>
                  </a:lnTo>
                  <a:lnTo>
                    <a:pt x="0" y="200275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80530" y="4312188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8" y="0"/>
                  </a:moveTo>
                  <a:lnTo>
                    <a:pt x="477928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8" y="216265"/>
                  </a:lnTo>
                  <a:lnTo>
                    <a:pt x="477928" y="288354"/>
                  </a:lnTo>
                  <a:lnTo>
                    <a:pt x="622105" y="144178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51968" y="4168208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BOND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3732" y="4168208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BOND</a:t>
            </a:r>
            <a:r>
              <a:rPr sz="1800" b="1" baseline="-20833" dirty="0">
                <a:latin typeface="Century Gothic"/>
                <a:cs typeface="Century Gothic"/>
              </a:rPr>
              <a:t>2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3732" y="3282261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CASH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96752" y="3459111"/>
            <a:ext cx="622300" cy="288925"/>
          </a:xfrm>
          <a:custGeom>
            <a:avLst/>
            <a:gdLst/>
            <a:ahLst/>
            <a:cxnLst/>
            <a:rect l="l" t="t" r="r" b="b"/>
            <a:pathLst>
              <a:path w="622300" h="288925">
                <a:moveTo>
                  <a:pt x="477927" y="0"/>
                </a:moveTo>
                <a:lnTo>
                  <a:pt x="477927" y="72089"/>
                </a:lnTo>
                <a:lnTo>
                  <a:pt x="0" y="72089"/>
                </a:lnTo>
                <a:lnTo>
                  <a:pt x="0" y="216265"/>
                </a:lnTo>
                <a:lnTo>
                  <a:pt x="477927" y="216265"/>
                </a:lnTo>
                <a:lnTo>
                  <a:pt x="477927" y="288354"/>
                </a:lnTo>
                <a:lnTo>
                  <a:pt x="622104" y="144178"/>
                </a:lnTo>
                <a:lnTo>
                  <a:pt x="47792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51967" y="3282261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CASH</a:t>
            </a:r>
            <a:r>
              <a:rPr sz="1800" b="1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1759" y="3591385"/>
            <a:ext cx="2694305" cy="1569720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 marR="125095">
              <a:lnSpc>
                <a:spcPct val="101899"/>
              </a:lnSpc>
              <a:spcBef>
                <a:spcPts val="300"/>
              </a:spcBef>
            </a:pPr>
            <a:r>
              <a:rPr sz="1200" b="1" spc="-5" dirty="0">
                <a:latin typeface="Century Gothic"/>
                <a:cs typeface="Century Gothic"/>
              </a:rPr>
              <a:t>This transaction could represent </a:t>
            </a:r>
            <a:r>
              <a:rPr sz="1200" b="1" dirty="0">
                <a:latin typeface="Century Gothic"/>
                <a:cs typeface="Century Gothic"/>
              </a:rPr>
              <a:t>a </a:t>
            </a:r>
            <a:r>
              <a:rPr sz="1200" b="1" spc="-32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coupon payment</a:t>
            </a:r>
            <a:r>
              <a:rPr sz="1200" b="1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on</a:t>
            </a:r>
            <a:r>
              <a:rPr sz="1200" b="1" dirty="0">
                <a:latin typeface="Century Gothic"/>
                <a:cs typeface="Century Gothic"/>
              </a:rPr>
              <a:t> a</a:t>
            </a:r>
            <a:r>
              <a:rPr sz="1200" b="1" spc="-1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bond: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entury Gothic"/>
              <a:cs typeface="Century Gothic"/>
            </a:endParaRPr>
          </a:p>
          <a:p>
            <a:pPr marL="320040" marR="356235" indent="-228600">
              <a:lnSpc>
                <a:spcPct val="100000"/>
              </a:lnSpc>
              <a:buAutoNum type="arabicParenR"/>
              <a:tabLst>
                <a:tab pos="320040" algn="l"/>
              </a:tabLst>
            </a:pPr>
            <a:r>
              <a:rPr sz="1200" spc="-5" dirty="0">
                <a:latin typeface="Century Gothic"/>
                <a:cs typeface="Century Gothic"/>
              </a:rPr>
              <a:t>Cash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is paid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from</a:t>
            </a:r>
            <a:r>
              <a:rPr sz="1200" dirty="0">
                <a:latin typeface="Century Gothic"/>
                <a:cs typeface="Century Gothic"/>
              </a:rPr>
              <a:t> the</a:t>
            </a:r>
            <a:r>
              <a:rPr sz="1200" spc="-5" dirty="0">
                <a:latin typeface="Century Gothic"/>
                <a:cs typeface="Century Gothic"/>
              </a:rPr>
              <a:t> bond </a:t>
            </a:r>
            <a:r>
              <a:rPr sz="1200" spc="-32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issuer </a:t>
            </a:r>
            <a:r>
              <a:rPr sz="1200" dirty="0">
                <a:latin typeface="Century Gothic"/>
                <a:cs typeface="Century Gothic"/>
              </a:rPr>
              <a:t>to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the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bond</a:t>
            </a:r>
            <a:r>
              <a:rPr sz="1200" dirty="0">
                <a:latin typeface="Century Gothic"/>
                <a:cs typeface="Century Gothic"/>
              </a:rPr>
              <a:t> owner.</a:t>
            </a:r>
            <a:endParaRPr sz="1200">
              <a:latin typeface="Century Gothic"/>
              <a:cs typeface="Century Gothic"/>
            </a:endParaRPr>
          </a:p>
          <a:p>
            <a:pPr marL="320040" indent="-228600">
              <a:lnSpc>
                <a:spcPts val="1425"/>
              </a:lnSpc>
              <a:buAutoNum type="arabicParenR"/>
              <a:tabLst>
                <a:tab pos="320040" algn="l"/>
              </a:tabLst>
            </a:pPr>
            <a:r>
              <a:rPr sz="1200" dirty="0">
                <a:latin typeface="Century Gothic"/>
                <a:cs typeface="Century Gothic"/>
              </a:rPr>
              <a:t>The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bond shared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fact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is</a:t>
            </a:r>
            <a:endParaRPr sz="1200">
              <a:latin typeface="Century Gothic"/>
              <a:cs typeface="Century Gothic"/>
            </a:endParaRPr>
          </a:p>
          <a:p>
            <a:pPr marL="320040" marR="70802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entury Gothic"/>
                <a:cs typeface="Century Gothic"/>
              </a:rPr>
              <a:t>updated </a:t>
            </a:r>
            <a:r>
              <a:rPr sz="1200" dirty="0">
                <a:latin typeface="Century Gothic"/>
                <a:cs typeface="Century Gothic"/>
              </a:rPr>
              <a:t>to </a:t>
            </a:r>
            <a:r>
              <a:rPr sz="1200" spc="-5" dirty="0">
                <a:latin typeface="Century Gothic"/>
                <a:cs typeface="Century Gothic"/>
              </a:rPr>
              <a:t>reflect </a:t>
            </a:r>
            <a:r>
              <a:rPr sz="1200" dirty="0">
                <a:latin typeface="Century Gothic"/>
                <a:cs typeface="Century Gothic"/>
              </a:rPr>
              <a:t>the </a:t>
            </a:r>
            <a:r>
              <a:rPr sz="1200" spc="-32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coupon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payment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97462" y="4028220"/>
            <a:ext cx="885825" cy="352425"/>
          </a:xfrm>
          <a:custGeom>
            <a:avLst/>
            <a:gdLst/>
            <a:ahLst/>
            <a:cxnLst/>
            <a:rect l="l" t="t" r="r" b="b"/>
            <a:pathLst>
              <a:path w="885825" h="352425">
                <a:moveTo>
                  <a:pt x="84795" y="0"/>
                </a:moveTo>
                <a:lnTo>
                  <a:pt x="0" y="8235"/>
                </a:lnTo>
                <a:lnTo>
                  <a:pt x="57466" y="71130"/>
                </a:lnTo>
                <a:lnTo>
                  <a:pt x="69612" y="39517"/>
                </a:lnTo>
                <a:lnTo>
                  <a:pt x="882779" y="351947"/>
                </a:lnTo>
                <a:lnTo>
                  <a:pt x="885816" y="344044"/>
                </a:lnTo>
                <a:lnTo>
                  <a:pt x="72649" y="31614"/>
                </a:lnTo>
                <a:lnTo>
                  <a:pt x="84795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26379" y="2962635"/>
            <a:ext cx="2694305" cy="1569720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94615">
              <a:lnSpc>
                <a:spcPct val="100699"/>
              </a:lnSpc>
              <a:spcBef>
                <a:spcPts val="315"/>
              </a:spcBef>
            </a:pPr>
            <a:r>
              <a:rPr sz="1200" b="1" dirty="0">
                <a:latin typeface="Century Gothic"/>
                <a:cs typeface="Century Gothic"/>
              </a:rPr>
              <a:t>Or</a:t>
            </a:r>
            <a:r>
              <a:rPr sz="1200" b="1" spc="8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this</a:t>
            </a:r>
            <a:r>
              <a:rPr sz="1200" b="1" spc="8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transaction</a:t>
            </a:r>
            <a:r>
              <a:rPr sz="1200" b="1" spc="9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could </a:t>
            </a:r>
            <a:r>
              <a:rPr sz="1200" b="1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represent </a:t>
            </a:r>
            <a:r>
              <a:rPr sz="1200" b="1" dirty="0">
                <a:latin typeface="Century Gothic"/>
                <a:cs typeface="Century Gothic"/>
              </a:rPr>
              <a:t>a </a:t>
            </a:r>
            <a:r>
              <a:rPr sz="1200" b="1" spc="-5" dirty="0">
                <a:latin typeface="Century Gothic"/>
                <a:cs typeface="Century Gothic"/>
              </a:rPr>
              <a:t>delivery versus </a:t>
            </a:r>
            <a:r>
              <a:rPr sz="1200" b="1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payment</a:t>
            </a:r>
            <a:r>
              <a:rPr sz="1200" b="1" spc="-1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of</a:t>
            </a:r>
            <a:r>
              <a:rPr sz="1200" b="1" spc="-1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some</a:t>
            </a:r>
            <a:r>
              <a:rPr sz="1200" b="1" spc="-1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cash</a:t>
            </a:r>
            <a:r>
              <a:rPr sz="1200" b="1" spc="-1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for </a:t>
            </a:r>
            <a:r>
              <a:rPr sz="1200" b="1" dirty="0">
                <a:latin typeface="Century Gothic"/>
                <a:cs typeface="Century Gothic"/>
              </a:rPr>
              <a:t>a</a:t>
            </a:r>
            <a:r>
              <a:rPr sz="1200" b="1" spc="-2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bond</a:t>
            </a:r>
            <a:endParaRPr sz="1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entury Gothic"/>
              <a:cs typeface="Century Gothic"/>
            </a:endParaRPr>
          </a:p>
          <a:p>
            <a:pPr marL="320040" marR="142240" indent="-228600">
              <a:lnSpc>
                <a:spcPct val="100000"/>
              </a:lnSpc>
              <a:buAutoNum type="arabicParenR"/>
              <a:tabLst>
                <a:tab pos="320040" algn="l"/>
              </a:tabLst>
            </a:pPr>
            <a:r>
              <a:rPr sz="1200" spc="-5" dirty="0">
                <a:latin typeface="Century Gothic"/>
                <a:cs typeface="Century Gothic"/>
              </a:rPr>
              <a:t>Cash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is paid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from</a:t>
            </a:r>
            <a:r>
              <a:rPr sz="1200" dirty="0">
                <a:latin typeface="Century Gothic"/>
                <a:cs typeface="Century Gothic"/>
              </a:rPr>
              <a:t> the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buyer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to </a:t>
            </a:r>
            <a:r>
              <a:rPr sz="1200" spc="-3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the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seller</a:t>
            </a:r>
            <a:endParaRPr sz="1200">
              <a:latin typeface="Century Gothic"/>
              <a:cs typeface="Century Gothic"/>
            </a:endParaRPr>
          </a:p>
          <a:p>
            <a:pPr marL="320040" marR="292735" indent="-228600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320040" algn="l"/>
              </a:tabLst>
            </a:pPr>
            <a:r>
              <a:rPr sz="1200" dirty="0">
                <a:latin typeface="Century Gothic"/>
                <a:cs typeface="Century Gothic"/>
              </a:rPr>
              <a:t>The </a:t>
            </a:r>
            <a:r>
              <a:rPr sz="1200" spc="-5" dirty="0">
                <a:latin typeface="Century Gothic"/>
                <a:cs typeface="Century Gothic"/>
              </a:rPr>
              <a:t>bond is moved from </a:t>
            </a:r>
            <a:r>
              <a:rPr sz="1200" dirty="0">
                <a:latin typeface="Century Gothic"/>
                <a:cs typeface="Century Gothic"/>
              </a:rPr>
              <a:t>the </a:t>
            </a:r>
            <a:r>
              <a:rPr sz="1200" spc="-320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seller</a:t>
            </a:r>
            <a:r>
              <a:rPr sz="1200" dirty="0">
                <a:latin typeface="Century Gothic"/>
                <a:cs typeface="Century Gothic"/>
              </a:rPr>
              <a:t> to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the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buyer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18739" y="3743619"/>
            <a:ext cx="631190" cy="295910"/>
          </a:xfrm>
          <a:custGeom>
            <a:avLst/>
            <a:gdLst/>
            <a:ahLst/>
            <a:cxnLst/>
            <a:rect l="l" t="t" r="r" b="b"/>
            <a:pathLst>
              <a:path w="631189" h="295910">
                <a:moveTo>
                  <a:pt x="3533" y="0"/>
                </a:moveTo>
                <a:lnTo>
                  <a:pt x="0" y="7693"/>
                </a:lnTo>
                <a:lnTo>
                  <a:pt x="559885" y="264876"/>
                </a:lnTo>
                <a:lnTo>
                  <a:pt x="545749" y="295650"/>
                </a:lnTo>
                <a:lnTo>
                  <a:pt x="630897" y="292836"/>
                </a:lnTo>
                <a:lnTo>
                  <a:pt x="577556" y="226406"/>
                </a:lnTo>
                <a:lnTo>
                  <a:pt x="563420" y="257182"/>
                </a:lnTo>
                <a:lnTo>
                  <a:pt x="3533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67906" y="2704461"/>
            <a:ext cx="14109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T</a:t>
            </a:r>
            <a:r>
              <a:rPr sz="1600" b="1" spc="-5" dirty="0">
                <a:latin typeface="Century Gothic"/>
                <a:cs typeface="Century Gothic"/>
              </a:rPr>
              <a:t>R</a:t>
            </a:r>
            <a:r>
              <a:rPr sz="1600" b="1" dirty="0">
                <a:latin typeface="Century Gothic"/>
                <a:cs typeface="Century Gothic"/>
              </a:rPr>
              <a:t>AN</a:t>
            </a:r>
            <a:r>
              <a:rPr sz="1600" b="1" spc="5" dirty="0">
                <a:latin typeface="Century Gothic"/>
                <a:cs typeface="Century Gothic"/>
              </a:rPr>
              <a:t>S</a:t>
            </a:r>
            <a:r>
              <a:rPr sz="1600" b="1" dirty="0">
                <a:latin typeface="Century Gothic"/>
                <a:cs typeface="Century Gothic"/>
              </a:rPr>
              <a:t>ACTI</a:t>
            </a:r>
            <a:r>
              <a:rPr sz="1600" b="1" spc="5" dirty="0">
                <a:latin typeface="Century Gothic"/>
                <a:cs typeface="Century Gothic"/>
              </a:rPr>
              <a:t>O</a:t>
            </a:r>
            <a:r>
              <a:rPr sz="1600" b="1" dirty="0">
                <a:latin typeface="Century Gothic"/>
                <a:cs typeface="Century Gothic"/>
              </a:rPr>
              <a:t>N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0126" y="1444984"/>
            <a:ext cx="843216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can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also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split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merge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representing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fungible </a:t>
            </a:r>
            <a:r>
              <a:rPr sz="2400" dirty="0">
                <a:latin typeface="Century Gothic"/>
                <a:cs typeface="Century Gothic"/>
              </a:rPr>
              <a:t>assets.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7771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can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split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and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merge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states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39</a:t>
            </a:fld>
            <a:r>
              <a:rPr dirty="0"/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48866" y="2837296"/>
            <a:ext cx="3705225" cy="2123440"/>
            <a:chOff x="2048866" y="2837296"/>
            <a:chExt cx="3705225" cy="2123440"/>
          </a:xfrm>
        </p:grpSpPr>
        <p:sp>
          <p:nvSpPr>
            <p:cNvPr id="5" name="object 5"/>
            <p:cNvSpPr/>
            <p:nvPr/>
          </p:nvSpPr>
          <p:spPr>
            <a:xfrm>
              <a:off x="2077441" y="2865873"/>
              <a:ext cx="3648075" cy="2066289"/>
            </a:xfrm>
            <a:custGeom>
              <a:avLst/>
              <a:gdLst/>
              <a:ahLst/>
              <a:cxnLst/>
              <a:rect l="l" t="t" r="r" b="b"/>
              <a:pathLst>
                <a:path w="3648075" h="2066289">
                  <a:moveTo>
                    <a:pt x="3647826" y="0"/>
                  </a:moveTo>
                  <a:lnTo>
                    <a:pt x="0" y="0"/>
                  </a:lnTo>
                  <a:lnTo>
                    <a:pt x="0" y="2066231"/>
                  </a:lnTo>
                  <a:lnTo>
                    <a:pt x="3647826" y="2066231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77441" y="2865871"/>
              <a:ext cx="3648075" cy="2066289"/>
            </a:xfrm>
            <a:custGeom>
              <a:avLst/>
              <a:gdLst/>
              <a:ahLst/>
              <a:cxnLst/>
              <a:rect l="l" t="t" r="r" b="b"/>
              <a:pathLst>
                <a:path w="3648075" h="2066289">
                  <a:moveTo>
                    <a:pt x="0" y="0"/>
                  </a:moveTo>
                  <a:lnTo>
                    <a:pt x="3647826" y="0"/>
                  </a:lnTo>
                  <a:lnTo>
                    <a:pt x="3647826" y="2066232"/>
                  </a:lnTo>
                  <a:lnTo>
                    <a:pt x="0" y="206623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79772" y="3606317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10</a:t>
            </a:r>
            <a:r>
              <a:rPr sz="1800" b="1" spc="-4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GBP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1536" y="3183807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8</a:t>
            </a:r>
            <a:r>
              <a:rPr sz="1800" b="1" spc="-4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GBP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08336" y="3789705"/>
            <a:ext cx="622300" cy="288925"/>
          </a:xfrm>
          <a:custGeom>
            <a:avLst/>
            <a:gdLst/>
            <a:ahLst/>
            <a:cxnLst/>
            <a:rect l="l" t="t" r="r" b="b"/>
            <a:pathLst>
              <a:path w="622300" h="288925">
                <a:moveTo>
                  <a:pt x="477927" y="0"/>
                </a:moveTo>
                <a:lnTo>
                  <a:pt x="477927" y="72089"/>
                </a:lnTo>
                <a:lnTo>
                  <a:pt x="0" y="72089"/>
                </a:lnTo>
                <a:lnTo>
                  <a:pt x="0" y="216265"/>
                </a:lnTo>
                <a:lnTo>
                  <a:pt x="477927" y="216265"/>
                </a:lnTo>
                <a:lnTo>
                  <a:pt x="477927" y="288354"/>
                </a:lnTo>
                <a:lnTo>
                  <a:pt x="622104" y="144178"/>
                </a:lnTo>
                <a:lnTo>
                  <a:pt x="47792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61536" y="4069754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2</a:t>
            </a:r>
            <a:r>
              <a:rPr sz="1800" b="1" spc="-4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GBP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13548" y="2837296"/>
            <a:ext cx="3705225" cy="3079115"/>
            <a:chOff x="6813548" y="2837296"/>
            <a:chExt cx="3705225" cy="3079115"/>
          </a:xfrm>
        </p:grpSpPr>
        <p:sp>
          <p:nvSpPr>
            <p:cNvPr id="12" name="object 12"/>
            <p:cNvSpPr/>
            <p:nvPr/>
          </p:nvSpPr>
          <p:spPr>
            <a:xfrm>
              <a:off x="6842123" y="2865872"/>
              <a:ext cx="3648075" cy="3021965"/>
            </a:xfrm>
            <a:custGeom>
              <a:avLst/>
              <a:gdLst/>
              <a:ahLst/>
              <a:cxnLst/>
              <a:rect l="l" t="t" r="r" b="b"/>
              <a:pathLst>
                <a:path w="3648075" h="3021965">
                  <a:moveTo>
                    <a:pt x="3647826" y="0"/>
                  </a:moveTo>
                  <a:lnTo>
                    <a:pt x="0" y="0"/>
                  </a:lnTo>
                  <a:lnTo>
                    <a:pt x="0" y="3021807"/>
                  </a:lnTo>
                  <a:lnTo>
                    <a:pt x="3647826" y="3021807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42123" y="2865871"/>
              <a:ext cx="3648075" cy="3021965"/>
            </a:xfrm>
            <a:custGeom>
              <a:avLst/>
              <a:gdLst/>
              <a:ahLst/>
              <a:cxnLst/>
              <a:rect l="l" t="t" r="r" b="b"/>
              <a:pathLst>
                <a:path w="3648075" h="3021965">
                  <a:moveTo>
                    <a:pt x="0" y="0"/>
                  </a:moveTo>
                  <a:lnTo>
                    <a:pt x="3647826" y="0"/>
                  </a:lnTo>
                  <a:lnTo>
                    <a:pt x="3647826" y="3021808"/>
                  </a:lnTo>
                  <a:lnTo>
                    <a:pt x="0" y="3021808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100729" y="4129167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30</a:t>
            </a:r>
            <a:r>
              <a:rPr sz="1800" b="1" spc="-4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GBP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67900" y="3183807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8</a:t>
            </a:r>
            <a:r>
              <a:rPr sz="1800" b="1" spc="-4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GBP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321996" y="4277660"/>
            <a:ext cx="622300" cy="288925"/>
          </a:xfrm>
          <a:custGeom>
            <a:avLst/>
            <a:gdLst/>
            <a:ahLst/>
            <a:cxnLst/>
            <a:rect l="l" t="t" r="r" b="b"/>
            <a:pathLst>
              <a:path w="622300" h="288925">
                <a:moveTo>
                  <a:pt x="477927" y="0"/>
                </a:moveTo>
                <a:lnTo>
                  <a:pt x="477927" y="72089"/>
                </a:lnTo>
                <a:lnTo>
                  <a:pt x="0" y="72089"/>
                </a:lnTo>
                <a:lnTo>
                  <a:pt x="0" y="216265"/>
                </a:lnTo>
                <a:lnTo>
                  <a:pt x="477927" y="216265"/>
                </a:lnTo>
                <a:lnTo>
                  <a:pt x="477927" y="288353"/>
                </a:lnTo>
                <a:lnTo>
                  <a:pt x="622104" y="144176"/>
                </a:lnTo>
                <a:lnTo>
                  <a:pt x="47792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67900" y="4087083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2</a:t>
            </a:r>
            <a:r>
              <a:rPr sz="1800" b="1" spc="-4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GBP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59004" y="3333603"/>
            <a:ext cx="1609090" cy="285750"/>
          </a:xfrm>
          <a:custGeom>
            <a:avLst/>
            <a:gdLst/>
            <a:ahLst/>
            <a:cxnLst/>
            <a:rect l="l" t="t" r="r" b="b"/>
            <a:pathLst>
              <a:path w="1609090" h="285750">
                <a:moveTo>
                  <a:pt x="171448" y="0"/>
                </a:moveTo>
                <a:lnTo>
                  <a:pt x="0" y="142875"/>
                </a:lnTo>
                <a:lnTo>
                  <a:pt x="171450" y="285750"/>
                </a:lnTo>
                <a:lnTo>
                  <a:pt x="171450" y="171450"/>
                </a:lnTo>
                <a:lnTo>
                  <a:pt x="1608896" y="171448"/>
                </a:lnTo>
                <a:lnTo>
                  <a:pt x="1608896" y="114298"/>
                </a:lnTo>
                <a:lnTo>
                  <a:pt x="171450" y="114300"/>
                </a:lnTo>
                <a:lnTo>
                  <a:pt x="171448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32104" y="3199288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9004" y="4221405"/>
            <a:ext cx="1609725" cy="285750"/>
          </a:xfrm>
          <a:custGeom>
            <a:avLst/>
            <a:gdLst/>
            <a:ahLst/>
            <a:cxnLst/>
            <a:rect l="l" t="t" r="r" b="b"/>
            <a:pathLst>
              <a:path w="1609725" h="285750">
                <a:moveTo>
                  <a:pt x="172977" y="0"/>
                </a:moveTo>
                <a:lnTo>
                  <a:pt x="0" y="141019"/>
                </a:lnTo>
                <a:lnTo>
                  <a:pt x="169900" y="285733"/>
                </a:lnTo>
                <a:lnTo>
                  <a:pt x="171131" y="171439"/>
                </a:lnTo>
                <a:lnTo>
                  <a:pt x="1608588" y="186922"/>
                </a:lnTo>
                <a:lnTo>
                  <a:pt x="1609204" y="129776"/>
                </a:lnTo>
                <a:lnTo>
                  <a:pt x="171747" y="114293"/>
                </a:lnTo>
                <a:lnTo>
                  <a:pt x="17297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40074" y="4099410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67899" y="4965095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20</a:t>
            </a:r>
            <a:r>
              <a:rPr sz="1800" b="1" spc="-4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GBP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5253242"/>
            <a:ext cx="7087870" cy="73025"/>
          </a:xfrm>
          <a:custGeom>
            <a:avLst/>
            <a:gdLst/>
            <a:ahLst/>
            <a:cxnLst/>
            <a:rect l="l" t="t" r="r" b="b"/>
            <a:pathLst>
              <a:path w="7087870" h="73025">
                <a:moveTo>
                  <a:pt x="0" y="0"/>
                </a:moveTo>
                <a:lnTo>
                  <a:pt x="0" y="57150"/>
                </a:lnTo>
                <a:lnTo>
                  <a:pt x="7087584" y="72697"/>
                </a:lnTo>
                <a:lnTo>
                  <a:pt x="7087709" y="15548"/>
                </a:lnTo>
                <a:lnTo>
                  <a:pt x="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59820" y="5017022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REFERENCES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5967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Why</a:t>
            </a:r>
            <a:r>
              <a:rPr sz="5400"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54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build</a:t>
            </a:r>
            <a:r>
              <a:rPr sz="54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54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Corda?</a:t>
            </a:r>
            <a:endParaRPr sz="54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728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are atomic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40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891286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100"/>
              </a:spcBef>
            </a:pPr>
            <a:r>
              <a:rPr sz="2400" dirty="0">
                <a:latin typeface="Century Gothic"/>
                <a:cs typeface="Century Gothic"/>
              </a:rPr>
              <a:t>A </a:t>
            </a:r>
            <a:r>
              <a:rPr sz="2400" spc="-5" dirty="0">
                <a:latin typeface="Century Gothic"/>
                <a:cs typeface="Century Gothic"/>
              </a:rPr>
              <a:t>Transaction in </a:t>
            </a:r>
            <a:r>
              <a:rPr sz="2400" dirty="0">
                <a:latin typeface="Century Gothic"/>
                <a:cs typeface="Century Gothic"/>
              </a:rPr>
              <a:t>Corda </a:t>
            </a:r>
            <a:r>
              <a:rPr sz="2400" spc="-5" dirty="0">
                <a:latin typeface="Century Gothic"/>
                <a:cs typeface="Century Gothic"/>
              </a:rPr>
              <a:t>is an </a:t>
            </a:r>
            <a:r>
              <a:rPr sz="2400" b="1" spc="-5" dirty="0">
                <a:latin typeface="Century Gothic"/>
                <a:cs typeface="Century Gothic"/>
              </a:rPr>
              <a:t>indivisible </a:t>
            </a:r>
            <a:r>
              <a:rPr sz="2400" spc="-5" dirty="0">
                <a:latin typeface="Century Gothic"/>
                <a:cs typeface="Century Gothic"/>
              </a:rPr>
              <a:t>and </a:t>
            </a:r>
            <a:r>
              <a:rPr sz="2400" b="1" spc="-5" dirty="0">
                <a:latin typeface="Century Gothic"/>
                <a:cs typeface="Century Gothic"/>
              </a:rPr>
              <a:t>irreducible </a:t>
            </a:r>
            <a:r>
              <a:rPr sz="2400" dirty="0">
                <a:latin typeface="Century Gothic"/>
                <a:cs typeface="Century Gothic"/>
              </a:rPr>
              <a:t>set of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changes</a:t>
            </a:r>
            <a:r>
              <a:rPr sz="2400" dirty="0">
                <a:latin typeface="Century Gothic"/>
                <a:cs typeface="Century Gothic"/>
              </a:rPr>
              <a:t> such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that either </a:t>
            </a:r>
            <a:r>
              <a:rPr sz="2400" b="1" spc="-5" dirty="0">
                <a:latin typeface="Century Gothic"/>
                <a:cs typeface="Century Gothic"/>
              </a:rPr>
              <a:t>all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occur, </a:t>
            </a:r>
            <a:r>
              <a:rPr sz="2400" dirty="0">
                <a:latin typeface="Century Gothic"/>
                <a:cs typeface="Century Gothic"/>
              </a:rPr>
              <a:t>or </a:t>
            </a:r>
            <a:r>
              <a:rPr sz="2400" b="1" spc="-5" dirty="0">
                <a:latin typeface="Century Gothic"/>
                <a:cs typeface="Century Gothic"/>
              </a:rPr>
              <a:t>nothing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occurs.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4251" y="2977680"/>
            <a:ext cx="3705225" cy="2938780"/>
            <a:chOff x="1544251" y="2977680"/>
            <a:chExt cx="3705225" cy="2938780"/>
          </a:xfrm>
        </p:grpSpPr>
        <p:sp>
          <p:nvSpPr>
            <p:cNvPr id="5" name="object 5"/>
            <p:cNvSpPr/>
            <p:nvPr/>
          </p:nvSpPr>
          <p:spPr>
            <a:xfrm>
              <a:off x="1572826" y="3006254"/>
              <a:ext cx="3648075" cy="2881630"/>
            </a:xfrm>
            <a:custGeom>
              <a:avLst/>
              <a:gdLst/>
              <a:ahLst/>
              <a:cxnLst/>
              <a:rect l="l" t="t" r="r" b="b"/>
              <a:pathLst>
                <a:path w="3648075" h="2881629">
                  <a:moveTo>
                    <a:pt x="3647826" y="0"/>
                  </a:moveTo>
                  <a:lnTo>
                    <a:pt x="0" y="0"/>
                  </a:lnTo>
                  <a:lnTo>
                    <a:pt x="0" y="2881424"/>
                  </a:lnTo>
                  <a:lnTo>
                    <a:pt x="3647826" y="2881424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2826" y="3006255"/>
              <a:ext cx="3648075" cy="2881630"/>
            </a:xfrm>
            <a:custGeom>
              <a:avLst/>
              <a:gdLst/>
              <a:ahLst/>
              <a:cxnLst/>
              <a:rect l="l" t="t" r="r" b="b"/>
              <a:pathLst>
                <a:path w="3648075" h="2881629">
                  <a:moveTo>
                    <a:pt x="0" y="0"/>
                  </a:moveTo>
                  <a:lnTo>
                    <a:pt x="3647826" y="0"/>
                  </a:lnTo>
                  <a:lnTo>
                    <a:pt x="3647826" y="2881424"/>
                  </a:lnTo>
                  <a:lnTo>
                    <a:pt x="0" y="2881424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03719" y="4283363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8" y="0"/>
                  </a:moveTo>
                  <a:lnTo>
                    <a:pt x="477928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8" y="216265"/>
                  </a:lnTo>
                  <a:lnTo>
                    <a:pt x="477928" y="288354"/>
                  </a:lnTo>
                  <a:lnTo>
                    <a:pt x="622105" y="144178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75157" y="4139382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4" h="585470">
                  <a:moveTo>
                    <a:pt x="1097466" y="0"/>
                  </a:moveTo>
                  <a:lnTo>
                    <a:pt x="0" y="0"/>
                  </a:lnTo>
                  <a:lnTo>
                    <a:pt x="0" y="585340"/>
                  </a:lnTo>
                  <a:lnTo>
                    <a:pt x="1097466" y="585340"/>
                  </a:lnTo>
                  <a:lnTo>
                    <a:pt x="109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75157" y="4139383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56921" y="4139382"/>
            <a:ext cx="1097915" cy="585470"/>
          </a:xfrm>
          <a:custGeom>
            <a:avLst/>
            <a:gdLst/>
            <a:ahLst/>
            <a:cxnLst/>
            <a:rect l="l" t="t" r="r" b="b"/>
            <a:pathLst>
              <a:path w="1097914" h="585470">
                <a:moveTo>
                  <a:pt x="1097466" y="0"/>
                </a:moveTo>
                <a:lnTo>
                  <a:pt x="0" y="0"/>
                </a:lnTo>
                <a:lnTo>
                  <a:pt x="0" y="585340"/>
                </a:lnTo>
                <a:lnTo>
                  <a:pt x="1097466" y="585340"/>
                </a:lnTo>
                <a:lnTo>
                  <a:pt x="1097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56921" y="4139383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2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75157" y="5025328"/>
            <a:ext cx="1851025" cy="585470"/>
            <a:chOff x="1875157" y="5025328"/>
            <a:chExt cx="1851025" cy="585470"/>
          </a:xfrm>
        </p:grpSpPr>
        <p:sp>
          <p:nvSpPr>
            <p:cNvPr id="13" name="object 13"/>
            <p:cNvSpPr/>
            <p:nvPr/>
          </p:nvSpPr>
          <p:spPr>
            <a:xfrm>
              <a:off x="3103720" y="5169310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8" y="0"/>
                  </a:moveTo>
                  <a:lnTo>
                    <a:pt x="477928" y="72087"/>
                  </a:lnTo>
                  <a:lnTo>
                    <a:pt x="0" y="72087"/>
                  </a:lnTo>
                  <a:lnTo>
                    <a:pt x="0" y="216264"/>
                  </a:lnTo>
                  <a:lnTo>
                    <a:pt x="477928" y="216264"/>
                  </a:lnTo>
                  <a:lnTo>
                    <a:pt x="477928" y="288353"/>
                  </a:lnTo>
                  <a:lnTo>
                    <a:pt x="622105" y="144176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75157" y="5025328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4" h="585470">
                  <a:moveTo>
                    <a:pt x="1097466" y="0"/>
                  </a:moveTo>
                  <a:lnTo>
                    <a:pt x="0" y="0"/>
                  </a:lnTo>
                  <a:lnTo>
                    <a:pt x="0" y="585340"/>
                  </a:lnTo>
                  <a:lnTo>
                    <a:pt x="1097466" y="585340"/>
                  </a:lnTo>
                  <a:lnTo>
                    <a:pt x="109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75157" y="5025328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B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56921" y="3253437"/>
            <a:ext cx="1097915" cy="585470"/>
          </a:xfrm>
          <a:custGeom>
            <a:avLst/>
            <a:gdLst/>
            <a:ahLst/>
            <a:cxnLst/>
            <a:rect l="l" t="t" r="r" b="b"/>
            <a:pathLst>
              <a:path w="1097914" h="585470">
                <a:moveTo>
                  <a:pt x="1097466" y="0"/>
                </a:moveTo>
                <a:lnTo>
                  <a:pt x="0" y="0"/>
                </a:lnTo>
                <a:lnTo>
                  <a:pt x="0" y="585340"/>
                </a:lnTo>
                <a:lnTo>
                  <a:pt x="1097466" y="585340"/>
                </a:lnTo>
                <a:lnTo>
                  <a:pt x="1097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56921" y="3253436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149" y="3299865"/>
            <a:ext cx="480579" cy="50081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3650" y="5109855"/>
            <a:ext cx="480579" cy="50081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1748" y="4125579"/>
            <a:ext cx="684384" cy="586616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875674" y="3266883"/>
            <a:ext cx="3107690" cy="2372360"/>
            <a:chOff x="1875674" y="3266883"/>
            <a:chExt cx="3107690" cy="2372360"/>
          </a:xfrm>
        </p:grpSpPr>
        <p:sp>
          <p:nvSpPr>
            <p:cNvPr id="22" name="object 22"/>
            <p:cNvSpPr/>
            <p:nvPr/>
          </p:nvSpPr>
          <p:spPr>
            <a:xfrm>
              <a:off x="3119941" y="3430286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7" y="0"/>
                  </a:moveTo>
                  <a:lnTo>
                    <a:pt x="477927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7" y="216265"/>
                  </a:lnTo>
                  <a:lnTo>
                    <a:pt x="477927" y="288354"/>
                  </a:lnTo>
                  <a:lnTo>
                    <a:pt x="622104" y="144178"/>
                  </a:lnTo>
                  <a:lnTo>
                    <a:pt x="47792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6921" y="5025328"/>
              <a:ext cx="1097466" cy="58534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856921" y="5025328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4" h="585470">
                  <a:moveTo>
                    <a:pt x="0" y="0"/>
                  </a:moveTo>
                  <a:lnTo>
                    <a:pt x="1097467" y="0"/>
                  </a:lnTo>
                  <a:lnTo>
                    <a:pt x="1097467" y="585341"/>
                  </a:lnTo>
                  <a:lnTo>
                    <a:pt x="0" y="58534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75674" y="3266883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4" h="585470">
                  <a:moveTo>
                    <a:pt x="1097466" y="0"/>
                  </a:moveTo>
                  <a:lnTo>
                    <a:pt x="0" y="0"/>
                  </a:lnTo>
                  <a:lnTo>
                    <a:pt x="0" y="585340"/>
                  </a:lnTo>
                  <a:lnTo>
                    <a:pt x="1097466" y="585340"/>
                  </a:lnTo>
                  <a:lnTo>
                    <a:pt x="109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75674" y="3266884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9323" y="3305717"/>
            <a:ext cx="480579" cy="50081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3824" y="5115707"/>
            <a:ext cx="480579" cy="500814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6724425" y="2983532"/>
            <a:ext cx="3705225" cy="2938780"/>
            <a:chOff x="6724425" y="2983532"/>
            <a:chExt cx="3705225" cy="2938780"/>
          </a:xfrm>
        </p:grpSpPr>
        <p:sp>
          <p:nvSpPr>
            <p:cNvPr id="30" name="object 30"/>
            <p:cNvSpPr/>
            <p:nvPr/>
          </p:nvSpPr>
          <p:spPr>
            <a:xfrm>
              <a:off x="6753000" y="3012106"/>
              <a:ext cx="3648075" cy="2881630"/>
            </a:xfrm>
            <a:custGeom>
              <a:avLst/>
              <a:gdLst/>
              <a:ahLst/>
              <a:cxnLst/>
              <a:rect l="l" t="t" r="r" b="b"/>
              <a:pathLst>
                <a:path w="3648075" h="2881629">
                  <a:moveTo>
                    <a:pt x="3647826" y="0"/>
                  </a:moveTo>
                  <a:lnTo>
                    <a:pt x="0" y="0"/>
                  </a:lnTo>
                  <a:lnTo>
                    <a:pt x="0" y="2881424"/>
                  </a:lnTo>
                  <a:lnTo>
                    <a:pt x="3647826" y="2881424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53000" y="3012107"/>
              <a:ext cx="3648075" cy="2881630"/>
            </a:xfrm>
            <a:custGeom>
              <a:avLst/>
              <a:gdLst/>
              <a:ahLst/>
              <a:cxnLst/>
              <a:rect l="l" t="t" r="r" b="b"/>
              <a:pathLst>
                <a:path w="3648075" h="2881629">
                  <a:moveTo>
                    <a:pt x="0" y="0"/>
                  </a:moveTo>
                  <a:lnTo>
                    <a:pt x="3647826" y="0"/>
                  </a:lnTo>
                  <a:lnTo>
                    <a:pt x="3647826" y="2881424"/>
                  </a:lnTo>
                  <a:lnTo>
                    <a:pt x="0" y="2881424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83893" y="4289215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7" y="0"/>
                  </a:moveTo>
                  <a:lnTo>
                    <a:pt x="477927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7" y="216265"/>
                  </a:lnTo>
                  <a:lnTo>
                    <a:pt x="477927" y="288354"/>
                  </a:lnTo>
                  <a:lnTo>
                    <a:pt x="622105" y="144178"/>
                  </a:lnTo>
                  <a:lnTo>
                    <a:pt x="47792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55331" y="4145234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5" h="585470">
                  <a:moveTo>
                    <a:pt x="1097466" y="0"/>
                  </a:moveTo>
                  <a:lnTo>
                    <a:pt x="0" y="0"/>
                  </a:lnTo>
                  <a:lnTo>
                    <a:pt x="0" y="585340"/>
                  </a:lnTo>
                  <a:lnTo>
                    <a:pt x="1097466" y="585340"/>
                  </a:lnTo>
                  <a:lnTo>
                    <a:pt x="109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055331" y="4145235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037094" y="4145234"/>
            <a:ext cx="1097915" cy="585470"/>
          </a:xfrm>
          <a:custGeom>
            <a:avLst/>
            <a:gdLst/>
            <a:ahLst/>
            <a:cxnLst/>
            <a:rect l="l" t="t" r="r" b="b"/>
            <a:pathLst>
              <a:path w="1097915" h="585470">
                <a:moveTo>
                  <a:pt x="1097466" y="0"/>
                </a:moveTo>
                <a:lnTo>
                  <a:pt x="0" y="0"/>
                </a:lnTo>
                <a:lnTo>
                  <a:pt x="0" y="585340"/>
                </a:lnTo>
                <a:lnTo>
                  <a:pt x="1097466" y="585340"/>
                </a:lnTo>
                <a:lnTo>
                  <a:pt x="1097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037094" y="4145235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A</a:t>
            </a:r>
            <a:r>
              <a:rPr sz="1800" b="1" baseline="-20833" dirty="0">
                <a:latin typeface="Century Gothic"/>
                <a:cs typeface="Century Gothic"/>
              </a:rPr>
              <a:t>2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055331" y="5031180"/>
            <a:ext cx="1851025" cy="585470"/>
            <a:chOff x="7055331" y="5031180"/>
            <a:chExt cx="1851025" cy="585470"/>
          </a:xfrm>
        </p:grpSpPr>
        <p:sp>
          <p:nvSpPr>
            <p:cNvPr id="38" name="object 38"/>
            <p:cNvSpPr/>
            <p:nvPr/>
          </p:nvSpPr>
          <p:spPr>
            <a:xfrm>
              <a:off x="8283893" y="5175162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7" y="0"/>
                  </a:moveTo>
                  <a:lnTo>
                    <a:pt x="477927" y="72087"/>
                  </a:lnTo>
                  <a:lnTo>
                    <a:pt x="0" y="72087"/>
                  </a:lnTo>
                  <a:lnTo>
                    <a:pt x="0" y="216265"/>
                  </a:lnTo>
                  <a:lnTo>
                    <a:pt x="477927" y="216265"/>
                  </a:lnTo>
                  <a:lnTo>
                    <a:pt x="477927" y="288353"/>
                  </a:lnTo>
                  <a:lnTo>
                    <a:pt x="622105" y="144176"/>
                  </a:lnTo>
                  <a:lnTo>
                    <a:pt x="47792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55331" y="5031180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5" h="585470">
                  <a:moveTo>
                    <a:pt x="1097466" y="0"/>
                  </a:moveTo>
                  <a:lnTo>
                    <a:pt x="0" y="0"/>
                  </a:lnTo>
                  <a:lnTo>
                    <a:pt x="0" y="585340"/>
                  </a:lnTo>
                  <a:lnTo>
                    <a:pt x="1097466" y="585340"/>
                  </a:lnTo>
                  <a:lnTo>
                    <a:pt x="109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055331" y="5031181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B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37094" y="3259289"/>
            <a:ext cx="1097915" cy="585470"/>
          </a:xfrm>
          <a:custGeom>
            <a:avLst/>
            <a:gdLst/>
            <a:ahLst/>
            <a:cxnLst/>
            <a:rect l="l" t="t" r="r" b="b"/>
            <a:pathLst>
              <a:path w="1097915" h="585470">
                <a:moveTo>
                  <a:pt x="1097466" y="0"/>
                </a:moveTo>
                <a:lnTo>
                  <a:pt x="0" y="0"/>
                </a:lnTo>
                <a:lnTo>
                  <a:pt x="0" y="585340"/>
                </a:lnTo>
                <a:lnTo>
                  <a:pt x="1097466" y="585340"/>
                </a:lnTo>
                <a:lnTo>
                  <a:pt x="1097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037094" y="3259288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055849" y="3272736"/>
            <a:ext cx="3107690" cy="2372360"/>
            <a:chOff x="7055849" y="3272736"/>
            <a:chExt cx="3107690" cy="2372360"/>
          </a:xfrm>
        </p:grpSpPr>
        <p:sp>
          <p:nvSpPr>
            <p:cNvPr id="44" name="object 44"/>
            <p:cNvSpPr/>
            <p:nvPr/>
          </p:nvSpPr>
          <p:spPr>
            <a:xfrm>
              <a:off x="8300115" y="3436138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7" y="0"/>
                  </a:moveTo>
                  <a:lnTo>
                    <a:pt x="477927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7" y="216265"/>
                  </a:lnTo>
                  <a:lnTo>
                    <a:pt x="477927" y="288354"/>
                  </a:lnTo>
                  <a:lnTo>
                    <a:pt x="622104" y="144178"/>
                  </a:lnTo>
                  <a:lnTo>
                    <a:pt x="47792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37094" y="5031180"/>
              <a:ext cx="1097466" cy="58534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037094" y="5031181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5" h="585470">
                  <a:moveTo>
                    <a:pt x="0" y="0"/>
                  </a:moveTo>
                  <a:lnTo>
                    <a:pt x="1097467" y="0"/>
                  </a:lnTo>
                  <a:lnTo>
                    <a:pt x="1097467" y="585341"/>
                  </a:lnTo>
                  <a:lnTo>
                    <a:pt x="0" y="58534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55849" y="3272736"/>
              <a:ext cx="1097915" cy="585470"/>
            </a:xfrm>
            <a:custGeom>
              <a:avLst/>
              <a:gdLst/>
              <a:ahLst/>
              <a:cxnLst/>
              <a:rect l="l" t="t" r="r" b="b"/>
              <a:pathLst>
                <a:path w="1097915" h="585470">
                  <a:moveTo>
                    <a:pt x="1097466" y="0"/>
                  </a:moveTo>
                  <a:lnTo>
                    <a:pt x="0" y="0"/>
                  </a:lnTo>
                  <a:lnTo>
                    <a:pt x="0" y="585340"/>
                  </a:lnTo>
                  <a:lnTo>
                    <a:pt x="1097466" y="585340"/>
                  </a:lnTo>
                  <a:lnTo>
                    <a:pt x="1097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055849" y="3272735"/>
            <a:ext cx="1097915" cy="58547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963192" y="2803240"/>
            <a:ext cx="3359150" cy="3415029"/>
            <a:chOff x="6963192" y="2803240"/>
            <a:chExt cx="3359150" cy="3415029"/>
          </a:xfrm>
        </p:grpSpPr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3193" y="3124506"/>
              <a:ext cx="1278730" cy="170021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982242" y="4910936"/>
              <a:ext cx="1224280" cy="817244"/>
            </a:xfrm>
            <a:custGeom>
              <a:avLst/>
              <a:gdLst/>
              <a:ahLst/>
              <a:cxnLst/>
              <a:rect l="l" t="t" r="r" b="b"/>
              <a:pathLst>
                <a:path w="1224279" h="817245">
                  <a:moveTo>
                    <a:pt x="137206" y="0"/>
                  </a:moveTo>
                  <a:lnTo>
                    <a:pt x="1224105" y="541302"/>
                  </a:lnTo>
                  <a:lnTo>
                    <a:pt x="1086898" y="816803"/>
                  </a:lnTo>
                  <a:lnTo>
                    <a:pt x="0" y="275501"/>
                  </a:lnTo>
                  <a:lnTo>
                    <a:pt x="137206" y="0"/>
                  </a:lnTo>
                  <a:close/>
                </a:path>
              </a:pathLst>
            </a:custGeom>
            <a:ln w="3810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45033" y="5065062"/>
              <a:ext cx="897890" cy="514350"/>
            </a:xfrm>
            <a:custGeom>
              <a:avLst/>
              <a:gdLst/>
              <a:ahLst/>
              <a:cxnLst/>
              <a:rect l="l" t="t" r="r" b="b"/>
              <a:pathLst>
                <a:path w="897890" h="514350">
                  <a:moveTo>
                    <a:pt x="827674" y="373380"/>
                  </a:moveTo>
                  <a:lnTo>
                    <a:pt x="770742" y="487680"/>
                  </a:lnTo>
                  <a:lnTo>
                    <a:pt x="796932" y="501650"/>
                  </a:lnTo>
                  <a:lnTo>
                    <a:pt x="807307" y="505459"/>
                  </a:lnTo>
                  <a:lnTo>
                    <a:pt x="816203" y="509269"/>
                  </a:lnTo>
                  <a:lnTo>
                    <a:pt x="823623" y="511809"/>
                  </a:lnTo>
                  <a:lnTo>
                    <a:pt x="829565" y="514350"/>
                  </a:lnTo>
                  <a:lnTo>
                    <a:pt x="843764" y="514350"/>
                  </a:lnTo>
                  <a:lnTo>
                    <a:pt x="877366" y="495300"/>
                  </a:lnTo>
                  <a:lnTo>
                    <a:pt x="881694" y="490219"/>
                  </a:lnTo>
                  <a:lnTo>
                    <a:pt x="830860" y="490219"/>
                  </a:lnTo>
                  <a:lnTo>
                    <a:pt x="823079" y="487680"/>
                  </a:lnTo>
                  <a:lnTo>
                    <a:pt x="803030" y="477519"/>
                  </a:lnTo>
                  <a:lnTo>
                    <a:pt x="838906" y="405130"/>
                  </a:lnTo>
                  <a:lnTo>
                    <a:pt x="881950" y="405130"/>
                  </a:lnTo>
                  <a:lnTo>
                    <a:pt x="874445" y="398780"/>
                  </a:lnTo>
                  <a:lnTo>
                    <a:pt x="864954" y="392430"/>
                  </a:lnTo>
                  <a:lnTo>
                    <a:pt x="853475" y="386080"/>
                  </a:lnTo>
                  <a:lnTo>
                    <a:pt x="827674" y="373380"/>
                  </a:lnTo>
                  <a:close/>
                </a:path>
                <a:path w="897890" h="514350">
                  <a:moveTo>
                    <a:pt x="881950" y="405130"/>
                  </a:moveTo>
                  <a:lnTo>
                    <a:pt x="838906" y="405130"/>
                  </a:lnTo>
                  <a:lnTo>
                    <a:pt x="846290" y="408940"/>
                  </a:lnTo>
                  <a:lnTo>
                    <a:pt x="855456" y="414019"/>
                  </a:lnTo>
                  <a:lnTo>
                    <a:pt x="862672" y="420369"/>
                  </a:lnTo>
                  <a:lnTo>
                    <a:pt x="867937" y="426719"/>
                  </a:lnTo>
                  <a:lnTo>
                    <a:pt x="871253" y="433069"/>
                  </a:lnTo>
                  <a:lnTo>
                    <a:pt x="872956" y="440690"/>
                  </a:lnTo>
                  <a:lnTo>
                    <a:pt x="872880" y="448309"/>
                  </a:lnTo>
                  <a:lnTo>
                    <a:pt x="847669" y="487680"/>
                  </a:lnTo>
                  <a:lnTo>
                    <a:pt x="842094" y="490219"/>
                  </a:lnTo>
                  <a:lnTo>
                    <a:pt x="881694" y="490219"/>
                  </a:lnTo>
                  <a:lnTo>
                    <a:pt x="897259" y="450850"/>
                  </a:lnTo>
                  <a:lnTo>
                    <a:pt x="897434" y="440690"/>
                  </a:lnTo>
                  <a:lnTo>
                    <a:pt x="896466" y="433069"/>
                  </a:lnTo>
                  <a:lnTo>
                    <a:pt x="894482" y="425450"/>
                  </a:lnTo>
                  <a:lnTo>
                    <a:pt x="891482" y="417830"/>
                  </a:lnTo>
                  <a:lnTo>
                    <a:pt x="887467" y="411480"/>
                  </a:lnTo>
                  <a:lnTo>
                    <a:pt x="881950" y="405130"/>
                  </a:lnTo>
                  <a:close/>
                </a:path>
                <a:path w="897890" h="514350">
                  <a:moveTo>
                    <a:pt x="745255" y="332740"/>
                  </a:moveTo>
                  <a:lnTo>
                    <a:pt x="688323" y="447040"/>
                  </a:lnTo>
                  <a:lnTo>
                    <a:pt x="750726" y="477519"/>
                  </a:lnTo>
                  <a:lnTo>
                    <a:pt x="761370" y="457200"/>
                  </a:lnTo>
                  <a:lnTo>
                    <a:pt x="720571" y="436880"/>
                  </a:lnTo>
                  <a:lnTo>
                    <a:pt x="735548" y="406400"/>
                  </a:lnTo>
                  <a:lnTo>
                    <a:pt x="786146" y="406400"/>
                  </a:lnTo>
                  <a:lnTo>
                    <a:pt x="786758" y="405130"/>
                  </a:lnTo>
                  <a:lnTo>
                    <a:pt x="745960" y="384809"/>
                  </a:lnTo>
                  <a:lnTo>
                    <a:pt x="756254" y="364490"/>
                  </a:lnTo>
                  <a:lnTo>
                    <a:pt x="807034" y="364490"/>
                  </a:lnTo>
                  <a:lnTo>
                    <a:pt x="807658" y="363219"/>
                  </a:lnTo>
                  <a:lnTo>
                    <a:pt x="745255" y="332740"/>
                  </a:lnTo>
                  <a:close/>
                </a:path>
                <a:path w="897890" h="514350">
                  <a:moveTo>
                    <a:pt x="697438" y="349250"/>
                  </a:moveTo>
                  <a:lnTo>
                    <a:pt x="673232" y="349250"/>
                  </a:lnTo>
                  <a:lnTo>
                    <a:pt x="649557" y="427990"/>
                  </a:lnTo>
                  <a:lnTo>
                    <a:pt x="670538" y="438150"/>
                  </a:lnTo>
                  <a:lnTo>
                    <a:pt x="697438" y="349250"/>
                  </a:lnTo>
                  <a:close/>
                </a:path>
                <a:path w="897890" h="514350">
                  <a:moveTo>
                    <a:pt x="786146" y="406400"/>
                  </a:moveTo>
                  <a:lnTo>
                    <a:pt x="735548" y="406400"/>
                  </a:lnTo>
                  <a:lnTo>
                    <a:pt x="776347" y="426719"/>
                  </a:lnTo>
                  <a:lnTo>
                    <a:pt x="786146" y="406400"/>
                  </a:lnTo>
                  <a:close/>
                </a:path>
                <a:path w="897890" h="514350">
                  <a:moveTo>
                    <a:pt x="628340" y="316230"/>
                  </a:moveTo>
                  <a:lnTo>
                    <a:pt x="605701" y="316230"/>
                  </a:lnTo>
                  <a:lnTo>
                    <a:pt x="593759" y="400050"/>
                  </a:lnTo>
                  <a:lnTo>
                    <a:pt x="612954" y="408940"/>
                  </a:lnTo>
                  <a:lnTo>
                    <a:pt x="652712" y="369569"/>
                  </a:lnTo>
                  <a:lnTo>
                    <a:pt x="620696" y="369569"/>
                  </a:lnTo>
                  <a:lnTo>
                    <a:pt x="628340" y="316230"/>
                  </a:lnTo>
                  <a:close/>
                </a:path>
                <a:path w="897890" h="514350">
                  <a:moveTo>
                    <a:pt x="807034" y="364490"/>
                  </a:moveTo>
                  <a:lnTo>
                    <a:pt x="756254" y="364490"/>
                  </a:lnTo>
                  <a:lnTo>
                    <a:pt x="797053" y="384809"/>
                  </a:lnTo>
                  <a:lnTo>
                    <a:pt x="807034" y="364490"/>
                  </a:lnTo>
                  <a:close/>
                </a:path>
                <a:path w="897890" h="514350">
                  <a:moveTo>
                    <a:pt x="612688" y="266700"/>
                  </a:moveTo>
                  <a:lnTo>
                    <a:pt x="536019" y="370840"/>
                  </a:lnTo>
                  <a:lnTo>
                    <a:pt x="557234" y="382269"/>
                  </a:lnTo>
                  <a:lnTo>
                    <a:pt x="605701" y="316230"/>
                  </a:lnTo>
                  <a:lnTo>
                    <a:pt x="628340" y="316230"/>
                  </a:lnTo>
                  <a:lnTo>
                    <a:pt x="633983" y="276859"/>
                  </a:lnTo>
                  <a:lnTo>
                    <a:pt x="612688" y="266700"/>
                  </a:lnTo>
                  <a:close/>
                </a:path>
                <a:path w="897890" h="514350">
                  <a:moveTo>
                    <a:pt x="687215" y="303530"/>
                  </a:moveTo>
                  <a:lnTo>
                    <a:pt x="620696" y="369569"/>
                  </a:lnTo>
                  <a:lnTo>
                    <a:pt x="652712" y="369569"/>
                  </a:lnTo>
                  <a:lnTo>
                    <a:pt x="673232" y="349250"/>
                  </a:lnTo>
                  <a:lnTo>
                    <a:pt x="697438" y="349250"/>
                  </a:lnTo>
                  <a:lnTo>
                    <a:pt x="708198" y="313690"/>
                  </a:lnTo>
                  <a:lnTo>
                    <a:pt x="687215" y="303530"/>
                  </a:lnTo>
                  <a:close/>
                </a:path>
                <a:path w="897890" h="514350">
                  <a:moveTo>
                    <a:pt x="498562" y="209550"/>
                  </a:moveTo>
                  <a:lnTo>
                    <a:pt x="464620" y="278130"/>
                  </a:lnTo>
                  <a:lnTo>
                    <a:pt x="460148" y="287019"/>
                  </a:lnTo>
                  <a:lnTo>
                    <a:pt x="456908" y="295909"/>
                  </a:lnTo>
                  <a:lnTo>
                    <a:pt x="454902" y="303530"/>
                  </a:lnTo>
                  <a:lnTo>
                    <a:pt x="454129" y="308609"/>
                  </a:lnTo>
                  <a:lnTo>
                    <a:pt x="453919" y="316230"/>
                  </a:lnTo>
                  <a:lnTo>
                    <a:pt x="455937" y="322580"/>
                  </a:lnTo>
                  <a:lnTo>
                    <a:pt x="464422" y="336550"/>
                  </a:lnTo>
                  <a:lnTo>
                    <a:pt x="470688" y="341630"/>
                  </a:lnTo>
                  <a:lnTo>
                    <a:pt x="485299" y="349250"/>
                  </a:lnTo>
                  <a:lnTo>
                    <a:pt x="491339" y="351790"/>
                  </a:lnTo>
                  <a:lnTo>
                    <a:pt x="502858" y="351790"/>
                  </a:lnTo>
                  <a:lnTo>
                    <a:pt x="508597" y="350519"/>
                  </a:lnTo>
                  <a:lnTo>
                    <a:pt x="520029" y="346709"/>
                  </a:lnTo>
                  <a:lnTo>
                    <a:pt x="524644" y="342900"/>
                  </a:lnTo>
                  <a:lnTo>
                    <a:pt x="528159" y="339090"/>
                  </a:lnTo>
                  <a:lnTo>
                    <a:pt x="531002" y="336550"/>
                  </a:lnTo>
                  <a:lnTo>
                    <a:pt x="534260" y="331469"/>
                  </a:lnTo>
                  <a:lnTo>
                    <a:pt x="536097" y="327659"/>
                  </a:lnTo>
                  <a:lnTo>
                    <a:pt x="492795" y="327659"/>
                  </a:lnTo>
                  <a:lnTo>
                    <a:pt x="485334" y="323850"/>
                  </a:lnTo>
                  <a:lnTo>
                    <a:pt x="482633" y="321309"/>
                  </a:lnTo>
                  <a:lnTo>
                    <a:pt x="479078" y="314959"/>
                  </a:lnTo>
                  <a:lnTo>
                    <a:pt x="478289" y="312419"/>
                  </a:lnTo>
                  <a:lnTo>
                    <a:pt x="478693" y="306069"/>
                  </a:lnTo>
                  <a:lnTo>
                    <a:pt x="480381" y="300990"/>
                  </a:lnTo>
                  <a:lnTo>
                    <a:pt x="520400" y="220980"/>
                  </a:lnTo>
                  <a:lnTo>
                    <a:pt x="498562" y="209550"/>
                  </a:lnTo>
                  <a:close/>
                </a:path>
                <a:path w="897890" h="514350">
                  <a:moveTo>
                    <a:pt x="554127" y="237490"/>
                  </a:moveTo>
                  <a:lnTo>
                    <a:pt x="514818" y="316230"/>
                  </a:lnTo>
                  <a:lnTo>
                    <a:pt x="511701" y="321309"/>
                  </a:lnTo>
                  <a:lnTo>
                    <a:pt x="506867" y="325119"/>
                  </a:lnTo>
                  <a:lnTo>
                    <a:pt x="503834" y="327659"/>
                  </a:lnTo>
                  <a:lnTo>
                    <a:pt x="536097" y="327659"/>
                  </a:lnTo>
                  <a:lnTo>
                    <a:pt x="537933" y="323850"/>
                  </a:lnTo>
                  <a:lnTo>
                    <a:pt x="542022" y="316230"/>
                  </a:lnTo>
                  <a:lnTo>
                    <a:pt x="575964" y="248919"/>
                  </a:lnTo>
                  <a:lnTo>
                    <a:pt x="554127" y="237490"/>
                  </a:lnTo>
                  <a:close/>
                </a:path>
                <a:path w="897890" h="514350">
                  <a:moveTo>
                    <a:pt x="384792" y="255269"/>
                  </a:moveTo>
                  <a:lnTo>
                    <a:pt x="361034" y="256540"/>
                  </a:lnTo>
                  <a:lnTo>
                    <a:pt x="361441" y="264159"/>
                  </a:lnTo>
                  <a:lnTo>
                    <a:pt x="362600" y="271780"/>
                  </a:lnTo>
                  <a:lnTo>
                    <a:pt x="400731" y="304800"/>
                  </a:lnTo>
                  <a:lnTo>
                    <a:pt x="408122" y="304800"/>
                  </a:lnTo>
                  <a:lnTo>
                    <a:pt x="437833" y="281940"/>
                  </a:lnTo>
                  <a:lnTo>
                    <a:pt x="403613" y="281940"/>
                  </a:lnTo>
                  <a:lnTo>
                    <a:pt x="396207" y="279400"/>
                  </a:lnTo>
                  <a:lnTo>
                    <a:pt x="391471" y="275590"/>
                  </a:lnTo>
                  <a:lnTo>
                    <a:pt x="387991" y="270509"/>
                  </a:lnTo>
                  <a:lnTo>
                    <a:pt x="385764" y="262890"/>
                  </a:lnTo>
                  <a:lnTo>
                    <a:pt x="384792" y="255269"/>
                  </a:lnTo>
                  <a:close/>
                </a:path>
                <a:path w="897890" h="514350">
                  <a:moveTo>
                    <a:pt x="431952" y="175259"/>
                  </a:moveTo>
                  <a:lnTo>
                    <a:pt x="425307" y="175259"/>
                  </a:lnTo>
                  <a:lnTo>
                    <a:pt x="418660" y="176530"/>
                  </a:lnTo>
                  <a:lnTo>
                    <a:pt x="409800" y="180340"/>
                  </a:lnTo>
                  <a:lnTo>
                    <a:pt x="403396" y="185419"/>
                  </a:lnTo>
                  <a:lnTo>
                    <a:pt x="396714" y="198119"/>
                  </a:lnTo>
                  <a:lnTo>
                    <a:pt x="395785" y="204469"/>
                  </a:lnTo>
                  <a:lnTo>
                    <a:pt x="396664" y="212090"/>
                  </a:lnTo>
                  <a:lnTo>
                    <a:pt x="412917" y="256540"/>
                  </a:lnTo>
                  <a:lnTo>
                    <a:pt x="415165" y="262890"/>
                  </a:lnTo>
                  <a:lnTo>
                    <a:pt x="416419" y="269240"/>
                  </a:lnTo>
                  <a:lnTo>
                    <a:pt x="416087" y="273050"/>
                  </a:lnTo>
                  <a:lnTo>
                    <a:pt x="413378" y="278130"/>
                  </a:lnTo>
                  <a:lnTo>
                    <a:pt x="410858" y="279400"/>
                  </a:lnTo>
                  <a:lnTo>
                    <a:pt x="403613" y="281940"/>
                  </a:lnTo>
                  <a:lnTo>
                    <a:pt x="437833" y="281940"/>
                  </a:lnTo>
                  <a:lnTo>
                    <a:pt x="439032" y="279400"/>
                  </a:lnTo>
                  <a:lnTo>
                    <a:pt x="440325" y="275590"/>
                  </a:lnTo>
                  <a:lnTo>
                    <a:pt x="440697" y="265430"/>
                  </a:lnTo>
                  <a:lnTo>
                    <a:pt x="439698" y="259080"/>
                  </a:lnTo>
                  <a:lnTo>
                    <a:pt x="436655" y="250190"/>
                  </a:lnTo>
                  <a:lnTo>
                    <a:pt x="433810" y="242569"/>
                  </a:lnTo>
                  <a:lnTo>
                    <a:pt x="428978" y="232409"/>
                  </a:lnTo>
                  <a:lnTo>
                    <a:pt x="423861" y="219709"/>
                  </a:lnTo>
                  <a:lnTo>
                    <a:pt x="420988" y="212090"/>
                  </a:lnTo>
                  <a:lnTo>
                    <a:pt x="420362" y="209550"/>
                  </a:lnTo>
                  <a:lnTo>
                    <a:pt x="419919" y="207009"/>
                  </a:lnTo>
                  <a:lnTo>
                    <a:pt x="420174" y="204469"/>
                  </a:lnTo>
                  <a:lnTo>
                    <a:pt x="422083" y="200659"/>
                  </a:lnTo>
                  <a:lnTo>
                    <a:pt x="423848" y="199390"/>
                  </a:lnTo>
                  <a:lnTo>
                    <a:pt x="428997" y="198119"/>
                  </a:lnTo>
                  <a:lnTo>
                    <a:pt x="463918" y="198119"/>
                  </a:lnTo>
                  <a:lnTo>
                    <a:pt x="463387" y="196850"/>
                  </a:lnTo>
                  <a:lnTo>
                    <a:pt x="455709" y="186690"/>
                  </a:lnTo>
                  <a:lnTo>
                    <a:pt x="450940" y="182880"/>
                  </a:lnTo>
                  <a:lnTo>
                    <a:pt x="445241" y="179069"/>
                  </a:lnTo>
                  <a:lnTo>
                    <a:pt x="438597" y="176530"/>
                  </a:lnTo>
                  <a:lnTo>
                    <a:pt x="431952" y="175259"/>
                  </a:lnTo>
                  <a:close/>
                </a:path>
                <a:path w="897890" h="514350">
                  <a:moveTo>
                    <a:pt x="324421" y="160019"/>
                  </a:moveTo>
                  <a:lnTo>
                    <a:pt x="301230" y="160019"/>
                  </a:lnTo>
                  <a:lnTo>
                    <a:pt x="312840" y="260350"/>
                  </a:lnTo>
                  <a:lnTo>
                    <a:pt x="333744" y="270509"/>
                  </a:lnTo>
                  <a:lnTo>
                    <a:pt x="358415" y="220980"/>
                  </a:lnTo>
                  <a:lnTo>
                    <a:pt x="331452" y="220980"/>
                  </a:lnTo>
                  <a:lnTo>
                    <a:pt x="324421" y="160019"/>
                  </a:lnTo>
                  <a:close/>
                </a:path>
                <a:path w="897890" h="514350">
                  <a:moveTo>
                    <a:pt x="299053" y="110489"/>
                  </a:moveTo>
                  <a:lnTo>
                    <a:pt x="242122" y="224790"/>
                  </a:lnTo>
                  <a:lnTo>
                    <a:pt x="263882" y="236219"/>
                  </a:lnTo>
                  <a:lnTo>
                    <a:pt x="301230" y="160019"/>
                  </a:lnTo>
                  <a:lnTo>
                    <a:pt x="324421" y="160019"/>
                  </a:lnTo>
                  <a:lnTo>
                    <a:pt x="319880" y="120650"/>
                  </a:lnTo>
                  <a:lnTo>
                    <a:pt x="299053" y="110489"/>
                  </a:lnTo>
                  <a:close/>
                </a:path>
                <a:path w="897890" h="514350">
                  <a:moveTo>
                    <a:pt x="368917" y="144780"/>
                  </a:moveTo>
                  <a:lnTo>
                    <a:pt x="331452" y="220980"/>
                  </a:lnTo>
                  <a:lnTo>
                    <a:pt x="358415" y="220980"/>
                  </a:lnTo>
                  <a:lnTo>
                    <a:pt x="390676" y="156210"/>
                  </a:lnTo>
                  <a:lnTo>
                    <a:pt x="368917" y="144780"/>
                  </a:lnTo>
                  <a:close/>
                </a:path>
                <a:path w="897890" h="514350">
                  <a:moveTo>
                    <a:pt x="463918" y="198119"/>
                  </a:moveTo>
                  <a:lnTo>
                    <a:pt x="428997" y="198119"/>
                  </a:lnTo>
                  <a:lnTo>
                    <a:pt x="431708" y="199390"/>
                  </a:lnTo>
                  <a:lnTo>
                    <a:pt x="440413" y="203200"/>
                  </a:lnTo>
                  <a:lnTo>
                    <a:pt x="444203" y="209550"/>
                  </a:lnTo>
                  <a:lnTo>
                    <a:pt x="445927" y="220980"/>
                  </a:lnTo>
                  <a:lnTo>
                    <a:pt x="469096" y="214630"/>
                  </a:lnTo>
                  <a:lnTo>
                    <a:pt x="466570" y="204469"/>
                  </a:lnTo>
                  <a:lnTo>
                    <a:pt x="463918" y="198119"/>
                  </a:lnTo>
                  <a:close/>
                </a:path>
                <a:path w="897890" h="514350">
                  <a:moveTo>
                    <a:pt x="195778" y="60960"/>
                  </a:moveTo>
                  <a:lnTo>
                    <a:pt x="186955" y="60960"/>
                  </a:lnTo>
                  <a:lnTo>
                    <a:pt x="178211" y="62230"/>
                  </a:lnTo>
                  <a:lnTo>
                    <a:pt x="141177" y="83819"/>
                  </a:lnTo>
                  <a:lnTo>
                    <a:pt x="124253" y="123189"/>
                  </a:lnTo>
                  <a:lnTo>
                    <a:pt x="124516" y="135889"/>
                  </a:lnTo>
                  <a:lnTo>
                    <a:pt x="139870" y="171450"/>
                  </a:lnTo>
                  <a:lnTo>
                    <a:pt x="173560" y="193040"/>
                  </a:lnTo>
                  <a:lnTo>
                    <a:pt x="186080" y="195580"/>
                  </a:lnTo>
                  <a:lnTo>
                    <a:pt x="198761" y="194309"/>
                  </a:lnTo>
                  <a:lnTo>
                    <a:pt x="211602" y="191769"/>
                  </a:lnTo>
                  <a:lnTo>
                    <a:pt x="223688" y="186690"/>
                  </a:lnTo>
                  <a:lnTo>
                    <a:pt x="234101" y="179069"/>
                  </a:lnTo>
                  <a:lnTo>
                    <a:pt x="240657" y="171450"/>
                  </a:lnTo>
                  <a:lnTo>
                    <a:pt x="187401" y="171450"/>
                  </a:lnTo>
                  <a:lnTo>
                    <a:pt x="179484" y="170180"/>
                  </a:lnTo>
                  <a:lnTo>
                    <a:pt x="171690" y="167640"/>
                  </a:lnTo>
                  <a:lnTo>
                    <a:pt x="165314" y="162560"/>
                  </a:lnTo>
                  <a:lnTo>
                    <a:pt x="159863" y="158750"/>
                  </a:lnTo>
                  <a:lnTo>
                    <a:pt x="155339" y="152400"/>
                  </a:lnTo>
                  <a:lnTo>
                    <a:pt x="151739" y="146050"/>
                  </a:lnTo>
                  <a:lnTo>
                    <a:pt x="148784" y="137160"/>
                  </a:lnTo>
                  <a:lnTo>
                    <a:pt x="148023" y="128269"/>
                  </a:lnTo>
                  <a:lnTo>
                    <a:pt x="149454" y="119380"/>
                  </a:lnTo>
                  <a:lnTo>
                    <a:pt x="177853" y="86360"/>
                  </a:lnTo>
                  <a:lnTo>
                    <a:pt x="185974" y="85089"/>
                  </a:lnTo>
                  <a:lnTo>
                    <a:pt x="242109" y="85089"/>
                  </a:lnTo>
                  <a:lnTo>
                    <a:pt x="241201" y="83819"/>
                  </a:lnTo>
                  <a:lnTo>
                    <a:pt x="231993" y="74930"/>
                  </a:lnTo>
                  <a:lnTo>
                    <a:pt x="220841" y="67310"/>
                  </a:lnTo>
                  <a:lnTo>
                    <a:pt x="204366" y="62230"/>
                  </a:lnTo>
                  <a:lnTo>
                    <a:pt x="195778" y="60960"/>
                  </a:lnTo>
                  <a:close/>
                </a:path>
                <a:path w="897890" h="514350">
                  <a:moveTo>
                    <a:pt x="242109" y="85089"/>
                  </a:moveTo>
                  <a:lnTo>
                    <a:pt x="194040" y="85089"/>
                  </a:lnTo>
                  <a:lnTo>
                    <a:pt x="202049" y="86360"/>
                  </a:lnTo>
                  <a:lnTo>
                    <a:pt x="210003" y="88900"/>
                  </a:lnTo>
                  <a:lnTo>
                    <a:pt x="232850" y="121919"/>
                  </a:lnTo>
                  <a:lnTo>
                    <a:pt x="232991" y="130810"/>
                  </a:lnTo>
                  <a:lnTo>
                    <a:pt x="231450" y="138430"/>
                  </a:lnTo>
                  <a:lnTo>
                    <a:pt x="203607" y="168909"/>
                  </a:lnTo>
                  <a:lnTo>
                    <a:pt x="195443" y="171450"/>
                  </a:lnTo>
                  <a:lnTo>
                    <a:pt x="240657" y="171450"/>
                  </a:lnTo>
                  <a:lnTo>
                    <a:pt x="242842" y="168909"/>
                  </a:lnTo>
                  <a:lnTo>
                    <a:pt x="249909" y="157480"/>
                  </a:lnTo>
                  <a:lnTo>
                    <a:pt x="254868" y="144780"/>
                  </a:lnTo>
                  <a:lnTo>
                    <a:pt x="257167" y="132080"/>
                  </a:lnTo>
                  <a:lnTo>
                    <a:pt x="256807" y="119380"/>
                  </a:lnTo>
                  <a:lnTo>
                    <a:pt x="253788" y="106680"/>
                  </a:lnTo>
                  <a:lnTo>
                    <a:pt x="248466" y="93980"/>
                  </a:lnTo>
                  <a:lnTo>
                    <a:pt x="242109" y="85089"/>
                  </a:lnTo>
                  <a:close/>
                </a:path>
                <a:path w="897890" h="514350">
                  <a:moveTo>
                    <a:pt x="72491" y="0"/>
                  </a:moveTo>
                  <a:lnTo>
                    <a:pt x="54420" y="0"/>
                  </a:lnTo>
                  <a:lnTo>
                    <a:pt x="45967" y="2539"/>
                  </a:lnTo>
                  <a:lnTo>
                    <a:pt x="12350" y="27939"/>
                  </a:lnTo>
                  <a:lnTo>
                    <a:pt x="0" y="62230"/>
                  </a:lnTo>
                  <a:lnTo>
                    <a:pt x="208" y="74930"/>
                  </a:lnTo>
                  <a:lnTo>
                    <a:pt x="16217" y="110489"/>
                  </a:lnTo>
                  <a:lnTo>
                    <a:pt x="59578" y="134619"/>
                  </a:lnTo>
                  <a:lnTo>
                    <a:pt x="81393" y="134619"/>
                  </a:lnTo>
                  <a:lnTo>
                    <a:pt x="89834" y="132080"/>
                  </a:lnTo>
                  <a:lnTo>
                    <a:pt x="98921" y="129539"/>
                  </a:lnTo>
                  <a:lnTo>
                    <a:pt x="93398" y="111760"/>
                  </a:lnTo>
                  <a:lnTo>
                    <a:pt x="74569" y="111760"/>
                  </a:lnTo>
                  <a:lnTo>
                    <a:pt x="61755" y="110489"/>
                  </a:lnTo>
                  <a:lnTo>
                    <a:pt x="26997" y="85089"/>
                  </a:lnTo>
                  <a:lnTo>
                    <a:pt x="23869" y="62230"/>
                  </a:lnTo>
                  <a:lnTo>
                    <a:pt x="25579" y="54610"/>
                  </a:lnTo>
                  <a:lnTo>
                    <a:pt x="54341" y="25400"/>
                  </a:lnTo>
                  <a:lnTo>
                    <a:pt x="62716" y="22860"/>
                  </a:lnTo>
                  <a:lnTo>
                    <a:pt x="119528" y="22860"/>
                  </a:lnTo>
                  <a:lnTo>
                    <a:pt x="117405" y="20319"/>
                  </a:lnTo>
                  <a:lnTo>
                    <a:pt x="111592" y="15239"/>
                  </a:lnTo>
                  <a:lnTo>
                    <a:pt x="105276" y="11430"/>
                  </a:lnTo>
                  <a:lnTo>
                    <a:pt x="98455" y="6350"/>
                  </a:lnTo>
                  <a:lnTo>
                    <a:pt x="81372" y="1269"/>
                  </a:lnTo>
                  <a:lnTo>
                    <a:pt x="72491" y="0"/>
                  </a:lnTo>
                  <a:close/>
                </a:path>
                <a:path w="897890" h="514350">
                  <a:moveTo>
                    <a:pt x="91820" y="106680"/>
                  </a:moveTo>
                  <a:lnTo>
                    <a:pt x="82455" y="110489"/>
                  </a:lnTo>
                  <a:lnTo>
                    <a:pt x="74569" y="111760"/>
                  </a:lnTo>
                  <a:lnTo>
                    <a:pt x="93398" y="111760"/>
                  </a:lnTo>
                  <a:lnTo>
                    <a:pt x="91820" y="106680"/>
                  </a:lnTo>
                  <a:close/>
                </a:path>
                <a:path w="897890" h="514350">
                  <a:moveTo>
                    <a:pt x="119528" y="22860"/>
                  </a:moveTo>
                  <a:lnTo>
                    <a:pt x="71042" y="22860"/>
                  </a:lnTo>
                  <a:lnTo>
                    <a:pt x="79316" y="24130"/>
                  </a:lnTo>
                  <a:lnTo>
                    <a:pt x="87540" y="27939"/>
                  </a:lnTo>
                  <a:lnTo>
                    <a:pt x="96501" y="34289"/>
                  </a:lnTo>
                  <a:lnTo>
                    <a:pt x="103955" y="40639"/>
                  </a:lnTo>
                  <a:lnTo>
                    <a:pt x="109903" y="50800"/>
                  </a:lnTo>
                  <a:lnTo>
                    <a:pt x="114344" y="62230"/>
                  </a:lnTo>
                  <a:lnTo>
                    <a:pt x="136813" y="54610"/>
                  </a:lnTo>
                  <a:lnTo>
                    <a:pt x="134438" y="46989"/>
                  </a:lnTo>
                  <a:lnTo>
                    <a:pt x="131296" y="39369"/>
                  </a:lnTo>
                  <a:lnTo>
                    <a:pt x="127388" y="33019"/>
                  </a:lnTo>
                  <a:lnTo>
                    <a:pt x="122714" y="26669"/>
                  </a:lnTo>
                  <a:lnTo>
                    <a:pt x="119528" y="2286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5275" y="2803240"/>
              <a:ext cx="3276878" cy="3414852"/>
            </a:xfrm>
            <a:prstGeom prst="rect">
              <a:avLst/>
            </a:prstGeom>
          </p:spPr>
        </p:pic>
      </p:grp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7638" y="4208190"/>
            <a:ext cx="480579" cy="500814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1518" y="2594929"/>
            <a:ext cx="4612506" cy="395357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8790" y="1846609"/>
            <a:ext cx="7658734" cy="295402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59690" rIns="0" bIns="0" rtlCol="0">
            <a:spAutoFit/>
          </a:bodyPr>
          <a:lstStyle/>
          <a:p>
            <a:pPr marL="427355" marR="436880">
              <a:lnSpc>
                <a:spcPct val="150100"/>
              </a:lnSpc>
              <a:spcBef>
                <a:spcPts val="470"/>
              </a:spcBef>
            </a:pPr>
            <a:r>
              <a:rPr sz="3600" b="1" spc="-5" dirty="0">
                <a:latin typeface="Century Gothic"/>
                <a:cs typeface="Century Gothic"/>
              </a:rPr>
              <a:t>Transactions </a:t>
            </a:r>
            <a:r>
              <a:rPr sz="3600" dirty="0"/>
              <a:t>are an </a:t>
            </a:r>
            <a:r>
              <a:rPr sz="3600" spc="-5" dirty="0"/>
              <a:t>atomic set </a:t>
            </a:r>
            <a:r>
              <a:rPr sz="3600" spc="-985" dirty="0"/>
              <a:t> </a:t>
            </a:r>
            <a:r>
              <a:rPr sz="3600" dirty="0"/>
              <a:t>of changes to </a:t>
            </a:r>
            <a:r>
              <a:rPr sz="3600" spc="-5" dirty="0"/>
              <a:t>update </a:t>
            </a:r>
            <a:r>
              <a:rPr sz="3600" spc="5" dirty="0"/>
              <a:t>the </a:t>
            </a:r>
            <a:r>
              <a:rPr sz="3600" spc="10" dirty="0"/>
              <a:t> </a:t>
            </a:r>
            <a:r>
              <a:rPr sz="3600" spc="-5" dirty="0"/>
              <a:t>ledger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808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Committing transactions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42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629495"/>
            <a:ext cx="699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Example: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spc="-10" dirty="0">
                <a:latin typeface="Century Gothic"/>
                <a:cs typeface="Century Gothic"/>
              </a:rPr>
              <a:t>Alice</a:t>
            </a:r>
            <a:r>
              <a:rPr sz="2400" spc="-5" dirty="0">
                <a:latin typeface="Century Gothic"/>
                <a:cs typeface="Century Gothic"/>
              </a:rPr>
              <a:t> partially settles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 IOU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with Bob.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72826" y="2423954"/>
            <a:ext cx="5864225" cy="3550285"/>
            <a:chOff x="1572826" y="2423954"/>
            <a:chExt cx="5864225" cy="3550285"/>
          </a:xfrm>
        </p:grpSpPr>
        <p:sp>
          <p:nvSpPr>
            <p:cNvPr id="5" name="object 5"/>
            <p:cNvSpPr/>
            <p:nvPr/>
          </p:nvSpPr>
          <p:spPr>
            <a:xfrm>
              <a:off x="2507203" y="5461000"/>
              <a:ext cx="934719" cy="513080"/>
            </a:xfrm>
            <a:custGeom>
              <a:avLst/>
              <a:gdLst/>
              <a:ahLst/>
              <a:cxnLst/>
              <a:rect l="l" t="t" r="r" b="b"/>
              <a:pathLst>
                <a:path w="934720" h="513079">
                  <a:moveTo>
                    <a:pt x="0" y="512701"/>
                  </a:moveTo>
                  <a:lnTo>
                    <a:pt x="934377" y="512701"/>
                  </a:lnTo>
                  <a:lnTo>
                    <a:pt x="934377" y="0"/>
                  </a:lnTo>
                  <a:lnTo>
                    <a:pt x="0" y="0"/>
                  </a:lnTo>
                  <a:lnTo>
                    <a:pt x="0" y="512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2826" y="2423954"/>
              <a:ext cx="5864225" cy="3037205"/>
            </a:xfrm>
            <a:custGeom>
              <a:avLst/>
              <a:gdLst/>
              <a:ahLst/>
              <a:cxnLst/>
              <a:rect l="l" t="t" r="r" b="b"/>
              <a:pathLst>
                <a:path w="5864225" h="3037204">
                  <a:moveTo>
                    <a:pt x="5864222" y="0"/>
                  </a:moveTo>
                  <a:lnTo>
                    <a:pt x="0" y="0"/>
                  </a:lnTo>
                  <a:lnTo>
                    <a:pt x="0" y="3037044"/>
                  </a:lnTo>
                  <a:lnTo>
                    <a:pt x="5864222" y="3037044"/>
                  </a:lnTo>
                  <a:lnTo>
                    <a:pt x="586422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39514" y="2684700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09" h="1094104">
                  <a:moveTo>
                    <a:pt x="1705254" y="0"/>
                  </a:moveTo>
                  <a:lnTo>
                    <a:pt x="0" y="0"/>
                  </a:lnTo>
                  <a:lnTo>
                    <a:pt x="0" y="1093957"/>
                  </a:lnTo>
                  <a:lnTo>
                    <a:pt x="1705254" y="1093957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39514" y="2684701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09" h="1094104">
                  <a:moveTo>
                    <a:pt x="0" y="0"/>
                  </a:moveTo>
                  <a:lnTo>
                    <a:pt x="1705254" y="0"/>
                  </a:lnTo>
                  <a:lnTo>
                    <a:pt x="1705254" y="1093957"/>
                  </a:lnTo>
                  <a:lnTo>
                    <a:pt x="0" y="1093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1347" y="4131614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09" h="1094104">
                  <a:moveTo>
                    <a:pt x="1705254" y="0"/>
                  </a:moveTo>
                  <a:lnTo>
                    <a:pt x="0" y="0"/>
                  </a:lnTo>
                  <a:lnTo>
                    <a:pt x="0" y="1093957"/>
                  </a:lnTo>
                  <a:lnTo>
                    <a:pt x="1705254" y="1093957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51347" y="4131613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09" h="1094104">
                  <a:moveTo>
                    <a:pt x="0" y="0"/>
                  </a:moveTo>
                  <a:lnTo>
                    <a:pt x="1705254" y="0"/>
                  </a:lnTo>
                  <a:lnTo>
                    <a:pt x="1705254" y="1093957"/>
                  </a:lnTo>
                  <a:lnTo>
                    <a:pt x="0" y="1093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2964" y="2698816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10" h="1094104">
                  <a:moveTo>
                    <a:pt x="1705254" y="0"/>
                  </a:moveTo>
                  <a:lnTo>
                    <a:pt x="0" y="0"/>
                  </a:lnTo>
                  <a:lnTo>
                    <a:pt x="0" y="1093957"/>
                  </a:lnTo>
                  <a:lnTo>
                    <a:pt x="1705254" y="1093957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2964" y="2698817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10" h="1094104">
                  <a:moveTo>
                    <a:pt x="0" y="0"/>
                  </a:moveTo>
                  <a:lnTo>
                    <a:pt x="1705254" y="0"/>
                  </a:lnTo>
                  <a:lnTo>
                    <a:pt x="1705254" y="1093957"/>
                  </a:lnTo>
                  <a:lnTo>
                    <a:pt x="0" y="1093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22964" y="4102769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10" h="1094104">
                  <a:moveTo>
                    <a:pt x="1705254" y="0"/>
                  </a:moveTo>
                  <a:lnTo>
                    <a:pt x="0" y="0"/>
                  </a:lnTo>
                  <a:lnTo>
                    <a:pt x="0" y="1093957"/>
                  </a:lnTo>
                  <a:lnTo>
                    <a:pt x="1705254" y="1093957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22964" y="4102770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10" h="1094104">
                  <a:moveTo>
                    <a:pt x="0" y="0"/>
                  </a:moveTo>
                  <a:lnTo>
                    <a:pt x="1705254" y="0"/>
                  </a:lnTo>
                  <a:lnTo>
                    <a:pt x="1705254" y="1093957"/>
                  </a:lnTo>
                  <a:lnTo>
                    <a:pt x="0" y="1093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544251" y="2395379"/>
          <a:ext cx="5863590" cy="3548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65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36195" algn="ctr">
                        <a:lnSpc>
                          <a:spcPct val="100000"/>
                        </a:lnSpc>
                        <a:tabLst>
                          <a:tab pos="3616325" algn="l"/>
                        </a:tabLst>
                      </a:pPr>
                      <a:r>
                        <a:rPr sz="2100" b="1" baseline="-3968" dirty="0">
                          <a:latin typeface="Century Gothic"/>
                          <a:cs typeface="Century Gothic"/>
                        </a:rPr>
                        <a:t>IOU</a:t>
                      </a:r>
                      <a:r>
                        <a:rPr sz="1350" b="1" baseline="-27777" dirty="0">
                          <a:latin typeface="Century Gothic"/>
                          <a:cs typeface="Century Gothic"/>
                        </a:rPr>
                        <a:t>1	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IOU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2</a:t>
                      </a:r>
                      <a:endParaRPr sz="1350" baseline="-21604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ts val="1675"/>
                        </a:lnSpc>
                        <a:spcBef>
                          <a:spcPts val="20"/>
                        </a:spcBef>
                        <a:tabLst>
                          <a:tab pos="3957954" algn="l"/>
                        </a:tabLst>
                      </a:pPr>
                      <a:r>
                        <a:rPr sz="2100" b="1" spc="-7" baseline="-3968" dirty="0">
                          <a:latin typeface="Century Gothic"/>
                          <a:cs typeface="Century Gothic"/>
                        </a:rPr>
                        <a:t>From:</a:t>
                      </a:r>
                      <a:r>
                        <a:rPr sz="2100" b="1" baseline="-3968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15" baseline="-3968" dirty="0">
                          <a:latin typeface="Century Gothic"/>
                          <a:cs typeface="Century Gothic"/>
                        </a:rPr>
                        <a:t>Alice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From:</a:t>
                      </a:r>
                      <a:r>
                        <a:rPr sz="1400" b="1" spc="-7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ts val="1675"/>
                        </a:lnSpc>
                        <a:tabLst>
                          <a:tab pos="3957954" algn="l"/>
                        </a:tabLst>
                      </a:pPr>
                      <a:r>
                        <a:rPr sz="2100" b="1" spc="-7" baseline="-3968" dirty="0">
                          <a:latin typeface="Century Gothic"/>
                          <a:cs typeface="Century Gothic"/>
                        </a:rPr>
                        <a:t>To:</a:t>
                      </a:r>
                      <a:r>
                        <a:rPr sz="2100" b="1" spc="-15" baseline="-3968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-3968" dirty="0">
                          <a:latin typeface="Century Gothic"/>
                          <a:cs typeface="Century Gothic"/>
                        </a:rPr>
                        <a:t>Bob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To: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Bob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3957954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£10	</a:t>
                      </a:r>
                      <a:r>
                        <a:rPr sz="2100" b="1" spc="-7" baseline="3968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2100" b="1" spc="-60" baseline="3968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3968" dirty="0">
                          <a:latin typeface="Century Gothic"/>
                          <a:cs typeface="Century Gothic"/>
                        </a:rPr>
                        <a:t>£5</a:t>
                      </a:r>
                      <a:endParaRPr sz="2100" baseline="3968">
                        <a:latin typeface="Century Gothic"/>
                        <a:cs typeface="Century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  <a:tabLst>
                          <a:tab pos="3627754" algn="l"/>
                        </a:tabLst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1	</a:t>
                      </a:r>
                      <a:r>
                        <a:rPr sz="2100" b="1" baseline="-9920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33950" dirty="0">
                          <a:latin typeface="Century Gothic"/>
                          <a:cs typeface="Century Gothic"/>
                        </a:rPr>
                        <a:t>2</a:t>
                      </a:r>
                      <a:endParaRPr sz="1350" baseline="-3395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ts val="1675"/>
                        </a:lnSpc>
                        <a:spcBef>
                          <a:spcPts val="20"/>
                        </a:spcBef>
                        <a:tabLst>
                          <a:tab pos="396938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	</a:t>
                      </a:r>
                      <a:r>
                        <a:rPr sz="2100" b="1" spc="-7" baseline="-9920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2100" b="1" spc="-135" baseline="-99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-9920" dirty="0">
                          <a:latin typeface="Century Gothic"/>
                          <a:cs typeface="Century Gothic"/>
                        </a:rPr>
                        <a:t>Bob</a:t>
                      </a:r>
                      <a:endParaRPr sz="2100" baseline="-992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ts val="1675"/>
                        </a:lnSpc>
                        <a:tabLst>
                          <a:tab pos="396938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Currency: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GBP	</a:t>
                      </a:r>
                      <a:r>
                        <a:rPr sz="2100" b="1" spc="-7" baseline="-9920" dirty="0">
                          <a:latin typeface="Century Gothic"/>
                          <a:cs typeface="Century Gothic"/>
                        </a:rPr>
                        <a:t>Currency:</a:t>
                      </a:r>
                      <a:r>
                        <a:rPr sz="2100" b="1" spc="-60" baseline="-99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-9920" dirty="0">
                          <a:latin typeface="Century Gothic"/>
                          <a:cs typeface="Century Gothic"/>
                        </a:rPr>
                        <a:t>GBP</a:t>
                      </a:r>
                      <a:endParaRPr sz="2100" baseline="-992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6938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£5	</a:t>
                      </a:r>
                      <a:r>
                        <a:rPr sz="2100" b="1" spc="-7" baseline="-9920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2100" b="1" spc="-67" baseline="-99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-9920" dirty="0">
                          <a:latin typeface="Century Gothic"/>
                          <a:cs typeface="Century Gothic"/>
                        </a:rPr>
                        <a:t>£5</a:t>
                      </a:r>
                      <a:endParaRPr sz="2100" baseline="-9920">
                        <a:latin typeface="Century Gothic"/>
                        <a:cs typeface="Century Gothic"/>
                      </a:endParaRPr>
                    </a:p>
                  </a:txBody>
                  <a:tcPr marL="0" marR="0" marT="2540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1800" b="1" spc="-7" baseline="11574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800" b="1" spc="-5" dirty="0">
                          <a:latin typeface="Century Gothic"/>
                          <a:cs typeface="Century Gothic"/>
                        </a:rPr>
                        <a:t>ALICE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200" b="1" spc="-5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1200" b="1" spc="-7" baseline="-17361" dirty="0">
                          <a:latin typeface="Century Gothic"/>
                          <a:cs typeface="Century Gothic"/>
                        </a:rPr>
                        <a:t>BOB</a:t>
                      </a:r>
                      <a:endParaRPr sz="1200" baseline="-17361">
                        <a:latin typeface="Century Gothic"/>
                        <a:cs typeface="Century Gothic"/>
                      </a:endParaRPr>
                    </a:p>
                  </a:txBody>
                  <a:tcPr marL="0" marR="0" marT="156845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7F7F7F"/>
                      </a:solidFill>
                      <a:prstDash val="solid"/>
                    </a:lnL>
                    <a:lnT w="76200">
                      <a:solidFill>
                        <a:srgbClr val="7F7F7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689455" y="2927035"/>
            <a:ext cx="1589405" cy="637540"/>
          </a:xfrm>
          <a:custGeom>
            <a:avLst/>
            <a:gdLst/>
            <a:ahLst/>
            <a:cxnLst/>
            <a:rect l="l" t="t" r="r" b="b"/>
            <a:pathLst>
              <a:path w="1589404" h="637539">
                <a:moveTo>
                  <a:pt x="1270060" y="0"/>
                </a:moveTo>
                <a:lnTo>
                  <a:pt x="1270060" y="159381"/>
                </a:lnTo>
                <a:lnTo>
                  <a:pt x="0" y="159381"/>
                </a:lnTo>
                <a:lnTo>
                  <a:pt x="0" y="478141"/>
                </a:lnTo>
                <a:lnTo>
                  <a:pt x="1270060" y="478141"/>
                </a:lnTo>
                <a:lnTo>
                  <a:pt x="1270060" y="637519"/>
                </a:lnTo>
                <a:lnTo>
                  <a:pt x="1588820" y="318759"/>
                </a:lnTo>
                <a:lnTo>
                  <a:pt x="127006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95372" y="4359832"/>
            <a:ext cx="1589405" cy="637540"/>
          </a:xfrm>
          <a:custGeom>
            <a:avLst/>
            <a:gdLst/>
            <a:ahLst/>
            <a:cxnLst/>
            <a:rect l="l" t="t" r="r" b="b"/>
            <a:pathLst>
              <a:path w="1589404" h="637539">
                <a:moveTo>
                  <a:pt x="1270062" y="0"/>
                </a:moveTo>
                <a:lnTo>
                  <a:pt x="1270062" y="159381"/>
                </a:lnTo>
                <a:lnTo>
                  <a:pt x="0" y="159381"/>
                </a:lnTo>
                <a:lnTo>
                  <a:pt x="0" y="478141"/>
                </a:lnTo>
                <a:lnTo>
                  <a:pt x="1270062" y="478141"/>
                </a:lnTo>
                <a:lnTo>
                  <a:pt x="1270062" y="637520"/>
                </a:lnTo>
                <a:lnTo>
                  <a:pt x="1588822" y="318761"/>
                </a:lnTo>
                <a:lnTo>
                  <a:pt x="127006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10196" y="2830868"/>
            <a:ext cx="2513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-750" baseline="27777" dirty="0">
                <a:latin typeface="Century Gothic"/>
                <a:cs typeface="Century Gothic"/>
              </a:rPr>
              <a:t>B</a:t>
            </a:r>
            <a:r>
              <a:rPr sz="2000" b="1" spc="-500" dirty="0">
                <a:latin typeface="Century Gothic"/>
                <a:cs typeface="Century Gothic"/>
              </a:rPr>
              <a:t>A</a:t>
            </a:r>
            <a:r>
              <a:rPr sz="2000" spc="-500" dirty="0">
                <a:latin typeface="Century Gothic"/>
                <a:cs typeface="Century Gothic"/>
              </a:rPr>
              <a:t>A</a:t>
            </a:r>
            <a:r>
              <a:rPr sz="3000" b="1" spc="-750" baseline="27777" dirty="0">
                <a:latin typeface="Century Gothic"/>
                <a:cs typeface="Century Gothic"/>
              </a:rPr>
              <a:t>o</a:t>
            </a:r>
            <a:r>
              <a:rPr sz="2000" spc="-500" dirty="0">
                <a:latin typeface="Century Gothic"/>
                <a:cs typeface="Century Gothic"/>
              </a:rPr>
              <a:t>s</a:t>
            </a:r>
            <a:r>
              <a:rPr sz="2000" b="1" spc="-500" dirty="0">
                <a:latin typeface="Century Gothic"/>
                <a:cs typeface="Century Gothic"/>
              </a:rPr>
              <a:t>lic</a:t>
            </a:r>
            <a:r>
              <a:rPr sz="3000" b="1" spc="-750" baseline="27777" dirty="0">
                <a:latin typeface="Century Gothic"/>
                <a:cs typeface="Century Gothic"/>
              </a:rPr>
              <a:t>b</a:t>
            </a:r>
            <a:r>
              <a:rPr sz="2000" spc="-500" dirty="0">
                <a:latin typeface="Century Gothic"/>
                <a:cs typeface="Century Gothic"/>
              </a:rPr>
              <a:t>th</a:t>
            </a:r>
            <a:r>
              <a:rPr sz="2000" b="1" spc="-500" dirty="0">
                <a:latin typeface="Century Gothic"/>
                <a:cs typeface="Century Gothic"/>
              </a:rPr>
              <a:t>e</a:t>
            </a:r>
            <a:r>
              <a:rPr sz="3000" spc="-750" baseline="27777" dirty="0">
                <a:latin typeface="Century Gothic"/>
                <a:cs typeface="Century Gothic"/>
              </a:rPr>
              <a:t>s</a:t>
            </a:r>
            <a:r>
              <a:rPr sz="2000" spc="-500" dirty="0">
                <a:latin typeface="Century Gothic"/>
                <a:cs typeface="Century Gothic"/>
              </a:rPr>
              <a:t>e</a:t>
            </a:r>
            <a:r>
              <a:rPr sz="3000" spc="-750" baseline="27777" dirty="0">
                <a:latin typeface="Century Gothic"/>
                <a:cs typeface="Century Gothic"/>
              </a:rPr>
              <a:t>ig</a:t>
            </a:r>
            <a:r>
              <a:rPr sz="2000" spc="-500" dirty="0">
                <a:latin typeface="Century Gothic"/>
                <a:cs typeface="Century Gothic"/>
              </a:rPr>
              <a:t>sitg</a:t>
            </a:r>
            <a:r>
              <a:rPr sz="3000" spc="-750" baseline="27777" dirty="0">
                <a:latin typeface="Century Gothic"/>
                <a:cs typeface="Century Gothic"/>
              </a:rPr>
              <a:t>n</a:t>
            </a:r>
            <a:r>
              <a:rPr sz="2000" spc="-500" dirty="0">
                <a:latin typeface="Century Gothic"/>
                <a:cs typeface="Century Gothic"/>
              </a:rPr>
              <a:t>ran</a:t>
            </a:r>
            <a:r>
              <a:rPr sz="3000" spc="-750" baseline="27777" dirty="0">
                <a:latin typeface="Century Gothic"/>
                <a:cs typeface="Century Gothic"/>
              </a:rPr>
              <a:t>s.</a:t>
            </a:r>
            <a:r>
              <a:rPr sz="2000" spc="-500" dirty="0">
                <a:latin typeface="Century Gothic"/>
                <a:cs typeface="Century Gothic"/>
              </a:rPr>
              <a:t>ns.saction</a:t>
            </a:r>
            <a:r>
              <a:rPr sz="2000" spc="-26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35596" y="3159683"/>
            <a:ext cx="2129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entury Gothic"/>
                <a:cs typeface="Century Gothic"/>
              </a:rPr>
              <a:t>The</a:t>
            </a:r>
            <a:r>
              <a:rPr sz="2000" spc="-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transaction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10196" y="3135668"/>
            <a:ext cx="2627630" cy="218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50000"/>
              </a:lnSpc>
              <a:spcBef>
                <a:spcPts val="100"/>
              </a:spcBef>
            </a:pPr>
            <a:r>
              <a:rPr sz="2000" spc="-1480" dirty="0">
                <a:latin typeface="Century Gothic"/>
                <a:cs typeface="Century Gothic"/>
              </a:rPr>
              <a:t>A</a:t>
            </a:r>
            <a:r>
              <a:rPr sz="2000" spc="5" dirty="0">
                <a:latin typeface="Century Gothic"/>
                <a:cs typeface="Century Gothic"/>
              </a:rPr>
              <a:t>c</a:t>
            </a:r>
            <a:r>
              <a:rPr sz="2000" spc="-1045" dirty="0">
                <a:latin typeface="Century Gothic"/>
                <a:cs typeface="Century Gothic"/>
              </a:rPr>
              <a:t>u</a:t>
            </a:r>
            <a:r>
              <a:rPr sz="2000" dirty="0">
                <a:latin typeface="Century Gothic"/>
                <a:cs typeface="Century Gothic"/>
              </a:rPr>
              <a:t>s</a:t>
            </a:r>
            <a:r>
              <a:rPr sz="2000" spc="-295" dirty="0">
                <a:latin typeface="Century Gothic"/>
                <a:cs typeface="Century Gothic"/>
              </a:rPr>
              <a:t> </a:t>
            </a:r>
            <a:r>
              <a:rPr sz="2000" spc="-315" dirty="0">
                <a:latin typeface="Century Gothic"/>
                <a:cs typeface="Century Gothic"/>
              </a:rPr>
              <a:t>r</a:t>
            </a:r>
            <a:r>
              <a:rPr sz="2000" spc="-370" dirty="0">
                <a:latin typeface="Century Gothic"/>
                <a:cs typeface="Century Gothic"/>
              </a:rPr>
              <a:t>t</a:t>
            </a:r>
            <a:r>
              <a:rPr sz="2000" spc="-240" dirty="0">
                <a:latin typeface="Century Gothic"/>
                <a:cs typeface="Century Gothic"/>
              </a:rPr>
              <a:t>r</a:t>
            </a:r>
            <a:r>
              <a:rPr sz="2000" spc="-985" dirty="0">
                <a:latin typeface="Century Gothic"/>
                <a:cs typeface="Century Gothic"/>
              </a:rPr>
              <a:t>h</a:t>
            </a:r>
            <a:r>
              <a:rPr sz="2000" spc="-315" dirty="0">
                <a:latin typeface="Century Gothic"/>
                <a:cs typeface="Century Gothic"/>
              </a:rPr>
              <a:t>e</a:t>
            </a:r>
            <a:r>
              <a:rPr sz="2000" spc="-990" dirty="0">
                <a:latin typeface="Century Gothic"/>
                <a:cs typeface="Century Gothic"/>
              </a:rPr>
              <a:t>e</a:t>
            </a:r>
            <a:r>
              <a:rPr sz="2000" spc="5" dirty="0">
                <a:latin typeface="Century Gothic"/>
                <a:cs typeface="Century Gothic"/>
              </a:rPr>
              <a:t>n</a:t>
            </a:r>
            <a:r>
              <a:rPr sz="2000" b="1" spc="70" dirty="0">
                <a:latin typeface="Century Gothic"/>
                <a:cs typeface="Century Gothic"/>
              </a:rPr>
              <a:t>t</a:t>
            </a:r>
            <a:r>
              <a:rPr sz="2000" spc="-90" dirty="0">
                <a:latin typeface="Century Gothic"/>
                <a:cs typeface="Century Gothic"/>
              </a:rPr>
              <a:t>l</a:t>
            </a:r>
            <a:r>
              <a:rPr sz="2000" spc="-515" dirty="0">
                <a:latin typeface="Century Gothic"/>
                <a:cs typeface="Century Gothic"/>
              </a:rPr>
              <a:t>r</a:t>
            </a:r>
            <a:r>
              <a:rPr sz="2000" spc="-560" dirty="0">
                <a:latin typeface="Century Gothic"/>
                <a:cs typeface="Century Gothic"/>
              </a:rPr>
              <a:t>y</a:t>
            </a:r>
            <a:r>
              <a:rPr sz="2000" spc="-254" dirty="0">
                <a:latin typeface="Century Gothic"/>
                <a:cs typeface="Century Gothic"/>
              </a:rPr>
              <a:t>a</a:t>
            </a:r>
            <a:r>
              <a:rPr sz="2000" spc="-969" dirty="0">
                <a:latin typeface="Century Gothic"/>
                <a:cs typeface="Century Gothic"/>
              </a:rPr>
              <a:t>u</a:t>
            </a:r>
            <a:r>
              <a:rPr sz="2000" spc="-260" dirty="0">
                <a:latin typeface="Century Gothic"/>
                <a:cs typeface="Century Gothic"/>
              </a:rPr>
              <a:t>n</a:t>
            </a:r>
            <a:r>
              <a:rPr sz="2000" spc="-960" dirty="0">
                <a:latin typeface="Century Gothic"/>
                <a:cs typeface="Century Gothic"/>
              </a:rPr>
              <a:t>n</a:t>
            </a:r>
            <a:r>
              <a:rPr sz="2000" spc="-5" dirty="0">
                <a:latin typeface="Century Gothic"/>
                <a:cs typeface="Century Gothic"/>
              </a:rPr>
              <a:t>s</a:t>
            </a:r>
            <a:r>
              <a:rPr sz="2000" spc="-1180" dirty="0">
                <a:latin typeface="Century Gothic"/>
                <a:cs typeface="Century Gothic"/>
              </a:rPr>
              <a:t>a</a:t>
            </a:r>
            <a:r>
              <a:rPr sz="2000" spc="-5" dirty="0">
                <a:latin typeface="Century Gothic"/>
                <a:cs typeface="Century Gothic"/>
              </a:rPr>
              <a:t>si</a:t>
            </a:r>
            <a:r>
              <a:rPr sz="2000" spc="-1350" dirty="0">
                <a:latin typeface="Century Gothic"/>
                <a:cs typeface="Century Gothic"/>
              </a:rPr>
              <a:t>g</a:t>
            </a:r>
            <a:r>
              <a:rPr sz="2000" spc="5" dirty="0">
                <a:latin typeface="Century Gothic"/>
                <a:cs typeface="Century Gothic"/>
              </a:rPr>
              <a:t>c</a:t>
            </a:r>
            <a:r>
              <a:rPr sz="2000" spc="-630" dirty="0">
                <a:latin typeface="Century Gothic"/>
                <a:cs typeface="Century Gothic"/>
              </a:rPr>
              <a:t>t</a:t>
            </a:r>
            <a:r>
              <a:rPr sz="2000" spc="-595" dirty="0">
                <a:latin typeface="Century Gothic"/>
                <a:cs typeface="Century Gothic"/>
              </a:rPr>
              <a:t>n</a:t>
            </a:r>
            <a:r>
              <a:rPr sz="2000" spc="-5" dirty="0">
                <a:latin typeface="Century Gothic"/>
                <a:cs typeface="Century Gothic"/>
              </a:rPr>
              <a:t>i</a:t>
            </a:r>
            <a:r>
              <a:rPr sz="2000" spc="-1115" dirty="0">
                <a:latin typeface="Century Gothic"/>
                <a:cs typeface="Century Gothic"/>
              </a:rPr>
              <a:t>o</a:t>
            </a:r>
            <a:r>
              <a:rPr sz="2000" spc="-190" dirty="0">
                <a:latin typeface="Century Gothic"/>
                <a:cs typeface="Century Gothic"/>
              </a:rPr>
              <a:t>e</a:t>
            </a:r>
            <a:r>
              <a:rPr sz="2000" spc="-1035" dirty="0">
                <a:latin typeface="Century Gothic"/>
                <a:cs typeface="Century Gothic"/>
              </a:rPr>
              <a:t>n</a:t>
            </a:r>
            <a:r>
              <a:rPr sz="2000" dirty="0">
                <a:latin typeface="Century Gothic"/>
                <a:cs typeface="Century Gothic"/>
              </a:rPr>
              <a:t>d</a:t>
            </a:r>
            <a:r>
              <a:rPr sz="2000" spc="-340" dirty="0">
                <a:latin typeface="Century Gothic"/>
                <a:cs typeface="Century Gothic"/>
              </a:rPr>
              <a:t> </a:t>
            </a:r>
            <a:r>
              <a:rPr sz="2000" spc="-65" dirty="0">
                <a:latin typeface="Century Gothic"/>
                <a:cs typeface="Century Gothic"/>
              </a:rPr>
              <a:t>i</a:t>
            </a:r>
            <a:r>
              <a:rPr sz="2000" spc="-340" dirty="0">
                <a:latin typeface="Century Gothic"/>
                <a:cs typeface="Century Gothic"/>
              </a:rPr>
              <a:t>i</a:t>
            </a:r>
            <a:r>
              <a:rPr sz="2000" spc="-440" dirty="0">
                <a:latin typeface="Century Gothic"/>
                <a:cs typeface="Century Gothic"/>
              </a:rPr>
              <a:t>s</a:t>
            </a:r>
            <a:r>
              <a:rPr sz="2000" spc="-5" dirty="0">
                <a:latin typeface="Century Gothic"/>
                <a:cs typeface="Century Gothic"/>
              </a:rPr>
              <a:t>t  </a:t>
            </a:r>
            <a:r>
              <a:rPr sz="3000" spc="-967" baseline="27777" dirty="0">
                <a:latin typeface="Century Gothic"/>
                <a:cs typeface="Century Gothic"/>
              </a:rPr>
              <a:t>n</a:t>
            </a:r>
            <a:r>
              <a:rPr sz="2000" spc="-645" dirty="0">
                <a:latin typeface="Century Gothic"/>
                <a:cs typeface="Century Gothic"/>
              </a:rPr>
              <a:t>ois</a:t>
            </a:r>
            <a:r>
              <a:rPr sz="3000" spc="-967" baseline="27777" dirty="0">
                <a:latin typeface="Century Gothic"/>
                <a:cs typeface="Century Gothic"/>
              </a:rPr>
              <a:t>o</a:t>
            </a:r>
            <a:r>
              <a:rPr sz="2000" spc="-645" dirty="0">
                <a:latin typeface="Century Gothic"/>
                <a:cs typeface="Century Gothic"/>
              </a:rPr>
              <a:t>n</a:t>
            </a:r>
            <a:r>
              <a:rPr sz="2000" b="1" spc="-645" dirty="0">
                <a:latin typeface="Century Gothic"/>
                <a:cs typeface="Century Gothic"/>
              </a:rPr>
              <a:t>u</a:t>
            </a:r>
            <a:r>
              <a:rPr sz="2000" spc="-645" dirty="0">
                <a:latin typeface="Century Gothic"/>
                <a:cs typeface="Century Gothic"/>
              </a:rPr>
              <a:t>l</a:t>
            </a:r>
            <a:r>
              <a:rPr sz="3000" spc="-967" baseline="27777" dirty="0">
                <a:latin typeface="Century Gothic"/>
                <a:cs typeface="Century Gothic"/>
              </a:rPr>
              <a:t>w</a:t>
            </a:r>
            <a:r>
              <a:rPr sz="2000" b="1" spc="-645" dirty="0">
                <a:latin typeface="Century Gothic"/>
                <a:cs typeface="Century Gothic"/>
              </a:rPr>
              <a:t>n</a:t>
            </a:r>
            <a:r>
              <a:rPr sz="2000" spc="-645" dirty="0">
                <a:latin typeface="Century Gothic"/>
                <a:cs typeface="Century Gothic"/>
              </a:rPr>
              <a:t>y</a:t>
            </a:r>
            <a:r>
              <a:rPr sz="2000" b="1" spc="-645" dirty="0">
                <a:latin typeface="Century Gothic"/>
                <a:cs typeface="Century Gothic"/>
              </a:rPr>
              <a:t>cp</a:t>
            </a:r>
            <a:r>
              <a:rPr sz="3000" b="1" spc="-967" baseline="27777" dirty="0">
                <a:latin typeface="Century Gothic"/>
                <a:cs typeface="Century Gothic"/>
              </a:rPr>
              <a:t>fu</a:t>
            </a:r>
            <a:r>
              <a:rPr sz="2000" b="1" spc="-645" dirty="0">
                <a:latin typeface="Century Gothic"/>
                <a:cs typeface="Century Gothic"/>
              </a:rPr>
              <a:t>oa</a:t>
            </a:r>
            <a:r>
              <a:rPr sz="3000" b="1" spc="-967" baseline="27777" dirty="0">
                <a:latin typeface="Century Gothic"/>
                <a:cs typeface="Century Gothic"/>
              </a:rPr>
              <a:t>l</a:t>
            </a:r>
            <a:r>
              <a:rPr sz="2000" b="1" spc="-645" dirty="0">
                <a:latin typeface="Century Gothic"/>
                <a:cs typeface="Century Gothic"/>
              </a:rPr>
              <a:t>m</a:t>
            </a:r>
            <a:r>
              <a:rPr sz="3000" b="1" spc="-967" baseline="27777" dirty="0">
                <a:latin typeface="Century Gothic"/>
                <a:cs typeface="Century Gothic"/>
              </a:rPr>
              <a:t>l</a:t>
            </a:r>
            <a:r>
              <a:rPr sz="2000" b="1" spc="-645" dirty="0">
                <a:latin typeface="Century Gothic"/>
                <a:cs typeface="Century Gothic"/>
              </a:rPr>
              <a:t>r</a:t>
            </a:r>
            <a:r>
              <a:rPr sz="3000" b="1" spc="-967" baseline="27777" dirty="0">
                <a:latin typeface="Century Gothic"/>
                <a:cs typeface="Century Gothic"/>
              </a:rPr>
              <a:t>y</a:t>
            </a:r>
            <a:r>
              <a:rPr sz="2000" b="1" spc="-645" dirty="0">
                <a:latin typeface="Century Gothic"/>
                <a:cs typeface="Century Gothic"/>
              </a:rPr>
              <a:t>tima</a:t>
            </a:r>
            <a:r>
              <a:rPr sz="3000" b="1" spc="-967" baseline="27777" dirty="0">
                <a:latin typeface="Century Gothic"/>
                <a:cs typeface="Century Gothic"/>
              </a:rPr>
              <a:t>si</a:t>
            </a:r>
            <a:r>
              <a:rPr sz="2000" b="1" spc="-645" dirty="0">
                <a:latin typeface="Century Gothic"/>
                <a:cs typeface="Century Gothic"/>
              </a:rPr>
              <a:t>li</a:t>
            </a:r>
            <a:r>
              <a:rPr sz="3000" b="1" spc="-967" baseline="27777" dirty="0">
                <a:latin typeface="Century Gothic"/>
                <a:cs typeface="Century Gothic"/>
              </a:rPr>
              <a:t>g</a:t>
            </a:r>
            <a:r>
              <a:rPr sz="2000" b="1" spc="-645" dirty="0">
                <a:latin typeface="Century Gothic"/>
                <a:cs typeface="Century Gothic"/>
              </a:rPr>
              <a:t>ltyt</a:t>
            </a:r>
            <a:r>
              <a:rPr sz="3000" b="1" spc="-967" baseline="27777" dirty="0">
                <a:latin typeface="Century Gothic"/>
                <a:cs typeface="Century Gothic"/>
              </a:rPr>
              <a:t>n</a:t>
            </a:r>
            <a:r>
              <a:rPr sz="2000" b="1" spc="-645" dirty="0">
                <a:latin typeface="Century Gothic"/>
                <a:cs typeface="Century Gothic"/>
              </a:rPr>
              <a:t>e</a:t>
            </a:r>
            <a:r>
              <a:rPr sz="2000" spc="-645" dirty="0">
                <a:latin typeface="Century Gothic"/>
                <a:cs typeface="Century Gothic"/>
              </a:rPr>
              <a:t>s</a:t>
            </a:r>
            <a:r>
              <a:rPr sz="3000" b="1" spc="-967" baseline="27777" dirty="0">
                <a:latin typeface="Century Gothic"/>
                <a:cs typeface="Century Gothic"/>
              </a:rPr>
              <a:t>e</a:t>
            </a:r>
            <a:r>
              <a:rPr sz="2000" b="1" spc="-645" dirty="0">
                <a:latin typeface="Century Gothic"/>
                <a:cs typeface="Century Gothic"/>
              </a:rPr>
              <a:t>d</a:t>
            </a:r>
            <a:r>
              <a:rPr sz="2000" spc="-645" dirty="0">
                <a:latin typeface="Century Gothic"/>
                <a:cs typeface="Century Gothic"/>
              </a:rPr>
              <a:t>ig</a:t>
            </a:r>
            <a:r>
              <a:rPr sz="3000" b="1" spc="-967" baseline="27777" dirty="0">
                <a:latin typeface="Century Gothic"/>
                <a:cs typeface="Century Gothic"/>
              </a:rPr>
              <a:t>d</a:t>
            </a:r>
            <a:r>
              <a:rPr sz="2000" spc="-645" dirty="0">
                <a:latin typeface="Century Gothic"/>
                <a:cs typeface="Century Gothic"/>
              </a:rPr>
              <a:t>an</a:t>
            </a:r>
            <a:r>
              <a:rPr sz="3000" spc="-967" baseline="27777" dirty="0">
                <a:latin typeface="Century Gothic"/>
                <a:cs typeface="Century Gothic"/>
              </a:rPr>
              <a:t>b</a:t>
            </a:r>
            <a:r>
              <a:rPr sz="2000" spc="-645" dirty="0">
                <a:latin typeface="Century Gothic"/>
                <a:cs typeface="Century Gothic"/>
              </a:rPr>
              <a:t>ne</a:t>
            </a:r>
            <a:r>
              <a:rPr sz="3000" spc="-967" baseline="27777" dirty="0">
                <a:latin typeface="Century Gothic"/>
                <a:cs typeface="Century Gothic"/>
              </a:rPr>
              <a:t>y</a:t>
            </a:r>
            <a:r>
              <a:rPr sz="2000" b="1" spc="-645" dirty="0">
                <a:latin typeface="Century Gothic"/>
                <a:cs typeface="Century Gothic"/>
              </a:rPr>
              <a:t>d</a:t>
            </a:r>
            <a:r>
              <a:rPr sz="2000" spc="-645" dirty="0">
                <a:latin typeface="Century Gothic"/>
                <a:cs typeface="Century Gothic"/>
              </a:rPr>
              <a:t>, </a:t>
            </a:r>
            <a:r>
              <a:rPr sz="2000" spc="-545" dirty="0">
                <a:latin typeface="Century Gothic"/>
                <a:cs typeface="Century Gothic"/>
              </a:rPr>
              <a:t> </a:t>
            </a:r>
            <a:r>
              <a:rPr sz="3000" spc="-1019" baseline="27777" dirty="0">
                <a:latin typeface="Century Gothic"/>
                <a:cs typeface="Century Gothic"/>
              </a:rPr>
              <a:t>t</a:t>
            </a:r>
            <a:r>
              <a:rPr sz="2000" spc="-5" dirty="0">
                <a:latin typeface="Century Gothic"/>
                <a:cs typeface="Century Gothic"/>
              </a:rPr>
              <a:t>i</a:t>
            </a:r>
            <a:r>
              <a:rPr sz="2000" spc="-405" dirty="0">
                <a:latin typeface="Century Gothic"/>
                <a:cs typeface="Century Gothic"/>
              </a:rPr>
              <a:t>t</a:t>
            </a:r>
            <a:r>
              <a:rPr sz="3000" spc="-412" baseline="27777" dirty="0">
                <a:latin typeface="Century Gothic"/>
                <a:cs typeface="Century Gothic"/>
              </a:rPr>
              <a:t>h</a:t>
            </a:r>
            <a:r>
              <a:rPr sz="2000" spc="-125" dirty="0">
                <a:latin typeface="Century Gothic"/>
                <a:cs typeface="Century Gothic"/>
              </a:rPr>
              <a:t>i</a:t>
            </a:r>
            <a:r>
              <a:rPr sz="3000" spc="-1950" baseline="27777" dirty="0">
                <a:latin typeface="Century Gothic"/>
                <a:cs typeface="Century Gothic"/>
              </a:rPr>
              <a:t>e</a:t>
            </a:r>
            <a:r>
              <a:rPr sz="2000" spc="-1095" dirty="0">
                <a:latin typeface="Century Gothic"/>
                <a:cs typeface="Century Gothic"/>
              </a:rPr>
              <a:t>u</a:t>
            </a:r>
            <a:r>
              <a:rPr sz="2000" dirty="0">
                <a:latin typeface="Century Gothic"/>
                <a:cs typeface="Century Gothic"/>
              </a:rPr>
              <a:t>s</a:t>
            </a:r>
            <a:r>
              <a:rPr sz="2000" spc="-245" dirty="0">
                <a:latin typeface="Century Gothic"/>
                <a:cs typeface="Century Gothic"/>
              </a:rPr>
              <a:t> </a:t>
            </a:r>
            <a:r>
              <a:rPr sz="2000" b="1" spc="-245" dirty="0">
                <a:latin typeface="Century Gothic"/>
                <a:cs typeface="Century Gothic"/>
              </a:rPr>
              <a:t>s</a:t>
            </a:r>
            <a:r>
              <a:rPr sz="3000" spc="-697" baseline="27777" dirty="0">
                <a:latin typeface="Century Gothic"/>
                <a:cs typeface="Century Gothic"/>
              </a:rPr>
              <a:t>r</a:t>
            </a:r>
            <a:r>
              <a:rPr sz="2000" spc="-320" dirty="0">
                <a:latin typeface="Century Gothic"/>
                <a:cs typeface="Century Gothic"/>
              </a:rPr>
              <a:t>,</a:t>
            </a:r>
            <a:r>
              <a:rPr sz="2000" spc="-455" dirty="0">
                <a:latin typeface="Century Gothic"/>
                <a:cs typeface="Century Gothic"/>
              </a:rPr>
              <a:t>t</a:t>
            </a:r>
            <a:r>
              <a:rPr sz="3000" spc="-1282" baseline="27777" dirty="0">
                <a:latin typeface="Century Gothic"/>
                <a:cs typeface="Century Gothic"/>
              </a:rPr>
              <a:t>e</a:t>
            </a:r>
            <a:r>
              <a:rPr sz="2000" spc="-215" dirty="0">
                <a:latin typeface="Century Gothic"/>
                <a:cs typeface="Century Gothic"/>
              </a:rPr>
              <a:t>i</a:t>
            </a:r>
            <a:r>
              <a:rPr sz="2000" spc="-1155" dirty="0">
                <a:latin typeface="Century Gothic"/>
                <a:cs typeface="Century Gothic"/>
              </a:rPr>
              <a:t>a</a:t>
            </a:r>
            <a:r>
              <a:rPr sz="2000" spc="-5" dirty="0">
                <a:latin typeface="Century Gothic"/>
                <a:cs typeface="Century Gothic"/>
              </a:rPr>
              <a:t>l</a:t>
            </a:r>
            <a:r>
              <a:rPr sz="2000" spc="-350" dirty="0">
                <a:latin typeface="Century Gothic"/>
                <a:cs typeface="Century Gothic"/>
              </a:rPr>
              <a:t>l</a:t>
            </a:r>
            <a:r>
              <a:rPr sz="3000" spc="-697" baseline="27777" dirty="0">
                <a:latin typeface="Century Gothic"/>
                <a:cs typeface="Century Gothic"/>
              </a:rPr>
              <a:t>q</a:t>
            </a:r>
            <a:r>
              <a:rPr sz="2000" b="1" spc="-855" dirty="0">
                <a:latin typeface="Century Gothic"/>
                <a:cs typeface="Century Gothic"/>
              </a:rPr>
              <a:t>u</a:t>
            </a:r>
            <a:r>
              <a:rPr sz="2000" spc="-1255" dirty="0">
                <a:latin typeface="Century Gothic"/>
                <a:cs typeface="Century Gothic"/>
              </a:rPr>
              <a:t>p</a:t>
            </a:r>
            <a:r>
              <a:rPr sz="3000" spc="-719" baseline="27777" dirty="0">
                <a:latin typeface="Century Gothic"/>
                <a:cs typeface="Century Gothic"/>
              </a:rPr>
              <a:t>u</a:t>
            </a:r>
            <a:r>
              <a:rPr sz="2000" b="1" spc="-725" dirty="0">
                <a:latin typeface="Century Gothic"/>
                <a:cs typeface="Century Gothic"/>
              </a:rPr>
              <a:t>n</a:t>
            </a:r>
            <a:r>
              <a:rPr sz="3000" spc="-547" baseline="27777" dirty="0">
                <a:latin typeface="Century Gothic"/>
                <a:cs typeface="Century Gothic"/>
              </a:rPr>
              <a:t>i</a:t>
            </a:r>
            <a:r>
              <a:rPr sz="2000" spc="-240" dirty="0">
                <a:latin typeface="Century Gothic"/>
                <a:cs typeface="Century Gothic"/>
              </a:rPr>
              <a:t>r</a:t>
            </a:r>
            <a:r>
              <a:rPr sz="3000" spc="-547" baseline="27777" dirty="0">
                <a:latin typeface="Century Gothic"/>
                <a:cs typeface="Century Gothic"/>
              </a:rPr>
              <a:t>r</a:t>
            </a:r>
            <a:r>
              <a:rPr sz="2000" spc="-1225" dirty="0">
                <a:latin typeface="Century Gothic"/>
                <a:cs typeface="Century Gothic"/>
              </a:rPr>
              <a:t>o</a:t>
            </a:r>
            <a:r>
              <a:rPr sz="2000" b="1" spc="-1010" dirty="0">
                <a:latin typeface="Century Gothic"/>
                <a:cs typeface="Century Gothic"/>
              </a:rPr>
              <a:t>c</a:t>
            </a:r>
            <a:r>
              <a:rPr sz="3000" spc="-525" baseline="27777" dirty="0">
                <a:latin typeface="Century Gothic"/>
                <a:cs typeface="Century Gothic"/>
              </a:rPr>
              <a:t>e</a:t>
            </a:r>
            <a:r>
              <a:rPr sz="2000" spc="-1315" dirty="0">
                <a:latin typeface="Century Gothic"/>
                <a:cs typeface="Century Gothic"/>
              </a:rPr>
              <a:t>p</a:t>
            </a:r>
            <a:r>
              <a:rPr sz="2000" b="1" spc="-985" dirty="0">
                <a:latin typeface="Century Gothic"/>
                <a:cs typeface="Century Gothic"/>
              </a:rPr>
              <a:t>o</a:t>
            </a:r>
            <a:r>
              <a:rPr sz="3000" spc="-592" baseline="27777" dirty="0">
                <a:latin typeface="Century Gothic"/>
                <a:cs typeface="Century Gothic"/>
              </a:rPr>
              <a:t>d</a:t>
            </a:r>
            <a:r>
              <a:rPr sz="2000" b="1" spc="-1845" dirty="0">
                <a:latin typeface="Century Gothic"/>
                <a:cs typeface="Century Gothic"/>
              </a:rPr>
              <a:t>m</a:t>
            </a:r>
            <a:r>
              <a:rPr sz="2000" spc="-400" dirty="0">
                <a:latin typeface="Century Gothic"/>
                <a:cs typeface="Century Gothic"/>
              </a:rPr>
              <a:t>o</a:t>
            </a:r>
            <a:r>
              <a:rPr sz="3000" spc="-1447" baseline="27777" dirty="0">
                <a:latin typeface="Century Gothic"/>
                <a:cs typeface="Century Gothic"/>
              </a:rPr>
              <a:t>p</a:t>
            </a:r>
            <a:r>
              <a:rPr sz="2000" spc="-254" dirty="0">
                <a:latin typeface="Century Gothic"/>
                <a:cs typeface="Century Gothic"/>
              </a:rPr>
              <a:t>s</a:t>
            </a:r>
            <a:r>
              <a:rPr sz="2000" b="1" spc="-1635" dirty="0">
                <a:latin typeface="Century Gothic"/>
                <a:cs typeface="Century Gothic"/>
              </a:rPr>
              <a:t>m</a:t>
            </a:r>
            <a:r>
              <a:rPr sz="2000" spc="-1180" dirty="0">
                <a:latin typeface="Century Gothic"/>
                <a:cs typeface="Century Gothic"/>
              </a:rPr>
              <a:t>a</a:t>
            </a:r>
            <a:r>
              <a:rPr sz="3000" spc="-187" baseline="27777" dirty="0">
                <a:latin typeface="Century Gothic"/>
                <a:cs typeface="Century Gothic"/>
              </a:rPr>
              <a:t>e</a:t>
            </a:r>
            <a:r>
              <a:rPr sz="2000" spc="-280" dirty="0">
                <a:latin typeface="Century Gothic"/>
                <a:cs typeface="Century Gothic"/>
              </a:rPr>
              <a:t>l</a:t>
            </a:r>
            <a:r>
              <a:rPr sz="3000" spc="-1747" baseline="27777" dirty="0">
                <a:latin typeface="Century Gothic"/>
                <a:cs typeface="Century Gothic"/>
              </a:rPr>
              <a:t>e</a:t>
            </a:r>
            <a:r>
              <a:rPr sz="2000" b="1" spc="-5" dirty="0">
                <a:latin typeface="Century Gothic"/>
                <a:cs typeface="Century Gothic"/>
              </a:rPr>
              <a:t>i</a:t>
            </a:r>
            <a:r>
              <a:rPr sz="2000" b="1" spc="-390" dirty="0">
                <a:latin typeface="Century Gothic"/>
                <a:cs typeface="Century Gothic"/>
              </a:rPr>
              <a:t>t</a:t>
            </a:r>
            <a:r>
              <a:rPr sz="2000" spc="-290" dirty="0">
                <a:latin typeface="Century Gothic"/>
                <a:cs typeface="Century Gothic"/>
              </a:rPr>
              <a:t>t</a:t>
            </a:r>
            <a:r>
              <a:rPr sz="2000" b="1" spc="-515" dirty="0">
                <a:latin typeface="Century Gothic"/>
                <a:cs typeface="Century Gothic"/>
              </a:rPr>
              <a:t>t</a:t>
            </a:r>
            <a:r>
              <a:rPr sz="3000" spc="-607" baseline="27777" dirty="0">
                <a:latin typeface="Century Gothic"/>
                <a:cs typeface="Century Gothic"/>
              </a:rPr>
              <a:t>r</a:t>
            </a:r>
            <a:r>
              <a:rPr sz="2000" spc="-1000" dirty="0">
                <a:latin typeface="Century Gothic"/>
                <a:cs typeface="Century Gothic"/>
              </a:rPr>
              <a:t>o</a:t>
            </a:r>
            <a:r>
              <a:rPr sz="2000" b="1" spc="-1195" dirty="0">
                <a:latin typeface="Century Gothic"/>
                <a:cs typeface="Century Gothic"/>
              </a:rPr>
              <a:t>e</a:t>
            </a:r>
            <a:r>
              <a:rPr sz="3000" baseline="27777" dirty="0">
                <a:latin typeface="Century Gothic"/>
                <a:cs typeface="Century Gothic"/>
              </a:rPr>
              <a:t>s</a:t>
            </a:r>
            <a:r>
              <a:rPr sz="3000" spc="-217" baseline="27777" dirty="0">
                <a:latin typeface="Century Gothic"/>
                <a:cs typeface="Century Gothic"/>
              </a:rPr>
              <a:t> </a:t>
            </a:r>
            <a:r>
              <a:rPr sz="2000" b="1" dirty="0">
                <a:latin typeface="Century Gothic"/>
                <a:cs typeface="Century Gothic"/>
              </a:rPr>
              <a:t>d.  </a:t>
            </a:r>
            <a:r>
              <a:rPr sz="3000" spc="-555" baseline="27777" dirty="0">
                <a:latin typeface="Century Gothic"/>
                <a:cs typeface="Century Gothic"/>
              </a:rPr>
              <a:t>a</a:t>
            </a:r>
            <a:r>
              <a:rPr sz="2000" spc="-370" dirty="0">
                <a:latin typeface="Century Gothic"/>
                <a:cs typeface="Century Gothic"/>
              </a:rPr>
              <a:t>up</a:t>
            </a:r>
            <a:r>
              <a:rPr sz="3000" spc="-555" baseline="27777" dirty="0">
                <a:latin typeface="Century Gothic"/>
                <a:cs typeface="Century Gothic"/>
              </a:rPr>
              <a:t>nd</a:t>
            </a:r>
            <a:r>
              <a:rPr sz="2000" spc="-370" dirty="0">
                <a:latin typeface="Century Gothic"/>
                <a:cs typeface="Century Gothic"/>
              </a:rPr>
              <a:t>a</a:t>
            </a:r>
            <a:r>
              <a:rPr sz="3000" spc="-555" baseline="27777" dirty="0">
                <a:latin typeface="Century Gothic"/>
                <a:cs typeface="Century Gothic"/>
              </a:rPr>
              <a:t>c</a:t>
            </a:r>
            <a:r>
              <a:rPr sz="2000" spc="-370" dirty="0">
                <a:latin typeface="Century Gothic"/>
                <a:cs typeface="Century Gothic"/>
              </a:rPr>
              <a:t>t</a:t>
            </a:r>
            <a:r>
              <a:rPr sz="3000" spc="-555" baseline="27777" dirty="0">
                <a:latin typeface="Century Gothic"/>
                <a:cs typeface="Century Gothic"/>
              </a:rPr>
              <a:t>a</a:t>
            </a:r>
            <a:r>
              <a:rPr sz="2000" spc="-370" dirty="0">
                <a:latin typeface="Century Gothic"/>
                <a:cs typeface="Century Gothic"/>
              </a:rPr>
              <a:t>e</a:t>
            </a:r>
            <a:r>
              <a:rPr sz="3000" spc="-555" baseline="27777" dirty="0">
                <a:latin typeface="Century Gothic"/>
                <a:cs typeface="Century Gothic"/>
              </a:rPr>
              <a:t>n</a:t>
            </a:r>
            <a:r>
              <a:rPr sz="2000" spc="-370" dirty="0">
                <a:latin typeface="Century Gothic"/>
                <a:cs typeface="Century Gothic"/>
              </a:rPr>
              <a:t>th</a:t>
            </a:r>
            <a:r>
              <a:rPr sz="3000" spc="-555" baseline="27777" dirty="0">
                <a:latin typeface="Century Gothic"/>
                <a:cs typeface="Century Gothic"/>
              </a:rPr>
              <a:t>b</a:t>
            </a:r>
            <a:r>
              <a:rPr sz="2000" spc="-370" dirty="0">
                <a:latin typeface="Century Gothic"/>
                <a:cs typeface="Century Gothic"/>
              </a:rPr>
              <a:t>e</a:t>
            </a:r>
            <a:r>
              <a:rPr sz="3000" spc="-555" baseline="27777" dirty="0">
                <a:latin typeface="Century Gothic"/>
                <a:cs typeface="Century Gothic"/>
              </a:rPr>
              <a:t>e</a:t>
            </a:r>
            <a:r>
              <a:rPr sz="2000" spc="-370" dirty="0">
                <a:latin typeface="Century Gothic"/>
                <a:cs typeface="Century Gothic"/>
              </a:rPr>
              <a:t>ledger</a:t>
            </a:r>
            <a:endParaRPr sz="2000">
              <a:latin typeface="Century Gothic"/>
              <a:cs typeface="Century Gothic"/>
            </a:endParaRPr>
          </a:p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z="2000" b="1" spc="-5" dirty="0">
                <a:latin typeface="Century Gothic"/>
                <a:cs typeface="Century Gothic"/>
              </a:rPr>
              <a:t>committed</a:t>
            </a:r>
            <a:r>
              <a:rPr sz="2000" spc="-5" dirty="0">
                <a:latin typeface="Century Gothic"/>
                <a:cs typeface="Century Gothic"/>
              </a:rPr>
              <a:t>.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64320" y="2647138"/>
            <a:ext cx="1424940" cy="1169670"/>
            <a:chOff x="1964320" y="2647138"/>
            <a:chExt cx="1424940" cy="1169670"/>
          </a:xfrm>
        </p:grpSpPr>
        <p:sp>
          <p:nvSpPr>
            <p:cNvPr id="22" name="object 22"/>
            <p:cNvSpPr/>
            <p:nvPr/>
          </p:nvSpPr>
          <p:spPr>
            <a:xfrm>
              <a:off x="1992895" y="2675713"/>
              <a:ext cx="1367790" cy="1112520"/>
            </a:xfrm>
            <a:custGeom>
              <a:avLst/>
              <a:gdLst/>
              <a:ahLst/>
              <a:cxnLst/>
              <a:rect l="l" t="t" r="r" b="b"/>
              <a:pathLst>
                <a:path w="1367789" h="1112520">
                  <a:moveTo>
                    <a:pt x="195310" y="0"/>
                  </a:moveTo>
                  <a:lnTo>
                    <a:pt x="1367326" y="839145"/>
                  </a:lnTo>
                  <a:lnTo>
                    <a:pt x="1172015" y="1111931"/>
                  </a:lnTo>
                  <a:lnTo>
                    <a:pt x="0" y="272785"/>
                  </a:lnTo>
                  <a:lnTo>
                    <a:pt x="195310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82549" y="2926363"/>
              <a:ext cx="775970" cy="604520"/>
            </a:xfrm>
            <a:custGeom>
              <a:avLst/>
              <a:gdLst/>
              <a:ahLst/>
              <a:cxnLst/>
              <a:rect l="l" t="t" r="r" b="b"/>
              <a:pathLst>
                <a:path w="775969" h="604520">
                  <a:moveTo>
                    <a:pt x="702638" y="449580"/>
                  </a:moveTo>
                  <a:lnTo>
                    <a:pt x="692344" y="449580"/>
                  </a:lnTo>
                  <a:lnTo>
                    <a:pt x="672906" y="452120"/>
                  </a:lnTo>
                  <a:lnTo>
                    <a:pt x="639830" y="473710"/>
                  </a:lnTo>
                  <a:lnTo>
                    <a:pt x="619688" y="509270"/>
                  </a:lnTo>
                  <a:lnTo>
                    <a:pt x="617671" y="525780"/>
                  </a:lnTo>
                  <a:lnTo>
                    <a:pt x="618577" y="539750"/>
                  </a:lnTo>
                  <a:lnTo>
                    <a:pt x="638889" y="579120"/>
                  </a:lnTo>
                  <a:lnTo>
                    <a:pt x="681567" y="603250"/>
                  </a:lnTo>
                  <a:lnTo>
                    <a:pt x="689634" y="604520"/>
                  </a:lnTo>
                  <a:lnTo>
                    <a:pt x="708425" y="604520"/>
                  </a:lnTo>
                  <a:lnTo>
                    <a:pt x="719150" y="603250"/>
                  </a:lnTo>
                  <a:lnTo>
                    <a:pt x="715444" y="577850"/>
                  </a:lnTo>
                  <a:lnTo>
                    <a:pt x="693548" y="577850"/>
                  </a:lnTo>
                  <a:lnTo>
                    <a:pt x="687790" y="576580"/>
                  </a:lnTo>
                  <a:lnTo>
                    <a:pt x="680606" y="575310"/>
                  </a:lnTo>
                  <a:lnTo>
                    <a:pt x="673733" y="572770"/>
                  </a:lnTo>
                  <a:lnTo>
                    <a:pt x="667171" y="567690"/>
                  </a:lnTo>
                  <a:lnTo>
                    <a:pt x="661769" y="563880"/>
                  </a:lnTo>
                  <a:lnTo>
                    <a:pt x="645422" y="529590"/>
                  </a:lnTo>
                  <a:lnTo>
                    <a:pt x="645689" y="523240"/>
                  </a:lnTo>
                  <a:lnTo>
                    <a:pt x="669735" y="483870"/>
                  </a:lnTo>
                  <a:lnTo>
                    <a:pt x="687763" y="477520"/>
                  </a:lnTo>
                  <a:lnTo>
                    <a:pt x="755107" y="477520"/>
                  </a:lnTo>
                  <a:lnTo>
                    <a:pt x="754172" y="476250"/>
                  </a:lnTo>
                  <a:lnTo>
                    <a:pt x="722683" y="454660"/>
                  </a:lnTo>
                  <a:lnTo>
                    <a:pt x="712893" y="452120"/>
                  </a:lnTo>
                  <a:lnTo>
                    <a:pt x="702638" y="449580"/>
                  </a:lnTo>
                  <a:close/>
                </a:path>
                <a:path w="775969" h="604520">
                  <a:moveTo>
                    <a:pt x="715258" y="576580"/>
                  </a:moveTo>
                  <a:lnTo>
                    <a:pt x="707282" y="577850"/>
                  </a:lnTo>
                  <a:lnTo>
                    <a:pt x="715444" y="577850"/>
                  </a:lnTo>
                  <a:lnTo>
                    <a:pt x="715258" y="576580"/>
                  </a:lnTo>
                  <a:close/>
                </a:path>
                <a:path w="775969" h="604520">
                  <a:moveTo>
                    <a:pt x="755107" y="477520"/>
                  </a:moveTo>
                  <a:lnTo>
                    <a:pt x="697566" y="477520"/>
                  </a:lnTo>
                  <a:lnTo>
                    <a:pt x="707000" y="478790"/>
                  </a:lnTo>
                  <a:lnTo>
                    <a:pt x="716064" y="481330"/>
                  </a:lnTo>
                  <a:lnTo>
                    <a:pt x="745888" y="515620"/>
                  </a:lnTo>
                  <a:lnTo>
                    <a:pt x="748875" y="529590"/>
                  </a:lnTo>
                  <a:lnTo>
                    <a:pt x="775488" y="525780"/>
                  </a:lnTo>
                  <a:lnTo>
                    <a:pt x="759783" y="483870"/>
                  </a:lnTo>
                  <a:lnTo>
                    <a:pt x="755107" y="477520"/>
                  </a:lnTo>
                  <a:close/>
                </a:path>
                <a:path w="775969" h="604520">
                  <a:moveTo>
                    <a:pt x="633298" y="392430"/>
                  </a:moveTo>
                  <a:lnTo>
                    <a:pt x="548332" y="510540"/>
                  </a:lnTo>
                  <a:lnTo>
                    <a:pt x="570759" y="527050"/>
                  </a:lnTo>
                  <a:lnTo>
                    <a:pt x="655725" y="408940"/>
                  </a:lnTo>
                  <a:lnTo>
                    <a:pt x="633298" y="392430"/>
                  </a:lnTo>
                  <a:close/>
                </a:path>
                <a:path w="775969" h="604520">
                  <a:moveTo>
                    <a:pt x="587545" y="410210"/>
                  </a:moveTo>
                  <a:lnTo>
                    <a:pt x="514535" y="410210"/>
                  </a:lnTo>
                  <a:lnTo>
                    <a:pt x="516633" y="412750"/>
                  </a:lnTo>
                  <a:lnTo>
                    <a:pt x="507351" y="481330"/>
                  </a:lnTo>
                  <a:lnTo>
                    <a:pt x="532037" y="499110"/>
                  </a:lnTo>
                  <a:lnTo>
                    <a:pt x="541737" y="426720"/>
                  </a:lnTo>
                  <a:lnTo>
                    <a:pt x="567157" y="426720"/>
                  </a:lnTo>
                  <a:lnTo>
                    <a:pt x="574650" y="424180"/>
                  </a:lnTo>
                  <a:lnTo>
                    <a:pt x="581188" y="419100"/>
                  </a:lnTo>
                  <a:lnTo>
                    <a:pt x="587545" y="410210"/>
                  </a:lnTo>
                  <a:close/>
                </a:path>
                <a:path w="775969" h="604520">
                  <a:moveTo>
                    <a:pt x="540927" y="326390"/>
                  </a:moveTo>
                  <a:lnTo>
                    <a:pt x="455961" y="444500"/>
                  </a:lnTo>
                  <a:lnTo>
                    <a:pt x="478551" y="461010"/>
                  </a:lnTo>
                  <a:lnTo>
                    <a:pt x="514535" y="410210"/>
                  </a:lnTo>
                  <a:lnTo>
                    <a:pt x="587545" y="410210"/>
                  </a:lnTo>
                  <a:lnTo>
                    <a:pt x="592086" y="403860"/>
                  </a:lnTo>
                  <a:lnTo>
                    <a:pt x="593055" y="401320"/>
                  </a:lnTo>
                  <a:lnTo>
                    <a:pt x="550245" y="401320"/>
                  </a:lnTo>
                  <a:lnTo>
                    <a:pt x="544610" y="398780"/>
                  </a:lnTo>
                  <a:lnTo>
                    <a:pt x="530303" y="388620"/>
                  </a:lnTo>
                  <a:lnTo>
                    <a:pt x="547690" y="364490"/>
                  </a:lnTo>
                  <a:lnTo>
                    <a:pt x="588517" y="364490"/>
                  </a:lnTo>
                  <a:lnTo>
                    <a:pt x="586625" y="361950"/>
                  </a:lnTo>
                  <a:lnTo>
                    <a:pt x="581109" y="356870"/>
                  </a:lnTo>
                  <a:lnTo>
                    <a:pt x="573863" y="350520"/>
                  </a:lnTo>
                  <a:lnTo>
                    <a:pt x="564887" y="342900"/>
                  </a:lnTo>
                  <a:lnTo>
                    <a:pt x="540927" y="326390"/>
                  </a:lnTo>
                  <a:close/>
                </a:path>
                <a:path w="775969" h="604520">
                  <a:moveTo>
                    <a:pt x="567157" y="426720"/>
                  </a:moveTo>
                  <a:lnTo>
                    <a:pt x="541737" y="426720"/>
                  </a:lnTo>
                  <a:lnTo>
                    <a:pt x="548644" y="427990"/>
                  </a:lnTo>
                  <a:lnTo>
                    <a:pt x="561355" y="427990"/>
                  </a:lnTo>
                  <a:lnTo>
                    <a:pt x="567157" y="426720"/>
                  </a:lnTo>
                  <a:close/>
                </a:path>
                <a:path w="775969" h="604520">
                  <a:moveTo>
                    <a:pt x="421200" y="248920"/>
                  </a:moveTo>
                  <a:lnTo>
                    <a:pt x="401303" y="248920"/>
                  </a:lnTo>
                  <a:lnTo>
                    <a:pt x="391716" y="251460"/>
                  </a:lnTo>
                  <a:lnTo>
                    <a:pt x="358215" y="273050"/>
                  </a:lnTo>
                  <a:lnTo>
                    <a:pt x="339194" y="307340"/>
                  </a:lnTo>
                  <a:lnTo>
                    <a:pt x="337170" y="321310"/>
                  </a:lnTo>
                  <a:lnTo>
                    <a:pt x="337976" y="336550"/>
                  </a:lnTo>
                  <a:lnTo>
                    <a:pt x="357159" y="377190"/>
                  </a:lnTo>
                  <a:lnTo>
                    <a:pt x="395925" y="400050"/>
                  </a:lnTo>
                  <a:lnTo>
                    <a:pt x="410314" y="401320"/>
                  </a:lnTo>
                  <a:lnTo>
                    <a:pt x="425361" y="400050"/>
                  </a:lnTo>
                  <a:lnTo>
                    <a:pt x="439976" y="396240"/>
                  </a:lnTo>
                  <a:lnTo>
                    <a:pt x="453072" y="389890"/>
                  </a:lnTo>
                  <a:lnTo>
                    <a:pt x="464650" y="381000"/>
                  </a:lnTo>
                  <a:lnTo>
                    <a:pt x="470238" y="374650"/>
                  </a:lnTo>
                  <a:lnTo>
                    <a:pt x="410853" y="374650"/>
                  </a:lnTo>
                  <a:lnTo>
                    <a:pt x="401714" y="373380"/>
                  </a:lnTo>
                  <a:lnTo>
                    <a:pt x="368895" y="346710"/>
                  </a:lnTo>
                  <a:lnTo>
                    <a:pt x="364305" y="327660"/>
                  </a:lnTo>
                  <a:lnTo>
                    <a:pt x="365100" y="317500"/>
                  </a:lnTo>
                  <a:lnTo>
                    <a:pt x="388532" y="283210"/>
                  </a:lnTo>
                  <a:lnTo>
                    <a:pt x="406256" y="275590"/>
                  </a:lnTo>
                  <a:lnTo>
                    <a:pt x="472462" y="275590"/>
                  </a:lnTo>
                  <a:lnTo>
                    <a:pt x="469525" y="271780"/>
                  </a:lnTo>
                  <a:lnTo>
                    <a:pt x="458196" y="262890"/>
                  </a:lnTo>
                  <a:lnTo>
                    <a:pt x="449653" y="256540"/>
                  </a:lnTo>
                  <a:lnTo>
                    <a:pt x="440638" y="252730"/>
                  </a:lnTo>
                  <a:lnTo>
                    <a:pt x="431154" y="250190"/>
                  </a:lnTo>
                  <a:lnTo>
                    <a:pt x="421200" y="248920"/>
                  </a:lnTo>
                  <a:close/>
                </a:path>
                <a:path w="775969" h="604520">
                  <a:moveTo>
                    <a:pt x="588517" y="364490"/>
                  </a:moveTo>
                  <a:lnTo>
                    <a:pt x="547690" y="364490"/>
                  </a:lnTo>
                  <a:lnTo>
                    <a:pt x="559925" y="373380"/>
                  </a:lnTo>
                  <a:lnTo>
                    <a:pt x="563768" y="377190"/>
                  </a:lnTo>
                  <a:lnTo>
                    <a:pt x="567091" y="381000"/>
                  </a:lnTo>
                  <a:lnTo>
                    <a:pt x="567912" y="384810"/>
                  </a:lnTo>
                  <a:lnTo>
                    <a:pt x="567866" y="389890"/>
                  </a:lnTo>
                  <a:lnTo>
                    <a:pt x="566931" y="392430"/>
                  </a:lnTo>
                  <a:lnTo>
                    <a:pt x="561963" y="400050"/>
                  </a:lnTo>
                  <a:lnTo>
                    <a:pt x="558373" y="401320"/>
                  </a:lnTo>
                  <a:lnTo>
                    <a:pt x="593055" y="401320"/>
                  </a:lnTo>
                  <a:lnTo>
                    <a:pt x="594993" y="396240"/>
                  </a:lnTo>
                  <a:lnTo>
                    <a:pt x="595995" y="381000"/>
                  </a:lnTo>
                  <a:lnTo>
                    <a:pt x="594300" y="373380"/>
                  </a:lnTo>
                  <a:lnTo>
                    <a:pt x="590409" y="367030"/>
                  </a:lnTo>
                  <a:lnTo>
                    <a:pt x="588517" y="364490"/>
                  </a:lnTo>
                  <a:close/>
                </a:path>
                <a:path w="775969" h="604520">
                  <a:moveTo>
                    <a:pt x="472462" y="275590"/>
                  </a:moveTo>
                  <a:lnTo>
                    <a:pt x="415779" y="275590"/>
                  </a:lnTo>
                  <a:lnTo>
                    <a:pt x="424932" y="276860"/>
                  </a:lnTo>
                  <a:lnTo>
                    <a:pt x="433715" y="279400"/>
                  </a:lnTo>
                  <a:lnTo>
                    <a:pt x="461396" y="316230"/>
                  </a:lnTo>
                  <a:lnTo>
                    <a:pt x="461937" y="325120"/>
                  </a:lnTo>
                  <a:lnTo>
                    <a:pt x="460591" y="335280"/>
                  </a:lnTo>
                  <a:lnTo>
                    <a:pt x="438193" y="367030"/>
                  </a:lnTo>
                  <a:lnTo>
                    <a:pt x="410853" y="374650"/>
                  </a:lnTo>
                  <a:lnTo>
                    <a:pt x="470238" y="374650"/>
                  </a:lnTo>
                  <a:lnTo>
                    <a:pt x="474709" y="369570"/>
                  </a:lnTo>
                  <a:lnTo>
                    <a:pt x="482606" y="355600"/>
                  </a:lnTo>
                  <a:lnTo>
                    <a:pt x="487524" y="341630"/>
                  </a:lnTo>
                  <a:lnTo>
                    <a:pt x="489463" y="326390"/>
                  </a:lnTo>
                  <a:lnTo>
                    <a:pt x="488424" y="311150"/>
                  </a:lnTo>
                  <a:lnTo>
                    <a:pt x="484638" y="297180"/>
                  </a:lnTo>
                  <a:lnTo>
                    <a:pt x="478338" y="283210"/>
                  </a:lnTo>
                  <a:lnTo>
                    <a:pt x="472462" y="275590"/>
                  </a:lnTo>
                  <a:close/>
                </a:path>
                <a:path w="775969" h="604520">
                  <a:moveTo>
                    <a:pt x="318593" y="167640"/>
                  </a:moveTo>
                  <a:lnTo>
                    <a:pt x="302652" y="189230"/>
                  </a:lnTo>
                  <a:lnTo>
                    <a:pt x="323707" y="204470"/>
                  </a:lnTo>
                  <a:lnTo>
                    <a:pt x="254683" y="300990"/>
                  </a:lnTo>
                  <a:lnTo>
                    <a:pt x="277595" y="317500"/>
                  </a:lnTo>
                  <a:lnTo>
                    <a:pt x="346618" y="220980"/>
                  </a:lnTo>
                  <a:lnTo>
                    <a:pt x="379492" y="220980"/>
                  </a:lnTo>
                  <a:lnTo>
                    <a:pt x="384181" y="214630"/>
                  </a:lnTo>
                  <a:lnTo>
                    <a:pt x="318593" y="167640"/>
                  </a:lnTo>
                  <a:close/>
                </a:path>
                <a:path w="775969" h="604520">
                  <a:moveTo>
                    <a:pt x="164887" y="201930"/>
                  </a:moveTo>
                  <a:lnTo>
                    <a:pt x="163957" y="210820"/>
                  </a:lnTo>
                  <a:lnTo>
                    <a:pt x="163999" y="218440"/>
                  </a:lnTo>
                  <a:lnTo>
                    <a:pt x="165014" y="226060"/>
                  </a:lnTo>
                  <a:lnTo>
                    <a:pt x="192770" y="260350"/>
                  </a:lnTo>
                  <a:lnTo>
                    <a:pt x="209328" y="264160"/>
                  </a:lnTo>
                  <a:lnTo>
                    <a:pt x="217735" y="264160"/>
                  </a:lnTo>
                  <a:lnTo>
                    <a:pt x="251018" y="237490"/>
                  </a:lnTo>
                  <a:lnTo>
                    <a:pt x="208403" y="237490"/>
                  </a:lnTo>
                  <a:lnTo>
                    <a:pt x="204340" y="236220"/>
                  </a:lnTo>
                  <a:lnTo>
                    <a:pt x="200468" y="233680"/>
                  </a:lnTo>
                  <a:lnTo>
                    <a:pt x="195767" y="228600"/>
                  </a:lnTo>
                  <a:lnTo>
                    <a:pt x="192796" y="222250"/>
                  </a:lnTo>
                  <a:lnTo>
                    <a:pt x="191557" y="214630"/>
                  </a:lnTo>
                  <a:lnTo>
                    <a:pt x="192048" y="204470"/>
                  </a:lnTo>
                  <a:lnTo>
                    <a:pt x="164887" y="201930"/>
                  </a:lnTo>
                  <a:close/>
                </a:path>
                <a:path w="775969" h="604520">
                  <a:moveTo>
                    <a:pt x="252082" y="121920"/>
                  </a:moveTo>
                  <a:lnTo>
                    <a:pt x="215699" y="143510"/>
                  </a:lnTo>
                  <a:lnTo>
                    <a:pt x="213248" y="161290"/>
                  </a:lnTo>
                  <a:lnTo>
                    <a:pt x="213435" y="166370"/>
                  </a:lnTo>
                  <a:lnTo>
                    <a:pt x="214785" y="175260"/>
                  </a:lnTo>
                  <a:lnTo>
                    <a:pt x="217204" y="186690"/>
                  </a:lnTo>
                  <a:lnTo>
                    <a:pt x="220690" y="200660"/>
                  </a:lnTo>
                  <a:lnTo>
                    <a:pt x="223500" y="210820"/>
                  </a:lnTo>
                  <a:lnTo>
                    <a:pt x="224938" y="218440"/>
                  </a:lnTo>
                  <a:lnTo>
                    <a:pt x="225066" y="226060"/>
                  </a:lnTo>
                  <a:lnTo>
                    <a:pt x="224137" y="229870"/>
                  </a:lnTo>
                  <a:lnTo>
                    <a:pt x="220093" y="236220"/>
                  </a:lnTo>
                  <a:lnTo>
                    <a:pt x="216908" y="237490"/>
                  </a:lnTo>
                  <a:lnTo>
                    <a:pt x="251018" y="237490"/>
                  </a:lnTo>
                  <a:lnTo>
                    <a:pt x="253245" y="226060"/>
                  </a:lnTo>
                  <a:lnTo>
                    <a:pt x="253171" y="219710"/>
                  </a:lnTo>
                  <a:lnTo>
                    <a:pt x="251912" y="210820"/>
                  </a:lnTo>
                  <a:lnTo>
                    <a:pt x="251273" y="208280"/>
                  </a:lnTo>
                  <a:lnTo>
                    <a:pt x="250079" y="203200"/>
                  </a:lnTo>
                  <a:lnTo>
                    <a:pt x="248329" y="195580"/>
                  </a:lnTo>
                  <a:lnTo>
                    <a:pt x="246023" y="186690"/>
                  </a:lnTo>
                  <a:lnTo>
                    <a:pt x="243639" y="176530"/>
                  </a:lnTo>
                  <a:lnTo>
                    <a:pt x="241908" y="168910"/>
                  </a:lnTo>
                  <a:lnTo>
                    <a:pt x="240829" y="163830"/>
                  </a:lnTo>
                  <a:lnTo>
                    <a:pt x="240402" y="160020"/>
                  </a:lnTo>
                  <a:lnTo>
                    <a:pt x="240328" y="156210"/>
                  </a:lnTo>
                  <a:lnTo>
                    <a:pt x="241004" y="154940"/>
                  </a:lnTo>
                  <a:lnTo>
                    <a:pt x="243852" y="149860"/>
                  </a:lnTo>
                  <a:lnTo>
                    <a:pt x="246075" y="149860"/>
                  </a:lnTo>
                  <a:lnTo>
                    <a:pt x="252111" y="148590"/>
                  </a:lnTo>
                  <a:lnTo>
                    <a:pt x="288395" y="148590"/>
                  </a:lnTo>
                  <a:lnTo>
                    <a:pt x="284427" y="139700"/>
                  </a:lnTo>
                  <a:lnTo>
                    <a:pt x="279775" y="134620"/>
                  </a:lnTo>
                  <a:lnTo>
                    <a:pt x="273860" y="130810"/>
                  </a:lnTo>
                  <a:lnTo>
                    <a:pt x="266841" y="125730"/>
                  </a:lnTo>
                  <a:lnTo>
                    <a:pt x="259582" y="123190"/>
                  </a:lnTo>
                  <a:lnTo>
                    <a:pt x="252082" y="121920"/>
                  </a:lnTo>
                  <a:close/>
                </a:path>
                <a:path w="775969" h="604520">
                  <a:moveTo>
                    <a:pt x="379492" y="220980"/>
                  </a:moveTo>
                  <a:lnTo>
                    <a:pt x="346618" y="220980"/>
                  </a:lnTo>
                  <a:lnTo>
                    <a:pt x="368239" y="236220"/>
                  </a:lnTo>
                  <a:lnTo>
                    <a:pt x="379492" y="220980"/>
                  </a:lnTo>
                  <a:close/>
                </a:path>
                <a:path w="775969" h="604520">
                  <a:moveTo>
                    <a:pt x="195729" y="78740"/>
                  </a:moveTo>
                  <a:lnTo>
                    <a:pt x="110763" y="198120"/>
                  </a:lnTo>
                  <a:lnTo>
                    <a:pt x="133191" y="213360"/>
                  </a:lnTo>
                  <a:lnTo>
                    <a:pt x="218156" y="95250"/>
                  </a:lnTo>
                  <a:lnTo>
                    <a:pt x="195729" y="78740"/>
                  </a:lnTo>
                  <a:close/>
                </a:path>
                <a:path w="775969" h="604520">
                  <a:moveTo>
                    <a:pt x="106489" y="82550"/>
                  </a:moveTo>
                  <a:lnTo>
                    <a:pt x="60166" y="82550"/>
                  </a:lnTo>
                  <a:lnTo>
                    <a:pt x="99857" y="111760"/>
                  </a:lnTo>
                  <a:lnTo>
                    <a:pt x="62602" y="163830"/>
                  </a:lnTo>
                  <a:lnTo>
                    <a:pt x="85432" y="179070"/>
                  </a:lnTo>
                  <a:lnTo>
                    <a:pt x="150299" y="88900"/>
                  </a:lnTo>
                  <a:lnTo>
                    <a:pt x="115510" y="88900"/>
                  </a:lnTo>
                  <a:lnTo>
                    <a:pt x="106489" y="82550"/>
                  </a:lnTo>
                  <a:close/>
                </a:path>
                <a:path w="775969" h="604520">
                  <a:moveTo>
                    <a:pt x="288395" y="148590"/>
                  </a:moveTo>
                  <a:lnTo>
                    <a:pt x="252111" y="148590"/>
                  </a:lnTo>
                  <a:lnTo>
                    <a:pt x="255099" y="149860"/>
                  </a:lnTo>
                  <a:lnTo>
                    <a:pt x="258057" y="152400"/>
                  </a:lnTo>
                  <a:lnTo>
                    <a:pt x="262046" y="156210"/>
                  </a:lnTo>
                  <a:lnTo>
                    <a:pt x="264898" y="161290"/>
                  </a:lnTo>
                  <a:lnTo>
                    <a:pt x="266611" y="168910"/>
                  </a:lnTo>
                  <a:lnTo>
                    <a:pt x="267187" y="176530"/>
                  </a:lnTo>
                  <a:lnTo>
                    <a:pt x="294457" y="173990"/>
                  </a:lnTo>
                  <a:lnTo>
                    <a:pt x="293456" y="166370"/>
                  </a:lnTo>
                  <a:lnTo>
                    <a:pt x="292016" y="158750"/>
                  </a:lnTo>
                  <a:lnTo>
                    <a:pt x="290135" y="152400"/>
                  </a:lnTo>
                  <a:lnTo>
                    <a:pt x="288395" y="148590"/>
                  </a:lnTo>
                  <a:close/>
                </a:path>
                <a:path w="775969" h="604520">
                  <a:moveTo>
                    <a:pt x="84965" y="0"/>
                  </a:moveTo>
                  <a:lnTo>
                    <a:pt x="0" y="118110"/>
                  </a:lnTo>
                  <a:lnTo>
                    <a:pt x="22910" y="134620"/>
                  </a:lnTo>
                  <a:lnTo>
                    <a:pt x="60166" y="82550"/>
                  </a:lnTo>
                  <a:lnTo>
                    <a:pt x="106489" y="82550"/>
                  </a:lnTo>
                  <a:lnTo>
                    <a:pt x="75818" y="60960"/>
                  </a:lnTo>
                  <a:lnTo>
                    <a:pt x="107876" y="16510"/>
                  </a:lnTo>
                  <a:lnTo>
                    <a:pt x="84965" y="0"/>
                  </a:lnTo>
                  <a:close/>
                </a:path>
                <a:path w="775969" h="604520">
                  <a:moveTo>
                    <a:pt x="147567" y="44450"/>
                  </a:moveTo>
                  <a:lnTo>
                    <a:pt x="115510" y="88900"/>
                  </a:lnTo>
                  <a:lnTo>
                    <a:pt x="150299" y="88900"/>
                  </a:lnTo>
                  <a:lnTo>
                    <a:pt x="170398" y="60960"/>
                  </a:lnTo>
                  <a:lnTo>
                    <a:pt x="147567" y="4445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964321" y="4070281"/>
            <a:ext cx="1424940" cy="1169670"/>
            <a:chOff x="1964321" y="4070281"/>
            <a:chExt cx="1424940" cy="1169670"/>
          </a:xfrm>
        </p:grpSpPr>
        <p:sp>
          <p:nvSpPr>
            <p:cNvPr id="25" name="object 25"/>
            <p:cNvSpPr/>
            <p:nvPr/>
          </p:nvSpPr>
          <p:spPr>
            <a:xfrm>
              <a:off x="1992896" y="4098856"/>
              <a:ext cx="1367790" cy="1112520"/>
            </a:xfrm>
            <a:custGeom>
              <a:avLst/>
              <a:gdLst/>
              <a:ahLst/>
              <a:cxnLst/>
              <a:rect l="l" t="t" r="r" b="b"/>
              <a:pathLst>
                <a:path w="1367789" h="1112520">
                  <a:moveTo>
                    <a:pt x="195310" y="0"/>
                  </a:moveTo>
                  <a:lnTo>
                    <a:pt x="1367326" y="839145"/>
                  </a:lnTo>
                  <a:lnTo>
                    <a:pt x="1172015" y="1111931"/>
                  </a:lnTo>
                  <a:lnTo>
                    <a:pt x="0" y="272785"/>
                  </a:lnTo>
                  <a:lnTo>
                    <a:pt x="195310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82550" y="4349506"/>
              <a:ext cx="775970" cy="604520"/>
            </a:xfrm>
            <a:custGeom>
              <a:avLst/>
              <a:gdLst/>
              <a:ahLst/>
              <a:cxnLst/>
              <a:rect l="l" t="t" r="r" b="b"/>
              <a:pathLst>
                <a:path w="775969" h="604520">
                  <a:moveTo>
                    <a:pt x="702638" y="449580"/>
                  </a:moveTo>
                  <a:lnTo>
                    <a:pt x="692344" y="449580"/>
                  </a:lnTo>
                  <a:lnTo>
                    <a:pt x="672906" y="452120"/>
                  </a:lnTo>
                  <a:lnTo>
                    <a:pt x="639829" y="473710"/>
                  </a:lnTo>
                  <a:lnTo>
                    <a:pt x="619688" y="509270"/>
                  </a:lnTo>
                  <a:lnTo>
                    <a:pt x="617670" y="525780"/>
                  </a:lnTo>
                  <a:lnTo>
                    <a:pt x="618576" y="539750"/>
                  </a:lnTo>
                  <a:lnTo>
                    <a:pt x="638889" y="579120"/>
                  </a:lnTo>
                  <a:lnTo>
                    <a:pt x="681567" y="603250"/>
                  </a:lnTo>
                  <a:lnTo>
                    <a:pt x="689634" y="604520"/>
                  </a:lnTo>
                  <a:lnTo>
                    <a:pt x="708425" y="604520"/>
                  </a:lnTo>
                  <a:lnTo>
                    <a:pt x="719150" y="603250"/>
                  </a:lnTo>
                  <a:lnTo>
                    <a:pt x="715444" y="577850"/>
                  </a:lnTo>
                  <a:lnTo>
                    <a:pt x="693547" y="577850"/>
                  </a:lnTo>
                  <a:lnTo>
                    <a:pt x="687790" y="576580"/>
                  </a:lnTo>
                  <a:lnTo>
                    <a:pt x="680605" y="575310"/>
                  </a:lnTo>
                  <a:lnTo>
                    <a:pt x="673733" y="572770"/>
                  </a:lnTo>
                  <a:lnTo>
                    <a:pt x="667171" y="567690"/>
                  </a:lnTo>
                  <a:lnTo>
                    <a:pt x="661769" y="563880"/>
                  </a:lnTo>
                  <a:lnTo>
                    <a:pt x="645421" y="529590"/>
                  </a:lnTo>
                  <a:lnTo>
                    <a:pt x="645688" y="523240"/>
                  </a:lnTo>
                  <a:lnTo>
                    <a:pt x="669735" y="483870"/>
                  </a:lnTo>
                  <a:lnTo>
                    <a:pt x="687763" y="477520"/>
                  </a:lnTo>
                  <a:lnTo>
                    <a:pt x="755107" y="477520"/>
                  </a:lnTo>
                  <a:lnTo>
                    <a:pt x="754172" y="476250"/>
                  </a:lnTo>
                  <a:lnTo>
                    <a:pt x="722683" y="454660"/>
                  </a:lnTo>
                  <a:lnTo>
                    <a:pt x="712893" y="452120"/>
                  </a:lnTo>
                  <a:lnTo>
                    <a:pt x="702638" y="449580"/>
                  </a:lnTo>
                  <a:close/>
                </a:path>
                <a:path w="775969" h="604520">
                  <a:moveTo>
                    <a:pt x="715258" y="576580"/>
                  </a:moveTo>
                  <a:lnTo>
                    <a:pt x="707282" y="577850"/>
                  </a:lnTo>
                  <a:lnTo>
                    <a:pt x="715444" y="577850"/>
                  </a:lnTo>
                  <a:lnTo>
                    <a:pt x="715258" y="576580"/>
                  </a:lnTo>
                  <a:close/>
                </a:path>
                <a:path w="775969" h="604520">
                  <a:moveTo>
                    <a:pt x="755107" y="477520"/>
                  </a:moveTo>
                  <a:lnTo>
                    <a:pt x="697566" y="477520"/>
                  </a:lnTo>
                  <a:lnTo>
                    <a:pt x="706999" y="478790"/>
                  </a:lnTo>
                  <a:lnTo>
                    <a:pt x="716064" y="481330"/>
                  </a:lnTo>
                  <a:lnTo>
                    <a:pt x="745888" y="515620"/>
                  </a:lnTo>
                  <a:lnTo>
                    <a:pt x="748875" y="529590"/>
                  </a:lnTo>
                  <a:lnTo>
                    <a:pt x="775488" y="525780"/>
                  </a:lnTo>
                  <a:lnTo>
                    <a:pt x="759783" y="483870"/>
                  </a:lnTo>
                  <a:lnTo>
                    <a:pt x="755107" y="477520"/>
                  </a:lnTo>
                  <a:close/>
                </a:path>
                <a:path w="775969" h="604520">
                  <a:moveTo>
                    <a:pt x="633298" y="392430"/>
                  </a:moveTo>
                  <a:lnTo>
                    <a:pt x="548332" y="510540"/>
                  </a:lnTo>
                  <a:lnTo>
                    <a:pt x="570759" y="527050"/>
                  </a:lnTo>
                  <a:lnTo>
                    <a:pt x="655725" y="408940"/>
                  </a:lnTo>
                  <a:lnTo>
                    <a:pt x="633298" y="392430"/>
                  </a:lnTo>
                  <a:close/>
                </a:path>
                <a:path w="775969" h="604520">
                  <a:moveTo>
                    <a:pt x="587545" y="410210"/>
                  </a:moveTo>
                  <a:lnTo>
                    <a:pt x="514535" y="410210"/>
                  </a:lnTo>
                  <a:lnTo>
                    <a:pt x="516632" y="412750"/>
                  </a:lnTo>
                  <a:lnTo>
                    <a:pt x="507351" y="481330"/>
                  </a:lnTo>
                  <a:lnTo>
                    <a:pt x="532036" y="499110"/>
                  </a:lnTo>
                  <a:lnTo>
                    <a:pt x="541737" y="426720"/>
                  </a:lnTo>
                  <a:lnTo>
                    <a:pt x="567157" y="426720"/>
                  </a:lnTo>
                  <a:lnTo>
                    <a:pt x="574650" y="424180"/>
                  </a:lnTo>
                  <a:lnTo>
                    <a:pt x="581188" y="419100"/>
                  </a:lnTo>
                  <a:lnTo>
                    <a:pt x="587545" y="410210"/>
                  </a:lnTo>
                  <a:close/>
                </a:path>
                <a:path w="775969" h="604520">
                  <a:moveTo>
                    <a:pt x="540927" y="326390"/>
                  </a:moveTo>
                  <a:lnTo>
                    <a:pt x="455961" y="444500"/>
                  </a:lnTo>
                  <a:lnTo>
                    <a:pt x="478549" y="461010"/>
                  </a:lnTo>
                  <a:lnTo>
                    <a:pt x="514535" y="410210"/>
                  </a:lnTo>
                  <a:lnTo>
                    <a:pt x="587545" y="410210"/>
                  </a:lnTo>
                  <a:lnTo>
                    <a:pt x="592085" y="403860"/>
                  </a:lnTo>
                  <a:lnTo>
                    <a:pt x="593054" y="401320"/>
                  </a:lnTo>
                  <a:lnTo>
                    <a:pt x="550245" y="401320"/>
                  </a:lnTo>
                  <a:lnTo>
                    <a:pt x="544610" y="398780"/>
                  </a:lnTo>
                  <a:lnTo>
                    <a:pt x="530303" y="388620"/>
                  </a:lnTo>
                  <a:lnTo>
                    <a:pt x="547690" y="364490"/>
                  </a:lnTo>
                  <a:lnTo>
                    <a:pt x="588517" y="364490"/>
                  </a:lnTo>
                  <a:lnTo>
                    <a:pt x="586625" y="361950"/>
                  </a:lnTo>
                  <a:lnTo>
                    <a:pt x="581109" y="356870"/>
                  </a:lnTo>
                  <a:lnTo>
                    <a:pt x="573863" y="350520"/>
                  </a:lnTo>
                  <a:lnTo>
                    <a:pt x="564887" y="342900"/>
                  </a:lnTo>
                  <a:lnTo>
                    <a:pt x="540927" y="326390"/>
                  </a:lnTo>
                  <a:close/>
                </a:path>
                <a:path w="775969" h="604520">
                  <a:moveTo>
                    <a:pt x="567157" y="426720"/>
                  </a:moveTo>
                  <a:lnTo>
                    <a:pt x="541737" y="426720"/>
                  </a:lnTo>
                  <a:lnTo>
                    <a:pt x="548644" y="427990"/>
                  </a:lnTo>
                  <a:lnTo>
                    <a:pt x="561355" y="427990"/>
                  </a:lnTo>
                  <a:lnTo>
                    <a:pt x="567157" y="426720"/>
                  </a:lnTo>
                  <a:close/>
                </a:path>
                <a:path w="775969" h="604520">
                  <a:moveTo>
                    <a:pt x="421200" y="248920"/>
                  </a:moveTo>
                  <a:lnTo>
                    <a:pt x="401303" y="248920"/>
                  </a:lnTo>
                  <a:lnTo>
                    <a:pt x="391716" y="251460"/>
                  </a:lnTo>
                  <a:lnTo>
                    <a:pt x="358215" y="273050"/>
                  </a:lnTo>
                  <a:lnTo>
                    <a:pt x="339194" y="307340"/>
                  </a:lnTo>
                  <a:lnTo>
                    <a:pt x="337170" y="321310"/>
                  </a:lnTo>
                  <a:lnTo>
                    <a:pt x="337976" y="336550"/>
                  </a:lnTo>
                  <a:lnTo>
                    <a:pt x="357158" y="377190"/>
                  </a:lnTo>
                  <a:lnTo>
                    <a:pt x="395925" y="400050"/>
                  </a:lnTo>
                  <a:lnTo>
                    <a:pt x="410314" y="401320"/>
                  </a:lnTo>
                  <a:lnTo>
                    <a:pt x="425361" y="400050"/>
                  </a:lnTo>
                  <a:lnTo>
                    <a:pt x="439976" y="396240"/>
                  </a:lnTo>
                  <a:lnTo>
                    <a:pt x="453072" y="389890"/>
                  </a:lnTo>
                  <a:lnTo>
                    <a:pt x="464650" y="381000"/>
                  </a:lnTo>
                  <a:lnTo>
                    <a:pt x="470238" y="374650"/>
                  </a:lnTo>
                  <a:lnTo>
                    <a:pt x="410853" y="374650"/>
                  </a:lnTo>
                  <a:lnTo>
                    <a:pt x="401714" y="373380"/>
                  </a:lnTo>
                  <a:lnTo>
                    <a:pt x="368895" y="346710"/>
                  </a:lnTo>
                  <a:lnTo>
                    <a:pt x="364305" y="327660"/>
                  </a:lnTo>
                  <a:lnTo>
                    <a:pt x="365099" y="317500"/>
                  </a:lnTo>
                  <a:lnTo>
                    <a:pt x="388532" y="283210"/>
                  </a:lnTo>
                  <a:lnTo>
                    <a:pt x="406256" y="275590"/>
                  </a:lnTo>
                  <a:lnTo>
                    <a:pt x="472462" y="275590"/>
                  </a:lnTo>
                  <a:lnTo>
                    <a:pt x="469525" y="271780"/>
                  </a:lnTo>
                  <a:lnTo>
                    <a:pt x="458196" y="262890"/>
                  </a:lnTo>
                  <a:lnTo>
                    <a:pt x="449652" y="256540"/>
                  </a:lnTo>
                  <a:lnTo>
                    <a:pt x="440638" y="252730"/>
                  </a:lnTo>
                  <a:lnTo>
                    <a:pt x="431154" y="250190"/>
                  </a:lnTo>
                  <a:lnTo>
                    <a:pt x="421200" y="248920"/>
                  </a:lnTo>
                  <a:close/>
                </a:path>
                <a:path w="775969" h="604520">
                  <a:moveTo>
                    <a:pt x="588517" y="364490"/>
                  </a:moveTo>
                  <a:lnTo>
                    <a:pt x="547690" y="364490"/>
                  </a:lnTo>
                  <a:lnTo>
                    <a:pt x="559925" y="373380"/>
                  </a:lnTo>
                  <a:lnTo>
                    <a:pt x="563768" y="377190"/>
                  </a:lnTo>
                  <a:lnTo>
                    <a:pt x="567091" y="381000"/>
                  </a:lnTo>
                  <a:lnTo>
                    <a:pt x="567910" y="384810"/>
                  </a:lnTo>
                  <a:lnTo>
                    <a:pt x="567866" y="389890"/>
                  </a:lnTo>
                  <a:lnTo>
                    <a:pt x="566931" y="392430"/>
                  </a:lnTo>
                  <a:lnTo>
                    <a:pt x="561963" y="400050"/>
                  </a:lnTo>
                  <a:lnTo>
                    <a:pt x="558372" y="401320"/>
                  </a:lnTo>
                  <a:lnTo>
                    <a:pt x="593054" y="401320"/>
                  </a:lnTo>
                  <a:lnTo>
                    <a:pt x="594993" y="396240"/>
                  </a:lnTo>
                  <a:lnTo>
                    <a:pt x="595995" y="381000"/>
                  </a:lnTo>
                  <a:lnTo>
                    <a:pt x="594300" y="373380"/>
                  </a:lnTo>
                  <a:lnTo>
                    <a:pt x="590409" y="367030"/>
                  </a:lnTo>
                  <a:lnTo>
                    <a:pt x="588517" y="364490"/>
                  </a:lnTo>
                  <a:close/>
                </a:path>
                <a:path w="775969" h="604520">
                  <a:moveTo>
                    <a:pt x="472462" y="275590"/>
                  </a:moveTo>
                  <a:lnTo>
                    <a:pt x="415778" y="275590"/>
                  </a:lnTo>
                  <a:lnTo>
                    <a:pt x="424931" y="276860"/>
                  </a:lnTo>
                  <a:lnTo>
                    <a:pt x="433715" y="279400"/>
                  </a:lnTo>
                  <a:lnTo>
                    <a:pt x="461394" y="316230"/>
                  </a:lnTo>
                  <a:lnTo>
                    <a:pt x="461936" y="325120"/>
                  </a:lnTo>
                  <a:lnTo>
                    <a:pt x="460591" y="335280"/>
                  </a:lnTo>
                  <a:lnTo>
                    <a:pt x="438193" y="367030"/>
                  </a:lnTo>
                  <a:lnTo>
                    <a:pt x="410853" y="374650"/>
                  </a:lnTo>
                  <a:lnTo>
                    <a:pt x="470238" y="374650"/>
                  </a:lnTo>
                  <a:lnTo>
                    <a:pt x="474709" y="369570"/>
                  </a:lnTo>
                  <a:lnTo>
                    <a:pt x="482606" y="355600"/>
                  </a:lnTo>
                  <a:lnTo>
                    <a:pt x="487524" y="341630"/>
                  </a:lnTo>
                  <a:lnTo>
                    <a:pt x="489463" y="326390"/>
                  </a:lnTo>
                  <a:lnTo>
                    <a:pt x="488424" y="311150"/>
                  </a:lnTo>
                  <a:lnTo>
                    <a:pt x="484638" y="297180"/>
                  </a:lnTo>
                  <a:lnTo>
                    <a:pt x="478338" y="283210"/>
                  </a:lnTo>
                  <a:lnTo>
                    <a:pt x="472462" y="275590"/>
                  </a:lnTo>
                  <a:close/>
                </a:path>
                <a:path w="775969" h="604520">
                  <a:moveTo>
                    <a:pt x="318593" y="167640"/>
                  </a:moveTo>
                  <a:lnTo>
                    <a:pt x="302651" y="189230"/>
                  </a:lnTo>
                  <a:lnTo>
                    <a:pt x="323707" y="204470"/>
                  </a:lnTo>
                  <a:lnTo>
                    <a:pt x="254683" y="300990"/>
                  </a:lnTo>
                  <a:lnTo>
                    <a:pt x="277594" y="317500"/>
                  </a:lnTo>
                  <a:lnTo>
                    <a:pt x="346618" y="220980"/>
                  </a:lnTo>
                  <a:lnTo>
                    <a:pt x="379491" y="220980"/>
                  </a:lnTo>
                  <a:lnTo>
                    <a:pt x="384180" y="214630"/>
                  </a:lnTo>
                  <a:lnTo>
                    <a:pt x="318593" y="167640"/>
                  </a:lnTo>
                  <a:close/>
                </a:path>
                <a:path w="775969" h="604520">
                  <a:moveTo>
                    <a:pt x="164887" y="201930"/>
                  </a:moveTo>
                  <a:lnTo>
                    <a:pt x="163957" y="210820"/>
                  </a:lnTo>
                  <a:lnTo>
                    <a:pt x="163999" y="218440"/>
                  </a:lnTo>
                  <a:lnTo>
                    <a:pt x="165014" y="226060"/>
                  </a:lnTo>
                  <a:lnTo>
                    <a:pt x="192770" y="260350"/>
                  </a:lnTo>
                  <a:lnTo>
                    <a:pt x="209328" y="264160"/>
                  </a:lnTo>
                  <a:lnTo>
                    <a:pt x="217735" y="264160"/>
                  </a:lnTo>
                  <a:lnTo>
                    <a:pt x="251018" y="237490"/>
                  </a:lnTo>
                  <a:lnTo>
                    <a:pt x="208403" y="237490"/>
                  </a:lnTo>
                  <a:lnTo>
                    <a:pt x="204340" y="236220"/>
                  </a:lnTo>
                  <a:lnTo>
                    <a:pt x="200468" y="233680"/>
                  </a:lnTo>
                  <a:lnTo>
                    <a:pt x="195767" y="228600"/>
                  </a:lnTo>
                  <a:lnTo>
                    <a:pt x="192796" y="222250"/>
                  </a:lnTo>
                  <a:lnTo>
                    <a:pt x="191556" y="214630"/>
                  </a:lnTo>
                  <a:lnTo>
                    <a:pt x="192046" y="204470"/>
                  </a:lnTo>
                  <a:lnTo>
                    <a:pt x="164887" y="201930"/>
                  </a:lnTo>
                  <a:close/>
                </a:path>
                <a:path w="775969" h="604520">
                  <a:moveTo>
                    <a:pt x="252082" y="121920"/>
                  </a:moveTo>
                  <a:lnTo>
                    <a:pt x="215699" y="143510"/>
                  </a:lnTo>
                  <a:lnTo>
                    <a:pt x="213248" y="161290"/>
                  </a:lnTo>
                  <a:lnTo>
                    <a:pt x="213435" y="166370"/>
                  </a:lnTo>
                  <a:lnTo>
                    <a:pt x="214785" y="175260"/>
                  </a:lnTo>
                  <a:lnTo>
                    <a:pt x="217204" y="186690"/>
                  </a:lnTo>
                  <a:lnTo>
                    <a:pt x="220690" y="200660"/>
                  </a:lnTo>
                  <a:lnTo>
                    <a:pt x="223500" y="210820"/>
                  </a:lnTo>
                  <a:lnTo>
                    <a:pt x="224937" y="218440"/>
                  </a:lnTo>
                  <a:lnTo>
                    <a:pt x="225066" y="226060"/>
                  </a:lnTo>
                  <a:lnTo>
                    <a:pt x="224137" y="229870"/>
                  </a:lnTo>
                  <a:lnTo>
                    <a:pt x="220093" y="236220"/>
                  </a:lnTo>
                  <a:lnTo>
                    <a:pt x="216908" y="237490"/>
                  </a:lnTo>
                  <a:lnTo>
                    <a:pt x="251018" y="237490"/>
                  </a:lnTo>
                  <a:lnTo>
                    <a:pt x="253245" y="226060"/>
                  </a:lnTo>
                  <a:lnTo>
                    <a:pt x="253171" y="219710"/>
                  </a:lnTo>
                  <a:lnTo>
                    <a:pt x="251912" y="210820"/>
                  </a:lnTo>
                  <a:lnTo>
                    <a:pt x="251273" y="208280"/>
                  </a:lnTo>
                  <a:lnTo>
                    <a:pt x="250079" y="203200"/>
                  </a:lnTo>
                  <a:lnTo>
                    <a:pt x="248329" y="195580"/>
                  </a:lnTo>
                  <a:lnTo>
                    <a:pt x="246023" y="186690"/>
                  </a:lnTo>
                  <a:lnTo>
                    <a:pt x="243639" y="176530"/>
                  </a:lnTo>
                  <a:lnTo>
                    <a:pt x="241908" y="168910"/>
                  </a:lnTo>
                  <a:lnTo>
                    <a:pt x="240829" y="163830"/>
                  </a:lnTo>
                  <a:lnTo>
                    <a:pt x="240402" y="160020"/>
                  </a:lnTo>
                  <a:lnTo>
                    <a:pt x="240328" y="156210"/>
                  </a:lnTo>
                  <a:lnTo>
                    <a:pt x="241004" y="154940"/>
                  </a:lnTo>
                  <a:lnTo>
                    <a:pt x="243852" y="149860"/>
                  </a:lnTo>
                  <a:lnTo>
                    <a:pt x="246075" y="149860"/>
                  </a:lnTo>
                  <a:lnTo>
                    <a:pt x="252111" y="148590"/>
                  </a:lnTo>
                  <a:lnTo>
                    <a:pt x="288395" y="148590"/>
                  </a:lnTo>
                  <a:lnTo>
                    <a:pt x="284427" y="139700"/>
                  </a:lnTo>
                  <a:lnTo>
                    <a:pt x="279775" y="134620"/>
                  </a:lnTo>
                  <a:lnTo>
                    <a:pt x="273860" y="130810"/>
                  </a:lnTo>
                  <a:lnTo>
                    <a:pt x="266841" y="125730"/>
                  </a:lnTo>
                  <a:lnTo>
                    <a:pt x="259582" y="123190"/>
                  </a:lnTo>
                  <a:lnTo>
                    <a:pt x="252082" y="121920"/>
                  </a:lnTo>
                  <a:close/>
                </a:path>
                <a:path w="775969" h="604520">
                  <a:moveTo>
                    <a:pt x="379491" y="220980"/>
                  </a:moveTo>
                  <a:lnTo>
                    <a:pt x="346618" y="220980"/>
                  </a:lnTo>
                  <a:lnTo>
                    <a:pt x="368239" y="236220"/>
                  </a:lnTo>
                  <a:lnTo>
                    <a:pt x="379491" y="220980"/>
                  </a:lnTo>
                  <a:close/>
                </a:path>
                <a:path w="775969" h="604520">
                  <a:moveTo>
                    <a:pt x="195728" y="78740"/>
                  </a:moveTo>
                  <a:lnTo>
                    <a:pt x="110763" y="198120"/>
                  </a:lnTo>
                  <a:lnTo>
                    <a:pt x="133189" y="213360"/>
                  </a:lnTo>
                  <a:lnTo>
                    <a:pt x="218155" y="95250"/>
                  </a:lnTo>
                  <a:lnTo>
                    <a:pt x="195728" y="78740"/>
                  </a:lnTo>
                  <a:close/>
                </a:path>
                <a:path w="775969" h="604520">
                  <a:moveTo>
                    <a:pt x="106489" y="82550"/>
                  </a:moveTo>
                  <a:lnTo>
                    <a:pt x="60166" y="82550"/>
                  </a:lnTo>
                  <a:lnTo>
                    <a:pt x="99857" y="111760"/>
                  </a:lnTo>
                  <a:lnTo>
                    <a:pt x="62602" y="163830"/>
                  </a:lnTo>
                  <a:lnTo>
                    <a:pt x="85431" y="179070"/>
                  </a:lnTo>
                  <a:lnTo>
                    <a:pt x="150297" y="88900"/>
                  </a:lnTo>
                  <a:lnTo>
                    <a:pt x="115510" y="88900"/>
                  </a:lnTo>
                  <a:lnTo>
                    <a:pt x="106489" y="82550"/>
                  </a:lnTo>
                  <a:close/>
                </a:path>
                <a:path w="775969" h="604520">
                  <a:moveTo>
                    <a:pt x="288395" y="148590"/>
                  </a:moveTo>
                  <a:lnTo>
                    <a:pt x="252111" y="148590"/>
                  </a:lnTo>
                  <a:lnTo>
                    <a:pt x="255099" y="149860"/>
                  </a:lnTo>
                  <a:lnTo>
                    <a:pt x="258057" y="152400"/>
                  </a:lnTo>
                  <a:lnTo>
                    <a:pt x="262046" y="156210"/>
                  </a:lnTo>
                  <a:lnTo>
                    <a:pt x="264897" y="161290"/>
                  </a:lnTo>
                  <a:lnTo>
                    <a:pt x="266611" y="168910"/>
                  </a:lnTo>
                  <a:lnTo>
                    <a:pt x="267187" y="176530"/>
                  </a:lnTo>
                  <a:lnTo>
                    <a:pt x="294457" y="173990"/>
                  </a:lnTo>
                  <a:lnTo>
                    <a:pt x="293456" y="166370"/>
                  </a:lnTo>
                  <a:lnTo>
                    <a:pt x="292015" y="158750"/>
                  </a:lnTo>
                  <a:lnTo>
                    <a:pt x="290135" y="152400"/>
                  </a:lnTo>
                  <a:lnTo>
                    <a:pt x="288395" y="148590"/>
                  </a:lnTo>
                  <a:close/>
                </a:path>
                <a:path w="775969" h="604520">
                  <a:moveTo>
                    <a:pt x="84965" y="0"/>
                  </a:moveTo>
                  <a:lnTo>
                    <a:pt x="0" y="118110"/>
                  </a:lnTo>
                  <a:lnTo>
                    <a:pt x="22910" y="134620"/>
                  </a:lnTo>
                  <a:lnTo>
                    <a:pt x="60166" y="82550"/>
                  </a:lnTo>
                  <a:lnTo>
                    <a:pt x="106489" y="82550"/>
                  </a:lnTo>
                  <a:lnTo>
                    <a:pt x="75818" y="60960"/>
                  </a:lnTo>
                  <a:lnTo>
                    <a:pt x="107876" y="16510"/>
                  </a:lnTo>
                  <a:lnTo>
                    <a:pt x="84965" y="0"/>
                  </a:lnTo>
                  <a:close/>
                </a:path>
                <a:path w="775969" h="604520">
                  <a:moveTo>
                    <a:pt x="147567" y="44450"/>
                  </a:moveTo>
                  <a:lnTo>
                    <a:pt x="115510" y="88900"/>
                  </a:lnTo>
                  <a:lnTo>
                    <a:pt x="150297" y="88900"/>
                  </a:lnTo>
                  <a:lnTo>
                    <a:pt x="170397" y="60960"/>
                  </a:lnTo>
                  <a:lnTo>
                    <a:pt x="147567" y="4445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813" y="864957"/>
            <a:ext cx="10956925" cy="4869815"/>
          </a:xfrm>
          <a:custGeom>
            <a:avLst/>
            <a:gdLst/>
            <a:ahLst/>
            <a:cxnLst/>
            <a:rect l="l" t="t" r="r" b="b"/>
            <a:pathLst>
              <a:path w="10956925" h="4869815">
                <a:moveTo>
                  <a:pt x="10956495" y="0"/>
                </a:moveTo>
                <a:lnTo>
                  <a:pt x="0" y="0"/>
                </a:lnTo>
                <a:lnTo>
                  <a:pt x="0" y="4869635"/>
                </a:lnTo>
                <a:lnTo>
                  <a:pt x="10956495" y="4869635"/>
                </a:lnTo>
                <a:lnTo>
                  <a:pt x="10956495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6468" y="909873"/>
            <a:ext cx="10114915" cy="4449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500"/>
              </a:lnSpc>
              <a:spcBef>
                <a:spcPts val="95"/>
              </a:spcBef>
            </a:pPr>
            <a:r>
              <a:rPr sz="36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Transactions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committed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update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36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ledger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 only</a:t>
            </a:r>
            <a:r>
              <a:rPr sz="36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when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 signed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 by</a:t>
            </a:r>
            <a:r>
              <a:rPr sz="36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all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required peers</a:t>
            </a:r>
            <a:endParaRPr sz="3600">
              <a:latin typeface="Century Gothic"/>
              <a:cs typeface="Century Gothic"/>
            </a:endParaRPr>
          </a:p>
          <a:p>
            <a:pPr marL="12700" marR="604520">
              <a:lnSpc>
                <a:spcPct val="149700"/>
              </a:lnSpc>
              <a:spcBef>
                <a:spcPts val="1200"/>
              </a:spcBef>
            </a:pPr>
            <a:r>
              <a:rPr sz="36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Uncommitted transactions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are proposals to </a:t>
            </a:r>
            <a:r>
              <a:rPr sz="3600" spc="-9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update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 ledger</a:t>
            </a:r>
            <a:endParaRPr sz="3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6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Committed</a:t>
            </a:r>
            <a:r>
              <a:rPr sz="3600" b="1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transactions</a:t>
            </a:r>
            <a:r>
              <a:rPr sz="36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36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immutable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32372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C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o</a:t>
            </a:r>
            <a:r>
              <a:rPr sz="5400" b="1" spc="-10" dirty="0">
                <a:solidFill>
                  <a:srgbClr val="000000"/>
                </a:solidFill>
                <a:latin typeface="Century Gothic"/>
                <a:cs typeface="Century Gothic"/>
              </a:rPr>
              <a:t>n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t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ra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ct</a:t>
            </a: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6145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A</a:t>
            </a:r>
            <a:r>
              <a:rPr b="1" spc="-1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closer look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 at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state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objects…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45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9096" y="1670376"/>
            <a:ext cx="208978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latin typeface="Century Gothic"/>
                <a:cs typeface="Century Gothic"/>
              </a:rPr>
              <a:t>Properties</a:t>
            </a:r>
            <a:r>
              <a:rPr sz="2000" b="1" spc="-8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reflect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" dirty="0">
                <a:latin typeface="Century Gothic"/>
                <a:cs typeface="Century Gothic"/>
              </a:rPr>
              <a:t>state </a:t>
            </a:r>
            <a:r>
              <a:rPr sz="2000" dirty="0">
                <a:latin typeface="Century Gothic"/>
                <a:cs typeface="Century Gothic"/>
              </a:rPr>
              <a:t>of </a:t>
            </a:r>
            <a:r>
              <a:rPr sz="2000" spc="-5" dirty="0">
                <a:latin typeface="Century Gothic"/>
                <a:cs typeface="Century Gothic"/>
              </a:rPr>
              <a:t>an 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agreement </a:t>
            </a:r>
            <a:r>
              <a:rPr sz="2000" dirty="0">
                <a:latin typeface="Century Gothic"/>
                <a:cs typeface="Century Gothic"/>
              </a:rPr>
              <a:t>or 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contract at </a:t>
            </a:r>
            <a:r>
              <a:rPr sz="2000" dirty="0">
                <a:latin typeface="Century Gothic"/>
                <a:cs typeface="Century Gothic"/>
              </a:rPr>
              <a:t>a 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specific point in 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time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25834" y="3522989"/>
            <a:ext cx="3993515" cy="2447925"/>
            <a:chOff x="4725834" y="3522989"/>
            <a:chExt cx="3993515" cy="2447925"/>
          </a:xfrm>
        </p:grpSpPr>
        <p:sp>
          <p:nvSpPr>
            <p:cNvPr id="5" name="object 5"/>
            <p:cNvSpPr/>
            <p:nvPr/>
          </p:nvSpPr>
          <p:spPr>
            <a:xfrm>
              <a:off x="4754409" y="3551564"/>
              <a:ext cx="3936365" cy="2390775"/>
            </a:xfrm>
            <a:custGeom>
              <a:avLst/>
              <a:gdLst/>
              <a:ahLst/>
              <a:cxnLst/>
              <a:rect l="l" t="t" r="r" b="b"/>
              <a:pathLst>
                <a:path w="3936365" h="2390775">
                  <a:moveTo>
                    <a:pt x="3936145" y="0"/>
                  </a:moveTo>
                  <a:lnTo>
                    <a:pt x="0" y="0"/>
                  </a:lnTo>
                  <a:lnTo>
                    <a:pt x="0" y="2390601"/>
                  </a:lnTo>
                  <a:lnTo>
                    <a:pt x="3936145" y="2390601"/>
                  </a:lnTo>
                  <a:lnTo>
                    <a:pt x="39361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4409" y="3551564"/>
              <a:ext cx="3936365" cy="2390775"/>
            </a:xfrm>
            <a:custGeom>
              <a:avLst/>
              <a:gdLst/>
              <a:ahLst/>
              <a:cxnLst/>
              <a:rect l="l" t="t" r="r" b="b"/>
              <a:pathLst>
                <a:path w="3936365" h="2390775">
                  <a:moveTo>
                    <a:pt x="0" y="0"/>
                  </a:moveTo>
                  <a:lnTo>
                    <a:pt x="3936145" y="0"/>
                  </a:lnTo>
                  <a:lnTo>
                    <a:pt x="3936145" y="2390601"/>
                  </a:lnTo>
                  <a:lnTo>
                    <a:pt x="0" y="239060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24303" y="3827109"/>
            <a:ext cx="1691639" cy="1831975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67030" marR="360045" indent="64135">
              <a:lnSpc>
                <a:spcPct val="101200"/>
              </a:lnSpc>
              <a:spcBef>
                <a:spcPts val="305"/>
              </a:spcBef>
            </a:pPr>
            <a:r>
              <a:rPr sz="1400" b="1" spc="-5" dirty="0">
                <a:latin typeface="Century Gothic"/>
                <a:cs typeface="Century Gothic"/>
              </a:rPr>
              <a:t>IOU STATE </a:t>
            </a:r>
            <a:r>
              <a:rPr sz="1400" b="1" dirty="0">
                <a:latin typeface="Century Gothic"/>
                <a:cs typeface="Century Gothic"/>
              </a:rPr>
              <a:t> PR</a:t>
            </a:r>
            <a:r>
              <a:rPr sz="1400" b="1" spc="-5" dirty="0">
                <a:latin typeface="Century Gothic"/>
                <a:cs typeface="Century Gothic"/>
              </a:rPr>
              <a:t>O</a:t>
            </a:r>
            <a:r>
              <a:rPr sz="1400" b="1" dirty="0">
                <a:latin typeface="Century Gothic"/>
                <a:cs typeface="Century Gothic"/>
              </a:rPr>
              <a:t>P</a:t>
            </a:r>
            <a:r>
              <a:rPr sz="1400" b="1" spc="-5" dirty="0">
                <a:latin typeface="Century Gothic"/>
                <a:cs typeface="Century Gothic"/>
              </a:rPr>
              <a:t>E</a:t>
            </a:r>
            <a:r>
              <a:rPr sz="1400" b="1" dirty="0">
                <a:latin typeface="Century Gothic"/>
                <a:cs typeface="Century Gothic"/>
              </a:rPr>
              <a:t>R</a:t>
            </a:r>
            <a:r>
              <a:rPr sz="1400" b="1" spc="-5" dirty="0">
                <a:latin typeface="Century Gothic"/>
                <a:cs typeface="Century Gothic"/>
              </a:rPr>
              <a:t>TIE</a:t>
            </a:r>
            <a:r>
              <a:rPr sz="1400" b="1" dirty="0">
                <a:latin typeface="Century Gothic"/>
                <a:cs typeface="Century Gothic"/>
              </a:rPr>
              <a:t>S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ts val="1664"/>
              </a:lnSpc>
            </a:pPr>
            <a:r>
              <a:rPr sz="1400" b="1" spc="-5" dirty="0">
                <a:latin typeface="Century Gothic"/>
                <a:cs typeface="Century Gothic"/>
              </a:rPr>
              <a:t>From: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Alice</a:t>
            </a:r>
            <a:endParaRPr sz="1400">
              <a:latin typeface="Century Gothic"/>
              <a:cs typeface="Century Gothic"/>
            </a:endParaRPr>
          </a:p>
          <a:p>
            <a:pPr marL="90805" marR="206375">
              <a:lnSpc>
                <a:spcPts val="1670"/>
              </a:lnSpc>
              <a:spcBef>
                <a:spcPts val="85"/>
              </a:spcBef>
            </a:pPr>
            <a:r>
              <a:rPr sz="1400" b="1" spc="-5" dirty="0">
                <a:latin typeface="Century Gothic"/>
                <a:cs typeface="Century Gothic"/>
              </a:rPr>
              <a:t>To:</a:t>
            </a:r>
            <a:r>
              <a:rPr sz="1400" b="1" spc="38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Bob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Amount: </a:t>
            </a:r>
            <a:r>
              <a:rPr sz="1400" spc="-5" dirty="0">
                <a:latin typeface="Century Gothic"/>
                <a:cs typeface="Century Gothic"/>
              </a:rPr>
              <a:t>£10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Due:</a:t>
            </a:r>
            <a:r>
              <a:rPr sz="1400" b="1" spc="-8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01/03/2017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ts val="1635"/>
              </a:lnSpc>
            </a:pPr>
            <a:r>
              <a:rPr sz="1400" b="1" dirty="0">
                <a:latin typeface="Century Gothic"/>
                <a:cs typeface="Century Gothic"/>
              </a:rPr>
              <a:t>Paid:</a:t>
            </a:r>
            <a:r>
              <a:rPr sz="1400" b="1" spc="-5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£5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ts val="1675"/>
              </a:lnSpc>
            </a:pPr>
            <a:r>
              <a:rPr sz="1400" b="1" dirty="0">
                <a:latin typeface="Century Gothic"/>
                <a:cs typeface="Century Gothic"/>
              </a:rPr>
              <a:t>Penalty:</a:t>
            </a:r>
            <a:r>
              <a:rPr sz="1400" b="1" spc="-5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20%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2729" y="4816736"/>
            <a:ext cx="1393825" cy="84201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400" b="1" spc="-5" dirty="0">
                <a:latin typeface="Century Gothic"/>
                <a:cs typeface="Century Gothic"/>
              </a:rPr>
              <a:t>PARTICIPANTS</a:t>
            </a:r>
            <a:endParaRPr sz="1400">
              <a:latin typeface="Century Gothic"/>
              <a:cs typeface="Century Gothic"/>
            </a:endParaRPr>
          </a:p>
          <a:p>
            <a:pPr marL="506730" marR="498475" algn="ctr">
              <a:lnSpc>
                <a:spcPct val="100000"/>
              </a:lnSpc>
              <a:spcBef>
                <a:spcPts val="1455"/>
              </a:spcBef>
            </a:pPr>
            <a:r>
              <a:rPr sz="1200" b="1" spc="-5" dirty="0">
                <a:latin typeface="Century Gothic"/>
                <a:cs typeface="Century Gothic"/>
              </a:rPr>
              <a:t>Alic</a:t>
            </a:r>
            <a:r>
              <a:rPr sz="1200" b="1" dirty="0">
                <a:latin typeface="Century Gothic"/>
                <a:cs typeface="Century Gothic"/>
              </a:rPr>
              <a:t>e  </a:t>
            </a:r>
            <a:r>
              <a:rPr sz="1200" b="1" spc="-5" dirty="0">
                <a:latin typeface="Century Gothic"/>
                <a:cs typeface="Century Gothic"/>
              </a:rPr>
              <a:t>Bob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55312" y="1779139"/>
            <a:ext cx="6162675" cy="4184650"/>
            <a:chOff x="3355312" y="1779139"/>
            <a:chExt cx="6162675" cy="4184650"/>
          </a:xfrm>
        </p:grpSpPr>
        <p:sp>
          <p:nvSpPr>
            <p:cNvPr id="10" name="object 10"/>
            <p:cNvSpPr/>
            <p:nvPr/>
          </p:nvSpPr>
          <p:spPr>
            <a:xfrm>
              <a:off x="9489813" y="1804539"/>
              <a:ext cx="3175" cy="2724785"/>
            </a:xfrm>
            <a:custGeom>
              <a:avLst/>
              <a:gdLst/>
              <a:ahLst/>
              <a:cxnLst/>
              <a:rect l="l" t="t" r="r" b="b"/>
              <a:pathLst>
                <a:path w="3175" h="2724785">
                  <a:moveTo>
                    <a:pt x="2590" y="0"/>
                  </a:moveTo>
                  <a:lnTo>
                    <a:pt x="0" y="2724599"/>
                  </a:lnTo>
                </a:path>
              </a:pathLst>
            </a:custGeom>
            <a:ln w="5080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84374" y="2352136"/>
              <a:ext cx="2005964" cy="1475105"/>
            </a:xfrm>
            <a:custGeom>
              <a:avLst/>
              <a:gdLst/>
              <a:ahLst/>
              <a:cxnLst/>
              <a:rect l="l" t="t" r="r" b="b"/>
              <a:pathLst>
                <a:path w="2005965" h="1475104">
                  <a:moveTo>
                    <a:pt x="2005440" y="0"/>
                  </a:moveTo>
                  <a:lnTo>
                    <a:pt x="57150" y="0"/>
                  </a:lnTo>
                  <a:lnTo>
                    <a:pt x="57150" y="1303522"/>
                  </a:lnTo>
                  <a:lnTo>
                    <a:pt x="0" y="1303522"/>
                  </a:lnTo>
                  <a:lnTo>
                    <a:pt x="85725" y="1474972"/>
                  </a:lnTo>
                  <a:lnTo>
                    <a:pt x="171450" y="1303522"/>
                  </a:lnTo>
                  <a:lnTo>
                    <a:pt x="114300" y="1303522"/>
                  </a:lnTo>
                  <a:lnTo>
                    <a:pt x="114300" y="57150"/>
                  </a:lnTo>
                  <a:lnTo>
                    <a:pt x="2005440" y="57150"/>
                  </a:lnTo>
                  <a:lnTo>
                    <a:pt x="200544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80712" y="4220156"/>
              <a:ext cx="16510" cy="1718310"/>
            </a:xfrm>
            <a:custGeom>
              <a:avLst/>
              <a:gdLst/>
              <a:ahLst/>
              <a:cxnLst/>
              <a:rect l="l" t="t" r="r" b="b"/>
              <a:pathLst>
                <a:path w="16510" h="1718310">
                  <a:moveTo>
                    <a:pt x="0" y="0"/>
                  </a:moveTo>
                  <a:lnTo>
                    <a:pt x="16004" y="1717932"/>
                  </a:lnTo>
                </a:path>
              </a:pathLst>
            </a:custGeom>
            <a:ln w="5080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96687" y="5151750"/>
              <a:ext cx="1646555" cy="171450"/>
            </a:xfrm>
            <a:custGeom>
              <a:avLst/>
              <a:gdLst/>
              <a:ahLst/>
              <a:cxnLst/>
              <a:rect l="l" t="t" r="r" b="b"/>
              <a:pathLst>
                <a:path w="1646554" h="171450">
                  <a:moveTo>
                    <a:pt x="1474675" y="0"/>
                  </a:moveTo>
                  <a:lnTo>
                    <a:pt x="1474619" y="57150"/>
                  </a:lnTo>
                  <a:lnTo>
                    <a:pt x="57" y="55704"/>
                  </a:lnTo>
                  <a:lnTo>
                    <a:pt x="0" y="112854"/>
                  </a:lnTo>
                  <a:lnTo>
                    <a:pt x="1474563" y="114300"/>
                  </a:lnTo>
                  <a:lnTo>
                    <a:pt x="1474508" y="171450"/>
                  </a:lnTo>
                  <a:lnTo>
                    <a:pt x="1646041" y="85893"/>
                  </a:lnTo>
                  <a:lnTo>
                    <a:pt x="1474675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5001" y="4037839"/>
            <a:ext cx="23831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 algn="r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latin typeface="Century Gothic"/>
                <a:cs typeface="Century Gothic"/>
              </a:rPr>
              <a:t>Participants</a:t>
            </a:r>
            <a:r>
              <a:rPr sz="2000" b="1" spc="-5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lists</a:t>
            </a:r>
            <a:r>
              <a:rPr sz="2000" spc="-4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peers </a:t>
            </a:r>
            <a:r>
              <a:rPr sz="2000" dirty="0">
                <a:latin typeface="Century Gothic"/>
                <a:cs typeface="Century Gothic"/>
              </a:rPr>
              <a:t>who can 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consume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this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state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in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transaction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3517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</a:t>
            </a:r>
            <a:r>
              <a:rPr b="1" spc="-2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states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46</a:t>
            </a:fld>
            <a:r>
              <a:rPr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21467" y="3494276"/>
            <a:ext cx="3993515" cy="2447925"/>
            <a:chOff x="4121467" y="3494276"/>
            <a:chExt cx="3993515" cy="2447925"/>
          </a:xfrm>
        </p:grpSpPr>
        <p:sp>
          <p:nvSpPr>
            <p:cNvPr id="4" name="object 4"/>
            <p:cNvSpPr/>
            <p:nvPr/>
          </p:nvSpPr>
          <p:spPr>
            <a:xfrm>
              <a:off x="4150042" y="3522851"/>
              <a:ext cx="3936365" cy="2390775"/>
            </a:xfrm>
            <a:custGeom>
              <a:avLst/>
              <a:gdLst/>
              <a:ahLst/>
              <a:cxnLst/>
              <a:rect l="l" t="t" r="r" b="b"/>
              <a:pathLst>
                <a:path w="3936365" h="2390775">
                  <a:moveTo>
                    <a:pt x="3936145" y="0"/>
                  </a:moveTo>
                  <a:lnTo>
                    <a:pt x="0" y="0"/>
                  </a:lnTo>
                  <a:lnTo>
                    <a:pt x="0" y="2390601"/>
                  </a:lnTo>
                  <a:lnTo>
                    <a:pt x="3936145" y="2390601"/>
                  </a:lnTo>
                  <a:lnTo>
                    <a:pt x="39361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50042" y="3522851"/>
              <a:ext cx="3936365" cy="2390775"/>
            </a:xfrm>
            <a:custGeom>
              <a:avLst/>
              <a:gdLst/>
              <a:ahLst/>
              <a:cxnLst/>
              <a:rect l="l" t="t" r="r" b="b"/>
              <a:pathLst>
                <a:path w="3936365" h="2390775">
                  <a:moveTo>
                    <a:pt x="0" y="0"/>
                  </a:moveTo>
                  <a:lnTo>
                    <a:pt x="3936145" y="0"/>
                  </a:lnTo>
                  <a:lnTo>
                    <a:pt x="3936145" y="2390601"/>
                  </a:lnTo>
                  <a:lnTo>
                    <a:pt x="0" y="239060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38361" y="3798397"/>
            <a:ext cx="1393825" cy="714375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25425" marR="218440" indent="-635" algn="ctr">
              <a:lnSpc>
                <a:spcPct val="100200"/>
              </a:lnSpc>
              <a:spcBef>
                <a:spcPts val="254"/>
              </a:spcBef>
            </a:pPr>
            <a:r>
              <a:rPr sz="1400" b="1" spc="-5" dirty="0">
                <a:latin typeface="Century Gothic"/>
                <a:cs typeface="Century Gothic"/>
              </a:rPr>
              <a:t>IOU </a:t>
            </a:r>
            <a:r>
              <a:rPr sz="1400" b="1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C</a:t>
            </a:r>
            <a:r>
              <a:rPr sz="1400" b="1" dirty="0">
                <a:latin typeface="Century Gothic"/>
                <a:cs typeface="Century Gothic"/>
              </a:rPr>
              <a:t>ON</a:t>
            </a:r>
            <a:r>
              <a:rPr sz="1400" b="1" spc="-5" dirty="0">
                <a:latin typeface="Century Gothic"/>
                <a:cs typeface="Century Gothic"/>
              </a:rPr>
              <a:t>T</a:t>
            </a:r>
            <a:r>
              <a:rPr sz="1400" b="1" dirty="0">
                <a:latin typeface="Century Gothic"/>
                <a:cs typeface="Century Gothic"/>
              </a:rPr>
              <a:t>RA</a:t>
            </a:r>
            <a:r>
              <a:rPr sz="1400" b="1" spc="-5" dirty="0">
                <a:latin typeface="Century Gothic"/>
                <a:cs typeface="Century Gothic"/>
              </a:rPr>
              <a:t>CT  REF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8361" y="4822256"/>
            <a:ext cx="3310890" cy="80772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spc="-5" dirty="0">
                <a:latin typeface="Century Gothic"/>
                <a:cs typeface="Century Gothic"/>
              </a:rPr>
              <a:t>STATE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2290" y="1506117"/>
            <a:ext cx="3929379" cy="174180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80010" rIns="0" bIns="0" rtlCol="0">
            <a:spAutoFit/>
          </a:bodyPr>
          <a:lstStyle/>
          <a:p>
            <a:pPr marL="359410" marR="244475" indent="585470" algn="r">
              <a:lnSpc>
                <a:spcPct val="150000"/>
              </a:lnSpc>
              <a:spcBef>
                <a:spcPts val="630"/>
              </a:spcBef>
            </a:pPr>
            <a:r>
              <a:rPr sz="20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Contract ref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point 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000" spc="-5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contract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which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defines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verification function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08299" y="3247089"/>
            <a:ext cx="171450" cy="551815"/>
          </a:xfrm>
          <a:custGeom>
            <a:avLst/>
            <a:gdLst/>
            <a:ahLst/>
            <a:cxnLst/>
            <a:rect l="l" t="t" r="r" b="b"/>
            <a:pathLst>
              <a:path w="171450" h="551814">
                <a:moveTo>
                  <a:pt x="60054" y="0"/>
                </a:moveTo>
                <a:lnTo>
                  <a:pt x="57147" y="379643"/>
                </a:lnTo>
                <a:lnTo>
                  <a:pt x="0" y="379206"/>
                </a:lnTo>
                <a:lnTo>
                  <a:pt x="84409" y="551308"/>
                </a:lnTo>
                <a:lnTo>
                  <a:pt x="171444" y="380518"/>
                </a:lnTo>
                <a:lnTo>
                  <a:pt x="114296" y="380081"/>
                </a:lnTo>
                <a:lnTo>
                  <a:pt x="117203" y="438"/>
                </a:lnTo>
                <a:lnTo>
                  <a:pt x="60054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19297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Contracts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47</a:t>
            </a:fld>
            <a:r>
              <a:rPr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24019" y="2816482"/>
            <a:ext cx="3840479" cy="2925445"/>
            <a:chOff x="6724019" y="2816482"/>
            <a:chExt cx="3840479" cy="2925445"/>
          </a:xfrm>
        </p:grpSpPr>
        <p:sp>
          <p:nvSpPr>
            <p:cNvPr id="4" name="object 4"/>
            <p:cNvSpPr/>
            <p:nvPr/>
          </p:nvSpPr>
          <p:spPr>
            <a:xfrm>
              <a:off x="6752594" y="2845058"/>
              <a:ext cx="3783329" cy="2868295"/>
            </a:xfrm>
            <a:custGeom>
              <a:avLst/>
              <a:gdLst/>
              <a:ahLst/>
              <a:cxnLst/>
              <a:rect l="l" t="t" r="r" b="b"/>
              <a:pathLst>
                <a:path w="3783329" h="2868295">
                  <a:moveTo>
                    <a:pt x="3782867" y="0"/>
                  </a:moveTo>
                  <a:lnTo>
                    <a:pt x="0" y="0"/>
                  </a:lnTo>
                  <a:lnTo>
                    <a:pt x="0" y="2867685"/>
                  </a:lnTo>
                  <a:lnTo>
                    <a:pt x="3782867" y="2867685"/>
                  </a:lnTo>
                  <a:lnTo>
                    <a:pt x="378286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52594" y="2845057"/>
              <a:ext cx="3783329" cy="2868295"/>
            </a:xfrm>
            <a:custGeom>
              <a:avLst/>
              <a:gdLst/>
              <a:ahLst/>
              <a:cxnLst/>
              <a:rect l="l" t="t" r="r" b="b"/>
              <a:pathLst>
                <a:path w="3783329" h="2868295">
                  <a:moveTo>
                    <a:pt x="0" y="0"/>
                  </a:moveTo>
                  <a:lnTo>
                    <a:pt x="3782867" y="0"/>
                  </a:lnTo>
                  <a:lnTo>
                    <a:pt x="3782867" y="2867686"/>
                  </a:lnTo>
                  <a:lnTo>
                    <a:pt x="0" y="286768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75522" y="3821377"/>
            <a:ext cx="1169670" cy="856615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113664" marR="106680" indent="-635" algn="ctr">
              <a:lnSpc>
                <a:spcPct val="100200"/>
              </a:lnSpc>
              <a:spcBef>
                <a:spcPts val="815"/>
              </a:spcBef>
            </a:pPr>
            <a:r>
              <a:rPr sz="1400" b="1" spc="-5" dirty="0">
                <a:latin typeface="Century Gothic"/>
                <a:cs typeface="Century Gothic"/>
              </a:rPr>
              <a:t>IOU </a:t>
            </a:r>
            <a:r>
              <a:rPr sz="1400" b="1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C</a:t>
            </a:r>
            <a:r>
              <a:rPr sz="1400" b="1" dirty="0">
                <a:latin typeface="Century Gothic"/>
                <a:cs typeface="Century Gothic"/>
              </a:rPr>
              <a:t>ON</a:t>
            </a:r>
            <a:r>
              <a:rPr sz="1400" b="1" spc="-5" dirty="0">
                <a:latin typeface="Century Gothic"/>
                <a:cs typeface="Century Gothic"/>
              </a:rPr>
              <a:t>T</a:t>
            </a:r>
            <a:r>
              <a:rPr sz="1400" b="1" dirty="0">
                <a:latin typeface="Century Gothic"/>
                <a:cs typeface="Century Gothic"/>
              </a:rPr>
              <a:t>RA</a:t>
            </a:r>
            <a:r>
              <a:rPr sz="1400" b="1" spc="-5" dirty="0">
                <a:latin typeface="Century Gothic"/>
                <a:cs typeface="Century Gothic"/>
              </a:rPr>
              <a:t>CT  REF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1374" y="3315453"/>
            <a:ext cx="1466215" cy="654685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54635" marR="247015" indent="64135">
              <a:lnSpc>
                <a:spcPct val="101200"/>
              </a:lnSpc>
              <a:spcBef>
                <a:spcPts val="305"/>
              </a:spcBef>
            </a:pPr>
            <a:r>
              <a:rPr sz="1400" b="1" spc="-5" dirty="0">
                <a:latin typeface="Century Gothic"/>
                <a:cs typeface="Century Gothic"/>
              </a:rPr>
              <a:t>IOU STATE </a:t>
            </a:r>
            <a:r>
              <a:rPr sz="1400" b="1" dirty="0">
                <a:latin typeface="Century Gothic"/>
                <a:cs typeface="Century Gothic"/>
              </a:rPr>
              <a:t> PR</a:t>
            </a:r>
            <a:r>
              <a:rPr sz="1400" b="1" spc="-5" dirty="0">
                <a:latin typeface="Century Gothic"/>
                <a:cs typeface="Century Gothic"/>
              </a:rPr>
              <a:t>O</a:t>
            </a:r>
            <a:r>
              <a:rPr sz="1400" b="1" dirty="0">
                <a:latin typeface="Century Gothic"/>
                <a:cs typeface="Century Gothic"/>
              </a:rPr>
              <a:t>P</a:t>
            </a:r>
            <a:r>
              <a:rPr sz="1400" b="1" spc="-5" dirty="0">
                <a:latin typeface="Century Gothic"/>
                <a:cs typeface="Century Gothic"/>
              </a:rPr>
              <a:t>E</a:t>
            </a:r>
            <a:r>
              <a:rPr sz="1400" b="1" dirty="0">
                <a:latin typeface="Century Gothic"/>
                <a:cs typeface="Century Gothic"/>
              </a:rPr>
              <a:t>R</a:t>
            </a:r>
            <a:r>
              <a:rPr sz="1400" b="1" spc="-5" dirty="0">
                <a:latin typeface="Century Gothic"/>
                <a:cs typeface="Century Gothic"/>
              </a:rPr>
              <a:t>TIE</a:t>
            </a:r>
            <a:r>
              <a:rPr sz="1400" b="1" dirty="0">
                <a:latin typeface="Century Gothic"/>
                <a:cs typeface="Century Gothic"/>
              </a:rPr>
              <a:t>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1374" y="4197194"/>
            <a:ext cx="1442085" cy="109982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1400" b="1" spc="-5" dirty="0">
                <a:latin typeface="Century Gothic"/>
                <a:cs typeface="Century Gothic"/>
              </a:rPr>
              <a:t>PARTICIPANTS</a:t>
            </a:r>
            <a:endParaRPr sz="1400">
              <a:latin typeface="Century Gothic"/>
              <a:cs typeface="Century Gothic"/>
            </a:endParaRPr>
          </a:p>
          <a:p>
            <a:pPr marL="530860" marR="522605" algn="ctr">
              <a:lnSpc>
                <a:spcPct val="100000"/>
              </a:lnSpc>
              <a:spcBef>
                <a:spcPts val="1450"/>
              </a:spcBef>
            </a:pPr>
            <a:r>
              <a:rPr sz="1200" b="1" spc="-5" dirty="0">
                <a:latin typeface="Century Gothic"/>
                <a:cs typeface="Century Gothic"/>
              </a:rPr>
              <a:t>Alic</a:t>
            </a:r>
            <a:r>
              <a:rPr sz="1200" b="1" dirty="0">
                <a:latin typeface="Century Gothic"/>
                <a:cs typeface="Century Gothic"/>
              </a:rPr>
              <a:t>e  </a:t>
            </a:r>
            <a:r>
              <a:rPr sz="1200" b="1" spc="-5" dirty="0">
                <a:latin typeface="Century Gothic"/>
                <a:cs typeface="Century Gothic"/>
              </a:rPr>
              <a:t>Bob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3198" y="3884808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REFERENCES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72577" y="3163576"/>
            <a:ext cx="3028950" cy="2447925"/>
            <a:chOff x="1472577" y="3163576"/>
            <a:chExt cx="3028950" cy="2447925"/>
          </a:xfrm>
        </p:grpSpPr>
        <p:sp>
          <p:nvSpPr>
            <p:cNvPr id="11" name="object 11"/>
            <p:cNvSpPr/>
            <p:nvPr/>
          </p:nvSpPr>
          <p:spPr>
            <a:xfrm>
              <a:off x="1501152" y="3192151"/>
              <a:ext cx="2971800" cy="2390775"/>
            </a:xfrm>
            <a:custGeom>
              <a:avLst/>
              <a:gdLst/>
              <a:ahLst/>
              <a:cxnLst/>
              <a:rect l="l" t="t" r="r" b="b"/>
              <a:pathLst>
                <a:path w="2971800" h="2390775">
                  <a:moveTo>
                    <a:pt x="2971689" y="0"/>
                  </a:moveTo>
                  <a:lnTo>
                    <a:pt x="0" y="0"/>
                  </a:lnTo>
                  <a:lnTo>
                    <a:pt x="0" y="2390601"/>
                  </a:lnTo>
                  <a:lnTo>
                    <a:pt x="2971689" y="2390601"/>
                  </a:lnTo>
                  <a:lnTo>
                    <a:pt x="29716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01152" y="3192151"/>
              <a:ext cx="2971800" cy="2390775"/>
            </a:xfrm>
            <a:custGeom>
              <a:avLst/>
              <a:gdLst/>
              <a:ahLst/>
              <a:cxnLst/>
              <a:rect l="l" t="t" r="r" b="b"/>
              <a:pathLst>
                <a:path w="2971800" h="2390775">
                  <a:moveTo>
                    <a:pt x="0" y="0"/>
                  </a:moveTo>
                  <a:lnTo>
                    <a:pt x="2971689" y="0"/>
                  </a:lnTo>
                  <a:lnTo>
                    <a:pt x="2971689" y="2390601"/>
                  </a:lnTo>
                  <a:lnTo>
                    <a:pt x="0" y="239060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68636" y="3461068"/>
            <a:ext cx="2409825" cy="79502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</a:pPr>
            <a:r>
              <a:rPr sz="1400" b="1" spc="-5" dirty="0">
                <a:latin typeface="Century Gothic"/>
                <a:cs typeface="Century Gothic"/>
              </a:rPr>
              <a:t>IOU</a:t>
            </a:r>
            <a:r>
              <a:rPr sz="1400" b="1" spc="-2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CONTRACT</a:t>
            </a:r>
            <a:r>
              <a:rPr sz="1400" b="1" spc="-2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CODE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8635" y="4538929"/>
            <a:ext cx="2409825" cy="79502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466090">
              <a:lnSpc>
                <a:spcPct val="100000"/>
              </a:lnSpc>
            </a:pPr>
            <a:r>
              <a:rPr sz="1400" b="1" spc="-5" dirty="0">
                <a:latin typeface="Century Gothic"/>
                <a:cs typeface="Century Gothic"/>
              </a:rPr>
              <a:t>IOU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LEGAL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PROSE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79594" y="4115005"/>
            <a:ext cx="2248535" cy="285750"/>
          </a:xfrm>
          <a:custGeom>
            <a:avLst/>
            <a:gdLst/>
            <a:ahLst/>
            <a:cxnLst/>
            <a:rect l="l" t="t" r="r" b="b"/>
            <a:pathLst>
              <a:path w="2248534" h="285750">
                <a:moveTo>
                  <a:pt x="172012" y="0"/>
                </a:moveTo>
                <a:lnTo>
                  <a:pt x="0" y="142196"/>
                </a:lnTo>
                <a:lnTo>
                  <a:pt x="170884" y="285747"/>
                </a:lnTo>
                <a:lnTo>
                  <a:pt x="171335" y="171448"/>
                </a:lnTo>
                <a:lnTo>
                  <a:pt x="2247705" y="179638"/>
                </a:lnTo>
                <a:lnTo>
                  <a:pt x="2247930" y="122488"/>
                </a:lnTo>
                <a:lnTo>
                  <a:pt x="171561" y="114298"/>
                </a:lnTo>
                <a:lnTo>
                  <a:pt x="17201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60126" y="1243511"/>
            <a:ext cx="8691880" cy="186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100"/>
              </a:spcBef>
            </a:pPr>
            <a:r>
              <a:rPr sz="2400" dirty="0">
                <a:latin typeface="Century Gothic"/>
                <a:cs typeface="Century Gothic"/>
              </a:rPr>
              <a:t>Corda </a:t>
            </a:r>
            <a:r>
              <a:rPr sz="2400" spc="-5" dirty="0">
                <a:latin typeface="Century Gothic"/>
                <a:cs typeface="Century Gothic"/>
              </a:rPr>
              <a:t>mandates that each state inside </a:t>
            </a:r>
            <a:r>
              <a:rPr sz="2400" dirty="0">
                <a:latin typeface="Century Gothic"/>
                <a:cs typeface="Century Gothic"/>
              </a:rPr>
              <a:t>a </a:t>
            </a:r>
            <a:r>
              <a:rPr sz="2400" spc="-5" dirty="0">
                <a:latin typeface="Century Gothic"/>
                <a:cs typeface="Century Gothic"/>
              </a:rPr>
              <a:t>transaction </a:t>
            </a:r>
            <a:r>
              <a:rPr sz="2400" dirty="0">
                <a:latin typeface="Century Gothic"/>
                <a:cs typeface="Century Gothic"/>
              </a:rPr>
              <a:t>must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reference </a:t>
            </a:r>
            <a:r>
              <a:rPr sz="2400" dirty="0">
                <a:latin typeface="Century Gothic"/>
                <a:cs typeface="Century Gothic"/>
              </a:rPr>
              <a:t>a</a:t>
            </a:r>
            <a:r>
              <a:rPr sz="2400" spc="-5" dirty="0">
                <a:latin typeface="Century Gothic"/>
                <a:cs typeface="Century Gothic"/>
              </a:rPr>
              <a:t> contract</a:t>
            </a:r>
            <a:endParaRPr sz="2400">
              <a:latin typeface="Century Gothic"/>
              <a:cs typeface="Century Gothic"/>
            </a:endParaRPr>
          </a:p>
          <a:p>
            <a:pPr marL="6011545">
              <a:lnSpc>
                <a:spcPct val="100000"/>
              </a:lnSpc>
              <a:spcBef>
                <a:spcPts val="1115"/>
              </a:spcBef>
            </a:pPr>
            <a:r>
              <a:rPr sz="1600" b="1" dirty="0">
                <a:latin typeface="Century Gothic"/>
                <a:cs typeface="Century Gothic"/>
              </a:rPr>
              <a:t>TRANSACTION</a:t>
            </a:r>
            <a:r>
              <a:rPr sz="1600" b="1" spc="-40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STATE</a:t>
            </a:r>
            <a:endParaRPr sz="1600">
              <a:latin typeface="Century Gothic"/>
              <a:cs typeface="Century Gothic"/>
            </a:endParaRPr>
          </a:p>
          <a:p>
            <a:pPr marL="873125">
              <a:lnSpc>
                <a:spcPct val="100000"/>
              </a:lnSpc>
              <a:spcBef>
                <a:spcPts val="895"/>
              </a:spcBef>
            </a:pPr>
            <a:r>
              <a:rPr sz="1600" b="1" dirty="0">
                <a:latin typeface="Century Gothic"/>
                <a:cs typeface="Century Gothic"/>
              </a:rPr>
              <a:t>CONTRACT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77380" y="3070777"/>
            <a:ext cx="1898014" cy="2416175"/>
          </a:xfrm>
          <a:custGeom>
            <a:avLst/>
            <a:gdLst/>
            <a:ahLst/>
            <a:cxnLst/>
            <a:rect l="l" t="t" r="r" b="b"/>
            <a:pathLst>
              <a:path w="1898015" h="2416175">
                <a:moveTo>
                  <a:pt x="0" y="0"/>
                </a:moveTo>
                <a:lnTo>
                  <a:pt x="1897999" y="0"/>
                </a:lnTo>
                <a:lnTo>
                  <a:pt x="1897999" y="2415622"/>
                </a:lnTo>
                <a:lnTo>
                  <a:pt x="0" y="2415622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192976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Contracts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48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4705350" cy="4415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22225" indent="-342900">
              <a:lnSpc>
                <a:spcPct val="150100"/>
              </a:lnSpc>
              <a:spcBef>
                <a:spcPts val="1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As transactions may contain 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multiple state </a:t>
            </a:r>
            <a:r>
              <a:rPr sz="2400" dirty="0">
                <a:latin typeface="Century Gothic"/>
                <a:cs typeface="Century Gothic"/>
              </a:rPr>
              <a:t>types, </a:t>
            </a:r>
            <a:r>
              <a:rPr sz="2400" spc="-5" dirty="0">
                <a:latin typeface="Century Gothic"/>
                <a:cs typeface="Century Gothic"/>
              </a:rPr>
              <a:t>multiple 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contracts can </a:t>
            </a:r>
            <a:r>
              <a:rPr sz="2400" dirty="0">
                <a:latin typeface="Century Gothic"/>
                <a:cs typeface="Century Gothic"/>
              </a:rPr>
              <a:t>be </a:t>
            </a:r>
            <a:r>
              <a:rPr sz="2400" spc="-5" dirty="0">
                <a:latin typeface="Century Gothic"/>
                <a:cs typeface="Century Gothic"/>
              </a:rPr>
              <a:t>referenced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a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</a:t>
            </a:r>
            <a:endParaRPr sz="240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497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spc="4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Corda</a:t>
            </a:r>
            <a:r>
              <a:rPr sz="2400" spc="4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platform</a:t>
            </a:r>
            <a:r>
              <a:rPr sz="2400" spc="4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will</a:t>
            </a:r>
            <a:r>
              <a:rPr sz="2400" spc="3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use 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all referenced contract </a:t>
            </a:r>
            <a:r>
              <a:rPr sz="2400" dirty="0">
                <a:latin typeface="Century Gothic"/>
                <a:cs typeface="Century Gothic"/>
              </a:rPr>
              <a:t>code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 verify </a:t>
            </a:r>
            <a:r>
              <a:rPr sz="2400" dirty="0">
                <a:latin typeface="Century Gothic"/>
                <a:cs typeface="Century Gothic"/>
              </a:rPr>
              <a:t>a (proposed) 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</a:t>
            </a:r>
            <a:endParaRPr sz="24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37425" y="2697712"/>
            <a:ext cx="3705225" cy="2059939"/>
            <a:chOff x="7437425" y="2697712"/>
            <a:chExt cx="3705225" cy="2059939"/>
          </a:xfrm>
        </p:grpSpPr>
        <p:sp>
          <p:nvSpPr>
            <p:cNvPr id="5" name="object 5"/>
            <p:cNvSpPr/>
            <p:nvPr/>
          </p:nvSpPr>
          <p:spPr>
            <a:xfrm>
              <a:off x="7466000" y="2726287"/>
              <a:ext cx="3648075" cy="2002789"/>
            </a:xfrm>
            <a:custGeom>
              <a:avLst/>
              <a:gdLst/>
              <a:ahLst/>
              <a:cxnLst/>
              <a:rect l="l" t="t" r="r" b="b"/>
              <a:pathLst>
                <a:path w="3648075" h="2002789">
                  <a:moveTo>
                    <a:pt x="3647826" y="0"/>
                  </a:moveTo>
                  <a:lnTo>
                    <a:pt x="0" y="0"/>
                  </a:lnTo>
                  <a:lnTo>
                    <a:pt x="0" y="2002751"/>
                  </a:lnTo>
                  <a:lnTo>
                    <a:pt x="3647826" y="2002751"/>
                  </a:lnTo>
                  <a:lnTo>
                    <a:pt x="364782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66000" y="2726287"/>
              <a:ext cx="3648075" cy="2002789"/>
            </a:xfrm>
            <a:custGeom>
              <a:avLst/>
              <a:gdLst/>
              <a:ahLst/>
              <a:cxnLst/>
              <a:rect l="l" t="t" r="r" b="b"/>
              <a:pathLst>
                <a:path w="3648075" h="2002789">
                  <a:moveTo>
                    <a:pt x="0" y="0"/>
                  </a:moveTo>
                  <a:lnTo>
                    <a:pt x="3647826" y="0"/>
                  </a:lnTo>
                  <a:lnTo>
                    <a:pt x="3647826" y="2002752"/>
                  </a:lnTo>
                  <a:lnTo>
                    <a:pt x="0" y="200275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96894" y="4003395"/>
              <a:ext cx="622300" cy="288925"/>
            </a:xfrm>
            <a:custGeom>
              <a:avLst/>
              <a:gdLst/>
              <a:ahLst/>
              <a:cxnLst/>
              <a:rect l="l" t="t" r="r" b="b"/>
              <a:pathLst>
                <a:path w="622300" h="288925">
                  <a:moveTo>
                    <a:pt x="477928" y="0"/>
                  </a:moveTo>
                  <a:lnTo>
                    <a:pt x="477928" y="72089"/>
                  </a:lnTo>
                  <a:lnTo>
                    <a:pt x="0" y="72089"/>
                  </a:lnTo>
                  <a:lnTo>
                    <a:pt x="0" y="216265"/>
                  </a:lnTo>
                  <a:lnTo>
                    <a:pt x="477928" y="216265"/>
                  </a:lnTo>
                  <a:lnTo>
                    <a:pt x="477928" y="288354"/>
                  </a:lnTo>
                  <a:lnTo>
                    <a:pt x="622105" y="144176"/>
                  </a:lnTo>
                  <a:lnTo>
                    <a:pt x="47792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68332" y="3859415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BOND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50096" y="3859415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BOND</a:t>
            </a:r>
            <a:r>
              <a:rPr sz="1800" b="1" baseline="-20833" dirty="0">
                <a:latin typeface="Century Gothic"/>
                <a:cs typeface="Century Gothic"/>
              </a:rPr>
              <a:t>2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50096" y="2973468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CASH</a:t>
            </a:r>
            <a:r>
              <a:rPr sz="1800" b="1" baseline="-20833" dirty="0">
                <a:latin typeface="Century Gothic"/>
                <a:cs typeface="Century Gothic"/>
              </a:rPr>
              <a:t>1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13116" y="3150318"/>
            <a:ext cx="622300" cy="288925"/>
          </a:xfrm>
          <a:custGeom>
            <a:avLst/>
            <a:gdLst/>
            <a:ahLst/>
            <a:cxnLst/>
            <a:rect l="l" t="t" r="r" b="b"/>
            <a:pathLst>
              <a:path w="622300" h="288925">
                <a:moveTo>
                  <a:pt x="477927" y="0"/>
                </a:moveTo>
                <a:lnTo>
                  <a:pt x="477927" y="72089"/>
                </a:lnTo>
                <a:lnTo>
                  <a:pt x="0" y="72089"/>
                </a:lnTo>
                <a:lnTo>
                  <a:pt x="0" y="216265"/>
                </a:lnTo>
                <a:lnTo>
                  <a:pt x="477927" y="216265"/>
                </a:lnTo>
                <a:lnTo>
                  <a:pt x="477927" y="288354"/>
                </a:lnTo>
                <a:lnTo>
                  <a:pt x="622104" y="144176"/>
                </a:lnTo>
                <a:lnTo>
                  <a:pt x="47792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68331" y="2973468"/>
            <a:ext cx="1097915" cy="58547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190"/>
              </a:spcBef>
            </a:pPr>
            <a:r>
              <a:rPr sz="1800" b="1" dirty="0">
                <a:latin typeface="Century Gothic"/>
                <a:cs typeface="Century Gothic"/>
              </a:rPr>
              <a:t>CASH</a:t>
            </a:r>
            <a:r>
              <a:rPr sz="1800" b="1" baseline="-20833" dirty="0">
                <a:latin typeface="Century Gothic"/>
                <a:cs typeface="Century Gothic"/>
              </a:rPr>
              <a:t>0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99970" y="1327636"/>
            <a:ext cx="1384935" cy="771525"/>
          </a:xfrm>
          <a:prstGeom prst="rect">
            <a:avLst/>
          </a:prstGeom>
          <a:solidFill>
            <a:srgbClr val="F2F2F2"/>
          </a:solidFill>
          <a:ln w="57150">
            <a:solidFill>
              <a:srgbClr val="7F7F7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87655" marR="279400" indent="196850">
              <a:lnSpc>
                <a:spcPct val="101899"/>
              </a:lnSpc>
            </a:pPr>
            <a:r>
              <a:rPr sz="1200" b="1" spc="-5" dirty="0">
                <a:latin typeface="Century Gothic"/>
                <a:cs typeface="Century Gothic"/>
              </a:rPr>
              <a:t>CASH </a:t>
            </a:r>
            <a:r>
              <a:rPr sz="1200" b="1" dirty="0">
                <a:latin typeface="Century Gothic"/>
                <a:cs typeface="Century Gothic"/>
              </a:rPr>
              <a:t> C</a:t>
            </a:r>
            <a:r>
              <a:rPr sz="1200" b="1" spc="5" dirty="0">
                <a:latin typeface="Century Gothic"/>
                <a:cs typeface="Century Gothic"/>
              </a:rPr>
              <a:t>O</a:t>
            </a:r>
            <a:r>
              <a:rPr sz="1200" b="1" spc="-5" dirty="0">
                <a:latin typeface="Century Gothic"/>
                <a:cs typeface="Century Gothic"/>
              </a:rPr>
              <a:t>NT</a:t>
            </a:r>
            <a:r>
              <a:rPr sz="1200" b="1" dirty="0">
                <a:latin typeface="Century Gothic"/>
                <a:cs typeface="Century Gothic"/>
              </a:rPr>
              <a:t>R</a:t>
            </a:r>
            <a:r>
              <a:rPr sz="1200" b="1" spc="-5" dirty="0">
                <a:latin typeface="Century Gothic"/>
                <a:cs typeface="Century Gothic"/>
              </a:rPr>
              <a:t>A</a:t>
            </a:r>
            <a:r>
              <a:rPr sz="1200" b="1" dirty="0">
                <a:latin typeface="Century Gothic"/>
                <a:cs typeface="Century Gothic"/>
              </a:rPr>
              <a:t>CT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99970" y="5345764"/>
            <a:ext cx="1384935" cy="771525"/>
          </a:xfrm>
          <a:prstGeom prst="rect">
            <a:avLst/>
          </a:prstGeom>
          <a:solidFill>
            <a:srgbClr val="F2F2F2"/>
          </a:solidFill>
          <a:ln w="57150">
            <a:solidFill>
              <a:srgbClr val="7F7F7F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287655" marR="279400" indent="185420">
              <a:lnSpc>
                <a:spcPct val="101899"/>
              </a:lnSpc>
            </a:pPr>
            <a:r>
              <a:rPr sz="1200" b="1" dirty="0">
                <a:latin typeface="Century Gothic"/>
                <a:cs typeface="Century Gothic"/>
              </a:rPr>
              <a:t>BOND </a:t>
            </a:r>
            <a:r>
              <a:rPr sz="1200" b="1" spc="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C</a:t>
            </a:r>
            <a:r>
              <a:rPr sz="1200" b="1" spc="5" dirty="0">
                <a:latin typeface="Century Gothic"/>
                <a:cs typeface="Century Gothic"/>
              </a:rPr>
              <a:t>O</a:t>
            </a:r>
            <a:r>
              <a:rPr sz="1200" b="1" spc="-5" dirty="0">
                <a:latin typeface="Century Gothic"/>
                <a:cs typeface="Century Gothic"/>
              </a:rPr>
              <a:t>NT</a:t>
            </a:r>
            <a:r>
              <a:rPr sz="1200" b="1" dirty="0">
                <a:latin typeface="Century Gothic"/>
                <a:cs typeface="Century Gothic"/>
              </a:rPr>
              <a:t>R</a:t>
            </a:r>
            <a:r>
              <a:rPr sz="1200" b="1" spc="-5" dirty="0">
                <a:latin typeface="Century Gothic"/>
                <a:cs typeface="Century Gothic"/>
              </a:rPr>
              <a:t>A</a:t>
            </a:r>
            <a:r>
              <a:rPr sz="1200" b="1" dirty="0">
                <a:latin typeface="Century Gothic"/>
                <a:cs typeface="Century Gothic"/>
              </a:rPr>
              <a:t>CT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37646" y="2064952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21904" y="1570405"/>
            <a:ext cx="2541270" cy="1393825"/>
          </a:xfrm>
          <a:custGeom>
            <a:avLst/>
            <a:gdLst/>
            <a:ahLst/>
            <a:cxnLst/>
            <a:rect l="l" t="t" r="r" b="b"/>
            <a:pathLst>
              <a:path w="2541270" h="1393825">
                <a:moveTo>
                  <a:pt x="57150" y="1336459"/>
                </a:moveTo>
                <a:lnTo>
                  <a:pt x="0" y="1336459"/>
                </a:lnTo>
                <a:lnTo>
                  <a:pt x="0" y="1393609"/>
                </a:lnTo>
                <a:lnTo>
                  <a:pt x="57150" y="1393609"/>
                </a:lnTo>
                <a:lnTo>
                  <a:pt x="57150" y="1336459"/>
                </a:lnTo>
                <a:close/>
              </a:path>
              <a:path w="2541270" h="1393825">
                <a:moveTo>
                  <a:pt x="57150" y="1222159"/>
                </a:moveTo>
                <a:lnTo>
                  <a:pt x="0" y="1222159"/>
                </a:lnTo>
                <a:lnTo>
                  <a:pt x="0" y="1279309"/>
                </a:lnTo>
                <a:lnTo>
                  <a:pt x="57150" y="1279309"/>
                </a:lnTo>
                <a:lnTo>
                  <a:pt x="57150" y="1222159"/>
                </a:lnTo>
                <a:close/>
              </a:path>
              <a:path w="2541270" h="1393825">
                <a:moveTo>
                  <a:pt x="57150" y="1107859"/>
                </a:moveTo>
                <a:lnTo>
                  <a:pt x="0" y="1107859"/>
                </a:lnTo>
                <a:lnTo>
                  <a:pt x="0" y="1165009"/>
                </a:lnTo>
                <a:lnTo>
                  <a:pt x="57150" y="1165009"/>
                </a:lnTo>
                <a:lnTo>
                  <a:pt x="57150" y="1107859"/>
                </a:lnTo>
                <a:close/>
              </a:path>
              <a:path w="2541270" h="1393825">
                <a:moveTo>
                  <a:pt x="57150" y="993559"/>
                </a:moveTo>
                <a:lnTo>
                  <a:pt x="0" y="993559"/>
                </a:lnTo>
                <a:lnTo>
                  <a:pt x="0" y="1050709"/>
                </a:lnTo>
                <a:lnTo>
                  <a:pt x="57150" y="1050709"/>
                </a:lnTo>
                <a:lnTo>
                  <a:pt x="57150" y="993559"/>
                </a:lnTo>
                <a:close/>
              </a:path>
              <a:path w="2541270" h="1393825">
                <a:moveTo>
                  <a:pt x="57150" y="879259"/>
                </a:moveTo>
                <a:lnTo>
                  <a:pt x="0" y="879259"/>
                </a:lnTo>
                <a:lnTo>
                  <a:pt x="0" y="936409"/>
                </a:lnTo>
                <a:lnTo>
                  <a:pt x="57150" y="936409"/>
                </a:lnTo>
                <a:lnTo>
                  <a:pt x="57150" y="879259"/>
                </a:lnTo>
                <a:close/>
              </a:path>
              <a:path w="2541270" h="1393825">
                <a:moveTo>
                  <a:pt x="57150" y="764959"/>
                </a:moveTo>
                <a:lnTo>
                  <a:pt x="0" y="764959"/>
                </a:lnTo>
                <a:lnTo>
                  <a:pt x="0" y="822109"/>
                </a:lnTo>
                <a:lnTo>
                  <a:pt x="57150" y="822109"/>
                </a:lnTo>
                <a:lnTo>
                  <a:pt x="57150" y="764959"/>
                </a:lnTo>
                <a:close/>
              </a:path>
              <a:path w="2541270" h="1393825">
                <a:moveTo>
                  <a:pt x="57150" y="650659"/>
                </a:moveTo>
                <a:lnTo>
                  <a:pt x="0" y="650659"/>
                </a:lnTo>
                <a:lnTo>
                  <a:pt x="0" y="707809"/>
                </a:lnTo>
                <a:lnTo>
                  <a:pt x="57150" y="707809"/>
                </a:lnTo>
                <a:lnTo>
                  <a:pt x="57150" y="650659"/>
                </a:lnTo>
                <a:close/>
              </a:path>
              <a:path w="2541270" h="1393825">
                <a:moveTo>
                  <a:pt x="57150" y="536359"/>
                </a:moveTo>
                <a:lnTo>
                  <a:pt x="0" y="536359"/>
                </a:lnTo>
                <a:lnTo>
                  <a:pt x="0" y="593509"/>
                </a:lnTo>
                <a:lnTo>
                  <a:pt x="57150" y="593509"/>
                </a:lnTo>
                <a:lnTo>
                  <a:pt x="57150" y="536359"/>
                </a:lnTo>
                <a:close/>
              </a:path>
              <a:path w="2541270" h="1393825">
                <a:moveTo>
                  <a:pt x="57150" y="422059"/>
                </a:moveTo>
                <a:lnTo>
                  <a:pt x="0" y="422059"/>
                </a:lnTo>
                <a:lnTo>
                  <a:pt x="0" y="479209"/>
                </a:lnTo>
                <a:lnTo>
                  <a:pt x="57150" y="479209"/>
                </a:lnTo>
                <a:lnTo>
                  <a:pt x="57150" y="422059"/>
                </a:lnTo>
                <a:close/>
              </a:path>
              <a:path w="2541270" h="1393825">
                <a:moveTo>
                  <a:pt x="57150" y="307759"/>
                </a:moveTo>
                <a:lnTo>
                  <a:pt x="0" y="307759"/>
                </a:lnTo>
                <a:lnTo>
                  <a:pt x="0" y="364909"/>
                </a:lnTo>
                <a:lnTo>
                  <a:pt x="57150" y="364909"/>
                </a:lnTo>
                <a:lnTo>
                  <a:pt x="57150" y="307759"/>
                </a:lnTo>
                <a:close/>
              </a:path>
              <a:path w="2541270" h="1393825">
                <a:moveTo>
                  <a:pt x="57150" y="193459"/>
                </a:moveTo>
                <a:lnTo>
                  <a:pt x="0" y="193459"/>
                </a:lnTo>
                <a:lnTo>
                  <a:pt x="0" y="250609"/>
                </a:lnTo>
                <a:lnTo>
                  <a:pt x="57150" y="250609"/>
                </a:lnTo>
                <a:lnTo>
                  <a:pt x="57150" y="193459"/>
                </a:lnTo>
                <a:close/>
              </a:path>
              <a:path w="2541270" h="1393825">
                <a:moveTo>
                  <a:pt x="92290" y="114300"/>
                </a:moveTo>
                <a:lnTo>
                  <a:pt x="35140" y="114300"/>
                </a:lnTo>
                <a:lnTo>
                  <a:pt x="35140" y="171450"/>
                </a:lnTo>
                <a:lnTo>
                  <a:pt x="92290" y="171450"/>
                </a:lnTo>
                <a:lnTo>
                  <a:pt x="92290" y="114300"/>
                </a:lnTo>
                <a:close/>
              </a:path>
              <a:path w="2541270" h="1393825">
                <a:moveTo>
                  <a:pt x="206590" y="114300"/>
                </a:moveTo>
                <a:lnTo>
                  <a:pt x="149440" y="114300"/>
                </a:lnTo>
                <a:lnTo>
                  <a:pt x="149440" y="171450"/>
                </a:lnTo>
                <a:lnTo>
                  <a:pt x="206590" y="171450"/>
                </a:lnTo>
                <a:lnTo>
                  <a:pt x="206590" y="114300"/>
                </a:lnTo>
                <a:close/>
              </a:path>
              <a:path w="2541270" h="1393825">
                <a:moveTo>
                  <a:pt x="320890" y="114300"/>
                </a:moveTo>
                <a:lnTo>
                  <a:pt x="263740" y="114300"/>
                </a:lnTo>
                <a:lnTo>
                  <a:pt x="263740" y="171450"/>
                </a:lnTo>
                <a:lnTo>
                  <a:pt x="320890" y="171450"/>
                </a:lnTo>
                <a:lnTo>
                  <a:pt x="320890" y="114300"/>
                </a:lnTo>
                <a:close/>
              </a:path>
              <a:path w="2541270" h="1393825">
                <a:moveTo>
                  <a:pt x="578065" y="142875"/>
                </a:moveTo>
                <a:lnTo>
                  <a:pt x="406615" y="0"/>
                </a:lnTo>
                <a:lnTo>
                  <a:pt x="406615" y="114300"/>
                </a:lnTo>
                <a:lnTo>
                  <a:pt x="378040" y="114300"/>
                </a:lnTo>
                <a:lnTo>
                  <a:pt x="378040" y="171450"/>
                </a:lnTo>
                <a:lnTo>
                  <a:pt x="406615" y="171450"/>
                </a:lnTo>
                <a:lnTo>
                  <a:pt x="406615" y="285750"/>
                </a:lnTo>
                <a:lnTo>
                  <a:pt x="578065" y="142875"/>
                </a:lnTo>
                <a:close/>
              </a:path>
              <a:path w="2541270" h="1393825">
                <a:moveTo>
                  <a:pt x="1411516" y="984973"/>
                </a:moveTo>
                <a:lnTo>
                  <a:pt x="1297216" y="984542"/>
                </a:lnTo>
                <a:lnTo>
                  <a:pt x="1298917" y="528612"/>
                </a:lnTo>
                <a:lnTo>
                  <a:pt x="1241767" y="528396"/>
                </a:lnTo>
                <a:lnTo>
                  <a:pt x="1240066" y="984326"/>
                </a:lnTo>
                <a:lnTo>
                  <a:pt x="1125766" y="983907"/>
                </a:lnTo>
                <a:lnTo>
                  <a:pt x="1268006" y="1155890"/>
                </a:lnTo>
                <a:lnTo>
                  <a:pt x="1411516" y="984973"/>
                </a:lnTo>
                <a:close/>
              </a:path>
              <a:path w="2541270" h="1393825">
                <a:moveTo>
                  <a:pt x="2162657" y="114300"/>
                </a:moveTo>
                <a:lnTo>
                  <a:pt x="2134082" y="114300"/>
                </a:lnTo>
                <a:lnTo>
                  <a:pt x="2134082" y="0"/>
                </a:lnTo>
                <a:lnTo>
                  <a:pt x="1962632" y="142875"/>
                </a:lnTo>
                <a:lnTo>
                  <a:pt x="2134082" y="285750"/>
                </a:lnTo>
                <a:lnTo>
                  <a:pt x="2134082" y="171450"/>
                </a:lnTo>
                <a:lnTo>
                  <a:pt x="2162657" y="171450"/>
                </a:lnTo>
                <a:lnTo>
                  <a:pt x="2162657" y="114300"/>
                </a:lnTo>
                <a:close/>
              </a:path>
              <a:path w="2541270" h="1393825">
                <a:moveTo>
                  <a:pt x="2276957" y="114300"/>
                </a:moveTo>
                <a:lnTo>
                  <a:pt x="2219807" y="114300"/>
                </a:lnTo>
                <a:lnTo>
                  <a:pt x="2219807" y="171450"/>
                </a:lnTo>
                <a:lnTo>
                  <a:pt x="2276957" y="171450"/>
                </a:lnTo>
                <a:lnTo>
                  <a:pt x="2276957" y="114300"/>
                </a:lnTo>
                <a:close/>
              </a:path>
              <a:path w="2541270" h="1393825">
                <a:moveTo>
                  <a:pt x="2391257" y="114300"/>
                </a:moveTo>
                <a:lnTo>
                  <a:pt x="2334107" y="114300"/>
                </a:lnTo>
                <a:lnTo>
                  <a:pt x="2334107" y="171450"/>
                </a:lnTo>
                <a:lnTo>
                  <a:pt x="2391257" y="171450"/>
                </a:lnTo>
                <a:lnTo>
                  <a:pt x="2391257" y="114300"/>
                </a:lnTo>
                <a:close/>
              </a:path>
              <a:path w="2541270" h="1393825">
                <a:moveTo>
                  <a:pt x="2505557" y="114300"/>
                </a:moveTo>
                <a:lnTo>
                  <a:pt x="2448407" y="114300"/>
                </a:lnTo>
                <a:lnTo>
                  <a:pt x="2448407" y="171450"/>
                </a:lnTo>
                <a:lnTo>
                  <a:pt x="2505557" y="171450"/>
                </a:lnTo>
                <a:lnTo>
                  <a:pt x="2505557" y="114300"/>
                </a:lnTo>
                <a:close/>
              </a:path>
              <a:path w="2541270" h="1393825">
                <a:moveTo>
                  <a:pt x="2540698" y="1336459"/>
                </a:moveTo>
                <a:lnTo>
                  <a:pt x="2483548" y="1336459"/>
                </a:lnTo>
                <a:lnTo>
                  <a:pt x="2483548" y="1393609"/>
                </a:lnTo>
                <a:lnTo>
                  <a:pt x="2540698" y="1393609"/>
                </a:lnTo>
                <a:lnTo>
                  <a:pt x="2540698" y="1336459"/>
                </a:lnTo>
                <a:close/>
              </a:path>
              <a:path w="2541270" h="1393825">
                <a:moveTo>
                  <a:pt x="2540698" y="1222159"/>
                </a:moveTo>
                <a:lnTo>
                  <a:pt x="2483548" y="1222159"/>
                </a:lnTo>
                <a:lnTo>
                  <a:pt x="2483548" y="1279309"/>
                </a:lnTo>
                <a:lnTo>
                  <a:pt x="2540698" y="1279309"/>
                </a:lnTo>
                <a:lnTo>
                  <a:pt x="2540698" y="1222159"/>
                </a:lnTo>
                <a:close/>
              </a:path>
              <a:path w="2541270" h="1393825">
                <a:moveTo>
                  <a:pt x="2540698" y="1107859"/>
                </a:moveTo>
                <a:lnTo>
                  <a:pt x="2483548" y="1107859"/>
                </a:lnTo>
                <a:lnTo>
                  <a:pt x="2483548" y="1165009"/>
                </a:lnTo>
                <a:lnTo>
                  <a:pt x="2540698" y="1165009"/>
                </a:lnTo>
                <a:lnTo>
                  <a:pt x="2540698" y="1107859"/>
                </a:lnTo>
                <a:close/>
              </a:path>
              <a:path w="2541270" h="1393825">
                <a:moveTo>
                  <a:pt x="2540698" y="993559"/>
                </a:moveTo>
                <a:lnTo>
                  <a:pt x="2483548" y="993559"/>
                </a:lnTo>
                <a:lnTo>
                  <a:pt x="2483548" y="1050709"/>
                </a:lnTo>
                <a:lnTo>
                  <a:pt x="2540698" y="1050709"/>
                </a:lnTo>
                <a:lnTo>
                  <a:pt x="2540698" y="993559"/>
                </a:lnTo>
                <a:close/>
              </a:path>
              <a:path w="2541270" h="1393825">
                <a:moveTo>
                  <a:pt x="2540698" y="879259"/>
                </a:moveTo>
                <a:lnTo>
                  <a:pt x="2483548" y="879259"/>
                </a:lnTo>
                <a:lnTo>
                  <a:pt x="2483548" y="936409"/>
                </a:lnTo>
                <a:lnTo>
                  <a:pt x="2540698" y="936409"/>
                </a:lnTo>
                <a:lnTo>
                  <a:pt x="2540698" y="879259"/>
                </a:lnTo>
                <a:close/>
              </a:path>
              <a:path w="2541270" h="1393825">
                <a:moveTo>
                  <a:pt x="2540698" y="764959"/>
                </a:moveTo>
                <a:lnTo>
                  <a:pt x="2483548" y="764959"/>
                </a:lnTo>
                <a:lnTo>
                  <a:pt x="2483548" y="822109"/>
                </a:lnTo>
                <a:lnTo>
                  <a:pt x="2540698" y="822109"/>
                </a:lnTo>
                <a:lnTo>
                  <a:pt x="2540698" y="764959"/>
                </a:lnTo>
                <a:close/>
              </a:path>
              <a:path w="2541270" h="1393825">
                <a:moveTo>
                  <a:pt x="2540698" y="650659"/>
                </a:moveTo>
                <a:lnTo>
                  <a:pt x="2483548" y="650659"/>
                </a:lnTo>
                <a:lnTo>
                  <a:pt x="2483548" y="707809"/>
                </a:lnTo>
                <a:lnTo>
                  <a:pt x="2540698" y="707809"/>
                </a:lnTo>
                <a:lnTo>
                  <a:pt x="2540698" y="650659"/>
                </a:lnTo>
                <a:close/>
              </a:path>
              <a:path w="2541270" h="1393825">
                <a:moveTo>
                  <a:pt x="2540698" y="536359"/>
                </a:moveTo>
                <a:lnTo>
                  <a:pt x="2483548" y="536359"/>
                </a:lnTo>
                <a:lnTo>
                  <a:pt x="2483548" y="593509"/>
                </a:lnTo>
                <a:lnTo>
                  <a:pt x="2540698" y="593509"/>
                </a:lnTo>
                <a:lnTo>
                  <a:pt x="2540698" y="536359"/>
                </a:lnTo>
                <a:close/>
              </a:path>
              <a:path w="2541270" h="1393825">
                <a:moveTo>
                  <a:pt x="2540698" y="422059"/>
                </a:moveTo>
                <a:lnTo>
                  <a:pt x="2483548" y="422059"/>
                </a:lnTo>
                <a:lnTo>
                  <a:pt x="2483548" y="479209"/>
                </a:lnTo>
                <a:lnTo>
                  <a:pt x="2540698" y="479209"/>
                </a:lnTo>
                <a:lnTo>
                  <a:pt x="2540698" y="422059"/>
                </a:lnTo>
                <a:close/>
              </a:path>
              <a:path w="2541270" h="1393825">
                <a:moveTo>
                  <a:pt x="2540698" y="307759"/>
                </a:moveTo>
                <a:lnTo>
                  <a:pt x="2483548" y="307759"/>
                </a:lnTo>
                <a:lnTo>
                  <a:pt x="2483548" y="364909"/>
                </a:lnTo>
                <a:lnTo>
                  <a:pt x="2540698" y="364909"/>
                </a:lnTo>
                <a:lnTo>
                  <a:pt x="2540698" y="307759"/>
                </a:lnTo>
                <a:close/>
              </a:path>
              <a:path w="2541270" h="1393825">
                <a:moveTo>
                  <a:pt x="2540698" y="193459"/>
                </a:moveTo>
                <a:lnTo>
                  <a:pt x="2483548" y="193459"/>
                </a:lnTo>
                <a:lnTo>
                  <a:pt x="2483548" y="250609"/>
                </a:lnTo>
                <a:lnTo>
                  <a:pt x="2540698" y="250609"/>
                </a:lnTo>
                <a:lnTo>
                  <a:pt x="2540698" y="193459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21365" y="2064952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68653" y="2242545"/>
            <a:ext cx="795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VAL</a:t>
            </a:r>
            <a:r>
              <a:rPr sz="1200" b="1" dirty="0">
                <a:solidFill>
                  <a:srgbClr val="ED1C24"/>
                </a:solidFill>
                <a:latin typeface="Century Gothic"/>
                <a:cs typeface="Century Gothic"/>
              </a:rPr>
              <a:t>I</a:t>
            </a: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DAT</a:t>
            </a:r>
            <a:r>
              <a:rPr sz="1200" b="1" dirty="0">
                <a:solidFill>
                  <a:srgbClr val="ED1C24"/>
                </a:solidFill>
                <a:latin typeface="Century Gothic"/>
                <a:cs typeface="Century Gothic"/>
              </a:rPr>
              <a:t>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48186" y="5097531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7683" y="4444758"/>
            <a:ext cx="1440180" cy="1430020"/>
          </a:xfrm>
          <a:custGeom>
            <a:avLst/>
            <a:gdLst/>
            <a:ahLst/>
            <a:cxnLst/>
            <a:rect l="l" t="t" r="r" b="b"/>
            <a:pathLst>
              <a:path w="1440179" h="1430020">
                <a:moveTo>
                  <a:pt x="285750" y="455193"/>
                </a:moveTo>
                <a:lnTo>
                  <a:pt x="142227" y="284289"/>
                </a:lnTo>
                <a:lnTo>
                  <a:pt x="0" y="456272"/>
                </a:lnTo>
                <a:lnTo>
                  <a:pt x="114300" y="455841"/>
                </a:lnTo>
                <a:lnTo>
                  <a:pt x="115989" y="901115"/>
                </a:lnTo>
                <a:lnTo>
                  <a:pt x="173139" y="900899"/>
                </a:lnTo>
                <a:lnTo>
                  <a:pt x="171450" y="455625"/>
                </a:lnTo>
                <a:lnTo>
                  <a:pt x="285750" y="455193"/>
                </a:lnTo>
                <a:close/>
              </a:path>
              <a:path w="1440179" h="1430020">
                <a:moveTo>
                  <a:pt x="1036878" y="1258074"/>
                </a:moveTo>
                <a:lnTo>
                  <a:pt x="1008303" y="1258074"/>
                </a:lnTo>
                <a:lnTo>
                  <a:pt x="1008303" y="1143774"/>
                </a:lnTo>
                <a:lnTo>
                  <a:pt x="836853" y="1286649"/>
                </a:lnTo>
                <a:lnTo>
                  <a:pt x="1008303" y="1429524"/>
                </a:lnTo>
                <a:lnTo>
                  <a:pt x="1008303" y="1315224"/>
                </a:lnTo>
                <a:lnTo>
                  <a:pt x="1036878" y="1315224"/>
                </a:lnTo>
                <a:lnTo>
                  <a:pt x="1036878" y="1258074"/>
                </a:lnTo>
                <a:close/>
              </a:path>
              <a:path w="1440179" h="1430020">
                <a:moveTo>
                  <a:pt x="1151178" y="1258074"/>
                </a:moveTo>
                <a:lnTo>
                  <a:pt x="1094028" y="1258074"/>
                </a:lnTo>
                <a:lnTo>
                  <a:pt x="1094028" y="1315224"/>
                </a:lnTo>
                <a:lnTo>
                  <a:pt x="1151178" y="1315224"/>
                </a:lnTo>
                <a:lnTo>
                  <a:pt x="1151178" y="1258074"/>
                </a:lnTo>
                <a:close/>
              </a:path>
              <a:path w="1440179" h="1430020">
                <a:moveTo>
                  <a:pt x="1265478" y="1258074"/>
                </a:moveTo>
                <a:lnTo>
                  <a:pt x="1208328" y="1258074"/>
                </a:lnTo>
                <a:lnTo>
                  <a:pt x="1208328" y="1315224"/>
                </a:lnTo>
                <a:lnTo>
                  <a:pt x="1265478" y="1315224"/>
                </a:lnTo>
                <a:lnTo>
                  <a:pt x="1265478" y="1258074"/>
                </a:lnTo>
                <a:close/>
              </a:path>
              <a:path w="1440179" h="1430020">
                <a:moveTo>
                  <a:pt x="1379778" y="1258074"/>
                </a:moveTo>
                <a:lnTo>
                  <a:pt x="1322628" y="1258074"/>
                </a:lnTo>
                <a:lnTo>
                  <a:pt x="1322628" y="1315224"/>
                </a:lnTo>
                <a:lnTo>
                  <a:pt x="1379778" y="1315224"/>
                </a:lnTo>
                <a:lnTo>
                  <a:pt x="1379778" y="1258074"/>
                </a:lnTo>
                <a:close/>
              </a:path>
              <a:path w="1440179" h="1430020">
                <a:moveTo>
                  <a:pt x="1439786" y="1203782"/>
                </a:moveTo>
                <a:lnTo>
                  <a:pt x="1382636" y="1203782"/>
                </a:lnTo>
                <a:lnTo>
                  <a:pt x="1382636" y="1260932"/>
                </a:lnTo>
                <a:lnTo>
                  <a:pt x="1439786" y="1260932"/>
                </a:lnTo>
                <a:lnTo>
                  <a:pt x="1439786" y="1203782"/>
                </a:lnTo>
                <a:close/>
              </a:path>
              <a:path w="1440179" h="1430020">
                <a:moveTo>
                  <a:pt x="1439786" y="1089482"/>
                </a:moveTo>
                <a:lnTo>
                  <a:pt x="1382636" y="1089482"/>
                </a:lnTo>
                <a:lnTo>
                  <a:pt x="1382636" y="1146632"/>
                </a:lnTo>
                <a:lnTo>
                  <a:pt x="1439786" y="1146632"/>
                </a:lnTo>
                <a:lnTo>
                  <a:pt x="1439786" y="1089482"/>
                </a:lnTo>
                <a:close/>
              </a:path>
              <a:path w="1440179" h="1430020">
                <a:moveTo>
                  <a:pt x="1439786" y="975182"/>
                </a:moveTo>
                <a:lnTo>
                  <a:pt x="1382636" y="975182"/>
                </a:lnTo>
                <a:lnTo>
                  <a:pt x="1382636" y="1032332"/>
                </a:lnTo>
                <a:lnTo>
                  <a:pt x="1439786" y="1032332"/>
                </a:lnTo>
                <a:lnTo>
                  <a:pt x="1439786" y="975182"/>
                </a:lnTo>
                <a:close/>
              </a:path>
              <a:path w="1440179" h="1430020">
                <a:moveTo>
                  <a:pt x="1439786" y="860882"/>
                </a:moveTo>
                <a:lnTo>
                  <a:pt x="1382636" y="860882"/>
                </a:lnTo>
                <a:lnTo>
                  <a:pt x="1382636" y="918032"/>
                </a:lnTo>
                <a:lnTo>
                  <a:pt x="1439786" y="918032"/>
                </a:lnTo>
                <a:lnTo>
                  <a:pt x="1439786" y="860882"/>
                </a:lnTo>
                <a:close/>
              </a:path>
              <a:path w="1440179" h="1430020">
                <a:moveTo>
                  <a:pt x="1439786" y="746582"/>
                </a:moveTo>
                <a:lnTo>
                  <a:pt x="1382636" y="746582"/>
                </a:lnTo>
                <a:lnTo>
                  <a:pt x="1382636" y="803732"/>
                </a:lnTo>
                <a:lnTo>
                  <a:pt x="1439786" y="803732"/>
                </a:lnTo>
                <a:lnTo>
                  <a:pt x="1439786" y="746582"/>
                </a:lnTo>
                <a:close/>
              </a:path>
              <a:path w="1440179" h="1430020">
                <a:moveTo>
                  <a:pt x="1439786" y="632282"/>
                </a:moveTo>
                <a:lnTo>
                  <a:pt x="1382636" y="632282"/>
                </a:lnTo>
                <a:lnTo>
                  <a:pt x="1382636" y="689432"/>
                </a:lnTo>
                <a:lnTo>
                  <a:pt x="1439786" y="689432"/>
                </a:lnTo>
                <a:lnTo>
                  <a:pt x="1439786" y="632282"/>
                </a:lnTo>
                <a:close/>
              </a:path>
              <a:path w="1440179" h="1430020">
                <a:moveTo>
                  <a:pt x="1439786" y="517982"/>
                </a:moveTo>
                <a:lnTo>
                  <a:pt x="1382636" y="517982"/>
                </a:lnTo>
                <a:lnTo>
                  <a:pt x="1382636" y="575132"/>
                </a:lnTo>
                <a:lnTo>
                  <a:pt x="1439786" y="575132"/>
                </a:lnTo>
                <a:lnTo>
                  <a:pt x="1439786" y="517982"/>
                </a:lnTo>
                <a:close/>
              </a:path>
              <a:path w="1440179" h="1430020">
                <a:moveTo>
                  <a:pt x="1439786" y="403682"/>
                </a:moveTo>
                <a:lnTo>
                  <a:pt x="1382636" y="403682"/>
                </a:lnTo>
                <a:lnTo>
                  <a:pt x="1382636" y="460832"/>
                </a:lnTo>
                <a:lnTo>
                  <a:pt x="1439786" y="460832"/>
                </a:lnTo>
                <a:lnTo>
                  <a:pt x="1439786" y="403682"/>
                </a:lnTo>
                <a:close/>
              </a:path>
              <a:path w="1440179" h="1430020">
                <a:moveTo>
                  <a:pt x="1439786" y="289382"/>
                </a:moveTo>
                <a:lnTo>
                  <a:pt x="1382636" y="289382"/>
                </a:lnTo>
                <a:lnTo>
                  <a:pt x="1382636" y="346532"/>
                </a:lnTo>
                <a:lnTo>
                  <a:pt x="1439786" y="346532"/>
                </a:lnTo>
                <a:lnTo>
                  <a:pt x="1439786" y="289382"/>
                </a:lnTo>
                <a:close/>
              </a:path>
              <a:path w="1440179" h="1430020">
                <a:moveTo>
                  <a:pt x="1439786" y="175082"/>
                </a:moveTo>
                <a:lnTo>
                  <a:pt x="1382636" y="175082"/>
                </a:lnTo>
                <a:lnTo>
                  <a:pt x="1382636" y="232232"/>
                </a:lnTo>
                <a:lnTo>
                  <a:pt x="1439786" y="232232"/>
                </a:lnTo>
                <a:lnTo>
                  <a:pt x="1439786" y="175082"/>
                </a:lnTo>
                <a:close/>
              </a:path>
              <a:path w="1440179" h="1430020">
                <a:moveTo>
                  <a:pt x="1439786" y="60782"/>
                </a:moveTo>
                <a:lnTo>
                  <a:pt x="1382636" y="60782"/>
                </a:lnTo>
                <a:lnTo>
                  <a:pt x="1382636" y="117932"/>
                </a:lnTo>
                <a:lnTo>
                  <a:pt x="1439786" y="117932"/>
                </a:lnTo>
                <a:lnTo>
                  <a:pt x="1439786" y="60782"/>
                </a:lnTo>
                <a:close/>
              </a:path>
              <a:path w="1440179" h="1430020">
                <a:moveTo>
                  <a:pt x="1439786" y="0"/>
                </a:moveTo>
                <a:lnTo>
                  <a:pt x="1382636" y="0"/>
                </a:lnTo>
                <a:lnTo>
                  <a:pt x="1382636" y="3632"/>
                </a:lnTo>
                <a:lnTo>
                  <a:pt x="1439786" y="3632"/>
                </a:lnTo>
                <a:lnTo>
                  <a:pt x="1439786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25771" y="5042686"/>
            <a:ext cx="904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13130" y="4984393"/>
            <a:ext cx="795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VAL</a:t>
            </a:r>
            <a:r>
              <a:rPr sz="1200" b="1" dirty="0">
                <a:solidFill>
                  <a:srgbClr val="ED1C24"/>
                </a:solidFill>
                <a:latin typeface="Century Gothic"/>
                <a:cs typeface="Century Gothic"/>
              </a:rPr>
              <a:t>I</a:t>
            </a: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DAT</a:t>
            </a:r>
            <a:r>
              <a:rPr sz="1200" b="1" dirty="0">
                <a:solidFill>
                  <a:srgbClr val="ED1C24"/>
                </a:solidFill>
                <a:latin typeface="Century Gothic"/>
                <a:cs typeface="Century Gothic"/>
              </a:rPr>
              <a:t>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002810" y="4499759"/>
            <a:ext cx="597535" cy="1374775"/>
          </a:xfrm>
          <a:custGeom>
            <a:avLst/>
            <a:gdLst/>
            <a:ahLst/>
            <a:cxnLst/>
            <a:rect l="l" t="t" r="r" b="b"/>
            <a:pathLst>
              <a:path w="597534" h="1374775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  <a:path w="597534" h="1374775">
                <a:moveTo>
                  <a:pt x="57150" y="114300"/>
                </a:moveTo>
                <a:lnTo>
                  <a:pt x="0" y="114300"/>
                </a:lnTo>
                <a:lnTo>
                  <a:pt x="0" y="171450"/>
                </a:lnTo>
                <a:lnTo>
                  <a:pt x="57150" y="171450"/>
                </a:lnTo>
                <a:lnTo>
                  <a:pt x="57150" y="114300"/>
                </a:lnTo>
                <a:close/>
              </a:path>
              <a:path w="597534" h="1374775">
                <a:moveTo>
                  <a:pt x="57150" y="228600"/>
                </a:moveTo>
                <a:lnTo>
                  <a:pt x="0" y="228600"/>
                </a:lnTo>
                <a:lnTo>
                  <a:pt x="0" y="285750"/>
                </a:lnTo>
                <a:lnTo>
                  <a:pt x="57150" y="285750"/>
                </a:lnTo>
                <a:lnTo>
                  <a:pt x="57150" y="228600"/>
                </a:lnTo>
                <a:close/>
              </a:path>
              <a:path w="597534" h="1374775">
                <a:moveTo>
                  <a:pt x="57150" y="342900"/>
                </a:moveTo>
                <a:lnTo>
                  <a:pt x="0" y="342900"/>
                </a:lnTo>
                <a:lnTo>
                  <a:pt x="0" y="400050"/>
                </a:lnTo>
                <a:lnTo>
                  <a:pt x="57150" y="400050"/>
                </a:lnTo>
                <a:lnTo>
                  <a:pt x="57150" y="342900"/>
                </a:lnTo>
                <a:close/>
              </a:path>
              <a:path w="597534" h="1374775">
                <a:moveTo>
                  <a:pt x="57150" y="457200"/>
                </a:moveTo>
                <a:lnTo>
                  <a:pt x="0" y="457200"/>
                </a:lnTo>
                <a:lnTo>
                  <a:pt x="0" y="514350"/>
                </a:lnTo>
                <a:lnTo>
                  <a:pt x="57150" y="514350"/>
                </a:lnTo>
                <a:lnTo>
                  <a:pt x="57150" y="457200"/>
                </a:lnTo>
                <a:close/>
              </a:path>
              <a:path w="597534" h="1374775">
                <a:moveTo>
                  <a:pt x="57150" y="571500"/>
                </a:moveTo>
                <a:lnTo>
                  <a:pt x="0" y="571500"/>
                </a:lnTo>
                <a:lnTo>
                  <a:pt x="0" y="628650"/>
                </a:lnTo>
                <a:lnTo>
                  <a:pt x="57150" y="628650"/>
                </a:lnTo>
                <a:lnTo>
                  <a:pt x="57150" y="571500"/>
                </a:lnTo>
                <a:close/>
              </a:path>
              <a:path w="597534" h="1374775">
                <a:moveTo>
                  <a:pt x="57150" y="685800"/>
                </a:moveTo>
                <a:lnTo>
                  <a:pt x="0" y="685800"/>
                </a:lnTo>
                <a:lnTo>
                  <a:pt x="0" y="742950"/>
                </a:lnTo>
                <a:lnTo>
                  <a:pt x="57150" y="742950"/>
                </a:lnTo>
                <a:lnTo>
                  <a:pt x="57150" y="685800"/>
                </a:lnTo>
                <a:close/>
              </a:path>
              <a:path w="597534" h="1374775">
                <a:moveTo>
                  <a:pt x="57150" y="800100"/>
                </a:moveTo>
                <a:lnTo>
                  <a:pt x="0" y="800100"/>
                </a:lnTo>
                <a:lnTo>
                  <a:pt x="0" y="857250"/>
                </a:lnTo>
                <a:lnTo>
                  <a:pt x="57150" y="857250"/>
                </a:lnTo>
                <a:lnTo>
                  <a:pt x="57150" y="800100"/>
                </a:lnTo>
                <a:close/>
              </a:path>
              <a:path w="597534" h="1374775">
                <a:moveTo>
                  <a:pt x="57150" y="914400"/>
                </a:moveTo>
                <a:lnTo>
                  <a:pt x="0" y="914400"/>
                </a:lnTo>
                <a:lnTo>
                  <a:pt x="0" y="971550"/>
                </a:lnTo>
                <a:lnTo>
                  <a:pt x="57150" y="971550"/>
                </a:lnTo>
                <a:lnTo>
                  <a:pt x="57150" y="914400"/>
                </a:lnTo>
                <a:close/>
              </a:path>
              <a:path w="597534" h="1374775">
                <a:moveTo>
                  <a:pt x="57150" y="1028700"/>
                </a:moveTo>
                <a:lnTo>
                  <a:pt x="0" y="1028700"/>
                </a:lnTo>
                <a:lnTo>
                  <a:pt x="0" y="1085850"/>
                </a:lnTo>
                <a:lnTo>
                  <a:pt x="57150" y="1085850"/>
                </a:lnTo>
                <a:lnTo>
                  <a:pt x="57150" y="1028700"/>
                </a:lnTo>
                <a:close/>
              </a:path>
              <a:path w="597534" h="1374775">
                <a:moveTo>
                  <a:pt x="57150" y="1143000"/>
                </a:moveTo>
                <a:lnTo>
                  <a:pt x="0" y="1143000"/>
                </a:lnTo>
                <a:lnTo>
                  <a:pt x="0" y="1200150"/>
                </a:lnTo>
                <a:lnTo>
                  <a:pt x="57150" y="1200150"/>
                </a:lnTo>
                <a:lnTo>
                  <a:pt x="57150" y="1143000"/>
                </a:lnTo>
                <a:close/>
              </a:path>
              <a:path w="597534" h="1374775">
                <a:moveTo>
                  <a:pt x="111385" y="1203065"/>
                </a:moveTo>
                <a:lnTo>
                  <a:pt x="54235" y="1203065"/>
                </a:lnTo>
                <a:lnTo>
                  <a:pt x="54235" y="1260215"/>
                </a:lnTo>
                <a:lnTo>
                  <a:pt x="111385" y="1260215"/>
                </a:lnTo>
                <a:lnTo>
                  <a:pt x="111385" y="1203065"/>
                </a:lnTo>
                <a:close/>
              </a:path>
              <a:path w="597534" h="1374775">
                <a:moveTo>
                  <a:pt x="225685" y="1203065"/>
                </a:moveTo>
                <a:lnTo>
                  <a:pt x="168535" y="1203065"/>
                </a:lnTo>
                <a:lnTo>
                  <a:pt x="168535" y="1260215"/>
                </a:lnTo>
                <a:lnTo>
                  <a:pt x="225685" y="1260215"/>
                </a:lnTo>
                <a:lnTo>
                  <a:pt x="225685" y="1203065"/>
                </a:lnTo>
                <a:close/>
              </a:path>
              <a:path w="597534" h="1374775">
                <a:moveTo>
                  <a:pt x="339985" y="1203065"/>
                </a:moveTo>
                <a:lnTo>
                  <a:pt x="282835" y="1203065"/>
                </a:lnTo>
                <a:lnTo>
                  <a:pt x="282835" y="1260215"/>
                </a:lnTo>
                <a:lnTo>
                  <a:pt x="339985" y="1260215"/>
                </a:lnTo>
                <a:lnTo>
                  <a:pt x="339985" y="1203065"/>
                </a:lnTo>
                <a:close/>
              </a:path>
              <a:path w="597534" h="1374775">
                <a:moveTo>
                  <a:pt x="425710" y="1088765"/>
                </a:moveTo>
                <a:lnTo>
                  <a:pt x="425710" y="1203065"/>
                </a:lnTo>
                <a:lnTo>
                  <a:pt x="397135" y="1203065"/>
                </a:lnTo>
                <a:lnTo>
                  <a:pt x="397135" y="1260215"/>
                </a:lnTo>
                <a:lnTo>
                  <a:pt x="425710" y="1260215"/>
                </a:lnTo>
                <a:lnTo>
                  <a:pt x="425710" y="1374515"/>
                </a:lnTo>
                <a:lnTo>
                  <a:pt x="597160" y="1231640"/>
                </a:lnTo>
                <a:lnTo>
                  <a:pt x="425710" y="1088765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914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Contract</a:t>
            </a:r>
            <a:r>
              <a:rPr b="1" spc="-8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code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49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629495"/>
            <a:ext cx="8710930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verification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function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defined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the </a:t>
            </a:r>
            <a:r>
              <a:rPr sz="2400" b="1" spc="-5" dirty="0">
                <a:latin typeface="Century Gothic"/>
                <a:cs typeface="Century Gothic"/>
              </a:rPr>
              <a:t>contract</a:t>
            </a:r>
            <a:r>
              <a:rPr sz="2400" b="1" spc="1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code</a:t>
            </a:r>
            <a:r>
              <a:rPr sz="2400" spc="-5" dirty="0">
                <a:latin typeface="Century Gothic"/>
                <a:cs typeface="Century Gothic"/>
              </a:rPr>
              <a:t>.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Century Gothic"/>
              <a:cs typeface="Century Gothic"/>
            </a:endParaRPr>
          </a:p>
          <a:p>
            <a:pPr marL="12700" marR="5080">
              <a:lnSpc>
                <a:spcPct val="150500"/>
              </a:lnSpc>
            </a:pP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function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takes </a:t>
            </a:r>
            <a:r>
              <a:rPr sz="2400" b="1" dirty="0">
                <a:latin typeface="Century Gothic"/>
                <a:cs typeface="Century Gothic"/>
              </a:rPr>
              <a:t>a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transaction</a:t>
            </a:r>
            <a:r>
              <a:rPr sz="2400" b="1" dirty="0">
                <a:latin typeface="Century Gothic"/>
                <a:cs typeface="Century Gothic"/>
              </a:rPr>
              <a:t> as a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parameter</a:t>
            </a:r>
            <a:r>
              <a:rPr sz="2400" b="1" spc="2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either </a:t>
            </a:r>
            <a:r>
              <a:rPr sz="2400" spc="-64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throws </a:t>
            </a:r>
            <a:r>
              <a:rPr sz="2400" b="1" dirty="0">
                <a:latin typeface="Century Gothic"/>
                <a:cs typeface="Century Gothic"/>
              </a:rPr>
              <a:t>an </a:t>
            </a:r>
            <a:r>
              <a:rPr sz="2400" b="1" spc="-5" dirty="0">
                <a:latin typeface="Century Gothic"/>
                <a:cs typeface="Century Gothic"/>
              </a:rPr>
              <a:t>exception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if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the </a:t>
            </a:r>
            <a:r>
              <a:rPr sz="2400" spc="-5" dirty="0">
                <a:latin typeface="Century Gothic"/>
                <a:cs typeface="Century Gothic"/>
              </a:rPr>
              <a:t>transaction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10" dirty="0">
                <a:latin typeface="Century Gothic"/>
                <a:cs typeface="Century Gothic"/>
              </a:rPr>
              <a:t>fails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verification, </a:t>
            </a:r>
            <a:r>
              <a:rPr sz="2400" dirty="0">
                <a:latin typeface="Century Gothic"/>
                <a:cs typeface="Century Gothic"/>
              </a:rPr>
              <a:t>or 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returns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nothing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if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the </a:t>
            </a:r>
            <a:r>
              <a:rPr sz="2400" spc="-5" dirty="0">
                <a:latin typeface="Century Gothic"/>
                <a:cs typeface="Century Gothic"/>
              </a:rPr>
              <a:t>transaction verifies.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1438" y="4918774"/>
            <a:ext cx="557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E57C6"/>
                </a:solidFill>
                <a:latin typeface="Consolas"/>
                <a:cs typeface="Consolas"/>
              </a:rPr>
              <a:t>fun</a:t>
            </a:r>
            <a:r>
              <a:rPr sz="2400" b="1" spc="10" dirty="0">
                <a:solidFill>
                  <a:srgbClr val="0E57C6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verify</a:t>
            </a:r>
            <a:r>
              <a:rPr sz="2400" b="1" dirty="0">
                <a:latin typeface="Consolas"/>
                <a:cs typeface="Consolas"/>
              </a:rPr>
              <a:t>(</a:t>
            </a:r>
            <a:r>
              <a:rPr sz="2400" dirty="0">
                <a:latin typeface="Consolas"/>
                <a:cs typeface="Consolas"/>
              </a:rPr>
              <a:t>tx</a:t>
            </a:r>
            <a:r>
              <a:rPr sz="2400" b="1" dirty="0">
                <a:latin typeface="Consolas"/>
                <a:cs typeface="Consolas"/>
              </a:rPr>
              <a:t>:</a:t>
            </a:r>
            <a:r>
              <a:rPr sz="2400" b="1" spc="1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Transaction</a:t>
            </a:r>
            <a:r>
              <a:rPr sz="2400" b="1" dirty="0">
                <a:latin typeface="Consolas"/>
                <a:cs typeface="Consolas"/>
              </a:rPr>
              <a:t>):</a:t>
            </a:r>
            <a:r>
              <a:rPr sz="2400" b="1" spc="15" dirty="0">
                <a:latin typeface="Consolas"/>
                <a:cs typeface="Consolas"/>
              </a:rPr>
              <a:t> </a:t>
            </a:r>
            <a:r>
              <a:rPr sz="2400" spc="5" dirty="0">
                <a:latin typeface="Consolas"/>
                <a:cs typeface="Consolas"/>
              </a:rPr>
              <a:t>Unit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1346" y="4203510"/>
            <a:ext cx="1595755" cy="1385570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0805" marR="131445">
              <a:lnSpc>
                <a:spcPct val="101099"/>
              </a:lnSpc>
              <a:spcBef>
                <a:spcPts val="244"/>
              </a:spcBef>
            </a:pPr>
            <a:r>
              <a:rPr sz="1200" dirty="0">
                <a:latin typeface="Century Gothic"/>
                <a:cs typeface="Century Gothic"/>
              </a:rPr>
              <a:t>In</a:t>
            </a:r>
            <a:r>
              <a:rPr sz="1200" spc="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Ko</a:t>
            </a:r>
            <a:r>
              <a:rPr sz="1200" spc="5" dirty="0">
                <a:latin typeface="Century Gothic"/>
                <a:cs typeface="Century Gothic"/>
              </a:rPr>
              <a:t>t</a:t>
            </a:r>
            <a:r>
              <a:rPr sz="1200" spc="-5" dirty="0">
                <a:latin typeface="Century Gothic"/>
                <a:cs typeface="Century Gothic"/>
              </a:rPr>
              <a:t>li</a:t>
            </a:r>
            <a:r>
              <a:rPr sz="1200" spc="5" dirty="0">
                <a:latin typeface="Century Gothic"/>
                <a:cs typeface="Century Gothic"/>
              </a:rPr>
              <a:t>n</a:t>
            </a:r>
            <a:r>
              <a:rPr sz="1200" dirty="0">
                <a:latin typeface="Century Gothic"/>
                <a:cs typeface="Century Gothic"/>
              </a:rPr>
              <a:t>,</a:t>
            </a:r>
            <a:r>
              <a:rPr sz="1200" spc="1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onsolas"/>
                <a:cs typeface="Consolas"/>
              </a:rPr>
              <a:t>Unit</a:t>
            </a:r>
            <a:r>
              <a:rPr sz="1200" b="1" spc="-320" dirty="0">
                <a:latin typeface="Consolas"/>
                <a:cs typeface="Consolas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i</a:t>
            </a:r>
            <a:r>
              <a:rPr sz="1200" dirty="0">
                <a:latin typeface="Century Gothic"/>
                <a:cs typeface="Century Gothic"/>
              </a:rPr>
              <a:t>s a  </a:t>
            </a:r>
            <a:r>
              <a:rPr sz="1200" spc="-5" dirty="0">
                <a:latin typeface="Century Gothic"/>
                <a:cs typeface="Century Gothic"/>
              </a:rPr>
              <a:t>type</a:t>
            </a:r>
            <a:r>
              <a:rPr sz="1200" spc="-3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with</a:t>
            </a:r>
            <a:r>
              <a:rPr sz="1200" spc="-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only</a:t>
            </a:r>
            <a:r>
              <a:rPr sz="1200" spc="-3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one </a:t>
            </a:r>
            <a:r>
              <a:rPr sz="1200" spc="-315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value: </a:t>
            </a:r>
            <a:r>
              <a:rPr sz="1200" dirty="0">
                <a:latin typeface="Century Gothic"/>
                <a:cs typeface="Century Gothic"/>
              </a:rPr>
              <a:t>the </a:t>
            </a:r>
            <a:r>
              <a:rPr sz="1200" b="1" dirty="0">
                <a:latin typeface="Consolas"/>
                <a:cs typeface="Consolas"/>
              </a:rPr>
              <a:t>Unit </a:t>
            </a:r>
            <a:r>
              <a:rPr sz="1200" b="1" spc="5" dirty="0">
                <a:latin typeface="Consolas"/>
                <a:cs typeface="Consolas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object. </a:t>
            </a:r>
            <a:r>
              <a:rPr sz="1200" dirty="0">
                <a:latin typeface="Century Gothic"/>
                <a:cs typeface="Century Gothic"/>
              </a:rPr>
              <a:t>This </a:t>
            </a:r>
            <a:r>
              <a:rPr sz="1200" spc="-5" dirty="0">
                <a:latin typeface="Century Gothic"/>
                <a:cs typeface="Century Gothic"/>
              </a:rPr>
              <a:t>type 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corresponds</a:t>
            </a:r>
            <a:r>
              <a:rPr sz="1200" spc="3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to </a:t>
            </a:r>
            <a:r>
              <a:rPr sz="1200" spc="5" dirty="0">
                <a:latin typeface="Century Gothic"/>
                <a:cs typeface="Century Gothic"/>
              </a:rPr>
              <a:t> th</a:t>
            </a:r>
            <a:r>
              <a:rPr sz="1200" dirty="0">
                <a:latin typeface="Century Gothic"/>
                <a:cs typeface="Century Gothic"/>
              </a:rPr>
              <a:t>e </a:t>
            </a:r>
            <a:r>
              <a:rPr sz="1200" b="1" dirty="0">
                <a:latin typeface="Consolas"/>
                <a:cs typeface="Consolas"/>
              </a:rPr>
              <a:t>void</a:t>
            </a:r>
            <a:r>
              <a:rPr sz="1200" b="1" spc="-320" dirty="0">
                <a:latin typeface="Consolas"/>
                <a:cs typeface="Consolas"/>
              </a:rPr>
              <a:t> </a:t>
            </a:r>
            <a:r>
              <a:rPr sz="1200" spc="5" dirty="0">
                <a:latin typeface="Century Gothic"/>
                <a:cs typeface="Century Gothic"/>
              </a:rPr>
              <a:t>t</a:t>
            </a:r>
            <a:r>
              <a:rPr sz="1200" spc="-10" dirty="0">
                <a:latin typeface="Century Gothic"/>
                <a:cs typeface="Century Gothic"/>
              </a:rPr>
              <a:t>yp</a:t>
            </a:r>
            <a:r>
              <a:rPr sz="1200" dirty="0">
                <a:latin typeface="Century Gothic"/>
                <a:cs typeface="Century Gothic"/>
              </a:rPr>
              <a:t>e</a:t>
            </a:r>
            <a:r>
              <a:rPr sz="1200" spc="-5" dirty="0">
                <a:latin typeface="Century Gothic"/>
                <a:cs typeface="Century Gothic"/>
              </a:rPr>
              <a:t> i</a:t>
            </a:r>
            <a:r>
              <a:rPr sz="1200" dirty="0">
                <a:latin typeface="Century Gothic"/>
                <a:cs typeface="Century Gothic"/>
              </a:rPr>
              <a:t>n  </a:t>
            </a:r>
            <a:r>
              <a:rPr sz="1200" spc="-5" dirty="0">
                <a:latin typeface="Century Gothic"/>
                <a:cs typeface="Century Gothic"/>
              </a:rPr>
              <a:t>Java/C.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55100" y="4891877"/>
            <a:ext cx="997585" cy="247015"/>
          </a:xfrm>
          <a:custGeom>
            <a:avLst/>
            <a:gdLst/>
            <a:ahLst/>
            <a:cxnLst/>
            <a:rect l="l" t="t" r="r" b="b"/>
            <a:pathLst>
              <a:path w="997584" h="247014">
                <a:moveTo>
                  <a:pt x="995324" y="0"/>
                </a:moveTo>
                <a:lnTo>
                  <a:pt x="73452" y="205510"/>
                </a:lnTo>
                <a:lnTo>
                  <a:pt x="66084" y="172455"/>
                </a:lnTo>
                <a:lnTo>
                  <a:pt x="0" y="226222"/>
                </a:lnTo>
                <a:lnTo>
                  <a:pt x="82664" y="246829"/>
                </a:lnTo>
                <a:lnTo>
                  <a:pt x="75295" y="213774"/>
                </a:lnTo>
                <a:lnTo>
                  <a:pt x="997167" y="8263"/>
                </a:lnTo>
                <a:lnTo>
                  <a:pt x="995324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p11.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1676400"/>
            <a:ext cx="9103995" cy="3315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90"/>
              </a:spcBef>
            </a:pPr>
            <a:r>
              <a:rPr sz="3600" dirty="0">
                <a:latin typeface="Century Gothic"/>
                <a:cs typeface="Century Gothic"/>
              </a:rPr>
              <a:t>To</a:t>
            </a:r>
            <a:r>
              <a:rPr sz="3600" spc="10" dirty="0">
                <a:latin typeface="Century Gothic"/>
                <a:cs typeface="Century Gothic"/>
              </a:rPr>
              <a:t> </a:t>
            </a:r>
            <a:r>
              <a:rPr sz="3600" spc="-5" dirty="0">
                <a:latin typeface="Century Gothic"/>
                <a:cs typeface="Century Gothic"/>
              </a:rPr>
              <a:t>establish</a:t>
            </a:r>
            <a:r>
              <a:rPr sz="3600" spc="15" dirty="0">
                <a:latin typeface="Century Gothic"/>
                <a:cs typeface="Century Gothic"/>
              </a:rPr>
              <a:t> </a:t>
            </a:r>
            <a:r>
              <a:rPr sz="3600" dirty="0">
                <a:latin typeface="Century Gothic"/>
                <a:cs typeface="Century Gothic"/>
              </a:rPr>
              <a:t>the</a:t>
            </a:r>
            <a:r>
              <a:rPr sz="3600" spc="-5" dirty="0">
                <a:latin typeface="Century Gothic"/>
                <a:cs typeface="Century Gothic"/>
              </a:rPr>
              <a:t> architecture</a:t>
            </a:r>
            <a:r>
              <a:rPr sz="3600" dirty="0">
                <a:latin typeface="Century Gothic"/>
                <a:cs typeface="Century Gothic"/>
              </a:rPr>
              <a:t> </a:t>
            </a:r>
            <a:r>
              <a:rPr sz="3600" spc="-5" dirty="0">
                <a:latin typeface="Century Gothic"/>
                <a:cs typeface="Century Gothic"/>
              </a:rPr>
              <a:t>for</a:t>
            </a:r>
            <a:r>
              <a:rPr sz="3600" spc="10" dirty="0">
                <a:latin typeface="Century Gothic"/>
                <a:cs typeface="Century Gothic"/>
              </a:rPr>
              <a:t> </a:t>
            </a:r>
            <a:r>
              <a:rPr sz="3600" dirty="0">
                <a:latin typeface="Century Gothic"/>
                <a:cs typeface="Century Gothic"/>
              </a:rPr>
              <a:t>an</a:t>
            </a:r>
            <a:r>
              <a:rPr sz="3600" spc="10" dirty="0">
                <a:latin typeface="Century Gothic"/>
                <a:cs typeface="Century Gothic"/>
              </a:rPr>
              <a:t> </a:t>
            </a:r>
            <a:r>
              <a:rPr sz="3600" b="1" spc="-5" dirty="0">
                <a:latin typeface="Century Gothic"/>
                <a:cs typeface="Century Gothic"/>
              </a:rPr>
              <a:t>open</a:t>
            </a:r>
            <a:r>
              <a:rPr sz="3600" spc="-5" dirty="0">
                <a:latin typeface="Century Gothic"/>
                <a:cs typeface="Century Gothic"/>
              </a:rPr>
              <a:t>, </a:t>
            </a:r>
            <a:r>
              <a:rPr sz="3600" spc="-980" dirty="0">
                <a:latin typeface="Century Gothic"/>
                <a:cs typeface="Century Gothic"/>
              </a:rPr>
              <a:t> </a:t>
            </a:r>
            <a:r>
              <a:rPr sz="3600" b="1" spc="-5" dirty="0">
                <a:latin typeface="Century Gothic"/>
                <a:cs typeface="Century Gothic"/>
              </a:rPr>
              <a:t>enterprise-grade</a:t>
            </a:r>
            <a:r>
              <a:rPr sz="3600" spc="-5" dirty="0">
                <a:latin typeface="Century Gothic"/>
                <a:cs typeface="Century Gothic"/>
              </a:rPr>
              <a:t>, </a:t>
            </a:r>
            <a:r>
              <a:rPr sz="3600" b="1" spc="-5" dirty="0">
                <a:latin typeface="Century Gothic"/>
                <a:cs typeface="Century Gothic"/>
              </a:rPr>
              <a:t>shared </a:t>
            </a:r>
            <a:r>
              <a:rPr sz="3600" dirty="0">
                <a:latin typeface="Century Gothic"/>
                <a:cs typeface="Century Gothic"/>
              </a:rPr>
              <a:t>platform for the </a:t>
            </a:r>
            <a:r>
              <a:rPr sz="3600" spc="-985" dirty="0">
                <a:latin typeface="Century Gothic"/>
                <a:cs typeface="Century Gothic"/>
              </a:rPr>
              <a:t> </a:t>
            </a:r>
            <a:r>
              <a:rPr sz="3600" b="1" spc="-5" dirty="0">
                <a:latin typeface="Century Gothic"/>
                <a:cs typeface="Century Gothic"/>
              </a:rPr>
              <a:t>immutable</a:t>
            </a:r>
            <a:r>
              <a:rPr sz="3600" b="1" spc="-10" dirty="0">
                <a:latin typeface="Century Gothic"/>
                <a:cs typeface="Century Gothic"/>
              </a:rPr>
              <a:t> </a:t>
            </a:r>
            <a:r>
              <a:rPr sz="3600" spc="-5" dirty="0">
                <a:latin typeface="Century Gothic"/>
                <a:cs typeface="Century Gothic"/>
              </a:rPr>
              <a:t>recording</a:t>
            </a:r>
            <a:r>
              <a:rPr sz="3600" dirty="0">
                <a:latin typeface="Century Gothic"/>
                <a:cs typeface="Century Gothic"/>
              </a:rPr>
              <a:t> of</a:t>
            </a:r>
            <a:r>
              <a:rPr sz="3600" spc="-5" dirty="0">
                <a:latin typeface="Century Gothic"/>
                <a:cs typeface="Century Gothic"/>
              </a:rPr>
              <a:t> financial</a:t>
            </a:r>
            <a:r>
              <a:rPr sz="3600" spc="5" dirty="0">
                <a:latin typeface="Century Gothic"/>
                <a:cs typeface="Century Gothic"/>
              </a:rPr>
              <a:t> </a:t>
            </a:r>
            <a:r>
              <a:rPr sz="3600" spc="-5" dirty="0">
                <a:latin typeface="Century Gothic"/>
                <a:cs typeface="Century Gothic"/>
              </a:rPr>
              <a:t>events </a:t>
            </a:r>
            <a:r>
              <a:rPr sz="3600" dirty="0">
                <a:latin typeface="Century Gothic"/>
                <a:cs typeface="Century Gothic"/>
              </a:rPr>
              <a:t> and</a:t>
            </a:r>
            <a:r>
              <a:rPr sz="3600" spc="-5" dirty="0">
                <a:latin typeface="Century Gothic"/>
                <a:cs typeface="Century Gothic"/>
              </a:rPr>
              <a:t> execution</a:t>
            </a:r>
            <a:r>
              <a:rPr sz="3600" spc="5" dirty="0">
                <a:latin typeface="Century Gothic"/>
                <a:cs typeface="Century Gothic"/>
              </a:rPr>
              <a:t> </a:t>
            </a:r>
            <a:r>
              <a:rPr sz="3600" dirty="0">
                <a:latin typeface="Century Gothic"/>
                <a:cs typeface="Century Gothic"/>
              </a:rPr>
              <a:t>of </a:t>
            </a:r>
            <a:r>
              <a:rPr sz="3600" spc="-5" dirty="0">
                <a:latin typeface="Century Gothic"/>
                <a:cs typeface="Century Gothic"/>
              </a:rPr>
              <a:t>logic.</a:t>
            </a:r>
            <a:endParaRPr sz="36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914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Contract</a:t>
            </a:r>
            <a:r>
              <a:rPr b="1" spc="-8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 marR="1689100">
              <a:lnSpc>
                <a:spcPct val="149300"/>
              </a:lnSpc>
              <a:spcBef>
                <a:spcPts val="100"/>
              </a:spcBef>
            </a:pP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//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Transaction</a:t>
            </a:r>
            <a:r>
              <a:rPr spc="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must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have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zero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spc="5" dirty="0">
                <a:solidFill>
                  <a:srgbClr val="7F7F7F"/>
                </a:solidFill>
                <a:latin typeface="Consolas"/>
                <a:cs typeface="Consolas"/>
              </a:rPr>
              <a:t>inputs. </a:t>
            </a:r>
            <a:r>
              <a:rPr spc="-130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tx.inputs.size()</a:t>
            </a:r>
            <a:r>
              <a:rPr spc="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==</a:t>
            </a:r>
            <a:r>
              <a:rPr spc="1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0</a:t>
            </a:r>
          </a:p>
          <a:p>
            <a:pPr marL="230504" marR="1856739">
              <a:lnSpc>
                <a:spcPct val="149300"/>
              </a:lnSpc>
              <a:spcBef>
                <a:spcPts val="30"/>
              </a:spcBef>
            </a:pP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//</a:t>
            </a:r>
            <a:r>
              <a:rPr spc="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Transaction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must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have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one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spc="5" dirty="0">
                <a:solidFill>
                  <a:srgbClr val="7F7F7F"/>
                </a:solidFill>
                <a:latin typeface="Consolas"/>
                <a:cs typeface="Consolas"/>
              </a:rPr>
              <a:t>output. </a:t>
            </a:r>
            <a:r>
              <a:rPr spc="-130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tx.outputs.size()</a:t>
            </a:r>
            <a:r>
              <a:rPr spc="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==</a:t>
            </a:r>
            <a:r>
              <a:rPr spc="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1</a:t>
            </a:r>
          </a:p>
          <a:p>
            <a:pPr marL="230504" marR="175260">
              <a:lnSpc>
                <a:spcPct val="150500"/>
              </a:lnSpc>
            </a:pP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//</a:t>
            </a:r>
            <a:r>
              <a:rPr spc="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The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lender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cannot</a:t>
            </a:r>
            <a:r>
              <a:rPr spc="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be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the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spc="5" dirty="0">
                <a:solidFill>
                  <a:srgbClr val="7F7F7F"/>
                </a:solidFill>
                <a:latin typeface="Consolas"/>
                <a:cs typeface="Consolas"/>
              </a:rPr>
              <a:t>borrower. 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tx.outputs[0].lender</a:t>
            </a:r>
            <a:r>
              <a:rPr spc="1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!=</a:t>
            </a:r>
            <a:r>
              <a:rPr spc="5" dirty="0">
                <a:latin typeface="Consolas"/>
                <a:cs typeface="Consolas"/>
              </a:rPr>
              <a:t> tx.outputs[0].borrower</a:t>
            </a:r>
          </a:p>
          <a:p>
            <a:pPr marL="230504" marR="5080">
              <a:lnSpc>
                <a:spcPts val="4330"/>
              </a:lnSpc>
              <a:spcBef>
                <a:spcPts val="155"/>
              </a:spcBef>
            </a:pP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//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The</a:t>
            </a:r>
            <a:r>
              <a:rPr spc="1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output</a:t>
            </a:r>
            <a:r>
              <a:rPr spc="1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state</a:t>
            </a:r>
            <a:r>
              <a:rPr spc="1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must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contain</a:t>
            </a:r>
            <a:r>
              <a:rPr spc="1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an</a:t>
            </a:r>
            <a:r>
              <a:rPr spc="1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amount</a:t>
            </a:r>
            <a:r>
              <a:rPr spc="15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7F7F7F"/>
                </a:solidFill>
                <a:latin typeface="Consolas"/>
                <a:cs typeface="Consolas"/>
              </a:rPr>
              <a:t>&gt;</a:t>
            </a:r>
            <a:r>
              <a:rPr spc="1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spc="5" dirty="0">
                <a:solidFill>
                  <a:srgbClr val="7F7F7F"/>
                </a:solidFill>
                <a:latin typeface="Consolas"/>
                <a:cs typeface="Consolas"/>
              </a:rPr>
              <a:t>0. </a:t>
            </a:r>
            <a:r>
              <a:rPr spc="-13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tx.outputs[0].amount</a:t>
            </a:r>
            <a:r>
              <a:rPr spc="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&gt;</a:t>
            </a:r>
            <a:r>
              <a:rPr spc="1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50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40888" y="1371600"/>
            <a:ext cx="9973310" cy="3753485"/>
          </a:xfrm>
          <a:custGeom>
            <a:avLst/>
            <a:gdLst/>
            <a:ahLst/>
            <a:cxnLst/>
            <a:rect l="l" t="t" r="r" b="b"/>
            <a:pathLst>
              <a:path w="9973310" h="3753485">
                <a:moveTo>
                  <a:pt x="9972937" y="0"/>
                </a:moveTo>
                <a:lnTo>
                  <a:pt x="0" y="0"/>
                </a:lnTo>
                <a:lnTo>
                  <a:pt x="0" y="3753295"/>
                </a:lnTo>
                <a:lnTo>
                  <a:pt x="9972937" y="3753295"/>
                </a:lnTo>
                <a:lnTo>
                  <a:pt x="997293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xfrm>
            <a:off x="1555544" y="1416516"/>
            <a:ext cx="9110345" cy="3319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125"/>
              </a:spcBef>
            </a:pPr>
            <a:r>
              <a:rPr sz="3600" dirty="0"/>
              <a:t>The </a:t>
            </a:r>
            <a:r>
              <a:rPr sz="3600" b="1" spc="-5" dirty="0">
                <a:latin typeface="Century Gothic"/>
                <a:cs typeface="Century Gothic"/>
              </a:rPr>
              <a:t>contract code </a:t>
            </a:r>
            <a:r>
              <a:rPr sz="3600" dirty="0"/>
              <a:t>is a </a:t>
            </a:r>
            <a:r>
              <a:rPr sz="3600" spc="-5" dirty="0"/>
              <a:t>“pure” </a:t>
            </a:r>
            <a:r>
              <a:rPr sz="3600" dirty="0"/>
              <a:t>function </a:t>
            </a:r>
            <a:r>
              <a:rPr sz="3600" spc="5" dirty="0"/>
              <a:t> </a:t>
            </a:r>
            <a:r>
              <a:rPr sz="3600" spc="-5" dirty="0"/>
              <a:t>executed </a:t>
            </a:r>
            <a:r>
              <a:rPr sz="3600" dirty="0"/>
              <a:t>in</a:t>
            </a:r>
            <a:r>
              <a:rPr sz="3600" spc="5" dirty="0"/>
              <a:t> </a:t>
            </a:r>
            <a:r>
              <a:rPr sz="3600" dirty="0"/>
              <a:t>a </a:t>
            </a:r>
            <a:r>
              <a:rPr sz="3600" spc="-5" dirty="0"/>
              <a:t>deterministic</a:t>
            </a:r>
            <a:r>
              <a:rPr sz="3600" spc="-10" dirty="0"/>
              <a:t> </a:t>
            </a:r>
            <a:r>
              <a:rPr sz="3600" dirty="0"/>
              <a:t>environment, </a:t>
            </a:r>
            <a:r>
              <a:rPr sz="3600" spc="-985" dirty="0"/>
              <a:t> </a:t>
            </a:r>
            <a:r>
              <a:rPr sz="3600" dirty="0"/>
              <a:t>on a</a:t>
            </a:r>
            <a:r>
              <a:rPr sz="3600" spc="5" dirty="0"/>
              <a:t> </a:t>
            </a:r>
            <a:r>
              <a:rPr sz="3600" dirty="0"/>
              <a:t>need-to-know</a:t>
            </a:r>
            <a:r>
              <a:rPr sz="3600" spc="-5" dirty="0"/>
              <a:t> basis</a:t>
            </a:r>
            <a:r>
              <a:rPr sz="3600" dirty="0"/>
              <a:t> </a:t>
            </a:r>
            <a:r>
              <a:rPr sz="3600" spc="-5" dirty="0"/>
              <a:t>which</a:t>
            </a:r>
            <a:r>
              <a:rPr sz="3600" dirty="0"/>
              <a:t> </a:t>
            </a:r>
            <a:r>
              <a:rPr sz="3600" spc="-5" dirty="0"/>
              <a:t>verifies </a:t>
            </a:r>
            <a:r>
              <a:rPr sz="3600" dirty="0"/>
              <a:t> transactions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51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6260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are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not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instructions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52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8961755" cy="331914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not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instructions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which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require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action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Instead,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creators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calculate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an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updated</a:t>
            </a:r>
            <a:r>
              <a:rPr sz="2400" b="1" spc="1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ledger</a:t>
            </a:r>
            <a:endParaRPr sz="24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1420"/>
              </a:spcBef>
            </a:pPr>
            <a:r>
              <a:rPr sz="2400" spc="-5" dirty="0">
                <a:latin typeface="Century Gothic"/>
                <a:cs typeface="Century Gothic"/>
              </a:rPr>
              <a:t>which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reflected</a:t>
            </a:r>
            <a:r>
              <a:rPr sz="2400" dirty="0">
                <a:latin typeface="Century Gothic"/>
                <a:cs typeface="Century Gothic"/>
              </a:rPr>
              <a:t> by</a:t>
            </a:r>
            <a:r>
              <a:rPr sz="2400" spc="-5" dirty="0">
                <a:latin typeface="Century Gothic"/>
                <a:cs typeface="Century Gothic"/>
              </a:rPr>
              <a:t> 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output states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output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are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updated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ledger!</a:t>
            </a:r>
            <a:endParaRPr sz="2400">
              <a:latin typeface="Century Gothic"/>
              <a:cs typeface="Century Gothic"/>
            </a:endParaRPr>
          </a:p>
          <a:p>
            <a:pPr marL="355600" marR="20955" indent="-342900">
              <a:lnSpc>
                <a:spcPct val="149300"/>
              </a:lnSpc>
              <a:spcBef>
                <a:spcPts val="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entury Gothic"/>
                <a:cs typeface="Century Gothic"/>
              </a:rPr>
              <a:t>In</a:t>
            </a:r>
            <a:r>
              <a:rPr sz="2400" b="1" spc="-5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other</a:t>
            </a:r>
            <a:r>
              <a:rPr sz="2400" b="1" spc="-5" dirty="0">
                <a:latin typeface="Century Gothic"/>
                <a:cs typeface="Century Gothic"/>
              </a:rPr>
              <a:t> words: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Corda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 </a:t>
            </a:r>
            <a:r>
              <a:rPr sz="2400" b="1" dirty="0">
                <a:latin typeface="Century Gothic"/>
                <a:cs typeface="Century Gothic"/>
              </a:rPr>
              <a:t>what</a:t>
            </a:r>
            <a:r>
              <a:rPr sz="2400" b="1" spc="-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updates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 as</a:t>
            </a:r>
            <a:r>
              <a:rPr sz="2400" dirty="0">
                <a:latin typeface="Century Gothic"/>
                <a:cs typeface="Century Gothic"/>
              </a:rPr>
              <a:t> opposed </a:t>
            </a:r>
            <a:r>
              <a:rPr sz="2400" spc="-5" dirty="0">
                <a:latin typeface="Century Gothic"/>
                <a:cs typeface="Century Gothic"/>
              </a:rPr>
              <a:t>to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how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calculate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updates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61840" y="1715825"/>
            <a:ext cx="8332470" cy="3107055"/>
          </a:xfrm>
          <a:custGeom>
            <a:avLst/>
            <a:gdLst/>
            <a:ahLst/>
            <a:cxnLst/>
            <a:rect l="l" t="t" r="r" b="b"/>
            <a:pathLst>
              <a:path w="8332470" h="3107054">
                <a:moveTo>
                  <a:pt x="8331987" y="0"/>
                </a:moveTo>
                <a:lnTo>
                  <a:pt x="0" y="0"/>
                </a:lnTo>
                <a:lnTo>
                  <a:pt x="0" y="3106545"/>
                </a:lnTo>
                <a:lnTo>
                  <a:pt x="8331987" y="3106545"/>
                </a:lnTo>
                <a:lnTo>
                  <a:pt x="833198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599" rIns="0" bIns="0" rtlCol="0">
            <a:spAutoFit/>
          </a:bodyPr>
          <a:lstStyle/>
          <a:p>
            <a:pPr marL="581660" marR="5080">
              <a:lnSpc>
                <a:spcPct val="150100"/>
              </a:lnSpc>
              <a:spcBef>
                <a:spcPts val="114"/>
              </a:spcBef>
            </a:pPr>
            <a:r>
              <a:rPr sz="3600" spc="-5" dirty="0"/>
              <a:t>Transaction </a:t>
            </a:r>
            <a:r>
              <a:rPr sz="3600" dirty="0"/>
              <a:t>proposals </a:t>
            </a:r>
            <a:r>
              <a:rPr sz="3600" b="1" spc="-5" dirty="0">
                <a:latin typeface="Century Gothic"/>
                <a:cs typeface="Century Gothic"/>
              </a:rPr>
              <a:t>require </a:t>
            </a:r>
            <a:r>
              <a:rPr sz="3600" b="1" dirty="0">
                <a:latin typeface="Century Gothic"/>
                <a:cs typeface="Century Gothic"/>
              </a:rPr>
              <a:t> </a:t>
            </a:r>
            <a:r>
              <a:rPr sz="3600" b="1" spc="-5" dirty="0">
                <a:latin typeface="Century Gothic"/>
                <a:cs typeface="Century Gothic"/>
              </a:rPr>
              <a:t>verification </a:t>
            </a:r>
            <a:r>
              <a:rPr sz="3600" spc="-5" dirty="0"/>
              <a:t>which </a:t>
            </a:r>
            <a:r>
              <a:rPr sz="3600" dirty="0"/>
              <a:t>is </a:t>
            </a:r>
            <a:r>
              <a:rPr sz="3600" spc="-5" dirty="0"/>
              <a:t>performed </a:t>
            </a:r>
            <a:r>
              <a:rPr sz="3600" dirty="0"/>
              <a:t> </a:t>
            </a:r>
            <a:r>
              <a:rPr sz="3600" spc="-5" dirty="0"/>
              <a:t>separately </a:t>
            </a:r>
            <a:r>
              <a:rPr sz="3600" dirty="0"/>
              <a:t>to</a:t>
            </a:r>
            <a:r>
              <a:rPr sz="3600" spc="10" dirty="0"/>
              <a:t> </a:t>
            </a:r>
            <a:r>
              <a:rPr sz="3600" spc="-5" dirty="0"/>
              <a:t>transaction</a:t>
            </a:r>
            <a:r>
              <a:rPr sz="3600" spc="10" dirty="0"/>
              <a:t> </a:t>
            </a:r>
            <a:r>
              <a:rPr sz="3600" spc="-5" dirty="0"/>
              <a:t>creation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53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843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  <a:r>
              <a:rPr b="1" spc="-2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in</a:t>
            </a:r>
            <a:r>
              <a:rPr b="1" spc="-2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54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202420" cy="441579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Any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peer</a:t>
            </a:r>
            <a:r>
              <a:rPr sz="2400" spc="-5" dirty="0">
                <a:latin typeface="Century Gothic"/>
                <a:cs typeface="Century Gothic"/>
              </a:rPr>
              <a:t> may create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a</a:t>
            </a:r>
            <a:r>
              <a:rPr sz="2400" spc="-5" dirty="0">
                <a:latin typeface="Century Gothic"/>
                <a:cs typeface="Century Gothic"/>
              </a:rPr>
              <a:t> transaction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proposal</a:t>
            </a:r>
            <a:endParaRPr sz="24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4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 proposals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uncommitted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by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default</a:t>
            </a:r>
            <a:endParaRPr sz="2400">
              <a:latin typeface="Century Gothic"/>
              <a:cs typeface="Century Gothic"/>
            </a:endParaRPr>
          </a:p>
          <a:p>
            <a:pPr marL="469900" marR="5080" indent="-457200">
              <a:lnSpc>
                <a:spcPts val="4330"/>
              </a:lnSpc>
              <a:spcBef>
                <a:spcPts val="3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Before</a:t>
            </a:r>
            <a:r>
              <a:rPr sz="2400" dirty="0">
                <a:latin typeface="Century Gothic"/>
                <a:cs typeface="Century Gothic"/>
              </a:rPr>
              <a:t> a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 proposal is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committed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it</a:t>
            </a:r>
            <a:r>
              <a:rPr sz="2400" dirty="0">
                <a:latin typeface="Century Gothic"/>
                <a:cs typeface="Century Gothic"/>
              </a:rPr>
              <a:t> must</a:t>
            </a:r>
            <a:r>
              <a:rPr sz="2400" spc="-5" dirty="0">
                <a:latin typeface="Century Gothic"/>
                <a:cs typeface="Century Gothic"/>
              </a:rPr>
              <a:t> first be 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digitally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signed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then </a:t>
            </a:r>
            <a:r>
              <a:rPr sz="2400" b="1" spc="-5" dirty="0">
                <a:latin typeface="Century Gothic"/>
                <a:cs typeface="Century Gothic"/>
              </a:rPr>
              <a:t>verified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by </a:t>
            </a:r>
            <a:r>
              <a:rPr sz="2400" spc="-5" dirty="0">
                <a:latin typeface="Century Gothic"/>
                <a:cs typeface="Century Gothic"/>
              </a:rPr>
              <a:t>all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required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peers on</a:t>
            </a:r>
            <a:r>
              <a:rPr sz="2400" spc="-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a </a:t>
            </a:r>
            <a:r>
              <a:rPr sz="2400" spc="-64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need-to-know basis</a:t>
            </a:r>
            <a:endParaRPr sz="24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Once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a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committed it marks the input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</a:t>
            </a:r>
            <a:endParaRPr sz="2400">
              <a:latin typeface="Century Gothic"/>
              <a:cs typeface="Century Gothic"/>
            </a:endParaRPr>
          </a:p>
          <a:p>
            <a:pPr marL="469900" marR="1022350">
              <a:lnSpc>
                <a:spcPct val="149300"/>
              </a:lnSpc>
              <a:spcBef>
                <a:spcPts val="35"/>
              </a:spcBef>
            </a:pPr>
            <a:r>
              <a:rPr sz="2400" spc="-5" dirty="0">
                <a:latin typeface="Century Gothic"/>
                <a:cs typeface="Century Gothic"/>
              </a:rPr>
              <a:t>references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historic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creates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new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output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states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reflecting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 updated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ledger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381190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Legal</a:t>
            </a:r>
            <a:r>
              <a:rPr sz="5400" b="1" spc="-8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Prose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312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Legal</a:t>
            </a:r>
            <a:r>
              <a:rPr b="1" spc="-9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prose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56</a:t>
            </a:fld>
            <a:r>
              <a:rPr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2038950" y="2347998"/>
            <a:ext cx="2446020" cy="3160395"/>
          </a:xfrm>
          <a:custGeom>
            <a:avLst/>
            <a:gdLst/>
            <a:ahLst/>
            <a:cxnLst/>
            <a:rect l="l" t="t" r="r" b="b"/>
            <a:pathLst>
              <a:path w="2446020" h="3160395">
                <a:moveTo>
                  <a:pt x="0" y="0"/>
                </a:moveTo>
                <a:lnTo>
                  <a:pt x="2445963" y="0"/>
                </a:lnTo>
                <a:lnTo>
                  <a:pt x="2445963" y="3160172"/>
                </a:lnTo>
                <a:lnTo>
                  <a:pt x="0" y="3160172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10565" y="2376764"/>
            <a:ext cx="1503045" cy="4552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9250" marR="5080" indent="-336550">
              <a:lnSpc>
                <a:spcPct val="101200"/>
              </a:lnSpc>
              <a:spcBef>
                <a:spcPts val="80"/>
              </a:spcBef>
            </a:pPr>
            <a:r>
              <a:rPr sz="1400" b="1" spc="-5" dirty="0">
                <a:latin typeface="Century Gothic"/>
                <a:cs typeface="Century Gothic"/>
              </a:rPr>
              <a:t>IOU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LEGAL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PROSE </a:t>
            </a:r>
            <a:r>
              <a:rPr sz="1400" b="1" spc="-37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TEMPLATE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7690" y="3020251"/>
            <a:ext cx="2065655" cy="86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5"/>
              </a:lnSpc>
              <a:spcBef>
                <a:spcPts val="100"/>
              </a:spcBef>
            </a:pPr>
            <a:r>
              <a:rPr sz="1400" spc="-5" dirty="0">
                <a:latin typeface="Century Gothic"/>
                <a:cs typeface="Century Gothic"/>
              </a:rPr>
              <a:t>This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document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binds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ts val="1614"/>
              </a:lnSpc>
            </a:pPr>
            <a:r>
              <a:rPr sz="1400" b="1" spc="5" dirty="0">
                <a:latin typeface="Consolas"/>
                <a:cs typeface="Consolas"/>
              </a:rPr>
              <a:t>BORROWE</a:t>
            </a:r>
            <a:r>
              <a:rPr sz="1400" b="1" dirty="0">
                <a:latin typeface="Consolas"/>
                <a:cs typeface="Consolas"/>
              </a:rPr>
              <a:t>R</a:t>
            </a:r>
            <a:r>
              <a:rPr sz="1400" b="1" spc="-380" dirty="0">
                <a:latin typeface="Consolas"/>
                <a:cs typeface="Consolas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10" dirty="0">
                <a:latin typeface="Century Gothic"/>
                <a:cs typeface="Century Gothic"/>
              </a:rPr>
              <a:t> p</a:t>
            </a:r>
            <a:r>
              <a:rPr sz="1400" spc="5" dirty="0">
                <a:latin typeface="Century Gothic"/>
                <a:cs typeface="Century Gothic"/>
              </a:rPr>
              <a:t>a</a:t>
            </a:r>
            <a:r>
              <a:rPr sz="1400" dirty="0">
                <a:latin typeface="Century Gothic"/>
                <a:cs typeface="Century Gothic"/>
              </a:rPr>
              <a:t>y </a:t>
            </a:r>
            <a:r>
              <a:rPr sz="1400" b="1" spc="5" dirty="0">
                <a:latin typeface="Consolas"/>
                <a:cs typeface="Consolas"/>
              </a:rPr>
              <a:t>LENDER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latin typeface="Century Gothic"/>
                <a:cs typeface="Century Gothic"/>
              </a:rPr>
              <a:t>t</a:t>
            </a:r>
            <a:r>
              <a:rPr sz="1400" spc="-5" dirty="0">
                <a:latin typeface="Century Gothic"/>
                <a:cs typeface="Century Gothic"/>
              </a:rPr>
              <a:t>h</a:t>
            </a:r>
            <a:r>
              <a:rPr sz="1400" dirty="0">
                <a:latin typeface="Century Gothic"/>
                <a:cs typeface="Century Gothic"/>
              </a:rPr>
              <a:t>e </a:t>
            </a:r>
            <a:r>
              <a:rPr sz="1400" spc="-10" dirty="0">
                <a:latin typeface="Century Gothic"/>
                <a:cs typeface="Century Gothic"/>
              </a:rPr>
              <a:t>s</a:t>
            </a:r>
            <a:r>
              <a:rPr sz="1400" spc="-5" dirty="0">
                <a:latin typeface="Century Gothic"/>
                <a:cs typeface="Century Gothic"/>
              </a:rPr>
              <a:t>u</a:t>
            </a:r>
            <a:r>
              <a:rPr sz="1400" dirty="0">
                <a:latin typeface="Century Gothic"/>
                <a:cs typeface="Century Gothic"/>
              </a:rPr>
              <a:t>m</a:t>
            </a:r>
            <a:r>
              <a:rPr sz="1400" spc="-5" dirty="0">
                <a:latin typeface="Century Gothic"/>
                <a:cs typeface="Century Gothic"/>
              </a:rPr>
              <a:t> o</a:t>
            </a:r>
            <a:r>
              <a:rPr sz="1400" dirty="0">
                <a:latin typeface="Century Gothic"/>
                <a:cs typeface="Century Gothic"/>
              </a:rPr>
              <a:t>f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AMOUN</a:t>
            </a:r>
            <a:r>
              <a:rPr sz="1400" b="1" dirty="0">
                <a:latin typeface="Consolas"/>
                <a:cs typeface="Consolas"/>
              </a:rPr>
              <a:t>T</a:t>
            </a:r>
            <a:r>
              <a:rPr sz="1400" b="1" spc="-380" dirty="0">
                <a:latin typeface="Consolas"/>
                <a:cs typeface="Consolas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by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latin typeface="Consolas"/>
                <a:cs typeface="Consolas"/>
              </a:rPr>
              <a:t>DATE</a:t>
            </a:r>
            <a:r>
              <a:rPr sz="1400" dirty="0">
                <a:latin typeface="Century Gothic"/>
                <a:cs typeface="Century Gothic"/>
              </a:rPr>
              <a:t>.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7690" y="4087053"/>
            <a:ext cx="219138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entury Gothic"/>
                <a:cs typeface="Century Gothic"/>
              </a:rPr>
              <a:t>If the full amount is not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paid by </a:t>
            </a:r>
            <a:r>
              <a:rPr sz="1400" b="1" dirty="0">
                <a:latin typeface="Consolas"/>
                <a:cs typeface="Consolas"/>
              </a:rPr>
              <a:t>DATE </a:t>
            </a:r>
            <a:r>
              <a:rPr sz="1400" spc="-5" dirty="0">
                <a:latin typeface="Century Gothic"/>
                <a:cs typeface="Century Gothic"/>
              </a:rPr>
              <a:t>then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BORROWE</a:t>
            </a:r>
            <a:r>
              <a:rPr sz="1400" b="1" dirty="0">
                <a:latin typeface="Consolas"/>
                <a:cs typeface="Consolas"/>
              </a:rPr>
              <a:t>R</a:t>
            </a:r>
            <a:r>
              <a:rPr sz="1400" b="1" spc="-380" dirty="0">
                <a:latin typeface="Consolas"/>
                <a:cs typeface="Consolas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w</a:t>
            </a:r>
            <a:r>
              <a:rPr sz="1400" spc="-10" dirty="0">
                <a:latin typeface="Century Gothic"/>
                <a:cs typeface="Century Gothic"/>
              </a:rPr>
              <a:t>il</a:t>
            </a:r>
            <a:r>
              <a:rPr sz="1400" dirty="0">
                <a:latin typeface="Century Gothic"/>
                <a:cs typeface="Century Gothic"/>
              </a:rPr>
              <a:t>l</a:t>
            </a:r>
            <a:r>
              <a:rPr sz="1400" spc="-10" dirty="0">
                <a:latin typeface="Century Gothic"/>
                <a:cs typeface="Century Gothic"/>
              </a:rPr>
              <a:t> i</a:t>
            </a:r>
            <a:r>
              <a:rPr sz="1400" spc="-5" dirty="0">
                <a:latin typeface="Century Gothic"/>
                <a:cs typeface="Century Gothic"/>
              </a:rPr>
              <a:t>ncu</a:t>
            </a:r>
            <a:r>
              <a:rPr sz="1400" dirty="0">
                <a:latin typeface="Century Gothic"/>
                <a:cs typeface="Century Gothic"/>
              </a:rPr>
              <a:t>r </a:t>
            </a:r>
            <a:r>
              <a:rPr sz="1400" b="1" spc="5" dirty="0">
                <a:latin typeface="Consolas"/>
                <a:cs typeface="Consolas"/>
              </a:rPr>
              <a:t>RATE  </a:t>
            </a:r>
            <a:r>
              <a:rPr sz="1400" spc="-10" dirty="0">
                <a:latin typeface="Century Gothic"/>
                <a:cs typeface="Century Gothic"/>
              </a:rPr>
              <a:t>i</a:t>
            </a:r>
            <a:r>
              <a:rPr sz="1400" spc="-5" dirty="0">
                <a:latin typeface="Century Gothic"/>
                <a:cs typeface="Century Gothic"/>
              </a:rPr>
              <a:t>n</a:t>
            </a:r>
            <a:r>
              <a:rPr sz="1400" dirty="0">
                <a:latin typeface="Century Gothic"/>
                <a:cs typeface="Century Gothic"/>
              </a:rPr>
              <a:t>tere</a:t>
            </a:r>
            <a:r>
              <a:rPr sz="1400" spc="-10" dirty="0">
                <a:latin typeface="Century Gothic"/>
                <a:cs typeface="Century Gothic"/>
              </a:rPr>
              <a:t>s</a:t>
            </a:r>
            <a:r>
              <a:rPr sz="1400" dirty="0">
                <a:latin typeface="Century Gothic"/>
                <a:cs typeface="Century Gothic"/>
              </a:rPr>
              <a:t>t</a:t>
            </a:r>
            <a:r>
              <a:rPr sz="1400" spc="-5" dirty="0">
                <a:latin typeface="Century Gothic"/>
                <a:cs typeface="Century Gothic"/>
              </a:rPr>
              <a:t> o</a:t>
            </a:r>
            <a:r>
              <a:rPr sz="1400" dirty="0">
                <a:latin typeface="Century Gothic"/>
                <a:cs typeface="Century Gothic"/>
              </a:rPr>
              <a:t>n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</a:t>
            </a:r>
            <a:r>
              <a:rPr sz="1400" spc="5" dirty="0">
                <a:latin typeface="Century Gothic"/>
                <a:cs typeface="Century Gothic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PERIO</a:t>
            </a:r>
            <a:r>
              <a:rPr sz="1400" b="1" dirty="0">
                <a:latin typeface="Consolas"/>
                <a:cs typeface="Consolas"/>
              </a:rPr>
              <a:t>D</a:t>
            </a:r>
            <a:r>
              <a:rPr sz="1400" b="1" spc="-380" dirty="0">
                <a:latin typeface="Consolas"/>
                <a:cs typeface="Consolas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</a:t>
            </a:r>
            <a:r>
              <a:rPr sz="1400" spc="5" dirty="0">
                <a:latin typeface="Century Gothic"/>
                <a:cs typeface="Century Gothic"/>
              </a:rPr>
              <a:t>a</a:t>
            </a:r>
            <a:r>
              <a:rPr sz="1400" spc="-10" dirty="0">
                <a:latin typeface="Century Gothic"/>
                <a:cs typeface="Century Gothic"/>
              </a:rPr>
              <a:t>s</a:t>
            </a:r>
            <a:r>
              <a:rPr sz="1400" spc="-5" dirty="0">
                <a:latin typeface="Century Gothic"/>
                <a:cs typeface="Century Gothic"/>
              </a:rPr>
              <a:t>is  until full payment is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received.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38906" y="2900925"/>
            <a:ext cx="2113915" cy="2054860"/>
          </a:xfrm>
          <a:custGeom>
            <a:avLst/>
            <a:gdLst/>
            <a:ahLst/>
            <a:cxnLst/>
            <a:rect l="l" t="t" r="r" b="b"/>
            <a:pathLst>
              <a:path w="2113915" h="2054860">
                <a:moveTo>
                  <a:pt x="0" y="0"/>
                </a:moveTo>
                <a:lnTo>
                  <a:pt x="2113669" y="0"/>
                </a:lnTo>
                <a:lnTo>
                  <a:pt x="2113669" y="2054319"/>
                </a:lnTo>
                <a:lnTo>
                  <a:pt x="0" y="2054319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44658" y="2929690"/>
            <a:ext cx="1503045" cy="4552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10185" marR="5080" indent="-198120">
              <a:lnSpc>
                <a:spcPct val="101200"/>
              </a:lnSpc>
              <a:spcBef>
                <a:spcPts val="80"/>
              </a:spcBef>
            </a:pPr>
            <a:r>
              <a:rPr sz="1400" b="1" spc="-5" dirty="0">
                <a:latin typeface="Century Gothic"/>
                <a:cs typeface="Century Gothic"/>
              </a:rPr>
              <a:t>IOU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LEGAL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PROSE </a:t>
            </a:r>
            <a:r>
              <a:rPr sz="1400" b="1" spc="-37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PARAMETERS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7646" y="3560478"/>
            <a:ext cx="813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onsolas"/>
                <a:cs typeface="Consolas"/>
              </a:rPr>
              <a:t>BORROWER  LENDER 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AMOUNT 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DATE 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RATE </a:t>
            </a:r>
            <a:r>
              <a:rPr sz="1400" b="1" spc="10" dirty="0">
                <a:latin typeface="Consolas"/>
                <a:cs typeface="Consolas"/>
              </a:rPr>
              <a:t> </a:t>
            </a:r>
            <a:r>
              <a:rPr sz="1400" b="1" spc="5" dirty="0">
                <a:latin typeface="Consolas"/>
                <a:cs typeface="Consolas"/>
              </a:rPr>
              <a:t>PERIOD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2046" y="3560478"/>
            <a:ext cx="1010285" cy="13055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496570">
              <a:lnSpc>
                <a:spcPts val="1630"/>
              </a:lnSpc>
              <a:spcBef>
                <a:spcPts val="195"/>
              </a:spcBef>
            </a:pPr>
            <a:r>
              <a:rPr sz="1400" spc="5" dirty="0">
                <a:latin typeface="Consolas"/>
                <a:cs typeface="Consolas"/>
              </a:rPr>
              <a:t>ALICE  BOB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55"/>
              </a:lnSpc>
            </a:pPr>
            <a:r>
              <a:rPr sz="1400" spc="5" dirty="0">
                <a:latin typeface="Consolas"/>
                <a:cs typeface="Consolas"/>
              </a:rPr>
              <a:t>£10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75"/>
              </a:lnSpc>
              <a:spcBef>
                <a:spcPts val="20"/>
              </a:spcBef>
            </a:pPr>
            <a:r>
              <a:rPr sz="1400" spc="5" dirty="0">
                <a:latin typeface="Consolas"/>
                <a:cs typeface="Consolas"/>
              </a:rPr>
              <a:t>2017-03-01</a:t>
            </a:r>
            <a:endParaRPr sz="1400">
              <a:latin typeface="Consolas"/>
              <a:cs typeface="Consolas"/>
            </a:endParaRPr>
          </a:p>
          <a:p>
            <a:pPr marL="12700" marR="496570">
              <a:lnSpc>
                <a:spcPts val="1700"/>
              </a:lnSpc>
              <a:spcBef>
                <a:spcPts val="35"/>
              </a:spcBef>
            </a:pPr>
            <a:r>
              <a:rPr sz="1400" spc="5" dirty="0">
                <a:latin typeface="Consolas"/>
                <a:cs typeface="Consolas"/>
              </a:rPr>
              <a:t>20% 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DAILY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16386" y="3684269"/>
            <a:ext cx="492759" cy="491490"/>
          </a:xfrm>
          <a:custGeom>
            <a:avLst/>
            <a:gdLst/>
            <a:ahLst/>
            <a:cxnLst/>
            <a:rect l="l" t="t" r="r" b="b"/>
            <a:pathLst>
              <a:path w="492760" h="491489">
                <a:moveTo>
                  <a:pt x="492340" y="207010"/>
                </a:moveTo>
                <a:lnTo>
                  <a:pt x="284162" y="207010"/>
                </a:lnTo>
                <a:lnTo>
                  <a:pt x="284162" y="0"/>
                </a:lnTo>
                <a:lnTo>
                  <a:pt x="208178" y="0"/>
                </a:lnTo>
                <a:lnTo>
                  <a:pt x="208178" y="207010"/>
                </a:lnTo>
                <a:lnTo>
                  <a:pt x="0" y="207010"/>
                </a:lnTo>
                <a:lnTo>
                  <a:pt x="0" y="283210"/>
                </a:lnTo>
                <a:lnTo>
                  <a:pt x="208178" y="283210"/>
                </a:lnTo>
                <a:lnTo>
                  <a:pt x="208178" y="491490"/>
                </a:lnTo>
                <a:lnTo>
                  <a:pt x="284162" y="491490"/>
                </a:lnTo>
                <a:lnTo>
                  <a:pt x="284162" y="283210"/>
                </a:lnTo>
                <a:lnTo>
                  <a:pt x="492340" y="283210"/>
                </a:lnTo>
                <a:lnTo>
                  <a:pt x="492340" y="207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1416" y="2045615"/>
            <a:ext cx="339725" cy="3752215"/>
          </a:xfrm>
          <a:custGeom>
            <a:avLst/>
            <a:gdLst/>
            <a:ahLst/>
            <a:cxnLst/>
            <a:rect l="l" t="t" r="r" b="b"/>
            <a:pathLst>
              <a:path w="339725" h="3752215">
                <a:moveTo>
                  <a:pt x="339365" y="3751869"/>
                </a:moveTo>
                <a:lnTo>
                  <a:pt x="261551" y="3751122"/>
                </a:lnTo>
                <a:lnTo>
                  <a:pt x="190120" y="3748994"/>
                </a:lnTo>
                <a:lnTo>
                  <a:pt x="127109" y="3745656"/>
                </a:lnTo>
                <a:lnTo>
                  <a:pt x="74554" y="3741277"/>
                </a:lnTo>
                <a:lnTo>
                  <a:pt x="34493" y="3736026"/>
                </a:lnTo>
                <a:lnTo>
                  <a:pt x="0" y="3723590"/>
                </a:lnTo>
                <a:lnTo>
                  <a:pt x="0" y="28278"/>
                </a:lnTo>
                <a:lnTo>
                  <a:pt x="74554" y="10591"/>
                </a:lnTo>
                <a:lnTo>
                  <a:pt x="127109" y="6212"/>
                </a:lnTo>
                <a:lnTo>
                  <a:pt x="190120" y="2874"/>
                </a:lnTo>
                <a:lnTo>
                  <a:pt x="261551" y="746"/>
                </a:lnTo>
                <a:lnTo>
                  <a:pt x="339365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3066" y="2045614"/>
            <a:ext cx="339725" cy="3752215"/>
          </a:xfrm>
          <a:custGeom>
            <a:avLst/>
            <a:gdLst/>
            <a:ahLst/>
            <a:cxnLst/>
            <a:rect l="l" t="t" r="r" b="b"/>
            <a:pathLst>
              <a:path w="339725" h="3752215">
                <a:moveTo>
                  <a:pt x="0" y="0"/>
                </a:moveTo>
                <a:lnTo>
                  <a:pt x="77813" y="746"/>
                </a:lnTo>
                <a:lnTo>
                  <a:pt x="149244" y="2874"/>
                </a:lnTo>
                <a:lnTo>
                  <a:pt x="212255" y="6212"/>
                </a:lnTo>
                <a:lnTo>
                  <a:pt x="264810" y="10591"/>
                </a:lnTo>
                <a:lnTo>
                  <a:pt x="304871" y="15842"/>
                </a:lnTo>
                <a:lnTo>
                  <a:pt x="339365" y="28279"/>
                </a:lnTo>
                <a:lnTo>
                  <a:pt x="339365" y="3723590"/>
                </a:lnTo>
                <a:lnTo>
                  <a:pt x="264810" y="3741277"/>
                </a:lnTo>
                <a:lnTo>
                  <a:pt x="212255" y="3745656"/>
                </a:lnTo>
                <a:lnTo>
                  <a:pt x="149244" y="3748994"/>
                </a:lnTo>
                <a:lnTo>
                  <a:pt x="77813" y="3751122"/>
                </a:lnTo>
                <a:lnTo>
                  <a:pt x="0" y="3751869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8719" y="3712494"/>
            <a:ext cx="62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H</a:t>
            </a:r>
            <a:r>
              <a:rPr sz="1800" b="1" spc="5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1800" b="1" dirty="0">
                <a:solidFill>
                  <a:srgbClr val="7F7F7F"/>
                </a:solidFill>
                <a:latin typeface="Century Gothic"/>
                <a:cs typeface="Century Gothic"/>
              </a:rPr>
              <a:t>SH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14820" y="3683729"/>
            <a:ext cx="994410" cy="492759"/>
          </a:xfrm>
          <a:custGeom>
            <a:avLst/>
            <a:gdLst/>
            <a:ahLst/>
            <a:cxnLst/>
            <a:rect l="l" t="t" r="r" b="b"/>
            <a:pathLst>
              <a:path w="994409" h="492760">
                <a:moveTo>
                  <a:pt x="747807" y="0"/>
                </a:moveTo>
                <a:lnTo>
                  <a:pt x="747807" y="123087"/>
                </a:lnTo>
                <a:lnTo>
                  <a:pt x="0" y="123087"/>
                </a:lnTo>
                <a:lnTo>
                  <a:pt x="0" y="369258"/>
                </a:lnTo>
                <a:lnTo>
                  <a:pt x="747807" y="369258"/>
                </a:lnTo>
                <a:lnTo>
                  <a:pt x="747807" y="492344"/>
                </a:lnTo>
                <a:lnTo>
                  <a:pt x="993979" y="246172"/>
                </a:lnTo>
                <a:lnTo>
                  <a:pt x="747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22588" y="3767635"/>
            <a:ext cx="2292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92e723du6d986bc…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666305" y="945108"/>
            <a:ext cx="3028950" cy="2447925"/>
            <a:chOff x="8666305" y="945108"/>
            <a:chExt cx="3028950" cy="2447925"/>
          </a:xfrm>
        </p:grpSpPr>
        <p:sp>
          <p:nvSpPr>
            <p:cNvPr id="18" name="object 18"/>
            <p:cNvSpPr/>
            <p:nvPr/>
          </p:nvSpPr>
          <p:spPr>
            <a:xfrm>
              <a:off x="8694880" y="973682"/>
              <a:ext cx="2971800" cy="2390775"/>
            </a:xfrm>
            <a:custGeom>
              <a:avLst/>
              <a:gdLst/>
              <a:ahLst/>
              <a:cxnLst/>
              <a:rect l="l" t="t" r="r" b="b"/>
              <a:pathLst>
                <a:path w="2971800" h="2390775">
                  <a:moveTo>
                    <a:pt x="2971689" y="0"/>
                  </a:moveTo>
                  <a:lnTo>
                    <a:pt x="0" y="0"/>
                  </a:lnTo>
                  <a:lnTo>
                    <a:pt x="0" y="2390601"/>
                  </a:lnTo>
                  <a:lnTo>
                    <a:pt x="2971689" y="2390601"/>
                  </a:lnTo>
                  <a:lnTo>
                    <a:pt x="29716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94880" y="973683"/>
              <a:ext cx="2971800" cy="2390775"/>
            </a:xfrm>
            <a:custGeom>
              <a:avLst/>
              <a:gdLst/>
              <a:ahLst/>
              <a:cxnLst/>
              <a:rect l="l" t="t" r="r" b="b"/>
              <a:pathLst>
                <a:path w="2971800" h="2390775">
                  <a:moveTo>
                    <a:pt x="0" y="0"/>
                  </a:moveTo>
                  <a:lnTo>
                    <a:pt x="2971689" y="0"/>
                  </a:lnTo>
                  <a:lnTo>
                    <a:pt x="2971689" y="2390601"/>
                  </a:lnTo>
                  <a:lnTo>
                    <a:pt x="0" y="239060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962363" y="1242599"/>
            <a:ext cx="2409825" cy="79502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</a:pPr>
            <a:r>
              <a:rPr sz="1400" b="1" spc="-5" dirty="0">
                <a:latin typeface="Century Gothic"/>
                <a:cs typeface="Century Gothic"/>
              </a:rPr>
              <a:t>IOU</a:t>
            </a:r>
            <a:r>
              <a:rPr sz="1400" b="1" spc="-2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CONTRACT</a:t>
            </a:r>
            <a:r>
              <a:rPr sz="1400" b="1" spc="-2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CODE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62362" y="2320460"/>
            <a:ext cx="2409825" cy="79502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466090">
              <a:lnSpc>
                <a:spcPct val="100000"/>
              </a:lnSpc>
            </a:pPr>
            <a:r>
              <a:rPr sz="1400" b="1" spc="-5" dirty="0">
                <a:latin typeface="Century Gothic"/>
                <a:cs typeface="Century Gothic"/>
              </a:rPr>
              <a:t>IOU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LEGAL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PROSE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28276" y="615381"/>
            <a:ext cx="1105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C</a:t>
            </a:r>
            <a:r>
              <a:rPr sz="1600" b="1" spc="5" dirty="0">
                <a:latin typeface="Century Gothic"/>
                <a:cs typeface="Century Gothic"/>
              </a:rPr>
              <a:t>O</a:t>
            </a:r>
            <a:r>
              <a:rPr sz="1600" b="1" dirty="0">
                <a:latin typeface="Century Gothic"/>
                <a:cs typeface="Century Gothic"/>
              </a:rPr>
              <a:t>NT</a:t>
            </a:r>
            <a:r>
              <a:rPr sz="1600" b="1" spc="-5" dirty="0">
                <a:latin typeface="Century Gothic"/>
                <a:cs typeface="Century Gothic"/>
              </a:rPr>
              <a:t>R</a:t>
            </a:r>
            <a:r>
              <a:rPr sz="1600" b="1" dirty="0">
                <a:latin typeface="Century Gothic"/>
                <a:cs typeface="Century Gothic"/>
              </a:rPr>
              <a:t>ACT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91242" y="3114748"/>
            <a:ext cx="171450" cy="624205"/>
          </a:xfrm>
          <a:custGeom>
            <a:avLst/>
            <a:gdLst/>
            <a:ahLst/>
            <a:cxnLst/>
            <a:rect l="l" t="t" r="r" b="b"/>
            <a:pathLst>
              <a:path w="171450" h="624204">
                <a:moveTo>
                  <a:pt x="104308" y="0"/>
                </a:moveTo>
                <a:lnTo>
                  <a:pt x="47172" y="1258"/>
                </a:lnTo>
                <a:lnTo>
                  <a:pt x="57136" y="453343"/>
                </a:lnTo>
                <a:lnTo>
                  <a:pt x="0" y="454601"/>
                </a:lnTo>
                <a:lnTo>
                  <a:pt x="89482" y="624121"/>
                </a:lnTo>
                <a:lnTo>
                  <a:pt x="171408" y="450824"/>
                </a:lnTo>
                <a:lnTo>
                  <a:pt x="114272" y="452083"/>
                </a:lnTo>
                <a:lnTo>
                  <a:pt x="104308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29559" y="1463039"/>
            <a:ext cx="8346440" cy="3753485"/>
          </a:xfrm>
          <a:custGeom>
            <a:avLst/>
            <a:gdLst/>
            <a:ahLst/>
            <a:cxnLst/>
            <a:rect l="l" t="t" r="r" b="b"/>
            <a:pathLst>
              <a:path w="8346440" h="3753485">
                <a:moveTo>
                  <a:pt x="8346010" y="0"/>
                </a:moveTo>
                <a:lnTo>
                  <a:pt x="0" y="0"/>
                </a:lnTo>
                <a:lnTo>
                  <a:pt x="0" y="3753295"/>
                </a:lnTo>
                <a:lnTo>
                  <a:pt x="8346010" y="3753295"/>
                </a:lnTo>
                <a:lnTo>
                  <a:pt x="834601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9250" marR="5080">
              <a:lnSpc>
                <a:spcPct val="149900"/>
              </a:lnSpc>
              <a:spcBef>
                <a:spcPts val="125"/>
              </a:spcBef>
            </a:pPr>
            <a:r>
              <a:rPr sz="3600" b="1" spc="-5" dirty="0">
                <a:latin typeface="Century Gothic"/>
                <a:cs typeface="Century Gothic"/>
              </a:rPr>
              <a:t>Legal prose </a:t>
            </a:r>
            <a:r>
              <a:rPr sz="3600" dirty="0"/>
              <a:t>is </a:t>
            </a:r>
            <a:r>
              <a:rPr sz="3600" spc="-5" dirty="0"/>
              <a:t>referenced within </a:t>
            </a:r>
            <a:r>
              <a:rPr sz="3600" dirty="0"/>
              <a:t> Contracts and </a:t>
            </a:r>
            <a:r>
              <a:rPr sz="3600" spc="-5" dirty="0"/>
              <a:t>can be </a:t>
            </a:r>
            <a:r>
              <a:rPr sz="3600" dirty="0"/>
              <a:t>relied </a:t>
            </a:r>
            <a:r>
              <a:rPr sz="3600" spc="-5" dirty="0"/>
              <a:t>upon </a:t>
            </a:r>
            <a:r>
              <a:rPr sz="3600" spc="-985" dirty="0"/>
              <a:t> </a:t>
            </a:r>
            <a:r>
              <a:rPr sz="3600" spc="-5" dirty="0"/>
              <a:t>when </a:t>
            </a:r>
            <a:r>
              <a:rPr sz="3600" dirty="0"/>
              <a:t>the </a:t>
            </a:r>
            <a:r>
              <a:rPr sz="3600" spc="-5" dirty="0"/>
              <a:t>contract code </a:t>
            </a:r>
            <a:r>
              <a:rPr sz="3600" dirty="0"/>
              <a:t>alone is </a:t>
            </a:r>
            <a:r>
              <a:rPr sz="3600" spc="5" dirty="0"/>
              <a:t> </a:t>
            </a:r>
            <a:r>
              <a:rPr sz="3600" spc="-5" dirty="0"/>
              <a:t>insufficient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57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3908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Commands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67856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States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can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evolve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in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multiple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ways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59</a:t>
            </a:fld>
            <a:r>
              <a:rPr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90260" y="1650249"/>
            <a:ext cx="1762760" cy="1264285"/>
            <a:chOff x="7090260" y="1650249"/>
            <a:chExt cx="1762760" cy="12642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8835" y="1678823"/>
              <a:ext cx="1705254" cy="12067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18835" y="1678824"/>
              <a:ext cx="1705610" cy="1207135"/>
            </a:xfrm>
            <a:custGeom>
              <a:avLst/>
              <a:gdLst/>
              <a:ahLst/>
              <a:cxnLst/>
              <a:rect l="l" t="t" r="r" b="b"/>
              <a:pathLst>
                <a:path w="1705609" h="1207135">
                  <a:moveTo>
                    <a:pt x="0" y="0"/>
                  </a:moveTo>
                  <a:lnTo>
                    <a:pt x="1705254" y="0"/>
                  </a:lnTo>
                  <a:lnTo>
                    <a:pt x="1705254" y="1206755"/>
                  </a:lnTo>
                  <a:lnTo>
                    <a:pt x="0" y="120675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32601" y="3328704"/>
            <a:ext cx="1705610" cy="124333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IOU</a:t>
            </a:r>
            <a:r>
              <a:rPr sz="1350" b="1" baseline="-21604" dirty="0">
                <a:latin typeface="Century Gothic"/>
                <a:cs typeface="Century Gothic"/>
              </a:rPr>
              <a:t>1</a:t>
            </a:r>
            <a:endParaRPr sz="1350" baseline="-21604">
              <a:latin typeface="Century Gothic"/>
              <a:cs typeface="Century Gothic"/>
            </a:endParaRPr>
          </a:p>
          <a:p>
            <a:pPr marL="91440" marR="532765">
              <a:lnSpc>
                <a:spcPct val="1002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From: </a:t>
            </a:r>
            <a:r>
              <a:rPr sz="1400" spc="-10" dirty="0">
                <a:latin typeface="Century Gothic"/>
                <a:cs typeface="Century Gothic"/>
              </a:rPr>
              <a:t>Alice 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To: </a:t>
            </a:r>
            <a:r>
              <a:rPr sz="1400" spc="-5" dirty="0">
                <a:latin typeface="Century Gothic"/>
                <a:cs typeface="Century Gothic"/>
              </a:rPr>
              <a:t>Bob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8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£10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04061" y="2069487"/>
            <a:ext cx="2285365" cy="1332865"/>
            <a:chOff x="4304061" y="2069487"/>
            <a:chExt cx="2285365" cy="1332865"/>
          </a:xfrm>
        </p:grpSpPr>
        <p:sp>
          <p:nvSpPr>
            <p:cNvPr id="8" name="object 8"/>
            <p:cNvSpPr/>
            <p:nvPr/>
          </p:nvSpPr>
          <p:spPr>
            <a:xfrm>
              <a:off x="4304061" y="2069487"/>
              <a:ext cx="2285365" cy="1332865"/>
            </a:xfrm>
            <a:custGeom>
              <a:avLst/>
              <a:gdLst/>
              <a:ahLst/>
              <a:cxnLst/>
              <a:rect l="l" t="t" r="r" b="b"/>
              <a:pathLst>
                <a:path w="2285365" h="1332864">
                  <a:moveTo>
                    <a:pt x="1675495" y="0"/>
                  </a:moveTo>
                  <a:lnTo>
                    <a:pt x="1759567" y="220809"/>
                  </a:lnTo>
                  <a:lnTo>
                    <a:pt x="0" y="890752"/>
                  </a:lnTo>
                  <a:lnTo>
                    <a:pt x="168141" y="1332369"/>
                  </a:lnTo>
                  <a:lnTo>
                    <a:pt x="1927710" y="662426"/>
                  </a:lnTo>
                  <a:lnTo>
                    <a:pt x="2011780" y="883234"/>
                  </a:lnTo>
                  <a:lnTo>
                    <a:pt x="2285254" y="273475"/>
                  </a:lnTo>
                  <a:lnTo>
                    <a:pt x="1675495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17009" y="2531788"/>
              <a:ext cx="1134110" cy="548640"/>
            </a:xfrm>
            <a:custGeom>
              <a:avLst/>
              <a:gdLst/>
              <a:ahLst/>
              <a:cxnLst/>
              <a:rect l="l" t="t" r="r" b="b"/>
              <a:pathLst>
                <a:path w="1134110" h="548639">
                  <a:moveTo>
                    <a:pt x="593459" y="305379"/>
                  </a:moveTo>
                  <a:lnTo>
                    <a:pt x="584516" y="316745"/>
                  </a:lnTo>
                  <a:lnTo>
                    <a:pt x="591633" y="322314"/>
                  </a:lnTo>
                  <a:lnTo>
                    <a:pt x="598520" y="326688"/>
                  </a:lnTo>
                  <a:lnTo>
                    <a:pt x="605179" y="329869"/>
                  </a:lnTo>
                  <a:lnTo>
                    <a:pt x="611609" y="331857"/>
                  </a:lnTo>
                  <a:lnTo>
                    <a:pt x="617912" y="332778"/>
                  </a:lnTo>
                  <a:lnTo>
                    <a:pt x="624189" y="332761"/>
                  </a:lnTo>
                  <a:lnTo>
                    <a:pt x="653021" y="318698"/>
                  </a:lnTo>
                  <a:lnTo>
                    <a:pt x="621999" y="318698"/>
                  </a:lnTo>
                  <a:lnTo>
                    <a:pt x="613083" y="317255"/>
                  </a:lnTo>
                  <a:lnTo>
                    <a:pt x="603570" y="312815"/>
                  </a:lnTo>
                  <a:lnTo>
                    <a:pt x="593459" y="305379"/>
                  </a:lnTo>
                  <a:close/>
                </a:path>
                <a:path w="1134110" h="548639">
                  <a:moveTo>
                    <a:pt x="595723" y="183291"/>
                  </a:moveTo>
                  <a:lnTo>
                    <a:pt x="560825" y="207213"/>
                  </a:lnTo>
                  <a:lnTo>
                    <a:pt x="558908" y="218834"/>
                  </a:lnTo>
                  <a:lnTo>
                    <a:pt x="558972" y="220224"/>
                  </a:lnTo>
                  <a:lnTo>
                    <a:pt x="581086" y="251359"/>
                  </a:lnTo>
                  <a:lnTo>
                    <a:pt x="615431" y="262879"/>
                  </a:lnTo>
                  <a:lnTo>
                    <a:pt x="624105" y="266107"/>
                  </a:lnTo>
                  <a:lnTo>
                    <a:pt x="648641" y="292578"/>
                  </a:lnTo>
                  <a:lnTo>
                    <a:pt x="647167" y="301350"/>
                  </a:lnTo>
                  <a:lnTo>
                    <a:pt x="621999" y="318698"/>
                  </a:lnTo>
                  <a:lnTo>
                    <a:pt x="653021" y="318698"/>
                  </a:lnTo>
                  <a:lnTo>
                    <a:pt x="655785" y="315582"/>
                  </a:lnTo>
                  <a:lnTo>
                    <a:pt x="659899" y="308535"/>
                  </a:lnTo>
                  <a:lnTo>
                    <a:pt x="662653" y="300943"/>
                  </a:lnTo>
                  <a:lnTo>
                    <a:pt x="663813" y="293402"/>
                  </a:lnTo>
                  <a:lnTo>
                    <a:pt x="663379" y="285910"/>
                  </a:lnTo>
                  <a:lnTo>
                    <a:pt x="633443" y="253128"/>
                  </a:lnTo>
                  <a:lnTo>
                    <a:pt x="601056" y="242891"/>
                  </a:lnTo>
                  <a:lnTo>
                    <a:pt x="593454" y="240583"/>
                  </a:lnTo>
                  <a:lnTo>
                    <a:pt x="573777" y="220224"/>
                  </a:lnTo>
                  <a:lnTo>
                    <a:pt x="573958" y="215447"/>
                  </a:lnTo>
                  <a:lnTo>
                    <a:pt x="578401" y="206112"/>
                  </a:lnTo>
                  <a:lnTo>
                    <a:pt x="582263" y="202731"/>
                  </a:lnTo>
                  <a:lnTo>
                    <a:pt x="592030" y="199012"/>
                  </a:lnTo>
                  <a:lnTo>
                    <a:pt x="596383" y="198593"/>
                  </a:lnTo>
                  <a:lnTo>
                    <a:pt x="624830" y="198593"/>
                  </a:lnTo>
                  <a:lnTo>
                    <a:pt x="626977" y="195155"/>
                  </a:lnTo>
                  <a:lnTo>
                    <a:pt x="620110" y="191018"/>
                  </a:lnTo>
                  <a:lnTo>
                    <a:pt x="613746" y="187838"/>
                  </a:lnTo>
                  <a:lnTo>
                    <a:pt x="607886" y="185613"/>
                  </a:lnTo>
                  <a:lnTo>
                    <a:pt x="602529" y="184345"/>
                  </a:lnTo>
                  <a:lnTo>
                    <a:pt x="595723" y="183291"/>
                  </a:lnTo>
                  <a:close/>
                </a:path>
                <a:path w="1134110" h="548639">
                  <a:moveTo>
                    <a:pt x="729561" y="134439"/>
                  </a:moveTo>
                  <a:lnTo>
                    <a:pt x="651394" y="164200"/>
                  </a:lnTo>
                  <a:lnTo>
                    <a:pt x="703327" y="300600"/>
                  </a:lnTo>
                  <a:lnTo>
                    <a:pt x="752272" y="281964"/>
                  </a:lnTo>
                  <a:lnTo>
                    <a:pt x="711838" y="281964"/>
                  </a:lnTo>
                  <a:lnTo>
                    <a:pt x="691468" y="228462"/>
                  </a:lnTo>
                  <a:lnTo>
                    <a:pt x="726536" y="215110"/>
                  </a:lnTo>
                  <a:lnTo>
                    <a:pt x="686384" y="215110"/>
                  </a:lnTo>
                  <a:lnTo>
                    <a:pt x="670144" y="172455"/>
                  </a:lnTo>
                  <a:lnTo>
                    <a:pt x="734681" y="147883"/>
                  </a:lnTo>
                  <a:lnTo>
                    <a:pt x="729561" y="134439"/>
                  </a:lnTo>
                  <a:close/>
                </a:path>
                <a:path w="1134110" h="548639">
                  <a:moveTo>
                    <a:pt x="775818" y="257604"/>
                  </a:moveTo>
                  <a:lnTo>
                    <a:pt x="711838" y="281964"/>
                  </a:lnTo>
                  <a:lnTo>
                    <a:pt x="752272" y="281964"/>
                  </a:lnTo>
                  <a:lnTo>
                    <a:pt x="780938" y="271049"/>
                  </a:lnTo>
                  <a:lnTo>
                    <a:pt x="775818" y="257604"/>
                  </a:lnTo>
                  <a:close/>
                </a:path>
                <a:path w="1134110" h="548639">
                  <a:moveTo>
                    <a:pt x="791611" y="132058"/>
                  </a:moveTo>
                  <a:lnTo>
                    <a:pt x="775688" y="132058"/>
                  </a:lnTo>
                  <a:lnTo>
                    <a:pt x="822571" y="255197"/>
                  </a:lnTo>
                  <a:lnTo>
                    <a:pt x="836480" y="249902"/>
                  </a:lnTo>
                  <a:lnTo>
                    <a:pt x="791611" y="132058"/>
                  </a:lnTo>
                  <a:close/>
                </a:path>
                <a:path w="1134110" h="548639">
                  <a:moveTo>
                    <a:pt x="873210" y="100991"/>
                  </a:moveTo>
                  <a:lnTo>
                    <a:pt x="857285" y="100991"/>
                  </a:lnTo>
                  <a:lnTo>
                    <a:pt x="904170" y="224129"/>
                  </a:lnTo>
                  <a:lnTo>
                    <a:pt x="918079" y="218834"/>
                  </a:lnTo>
                  <a:lnTo>
                    <a:pt x="873210" y="100991"/>
                  </a:lnTo>
                  <a:close/>
                </a:path>
                <a:path w="1134110" h="548639">
                  <a:moveTo>
                    <a:pt x="750364" y="190750"/>
                  </a:moveTo>
                  <a:lnTo>
                    <a:pt x="686384" y="215110"/>
                  </a:lnTo>
                  <a:lnTo>
                    <a:pt x="726536" y="215110"/>
                  </a:lnTo>
                  <a:lnTo>
                    <a:pt x="755448" y="204101"/>
                  </a:lnTo>
                  <a:lnTo>
                    <a:pt x="750364" y="190750"/>
                  </a:lnTo>
                  <a:close/>
                </a:path>
                <a:path w="1134110" h="548639">
                  <a:moveTo>
                    <a:pt x="624830" y="198593"/>
                  </a:moveTo>
                  <a:lnTo>
                    <a:pt x="596383" y="198593"/>
                  </a:lnTo>
                  <a:lnTo>
                    <a:pt x="605262" y="200167"/>
                  </a:lnTo>
                  <a:lnTo>
                    <a:pt x="611342" y="202984"/>
                  </a:lnTo>
                  <a:lnTo>
                    <a:pt x="619062" y="207830"/>
                  </a:lnTo>
                  <a:lnTo>
                    <a:pt x="624830" y="198593"/>
                  </a:lnTo>
                  <a:close/>
                </a:path>
                <a:path w="1134110" h="548639">
                  <a:moveTo>
                    <a:pt x="930589" y="57899"/>
                  </a:moveTo>
                  <a:lnTo>
                    <a:pt x="916866" y="63124"/>
                  </a:lnTo>
                  <a:lnTo>
                    <a:pt x="968799" y="199523"/>
                  </a:lnTo>
                  <a:lnTo>
                    <a:pt x="1017104" y="181131"/>
                  </a:lnTo>
                  <a:lnTo>
                    <a:pt x="977508" y="181131"/>
                  </a:lnTo>
                  <a:lnTo>
                    <a:pt x="930589" y="57899"/>
                  </a:lnTo>
                  <a:close/>
                </a:path>
                <a:path w="1134110" h="548639">
                  <a:moveTo>
                    <a:pt x="1029898" y="161183"/>
                  </a:moveTo>
                  <a:lnTo>
                    <a:pt x="977508" y="181131"/>
                  </a:lnTo>
                  <a:lnTo>
                    <a:pt x="1017104" y="181131"/>
                  </a:lnTo>
                  <a:lnTo>
                    <a:pt x="1034912" y="174350"/>
                  </a:lnTo>
                  <a:lnTo>
                    <a:pt x="1029898" y="161183"/>
                  </a:lnTo>
                  <a:close/>
                </a:path>
                <a:path w="1134110" h="548639">
                  <a:moveTo>
                    <a:pt x="1082659" y="0"/>
                  </a:moveTo>
                  <a:lnTo>
                    <a:pt x="1004491" y="29761"/>
                  </a:lnTo>
                  <a:lnTo>
                    <a:pt x="1056424" y="166160"/>
                  </a:lnTo>
                  <a:lnTo>
                    <a:pt x="1105366" y="147525"/>
                  </a:lnTo>
                  <a:lnTo>
                    <a:pt x="1064935" y="147525"/>
                  </a:lnTo>
                  <a:lnTo>
                    <a:pt x="1044564" y="94023"/>
                  </a:lnTo>
                  <a:lnTo>
                    <a:pt x="1079635" y="80670"/>
                  </a:lnTo>
                  <a:lnTo>
                    <a:pt x="1039481" y="80670"/>
                  </a:lnTo>
                  <a:lnTo>
                    <a:pt x="1023241" y="38017"/>
                  </a:lnTo>
                  <a:lnTo>
                    <a:pt x="1087777" y="13445"/>
                  </a:lnTo>
                  <a:lnTo>
                    <a:pt x="1082659" y="0"/>
                  </a:lnTo>
                  <a:close/>
                </a:path>
                <a:path w="1134110" h="548639">
                  <a:moveTo>
                    <a:pt x="1128916" y="123165"/>
                  </a:moveTo>
                  <a:lnTo>
                    <a:pt x="1064935" y="147525"/>
                  </a:lnTo>
                  <a:lnTo>
                    <a:pt x="1105366" y="147525"/>
                  </a:lnTo>
                  <a:lnTo>
                    <a:pt x="1134035" y="136610"/>
                  </a:lnTo>
                  <a:lnTo>
                    <a:pt x="1128916" y="123165"/>
                  </a:lnTo>
                  <a:close/>
                </a:path>
                <a:path w="1134110" h="548639">
                  <a:moveTo>
                    <a:pt x="814961" y="101923"/>
                  </a:moveTo>
                  <a:lnTo>
                    <a:pt x="740131" y="130415"/>
                  </a:lnTo>
                  <a:lnTo>
                    <a:pt x="745181" y="143673"/>
                  </a:lnTo>
                  <a:lnTo>
                    <a:pt x="775688" y="132058"/>
                  </a:lnTo>
                  <a:lnTo>
                    <a:pt x="791611" y="132058"/>
                  </a:lnTo>
                  <a:lnTo>
                    <a:pt x="789595" y="126763"/>
                  </a:lnTo>
                  <a:lnTo>
                    <a:pt x="820009" y="115183"/>
                  </a:lnTo>
                  <a:lnTo>
                    <a:pt x="814961" y="101923"/>
                  </a:lnTo>
                  <a:close/>
                </a:path>
                <a:path w="1134110" h="548639">
                  <a:moveTo>
                    <a:pt x="896560" y="70855"/>
                  </a:moveTo>
                  <a:lnTo>
                    <a:pt x="821730" y="99347"/>
                  </a:lnTo>
                  <a:lnTo>
                    <a:pt x="826778" y="112605"/>
                  </a:lnTo>
                  <a:lnTo>
                    <a:pt x="857285" y="100991"/>
                  </a:lnTo>
                  <a:lnTo>
                    <a:pt x="873210" y="100991"/>
                  </a:lnTo>
                  <a:lnTo>
                    <a:pt x="871194" y="95695"/>
                  </a:lnTo>
                  <a:lnTo>
                    <a:pt x="901608" y="84115"/>
                  </a:lnTo>
                  <a:lnTo>
                    <a:pt x="896560" y="70855"/>
                  </a:lnTo>
                  <a:close/>
                </a:path>
                <a:path w="1134110" h="548639">
                  <a:moveTo>
                    <a:pt x="1103462" y="56310"/>
                  </a:moveTo>
                  <a:lnTo>
                    <a:pt x="1039481" y="80670"/>
                  </a:lnTo>
                  <a:lnTo>
                    <a:pt x="1079635" y="80670"/>
                  </a:lnTo>
                  <a:lnTo>
                    <a:pt x="1108546" y="69663"/>
                  </a:lnTo>
                  <a:lnTo>
                    <a:pt x="1103462" y="56310"/>
                  </a:lnTo>
                  <a:close/>
                </a:path>
                <a:path w="1134110" h="548639">
                  <a:moveTo>
                    <a:pt x="68338" y="386195"/>
                  </a:moveTo>
                  <a:lnTo>
                    <a:pt x="0" y="412214"/>
                  </a:lnTo>
                  <a:lnTo>
                    <a:pt x="51932" y="548613"/>
                  </a:lnTo>
                  <a:lnTo>
                    <a:pt x="65471" y="543458"/>
                  </a:lnTo>
                  <a:lnTo>
                    <a:pt x="40016" y="476604"/>
                  </a:lnTo>
                  <a:lnTo>
                    <a:pt x="75330" y="463158"/>
                  </a:lnTo>
                  <a:lnTo>
                    <a:pt x="34897" y="463158"/>
                  </a:lnTo>
                  <a:lnTo>
                    <a:pt x="18657" y="420504"/>
                  </a:lnTo>
                  <a:lnTo>
                    <a:pt x="73458" y="399639"/>
                  </a:lnTo>
                  <a:lnTo>
                    <a:pt x="68338" y="386195"/>
                  </a:lnTo>
                  <a:close/>
                </a:path>
                <a:path w="1134110" h="548639">
                  <a:moveTo>
                    <a:pt x="106078" y="371826"/>
                  </a:moveTo>
                  <a:lnTo>
                    <a:pt x="123797" y="459356"/>
                  </a:lnTo>
                  <a:lnTo>
                    <a:pt x="147637" y="496594"/>
                  </a:lnTo>
                  <a:lnTo>
                    <a:pt x="168448" y="503102"/>
                  </a:lnTo>
                  <a:lnTo>
                    <a:pt x="176160" y="502986"/>
                  </a:lnTo>
                  <a:lnTo>
                    <a:pt x="208171" y="489145"/>
                  </a:lnTo>
                  <a:lnTo>
                    <a:pt x="175731" y="489145"/>
                  </a:lnTo>
                  <a:lnTo>
                    <a:pt x="163609" y="488168"/>
                  </a:lnTo>
                  <a:lnTo>
                    <a:pt x="158654" y="486586"/>
                  </a:lnTo>
                  <a:lnTo>
                    <a:pt x="150956" y="481237"/>
                  </a:lnTo>
                  <a:lnTo>
                    <a:pt x="147666" y="477340"/>
                  </a:lnTo>
                  <a:lnTo>
                    <a:pt x="144938" y="472221"/>
                  </a:lnTo>
                  <a:lnTo>
                    <a:pt x="143650" y="469952"/>
                  </a:lnTo>
                  <a:lnTo>
                    <a:pt x="141146" y="463933"/>
                  </a:lnTo>
                  <a:lnTo>
                    <a:pt x="106078" y="371826"/>
                  </a:lnTo>
                  <a:close/>
                </a:path>
                <a:path w="1134110" h="548639">
                  <a:moveTo>
                    <a:pt x="182761" y="342629"/>
                  </a:moveTo>
                  <a:lnTo>
                    <a:pt x="169130" y="347818"/>
                  </a:lnTo>
                  <a:lnTo>
                    <a:pt x="204593" y="440969"/>
                  </a:lnTo>
                  <a:lnTo>
                    <a:pt x="206819" y="448200"/>
                  </a:lnTo>
                  <a:lnTo>
                    <a:pt x="207747" y="457332"/>
                  </a:lnTo>
                  <a:lnTo>
                    <a:pt x="207272" y="462219"/>
                  </a:lnTo>
                  <a:lnTo>
                    <a:pt x="204298" y="471136"/>
                  </a:lnTo>
                  <a:lnTo>
                    <a:pt x="175731" y="489145"/>
                  </a:lnTo>
                  <a:lnTo>
                    <a:pt x="208171" y="489145"/>
                  </a:lnTo>
                  <a:lnTo>
                    <a:pt x="221772" y="455739"/>
                  </a:lnTo>
                  <a:lnTo>
                    <a:pt x="221036" y="449196"/>
                  </a:lnTo>
                  <a:lnTo>
                    <a:pt x="219507" y="441825"/>
                  </a:lnTo>
                  <a:lnTo>
                    <a:pt x="217199" y="433750"/>
                  </a:lnTo>
                  <a:lnTo>
                    <a:pt x="214111" y="424969"/>
                  </a:lnTo>
                  <a:lnTo>
                    <a:pt x="182761" y="342629"/>
                  </a:lnTo>
                  <a:close/>
                </a:path>
                <a:path w="1134110" h="548639">
                  <a:moveTo>
                    <a:pt x="230329" y="324518"/>
                  </a:moveTo>
                  <a:lnTo>
                    <a:pt x="216606" y="329742"/>
                  </a:lnTo>
                  <a:lnTo>
                    <a:pt x="268538" y="466142"/>
                  </a:lnTo>
                  <a:lnTo>
                    <a:pt x="316843" y="447749"/>
                  </a:lnTo>
                  <a:lnTo>
                    <a:pt x="277248" y="447749"/>
                  </a:lnTo>
                  <a:lnTo>
                    <a:pt x="230329" y="324518"/>
                  </a:lnTo>
                  <a:close/>
                </a:path>
                <a:path w="1134110" h="548639">
                  <a:moveTo>
                    <a:pt x="89697" y="442294"/>
                  </a:moveTo>
                  <a:lnTo>
                    <a:pt x="34897" y="463158"/>
                  </a:lnTo>
                  <a:lnTo>
                    <a:pt x="75330" y="463158"/>
                  </a:lnTo>
                  <a:lnTo>
                    <a:pt x="94816" y="455739"/>
                  </a:lnTo>
                  <a:lnTo>
                    <a:pt x="89697" y="442294"/>
                  </a:lnTo>
                  <a:close/>
                </a:path>
                <a:path w="1134110" h="548639">
                  <a:moveTo>
                    <a:pt x="329638" y="427803"/>
                  </a:moveTo>
                  <a:lnTo>
                    <a:pt x="277248" y="447749"/>
                  </a:lnTo>
                  <a:lnTo>
                    <a:pt x="316843" y="447749"/>
                  </a:lnTo>
                  <a:lnTo>
                    <a:pt x="334651" y="440969"/>
                  </a:lnTo>
                  <a:lnTo>
                    <a:pt x="329638" y="427803"/>
                  </a:lnTo>
                  <a:close/>
                </a:path>
                <a:path w="1134110" h="548639">
                  <a:moveTo>
                    <a:pt x="317861" y="291190"/>
                  </a:moveTo>
                  <a:lnTo>
                    <a:pt x="304138" y="296415"/>
                  </a:lnTo>
                  <a:lnTo>
                    <a:pt x="356071" y="432814"/>
                  </a:lnTo>
                  <a:lnTo>
                    <a:pt x="404376" y="414422"/>
                  </a:lnTo>
                  <a:lnTo>
                    <a:pt x="364780" y="414422"/>
                  </a:lnTo>
                  <a:lnTo>
                    <a:pt x="317861" y="291190"/>
                  </a:lnTo>
                  <a:close/>
                </a:path>
                <a:path w="1134110" h="548639">
                  <a:moveTo>
                    <a:pt x="417170" y="394475"/>
                  </a:moveTo>
                  <a:lnTo>
                    <a:pt x="364780" y="414422"/>
                  </a:lnTo>
                  <a:lnTo>
                    <a:pt x="404376" y="414422"/>
                  </a:lnTo>
                  <a:lnTo>
                    <a:pt x="422184" y="407642"/>
                  </a:lnTo>
                  <a:lnTo>
                    <a:pt x="417170" y="394475"/>
                  </a:lnTo>
                  <a:close/>
                </a:path>
                <a:path w="1134110" h="548639">
                  <a:moveTo>
                    <a:pt x="396678" y="261181"/>
                  </a:moveTo>
                  <a:lnTo>
                    <a:pt x="380914" y="267183"/>
                  </a:lnTo>
                  <a:lnTo>
                    <a:pt x="452073" y="321627"/>
                  </a:lnTo>
                  <a:lnTo>
                    <a:pt x="476892" y="386812"/>
                  </a:lnTo>
                  <a:lnTo>
                    <a:pt x="490336" y="381693"/>
                  </a:lnTo>
                  <a:lnTo>
                    <a:pt x="465518" y="316508"/>
                  </a:lnTo>
                  <a:lnTo>
                    <a:pt x="467796" y="304098"/>
                  </a:lnTo>
                  <a:lnTo>
                    <a:pt x="452937" y="304098"/>
                  </a:lnTo>
                  <a:lnTo>
                    <a:pt x="396678" y="261181"/>
                  </a:lnTo>
                  <a:close/>
                </a:path>
                <a:path w="1134110" h="548639">
                  <a:moveTo>
                    <a:pt x="481614" y="228843"/>
                  </a:moveTo>
                  <a:lnTo>
                    <a:pt x="465851" y="234844"/>
                  </a:lnTo>
                  <a:lnTo>
                    <a:pt x="452937" y="304098"/>
                  </a:lnTo>
                  <a:lnTo>
                    <a:pt x="467796" y="304098"/>
                  </a:lnTo>
                  <a:lnTo>
                    <a:pt x="481614" y="2288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8404" y="2531788"/>
              <a:ext cx="483234" cy="300990"/>
            </a:xfrm>
            <a:custGeom>
              <a:avLst/>
              <a:gdLst/>
              <a:ahLst/>
              <a:cxnLst/>
              <a:rect l="l" t="t" r="r" b="b"/>
              <a:pathLst>
                <a:path w="483235" h="300989">
                  <a:moveTo>
                    <a:pt x="353097" y="29761"/>
                  </a:moveTo>
                  <a:lnTo>
                    <a:pt x="431264" y="0"/>
                  </a:lnTo>
                  <a:lnTo>
                    <a:pt x="436383" y="13445"/>
                  </a:lnTo>
                  <a:lnTo>
                    <a:pt x="371847" y="38017"/>
                  </a:lnTo>
                  <a:lnTo>
                    <a:pt x="388087" y="80670"/>
                  </a:lnTo>
                  <a:lnTo>
                    <a:pt x="452067" y="56310"/>
                  </a:lnTo>
                  <a:lnTo>
                    <a:pt x="457151" y="69663"/>
                  </a:lnTo>
                  <a:lnTo>
                    <a:pt x="393171" y="94023"/>
                  </a:lnTo>
                  <a:lnTo>
                    <a:pt x="413541" y="147525"/>
                  </a:lnTo>
                  <a:lnTo>
                    <a:pt x="477521" y="123165"/>
                  </a:lnTo>
                  <a:lnTo>
                    <a:pt x="482640" y="136610"/>
                  </a:lnTo>
                  <a:lnTo>
                    <a:pt x="405030" y="166160"/>
                  </a:lnTo>
                  <a:lnTo>
                    <a:pt x="353097" y="29761"/>
                  </a:lnTo>
                  <a:close/>
                </a:path>
                <a:path w="483235" h="300989">
                  <a:moveTo>
                    <a:pt x="265471" y="63124"/>
                  </a:moveTo>
                  <a:lnTo>
                    <a:pt x="279195" y="57899"/>
                  </a:lnTo>
                  <a:lnTo>
                    <a:pt x="326115" y="181131"/>
                  </a:lnTo>
                  <a:lnTo>
                    <a:pt x="378504" y="161184"/>
                  </a:lnTo>
                  <a:lnTo>
                    <a:pt x="383517" y="174351"/>
                  </a:lnTo>
                  <a:lnTo>
                    <a:pt x="317404" y="199523"/>
                  </a:lnTo>
                  <a:lnTo>
                    <a:pt x="265471" y="63124"/>
                  </a:lnTo>
                  <a:close/>
                </a:path>
                <a:path w="483235" h="300989">
                  <a:moveTo>
                    <a:pt x="170335" y="99346"/>
                  </a:moveTo>
                  <a:lnTo>
                    <a:pt x="245165" y="70856"/>
                  </a:lnTo>
                  <a:lnTo>
                    <a:pt x="250213" y="84115"/>
                  </a:lnTo>
                  <a:lnTo>
                    <a:pt x="219799" y="95695"/>
                  </a:lnTo>
                  <a:lnTo>
                    <a:pt x="266684" y="218834"/>
                  </a:lnTo>
                  <a:lnTo>
                    <a:pt x="252775" y="224130"/>
                  </a:lnTo>
                  <a:lnTo>
                    <a:pt x="205891" y="100991"/>
                  </a:lnTo>
                  <a:lnTo>
                    <a:pt x="175384" y="112606"/>
                  </a:lnTo>
                  <a:lnTo>
                    <a:pt x="170335" y="99346"/>
                  </a:lnTo>
                  <a:close/>
                </a:path>
                <a:path w="483235" h="300989">
                  <a:moveTo>
                    <a:pt x="88737" y="130414"/>
                  </a:moveTo>
                  <a:lnTo>
                    <a:pt x="163567" y="101923"/>
                  </a:lnTo>
                  <a:lnTo>
                    <a:pt x="168615" y="115183"/>
                  </a:lnTo>
                  <a:lnTo>
                    <a:pt x="138201" y="126763"/>
                  </a:lnTo>
                  <a:lnTo>
                    <a:pt x="185086" y="249902"/>
                  </a:lnTo>
                  <a:lnTo>
                    <a:pt x="171177" y="255198"/>
                  </a:lnTo>
                  <a:lnTo>
                    <a:pt x="124293" y="132059"/>
                  </a:lnTo>
                  <a:lnTo>
                    <a:pt x="93786" y="143674"/>
                  </a:lnTo>
                  <a:lnTo>
                    <a:pt x="88737" y="130414"/>
                  </a:lnTo>
                  <a:close/>
                </a:path>
                <a:path w="483235" h="300989">
                  <a:moveTo>
                    <a:pt x="0" y="164200"/>
                  </a:moveTo>
                  <a:lnTo>
                    <a:pt x="78167" y="134439"/>
                  </a:lnTo>
                  <a:lnTo>
                    <a:pt x="83286" y="147884"/>
                  </a:lnTo>
                  <a:lnTo>
                    <a:pt x="18749" y="172456"/>
                  </a:lnTo>
                  <a:lnTo>
                    <a:pt x="34989" y="215109"/>
                  </a:lnTo>
                  <a:lnTo>
                    <a:pt x="98969" y="190750"/>
                  </a:lnTo>
                  <a:lnTo>
                    <a:pt x="104053" y="204102"/>
                  </a:lnTo>
                  <a:lnTo>
                    <a:pt x="40073" y="228462"/>
                  </a:lnTo>
                  <a:lnTo>
                    <a:pt x="60444" y="281964"/>
                  </a:lnTo>
                  <a:lnTo>
                    <a:pt x="124424" y="257604"/>
                  </a:lnTo>
                  <a:lnTo>
                    <a:pt x="129543" y="271049"/>
                  </a:lnTo>
                  <a:lnTo>
                    <a:pt x="51932" y="300599"/>
                  </a:lnTo>
                  <a:lnTo>
                    <a:pt x="0" y="164200"/>
                  </a:lnTo>
                  <a:close/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2776" y="2756398"/>
              <a:ext cx="498804" cy="3282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75866" y="2715079"/>
              <a:ext cx="105410" cy="150495"/>
            </a:xfrm>
            <a:custGeom>
              <a:avLst/>
              <a:gdLst/>
              <a:ahLst/>
              <a:cxnLst/>
              <a:rect l="l" t="t" r="r" b="b"/>
              <a:pathLst>
                <a:path w="105410" h="150494">
                  <a:moveTo>
                    <a:pt x="23819" y="3144"/>
                  </a:moveTo>
                  <a:lnTo>
                    <a:pt x="30248" y="697"/>
                  </a:lnTo>
                  <a:lnTo>
                    <a:pt x="36866" y="0"/>
                  </a:lnTo>
                  <a:lnTo>
                    <a:pt x="43673" y="1053"/>
                  </a:lnTo>
                  <a:lnTo>
                    <a:pt x="49029" y="2321"/>
                  </a:lnTo>
                  <a:lnTo>
                    <a:pt x="54889" y="4546"/>
                  </a:lnTo>
                  <a:lnTo>
                    <a:pt x="61253" y="7727"/>
                  </a:lnTo>
                  <a:lnTo>
                    <a:pt x="68120" y="11864"/>
                  </a:lnTo>
                  <a:lnTo>
                    <a:pt x="60206" y="24538"/>
                  </a:lnTo>
                  <a:lnTo>
                    <a:pt x="52486" y="19692"/>
                  </a:lnTo>
                  <a:lnTo>
                    <a:pt x="46406" y="16875"/>
                  </a:lnTo>
                  <a:lnTo>
                    <a:pt x="41966" y="16089"/>
                  </a:lnTo>
                  <a:lnTo>
                    <a:pt x="37526" y="15302"/>
                  </a:lnTo>
                  <a:lnTo>
                    <a:pt x="33173" y="15721"/>
                  </a:lnTo>
                  <a:lnTo>
                    <a:pt x="28908" y="17344"/>
                  </a:lnTo>
                  <a:lnTo>
                    <a:pt x="23406" y="19439"/>
                  </a:lnTo>
                  <a:lnTo>
                    <a:pt x="19544" y="22821"/>
                  </a:lnTo>
                  <a:lnTo>
                    <a:pt x="17322" y="27489"/>
                  </a:lnTo>
                  <a:lnTo>
                    <a:pt x="15101" y="32156"/>
                  </a:lnTo>
                  <a:lnTo>
                    <a:pt x="14920" y="36932"/>
                  </a:lnTo>
                  <a:lnTo>
                    <a:pt x="16779" y="41816"/>
                  </a:lnTo>
                  <a:lnTo>
                    <a:pt x="17909" y="44783"/>
                  </a:lnTo>
                  <a:lnTo>
                    <a:pt x="19621" y="47422"/>
                  </a:lnTo>
                  <a:lnTo>
                    <a:pt x="21917" y="49733"/>
                  </a:lnTo>
                  <a:lnTo>
                    <a:pt x="24212" y="52044"/>
                  </a:lnTo>
                  <a:lnTo>
                    <a:pt x="54953" y="63166"/>
                  </a:lnTo>
                  <a:lnTo>
                    <a:pt x="65533" y="66416"/>
                  </a:lnTo>
                  <a:lnTo>
                    <a:pt x="99882" y="88314"/>
                  </a:lnTo>
                  <a:lnTo>
                    <a:pt x="104956" y="110110"/>
                  </a:lnTo>
                  <a:lnTo>
                    <a:pt x="103796" y="117652"/>
                  </a:lnTo>
                  <a:lnTo>
                    <a:pt x="77809" y="146617"/>
                  </a:lnTo>
                  <a:lnTo>
                    <a:pt x="61173" y="150420"/>
                  </a:lnTo>
                  <a:lnTo>
                    <a:pt x="52752" y="148566"/>
                  </a:lnTo>
                  <a:lnTo>
                    <a:pt x="46322" y="146578"/>
                  </a:lnTo>
                  <a:lnTo>
                    <a:pt x="39663" y="143397"/>
                  </a:lnTo>
                  <a:lnTo>
                    <a:pt x="32775" y="139022"/>
                  </a:lnTo>
                  <a:lnTo>
                    <a:pt x="25659" y="133454"/>
                  </a:lnTo>
                  <a:lnTo>
                    <a:pt x="34602" y="122087"/>
                  </a:lnTo>
                  <a:lnTo>
                    <a:pt x="44712" y="129524"/>
                  </a:lnTo>
                  <a:lnTo>
                    <a:pt x="54226" y="133964"/>
                  </a:lnTo>
                  <a:lnTo>
                    <a:pt x="89047" y="113673"/>
                  </a:lnTo>
                  <a:lnTo>
                    <a:pt x="89783" y="109287"/>
                  </a:lnTo>
                  <a:lnTo>
                    <a:pt x="89387" y="105085"/>
                  </a:lnTo>
                  <a:lnTo>
                    <a:pt x="87857" y="101067"/>
                  </a:lnTo>
                  <a:lnTo>
                    <a:pt x="86115" y="96493"/>
                  </a:lnTo>
                  <a:lnTo>
                    <a:pt x="46403" y="76401"/>
                  </a:lnTo>
                  <a:lnTo>
                    <a:pt x="36394" y="73344"/>
                  </a:lnTo>
                  <a:lnTo>
                    <a:pt x="28336" y="70566"/>
                  </a:lnTo>
                  <a:lnTo>
                    <a:pt x="637" y="41804"/>
                  </a:lnTo>
                  <a:lnTo>
                    <a:pt x="0" y="35854"/>
                  </a:lnTo>
                  <a:lnTo>
                    <a:pt x="983" y="29887"/>
                  </a:lnTo>
                  <a:lnTo>
                    <a:pt x="1968" y="23921"/>
                  </a:lnTo>
                  <a:lnTo>
                    <a:pt x="4505" y="18549"/>
                  </a:lnTo>
                  <a:lnTo>
                    <a:pt x="8596" y="13771"/>
                  </a:lnTo>
                  <a:lnTo>
                    <a:pt x="12687" y="8993"/>
                  </a:lnTo>
                  <a:lnTo>
                    <a:pt x="17761" y="5451"/>
                  </a:lnTo>
                  <a:lnTo>
                    <a:pt x="23819" y="3144"/>
                  </a:lnTo>
                  <a:close/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18835" y="4927597"/>
            <a:ext cx="1705610" cy="124333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IOU</a:t>
            </a:r>
            <a:r>
              <a:rPr sz="1350" b="1" baseline="-21604" dirty="0">
                <a:latin typeface="Century Gothic"/>
                <a:cs typeface="Century Gothic"/>
              </a:rPr>
              <a:t>2</a:t>
            </a:r>
            <a:endParaRPr sz="1350" baseline="-21604">
              <a:latin typeface="Century Gothic"/>
              <a:cs typeface="Century Gothic"/>
            </a:endParaRPr>
          </a:p>
          <a:p>
            <a:pPr marL="91440" marR="532765">
              <a:lnSpc>
                <a:spcPct val="100200"/>
              </a:lnSpc>
              <a:spcBef>
                <a:spcPts val="15"/>
              </a:spcBef>
            </a:pPr>
            <a:r>
              <a:rPr sz="1400" b="1" spc="-5" dirty="0">
                <a:latin typeface="Century Gothic"/>
                <a:cs typeface="Century Gothic"/>
              </a:rPr>
              <a:t>From: </a:t>
            </a:r>
            <a:r>
              <a:rPr sz="1400" spc="-10" dirty="0">
                <a:latin typeface="Century Gothic"/>
                <a:cs typeface="Century Gothic"/>
              </a:rPr>
              <a:t>Alice 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To: </a:t>
            </a:r>
            <a:r>
              <a:rPr sz="1400" spc="-5" dirty="0">
                <a:latin typeface="Century Gothic"/>
                <a:cs typeface="Century Gothic"/>
              </a:rPr>
              <a:t>Bob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8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£10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ts val="1664"/>
              </a:lnSpc>
            </a:pPr>
            <a:r>
              <a:rPr sz="1400" b="1" spc="-5" dirty="0">
                <a:latin typeface="Century Gothic"/>
                <a:cs typeface="Century Gothic"/>
              </a:rPr>
              <a:t>Defaulted:</a:t>
            </a:r>
            <a:r>
              <a:rPr sz="1400" b="1" spc="-3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TRUE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18835" y="3285173"/>
            <a:ext cx="1705610" cy="124333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IOU</a:t>
            </a:r>
            <a:r>
              <a:rPr sz="1350" b="1" baseline="-21604" dirty="0">
                <a:latin typeface="Century Gothic"/>
                <a:cs typeface="Century Gothic"/>
              </a:rPr>
              <a:t>2</a:t>
            </a:r>
            <a:endParaRPr sz="1350" baseline="-21604">
              <a:latin typeface="Century Gothic"/>
              <a:cs typeface="Century Gothic"/>
            </a:endParaRPr>
          </a:p>
          <a:p>
            <a:pPr marL="91440" marR="631190">
              <a:lnSpc>
                <a:spcPct val="1002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From: </a:t>
            </a:r>
            <a:r>
              <a:rPr sz="1400" spc="-10" dirty="0">
                <a:latin typeface="Century Gothic"/>
                <a:cs typeface="Century Gothic"/>
              </a:rPr>
              <a:t>Alice </a:t>
            </a:r>
            <a:r>
              <a:rPr sz="1400" spc="-37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To: </a:t>
            </a:r>
            <a:r>
              <a:rPr sz="1400" spc="-5" dirty="0">
                <a:latin typeface="Century Gothic"/>
                <a:cs typeface="Century Gothic"/>
              </a:rPr>
              <a:t>Bob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8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£5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91745" y="3477573"/>
            <a:ext cx="2355850" cy="945515"/>
            <a:chOff x="4491745" y="3477573"/>
            <a:chExt cx="2355850" cy="945515"/>
          </a:xfrm>
        </p:grpSpPr>
        <p:sp>
          <p:nvSpPr>
            <p:cNvPr id="16" name="object 16"/>
            <p:cNvSpPr/>
            <p:nvPr/>
          </p:nvSpPr>
          <p:spPr>
            <a:xfrm>
              <a:off x="4491745" y="3477573"/>
              <a:ext cx="2355850" cy="945515"/>
            </a:xfrm>
            <a:custGeom>
              <a:avLst/>
              <a:gdLst/>
              <a:ahLst/>
              <a:cxnLst/>
              <a:rect l="l" t="t" r="r" b="b"/>
              <a:pathLst>
                <a:path w="2355850" h="945514">
                  <a:moveTo>
                    <a:pt x="1882791" y="0"/>
                  </a:moveTo>
                  <a:lnTo>
                    <a:pt x="1882791" y="236273"/>
                  </a:lnTo>
                  <a:lnTo>
                    <a:pt x="0" y="236273"/>
                  </a:lnTo>
                  <a:lnTo>
                    <a:pt x="0" y="708817"/>
                  </a:lnTo>
                  <a:lnTo>
                    <a:pt x="1882791" y="708817"/>
                  </a:lnTo>
                  <a:lnTo>
                    <a:pt x="1882791" y="945088"/>
                  </a:lnTo>
                  <a:lnTo>
                    <a:pt x="2355333" y="472544"/>
                  </a:lnTo>
                  <a:lnTo>
                    <a:pt x="1882791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8729" y="3873286"/>
              <a:ext cx="1614719" cy="16175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380207" y="4512565"/>
            <a:ext cx="2318385" cy="1239520"/>
            <a:chOff x="4380207" y="4512565"/>
            <a:chExt cx="2318385" cy="1239520"/>
          </a:xfrm>
        </p:grpSpPr>
        <p:sp>
          <p:nvSpPr>
            <p:cNvPr id="19" name="object 19"/>
            <p:cNvSpPr/>
            <p:nvPr/>
          </p:nvSpPr>
          <p:spPr>
            <a:xfrm>
              <a:off x="4380207" y="4512565"/>
              <a:ext cx="2318385" cy="1239520"/>
            </a:xfrm>
            <a:custGeom>
              <a:avLst/>
              <a:gdLst/>
              <a:ahLst/>
              <a:cxnLst/>
              <a:rect l="l" t="t" r="r" b="b"/>
              <a:pathLst>
                <a:path w="2318384" h="1239520">
                  <a:moveTo>
                    <a:pt x="141193" y="0"/>
                  </a:moveTo>
                  <a:lnTo>
                    <a:pt x="0" y="450956"/>
                  </a:lnTo>
                  <a:lnTo>
                    <a:pt x="1796779" y="1013528"/>
                  </a:lnTo>
                  <a:lnTo>
                    <a:pt x="1726182" y="1239005"/>
                  </a:lnTo>
                  <a:lnTo>
                    <a:pt x="2318331" y="929243"/>
                  </a:lnTo>
                  <a:lnTo>
                    <a:pt x="2008571" y="337092"/>
                  </a:lnTo>
                  <a:lnTo>
                    <a:pt x="1937973" y="562571"/>
                  </a:lnTo>
                  <a:lnTo>
                    <a:pt x="141193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62730" y="4871065"/>
              <a:ext cx="809625" cy="369570"/>
            </a:xfrm>
            <a:custGeom>
              <a:avLst/>
              <a:gdLst/>
              <a:ahLst/>
              <a:cxnLst/>
              <a:rect l="l" t="t" r="r" b="b"/>
              <a:pathLst>
                <a:path w="809625" h="369570">
                  <a:moveTo>
                    <a:pt x="428882" y="208481"/>
                  </a:moveTo>
                  <a:lnTo>
                    <a:pt x="381731" y="208481"/>
                  </a:lnTo>
                  <a:lnTo>
                    <a:pt x="441761" y="227277"/>
                  </a:lnTo>
                  <a:lnTo>
                    <a:pt x="449285" y="279953"/>
                  </a:lnTo>
                  <a:lnTo>
                    <a:pt x="464245" y="284638"/>
                  </a:lnTo>
                  <a:lnTo>
                    <a:pt x="454519" y="211905"/>
                  </a:lnTo>
                  <a:lnTo>
                    <a:pt x="439817" y="211905"/>
                  </a:lnTo>
                  <a:lnTo>
                    <a:pt x="428882" y="208481"/>
                  </a:lnTo>
                  <a:close/>
                </a:path>
                <a:path w="809625" h="369570">
                  <a:moveTo>
                    <a:pt x="439492" y="123950"/>
                  </a:moveTo>
                  <a:lnTo>
                    <a:pt x="330075" y="242629"/>
                  </a:lnTo>
                  <a:lnTo>
                    <a:pt x="345605" y="247491"/>
                  </a:lnTo>
                  <a:lnTo>
                    <a:pt x="381731" y="208481"/>
                  </a:lnTo>
                  <a:lnTo>
                    <a:pt x="428882" y="208481"/>
                  </a:lnTo>
                  <a:lnTo>
                    <a:pt x="392189" y="196993"/>
                  </a:lnTo>
                  <a:lnTo>
                    <a:pt x="431947" y="154026"/>
                  </a:lnTo>
                  <a:lnTo>
                    <a:pt x="446780" y="154026"/>
                  </a:lnTo>
                  <a:lnTo>
                    <a:pt x="442901" y="125017"/>
                  </a:lnTo>
                  <a:lnTo>
                    <a:pt x="439492" y="123950"/>
                  </a:lnTo>
                  <a:close/>
                </a:path>
                <a:path w="809625" h="369570">
                  <a:moveTo>
                    <a:pt x="292065" y="77791"/>
                  </a:moveTo>
                  <a:lnTo>
                    <a:pt x="248456" y="217074"/>
                  </a:lnTo>
                  <a:lnTo>
                    <a:pt x="262280" y="221402"/>
                  </a:lnTo>
                  <a:lnTo>
                    <a:pt x="283655" y="153134"/>
                  </a:lnTo>
                  <a:lnTo>
                    <a:pt x="331801" y="153134"/>
                  </a:lnTo>
                  <a:lnTo>
                    <a:pt x="287954" y="139405"/>
                  </a:lnTo>
                  <a:lnTo>
                    <a:pt x="301591" y="95849"/>
                  </a:lnTo>
                  <a:lnTo>
                    <a:pt x="349741" y="95849"/>
                  </a:lnTo>
                  <a:lnTo>
                    <a:pt x="292065" y="77791"/>
                  </a:lnTo>
                  <a:close/>
                </a:path>
                <a:path w="809625" h="369570">
                  <a:moveTo>
                    <a:pt x="446780" y="154026"/>
                  </a:moveTo>
                  <a:lnTo>
                    <a:pt x="431947" y="154026"/>
                  </a:lnTo>
                  <a:lnTo>
                    <a:pt x="439817" y="211905"/>
                  </a:lnTo>
                  <a:lnTo>
                    <a:pt x="454519" y="211905"/>
                  </a:lnTo>
                  <a:lnTo>
                    <a:pt x="446780" y="154026"/>
                  </a:lnTo>
                  <a:close/>
                </a:path>
                <a:path w="809625" h="369570">
                  <a:moveTo>
                    <a:pt x="187627" y="45091"/>
                  </a:moveTo>
                  <a:lnTo>
                    <a:pt x="144018" y="184374"/>
                  </a:lnTo>
                  <a:lnTo>
                    <a:pt x="223269" y="209189"/>
                  </a:lnTo>
                  <a:lnTo>
                    <a:pt x="227568" y="195459"/>
                  </a:lnTo>
                  <a:lnTo>
                    <a:pt x="162234" y="175003"/>
                  </a:lnTo>
                  <a:lnTo>
                    <a:pt x="179341" y="120369"/>
                  </a:lnTo>
                  <a:lnTo>
                    <a:pt x="227158" y="120369"/>
                  </a:lnTo>
                  <a:lnTo>
                    <a:pt x="183610" y="106734"/>
                  </a:lnTo>
                  <a:lnTo>
                    <a:pt x="197247" y="63178"/>
                  </a:lnTo>
                  <a:lnTo>
                    <a:pt x="245394" y="63178"/>
                  </a:lnTo>
                  <a:lnTo>
                    <a:pt x="187627" y="45091"/>
                  </a:lnTo>
                  <a:close/>
                </a:path>
                <a:path w="809625" h="369570">
                  <a:moveTo>
                    <a:pt x="331801" y="153134"/>
                  </a:moveTo>
                  <a:lnTo>
                    <a:pt x="283655" y="153134"/>
                  </a:lnTo>
                  <a:lnTo>
                    <a:pt x="339615" y="170654"/>
                  </a:lnTo>
                  <a:lnTo>
                    <a:pt x="343913" y="156926"/>
                  </a:lnTo>
                  <a:lnTo>
                    <a:pt x="331801" y="153134"/>
                  </a:lnTo>
                  <a:close/>
                </a:path>
                <a:path w="809625" h="369570">
                  <a:moveTo>
                    <a:pt x="227158" y="120369"/>
                  </a:moveTo>
                  <a:lnTo>
                    <a:pt x="179341" y="120369"/>
                  </a:lnTo>
                  <a:lnTo>
                    <a:pt x="244674" y="140825"/>
                  </a:lnTo>
                  <a:lnTo>
                    <a:pt x="248944" y="127190"/>
                  </a:lnTo>
                  <a:lnTo>
                    <a:pt x="227158" y="120369"/>
                  </a:lnTo>
                  <a:close/>
                </a:path>
                <a:path w="809625" h="369570">
                  <a:moveTo>
                    <a:pt x="349741" y="95849"/>
                  </a:moveTo>
                  <a:lnTo>
                    <a:pt x="301591" y="95849"/>
                  </a:lnTo>
                  <a:lnTo>
                    <a:pt x="357550" y="113370"/>
                  </a:lnTo>
                  <a:lnTo>
                    <a:pt x="361849" y="99640"/>
                  </a:lnTo>
                  <a:lnTo>
                    <a:pt x="349741" y="95849"/>
                  </a:lnTo>
                  <a:close/>
                </a:path>
                <a:path w="809625" h="369570">
                  <a:moveTo>
                    <a:pt x="245394" y="63178"/>
                  </a:moveTo>
                  <a:lnTo>
                    <a:pt x="197247" y="63178"/>
                  </a:lnTo>
                  <a:lnTo>
                    <a:pt x="263149" y="83812"/>
                  </a:lnTo>
                  <a:lnTo>
                    <a:pt x="267448" y="70083"/>
                  </a:lnTo>
                  <a:lnTo>
                    <a:pt x="245394" y="63178"/>
                  </a:lnTo>
                  <a:close/>
                </a:path>
                <a:path w="809625" h="369570">
                  <a:moveTo>
                    <a:pt x="43609" y="0"/>
                  </a:moveTo>
                  <a:lnTo>
                    <a:pt x="0" y="139283"/>
                  </a:lnTo>
                  <a:lnTo>
                    <a:pt x="44312" y="153156"/>
                  </a:lnTo>
                  <a:lnTo>
                    <a:pt x="78181" y="159082"/>
                  </a:lnTo>
                  <a:lnTo>
                    <a:pt x="87163" y="158255"/>
                  </a:lnTo>
                  <a:lnTo>
                    <a:pt x="95394" y="156102"/>
                  </a:lnTo>
                  <a:lnTo>
                    <a:pt x="103277" y="152697"/>
                  </a:lnTo>
                  <a:lnTo>
                    <a:pt x="110811" y="148038"/>
                  </a:lnTo>
                  <a:lnTo>
                    <a:pt x="115376" y="144283"/>
                  </a:lnTo>
                  <a:lnTo>
                    <a:pt x="74747" y="144283"/>
                  </a:lnTo>
                  <a:lnTo>
                    <a:pt x="67561" y="143762"/>
                  </a:lnTo>
                  <a:lnTo>
                    <a:pt x="58303" y="142098"/>
                  </a:lnTo>
                  <a:lnTo>
                    <a:pt x="46945" y="139283"/>
                  </a:lnTo>
                  <a:lnTo>
                    <a:pt x="33568" y="135341"/>
                  </a:lnTo>
                  <a:lnTo>
                    <a:pt x="17471" y="130302"/>
                  </a:lnTo>
                  <a:lnTo>
                    <a:pt x="52721" y="17720"/>
                  </a:lnTo>
                  <a:lnTo>
                    <a:pt x="96503" y="17720"/>
                  </a:lnTo>
                  <a:lnTo>
                    <a:pt x="86942" y="13911"/>
                  </a:lnTo>
                  <a:lnTo>
                    <a:pt x="72489" y="9042"/>
                  </a:lnTo>
                  <a:lnTo>
                    <a:pt x="43609" y="0"/>
                  </a:lnTo>
                  <a:close/>
                </a:path>
                <a:path w="809625" h="369570">
                  <a:moveTo>
                    <a:pt x="96503" y="17720"/>
                  </a:moveTo>
                  <a:lnTo>
                    <a:pt x="52721" y="17720"/>
                  </a:lnTo>
                  <a:lnTo>
                    <a:pt x="62569" y="20802"/>
                  </a:lnTo>
                  <a:lnTo>
                    <a:pt x="76439" y="25418"/>
                  </a:lnTo>
                  <a:lnTo>
                    <a:pt x="111631" y="44059"/>
                  </a:lnTo>
                  <a:lnTo>
                    <a:pt x="127822" y="84433"/>
                  </a:lnTo>
                  <a:lnTo>
                    <a:pt x="126838" y="93989"/>
                  </a:lnTo>
                  <a:lnTo>
                    <a:pt x="105227" y="133605"/>
                  </a:lnTo>
                  <a:lnTo>
                    <a:pt x="74747" y="144283"/>
                  </a:lnTo>
                  <a:lnTo>
                    <a:pt x="115376" y="144283"/>
                  </a:lnTo>
                  <a:lnTo>
                    <a:pt x="138572" y="108125"/>
                  </a:lnTo>
                  <a:lnTo>
                    <a:pt x="142783" y="84672"/>
                  </a:lnTo>
                  <a:lnTo>
                    <a:pt x="142354" y="73537"/>
                  </a:lnTo>
                  <a:lnTo>
                    <a:pt x="124535" y="35461"/>
                  </a:lnTo>
                  <a:lnTo>
                    <a:pt x="99057" y="18738"/>
                  </a:lnTo>
                  <a:lnTo>
                    <a:pt x="96503" y="17720"/>
                  </a:lnTo>
                  <a:close/>
                </a:path>
                <a:path w="809625" h="369570">
                  <a:moveTo>
                    <a:pt x="732735" y="215765"/>
                  </a:moveTo>
                  <a:lnTo>
                    <a:pt x="728496" y="229304"/>
                  </a:lnTo>
                  <a:lnTo>
                    <a:pt x="759647" y="239058"/>
                  </a:lnTo>
                  <a:lnTo>
                    <a:pt x="720277" y="364802"/>
                  </a:lnTo>
                  <a:lnTo>
                    <a:pt x="734480" y="369248"/>
                  </a:lnTo>
                  <a:lnTo>
                    <a:pt x="773850" y="243505"/>
                  </a:lnTo>
                  <a:lnTo>
                    <a:pt x="807952" y="243505"/>
                  </a:lnTo>
                  <a:lnTo>
                    <a:pt x="809147" y="239689"/>
                  </a:lnTo>
                  <a:lnTo>
                    <a:pt x="732735" y="215765"/>
                  </a:lnTo>
                  <a:close/>
                </a:path>
                <a:path w="809625" h="369570">
                  <a:moveTo>
                    <a:pt x="807952" y="243505"/>
                  </a:moveTo>
                  <a:lnTo>
                    <a:pt x="773850" y="243505"/>
                  </a:lnTo>
                  <a:lnTo>
                    <a:pt x="804908" y="253229"/>
                  </a:lnTo>
                  <a:lnTo>
                    <a:pt x="807952" y="243505"/>
                  </a:lnTo>
                  <a:close/>
                </a:path>
                <a:path w="809625" h="369570">
                  <a:moveTo>
                    <a:pt x="657175" y="192107"/>
                  </a:moveTo>
                  <a:lnTo>
                    <a:pt x="613566" y="331389"/>
                  </a:lnTo>
                  <a:lnTo>
                    <a:pt x="681078" y="352527"/>
                  </a:lnTo>
                  <a:lnTo>
                    <a:pt x="685286" y="339082"/>
                  </a:lnTo>
                  <a:lnTo>
                    <a:pt x="631789" y="322332"/>
                  </a:lnTo>
                  <a:lnTo>
                    <a:pt x="671189" y="196494"/>
                  </a:lnTo>
                  <a:lnTo>
                    <a:pt x="657175" y="192107"/>
                  </a:lnTo>
                  <a:close/>
                </a:path>
                <a:path w="809625" h="369570">
                  <a:moveTo>
                    <a:pt x="530391" y="152411"/>
                  </a:moveTo>
                  <a:lnTo>
                    <a:pt x="504065" y="236491"/>
                  </a:lnTo>
                  <a:lnTo>
                    <a:pt x="497431" y="266645"/>
                  </a:lnTo>
                  <a:lnTo>
                    <a:pt x="497990" y="273741"/>
                  </a:lnTo>
                  <a:lnTo>
                    <a:pt x="525249" y="307032"/>
                  </a:lnTo>
                  <a:lnTo>
                    <a:pt x="548264" y="312452"/>
                  </a:lnTo>
                  <a:lnTo>
                    <a:pt x="555427" y="311770"/>
                  </a:lnTo>
                  <a:lnTo>
                    <a:pt x="579844" y="298434"/>
                  </a:lnTo>
                  <a:lnTo>
                    <a:pt x="545943" y="298434"/>
                  </a:lnTo>
                  <a:lnTo>
                    <a:pt x="541218" y="298029"/>
                  </a:lnTo>
                  <a:lnTo>
                    <a:pt x="511858" y="270487"/>
                  </a:lnTo>
                  <a:lnTo>
                    <a:pt x="511690" y="265367"/>
                  </a:lnTo>
                  <a:lnTo>
                    <a:pt x="512711" y="259680"/>
                  </a:lnTo>
                  <a:lnTo>
                    <a:pt x="513104" y="257101"/>
                  </a:lnTo>
                  <a:lnTo>
                    <a:pt x="514861" y="250823"/>
                  </a:lnTo>
                  <a:lnTo>
                    <a:pt x="544310" y="156768"/>
                  </a:lnTo>
                  <a:lnTo>
                    <a:pt x="530391" y="152411"/>
                  </a:lnTo>
                  <a:close/>
                </a:path>
                <a:path w="809625" h="369570">
                  <a:moveTo>
                    <a:pt x="608697" y="176928"/>
                  </a:moveTo>
                  <a:lnTo>
                    <a:pt x="578932" y="271993"/>
                  </a:lnTo>
                  <a:lnTo>
                    <a:pt x="545943" y="298434"/>
                  </a:lnTo>
                  <a:lnTo>
                    <a:pt x="579844" y="298434"/>
                  </a:lnTo>
                  <a:lnTo>
                    <a:pt x="622614" y="181286"/>
                  </a:lnTo>
                  <a:lnTo>
                    <a:pt x="608697" y="1769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80202" y="4888785"/>
              <a:ext cx="422909" cy="194310"/>
            </a:xfrm>
            <a:custGeom>
              <a:avLst/>
              <a:gdLst/>
              <a:ahLst/>
              <a:cxnLst/>
              <a:rect l="l" t="t" r="r" b="b"/>
              <a:pathLst>
                <a:path w="422910" h="194310">
                  <a:moveTo>
                    <a:pt x="414475" y="136306"/>
                  </a:moveTo>
                  <a:lnTo>
                    <a:pt x="374718" y="179273"/>
                  </a:lnTo>
                  <a:lnTo>
                    <a:pt x="422345" y="194185"/>
                  </a:lnTo>
                  <a:lnTo>
                    <a:pt x="414475" y="136306"/>
                  </a:lnTo>
                  <a:close/>
                </a:path>
                <a:path w="422910" h="194310">
                  <a:moveTo>
                    <a:pt x="35249" y="0"/>
                  </a:moveTo>
                  <a:lnTo>
                    <a:pt x="0" y="112581"/>
                  </a:lnTo>
                  <a:lnTo>
                    <a:pt x="16096" y="117621"/>
                  </a:lnTo>
                  <a:lnTo>
                    <a:pt x="29500" y="121571"/>
                  </a:lnTo>
                  <a:lnTo>
                    <a:pt x="40830" y="124378"/>
                  </a:lnTo>
                  <a:lnTo>
                    <a:pt x="50089" y="126042"/>
                  </a:lnTo>
                  <a:lnTo>
                    <a:pt x="57275" y="126563"/>
                  </a:lnTo>
                  <a:lnTo>
                    <a:pt x="65674" y="125824"/>
                  </a:lnTo>
                  <a:lnTo>
                    <a:pt x="99129" y="103214"/>
                  </a:lnTo>
                  <a:lnTo>
                    <a:pt x="110350" y="66712"/>
                  </a:lnTo>
                  <a:lnTo>
                    <a:pt x="109885" y="57509"/>
                  </a:lnTo>
                  <a:lnTo>
                    <a:pt x="86933" y="20549"/>
                  </a:lnTo>
                  <a:lnTo>
                    <a:pt x="45096" y="3083"/>
                  </a:lnTo>
                  <a:lnTo>
                    <a:pt x="35249" y="0"/>
                  </a:lnTo>
                  <a:close/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8775" y="5082597"/>
              <a:ext cx="97336" cy="1619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5928" y="5019243"/>
              <a:ext cx="196322" cy="20858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062731" y="4871065"/>
              <a:ext cx="464820" cy="285115"/>
            </a:xfrm>
            <a:custGeom>
              <a:avLst/>
              <a:gdLst/>
              <a:ahLst/>
              <a:cxnLst/>
              <a:rect l="l" t="t" r="r" b="b"/>
              <a:pathLst>
                <a:path w="464820" h="285114">
                  <a:moveTo>
                    <a:pt x="439492" y="123950"/>
                  </a:moveTo>
                  <a:lnTo>
                    <a:pt x="442901" y="125018"/>
                  </a:lnTo>
                  <a:lnTo>
                    <a:pt x="464246" y="284638"/>
                  </a:lnTo>
                  <a:lnTo>
                    <a:pt x="449285" y="279954"/>
                  </a:lnTo>
                  <a:lnTo>
                    <a:pt x="441761" y="227278"/>
                  </a:lnTo>
                  <a:lnTo>
                    <a:pt x="381730" y="208482"/>
                  </a:lnTo>
                  <a:lnTo>
                    <a:pt x="345604" y="247491"/>
                  </a:lnTo>
                  <a:lnTo>
                    <a:pt x="330075" y="242629"/>
                  </a:lnTo>
                  <a:lnTo>
                    <a:pt x="439492" y="123950"/>
                  </a:lnTo>
                  <a:close/>
                </a:path>
                <a:path w="464820" h="285114">
                  <a:moveTo>
                    <a:pt x="292065" y="77791"/>
                  </a:moveTo>
                  <a:lnTo>
                    <a:pt x="361849" y="99640"/>
                  </a:lnTo>
                  <a:lnTo>
                    <a:pt x="357550" y="113370"/>
                  </a:lnTo>
                  <a:lnTo>
                    <a:pt x="301591" y="95849"/>
                  </a:lnTo>
                  <a:lnTo>
                    <a:pt x="287954" y="139405"/>
                  </a:lnTo>
                  <a:lnTo>
                    <a:pt x="343913" y="156926"/>
                  </a:lnTo>
                  <a:lnTo>
                    <a:pt x="339614" y="170655"/>
                  </a:lnTo>
                  <a:lnTo>
                    <a:pt x="283655" y="153134"/>
                  </a:lnTo>
                  <a:lnTo>
                    <a:pt x="262280" y="221403"/>
                  </a:lnTo>
                  <a:lnTo>
                    <a:pt x="248456" y="217074"/>
                  </a:lnTo>
                  <a:lnTo>
                    <a:pt x="292065" y="77791"/>
                  </a:lnTo>
                  <a:close/>
                </a:path>
                <a:path w="464820" h="285114">
                  <a:moveTo>
                    <a:pt x="187627" y="45091"/>
                  </a:moveTo>
                  <a:lnTo>
                    <a:pt x="267447" y="70083"/>
                  </a:lnTo>
                  <a:lnTo>
                    <a:pt x="263148" y="83813"/>
                  </a:lnTo>
                  <a:lnTo>
                    <a:pt x="197247" y="63179"/>
                  </a:lnTo>
                  <a:lnTo>
                    <a:pt x="183610" y="106734"/>
                  </a:lnTo>
                  <a:lnTo>
                    <a:pt x="248943" y="127190"/>
                  </a:lnTo>
                  <a:lnTo>
                    <a:pt x="244674" y="140825"/>
                  </a:lnTo>
                  <a:lnTo>
                    <a:pt x="179341" y="120369"/>
                  </a:lnTo>
                  <a:lnTo>
                    <a:pt x="162235" y="175003"/>
                  </a:lnTo>
                  <a:lnTo>
                    <a:pt x="227568" y="195459"/>
                  </a:lnTo>
                  <a:lnTo>
                    <a:pt x="223269" y="209189"/>
                  </a:lnTo>
                  <a:lnTo>
                    <a:pt x="144017" y="184375"/>
                  </a:lnTo>
                  <a:lnTo>
                    <a:pt x="187627" y="45091"/>
                  </a:lnTo>
                  <a:close/>
                </a:path>
                <a:path w="464820" h="285114">
                  <a:moveTo>
                    <a:pt x="43609" y="0"/>
                  </a:moveTo>
                  <a:lnTo>
                    <a:pt x="86942" y="13911"/>
                  </a:lnTo>
                  <a:lnTo>
                    <a:pt x="124534" y="35461"/>
                  </a:lnTo>
                  <a:lnTo>
                    <a:pt x="142354" y="73537"/>
                  </a:lnTo>
                  <a:lnTo>
                    <a:pt x="142783" y="84672"/>
                  </a:lnTo>
                  <a:lnTo>
                    <a:pt x="141522" y="96202"/>
                  </a:lnTo>
                  <a:lnTo>
                    <a:pt x="124542" y="135098"/>
                  </a:lnTo>
                  <a:lnTo>
                    <a:pt x="87163" y="158256"/>
                  </a:lnTo>
                  <a:lnTo>
                    <a:pt x="78180" y="159083"/>
                  </a:lnTo>
                  <a:lnTo>
                    <a:pt x="68044" y="158508"/>
                  </a:lnTo>
                  <a:lnTo>
                    <a:pt x="56755" y="156533"/>
                  </a:lnTo>
                  <a:lnTo>
                    <a:pt x="44313" y="153157"/>
                  </a:lnTo>
                  <a:lnTo>
                    <a:pt x="0" y="139283"/>
                  </a:lnTo>
                  <a:lnTo>
                    <a:pt x="43609" y="0"/>
                  </a:lnTo>
                  <a:close/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1" name="object 111"/>
          <p:cNvGrpSpPr/>
          <p:nvPr/>
        </p:nvGrpSpPr>
        <p:grpSpPr>
          <a:xfrm>
            <a:off x="1277891" y="1395339"/>
            <a:ext cx="9836150" cy="4714240"/>
            <a:chOff x="1277891" y="1395339"/>
            <a:chExt cx="9836150" cy="4714240"/>
          </a:xfrm>
        </p:grpSpPr>
        <p:pic>
          <p:nvPicPr>
            <p:cNvPr id="112" name="object 1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7891" y="1395339"/>
              <a:ext cx="9835934" cy="4713946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5692" y="1919178"/>
              <a:ext cx="1050728" cy="105073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1822" y="1799885"/>
              <a:ext cx="1048090" cy="1048092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37146" y="1919178"/>
              <a:ext cx="1050728" cy="105073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0637" y="1874383"/>
              <a:ext cx="1048090" cy="1048092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9496" y="1912011"/>
              <a:ext cx="1050728" cy="1050730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2521" y="1907483"/>
              <a:ext cx="1048090" cy="1048092"/>
            </a:xfrm>
            <a:prstGeom prst="rect">
              <a:avLst/>
            </a:prstGeom>
          </p:spPr>
        </p:pic>
      </p:grpSp>
      <p:sp>
        <p:nvSpPr>
          <p:cNvPr id="119" name="object 119"/>
          <p:cNvSpPr txBox="1">
            <a:spLocks noGrp="1"/>
          </p:cNvSpPr>
          <p:nvPr>
            <p:ph type="title"/>
          </p:nvPr>
        </p:nvSpPr>
        <p:spPr>
          <a:xfrm>
            <a:off x="320674" y="569661"/>
            <a:ext cx="9075191" cy="756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4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Back</a:t>
            </a:r>
            <a:r>
              <a:rPr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to</a:t>
            </a:r>
            <a:r>
              <a:rPr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basics</a:t>
            </a:r>
          </a:p>
          <a:p>
            <a:pPr marL="15875">
              <a:lnSpc>
                <a:spcPts val="2060"/>
              </a:lnSpc>
            </a:pPr>
            <a:r>
              <a:rPr sz="1800" b="1" i="1" spc="-5" dirty="0">
                <a:solidFill>
                  <a:srgbClr val="959595"/>
                </a:solidFill>
                <a:latin typeface="Century Gothic"/>
                <a:cs typeface="Century Gothic"/>
              </a:rPr>
              <a:t>What</a:t>
            </a:r>
            <a:r>
              <a:rPr sz="1800" b="1" i="1" spc="-10" dirty="0">
                <a:solidFill>
                  <a:srgbClr val="959595"/>
                </a:solidFill>
                <a:latin typeface="Century Gothic"/>
                <a:cs typeface="Century Gothic"/>
              </a:rPr>
              <a:t> </a:t>
            </a:r>
            <a:r>
              <a:rPr sz="1800" b="1" i="1" spc="-5" dirty="0">
                <a:solidFill>
                  <a:srgbClr val="959595"/>
                </a:solidFill>
                <a:latin typeface="Century Gothic"/>
                <a:cs typeface="Century Gothic"/>
              </a:rPr>
              <a:t>problem </a:t>
            </a:r>
            <a:r>
              <a:rPr lang="en-GB" sz="1800" b="1" i="1" spc="-5" dirty="0">
                <a:solidFill>
                  <a:srgbClr val="959595"/>
                </a:solidFill>
              </a:rPr>
              <a:t>Corda is</a:t>
            </a:r>
            <a:r>
              <a:rPr sz="1800" b="1" i="1" spc="-5" dirty="0">
                <a:solidFill>
                  <a:srgbClr val="959595"/>
                </a:solidFill>
                <a:latin typeface="Century Gothic"/>
                <a:cs typeface="Century Gothic"/>
              </a:rPr>
              <a:t> trying</a:t>
            </a:r>
            <a:r>
              <a:rPr sz="1800" b="1" i="1" dirty="0">
                <a:solidFill>
                  <a:srgbClr val="959595"/>
                </a:solidFill>
                <a:latin typeface="Century Gothic"/>
                <a:cs typeface="Century Gothic"/>
              </a:rPr>
              <a:t> </a:t>
            </a:r>
            <a:r>
              <a:rPr sz="1800" b="1" i="1" spc="-5" dirty="0">
                <a:solidFill>
                  <a:srgbClr val="959595"/>
                </a:solidFill>
                <a:latin typeface="Century Gothic"/>
                <a:cs typeface="Century Gothic"/>
              </a:rPr>
              <a:t>to </a:t>
            </a:r>
            <a:r>
              <a:rPr sz="1800" b="1" i="1" dirty="0">
                <a:solidFill>
                  <a:srgbClr val="959595"/>
                </a:solidFill>
                <a:latin typeface="Century Gothic"/>
                <a:cs typeface="Century Gothic"/>
              </a:rPr>
              <a:t>solve</a:t>
            </a:r>
            <a:r>
              <a:rPr sz="1800" b="1" i="1" spc="-5" dirty="0">
                <a:solidFill>
                  <a:srgbClr val="959595"/>
                </a:solidFill>
                <a:latin typeface="Century Gothic"/>
                <a:cs typeface="Century Gothic"/>
              </a:rPr>
              <a:t> with distributed</a:t>
            </a:r>
            <a:r>
              <a:rPr sz="1800" b="1" i="1" dirty="0">
                <a:solidFill>
                  <a:srgbClr val="959595"/>
                </a:solidFill>
                <a:latin typeface="Century Gothic"/>
                <a:cs typeface="Century Gothic"/>
              </a:rPr>
              <a:t> </a:t>
            </a:r>
            <a:r>
              <a:rPr sz="1800" b="1" i="1" spc="-5" dirty="0">
                <a:solidFill>
                  <a:srgbClr val="959595"/>
                </a:solidFill>
                <a:latin typeface="Century Gothic"/>
                <a:cs typeface="Century Gothic"/>
              </a:rPr>
              <a:t>ledger</a:t>
            </a:r>
            <a:r>
              <a:rPr sz="1800" b="1" i="1" dirty="0">
                <a:solidFill>
                  <a:srgbClr val="959595"/>
                </a:solidFill>
                <a:latin typeface="Century Gothic"/>
                <a:cs typeface="Century Gothic"/>
              </a:rPr>
              <a:t> </a:t>
            </a:r>
            <a:r>
              <a:rPr sz="1800" b="1" i="1" spc="-5" dirty="0">
                <a:solidFill>
                  <a:srgbClr val="959595"/>
                </a:solidFill>
                <a:latin typeface="Century Gothic"/>
                <a:cs typeface="Century Gothic"/>
              </a:rPr>
              <a:t>technology?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20" name="object 1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p12.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22140" y="1671319"/>
            <a:ext cx="7098030" cy="4440555"/>
            <a:chOff x="4422140" y="1671319"/>
            <a:chExt cx="7098030" cy="4440555"/>
          </a:xfrm>
        </p:grpSpPr>
        <p:sp>
          <p:nvSpPr>
            <p:cNvPr id="3" name="object 3"/>
            <p:cNvSpPr/>
            <p:nvPr/>
          </p:nvSpPr>
          <p:spPr>
            <a:xfrm>
              <a:off x="4422140" y="1671319"/>
              <a:ext cx="7098030" cy="3920490"/>
            </a:xfrm>
            <a:custGeom>
              <a:avLst/>
              <a:gdLst/>
              <a:ahLst/>
              <a:cxnLst/>
              <a:rect l="l" t="t" r="r" b="b"/>
              <a:pathLst>
                <a:path w="7098030" h="3920490">
                  <a:moveTo>
                    <a:pt x="7098029" y="0"/>
                  </a:moveTo>
                  <a:lnTo>
                    <a:pt x="0" y="0"/>
                  </a:lnTo>
                  <a:lnTo>
                    <a:pt x="0" y="3920490"/>
                  </a:lnTo>
                  <a:lnTo>
                    <a:pt x="7098029" y="3920490"/>
                  </a:lnTo>
                  <a:lnTo>
                    <a:pt x="709802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38014" y="2092674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1705254" y="0"/>
                  </a:moveTo>
                  <a:lnTo>
                    <a:pt x="0" y="0"/>
                  </a:lnTo>
                  <a:lnTo>
                    <a:pt x="0" y="1242826"/>
                  </a:lnTo>
                  <a:lnTo>
                    <a:pt x="1705254" y="1242826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38014" y="2092675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2140" y="5591810"/>
              <a:ext cx="934719" cy="520065"/>
            </a:xfrm>
            <a:custGeom>
              <a:avLst/>
              <a:gdLst/>
              <a:ahLst/>
              <a:cxnLst/>
              <a:rect l="l" t="t" r="r" b="b"/>
              <a:pathLst>
                <a:path w="934720" h="520064">
                  <a:moveTo>
                    <a:pt x="934377" y="0"/>
                  </a:moveTo>
                  <a:lnTo>
                    <a:pt x="0" y="0"/>
                  </a:lnTo>
                  <a:lnTo>
                    <a:pt x="0" y="519651"/>
                  </a:lnTo>
                  <a:lnTo>
                    <a:pt x="934377" y="519651"/>
                  </a:lnTo>
                  <a:lnTo>
                    <a:pt x="934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93406" y="2241544"/>
              <a:ext cx="2355850" cy="945515"/>
            </a:xfrm>
            <a:custGeom>
              <a:avLst/>
              <a:gdLst/>
              <a:ahLst/>
              <a:cxnLst/>
              <a:rect l="l" t="t" r="r" b="b"/>
              <a:pathLst>
                <a:path w="2355850" h="945514">
                  <a:moveTo>
                    <a:pt x="1882790" y="0"/>
                  </a:moveTo>
                  <a:lnTo>
                    <a:pt x="1882790" y="236273"/>
                  </a:lnTo>
                  <a:lnTo>
                    <a:pt x="0" y="236273"/>
                  </a:lnTo>
                  <a:lnTo>
                    <a:pt x="0" y="708817"/>
                  </a:lnTo>
                  <a:lnTo>
                    <a:pt x="1882790" y="708817"/>
                  </a:lnTo>
                  <a:lnTo>
                    <a:pt x="1882790" y="945088"/>
                  </a:lnTo>
                  <a:lnTo>
                    <a:pt x="2355333" y="472544"/>
                  </a:lnTo>
                  <a:lnTo>
                    <a:pt x="188279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8571" y="2634479"/>
              <a:ext cx="1805317" cy="2031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398879" y="2092673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1705254" y="0"/>
                  </a:moveTo>
                  <a:lnTo>
                    <a:pt x="0" y="0"/>
                  </a:lnTo>
                  <a:lnTo>
                    <a:pt x="0" y="1242826"/>
                  </a:lnTo>
                  <a:lnTo>
                    <a:pt x="1705254" y="1242826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98879" y="2092672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38014" y="3965719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1705254" y="0"/>
                  </a:moveTo>
                  <a:lnTo>
                    <a:pt x="0" y="0"/>
                  </a:lnTo>
                  <a:lnTo>
                    <a:pt x="0" y="1242826"/>
                  </a:lnTo>
                  <a:lnTo>
                    <a:pt x="1705254" y="1242826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8014" y="3965719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93406" y="4085629"/>
              <a:ext cx="2355850" cy="945515"/>
            </a:xfrm>
            <a:custGeom>
              <a:avLst/>
              <a:gdLst/>
              <a:ahLst/>
              <a:cxnLst/>
              <a:rect l="l" t="t" r="r" b="b"/>
              <a:pathLst>
                <a:path w="2355850" h="945514">
                  <a:moveTo>
                    <a:pt x="1882790" y="0"/>
                  </a:moveTo>
                  <a:lnTo>
                    <a:pt x="1882790" y="236273"/>
                  </a:lnTo>
                  <a:lnTo>
                    <a:pt x="0" y="236273"/>
                  </a:lnTo>
                  <a:lnTo>
                    <a:pt x="0" y="708817"/>
                  </a:lnTo>
                  <a:lnTo>
                    <a:pt x="1882790" y="708817"/>
                  </a:lnTo>
                  <a:lnTo>
                    <a:pt x="1882790" y="945088"/>
                  </a:lnTo>
                  <a:lnTo>
                    <a:pt x="2355333" y="472544"/>
                  </a:lnTo>
                  <a:lnTo>
                    <a:pt x="188279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17355" y="4482797"/>
              <a:ext cx="1062990" cy="194945"/>
            </a:xfrm>
            <a:custGeom>
              <a:avLst/>
              <a:gdLst/>
              <a:ahLst/>
              <a:cxnLst/>
              <a:rect l="l" t="t" r="r" b="b"/>
              <a:pathLst>
                <a:path w="1062990" h="194945">
                  <a:moveTo>
                    <a:pt x="526454" y="6449"/>
                  </a:moveTo>
                  <a:lnTo>
                    <a:pt x="522883" y="6449"/>
                  </a:lnTo>
                  <a:lnTo>
                    <a:pt x="453925" y="152400"/>
                  </a:lnTo>
                  <a:lnTo>
                    <a:pt x="470197" y="152400"/>
                  </a:lnTo>
                  <a:lnTo>
                    <a:pt x="493017" y="104378"/>
                  </a:lnTo>
                  <a:lnTo>
                    <a:pt x="572123" y="104378"/>
                  </a:lnTo>
                  <a:lnTo>
                    <a:pt x="565553" y="90289"/>
                  </a:lnTo>
                  <a:lnTo>
                    <a:pt x="499565" y="90289"/>
                  </a:lnTo>
                  <a:lnTo>
                    <a:pt x="524668" y="37405"/>
                  </a:lnTo>
                  <a:lnTo>
                    <a:pt x="540890" y="37405"/>
                  </a:lnTo>
                  <a:lnTo>
                    <a:pt x="526454" y="6449"/>
                  </a:lnTo>
                  <a:close/>
                </a:path>
                <a:path w="1062990" h="194945">
                  <a:moveTo>
                    <a:pt x="572123" y="104378"/>
                  </a:moveTo>
                  <a:lnTo>
                    <a:pt x="555922" y="104378"/>
                  </a:lnTo>
                  <a:lnTo>
                    <a:pt x="578841" y="152400"/>
                  </a:lnTo>
                  <a:lnTo>
                    <a:pt x="594518" y="152400"/>
                  </a:lnTo>
                  <a:lnTo>
                    <a:pt x="572123" y="104378"/>
                  </a:lnTo>
                  <a:close/>
                </a:path>
                <a:path w="1062990" h="194945">
                  <a:moveTo>
                    <a:pt x="540890" y="37405"/>
                  </a:moveTo>
                  <a:lnTo>
                    <a:pt x="524668" y="37405"/>
                  </a:lnTo>
                  <a:lnTo>
                    <a:pt x="549473" y="90289"/>
                  </a:lnTo>
                  <a:lnTo>
                    <a:pt x="565553" y="90289"/>
                  </a:lnTo>
                  <a:lnTo>
                    <a:pt x="540890" y="37405"/>
                  </a:lnTo>
                  <a:close/>
                </a:path>
                <a:path w="1062990" h="194945">
                  <a:moveTo>
                    <a:pt x="180379" y="6449"/>
                  </a:moveTo>
                  <a:lnTo>
                    <a:pt x="176808" y="6449"/>
                  </a:lnTo>
                  <a:lnTo>
                    <a:pt x="107850" y="152400"/>
                  </a:lnTo>
                  <a:lnTo>
                    <a:pt x="124122" y="152400"/>
                  </a:lnTo>
                  <a:lnTo>
                    <a:pt x="146942" y="104378"/>
                  </a:lnTo>
                  <a:lnTo>
                    <a:pt x="226048" y="104378"/>
                  </a:lnTo>
                  <a:lnTo>
                    <a:pt x="219478" y="90289"/>
                  </a:lnTo>
                  <a:lnTo>
                    <a:pt x="153490" y="90289"/>
                  </a:lnTo>
                  <a:lnTo>
                    <a:pt x="178593" y="37405"/>
                  </a:lnTo>
                  <a:lnTo>
                    <a:pt x="194815" y="37405"/>
                  </a:lnTo>
                  <a:lnTo>
                    <a:pt x="180379" y="6449"/>
                  </a:lnTo>
                  <a:close/>
                </a:path>
                <a:path w="1062990" h="194945">
                  <a:moveTo>
                    <a:pt x="226048" y="104378"/>
                  </a:moveTo>
                  <a:lnTo>
                    <a:pt x="209847" y="104378"/>
                  </a:lnTo>
                  <a:lnTo>
                    <a:pt x="232766" y="152400"/>
                  </a:lnTo>
                  <a:lnTo>
                    <a:pt x="248443" y="152400"/>
                  </a:lnTo>
                  <a:lnTo>
                    <a:pt x="226048" y="104378"/>
                  </a:lnTo>
                  <a:close/>
                </a:path>
                <a:path w="1062990" h="194945">
                  <a:moveTo>
                    <a:pt x="194815" y="37405"/>
                  </a:moveTo>
                  <a:lnTo>
                    <a:pt x="178593" y="37405"/>
                  </a:lnTo>
                  <a:lnTo>
                    <a:pt x="203398" y="90289"/>
                  </a:lnTo>
                  <a:lnTo>
                    <a:pt x="219478" y="90289"/>
                  </a:lnTo>
                  <a:lnTo>
                    <a:pt x="194815" y="37405"/>
                  </a:lnTo>
                  <a:close/>
                </a:path>
                <a:path w="1062990" h="194945">
                  <a:moveTo>
                    <a:pt x="29070" y="6449"/>
                  </a:moveTo>
                  <a:lnTo>
                    <a:pt x="0" y="6449"/>
                  </a:lnTo>
                  <a:lnTo>
                    <a:pt x="0" y="152400"/>
                  </a:lnTo>
                  <a:lnTo>
                    <a:pt x="14584" y="152400"/>
                  </a:lnTo>
                  <a:lnTo>
                    <a:pt x="14584" y="84535"/>
                  </a:lnTo>
                  <a:lnTo>
                    <a:pt x="25002" y="84535"/>
                  </a:lnTo>
                  <a:lnTo>
                    <a:pt x="71172" y="79970"/>
                  </a:lnTo>
                  <a:lnTo>
                    <a:pt x="82510" y="70544"/>
                  </a:lnTo>
                  <a:lnTo>
                    <a:pt x="39289" y="70544"/>
                  </a:lnTo>
                  <a:lnTo>
                    <a:pt x="14584" y="70247"/>
                  </a:lnTo>
                  <a:lnTo>
                    <a:pt x="14584" y="20637"/>
                  </a:lnTo>
                  <a:lnTo>
                    <a:pt x="82709" y="20637"/>
                  </a:lnTo>
                  <a:lnTo>
                    <a:pt x="77952" y="14899"/>
                  </a:lnTo>
                  <a:lnTo>
                    <a:pt x="40555" y="6585"/>
                  </a:lnTo>
                  <a:lnTo>
                    <a:pt x="29070" y="6449"/>
                  </a:lnTo>
                  <a:close/>
                </a:path>
                <a:path w="1062990" h="194945">
                  <a:moveTo>
                    <a:pt x="82709" y="20637"/>
                  </a:moveTo>
                  <a:lnTo>
                    <a:pt x="50237" y="20637"/>
                  </a:lnTo>
                  <a:lnTo>
                    <a:pt x="57331" y="21497"/>
                  </a:lnTo>
                  <a:lnTo>
                    <a:pt x="65996" y="24937"/>
                  </a:lnTo>
                  <a:lnTo>
                    <a:pt x="69485" y="27830"/>
                  </a:lnTo>
                  <a:lnTo>
                    <a:pt x="74777" y="35967"/>
                  </a:lnTo>
                  <a:lnTo>
                    <a:pt x="76100" y="40448"/>
                  </a:lnTo>
                  <a:lnTo>
                    <a:pt x="76100" y="50370"/>
                  </a:lnTo>
                  <a:lnTo>
                    <a:pt x="49278" y="70544"/>
                  </a:lnTo>
                  <a:lnTo>
                    <a:pt x="82510" y="70544"/>
                  </a:lnTo>
                  <a:lnTo>
                    <a:pt x="88612" y="63054"/>
                  </a:lnTo>
                  <a:lnTo>
                    <a:pt x="91182" y="55067"/>
                  </a:lnTo>
                  <a:lnTo>
                    <a:pt x="91182" y="35685"/>
                  </a:lnTo>
                  <a:lnTo>
                    <a:pt x="88535" y="27665"/>
                  </a:lnTo>
                  <a:lnTo>
                    <a:pt x="82709" y="20637"/>
                  </a:lnTo>
                  <a:close/>
                </a:path>
                <a:path w="1062990" h="194945">
                  <a:moveTo>
                    <a:pt x="1006176" y="6449"/>
                  </a:moveTo>
                  <a:lnTo>
                    <a:pt x="922535" y="6449"/>
                  </a:lnTo>
                  <a:lnTo>
                    <a:pt x="922535" y="152400"/>
                  </a:lnTo>
                  <a:lnTo>
                    <a:pt x="1005582" y="152400"/>
                  </a:lnTo>
                  <a:lnTo>
                    <a:pt x="1005582" y="138013"/>
                  </a:lnTo>
                  <a:lnTo>
                    <a:pt x="937120" y="138013"/>
                  </a:lnTo>
                  <a:lnTo>
                    <a:pt x="937120" y="80764"/>
                  </a:lnTo>
                  <a:lnTo>
                    <a:pt x="1005582" y="80764"/>
                  </a:lnTo>
                  <a:lnTo>
                    <a:pt x="1005582" y="66476"/>
                  </a:lnTo>
                  <a:lnTo>
                    <a:pt x="937120" y="66476"/>
                  </a:lnTo>
                  <a:lnTo>
                    <a:pt x="937120" y="20836"/>
                  </a:lnTo>
                  <a:lnTo>
                    <a:pt x="1006176" y="20836"/>
                  </a:lnTo>
                  <a:lnTo>
                    <a:pt x="1006176" y="6449"/>
                  </a:lnTo>
                  <a:close/>
                </a:path>
                <a:path w="1062990" h="194945">
                  <a:moveTo>
                    <a:pt x="723800" y="6449"/>
                  </a:moveTo>
                  <a:lnTo>
                    <a:pt x="709214" y="6449"/>
                  </a:lnTo>
                  <a:lnTo>
                    <a:pt x="709214" y="152400"/>
                  </a:lnTo>
                  <a:lnTo>
                    <a:pt x="723800" y="152400"/>
                  </a:lnTo>
                  <a:lnTo>
                    <a:pt x="723800" y="6449"/>
                  </a:lnTo>
                  <a:close/>
                </a:path>
                <a:path w="1062990" h="194945">
                  <a:moveTo>
                    <a:pt x="632320" y="6449"/>
                  </a:moveTo>
                  <a:lnTo>
                    <a:pt x="617636" y="6449"/>
                  </a:lnTo>
                  <a:lnTo>
                    <a:pt x="617636" y="152400"/>
                  </a:lnTo>
                  <a:lnTo>
                    <a:pt x="688379" y="152400"/>
                  </a:lnTo>
                  <a:lnTo>
                    <a:pt x="688379" y="138311"/>
                  </a:lnTo>
                  <a:lnTo>
                    <a:pt x="632320" y="138311"/>
                  </a:lnTo>
                  <a:lnTo>
                    <a:pt x="632320" y="6449"/>
                  </a:lnTo>
                  <a:close/>
                </a:path>
                <a:path w="1062990" h="194945">
                  <a:moveTo>
                    <a:pt x="276919" y="6449"/>
                  </a:moveTo>
                  <a:lnTo>
                    <a:pt x="260051" y="6449"/>
                  </a:lnTo>
                  <a:lnTo>
                    <a:pt x="307181" y="82649"/>
                  </a:lnTo>
                  <a:lnTo>
                    <a:pt x="307181" y="152400"/>
                  </a:lnTo>
                  <a:lnTo>
                    <a:pt x="321567" y="152400"/>
                  </a:lnTo>
                  <a:lnTo>
                    <a:pt x="321567" y="82649"/>
                  </a:lnTo>
                  <a:lnTo>
                    <a:pt x="331320" y="66575"/>
                  </a:lnTo>
                  <a:lnTo>
                    <a:pt x="314225" y="66575"/>
                  </a:lnTo>
                  <a:lnTo>
                    <a:pt x="276919" y="6449"/>
                  </a:lnTo>
                  <a:close/>
                </a:path>
                <a:path w="1062990" h="194945">
                  <a:moveTo>
                    <a:pt x="367803" y="6449"/>
                  </a:moveTo>
                  <a:lnTo>
                    <a:pt x="350936" y="6449"/>
                  </a:lnTo>
                  <a:lnTo>
                    <a:pt x="314225" y="66575"/>
                  </a:lnTo>
                  <a:lnTo>
                    <a:pt x="331320" y="66575"/>
                  </a:lnTo>
                  <a:lnTo>
                    <a:pt x="367803" y="6449"/>
                  </a:lnTo>
                  <a:close/>
                </a:path>
                <a:path w="1062990" h="194945">
                  <a:moveTo>
                    <a:pt x="829369" y="2778"/>
                  </a:moveTo>
                  <a:lnTo>
                    <a:pt x="785009" y="15084"/>
                  </a:lnTo>
                  <a:lnTo>
                    <a:pt x="756207" y="49076"/>
                  </a:lnTo>
                  <a:lnTo>
                    <a:pt x="750589" y="78581"/>
                  </a:lnTo>
                  <a:lnTo>
                    <a:pt x="751748" y="93253"/>
                  </a:lnTo>
                  <a:lnTo>
                    <a:pt x="769143" y="130572"/>
                  </a:lnTo>
                  <a:lnTo>
                    <a:pt x="811429" y="154477"/>
                  </a:lnTo>
                  <a:lnTo>
                    <a:pt x="829567" y="156071"/>
                  </a:lnTo>
                  <a:lnTo>
                    <a:pt x="839399" y="155597"/>
                  </a:lnTo>
                  <a:lnTo>
                    <a:pt x="876742" y="142280"/>
                  </a:lnTo>
                  <a:lnTo>
                    <a:pt x="830460" y="142280"/>
                  </a:lnTo>
                  <a:lnTo>
                    <a:pt x="817118" y="141164"/>
                  </a:lnTo>
                  <a:lnTo>
                    <a:pt x="776265" y="114938"/>
                  </a:lnTo>
                  <a:lnTo>
                    <a:pt x="765968" y="79871"/>
                  </a:lnTo>
                  <a:lnTo>
                    <a:pt x="766480" y="71261"/>
                  </a:lnTo>
                  <a:lnTo>
                    <a:pt x="784014" y="35372"/>
                  </a:lnTo>
                  <a:lnTo>
                    <a:pt x="820997" y="17689"/>
                  </a:lnTo>
                  <a:lnTo>
                    <a:pt x="829567" y="17165"/>
                  </a:lnTo>
                  <a:lnTo>
                    <a:pt x="876646" y="17165"/>
                  </a:lnTo>
                  <a:lnTo>
                    <a:pt x="874141" y="15314"/>
                  </a:lnTo>
                  <a:lnTo>
                    <a:pt x="866278" y="10864"/>
                  </a:lnTo>
                  <a:lnTo>
                    <a:pt x="857795" y="7327"/>
                  </a:lnTo>
                  <a:lnTo>
                    <a:pt x="848816" y="4800"/>
                  </a:lnTo>
                  <a:lnTo>
                    <a:pt x="839340" y="3284"/>
                  </a:lnTo>
                  <a:lnTo>
                    <a:pt x="829369" y="2778"/>
                  </a:lnTo>
                  <a:close/>
                </a:path>
                <a:path w="1062990" h="194945">
                  <a:moveTo>
                    <a:pt x="881757" y="118268"/>
                  </a:moveTo>
                  <a:lnTo>
                    <a:pt x="870811" y="128774"/>
                  </a:lnTo>
                  <a:lnTo>
                    <a:pt x="858613" y="136277"/>
                  </a:lnTo>
                  <a:lnTo>
                    <a:pt x="845163" y="140779"/>
                  </a:lnTo>
                  <a:lnTo>
                    <a:pt x="830460" y="142280"/>
                  </a:lnTo>
                  <a:lnTo>
                    <a:pt x="876742" y="142280"/>
                  </a:lnTo>
                  <a:lnTo>
                    <a:pt x="881000" y="139315"/>
                  </a:lnTo>
                  <a:lnTo>
                    <a:pt x="887471" y="133551"/>
                  </a:lnTo>
                  <a:lnTo>
                    <a:pt x="893265" y="127000"/>
                  </a:lnTo>
                  <a:lnTo>
                    <a:pt x="881757" y="118268"/>
                  </a:lnTo>
                  <a:close/>
                </a:path>
                <a:path w="1062990" h="194945">
                  <a:moveTo>
                    <a:pt x="876646" y="17165"/>
                  </a:moveTo>
                  <a:lnTo>
                    <a:pt x="829567" y="17165"/>
                  </a:lnTo>
                  <a:lnTo>
                    <a:pt x="837390" y="17565"/>
                  </a:lnTo>
                  <a:lnTo>
                    <a:pt x="844884" y="18765"/>
                  </a:lnTo>
                  <a:lnTo>
                    <a:pt x="881757" y="42367"/>
                  </a:lnTo>
                  <a:lnTo>
                    <a:pt x="893265" y="33536"/>
                  </a:lnTo>
                  <a:lnTo>
                    <a:pt x="887635" y="26650"/>
                  </a:lnTo>
                  <a:lnTo>
                    <a:pt x="881260" y="20575"/>
                  </a:lnTo>
                  <a:lnTo>
                    <a:pt x="876646" y="17165"/>
                  </a:lnTo>
                  <a:close/>
                </a:path>
                <a:path w="1062990" h="194945">
                  <a:moveTo>
                    <a:pt x="1046657" y="0"/>
                  </a:moveTo>
                  <a:lnTo>
                    <a:pt x="1031378" y="0"/>
                  </a:lnTo>
                  <a:lnTo>
                    <a:pt x="1035040" y="9593"/>
                  </a:lnTo>
                  <a:lnTo>
                    <a:pt x="1038286" y="19918"/>
                  </a:lnTo>
                  <a:lnTo>
                    <a:pt x="1046844" y="67543"/>
                  </a:lnTo>
                  <a:lnTo>
                    <a:pt x="1047948" y="93266"/>
                  </a:lnTo>
                  <a:lnTo>
                    <a:pt x="1047585" y="107299"/>
                  </a:lnTo>
                  <a:lnTo>
                    <a:pt x="1042144" y="148134"/>
                  </a:lnTo>
                  <a:lnTo>
                    <a:pt x="1026516" y="194668"/>
                  </a:lnTo>
                  <a:lnTo>
                    <a:pt x="1042589" y="194668"/>
                  </a:lnTo>
                  <a:lnTo>
                    <a:pt x="1057572" y="145703"/>
                  </a:lnTo>
                  <a:lnTo>
                    <a:pt x="1062409" y="105287"/>
                  </a:lnTo>
                  <a:lnTo>
                    <a:pt x="1062732" y="91480"/>
                  </a:lnTo>
                  <a:lnTo>
                    <a:pt x="1062462" y="78653"/>
                  </a:lnTo>
                  <a:lnTo>
                    <a:pt x="1056062" y="30036"/>
                  </a:lnTo>
                  <a:lnTo>
                    <a:pt x="1050183" y="9224"/>
                  </a:lnTo>
                  <a:lnTo>
                    <a:pt x="1046657" y="0"/>
                  </a:lnTo>
                  <a:close/>
                </a:path>
                <a:path w="1062990" h="194945">
                  <a:moveTo>
                    <a:pt x="437158" y="0"/>
                  </a:moveTo>
                  <a:lnTo>
                    <a:pt x="421083" y="0"/>
                  </a:lnTo>
                  <a:lnTo>
                    <a:pt x="416464" y="11506"/>
                  </a:lnTo>
                  <a:lnTo>
                    <a:pt x="406101" y="48964"/>
                  </a:lnTo>
                  <a:lnTo>
                    <a:pt x="401265" y="89436"/>
                  </a:lnTo>
                  <a:lnTo>
                    <a:pt x="400942" y="103286"/>
                  </a:lnTo>
                  <a:lnTo>
                    <a:pt x="401215" y="116110"/>
                  </a:lnTo>
                  <a:lnTo>
                    <a:pt x="407676" y="164659"/>
                  </a:lnTo>
                  <a:lnTo>
                    <a:pt x="417015" y="194668"/>
                  </a:lnTo>
                  <a:lnTo>
                    <a:pt x="432295" y="194668"/>
                  </a:lnTo>
                  <a:lnTo>
                    <a:pt x="428633" y="185074"/>
                  </a:lnTo>
                  <a:lnTo>
                    <a:pt x="425387" y="174749"/>
                  </a:lnTo>
                  <a:lnTo>
                    <a:pt x="416830" y="127124"/>
                  </a:lnTo>
                  <a:lnTo>
                    <a:pt x="415726" y="101401"/>
                  </a:lnTo>
                  <a:lnTo>
                    <a:pt x="416092" y="87368"/>
                  </a:lnTo>
                  <a:lnTo>
                    <a:pt x="421580" y="46534"/>
                  </a:lnTo>
                  <a:lnTo>
                    <a:pt x="432537" y="10387"/>
                  </a:lnTo>
                  <a:lnTo>
                    <a:pt x="4371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17355" y="4482797"/>
              <a:ext cx="1062990" cy="194945"/>
            </a:xfrm>
            <a:custGeom>
              <a:avLst/>
              <a:gdLst/>
              <a:ahLst/>
              <a:cxnLst/>
              <a:rect l="l" t="t" r="r" b="b"/>
              <a:pathLst>
                <a:path w="1062990" h="194945">
                  <a:moveTo>
                    <a:pt x="524668" y="37405"/>
                  </a:moveTo>
                  <a:lnTo>
                    <a:pt x="499566" y="90289"/>
                  </a:lnTo>
                  <a:lnTo>
                    <a:pt x="549473" y="90289"/>
                  </a:lnTo>
                  <a:lnTo>
                    <a:pt x="524668" y="37405"/>
                  </a:lnTo>
                  <a:close/>
                </a:path>
                <a:path w="1062990" h="194945">
                  <a:moveTo>
                    <a:pt x="178593" y="37405"/>
                  </a:moveTo>
                  <a:lnTo>
                    <a:pt x="153491" y="90289"/>
                  </a:lnTo>
                  <a:lnTo>
                    <a:pt x="203398" y="90289"/>
                  </a:lnTo>
                  <a:lnTo>
                    <a:pt x="178593" y="37405"/>
                  </a:lnTo>
                  <a:close/>
                </a:path>
                <a:path w="1062990" h="194945">
                  <a:moveTo>
                    <a:pt x="14585" y="20637"/>
                  </a:moveTo>
                  <a:lnTo>
                    <a:pt x="14585" y="70246"/>
                  </a:lnTo>
                  <a:lnTo>
                    <a:pt x="39290" y="70544"/>
                  </a:lnTo>
                  <a:lnTo>
                    <a:pt x="49278" y="70544"/>
                  </a:lnTo>
                  <a:lnTo>
                    <a:pt x="56587" y="69635"/>
                  </a:lnTo>
                  <a:lnTo>
                    <a:pt x="61217" y="67816"/>
                  </a:lnTo>
                  <a:lnTo>
                    <a:pt x="65848" y="65996"/>
                  </a:lnTo>
                  <a:lnTo>
                    <a:pt x="69486" y="63053"/>
                  </a:lnTo>
                  <a:lnTo>
                    <a:pt x="72132" y="58985"/>
                  </a:lnTo>
                  <a:lnTo>
                    <a:pt x="74777" y="54917"/>
                  </a:lnTo>
                  <a:lnTo>
                    <a:pt x="76100" y="50370"/>
                  </a:lnTo>
                  <a:lnTo>
                    <a:pt x="76100" y="45342"/>
                  </a:lnTo>
                  <a:lnTo>
                    <a:pt x="76100" y="40448"/>
                  </a:lnTo>
                  <a:lnTo>
                    <a:pt x="74777" y="35966"/>
                  </a:lnTo>
                  <a:lnTo>
                    <a:pt x="72132" y="31898"/>
                  </a:lnTo>
                  <a:lnTo>
                    <a:pt x="69486" y="27830"/>
                  </a:lnTo>
                  <a:lnTo>
                    <a:pt x="65996" y="24936"/>
                  </a:lnTo>
                  <a:lnTo>
                    <a:pt x="61664" y="23217"/>
                  </a:lnTo>
                  <a:lnTo>
                    <a:pt x="57331" y="21497"/>
                  </a:lnTo>
                  <a:lnTo>
                    <a:pt x="50237" y="20637"/>
                  </a:lnTo>
                  <a:lnTo>
                    <a:pt x="40382" y="20637"/>
                  </a:lnTo>
                  <a:lnTo>
                    <a:pt x="14585" y="20637"/>
                  </a:lnTo>
                  <a:close/>
                </a:path>
                <a:path w="1062990" h="194945">
                  <a:moveTo>
                    <a:pt x="922536" y="6449"/>
                  </a:moveTo>
                  <a:lnTo>
                    <a:pt x="1006177" y="6449"/>
                  </a:lnTo>
                  <a:lnTo>
                    <a:pt x="1006177" y="20835"/>
                  </a:lnTo>
                  <a:lnTo>
                    <a:pt x="937121" y="20835"/>
                  </a:lnTo>
                  <a:lnTo>
                    <a:pt x="937121" y="66476"/>
                  </a:lnTo>
                  <a:lnTo>
                    <a:pt x="1005581" y="66476"/>
                  </a:lnTo>
                  <a:lnTo>
                    <a:pt x="1005581" y="80764"/>
                  </a:lnTo>
                  <a:lnTo>
                    <a:pt x="937121" y="80764"/>
                  </a:lnTo>
                  <a:lnTo>
                    <a:pt x="937121" y="138013"/>
                  </a:lnTo>
                  <a:lnTo>
                    <a:pt x="1005581" y="138013"/>
                  </a:lnTo>
                  <a:lnTo>
                    <a:pt x="1005581" y="152399"/>
                  </a:lnTo>
                  <a:lnTo>
                    <a:pt x="922536" y="152399"/>
                  </a:lnTo>
                  <a:lnTo>
                    <a:pt x="922536" y="6449"/>
                  </a:lnTo>
                  <a:close/>
                </a:path>
                <a:path w="1062990" h="194945">
                  <a:moveTo>
                    <a:pt x="709215" y="6449"/>
                  </a:moveTo>
                  <a:lnTo>
                    <a:pt x="723800" y="6449"/>
                  </a:lnTo>
                  <a:lnTo>
                    <a:pt x="723800" y="152399"/>
                  </a:lnTo>
                  <a:lnTo>
                    <a:pt x="709215" y="152399"/>
                  </a:lnTo>
                  <a:lnTo>
                    <a:pt x="709215" y="6449"/>
                  </a:lnTo>
                  <a:close/>
                </a:path>
                <a:path w="1062990" h="194945">
                  <a:moveTo>
                    <a:pt x="617636" y="6449"/>
                  </a:moveTo>
                  <a:lnTo>
                    <a:pt x="632321" y="6449"/>
                  </a:lnTo>
                  <a:lnTo>
                    <a:pt x="632321" y="138310"/>
                  </a:lnTo>
                  <a:lnTo>
                    <a:pt x="688379" y="138310"/>
                  </a:lnTo>
                  <a:lnTo>
                    <a:pt x="688379" y="152399"/>
                  </a:lnTo>
                  <a:lnTo>
                    <a:pt x="617636" y="152399"/>
                  </a:lnTo>
                  <a:lnTo>
                    <a:pt x="617636" y="6449"/>
                  </a:lnTo>
                  <a:close/>
                </a:path>
                <a:path w="1062990" h="194945">
                  <a:moveTo>
                    <a:pt x="522882" y="6449"/>
                  </a:moveTo>
                  <a:lnTo>
                    <a:pt x="526454" y="6449"/>
                  </a:lnTo>
                  <a:lnTo>
                    <a:pt x="594518" y="152399"/>
                  </a:lnTo>
                  <a:lnTo>
                    <a:pt x="578841" y="152399"/>
                  </a:lnTo>
                  <a:lnTo>
                    <a:pt x="555922" y="104378"/>
                  </a:lnTo>
                  <a:lnTo>
                    <a:pt x="493017" y="104378"/>
                  </a:lnTo>
                  <a:lnTo>
                    <a:pt x="470197" y="152399"/>
                  </a:lnTo>
                  <a:lnTo>
                    <a:pt x="453925" y="152399"/>
                  </a:lnTo>
                  <a:lnTo>
                    <a:pt x="522882" y="6449"/>
                  </a:lnTo>
                  <a:close/>
                </a:path>
                <a:path w="1062990" h="194945">
                  <a:moveTo>
                    <a:pt x="260052" y="6449"/>
                  </a:moveTo>
                  <a:lnTo>
                    <a:pt x="276919" y="6449"/>
                  </a:lnTo>
                  <a:lnTo>
                    <a:pt x="314225" y="66575"/>
                  </a:lnTo>
                  <a:lnTo>
                    <a:pt x="350936" y="6449"/>
                  </a:lnTo>
                  <a:lnTo>
                    <a:pt x="367803" y="6449"/>
                  </a:lnTo>
                  <a:lnTo>
                    <a:pt x="321567" y="82649"/>
                  </a:lnTo>
                  <a:lnTo>
                    <a:pt x="321567" y="152399"/>
                  </a:lnTo>
                  <a:lnTo>
                    <a:pt x="307181" y="152399"/>
                  </a:lnTo>
                  <a:lnTo>
                    <a:pt x="307181" y="82649"/>
                  </a:lnTo>
                  <a:lnTo>
                    <a:pt x="260052" y="6449"/>
                  </a:lnTo>
                  <a:close/>
                </a:path>
                <a:path w="1062990" h="194945">
                  <a:moveTo>
                    <a:pt x="176807" y="6449"/>
                  </a:moveTo>
                  <a:lnTo>
                    <a:pt x="180379" y="6449"/>
                  </a:lnTo>
                  <a:lnTo>
                    <a:pt x="248443" y="152399"/>
                  </a:lnTo>
                  <a:lnTo>
                    <a:pt x="232767" y="152399"/>
                  </a:lnTo>
                  <a:lnTo>
                    <a:pt x="209847" y="104378"/>
                  </a:lnTo>
                  <a:lnTo>
                    <a:pt x="146942" y="104378"/>
                  </a:lnTo>
                  <a:lnTo>
                    <a:pt x="124122" y="152399"/>
                  </a:lnTo>
                  <a:lnTo>
                    <a:pt x="107850" y="152399"/>
                  </a:lnTo>
                  <a:lnTo>
                    <a:pt x="176807" y="6449"/>
                  </a:lnTo>
                  <a:close/>
                </a:path>
                <a:path w="1062990" h="194945">
                  <a:moveTo>
                    <a:pt x="0" y="6449"/>
                  </a:moveTo>
                  <a:lnTo>
                    <a:pt x="29071" y="6449"/>
                  </a:lnTo>
                  <a:lnTo>
                    <a:pt x="40555" y="6585"/>
                  </a:lnTo>
                  <a:lnTo>
                    <a:pt x="77952" y="14899"/>
                  </a:lnTo>
                  <a:lnTo>
                    <a:pt x="91182" y="35685"/>
                  </a:lnTo>
                  <a:lnTo>
                    <a:pt x="91182" y="45342"/>
                  </a:lnTo>
                  <a:lnTo>
                    <a:pt x="91182" y="55066"/>
                  </a:lnTo>
                  <a:lnTo>
                    <a:pt x="88602" y="63086"/>
                  </a:lnTo>
                  <a:lnTo>
                    <a:pt x="83442" y="69403"/>
                  </a:lnTo>
                  <a:lnTo>
                    <a:pt x="78283" y="75720"/>
                  </a:lnTo>
                  <a:lnTo>
                    <a:pt x="37517" y="84385"/>
                  </a:lnTo>
                  <a:lnTo>
                    <a:pt x="25003" y="84534"/>
                  </a:lnTo>
                  <a:lnTo>
                    <a:pt x="14585" y="84534"/>
                  </a:lnTo>
                  <a:lnTo>
                    <a:pt x="14585" y="152399"/>
                  </a:lnTo>
                  <a:lnTo>
                    <a:pt x="0" y="152399"/>
                  </a:lnTo>
                  <a:lnTo>
                    <a:pt x="0" y="6449"/>
                  </a:lnTo>
                  <a:close/>
                </a:path>
                <a:path w="1062990" h="194945">
                  <a:moveTo>
                    <a:pt x="829369" y="2778"/>
                  </a:moveTo>
                  <a:lnTo>
                    <a:pt x="874141" y="15313"/>
                  </a:lnTo>
                  <a:lnTo>
                    <a:pt x="893266" y="33535"/>
                  </a:lnTo>
                  <a:lnTo>
                    <a:pt x="881756" y="42366"/>
                  </a:lnTo>
                  <a:lnTo>
                    <a:pt x="876755" y="36540"/>
                  </a:lnTo>
                  <a:lnTo>
                    <a:pt x="871276" y="31464"/>
                  </a:lnTo>
                  <a:lnTo>
                    <a:pt x="829567" y="17164"/>
                  </a:lnTo>
                  <a:lnTo>
                    <a:pt x="820997" y="17688"/>
                  </a:lnTo>
                  <a:lnTo>
                    <a:pt x="784014" y="35371"/>
                  </a:lnTo>
                  <a:lnTo>
                    <a:pt x="766480" y="71260"/>
                  </a:lnTo>
                  <a:lnTo>
                    <a:pt x="765968" y="79871"/>
                  </a:lnTo>
                  <a:lnTo>
                    <a:pt x="767112" y="92664"/>
                  </a:lnTo>
                  <a:lnTo>
                    <a:pt x="794025" y="132233"/>
                  </a:lnTo>
                  <a:lnTo>
                    <a:pt x="830461" y="142279"/>
                  </a:lnTo>
                  <a:lnTo>
                    <a:pt x="845163" y="140778"/>
                  </a:lnTo>
                  <a:lnTo>
                    <a:pt x="858614" y="136276"/>
                  </a:lnTo>
                  <a:lnTo>
                    <a:pt x="870811" y="128773"/>
                  </a:lnTo>
                  <a:lnTo>
                    <a:pt x="881756" y="118268"/>
                  </a:lnTo>
                  <a:lnTo>
                    <a:pt x="893266" y="126999"/>
                  </a:lnTo>
                  <a:lnTo>
                    <a:pt x="857631" y="151801"/>
                  </a:lnTo>
                  <a:lnTo>
                    <a:pt x="829567" y="156071"/>
                  </a:lnTo>
                  <a:lnTo>
                    <a:pt x="811429" y="154477"/>
                  </a:lnTo>
                  <a:lnTo>
                    <a:pt x="769143" y="130571"/>
                  </a:lnTo>
                  <a:lnTo>
                    <a:pt x="751749" y="93253"/>
                  </a:lnTo>
                  <a:lnTo>
                    <a:pt x="750589" y="78581"/>
                  </a:lnTo>
                  <a:lnTo>
                    <a:pt x="751994" y="63193"/>
                  </a:lnTo>
                  <a:lnTo>
                    <a:pt x="773063" y="24655"/>
                  </a:lnTo>
                  <a:lnTo>
                    <a:pt x="813162" y="4145"/>
                  </a:lnTo>
                  <a:lnTo>
                    <a:pt x="829369" y="2778"/>
                  </a:lnTo>
                  <a:close/>
                </a:path>
                <a:path w="1062990" h="194945">
                  <a:moveTo>
                    <a:pt x="1031378" y="0"/>
                  </a:moveTo>
                  <a:lnTo>
                    <a:pt x="1046658" y="0"/>
                  </a:lnTo>
                  <a:lnTo>
                    <a:pt x="1050183" y="9224"/>
                  </a:lnTo>
                  <a:lnTo>
                    <a:pt x="1060304" y="53723"/>
                  </a:lnTo>
                  <a:lnTo>
                    <a:pt x="1062731" y="91479"/>
                  </a:lnTo>
                  <a:lnTo>
                    <a:pt x="1062409" y="105286"/>
                  </a:lnTo>
                  <a:lnTo>
                    <a:pt x="1057572" y="145702"/>
                  </a:lnTo>
                  <a:lnTo>
                    <a:pt x="1047210" y="183160"/>
                  </a:lnTo>
                  <a:lnTo>
                    <a:pt x="1042590" y="194667"/>
                  </a:lnTo>
                  <a:lnTo>
                    <a:pt x="1026516" y="194667"/>
                  </a:lnTo>
                  <a:lnTo>
                    <a:pt x="1031177" y="184280"/>
                  </a:lnTo>
                  <a:lnTo>
                    <a:pt x="1035335" y="173062"/>
                  </a:lnTo>
                  <a:lnTo>
                    <a:pt x="1044683" y="134732"/>
                  </a:lnTo>
                  <a:lnTo>
                    <a:pt x="1047948" y="93265"/>
                  </a:lnTo>
                  <a:lnTo>
                    <a:pt x="1047672" y="80286"/>
                  </a:lnTo>
                  <a:lnTo>
                    <a:pt x="1041117" y="30974"/>
                  </a:lnTo>
                  <a:lnTo>
                    <a:pt x="1035040" y="9593"/>
                  </a:lnTo>
                  <a:lnTo>
                    <a:pt x="1031378" y="0"/>
                  </a:lnTo>
                  <a:close/>
                </a:path>
                <a:path w="1062990" h="194945">
                  <a:moveTo>
                    <a:pt x="421084" y="0"/>
                  </a:moveTo>
                  <a:lnTo>
                    <a:pt x="437157" y="0"/>
                  </a:lnTo>
                  <a:lnTo>
                    <a:pt x="432537" y="10386"/>
                  </a:lnTo>
                  <a:lnTo>
                    <a:pt x="428401" y="21604"/>
                  </a:lnTo>
                  <a:lnTo>
                    <a:pt x="419019" y="59934"/>
                  </a:lnTo>
                  <a:lnTo>
                    <a:pt x="415726" y="101401"/>
                  </a:lnTo>
                  <a:lnTo>
                    <a:pt x="416002" y="114380"/>
                  </a:lnTo>
                  <a:lnTo>
                    <a:pt x="422557" y="163692"/>
                  </a:lnTo>
                  <a:lnTo>
                    <a:pt x="432296" y="194667"/>
                  </a:lnTo>
                  <a:lnTo>
                    <a:pt x="417016" y="194667"/>
                  </a:lnTo>
                  <a:lnTo>
                    <a:pt x="405308" y="153094"/>
                  </a:lnTo>
                  <a:lnTo>
                    <a:pt x="400942" y="103286"/>
                  </a:lnTo>
                  <a:lnTo>
                    <a:pt x="401265" y="89436"/>
                  </a:lnTo>
                  <a:lnTo>
                    <a:pt x="406102" y="48964"/>
                  </a:lnTo>
                  <a:lnTo>
                    <a:pt x="416464" y="11506"/>
                  </a:lnTo>
                  <a:lnTo>
                    <a:pt x="421084" y="0"/>
                  </a:lnTo>
                  <a:close/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98879" y="3965719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1705254" y="0"/>
                  </a:moveTo>
                  <a:lnTo>
                    <a:pt x="0" y="0"/>
                  </a:lnTo>
                  <a:lnTo>
                    <a:pt x="0" y="1242826"/>
                  </a:lnTo>
                  <a:lnTo>
                    <a:pt x="1705254" y="1242826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98879" y="3965719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56518" y="5591810"/>
              <a:ext cx="934719" cy="520065"/>
            </a:xfrm>
            <a:custGeom>
              <a:avLst/>
              <a:gdLst/>
              <a:ahLst/>
              <a:cxnLst/>
              <a:rect l="l" t="t" r="r" b="b"/>
              <a:pathLst>
                <a:path w="934720" h="520064">
                  <a:moveTo>
                    <a:pt x="934377" y="0"/>
                  </a:moveTo>
                  <a:lnTo>
                    <a:pt x="0" y="0"/>
                  </a:lnTo>
                  <a:lnTo>
                    <a:pt x="0" y="519651"/>
                  </a:lnTo>
                  <a:lnTo>
                    <a:pt x="934377" y="519651"/>
                  </a:lnTo>
                  <a:lnTo>
                    <a:pt x="934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393565" y="1642745"/>
          <a:ext cx="7097395" cy="443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04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  <a:tabLst>
                          <a:tab pos="4560570" algn="l"/>
                        </a:tabLst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IOU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1	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IOU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2</a:t>
                      </a:r>
                      <a:endParaRPr sz="1350" baseline="-21604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1685"/>
                        </a:spcBef>
                        <a:tabLst>
                          <a:tab pos="506793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From: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From:</a:t>
                      </a:r>
                      <a:r>
                        <a:rPr sz="1400" b="1" spc="-7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ts val="1675"/>
                        </a:lnSpc>
                        <a:spcBef>
                          <a:spcPts val="20"/>
                        </a:spcBef>
                        <a:tabLst>
                          <a:tab pos="506793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To:</a:t>
                      </a:r>
                      <a:r>
                        <a:rPr sz="1400" b="1" spc="-1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Bob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To: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Bob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ts val="1675"/>
                        </a:lnSpc>
                        <a:tabLst>
                          <a:tab pos="506793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£10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1400" b="1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£5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4560570" algn="l"/>
                        </a:tabLst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1	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2</a:t>
                      </a:r>
                      <a:endParaRPr sz="1350" baseline="-21604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1690"/>
                        </a:spcBef>
                        <a:tabLst>
                          <a:tab pos="506793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1400" b="1" spc="-9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Bob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506793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£5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1400" b="1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£5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1800" b="1" spc="-7" baseline="11574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800" b="1" spc="-5" dirty="0">
                          <a:latin typeface="Century Gothic"/>
                          <a:cs typeface="Century Gothic"/>
                        </a:rPr>
                        <a:t>ALICE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635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200" b="1" spc="-5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1200" b="1" spc="-7" baseline="-17361" dirty="0">
                          <a:latin typeface="Century Gothic"/>
                          <a:cs typeface="Century Gothic"/>
                        </a:rPr>
                        <a:t>BOB</a:t>
                      </a:r>
                      <a:endParaRPr sz="1200" baseline="-17361">
                        <a:latin typeface="Century Gothic"/>
                        <a:cs typeface="Century Gothic"/>
                      </a:endParaRPr>
                    </a:p>
                  </a:txBody>
                  <a:tcPr marL="0" marR="0" marT="163830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7F7F7F"/>
                      </a:solidFill>
                      <a:prstDash val="solid"/>
                    </a:lnL>
                    <a:lnT w="76200">
                      <a:solidFill>
                        <a:srgbClr val="7F7F7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328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Commands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60</a:t>
            </a:fld>
            <a:r>
              <a:rPr dirty="0"/>
              <a:t>.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4559302" y="1848485"/>
            <a:ext cx="6804025" cy="3568700"/>
            <a:chOff x="4559302" y="1848485"/>
            <a:chExt cx="6804025" cy="3568700"/>
          </a:xfrm>
        </p:grpSpPr>
        <p:sp>
          <p:nvSpPr>
            <p:cNvPr id="22" name="object 22"/>
            <p:cNvSpPr/>
            <p:nvPr/>
          </p:nvSpPr>
          <p:spPr>
            <a:xfrm>
              <a:off x="4587877" y="1877060"/>
              <a:ext cx="6726555" cy="1633220"/>
            </a:xfrm>
            <a:custGeom>
              <a:avLst/>
              <a:gdLst/>
              <a:ahLst/>
              <a:cxnLst/>
              <a:rect l="l" t="t" r="r" b="b"/>
              <a:pathLst>
                <a:path w="6726555" h="1633220">
                  <a:moveTo>
                    <a:pt x="0" y="0"/>
                  </a:moveTo>
                  <a:lnTo>
                    <a:pt x="6726553" y="0"/>
                  </a:lnTo>
                  <a:lnTo>
                    <a:pt x="6726553" y="1633216"/>
                  </a:lnTo>
                  <a:lnTo>
                    <a:pt x="0" y="163321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07796" y="3755120"/>
              <a:ext cx="6726555" cy="1633220"/>
            </a:xfrm>
            <a:custGeom>
              <a:avLst/>
              <a:gdLst/>
              <a:ahLst/>
              <a:cxnLst/>
              <a:rect l="l" t="t" r="r" b="b"/>
              <a:pathLst>
                <a:path w="6726555" h="1633220">
                  <a:moveTo>
                    <a:pt x="0" y="0"/>
                  </a:moveTo>
                  <a:lnTo>
                    <a:pt x="6726553" y="0"/>
                  </a:lnTo>
                  <a:lnTo>
                    <a:pt x="6726553" y="1633216"/>
                  </a:lnTo>
                  <a:lnTo>
                    <a:pt x="0" y="163321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89545" y="2599227"/>
            <a:ext cx="2652395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Century Gothic"/>
                <a:cs typeface="Century Gothic"/>
              </a:rPr>
              <a:t>Alice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settles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£5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of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</a:t>
            </a:r>
            <a:endParaRPr sz="2000">
              <a:latin typeface="Century Gothic"/>
              <a:cs typeface="Century Gothic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dirty="0">
                <a:latin typeface="Century Gothic"/>
                <a:cs typeface="Century Gothic"/>
              </a:rPr>
              <a:t>£10 </a:t>
            </a:r>
            <a:r>
              <a:rPr sz="2000" spc="-5" dirty="0">
                <a:latin typeface="Century Gothic"/>
                <a:cs typeface="Century Gothic"/>
              </a:rPr>
              <a:t>debt with Bob, so </a:t>
            </a:r>
            <a:r>
              <a:rPr sz="2000" spc="-54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creates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transaction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proposal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59608" y="1309547"/>
            <a:ext cx="12617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INPUT</a:t>
            </a:r>
            <a:r>
              <a:rPr sz="1600" b="1" spc="-70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STATES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35627" y="1298819"/>
            <a:ext cx="1442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OUTPUT</a:t>
            </a:r>
            <a:r>
              <a:rPr sz="1600" b="1" spc="-65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STATES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35280" y="1299277"/>
            <a:ext cx="12712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C</a:t>
            </a:r>
            <a:r>
              <a:rPr sz="1600" b="1" spc="5" dirty="0">
                <a:latin typeface="Century Gothic"/>
                <a:cs typeface="Century Gothic"/>
              </a:rPr>
              <a:t>O</a:t>
            </a:r>
            <a:r>
              <a:rPr sz="1600" b="1" spc="-5" dirty="0">
                <a:latin typeface="Century Gothic"/>
                <a:cs typeface="Century Gothic"/>
              </a:rPr>
              <a:t>MM</a:t>
            </a:r>
            <a:r>
              <a:rPr sz="1600" b="1" dirty="0">
                <a:latin typeface="Century Gothic"/>
                <a:cs typeface="Century Gothic"/>
              </a:rPr>
              <a:t>AN</a:t>
            </a:r>
            <a:r>
              <a:rPr sz="1600" b="1" spc="5" dirty="0">
                <a:latin typeface="Century Gothic"/>
                <a:cs typeface="Century Gothic"/>
              </a:rPr>
              <a:t>D</a:t>
            </a:r>
            <a:r>
              <a:rPr sz="1600" b="1" dirty="0">
                <a:latin typeface="Century Gothic"/>
                <a:cs typeface="Century Gothic"/>
              </a:rPr>
              <a:t>S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964609" y="4017759"/>
            <a:ext cx="1424940" cy="1169670"/>
            <a:chOff x="4964609" y="4017759"/>
            <a:chExt cx="1424940" cy="1169670"/>
          </a:xfrm>
        </p:grpSpPr>
        <p:sp>
          <p:nvSpPr>
            <p:cNvPr id="29" name="object 29"/>
            <p:cNvSpPr/>
            <p:nvPr/>
          </p:nvSpPr>
          <p:spPr>
            <a:xfrm>
              <a:off x="4993184" y="4046334"/>
              <a:ext cx="1367790" cy="1112520"/>
            </a:xfrm>
            <a:custGeom>
              <a:avLst/>
              <a:gdLst/>
              <a:ahLst/>
              <a:cxnLst/>
              <a:rect l="l" t="t" r="r" b="b"/>
              <a:pathLst>
                <a:path w="1367789" h="1112520">
                  <a:moveTo>
                    <a:pt x="195310" y="0"/>
                  </a:moveTo>
                  <a:lnTo>
                    <a:pt x="1367326" y="839145"/>
                  </a:lnTo>
                  <a:lnTo>
                    <a:pt x="1172015" y="1111931"/>
                  </a:lnTo>
                  <a:lnTo>
                    <a:pt x="0" y="272785"/>
                  </a:lnTo>
                  <a:lnTo>
                    <a:pt x="195310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82838" y="4296984"/>
              <a:ext cx="775970" cy="604520"/>
            </a:xfrm>
            <a:custGeom>
              <a:avLst/>
              <a:gdLst/>
              <a:ahLst/>
              <a:cxnLst/>
              <a:rect l="l" t="t" r="r" b="b"/>
              <a:pathLst>
                <a:path w="775970" h="604520">
                  <a:moveTo>
                    <a:pt x="702637" y="449580"/>
                  </a:moveTo>
                  <a:lnTo>
                    <a:pt x="692344" y="449580"/>
                  </a:lnTo>
                  <a:lnTo>
                    <a:pt x="672906" y="452119"/>
                  </a:lnTo>
                  <a:lnTo>
                    <a:pt x="639829" y="473709"/>
                  </a:lnTo>
                  <a:lnTo>
                    <a:pt x="619688" y="509269"/>
                  </a:lnTo>
                  <a:lnTo>
                    <a:pt x="617670" y="525780"/>
                  </a:lnTo>
                  <a:lnTo>
                    <a:pt x="618576" y="539750"/>
                  </a:lnTo>
                  <a:lnTo>
                    <a:pt x="638889" y="579119"/>
                  </a:lnTo>
                  <a:lnTo>
                    <a:pt x="681567" y="603250"/>
                  </a:lnTo>
                  <a:lnTo>
                    <a:pt x="689634" y="604519"/>
                  </a:lnTo>
                  <a:lnTo>
                    <a:pt x="708425" y="604519"/>
                  </a:lnTo>
                  <a:lnTo>
                    <a:pt x="719150" y="603250"/>
                  </a:lnTo>
                  <a:lnTo>
                    <a:pt x="715444" y="577850"/>
                  </a:lnTo>
                  <a:lnTo>
                    <a:pt x="693547" y="577850"/>
                  </a:lnTo>
                  <a:lnTo>
                    <a:pt x="687790" y="576580"/>
                  </a:lnTo>
                  <a:lnTo>
                    <a:pt x="680605" y="575309"/>
                  </a:lnTo>
                  <a:lnTo>
                    <a:pt x="673733" y="572769"/>
                  </a:lnTo>
                  <a:lnTo>
                    <a:pt x="667171" y="567689"/>
                  </a:lnTo>
                  <a:lnTo>
                    <a:pt x="661769" y="563880"/>
                  </a:lnTo>
                  <a:lnTo>
                    <a:pt x="645421" y="529589"/>
                  </a:lnTo>
                  <a:lnTo>
                    <a:pt x="645688" y="523239"/>
                  </a:lnTo>
                  <a:lnTo>
                    <a:pt x="669735" y="483869"/>
                  </a:lnTo>
                  <a:lnTo>
                    <a:pt x="687763" y="477519"/>
                  </a:lnTo>
                  <a:lnTo>
                    <a:pt x="755107" y="477519"/>
                  </a:lnTo>
                  <a:lnTo>
                    <a:pt x="754172" y="476250"/>
                  </a:lnTo>
                  <a:lnTo>
                    <a:pt x="722682" y="454659"/>
                  </a:lnTo>
                  <a:lnTo>
                    <a:pt x="712892" y="452119"/>
                  </a:lnTo>
                  <a:lnTo>
                    <a:pt x="702637" y="449580"/>
                  </a:lnTo>
                  <a:close/>
                </a:path>
                <a:path w="775970" h="604520">
                  <a:moveTo>
                    <a:pt x="715258" y="576580"/>
                  </a:moveTo>
                  <a:lnTo>
                    <a:pt x="707282" y="577850"/>
                  </a:lnTo>
                  <a:lnTo>
                    <a:pt x="715444" y="577850"/>
                  </a:lnTo>
                  <a:lnTo>
                    <a:pt x="715258" y="576580"/>
                  </a:lnTo>
                  <a:close/>
                </a:path>
                <a:path w="775970" h="604520">
                  <a:moveTo>
                    <a:pt x="755107" y="477519"/>
                  </a:moveTo>
                  <a:lnTo>
                    <a:pt x="697566" y="477519"/>
                  </a:lnTo>
                  <a:lnTo>
                    <a:pt x="706999" y="478789"/>
                  </a:lnTo>
                  <a:lnTo>
                    <a:pt x="716064" y="481330"/>
                  </a:lnTo>
                  <a:lnTo>
                    <a:pt x="745888" y="515619"/>
                  </a:lnTo>
                  <a:lnTo>
                    <a:pt x="748875" y="529589"/>
                  </a:lnTo>
                  <a:lnTo>
                    <a:pt x="775488" y="525780"/>
                  </a:lnTo>
                  <a:lnTo>
                    <a:pt x="759783" y="483869"/>
                  </a:lnTo>
                  <a:lnTo>
                    <a:pt x="755107" y="477519"/>
                  </a:lnTo>
                  <a:close/>
                </a:path>
                <a:path w="775970" h="604520">
                  <a:moveTo>
                    <a:pt x="633298" y="392430"/>
                  </a:moveTo>
                  <a:lnTo>
                    <a:pt x="548332" y="510539"/>
                  </a:lnTo>
                  <a:lnTo>
                    <a:pt x="570759" y="527050"/>
                  </a:lnTo>
                  <a:lnTo>
                    <a:pt x="655725" y="408939"/>
                  </a:lnTo>
                  <a:lnTo>
                    <a:pt x="633298" y="392430"/>
                  </a:lnTo>
                  <a:close/>
                </a:path>
                <a:path w="775970" h="604520">
                  <a:moveTo>
                    <a:pt x="587544" y="410209"/>
                  </a:moveTo>
                  <a:lnTo>
                    <a:pt x="514535" y="410209"/>
                  </a:lnTo>
                  <a:lnTo>
                    <a:pt x="516632" y="412750"/>
                  </a:lnTo>
                  <a:lnTo>
                    <a:pt x="507349" y="481330"/>
                  </a:lnTo>
                  <a:lnTo>
                    <a:pt x="532036" y="499109"/>
                  </a:lnTo>
                  <a:lnTo>
                    <a:pt x="541737" y="426719"/>
                  </a:lnTo>
                  <a:lnTo>
                    <a:pt x="567157" y="426719"/>
                  </a:lnTo>
                  <a:lnTo>
                    <a:pt x="574650" y="424180"/>
                  </a:lnTo>
                  <a:lnTo>
                    <a:pt x="581187" y="419100"/>
                  </a:lnTo>
                  <a:lnTo>
                    <a:pt x="587544" y="410209"/>
                  </a:lnTo>
                  <a:close/>
                </a:path>
                <a:path w="775970" h="604520">
                  <a:moveTo>
                    <a:pt x="540927" y="326389"/>
                  </a:moveTo>
                  <a:lnTo>
                    <a:pt x="455961" y="444500"/>
                  </a:lnTo>
                  <a:lnTo>
                    <a:pt x="478549" y="461009"/>
                  </a:lnTo>
                  <a:lnTo>
                    <a:pt x="514535" y="410209"/>
                  </a:lnTo>
                  <a:lnTo>
                    <a:pt x="587544" y="410209"/>
                  </a:lnTo>
                  <a:lnTo>
                    <a:pt x="592085" y="403859"/>
                  </a:lnTo>
                  <a:lnTo>
                    <a:pt x="593054" y="401319"/>
                  </a:lnTo>
                  <a:lnTo>
                    <a:pt x="550245" y="401319"/>
                  </a:lnTo>
                  <a:lnTo>
                    <a:pt x="544609" y="398780"/>
                  </a:lnTo>
                  <a:lnTo>
                    <a:pt x="530303" y="388619"/>
                  </a:lnTo>
                  <a:lnTo>
                    <a:pt x="547690" y="364489"/>
                  </a:lnTo>
                  <a:lnTo>
                    <a:pt x="588516" y="364489"/>
                  </a:lnTo>
                  <a:lnTo>
                    <a:pt x="586624" y="361950"/>
                  </a:lnTo>
                  <a:lnTo>
                    <a:pt x="581109" y="356869"/>
                  </a:lnTo>
                  <a:lnTo>
                    <a:pt x="573863" y="350519"/>
                  </a:lnTo>
                  <a:lnTo>
                    <a:pt x="564887" y="342900"/>
                  </a:lnTo>
                  <a:lnTo>
                    <a:pt x="540927" y="326389"/>
                  </a:lnTo>
                  <a:close/>
                </a:path>
                <a:path w="775970" h="604520">
                  <a:moveTo>
                    <a:pt x="567157" y="426719"/>
                  </a:moveTo>
                  <a:lnTo>
                    <a:pt x="541737" y="426719"/>
                  </a:lnTo>
                  <a:lnTo>
                    <a:pt x="548644" y="427989"/>
                  </a:lnTo>
                  <a:lnTo>
                    <a:pt x="561355" y="427989"/>
                  </a:lnTo>
                  <a:lnTo>
                    <a:pt x="567157" y="426719"/>
                  </a:lnTo>
                  <a:close/>
                </a:path>
                <a:path w="775970" h="604520">
                  <a:moveTo>
                    <a:pt x="421200" y="248919"/>
                  </a:moveTo>
                  <a:lnTo>
                    <a:pt x="401303" y="248919"/>
                  </a:lnTo>
                  <a:lnTo>
                    <a:pt x="391716" y="251459"/>
                  </a:lnTo>
                  <a:lnTo>
                    <a:pt x="358215" y="273050"/>
                  </a:lnTo>
                  <a:lnTo>
                    <a:pt x="339194" y="307339"/>
                  </a:lnTo>
                  <a:lnTo>
                    <a:pt x="337170" y="321309"/>
                  </a:lnTo>
                  <a:lnTo>
                    <a:pt x="337974" y="336550"/>
                  </a:lnTo>
                  <a:lnTo>
                    <a:pt x="357158" y="377189"/>
                  </a:lnTo>
                  <a:lnTo>
                    <a:pt x="395925" y="400050"/>
                  </a:lnTo>
                  <a:lnTo>
                    <a:pt x="410314" y="401319"/>
                  </a:lnTo>
                  <a:lnTo>
                    <a:pt x="425361" y="400050"/>
                  </a:lnTo>
                  <a:lnTo>
                    <a:pt x="439976" y="396239"/>
                  </a:lnTo>
                  <a:lnTo>
                    <a:pt x="453072" y="389889"/>
                  </a:lnTo>
                  <a:lnTo>
                    <a:pt x="464650" y="381000"/>
                  </a:lnTo>
                  <a:lnTo>
                    <a:pt x="470238" y="374650"/>
                  </a:lnTo>
                  <a:lnTo>
                    <a:pt x="410853" y="374650"/>
                  </a:lnTo>
                  <a:lnTo>
                    <a:pt x="401714" y="373380"/>
                  </a:lnTo>
                  <a:lnTo>
                    <a:pt x="368895" y="346709"/>
                  </a:lnTo>
                  <a:lnTo>
                    <a:pt x="364305" y="327659"/>
                  </a:lnTo>
                  <a:lnTo>
                    <a:pt x="365099" y="317500"/>
                  </a:lnTo>
                  <a:lnTo>
                    <a:pt x="388532" y="283209"/>
                  </a:lnTo>
                  <a:lnTo>
                    <a:pt x="406255" y="275589"/>
                  </a:lnTo>
                  <a:lnTo>
                    <a:pt x="472462" y="275589"/>
                  </a:lnTo>
                  <a:lnTo>
                    <a:pt x="469524" y="271780"/>
                  </a:lnTo>
                  <a:lnTo>
                    <a:pt x="458196" y="262889"/>
                  </a:lnTo>
                  <a:lnTo>
                    <a:pt x="449652" y="256539"/>
                  </a:lnTo>
                  <a:lnTo>
                    <a:pt x="440638" y="252730"/>
                  </a:lnTo>
                  <a:lnTo>
                    <a:pt x="431154" y="250189"/>
                  </a:lnTo>
                  <a:lnTo>
                    <a:pt x="421200" y="248919"/>
                  </a:lnTo>
                  <a:close/>
                </a:path>
                <a:path w="775970" h="604520">
                  <a:moveTo>
                    <a:pt x="588516" y="364489"/>
                  </a:moveTo>
                  <a:lnTo>
                    <a:pt x="547690" y="364489"/>
                  </a:lnTo>
                  <a:lnTo>
                    <a:pt x="559925" y="373380"/>
                  </a:lnTo>
                  <a:lnTo>
                    <a:pt x="563766" y="377189"/>
                  </a:lnTo>
                  <a:lnTo>
                    <a:pt x="567091" y="381000"/>
                  </a:lnTo>
                  <a:lnTo>
                    <a:pt x="567910" y="384809"/>
                  </a:lnTo>
                  <a:lnTo>
                    <a:pt x="567866" y="389889"/>
                  </a:lnTo>
                  <a:lnTo>
                    <a:pt x="566930" y="392430"/>
                  </a:lnTo>
                  <a:lnTo>
                    <a:pt x="561963" y="400050"/>
                  </a:lnTo>
                  <a:lnTo>
                    <a:pt x="558372" y="401319"/>
                  </a:lnTo>
                  <a:lnTo>
                    <a:pt x="593054" y="401319"/>
                  </a:lnTo>
                  <a:lnTo>
                    <a:pt x="594993" y="396239"/>
                  </a:lnTo>
                  <a:lnTo>
                    <a:pt x="595994" y="381000"/>
                  </a:lnTo>
                  <a:lnTo>
                    <a:pt x="594300" y="373380"/>
                  </a:lnTo>
                  <a:lnTo>
                    <a:pt x="590409" y="367030"/>
                  </a:lnTo>
                  <a:lnTo>
                    <a:pt x="588516" y="364489"/>
                  </a:lnTo>
                  <a:close/>
                </a:path>
                <a:path w="775970" h="604520">
                  <a:moveTo>
                    <a:pt x="472462" y="275589"/>
                  </a:moveTo>
                  <a:lnTo>
                    <a:pt x="415778" y="275589"/>
                  </a:lnTo>
                  <a:lnTo>
                    <a:pt x="424931" y="276859"/>
                  </a:lnTo>
                  <a:lnTo>
                    <a:pt x="433715" y="279400"/>
                  </a:lnTo>
                  <a:lnTo>
                    <a:pt x="461394" y="316230"/>
                  </a:lnTo>
                  <a:lnTo>
                    <a:pt x="461936" y="325119"/>
                  </a:lnTo>
                  <a:lnTo>
                    <a:pt x="460590" y="335280"/>
                  </a:lnTo>
                  <a:lnTo>
                    <a:pt x="438192" y="367030"/>
                  </a:lnTo>
                  <a:lnTo>
                    <a:pt x="410853" y="374650"/>
                  </a:lnTo>
                  <a:lnTo>
                    <a:pt x="470238" y="374650"/>
                  </a:lnTo>
                  <a:lnTo>
                    <a:pt x="474709" y="369569"/>
                  </a:lnTo>
                  <a:lnTo>
                    <a:pt x="482605" y="355600"/>
                  </a:lnTo>
                  <a:lnTo>
                    <a:pt x="487523" y="341630"/>
                  </a:lnTo>
                  <a:lnTo>
                    <a:pt x="489463" y="326389"/>
                  </a:lnTo>
                  <a:lnTo>
                    <a:pt x="488424" y="311150"/>
                  </a:lnTo>
                  <a:lnTo>
                    <a:pt x="484638" y="297180"/>
                  </a:lnTo>
                  <a:lnTo>
                    <a:pt x="478338" y="283209"/>
                  </a:lnTo>
                  <a:lnTo>
                    <a:pt x="472462" y="275589"/>
                  </a:lnTo>
                  <a:close/>
                </a:path>
                <a:path w="775970" h="604520">
                  <a:moveTo>
                    <a:pt x="318593" y="167639"/>
                  </a:moveTo>
                  <a:lnTo>
                    <a:pt x="302651" y="189229"/>
                  </a:lnTo>
                  <a:lnTo>
                    <a:pt x="323706" y="204469"/>
                  </a:lnTo>
                  <a:lnTo>
                    <a:pt x="254683" y="300989"/>
                  </a:lnTo>
                  <a:lnTo>
                    <a:pt x="277594" y="317500"/>
                  </a:lnTo>
                  <a:lnTo>
                    <a:pt x="346618" y="220980"/>
                  </a:lnTo>
                  <a:lnTo>
                    <a:pt x="379491" y="220980"/>
                  </a:lnTo>
                  <a:lnTo>
                    <a:pt x="384180" y="214630"/>
                  </a:lnTo>
                  <a:lnTo>
                    <a:pt x="318593" y="167639"/>
                  </a:lnTo>
                  <a:close/>
                </a:path>
                <a:path w="775970" h="604520">
                  <a:moveTo>
                    <a:pt x="164886" y="201930"/>
                  </a:moveTo>
                  <a:lnTo>
                    <a:pt x="163956" y="210819"/>
                  </a:lnTo>
                  <a:lnTo>
                    <a:pt x="163998" y="218439"/>
                  </a:lnTo>
                  <a:lnTo>
                    <a:pt x="165014" y="226059"/>
                  </a:lnTo>
                  <a:lnTo>
                    <a:pt x="192770" y="260350"/>
                  </a:lnTo>
                  <a:lnTo>
                    <a:pt x="209327" y="264159"/>
                  </a:lnTo>
                  <a:lnTo>
                    <a:pt x="217735" y="264159"/>
                  </a:lnTo>
                  <a:lnTo>
                    <a:pt x="251018" y="237489"/>
                  </a:lnTo>
                  <a:lnTo>
                    <a:pt x="208403" y="237489"/>
                  </a:lnTo>
                  <a:lnTo>
                    <a:pt x="204340" y="236219"/>
                  </a:lnTo>
                  <a:lnTo>
                    <a:pt x="200468" y="233680"/>
                  </a:lnTo>
                  <a:lnTo>
                    <a:pt x="195767" y="228600"/>
                  </a:lnTo>
                  <a:lnTo>
                    <a:pt x="192796" y="222250"/>
                  </a:lnTo>
                  <a:lnTo>
                    <a:pt x="191556" y="214630"/>
                  </a:lnTo>
                  <a:lnTo>
                    <a:pt x="192046" y="204469"/>
                  </a:lnTo>
                  <a:lnTo>
                    <a:pt x="164886" y="201930"/>
                  </a:lnTo>
                  <a:close/>
                </a:path>
                <a:path w="775970" h="604520">
                  <a:moveTo>
                    <a:pt x="252082" y="121919"/>
                  </a:moveTo>
                  <a:lnTo>
                    <a:pt x="215699" y="143510"/>
                  </a:lnTo>
                  <a:lnTo>
                    <a:pt x="213248" y="161289"/>
                  </a:lnTo>
                  <a:lnTo>
                    <a:pt x="213435" y="166369"/>
                  </a:lnTo>
                  <a:lnTo>
                    <a:pt x="214785" y="175260"/>
                  </a:lnTo>
                  <a:lnTo>
                    <a:pt x="217204" y="186689"/>
                  </a:lnTo>
                  <a:lnTo>
                    <a:pt x="220690" y="200659"/>
                  </a:lnTo>
                  <a:lnTo>
                    <a:pt x="223499" y="210819"/>
                  </a:lnTo>
                  <a:lnTo>
                    <a:pt x="224937" y="218439"/>
                  </a:lnTo>
                  <a:lnTo>
                    <a:pt x="225066" y="226059"/>
                  </a:lnTo>
                  <a:lnTo>
                    <a:pt x="224135" y="229869"/>
                  </a:lnTo>
                  <a:lnTo>
                    <a:pt x="220093" y="236219"/>
                  </a:lnTo>
                  <a:lnTo>
                    <a:pt x="216908" y="237489"/>
                  </a:lnTo>
                  <a:lnTo>
                    <a:pt x="251018" y="237489"/>
                  </a:lnTo>
                  <a:lnTo>
                    <a:pt x="253244" y="226059"/>
                  </a:lnTo>
                  <a:lnTo>
                    <a:pt x="253171" y="219709"/>
                  </a:lnTo>
                  <a:lnTo>
                    <a:pt x="251912" y="210819"/>
                  </a:lnTo>
                  <a:lnTo>
                    <a:pt x="251273" y="208280"/>
                  </a:lnTo>
                  <a:lnTo>
                    <a:pt x="250078" y="203200"/>
                  </a:lnTo>
                  <a:lnTo>
                    <a:pt x="248328" y="195579"/>
                  </a:lnTo>
                  <a:lnTo>
                    <a:pt x="246023" y="186689"/>
                  </a:lnTo>
                  <a:lnTo>
                    <a:pt x="243639" y="176529"/>
                  </a:lnTo>
                  <a:lnTo>
                    <a:pt x="241907" y="168910"/>
                  </a:lnTo>
                  <a:lnTo>
                    <a:pt x="240828" y="163829"/>
                  </a:lnTo>
                  <a:lnTo>
                    <a:pt x="240402" y="160019"/>
                  </a:lnTo>
                  <a:lnTo>
                    <a:pt x="240328" y="156210"/>
                  </a:lnTo>
                  <a:lnTo>
                    <a:pt x="241002" y="154939"/>
                  </a:lnTo>
                  <a:lnTo>
                    <a:pt x="243852" y="149860"/>
                  </a:lnTo>
                  <a:lnTo>
                    <a:pt x="246073" y="149860"/>
                  </a:lnTo>
                  <a:lnTo>
                    <a:pt x="252111" y="148589"/>
                  </a:lnTo>
                  <a:lnTo>
                    <a:pt x="288395" y="148589"/>
                  </a:lnTo>
                  <a:lnTo>
                    <a:pt x="284427" y="139700"/>
                  </a:lnTo>
                  <a:lnTo>
                    <a:pt x="279775" y="134619"/>
                  </a:lnTo>
                  <a:lnTo>
                    <a:pt x="273860" y="130810"/>
                  </a:lnTo>
                  <a:lnTo>
                    <a:pt x="266841" y="125729"/>
                  </a:lnTo>
                  <a:lnTo>
                    <a:pt x="259582" y="123189"/>
                  </a:lnTo>
                  <a:lnTo>
                    <a:pt x="252082" y="121919"/>
                  </a:lnTo>
                  <a:close/>
                </a:path>
                <a:path w="775970" h="604520">
                  <a:moveTo>
                    <a:pt x="379491" y="220980"/>
                  </a:moveTo>
                  <a:lnTo>
                    <a:pt x="346618" y="220980"/>
                  </a:lnTo>
                  <a:lnTo>
                    <a:pt x="368239" y="236219"/>
                  </a:lnTo>
                  <a:lnTo>
                    <a:pt x="379491" y="220980"/>
                  </a:lnTo>
                  <a:close/>
                </a:path>
                <a:path w="775970" h="604520">
                  <a:moveTo>
                    <a:pt x="195728" y="78739"/>
                  </a:moveTo>
                  <a:lnTo>
                    <a:pt x="110763" y="198119"/>
                  </a:lnTo>
                  <a:lnTo>
                    <a:pt x="133189" y="213359"/>
                  </a:lnTo>
                  <a:lnTo>
                    <a:pt x="218155" y="95250"/>
                  </a:lnTo>
                  <a:lnTo>
                    <a:pt x="195728" y="78739"/>
                  </a:lnTo>
                  <a:close/>
                </a:path>
                <a:path w="775970" h="604520">
                  <a:moveTo>
                    <a:pt x="106489" y="82550"/>
                  </a:moveTo>
                  <a:lnTo>
                    <a:pt x="60166" y="82550"/>
                  </a:lnTo>
                  <a:lnTo>
                    <a:pt x="99857" y="111760"/>
                  </a:lnTo>
                  <a:lnTo>
                    <a:pt x="62602" y="163829"/>
                  </a:lnTo>
                  <a:lnTo>
                    <a:pt x="85431" y="179069"/>
                  </a:lnTo>
                  <a:lnTo>
                    <a:pt x="150297" y="88900"/>
                  </a:lnTo>
                  <a:lnTo>
                    <a:pt x="115510" y="88900"/>
                  </a:lnTo>
                  <a:lnTo>
                    <a:pt x="106489" y="82550"/>
                  </a:lnTo>
                  <a:close/>
                </a:path>
                <a:path w="775970" h="604520">
                  <a:moveTo>
                    <a:pt x="288395" y="148589"/>
                  </a:moveTo>
                  <a:lnTo>
                    <a:pt x="252111" y="148589"/>
                  </a:lnTo>
                  <a:lnTo>
                    <a:pt x="255098" y="149860"/>
                  </a:lnTo>
                  <a:lnTo>
                    <a:pt x="258057" y="152400"/>
                  </a:lnTo>
                  <a:lnTo>
                    <a:pt x="262046" y="156210"/>
                  </a:lnTo>
                  <a:lnTo>
                    <a:pt x="264897" y="161289"/>
                  </a:lnTo>
                  <a:lnTo>
                    <a:pt x="266610" y="168910"/>
                  </a:lnTo>
                  <a:lnTo>
                    <a:pt x="267186" y="176529"/>
                  </a:lnTo>
                  <a:lnTo>
                    <a:pt x="294455" y="173989"/>
                  </a:lnTo>
                  <a:lnTo>
                    <a:pt x="293455" y="166369"/>
                  </a:lnTo>
                  <a:lnTo>
                    <a:pt x="292015" y="158750"/>
                  </a:lnTo>
                  <a:lnTo>
                    <a:pt x="290135" y="152400"/>
                  </a:lnTo>
                  <a:lnTo>
                    <a:pt x="288395" y="148589"/>
                  </a:lnTo>
                  <a:close/>
                </a:path>
                <a:path w="775970" h="604520">
                  <a:moveTo>
                    <a:pt x="84965" y="0"/>
                  </a:moveTo>
                  <a:lnTo>
                    <a:pt x="0" y="118110"/>
                  </a:lnTo>
                  <a:lnTo>
                    <a:pt x="22910" y="134619"/>
                  </a:lnTo>
                  <a:lnTo>
                    <a:pt x="60166" y="82550"/>
                  </a:lnTo>
                  <a:lnTo>
                    <a:pt x="106489" y="82550"/>
                  </a:lnTo>
                  <a:lnTo>
                    <a:pt x="75819" y="60960"/>
                  </a:lnTo>
                  <a:lnTo>
                    <a:pt x="107876" y="16510"/>
                  </a:lnTo>
                  <a:lnTo>
                    <a:pt x="84965" y="0"/>
                  </a:lnTo>
                  <a:close/>
                </a:path>
                <a:path w="775970" h="604520">
                  <a:moveTo>
                    <a:pt x="147567" y="44450"/>
                  </a:moveTo>
                  <a:lnTo>
                    <a:pt x="115510" y="88900"/>
                  </a:lnTo>
                  <a:lnTo>
                    <a:pt x="150297" y="88900"/>
                  </a:lnTo>
                  <a:lnTo>
                    <a:pt x="170397" y="60960"/>
                  </a:lnTo>
                  <a:lnTo>
                    <a:pt x="147567" y="4445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978402" y="2134666"/>
            <a:ext cx="1424940" cy="1169670"/>
            <a:chOff x="4978402" y="2134666"/>
            <a:chExt cx="1424940" cy="1169670"/>
          </a:xfrm>
        </p:grpSpPr>
        <p:sp>
          <p:nvSpPr>
            <p:cNvPr id="32" name="object 32"/>
            <p:cNvSpPr/>
            <p:nvPr/>
          </p:nvSpPr>
          <p:spPr>
            <a:xfrm>
              <a:off x="5006977" y="2163241"/>
              <a:ext cx="1367790" cy="1112520"/>
            </a:xfrm>
            <a:custGeom>
              <a:avLst/>
              <a:gdLst/>
              <a:ahLst/>
              <a:cxnLst/>
              <a:rect l="l" t="t" r="r" b="b"/>
              <a:pathLst>
                <a:path w="1367789" h="1112520">
                  <a:moveTo>
                    <a:pt x="195310" y="0"/>
                  </a:moveTo>
                  <a:lnTo>
                    <a:pt x="1367326" y="839145"/>
                  </a:lnTo>
                  <a:lnTo>
                    <a:pt x="1172015" y="1111931"/>
                  </a:lnTo>
                  <a:lnTo>
                    <a:pt x="0" y="272785"/>
                  </a:lnTo>
                  <a:lnTo>
                    <a:pt x="195310" y="0"/>
                  </a:lnTo>
                  <a:close/>
                </a:path>
              </a:pathLst>
            </a:custGeom>
            <a:ln w="571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96631" y="2413891"/>
              <a:ext cx="775970" cy="604520"/>
            </a:xfrm>
            <a:custGeom>
              <a:avLst/>
              <a:gdLst/>
              <a:ahLst/>
              <a:cxnLst/>
              <a:rect l="l" t="t" r="r" b="b"/>
              <a:pathLst>
                <a:path w="775970" h="604519">
                  <a:moveTo>
                    <a:pt x="702638" y="449580"/>
                  </a:moveTo>
                  <a:lnTo>
                    <a:pt x="692344" y="449580"/>
                  </a:lnTo>
                  <a:lnTo>
                    <a:pt x="672906" y="452120"/>
                  </a:lnTo>
                  <a:lnTo>
                    <a:pt x="639830" y="473710"/>
                  </a:lnTo>
                  <a:lnTo>
                    <a:pt x="619688" y="509270"/>
                  </a:lnTo>
                  <a:lnTo>
                    <a:pt x="617671" y="525780"/>
                  </a:lnTo>
                  <a:lnTo>
                    <a:pt x="618577" y="539750"/>
                  </a:lnTo>
                  <a:lnTo>
                    <a:pt x="638889" y="579120"/>
                  </a:lnTo>
                  <a:lnTo>
                    <a:pt x="681567" y="603250"/>
                  </a:lnTo>
                  <a:lnTo>
                    <a:pt x="689634" y="604520"/>
                  </a:lnTo>
                  <a:lnTo>
                    <a:pt x="708425" y="604520"/>
                  </a:lnTo>
                  <a:lnTo>
                    <a:pt x="719150" y="603250"/>
                  </a:lnTo>
                  <a:lnTo>
                    <a:pt x="715444" y="577850"/>
                  </a:lnTo>
                  <a:lnTo>
                    <a:pt x="693548" y="577850"/>
                  </a:lnTo>
                  <a:lnTo>
                    <a:pt x="687790" y="576580"/>
                  </a:lnTo>
                  <a:lnTo>
                    <a:pt x="680606" y="575310"/>
                  </a:lnTo>
                  <a:lnTo>
                    <a:pt x="673733" y="572770"/>
                  </a:lnTo>
                  <a:lnTo>
                    <a:pt x="667172" y="567690"/>
                  </a:lnTo>
                  <a:lnTo>
                    <a:pt x="661770" y="563880"/>
                  </a:lnTo>
                  <a:lnTo>
                    <a:pt x="645422" y="529590"/>
                  </a:lnTo>
                  <a:lnTo>
                    <a:pt x="645689" y="523240"/>
                  </a:lnTo>
                  <a:lnTo>
                    <a:pt x="669735" y="483870"/>
                  </a:lnTo>
                  <a:lnTo>
                    <a:pt x="687763" y="477520"/>
                  </a:lnTo>
                  <a:lnTo>
                    <a:pt x="755107" y="477520"/>
                  </a:lnTo>
                  <a:lnTo>
                    <a:pt x="754172" y="476250"/>
                  </a:lnTo>
                  <a:lnTo>
                    <a:pt x="722683" y="454660"/>
                  </a:lnTo>
                  <a:lnTo>
                    <a:pt x="712893" y="452120"/>
                  </a:lnTo>
                  <a:lnTo>
                    <a:pt x="702638" y="449580"/>
                  </a:lnTo>
                  <a:close/>
                </a:path>
                <a:path w="775970" h="604519">
                  <a:moveTo>
                    <a:pt x="715258" y="576580"/>
                  </a:moveTo>
                  <a:lnTo>
                    <a:pt x="707282" y="577850"/>
                  </a:lnTo>
                  <a:lnTo>
                    <a:pt x="715444" y="577850"/>
                  </a:lnTo>
                  <a:lnTo>
                    <a:pt x="715258" y="576580"/>
                  </a:lnTo>
                  <a:close/>
                </a:path>
                <a:path w="775970" h="604519">
                  <a:moveTo>
                    <a:pt x="755107" y="477520"/>
                  </a:moveTo>
                  <a:lnTo>
                    <a:pt x="697566" y="477520"/>
                  </a:lnTo>
                  <a:lnTo>
                    <a:pt x="707000" y="478790"/>
                  </a:lnTo>
                  <a:lnTo>
                    <a:pt x="716065" y="481330"/>
                  </a:lnTo>
                  <a:lnTo>
                    <a:pt x="745888" y="515620"/>
                  </a:lnTo>
                  <a:lnTo>
                    <a:pt x="748875" y="529590"/>
                  </a:lnTo>
                  <a:lnTo>
                    <a:pt x="775488" y="525780"/>
                  </a:lnTo>
                  <a:lnTo>
                    <a:pt x="759783" y="483870"/>
                  </a:lnTo>
                  <a:lnTo>
                    <a:pt x="755107" y="477520"/>
                  </a:lnTo>
                  <a:close/>
                </a:path>
                <a:path w="775970" h="604519">
                  <a:moveTo>
                    <a:pt x="633298" y="392430"/>
                  </a:moveTo>
                  <a:lnTo>
                    <a:pt x="548332" y="510540"/>
                  </a:lnTo>
                  <a:lnTo>
                    <a:pt x="570759" y="527050"/>
                  </a:lnTo>
                  <a:lnTo>
                    <a:pt x="655725" y="408940"/>
                  </a:lnTo>
                  <a:lnTo>
                    <a:pt x="633298" y="392430"/>
                  </a:lnTo>
                  <a:close/>
                </a:path>
                <a:path w="775970" h="604519">
                  <a:moveTo>
                    <a:pt x="587545" y="410210"/>
                  </a:moveTo>
                  <a:lnTo>
                    <a:pt x="514535" y="410210"/>
                  </a:lnTo>
                  <a:lnTo>
                    <a:pt x="516633" y="412750"/>
                  </a:lnTo>
                  <a:lnTo>
                    <a:pt x="507351" y="481330"/>
                  </a:lnTo>
                  <a:lnTo>
                    <a:pt x="532037" y="499110"/>
                  </a:lnTo>
                  <a:lnTo>
                    <a:pt x="541737" y="426720"/>
                  </a:lnTo>
                  <a:lnTo>
                    <a:pt x="567159" y="426720"/>
                  </a:lnTo>
                  <a:lnTo>
                    <a:pt x="574650" y="424180"/>
                  </a:lnTo>
                  <a:lnTo>
                    <a:pt x="581188" y="419100"/>
                  </a:lnTo>
                  <a:lnTo>
                    <a:pt x="587545" y="410210"/>
                  </a:lnTo>
                  <a:close/>
                </a:path>
                <a:path w="775970" h="604519">
                  <a:moveTo>
                    <a:pt x="540928" y="326390"/>
                  </a:moveTo>
                  <a:lnTo>
                    <a:pt x="455961" y="444500"/>
                  </a:lnTo>
                  <a:lnTo>
                    <a:pt x="478551" y="461010"/>
                  </a:lnTo>
                  <a:lnTo>
                    <a:pt x="514535" y="410210"/>
                  </a:lnTo>
                  <a:lnTo>
                    <a:pt x="587545" y="410210"/>
                  </a:lnTo>
                  <a:lnTo>
                    <a:pt x="592086" y="403860"/>
                  </a:lnTo>
                  <a:lnTo>
                    <a:pt x="593055" y="401320"/>
                  </a:lnTo>
                  <a:lnTo>
                    <a:pt x="550245" y="401320"/>
                  </a:lnTo>
                  <a:lnTo>
                    <a:pt x="544610" y="398780"/>
                  </a:lnTo>
                  <a:lnTo>
                    <a:pt x="530303" y="388620"/>
                  </a:lnTo>
                  <a:lnTo>
                    <a:pt x="547690" y="364490"/>
                  </a:lnTo>
                  <a:lnTo>
                    <a:pt x="588517" y="364490"/>
                  </a:lnTo>
                  <a:lnTo>
                    <a:pt x="586625" y="361950"/>
                  </a:lnTo>
                  <a:lnTo>
                    <a:pt x="581110" y="356870"/>
                  </a:lnTo>
                  <a:lnTo>
                    <a:pt x="573864" y="350520"/>
                  </a:lnTo>
                  <a:lnTo>
                    <a:pt x="564888" y="342900"/>
                  </a:lnTo>
                  <a:lnTo>
                    <a:pt x="540928" y="326390"/>
                  </a:lnTo>
                  <a:close/>
                </a:path>
                <a:path w="775970" h="604519">
                  <a:moveTo>
                    <a:pt x="567159" y="426720"/>
                  </a:moveTo>
                  <a:lnTo>
                    <a:pt x="541737" y="426720"/>
                  </a:lnTo>
                  <a:lnTo>
                    <a:pt x="548644" y="427990"/>
                  </a:lnTo>
                  <a:lnTo>
                    <a:pt x="561355" y="427990"/>
                  </a:lnTo>
                  <a:lnTo>
                    <a:pt x="567159" y="426720"/>
                  </a:lnTo>
                  <a:close/>
                </a:path>
                <a:path w="775970" h="604519">
                  <a:moveTo>
                    <a:pt x="421200" y="248920"/>
                  </a:moveTo>
                  <a:lnTo>
                    <a:pt x="401303" y="248920"/>
                  </a:lnTo>
                  <a:lnTo>
                    <a:pt x="391716" y="251460"/>
                  </a:lnTo>
                  <a:lnTo>
                    <a:pt x="358215" y="273050"/>
                  </a:lnTo>
                  <a:lnTo>
                    <a:pt x="339194" y="307340"/>
                  </a:lnTo>
                  <a:lnTo>
                    <a:pt x="337170" y="321310"/>
                  </a:lnTo>
                  <a:lnTo>
                    <a:pt x="337976" y="336550"/>
                  </a:lnTo>
                  <a:lnTo>
                    <a:pt x="357159" y="377190"/>
                  </a:lnTo>
                  <a:lnTo>
                    <a:pt x="395925" y="400050"/>
                  </a:lnTo>
                  <a:lnTo>
                    <a:pt x="410314" y="401320"/>
                  </a:lnTo>
                  <a:lnTo>
                    <a:pt x="425361" y="400050"/>
                  </a:lnTo>
                  <a:lnTo>
                    <a:pt x="439976" y="396240"/>
                  </a:lnTo>
                  <a:lnTo>
                    <a:pt x="453072" y="389890"/>
                  </a:lnTo>
                  <a:lnTo>
                    <a:pt x="464650" y="381000"/>
                  </a:lnTo>
                  <a:lnTo>
                    <a:pt x="470238" y="374650"/>
                  </a:lnTo>
                  <a:lnTo>
                    <a:pt x="410853" y="374650"/>
                  </a:lnTo>
                  <a:lnTo>
                    <a:pt x="401714" y="373380"/>
                  </a:lnTo>
                  <a:lnTo>
                    <a:pt x="368895" y="346710"/>
                  </a:lnTo>
                  <a:lnTo>
                    <a:pt x="364306" y="327660"/>
                  </a:lnTo>
                  <a:lnTo>
                    <a:pt x="365100" y="317500"/>
                  </a:lnTo>
                  <a:lnTo>
                    <a:pt x="388532" y="283210"/>
                  </a:lnTo>
                  <a:lnTo>
                    <a:pt x="406256" y="275590"/>
                  </a:lnTo>
                  <a:lnTo>
                    <a:pt x="472462" y="275590"/>
                  </a:lnTo>
                  <a:lnTo>
                    <a:pt x="469525" y="271780"/>
                  </a:lnTo>
                  <a:lnTo>
                    <a:pt x="458196" y="262890"/>
                  </a:lnTo>
                  <a:lnTo>
                    <a:pt x="449653" y="256540"/>
                  </a:lnTo>
                  <a:lnTo>
                    <a:pt x="440638" y="252730"/>
                  </a:lnTo>
                  <a:lnTo>
                    <a:pt x="431154" y="250190"/>
                  </a:lnTo>
                  <a:lnTo>
                    <a:pt x="421200" y="248920"/>
                  </a:lnTo>
                  <a:close/>
                </a:path>
                <a:path w="775970" h="604519">
                  <a:moveTo>
                    <a:pt x="588517" y="364490"/>
                  </a:moveTo>
                  <a:lnTo>
                    <a:pt x="547690" y="364490"/>
                  </a:lnTo>
                  <a:lnTo>
                    <a:pt x="559925" y="373380"/>
                  </a:lnTo>
                  <a:lnTo>
                    <a:pt x="563768" y="377190"/>
                  </a:lnTo>
                  <a:lnTo>
                    <a:pt x="567091" y="381000"/>
                  </a:lnTo>
                  <a:lnTo>
                    <a:pt x="567912" y="384810"/>
                  </a:lnTo>
                  <a:lnTo>
                    <a:pt x="567866" y="389890"/>
                  </a:lnTo>
                  <a:lnTo>
                    <a:pt x="566931" y="392430"/>
                  </a:lnTo>
                  <a:lnTo>
                    <a:pt x="561963" y="400050"/>
                  </a:lnTo>
                  <a:lnTo>
                    <a:pt x="558373" y="401320"/>
                  </a:lnTo>
                  <a:lnTo>
                    <a:pt x="593055" y="401320"/>
                  </a:lnTo>
                  <a:lnTo>
                    <a:pt x="594993" y="396240"/>
                  </a:lnTo>
                  <a:lnTo>
                    <a:pt x="595995" y="381000"/>
                  </a:lnTo>
                  <a:lnTo>
                    <a:pt x="594300" y="373380"/>
                  </a:lnTo>
                  <a:lnTo>
                    <a:pt x="590409" y="367030"/>
                  </a:lnTo>
                  <a:lnTo>
                    <a:pt x="588517" y="364490"/>
                  </a:lnTo>
                  <a:close/>
                </a:path>
                <a:path w="775970" h="604519">
                  <a:moveTo>
                    <a:pt x="472462" y="275590"/>
                  </a:moveTo>
                  <a:lnTo>
                    <a:pt x="415779" y="275590"/>
                  </a:lnTo>
                  <a:lnTo>
                    <a:pt x="424932" y="276860"/>
                  </a:lnTo>
                  <a:lnTo>
                    <a:pt x="433715" y="279400"/>
                  </a:lnTo>
                  <a:lnTo>
                    <a:pt x="461396" y="316230"/>
                  </a:lnTo>
                  <a:lnTo>
                    <a:pt x="461937" y="325120"/>
                  </a:lnTo>
                  <a:lnTo>
                    <a:pt x="460591" y="335280"/>
                  </a:lnTo>
                  <a:lnTo>
                    <a:pt x="438193" y="367030"/>
                  </a:lnTo>
                  <a:lnTo>
                    <a:pt x="410853" y="374650"/>
                  </a:lnTo>
                  <a:lnTo>
                    <a:pt x="470238" y="374650"/>
                  </a:lnTo>
                  <a:lnTo>
                    <a:pt x="474709" y="369570"/>
                  </a:lnTo>
                  <a:lnTo>
                    <a:pt x="482606" y="355600"/>
                  </a:lnTo>
                  <a:lnTo>
                    <a:pt x="487524" y="341630"/>
                  </a:lnTo>
                  <a:lnTo>
                    <a:pt x="489463" y="326390"/>
                  </a:lnTo>
                  <a:lnTo>
                    <a:pt x="488424" y="311150"/>
                  </a:lnTo>
                  <a:lnTo>
                    <a:pt x="484638" y="297180"/>
                  </a:lnTo>
                  <a:lnTo>
                    <a:pt x="478338" y="283210"/>
                  </a:lnTo>
                  <a:lnTo>
                    <a:pt x="472462" y="275590"/>
                  </a:lnTo>
                  <a:close/>
                </a:path>
                <a:path w="775970" h="604519">
                  <a:moveTo>
                    <a:pt x="318593" y="167640"/>
                  </a:moveTo>
                  <a:lnTo>
                    <a:pt x="302652" y="189230"/>
                  </a:lnTo>
                  <a:lnTo>
                    <a:pt x="323707" y="204470"/>
                  </a:lnTo>
                  <a:lnTo>
                    <a:pt x="254683" y="300990"/>
                  </a:lnTo>
                  <a:lnTo>
                    <a:pt x="277595" y="317500"/>
                  </a:lnTo>
                  <a:lnTo>
                    <a:pt x="346618" y="220980"/>
                  </a:lnTo>
                  <a:lnTo>
                    <a:pt x="379492" y="220980"/>
                  </a:lnTo>
                  <a:lnTo>
                    <a:pt x="384181" y="214630"/>
                  </a:lnTo>
                  <a:lnTo>
                    <a:pt x="318593" y="167640"/>
                  </a:lnTo>
                  <a:close/>
                </a:path>
                <a:path w="775970" h="604519">
                  <a:moveTo>
                    <a:pt x="164887" y="201930"/>
                  </a:moveTo>
                  <a:lnTo>
                    <a:pt x="163957" y="210820"/>
                  </a:lnTo>
                  <a:lnTo>
                    <a:pt x="163999" y="218440"/>
                  </a:lnTo>
                  <a:lnTo>
                    <a:pt x="165014" y="226060"/>
                  </a:lnTo>
                  <a:lnTo>
                    <a:pt x="192770" y="260350"/>
                  </a:lnTo>
                  <a:lnTo>
                    <a:pt x="209328" y="264160"/>
                  </a:lnTo>
                  <a:lnTo>
                    <a:pt x="217735" y="264160"/>
                  </a:lnTo>
                  <a:lnTo>
                    <a:pt x="251018" y="237490"/>
                  </a:lnTo>
                  <a:lnTo>
                    <a:pt x="208403" y="237490"/>
                  </a:lnTo>
                  <a:lnTo>
                    <a:pt x="204340" y="236220"/>
                  </a:lnTo>
                  <a:lnTo>
                    <a:pt x="200468" y="233680"/>
                  </a:lnTo>
                  <a:lnTo>
                    <a:pt x="195767" y="228600"/>
                  </a:lnTo>
                  <a:lnTo>
                    <a:pt x="192796" y="222250"/>
                  </a:lnTo>
                  <a:lnTo>
                    <a:pt x="191557" y="214630"/>
                  </a:lnTo>
                  <a:lnTo>
                    <a:pt x="192048" y="204470"/>
                  </a:lnTo>
                  <a:lnTo>
                    <a:pt x="164887" y="201930"/>
                  </a:lnTo>
                  <a:close/>
                </a:path>
                <a:path w="775970" h="604519">
                  <a:moveTo>
                    <a:pt x="252082" y="121920"/>
                  </a:moveTo>
                  <a:lnTo>
                    <a:pt x="215699" y="143510"/>
                  </a:lnTo>
                  <a:lnTo>
                    <a:pt x="213248" y="161290"/>
                  </a:lnTo>
                  <a:lnTo>
                    <a:pt x="213435" y="166370"/>
                  </a:lnTo>
                  <a:lnTo>
                    <a:pt x="214785" y="175260"/>
                  </a:lnTo>
                  <a:lnTo>
                    <a:pt x="217204" y="186690"/>
                  </a:lnTo>
                  <a:lnTo>
                    <a:pt x="220690" y="200660"/>
                  </a:lnTo>
                  <a:lnTo>
                    <a:pt x="223500" y="210820"/>
                  </a:lnTo>
                  <a:lnTo>
                    <a:pt x="224938" y="218440"/>
                  </a:lnTo>
                  <a:lnTo>
                    <a:pt x="225066" y="226060"/>
                  </a:lnTo>
                  <a:lnTo>
                    <a:pt x="224137" y="229870"/>
                  </a:lnTo>
                  <a:lnTo>
                    <a:pt x="220093" y="236220"/>
                  </a:lnTo>
                  <a:lnTo>
                    <a:pt x="216908" y="237490"/>
                  </a:lnTo>
                  <a:lnTo>
                    <a:pt x="251018" y="237490"/>
                  </a:lnTo>
                  <a:lnTo>
                    <a:pt x="253245" y="226060"/>
                  </a:lnTo>
                  <a:lnTo>
                    <a:pt x="253171" y="219710"/>
                  </a:lnTo>
                  <a:lnTo>
                    <a:pt x="251912" y="210820"/>
                  </a:lnTo>
                  <a:lnTo>
                    <a:pt x="251273" y="208280"/>
                  </a:lnTo>
                  <a:lnTo>
                    <a:pt x="250079" y="203200"/>
                  </a:lnTo>
                  <a:lnTo>
                    <a:pt x="248329" y="195580"/>
                  </a:lnTo>
                  <a:lnTo>
                    <a:pt x="246023" y="186690"/>
                  </a:lnTo>
                  <a:lnTo>
                    <a:pt x="243639" y="176530"/>
                  </a:lnTo>
                  <a:lnTo>
                    <a:pt x="241908" y="168910"/>
                  </a:lnTo>
                  <a:lnTo>
                    <a:pt x="240829" y="163830"/>
                  </a:lnTo>
                  <a:lnTo>
                    <a:pt x="240402" y="160020"/>
                  </a:lnTo>
                  <a:lnTo>
                    <a:pt x="240328" y="156210"/>
                  </a:lnTo>
                  <a:lnTo>
                    <a:pt x="241004" y="154940"/>
                  </a:lnTo>
                  <a:lnTo>
                    <a:pt x="243852" y="149860"/>
                  </a:lnTo>
                  <a:lnTo>
                    <a:pt x="246075" y="149860"/>
                  </a:lnTo>
                  <a:lnTo>
                    <a:pt x="252111" y="148590"/>
                  </a:lnTo>
                  <a:lnTo>
                    <a:pt x="288395" y="148590"/>
                  </a:lnTo>
                  <a:lnTo>
                    <a:pt x="284427" y="139700"/>
                  </a:lnTo>
                  <a:lnTo>
                    <a:pt x="279775" y="134620"/>
                  </a:lnTo>
                  <a:lnTo>
                    <a:pt x="273860" y="130810"/>
                  </a:lnTo>
                  <a:lnTo>
                    <a:pt x="266841" y="125730"/>
                  </a:lnTo>
                  <a:lnTo>
                    <a:pt x="259582" y="123190"/>
                  </a:lnTo>
                  <a:lnTo>
                    <a:pt x="252082" y="121920"/>
                  </a:lnTo>
                  <a:close/>
                </a:path>
                <a:path w="775970" h="604519">
                  <a:moveTo>
                    <a:pt x="379492" y="220980"/>
                  </a:moveTo>
                  <a:lnTo>
                    <a:pt x="346618" y="220980"/>
                  </a:lnTo>
                  <a:lnTo>
                    <a:pt x="368239" y="236220"/>
                  </a:lnTo>
                  <a:lnTo>
                    <a:pt x="379492" y="220980"/>
                  </a:lnTo>
                  <a:close/>
                </a:path>
                <a:path w="775970" h="604519">
                  <a:moveTo>
                    <a:pt x="195729" y="78740"/>
                  </a:moveTo>
                  <a:lnTo>
                    <a:pt x="110763" y="198120"/>
                  </a:lnTo>
                  <a:lnTo>
                    <a:pt x="133191" y="213360"/>
                  </a:lnTo>
                  <a:lnTo>
                    <a:pt x="218156" y="95250"/>
                  </a:lnTo>
                  <a:lnTo>
                    <a:pt x="195729" y="78740"/>
                  </a:lnTo>
                  <a:close/>
                </a:path>
                <a:path w="775970" h="604519">
                  <a:moveTo>
                    <a:pt x="106489" y="82550"/>
                  </a:moveTo>
                  <a:lnTo>
                    <a:pt x="60166" y="82550"/>
                  </a:lnTo>
                  <a:lnTo>
                    <a:pt x="99857" y="111760"/>
                  </a:lnTo>
                  <a:lnTo>
                    <a:pt x="62602" y="163830"/>
                  </a:lnTo>
                  <a:lnTo>
                    <a:pt x="85432" y="179070"/>
                  </a:lnTo>
                  <a:lnTo>
                    <a:pt x="150299" y="88900"/>
                  </a:lnTo>
                  <a:lnTo>
                    <a:pt x="115510" y="88900"/>
                  </a:lnTo>
                  <a:lnTo>
                    <a:pt x="106489" y="82550"/>
                  </a:lnTo>
                  <a:close/>
                </a:path>
                <a:path w="775970" h="604519">
                  <a:moveTo>
                    <a:pt x="288395" y="148590"/>
                  </a:moveTo>
                  <a:lnTo>
                    <a:pt x="252111" y="148590"/>
                  </a:lnTo>
                  <a:lnTo>
                    <a:pt x="255099" y="149860"/>
                  </a:lnTo>
                  <a:lnTo>
                    <a:pt x="258057" y="152400"/>
                  </a:lnTo>
                  <a:lnTo>
                    <a:pt x="262046" y="156210"/>
                  </a:lnTo>
                  <a:lnTo>
                    <a:pt x="264898" y="161290"/>
                  </a:lnTo>
                  <a:lnTo>
                    <a:pt x="266611" y="168910"/>
                  </a:lnTo>
                  <a:lnTo>
                    <a:pt x="267187" y="176530"/>
                  </a:lnTo>
                  <a:lnTo>
                    <a:pt x="294457" y="173990"/>
                  </a:lnTo>
                  <a:lnTo>
                    <a:pt x="293456" y="166370"/>
                  </a:lnTo>
                  <a:lnTo>
                    <a:pt x="292016" y="158750"/>
                  </a:lnTo>
                  <a:lnTo>
                    <a:pt x="290136" y="152400"/>
                  </a:lnTo>
                  <a:lnTo>
                    <a:pt x="288395" y="148590"/>
                  </a:lnTo>
                  <a:close/>
                </a:path>
                <a:path w="775970" h="604519">
                  <a:moveTo>
                    <a:pt x="84965" y="0"/>
                  </a:moveTo>
                  <a:lnTo>
                    <a:pt x="0" y="118110"/>
                  </a:lnTo>
                  <a:lnTo>
                    <a:pt x="22910" y="134620"/>
                  </a:lnTo>
                  <a:lnTo>
                    <a:pt x="60166" y="82550"/>
                  </a:lnTo>
                  <a:lnTo>
                    <a:pt x="106489" y="82550"/>
                  </a:lnTo>
                  <a:lnTo>
                    <a:pt x="75819" y="60960"/>
                  </a:lnTo>
                  <a:lnTo>
                    <a:pt x="107876" y="16510"/>
                  </a:lnTo>
                  <a:lnTo>
                    <a:pt x="84965" y="0"/>
                  </a:lnTo>
                  <a:close/>
                </a:path>
                <a:path w="775970" h="604519">
                  <a:moveTo>
                    <a:pt x="147567" y="44450"/>
                  </a:moveTo>
                  <a:lnTo>
                    <a:pt x="115510" y="88900"/>
                  </a:lnTo>
                  <a:lnTo>
                    <a:pt x="150299" y="88900"/>
                  </a:lnTo>
                  <a:lnTo>
                    <a:pt x="170398" y="60960"/>
                  </a:lnTo>
                  <a:lnTo>
                    <a:pt x="147567" y="4445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739059" y="1488439"/>
            <a:ext cx="8611870" cy="3753485"/>
          </a:xfrm>
          <a:custGeom>
            <a:avLst/>
            <a:gdLst/>
            <a:ahLst/>
            <a:cxnLst/>
            <a:rect l="l" t="t" r="r" b="b"/>
            <a:pathLst>
              <a:path w="8611870" h="3753485">
                <a:moveTo>
                  <a:pt x="8611440" y="0"/>
                </a:moveTo>
                <a:lnTo>
                  <a:pt x="0" y="0"/>
                </a:lnTo>
                <a:lnTo>
                  <a:pt x="0" y="3753295"/>
                </a:lnTo>
                <a:lnTo>
                  <a:pt x="8611440" y="3753295"/>
                </a:lnTo>
                <a:lnTo>
                  <a:pt x="861144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8750" marR="5080">
              <a:lnSpc>
                <a:spcPct val="149900"/>
              </a:lnSpc>
              <a:spcBef>
                <a:spcPts val="125"/>
              </a:spcBef>
            </a:pPr>
            <a:r>
              <a:rPr sz="3600" b="1" spc="-5" dirty="0">
                <a:latin typeface="Century Gothic"/>
                <a:cs typeface="Century Gothic"/>
              </a:rPr>
              <a:t>Commands</a:t>
            </a:r>
            <a:r>
              <a:rPr sz="3600" b="1" dirty="0">
                <a:latin typeface="Century Gothic"/>
                <a:cs typeface="Century Gothic"/>
              </a:rPr>
              <a:t> </a:t>
            </a:r>
            <a:r>
              <a:rPr sz="3600" spc="-5" dirty="0"/>
              <a:t>parameterise </a:t>
            </a:r>
            <a:r>
              <a:rPr sz="3600" dirty="0"/>
              <a:t> transactions hinting to their intent </a:t>
            </a:r>
            <a:r>
              <a:rPr sz="3600" spc="5" dirty="0"/>
              <a:t> </a:t>
            </a:r>
            <a:r>
              <a:rPr sz="3600" dirty="0"/>
              <a:t>and </a:t>
            </a:r>
            <a:r>
              <a:rPr sz="3600" spc="-5" dirty="0"/>
              <a:t>specify </a:t>
            </a:r>
            <a:r>
              <a:rPr sz="3600" dirty="0"/>
              <a:t>the </a:t>
            </a:r>
            <a:r>
              <a:rPr sz="3600" spc="-5" dirty="0"/>
              <a:t>required </a:t>
            </a:r>
            <a:r>
              <a:rPr sz="3600" dirty="0"/>
              <a:t>signers via </a:t>
            </a:r>
            <a:r>
              <a:rPr sz="3600" spc="-985" dirty="0"/>
              <a:t> </a:t>
            </a:r>
            <a:r>
              <a:rPr sz="3600" dirty="0"/>
              <a:t>a list</a:t>
            </a:r>
            <a:r>
              <a:rPr sz="3600" spc="5" dirty="0"/>
              <a:t> </a:t>
            </a:r>
            <a:r>
              <a:rPr sz="3600" dirty="0"/>
              <a:t>of</a:t>
            </a:r>
            <a:r>
              <a:rPr sz="3600" spc="-10" dirty="0"/>
              <a:t> </a:t>
            </a:r>
            <a:r>
              <a:rPr sz="3600" spc="-5" dirty="0"/>
              <a:t>public keys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61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39223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Timestamps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1928" y="1828800"/>
            <a:ext cx="7749540" cy="295465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59690" rIns="0" bIns="0" rtlCol="0">
            <a:spAutoFit/>
          </a:bodyPr>
          <a:lstStyle/>
          <a:p>
            <a:pPr marL="427355" marR="443230">
              <a:lnSpc>
                <a:spcPct val="150100"/>
              </a:lnSpc>
              <a:spcBef>
                <a:spcPts val="470"/>
              </a:spcBef>
            </a:pPr>
            <a:r>
              <a:rPr sz="3600" b="1" spc="-5" dirty="0">
                <a:latin typeface="Century Gothic"/>
                <a:cs typeface="Century Gothic"/>
              </a:rPr>
              <a:t>Timestamps </a:t>
            </a:r>
            <a:r>
              <a:rPr sz="3600" dirty="0"/>
              <a:t>assert that a </a:t>
            </a:r>
            <a:r>
              <a:rPr sz="3600" spc="5" dirty="0"/>
              <a:t> </a:t>
            </a:r>
            <a:r>
              <a:rPr sz="3600" dirty="0"/>
              <a:t>transaction </a:t>
            </a:r>
            <a:r>
              <a:rPr sz="3600" spc="-5" dirty="0"/>
              <a:t>happened within </a:t>
            </a:r>
            <a:r>
              <a:rPr sz="3600" dirty="0"/>
              <a:t>a </a:t>
            </a:r>
            <a:r>
              <a:rPr sz="3600" spc="-985" dirty="0"/>
              <a:t> </a:t>
            </a:r>
            <a:r>
              <a:rPr sz="3600" spc="-5" dirty="0"/>
              <a:t>specified</a:t>
            </a:r>
            <a:r>
              <a:rPr sz="3600" spc="-10" dirty="0"/>
              <a:t> </a:t>
            </a:r>
            <a:r>
              <a:rPr sz="3600" dirty="0"/>
              <a:t>time</a:t>
            </a:r>
            <a:r>
              <a:rPr sz="3600" spc="-5" dirty="0"/>
              <a:t> window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63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4254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Att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a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c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hm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e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n</a:t>
            </a: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ts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531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A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t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tachments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65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8914130" cy="386969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5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can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also contain</a:t>
            </a:r>
            <a:r>
              <a:rPr sz="2400" dirty="0">
                <a:latin typeface="Century Gothic"/>
                <a:cs typeface="Century Gothic"/>
              </a:rPr>
              <a:t> a </a:t>
            </a:r>
            <a:r>
              <a:rPr sz="2400" spc="-5" dirty="0">
                <a:latin typeface="Century Gothic"/>
                <a:cs typeface="Century Gothic"/>
              </a:rPr>
              <a:t>number </a:t>
            </a:r>
            <a:r>
              <a:rPr sz="2400" dirty="0">
                <a:latin typeface="Century Gothic"/>
                <a:cs typeface="Century Gothic"/>
              </a:rPr>
              <a:t>of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attachments</a:t>
            </a:r>
            <a:endParaRPr sz="24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Attachments are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zip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files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identified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by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hash</a:t>
            </a:r>
            <a:endParaRPr sz="2400">
              <a:latin typeface="Century Gothic"/>
              <a:cs typeface="Century Gothic"/>
            </a:endParaRPr>
          </a:p>
          <a:p>
            <a:pPr marL="469900" marR="5080" indent="-457200">
              <a:lnSpc>
                <a:spcPts val="4330"/>
              </a:lnSpc>
              <a:spcBef>
                <a:spcPts val="35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Attachments are </a:t>
            </a:r>
            <a:r>
              <a:rPr sz="2400" b="1" spc="-5" dirty="0">
                <a:latin typeface="Century Gothic"/>
                <a:cs typeface="Century Gothic"/>
              </a:rPr>
              <a:t>referenced </a:t>
            </a:r>
            <a:r>
              <a:rPr sz="2400" spc="-5" dirty="0">
                <a:latin typeface="Century Gothic"/>
                <a:cs typeface="Century Gothic"/>
              </a:rPr>
              <a:t>within </a:t>
            </a:r>
            <a:r>
              <a:rPr sz="2400" dirty="0">
                <a:latin typeface="Century Gothic"/>
                <a:cs typeface="Century Gothic"/>
              </a:rPr>
              <a:t>a </a:t>
            </a:r>
            <a:r>
              <a:rPr sz="2400" spc="-5" dirty="0">
                <a:latin typeface="Century Gothic"/>
                <a:cs typeface="Century Gothic"/>
              </a:rPr>
              <a:t>transaction, </a:t>
            </a:r>
            <a:r>
              <a:rPr sz="2400" dirty="0">
                <a:latin typeface="Century Gothic"/>
                <a:cs typeface="Century Gothic"/>
              </a:rPr>
              <a:t>but </a:t>
            </a:r>
            <a:r>
              <a:rPr sz="2400" spc="-5" dirty="0">
                <a:latin typeface="Century Gothic"/>
                <a:cs typeface="Century Gothic"/>
              </a:rPr>
              <a:t>not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included in </a:t>
            </a:r>
            <a:r>
              <a:rPr sz="2400" dirty="0">
                <a:latin typeface="Century Gothic"/>
                <a:cs typeface="Century Gothic"/>
              </a:rPr>
              <a:t>the </a:t>
            </a:r>
            <a:r>
              <a:rPr sz="2400" spc="-5" dirty="0">
                <a:latin typeface="Century Gothic"/>
                <a:cs typeface="Century Gothic"/>
              </a:rPr>
              <a:t>transaction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itself</a:t>
            </a:r>
            <a:endParaRPr sz="2400">
              <a:latin typeface="Century Gothic"/>
              <a:cs typeface="Century Gothic"/>
            </a:endParaRPr>
          </a:p>
          <a:p>
            <a:pPr marL="469900" marR="445134" indent="-457200">
              <a:lnSpc>
                <a:spcPts val="4300"/>
              </a:lnSpc>
              <a:spcBef>
                <a:spcPts val="3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Attachments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intended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for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data </a:t>
            </a:r>
            <a:r>
              <a:rPr sz="2400" dirty="0">
                <a:latin typeface="Century Gothic"/>
                <a:cs typeface="Century Gothic"/>
              </a:rPr>
              <a:t>on</a:t>
            </a:r>
            <a:r>
              <a:rPr sz="2400" spc="-5" dirty="0">
                <a:latin typeface="Century Gothic"/>
                <a:cs typeface="Century Gothic"/>
              </a:rPr>
              <a:t> 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ledger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that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multiple </a:t>
            </a:r>
            <a:r>
              <a:rPr sz="2400" dirty="0">
                <a:latin typeface="Century Gothic"/>
                <a:cs typeface="Century Gothic"/>
              </a:rPr>
              <a:t>peers</a:t>
            </a:r>
            <a:r>
              <a:rPr sz="2400" spc="-5" dirty="0">
                <a:latin typeface="Century Gothic"/>
                <a:cs typeface="Century Gothic"/>
              </a:rPr>
              <a:t> may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wish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 </a:t>
            </a:r>
            <a:r>
              <a:rPr sz="2400" b="1" spc="-5" dirty="0">
                <a:latin typeface="Century Gothic"/>
                <a:cs typeface="Century Gothic"/>
              </a:rPr>
              <a:t>reuse</a:t>
            </a:r>
            <a:r>
              <a:rPr sz="2400" b="1" dirty="0">
                <a:latin typeface="Century Gothic"/>
                <a:cs typeface="Century Gothic"/>
              </a:rPr>
              <a:t> over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and</a:t>
            </a:r>
            <a:r>
              <a:rPr sz="2400" b="1" dirty="0">
                <a:latin typeface="Century Gothic"/>
                <a:cs typeface="Century Gothic"/>
              </a:rPr>
              <a:t> over</a:t>
            </a:r>
            <a:r>
              <a:rPr sz="2400" b="1" spc="-1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again</a:t>
            </a:r>
            <a:endParaRPr sz="24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10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latin typeface="Century Gothic"/>
                <a:cs typeface="Century Gothic"/>
              </a:rPr>
              <a:t>A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transaction creator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chooses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which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files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attach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531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A</a:t>
            </a:r>
            <a:r>
              <a:rPr b="1" spc="5" dirty="0">
                <a:solidFill>
                  <a:srgbClr val="ED1C24"/>
                </a:solidFill>
                <a:latin typeface="Century Gothic"/>
                <a:cs typeface="Century Gothic"/>
              </a:rPr>
              <a:t>t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tachments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66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7991" y="2887039"/>
            <a:ext cx="272224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latin typeface="Century Gothic"/>
                <a:cs typeface="Century Gothic"/>
              </a:rPr>
              <a:t>Attachments </a:t>
            </a:r>
            <a:r>
              <a:rPr sz="2000" spc="-5" dirty="0">
                <a:latin typeface="Century Gothic"/>
                <a:cs typeface="Century Gothic"/>
              </a:rPr>
              <a:t>are 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added by transaction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creators </a:t>
            </a:r>
            <a:r>
              <a:rPr sz="2000" dirty="0">
                <a:latin typeface="Century Gothic"/>
                <a:cs typeface="Century Gothic"/>
              </a:rPr>
              <a:t>and </a:t>
            </a:r>
            <a:r>
              <a:rPr sz="2000" spc="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identified by hash </a:t>
            </a:r>
            <a:r>
              <a:rPr sz="200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within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transaction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28598" y="2963240"/>
            <a:ext cx="9525" cy="2312035"/>
          </a:xfrm>
          <a:custGeom>
            <a:avLst/>
            <a:gdLst/>
            <a:ahLst/>
            <a:cxnLst/>
            <a:rect l="l" t="t" r="r" b="b"/>
            <a:pathLst>
              <a:path w="9525" h="2312035">
                <a:moveTo>
                  <a:pt x="9011" y="0"/>
                </a:moveTo>
                <a:lnTo>
                  <a:pt x="0" y="2311471"/>
                </a:lnTo>
              </a:path>
            </a:pathLst>
          </a:custGeom>
          <a:ln w="50800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6926" y="5439869"/>
            <a:ext cx="934719" cy="520065"/>
          </a:xfrm>
          <a:custGeom>
            <a:avLst/>
            <a:gdLst/>
            <a:ahLst/>
            <a:cxnLst/>
            <a:rect l="l" t="t" r="r" b="b"/>
            <a:pathLst>
              <a:path w="934720" h="520064">
                <a:moveTo>
                  <a:pt x="934377" y="0"/>
                </a:moveTo>
                <a:lnTo>
                  <a:pt x="0" y="0"/>
                </a:lnTo>
                <a:lnTo>
                  <a:pt x="0" y="519651"/>
                </a:lnTo>
                <a:lnTo>
                  <a:pt x="934377" y="519651"/>
                </a:lnTo>
                <a:lnTo>
                  <a:pt x="9343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95329" y="1806957"/>
            <a:ext cx="1762760" cy="1151255"/>
            <a:chOff x="5595329" y="1806957"/>
            <a:chExt cx="1762760" cy="1151255"/>
          </a:xfrm>
        </p:grpSpPr>
        <p:sp>
          <p:nvSpPr>
            <p:cNvPr id="7" name="object 7"/>
            <p:cNvSpPr/>
            <p:nvPr/>
          </p:nvSpPr>
          <p:spPr>
            <a:xfrm>
              <a:off x="5623904" y="1835531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09" h="1094105">
                  <a:moveTo>
                    <a:pt x="1705254" y="0"/>
                  </a:moveTo>
                  <a:lnTo>
                    <a:pt x="0" y="0"/>
                  </a:lnTo>
                  <a:lnTo>
                    <a:pt x="0" y="1093957"/>
                  </a:lnTo>
                  <a:lnTo>
                    <a:pt x="1705254" y="1093957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23904" y="1835532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09" h="1094105">
                  <a:moveTo>
                    <a:pt x="0" y="0"/>
                  </a:moveTo>
                  <a:lnTo>
                    <a:pt x="1705254" y="0"/>
                  </a:lnTo>
                  <a:lnTo>
                    <a:pt x="1705254" y="1093957"/>
                  </a:lnTo>
                  <a:lnTo>
                    <a:pt x="0" y="1093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607164" y="3253869"/>
            <a:ext cx="1762760" cy="1151255"/>
            <a:chOff x="5607164" y="3253869"/>
            <a:chExt cx="1762760" cy="1151255"/>
          </a:xfrm>
        </p:grpSpPr>
        <p:sp>
          <p:nvSpPr>
            <p:cNvPr id="10" name="object 10"/>
            <p:cNvSpPr/>
            <p:nvPr/>
          </p:nvSpPr>
          <p:spPr>
            <a:xfrm>
              <a:off x="5635739" y="3282445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09" h="1094104">
                  <a:moveTo>
                    <a:pt x="1705254" y="0"/>
                  </a:moveTo>
                  <a:lnTo>
                    <a:pt x="0" y="0"/>
                  </a:lnTo>
                  <a:lnTo>
                    <a:pt x="0" y="1093957"/>
                  </a:lnTo>
                  <a:lnTo>
                    <a:pt x="1705254" y="1093957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5739" y="3282444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09" h="1094104">
                  <a:moveTo>
                    <a:pt x="0" y="0"/>
                  </a:moveTo>
                  <a:lnTo>
                    <a:pt x="1705254" y="0"/>
                  </a:lnTo>
                  <a:lnTo>
                    <a:pt x="1705254" y="1093957"/>
                  </a:lnTo>
                  <a:lnTo>
                    <a:pt x="0" y="1093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978779" y="1821073"/>
            <a:ext cx="1762760" cy="1151255"/>
            <a:chOff x="1978779" y="1821073"/>
            <a:chExt cx="1762760" cy="1151255"/>
          </a:xfrm>
        </p:grpSpPr>
        <p:sp>
          <p:nvSpPr>
            <p:cNvPr id="13" name="object 13"/>
            <p:cNvSpPr/>
            <p:nvPr/>
          </p:nvSpPr>
          <p:spPr>
            <a:xfrm>
              <a:off x="2007354" y="1849647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10" h="1094105">
                  <a:moveTo>
                    <a:pt x="1705254" y="0"/>
                  </a:moveTo>
                  <a:lnTo>
                    <a:pt x="0" y="0"/>
                  </a:lnTo>
                  <a:lnTo>
                    <a:pt x="0" y="1093957"/>
                  </a:lnTo>
                  <a:lnTo>
                    <a:pt x="1705254" y="1093957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07354" y="1849648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10" h="1094105">
                  <a:moveTo>
                    <a:pt x="0" y="0"/>
                  </a:moveTo>
                  <a:lnTo>
                    <a:pt x="1705254" y="0"/>
                  </a:lnTo>
                  <a:lnTo>
                    <a:pt x="1705254" y="1093957"/>
                  </a:lnTo>
                  <a:lnTo>
                    <a:pt x="0" y="1093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978779" y="3225025"/>
            <a:ext cx="1762760" cy="1151255"/>
            <a:chOff x="1978779" y="3225025"/>
            <a:chExt cx="1762760" cy="1151255"/>
          </a:xfrm>
        </p:grpSpPr>
        <p:sp>
          <p:nvSpPr>
            <p:cNvPr id="16" name="object 16"/>
            <p:cNvSpPr/>
            <p:nvPr/>
          </p:nvSpPr>
          <p:spPr>
            <a:xfrm>
              <a:off x="2007354" y="3253600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10" h="1094104">
                  <a:moveTo>
                    <a:pt x="1705254" y="0"/>
                  </a:moveTo>
                  <a:lnTo>
                    <a:pt x="0" y="0"/>
                  </a:lnTo>
                  <a:lnTo>
                    <a:pt x="0" y="1093957"/>
                  </a:lnTo>
                  <a:lnTo>
                    <a:pt x="1705254" y="1093957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7354" y="3253600"/>
              <a:ext cx="1705610" cy="1094105"/>
            </a:xfrm>
            <a:custGeom>
              <a:avLst/>
              <a:gdLst/>
              <a:ahLst/>
              <a:cxnLst/>
              <a:rect l="l" t="t" r="r" b="b"/>
              <a:pathLst>
                <a:path w="1705610" h="1094104">
                  <a:moveTo>
                    <a:pt x="0" y="0"/>
                  </a:moveTo>
                  <a:lnTo>
                    <a:pt x="1705254" y="0"/>
                  </a:lnTo>
                  <a:lnTo>
                    <a:pt x="1705254" y="1093957"/>
                  </a:lnTo>
                  <a:lnTo>
                    <a:pt x="0" y="109395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978779" y="4605313"/>
            <a:ext cx="1762760" cy="577215"/>
            <a:chOff x="1978779" y="4605313"/>
            <a:chExt cx="1762760" cy="577215"/>
          </a:xfrm>
        </p:grpSpPr>
        <p:sp>
          <p:nvSpPr>
            <p:cNvPr id="19" name="object 19"/>
            <p:cNvSpPr/>
            <p:nvPr/>
          </p:nvSpPr>
          <p:spPr>
            <a:xfrm>
              <a:off x="2007354" y="4633888"/>
              <a:ext cx="1705610" cy="520065"/>
            </a:xfrm>
            <a:custGeom>
              <a:avLst/>
              <a:gdLst/>
              <a:ahLst/>
              <a:cxnLst/>
              <a:rect l="l" t="t" r="r" b="b"/>
              <a:pathLst>
                <a:path w="1705610" h="520064">
                  <a:moveTo>
                    <a:pt x="1705254" y="0"/>
                  </a:moveTo>
                  <a:lnTo>
                    <a:pt x="0" y="0"/>
                  </a:lnTo>
                  <a:lnTo>
                    <a:pt x="0" y="519651"/>
                  </a:lnTo>
                  <a:lnTo>
                    <a:pt x="1705254" y="519651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07354" y="4633888"/>
              <a:ext cx="1705610" cy="520065"/>
            </a:xfrm>
            <a:custGeom>
              <a:avLst/>
              <a:gdLst/>
              <a:ahLst/>
              <a:cxnLst/>
              <a:rect l="l" t="t" r="r" b="b"/>
              <a:pathLst>
                <a:path w="1705610" h="520064">
                  <a:moveTo>
                    <a:pt x="0" y="0"/>
                  </a:moveTo>
                  <a:lnTo>
                    <a:pt x="1705254" y="0"/>
                  </a:lnTo>
                  <a:lnTo>
                    <a:pt x="1705254" y="519652"/>
                  </a:lnTo>
                  <a:lnTo>
                    <a:pt x="0" y="51965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901909" y="4605313"/>
            <a:ext cx="3456304" cy="577215"/>
            <a:chOff x="3901909" y="4605313"/>
            <a:chExt cx="3456304" cy="577215"/>
          </a:xfrm>
        </p:grpSpPr>
        <p:sp>
          <p:nvSpPr>
            <p:cNvPr id="22" name="object 22"/>
            <p:cNvSpPr/>
            <p:nvPr/>
          </p:nvSpPr>
          <p:spPr>
            <a:xfrm>
              <a:off x="3930484" y="4633888"/>
              <a:ext cx="3399154" cy="520065"/>
            </a:xfrm>
            <a:custGeom>
              <a:avLst/>
              <a:gdLst/>
              <a:ahLst/>
              <a:cxnLst/>
              <a:rect l="l" t="t" r="r" b="b"/>
              <a:pathLst>
                <a:path w="3399154" h="520064">
                  <a:moveTo>
                    <a:pt x="3398673" y="0"/>
                  </a:moveTo>
                  <a:lnTo>
                    <a:pt x="0" y="0"/>
                  </a:lnTo>
                  <a:lnTo>
                    <a:pt x="0" y="519651"/>
                  </a:lnTo>
                  <a:lnTo>
                    <a:pt x="3398673" y="519651"/>
                  </a:lnTo>
                  <a:lnTo>
                    <a:pt x="33986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30484" y="4633888"/>
              <a:ext cx="3399154" cy="520065"/>
            </a:xfrm>
            <a:custGeom>
              <a:avLst/>
              <a:gdLst/>
              <a:ahLst/>
              <a:cxnLst/>
              <a:rect l="l" t="t" r="r" b="b"/>
              <a:pathLst>
                <a:path w="3399154" h="520064">
                  <a:moveTo>
                    <a:pt x="0" y="0"/>
                  </a:moveTo>
                  <a:lnTo>
                    <a:pt x="3398674" y="0"/>
                  </a:lnTo>
                  <a:lnTo>
                    <a:pt x="3398674" y="519652"/>
                  </a:lnTo>
                  <a:lnTo>
                    <a:pt x="0" y="51965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22243" y="4762051"/>
              <a:ext cx="800100" cy="262890"/>
            </a:xfrm>
            <a:custGeom>
              <a:avLst/>
              <a:gdLst/>
              <a:ahLst/>
              <a:cxnLst/>
              <a:rect l="l" t="t" r="r" b="b"/>
              <a:pathLst>
                <a:path w="800100" h="262889">
                  <a:moveTo>
                    <a:pt x="799755" y="0"/>
                  </a:moveTo>
                  <a:lnTo>
                    <a:pt x="0" y="0"/>
                  </a:lnTo>
                  <a:lnTo>
                    <a:pt x="0" y="262769"/>
                  </a:lnTo>
                  <a:lnTo>
                    <a:pt x="799755" y="262769"/>
                  </a:lnTo>
                  <a:lnTo>
                    <a:pt x="79975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22243" y="4762050"/>
              <a:ext cx="800100" cy="262890"/>
            </a:xfrm>
            <a:custGeom>
              <a:avLst/>
              <a:gdLst/>
              <a:ahLst/>
              <a:cxnLst/>
              <a:rect l="l" t="t" r="r" b="b"/>
              <a:pathLst>
                <a:path w="800100" h="262889">
                  <a:moveTo>
                    <a:pt x="0" y="0"/>
                  </a:moveTo>
                  <a:lnTo>
                    <a:pt x="799756" y="0"/>
                  </a:lnTo>
                  <a:lnTo>
                    <a:pt x="799756" y="262770"/>
                  </a:lnTo>
                  <a:lnTo>
                    <a:pt x="0" y="26277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39875" y="4762050"/>
              <a:ext cx="882015" cy="257810"/>
            </a:xfrm>
            <a:custGeom>
              <a:avLst/>
              <a:gdLst/>
              <a:ahLst/>
              <a:cxnLst/>
              <a:rect l="l" t="t" r="r" b="b"/>
              <a:pathLst>
                <a:path w="882015" h="257810">
                  <a:moveTo>
                    <a:pt x="881946" y="0"/>
                  </a:moveTo>
                  <a:lnTo>
                    <a:pt x="0" y="0"/>
                  </a:lnTo>
                  <a:lnTo>
                    <a:pt x="0" y="257440"/>
                  </a:lnTo>
                  <a:lnTo>
                    <a:pt x="881946" y="257440"/>
                  </a:lnTo>
                  <a:lnTo>
                    <a:pt x="88194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39875" y="4762050"/>
              <a:ext cx="882015" cy="257810"/>
            </a:xfrm>
            <a:custGeom>
              <a:avLst/>
              <a:gdLst/>
              <a:ahLst/>
              <a:cxnLst/>
              <a:rect l="l" t="t" r="r" b="b"/>
              <a:pathLst>
                <a:path w="882015" h="257810">
                  <a:moveTo>
                    <a:pt x="0" y="0"/>
                  </a:moveTo>
                  <a:lnTo>
                    <a:pt x="881947" y="0"/>
                  </a:lnTo>
                  <a:lnTo>
                    <a:pt x="881947" y="257440"/>
                  </a:lnTo>
                  <a:lnTo>
                    <a:pt x="0" y="25744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728641" y="1546208"/>
          <a:ext cx="5864860" cy="4384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461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36195" algn="ctr">
                        <a:lnSpc>
                          <a:spcPct val="100000"/>
                        </a:lnSpc>
                        <a:tabLst>
                          <a:tab pos="3616325" algn="l"/>
                        </a:tabLst>
                      </a:pPr>
                      <a:r>
                        <a:rPr sz="2100" b="1" baseline="-3968" dirty="0">
                          <a:latin typeface="Century Gothic"/>
                          <a:cs typeface="Century Gothic"/>
                        </a:rPr>
                        <a:t>IOU</a:t>
                      </a:r>
                      <a:r>
                        <a:rPr sz="1350" b="1" baseline="-27777" dirty="0">
                          <a:latin typeface="Century Gothic"/>
                          <a:cs typeface="Century Gothic"/>
                        </a:rPr>
                        <a:t>1	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IOU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2</a:t>
                      </a:r>
                      <a:endParaRPr sz="1350" baseline="-21604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ts val="1675"/>
                        </a:lnSpc>
                        <a:spcBef>
                          <a:spcPts val="20"/>
                        </a:spcBef>
                        <a:tabLst>
                          <a:tab pos="3957954" algn="l"/>
                        </a:tabLst>
                      </a:pPr>
                      <a:r>
                        <a:rPr sz="2100" b="1" spc="-7" baseline="-3968" dirty="0">
                          <a:latin typeface="Century Gothic"/>
                          <a:cs typeface="Century Gothic"/>
                        </a:rPr>
                        <a:t>From:</a:t>
                      </a:r>
                      <a:r>
                        <a:rPr sz="2100" b="1" baseline="-3968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15" baseline="-3968" dirty="0">
                          <a:latin typeface="Century Gothic"/>
                          <a:cs typeface="Century Gothic"/>
                        </a:rPr>
                        <a:t>Alice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From:</a:t>
                      </a:r>
                      <a:r>
                        <a:rPr sz="1400" b="1" spc="-7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ts val="1675"/>
                        </a:lnSpc>
                        <a:tabLst>
                          <a:tab pos="3957954" algn="l"/>
                        </a:tabLst>
                      </a:pPr>
                      <a:r>
                        <a:rPr sz="2100" b="1" spc="-7" baseline="-3968" dirty="0">
                          <a:latin typeface="Century Gothic"/>
                          <a:cs typeface="Century Gothic"/>
                        </a:rPr>
                        <a:t>To:</a:t>
                      </a:r>
                      <a:r>
                        <a:rPr sz="2100" b="1" spc="-15" baseline="-3968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-3968" dirty="0">
                          <a:latin typeface="Century Gothic"/>
                          <a:cs typeface="Century Gothic"/>
                        </a:rPr>
                        <a:t>Bob	</a:t>
                      </a: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To:</a:t>
                      </a:r>
                      <a:r>
                        <a:rPr sz="1400" b="1" spc="-5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Bob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3957954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£10	</a:t>
                      </a:r>
                      <a:r>
                        <a:rPr sz="2100" b="1" spc="-7" baseline="3968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2100" b="1" spc="-60" baseline="3968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3968" dirty="0">
                          <a:latin typeface="Century Gothic"/>
                          <a:cs typeface="Century Gothic"/>
                        </a:rPr>
                        <a:t>£5</a:t>
                      </a:r>
                      <a:endParaRPr sz="2100" baseline="3968">
                        <a:latin typeface="Century Gothic"/>
                        <a:cs typeface="Century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24130" algn="ctr">
                        <a:lnSpc>
                          <a:spcPct val="100000"/>
                        </a:lnSpc>
                        <a:tabLst>
                          <a:tab pos="3627754" algn="l"/>
                        </a:tabLst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1	</a:t>
                      </a:r>
                      <a:r>
                        <a:rPr sz="2100" b="1" baseline="-9920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33950" dirty="0">
                          <a:latin typeface="Century Gothic"/>
                          <a:cs typeface="Century Gothic"/>
                        </a:rPr>
                        <a:t>2</a:t>
                      </a:r>
                      <a:endParaRPr sz="1350" baseline="-3395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ts val="1675"/>
                        </a:lnSpc>
                        <a:spcBef>
                          <a:spcPts val="20"/>
                        </a:spcBef>
                        <a:tabLst>
                          <a:tab pos="396938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	</a:t>
                      </a:r>
                      <a:r>
                        <a:rPr sz="2100" b="1" spc="-7" baseline="-9920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2100" b="1" spc="-135" baseline="-99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-9920" dirty="0">
                          <a:latin typeface="Century Gothic"/>
                          <a:cs typeface="Century Gothic"/>
                        </a:rPr>
                        <a:t>Bob</a:t>
                      </a:r>
                      <a:endParaRPr sz="2100" baseline="-992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ts val="1675"/>
                        </a:lnSpc>
                        <a:tabLst>
                          <a:tab pos="396938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Currency:</a:t>
                      </a:r>
                      <a:r>
                        <a:rPr sz="1400" b="1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GBP	</a:t>
                      </a:r>
                      <a:r>
                        <a:rPr sz="2100" b="1" spc="-7" baseline="-9920" dirty="0">
                          <a:latin typeface="Century Gothic"/>
                          <a:cs typeface="Century Gothic"/>
                        </a:rPr>
                        <a:t>Currency:</a:t>
                      </a:r>
                      <a:r>
                        <a:rPr sz="2100" b="1" spc="-60" baseline="-99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-9920" dirty="0">
                          <a:latin typeface="Century Gothic"/>
                          <a:cs typeface="Century Gothic"/>
                        </a:rPr>
                        <a:t>GBP</a:t>
                      </a:r>
                      <a:endParaRPr sz="2100" baseline="-9920">
                        <a:latin typeface="Century Gothic"/>
                        <a:cs typeface="Century Gothic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3969385" algn="l"/>
                        </a:tabLst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£5	</a:t>
                      </a:r>
                      <a:r>
                        <a:rPr sz="2100" b="1" spc="-7" baseline="-9920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2100" b="1" spc="-67" baseline="-992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2100" spc="-7" baseline="-9920" dirty="0">
                          <a:latin typeface="Century Gothic"/>
                          <a:cs typeface="Century Gothic"/>
                        </a:rPr>
                        <a:t>£5</a:t>
                      </a:r>
                      <a:endParaRPr sz="2100" baseline="-9920">
                        <a:latin typeface="Century Gothic"/>
                        <a:cs typeface="Century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96520" algn="ct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658620" algn="l"/>
                          <a:tab pos="2953385" algn="l"/>
                          <a:tab pos="3982720" algn="l"/>
                        </a:tabLst>
                      </a:pPr>
                      <a:r>
                        <a:rPr sz="1200" b="1" spc="-5" dirty="0">
                          <a:latin typeface="Century Gothic"/>
                          <a:cs typeface="Century Gothic"/>
                        </a:rPr>
                        <a:t>TIMESTAMP	ATTACHMENTS	</a:t>
                      </a:r>
                      <a:r>
                        <a:rPr sz="1500" b="1" spc="-7" baseline="5555" dirty="0">
                          <a:latin typeface="Century Gothic"/>
                          <a:cs typeface="Century Gothic"/>
                        </a:rPr>
                        <a:t>57g43ig…	3hefwl7n…</a:t>
                      </a:r>
                      <a:endParaRPr sz="1500" baseline="5555">
                        <a:latin typeface="Century Gothic"/>
                        <a:cs typeface="Century Gothic"/>
                      </a:endParaRPr>
                    </a:p>
                  </a:txBody>
                  <a:tcPr marL="0" marR="0" marT="2540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1800" b="1" spc="-7" baseline="11574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800" b="1" spc="-5" dirty="0">
                          <a:latin typeface="Century Gothic"/>
                          <a:cs typeface="Century Gothic"/>
                        </a:rPr>
                        <a:t>ALICE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635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200" b="1" spc="-5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1200" b="1" spc="-7" baseline="-17361" dirty="0">
                          <a:latin typeface="Century Gothic"/>
                          <a:cs typeface="Century Gothic"/>
                        </a:rPr>
                        <a:t>BOB</a:t>
                      </a:r>
                      <a:endParaRPr sz="1200" baseline="-17361">
                        <a:latin typeface="Century Gothic"/>
                        <a:cs typeface="Century Gothic"/>
                      </a:endParaRPr>
                    </a:p>
                  </a:txBody>
                  <a:tcPr marL="0" marR="0" marT="163830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7F7F7F"/>
                      </a:solidFill>
                      <a:prstDash val="solid"/>
                    </a:lnL>
                    <a:lnT w="76200">
                      <a:solidFill>
                        <a:srgbClr val="7F7F7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7329159" y="4808933"/>
            <a:ext cx="1600200" cy="171450"/>
          </a:xfrm>
          <a:custGeom>
            <a:avLst/>
            <a:gdLst/>
            <a:ahLst/>
            <a:cxnLst/>
            <a:rect l="l" t="t" r="r" b="b"/>
            <a:pathLst>
              <a:path w="1600200" h="171450">
                <a:moveTo>
                  <a:pt x="171918" y="0"/>
                </a:moveTo>
                <a:lnTo>
                  <a:pt x="0" y="84780"/>
                </a:lnTo>
                <a:lnTo>
                  <a:pt x="170975" y="171447"/>
                </a:lnTo>
                <a:lnTo>
                  <a:pt x="171289" y="114298"/>
                </a:lnTo>
                <a:lnTo>
                  <a:pt x="1599283" y="122156"/>
                </a:lnTo>
                <a:lnTo>
                  <a:pt x="1599598" y="65007"/>
                </a:lnTo>
                <a:lnTo>
                  <a:pt x="171603" y="57148"/>
                </a:lnTo>
                <a:lnTo>
                  <a:pt x="171918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6804" y="2069176"/>
            <a:ext cx="1588820" cy="637520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3882721" y="3501975"/>
            <a:ext cx="1589405" cy="637540"/>
            <a:chOff x="3882721" y="3501975"/>
            <a:chExt cx="1589405" cy="637540"/>
          </a:xfrm>
        </p:grpSpPr>
        <p:sp>
          <p:nvSpPr>
            <p:cNvPr id="32" name="object 32"/>
            <p:cNvSpPr/>
            <p:nvPr/>
          </p:nvSpPr>
          <p:spPr>
            <a:xfrm>
              <a:off x="3882721" y="3501975"/>
              <a:ext cx="1589405" cy="637540"/>
            </a:xfrm>
            <a:custGeom>
              <a:avLst/>
              <a:gdLst/>
              <a:ahLst/>
              <a:cxnLst/>
              <a:rect l="l" t="t" r="r" b="b"/>
              <a:pathLst>
                <a:path w="1589404" h="637539">
                  <a:moveTo>
                    <a:pt x="1270060" y="0"/>
                  </a:moveTo>
                  <a:lnTo>
                    <a:pt x="1270060" y="159379"/>
                  </a:lnTo>
                  <a:lnTo>
                    <a:pt x="0" y="159379"/>
                  </a:lnTo>
                  <a:lnTo>
                    <a:pt x="0" y="478139"/>
                  </a:lnTo>
                  <a:lnTo>
                    <a:pt x="1270060" y="478139"/>
                  </a:lnTo>
                  <a:lnTo>
                    <a:pt x="1270060" y="637519"/>
                  </a:lnTo>
                  <a:lnTo>
                    <a:pt x="1588820" y="318759"/>
                  </a:lnTo>
                  <a:lnTo>
                    <a:pt x="127006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46472" y="3770379"/>
              <a:ext cx="697230" cy="130175"/>
            </a:xfrm>
            <a:custGeom>
              <a:avLst/>
              <a:gdLst/>
              <a:ahLst/>
              <a:cxnLst/>
              <a:rect l="l" t="t" r="r" b="b"/>
              <a:pathLst>
                <a:path w="697229" h="130175">
                  <a:moveTo>
                    <a:pt x="346207" y="4298"/>
                  </a:moveTo>
                  <a:lnTo>
                    <a:pt x="343825" y="4298"/>
                  </a:lnTo>
                  <a:lnTo>
                    <a:pt x="297854" y="101599"/>
                  </a:lnTo>
                  <a:lnTo>
                    <a:pt x="308702" y="101599"/>
                  </a:lnTo>
                  <a:lnTo>
                    <a:pt x="323916" y="69585"/>
                  </a:lnTo>
                  <a:lnTo>
                    <a:pt x="376653" y="69585"/>
                  </a:lnTo>
                  <a:lnTo>
                    <a:pt x="372272" y="60192"/>
                  </a:lnTo>
                  <a:lnTo>
                    <a:pt x="328281" y="60192"/>
                  </a:lnTo>
                  <a:lnTo>
                    <a:pt x="345015" y="24936"/>
                  </a:lnTo>
                  <a:lnTo>
                    <a:pt x="355831" y="24936"/>
                  </a:lnTo>
                  <a:lnTo>
                    <a:pt x="346207" y="4298"/>
                  </a:lnTo>
                  <a:close/>
                </a:path>
                <a:path w="697229" h="130175">
                  <a:moveTo>
                    <a:pt x="376653" y="69585"/>
                  </a:moveTo>
                  <a:lnTo>
                    <a:pt x="365852" y="69585"/>
                  </a:lnTo>
                  <a:lnTo>
                    <a:pt x="381132" y="101599"/>
                  </a:lnTo>
                  <a:lnTo>
                    <a:pt x="391582" y="101599"/>
                  </a:lnTo>
                  <a:lnTo>
                    <a:pt x="376653" y="69585"/>
                  </a:lnTo>
                  <a:close/>
                </a:path>
                <a:path w="697229" h="130175">
                  <a:moveTo>
                    <a:pt x="355831" y="24936"/>
                  </a:moveTo>
                  <a:lnTo>
                    <a:pt x="345015" y="24936"/>
                  </a:lnTo>
                  <a:lnTo>
                    <a:pt x="361552" y="60192"/>
                  </a:lnTo>
                  <a:lnTo>
                    <a:pt x="372272" y="60192"/>
                  </a:lnTo>
                  <a:lnTo>
                    <a:pt x="355831" y="24936"/>
                  </a:lnTo>
                  <a:close/>
                </a:path>
                <a:path w="697229" h="130175">
                  <a:moveTo>
                    <a:pt x="119194" y="4298"/>
                  </a:moveTo>
                  <a:lnTo>
                    <a:pt x="116813" y="4298"/>
                  </a:lnTo>
                  <a:lnTo>
                    <a:pt x="70841" y="101599"/>
                  </a:lnTo>
                  <a:lnTo>
                    <a:pt x="81690" y="101599"/>
                  </a:lnTo>
                  <a:lnTo>
                    <a:pt x="96903" y="69585"/>
                  </a:lnTo>
                  <a:lnTo>
                    <a:pt x="149640" y="69585"/>
                  </a:lnTo>
                  <a:lnTo>
                    <a:pt x="145260" y="60192"/>
                  </a:lnTo>
                  <a:lnTo>
                    <a:pt x="101268" y="60192"/>
                  </a:lnTo>
                  <a:lnTo>
                    <a:pt x="118003" y="24936"/>
                  </a:lnTo>
                  <a:lnTo>
                    <a:pt x="128818" y="24936"/>
                  </a:lnTo>
                  <a:lnTo>
                    <a:pt x="119194" y="4298"/>
                  </a:lnTo>
                  <a:close/>
                </a:path>
                <a:path w="697229" h="130175">
                  <a:moveTo>
                    <a:pt x="149640" y="69585"/>
                  </a:moveTo>
                  <a:lnTo>
                    <a:pt x="138840" y="69585"/>
                  </a:lnTo>
                  <a:lnTo>
                    <a:pt x="154119" y="101599"/>
                  </a:lnTo>
                  <a:lnTo>
                    <a:pt x="164570" y="101599"/>
                  </a:lnTo>
                  <a:lnTo>
                    <a:pt x="149640" y="69585"/>
                  </a:lnTo>
                  <a:close/>
                </a:path>
                <a:path w="697229" h="130175">
                  <a:moveTo>
                    <a:pt x="128818" y="24936"/>
                  </a:moveTo>
                  <a:lnTo>
                    <a:pt x="118003" y="24936"/>
                  </a:lnTo>
                  <a:lnTo>
                    <a:pt x="134539" y="60192"/>
                  </a:lnTo>
                  <a:lnTo>
                    <a:pt x="145260" y="60192"/>
                  </a:lnTo>
                  <a:lnTo>
                    <a:pt x="128818" y="24936"/>
                  </a:lnTo>
                  <a:close/>
                </a:path>
                <a:path w="697229" h="130175">
                  <a:moveTo>
                    <a:pt x="30492" y="4298"/>
                  </a:moveTo>
                  <a:lnTo>
                    <a:pt x="0" y="4298"/>
                  </a:lnTo>
                  <a:lnTo>
                    <a:pt x="0" y="101599"/>
                  </a:lnTo>
                  <a:lnTo>
                    <a:pt x="9723" y="101599"/>
                  </a:lnTo>
                  <a:lnTo>
                    <a:pt x="9723" y="56356"/>
                  </a:lnTo>
                  <a:lnTo>
                    <a:pt x="28751" y="56356"/>
                  </a:lnTo>
                  <a:lnTo>
                    <a:pt x="36997" y="55826"/>
                  </a:lnTo>
                  <a:lnTo>
                    <a:pt x="47448" y="53313"/>
                  </a:lnTo>
                  <a:lnTo>
                    <a:pt x="52189" y="50479"/>
                  </a:lnTo>
                  <a:lnTo>
                    <a:pt x="55007" y="47029"/>
                  </a:lnTo>
                  <a:lnTo>
                    <a:pt x="26193" y="47029"/>
                  </a:lnTo>
                  <a:lnTo>
                    <a:pt x="9723" y="46831"/>
                  </a:lnTo>
                  <a:lnTo>
                    <a:pt x="9723" y="13757"/>
                  </a:lnTo>
                  <a:lnTo>
                    <a:pt x="55139" y="13757"/>
                  </a:lnTo>
                  <a:lnTo>
                    <a:pt x="51968" y="9932"/>
                  </a:lnTo>
                  <a:lnTo>
                    <a:pt x="47426" y="7122"/>
                  </a:lnTo>
                  <a:lnTo>
                    <a:pt x="37989" y="4784"/>
                  </a:lnTo>
                  <a:lnTo>
                    <a:pt x="30492" y="4298"/>
                  </a:lnTo>
                  <a:close/>
                </a:path>
                <a:path w="697229" h="130175">
                  <a:moveTo>
                    <a:pt x="55139" y="13757"/>
                  </a:moveTo>
                  <a:lnTo>
                    <a:pt x="33491" y="13757"/>
                  </a:lnTo>
                  <a:lnTo>
                    <a:pt x="38220" y="14331"/>
                  </a:lnTo>
                  <a:lnTo>
                    <a:pt x="43997" y="16624"/>
                  </a:lnTo>
                  <a:lnTo>
                    <a:pt x="46323" y="18553"/>
                  </a:lnTo>
                  <a:lnTo>
                    <a:pt x="49851" y="23977"/>
                  </a:lnTo>
                  <a:lnTo>
                    <a:pt x="50733" y="26965"/>
                  </a:lnTo>
                  <a:lnTo>
                    <a:pt x="50733" y="33580"/>
                  </a:lnTo>
                  <a:lnTo>
                    <a:pt x="32852" y="47029"/>
                  </a:lnTo>
                  <a:lnTo>
                    <a:pt x="55007" y="47029"/>
                  </a:lnTo>
                  <a:lnTo>
                    <a:pt x="59074" y="42035"/>
                  </a:lnTo>
                  <a:lnTo>
                    <a:pt x="60787" y="36710"/>
                  </a:lnTo>
                  <a:lnTo>
                    <a:pt x="60787" y="23790"/>
                  </a:lnTo>
                  <a:lnTo>
                    <a:pt x="59023" y="18442"/>
                  </a:lnTo>
                  <a:lnTo>
                    <a:pt x="55139" y="13757"/>
                  </a:lnTo>
                  <a:close/>
                </a:path>
                <a:path w="697229" h="130175">
                  <a:moveTo>
                    <a:pt x="660730" y="4298"/>
                  </a:moveTo>
                  <a:lnTo>
                    <a:pt x="604969" y="4298"/>
                  </a:lnTo>
                  <a:lnTo>
                    <a:pt x="604969" y="101599"/>
                  </a:lnTo>
                  <a:lnTo>
                    <a:pt x="660333" y="101599"/>
                  </a:lnTo>
                  <a:lnTo>
                    <a:pt x="660333" y="92008"/>
                  </a:lnTo>
                  <a:lnTo>
                    <a:pt x="614692" y="92008"/>
                  </a:lnTo>
                  <a:lnTo>
                    <a:pt x="614692" y="53842"/>
                  </a:lnTo>
                  <a:lnTo>
                    <a:pt x="660333" y="53842"/>
                  </a:lnTo>
                  <a:lnTo>
                    <a:pt x="660333" y="44317"/>
                  </a:lnTo>
                  <a:lnTo>
                    <a:pt x="614692" y="44317"/>
                  </a:lnTo>
                  <a:lnTo>
                    <a:pt x="614692" y="13889"/>
                  </a:lnTo>
                  <a:lnTo>
                    <a:pt x="660730" y="13889"/>
                  </a:lnTo>
                  <a:lnTo>
                    <a:pt x="660730" y="4298"/>
                  </a:lnTo>
                  <a:close/>
                </a:path>
                <a:path w="697229" h="130175">
                  <a:moveTo>
                    <a:pt x="475124" y="4298"/>
                  </a:moveTo>
                  <a:lnTo>
                    <a:pt x="465401" y="4298"/>
                  </a:lnTo>
                  <a:lnTo>
                    <a:pt x="465401" y="101599"/>
                  </a:lnTo>
                  <a:lnTo>
                    <a:pt x="475124" y="101599"/>
                  </a:lnTo>
                  <a:lnTo>
                    <a:pt x="475124" y="4298"/>
                  </a:lnTo>
                  <a:close/>
                </a:path>
                <a:path w="697229" h="130175">
                  <a:moveTo>
                    <a:pt x="414667" y="4298"/>
                  </a:moveTo>
                  <a:lnTo>
                    <a:pt x="404878" y="4298"/>
                  </a:lnTo>
                  <a:lnTo>
                    <a:pt x="404878" y="101599"/>
                  </a:lnTo>
                  <a:lnTo>
                    <a:pt x="452039" y="101599"/>
                  </a:lnTo>
                  <a:lnTo>
                    <a:pt x="452039" y="92207"/>
                  </a:lnTo>
                  <a:lnTo>
                    <a:pt x="414667" y="92207"/>
                  </a:lnTo>
                  <a:lnTo>
                    <a:pt x="414667" y="4298"/>
                  </a:lnTo>
                  <a:close/>
                </a:path>
                <a:path w="697229" h="130175">
                  <a:moveTo>
                    <a:pt x="181437" y="4298"/>
                  </a:moveTo>
                  <a:lnTo>
                    <a:pt x="170192" y="4298"/>
                  </a:lnTo>
                  <a:lnTo>
                    <a:pt x="201612" y="55098"/>
                  </a:lnTo>
                  <a:lnTo>
                    <a:pt x="201612" y="101599"/>
                  </a:lnTo>
                  <a:lnTo>
                    <a:pt x="211203" y="101599"/>
                  </a:lnTo>
                  <a:lnTo>
                    <a:pt x="211203" y="55098"/>
                  </a:lnTo>
                  <a:lnTo>
                    <a:pt x="217705" y="44383"/>
                  </a:lnTo>
                  <a:lnTo>
                    <a:pt x="206308" y="44383"/>
                  </a:lnTo>
                  <a:lnTo>
                    <a:pt x="181437" y="4298"/>
                  </a:lnTo>
                  <a:close/>
                </a:path>
                <a:path w="697229" h="130175">
                  <a:moveTo>
                    <a:pt x="242027" y="4298"/>
                  </a:moveTo>
                  <a:lnTo>
                    <a:pt x="230783" y="4298"/>
                  </a:lnTo>
                  <a:lnTo>
                    <a:pt x="206308" y="44383"/>
                  </a:lnTo>
                  <a:lnTo>
                    <a:pt x="217705" y="44383"/>
                  </a:lnTo>
                  <a:lnTo>
                    <a:pt x="242027" y="4298"/>
                  </a:lnTo>
                  <a:close/>
                </a:path>
                <a:path w="697229" h="130175">
                  <a:moveTo>
                    <a:pt x="554059" y="1851"/>
                  </a:moveTo>
                  <a:lnTo>
                    <a:pt x="544974" y="1851"/>
                  </a:lnTo>
                  <a:lnTo>
                    <a:pt x="534170" y="2763"/>
                  </a:lnTo>
                  <a:lnTo>
                    <a:pt x="500883" y="24153"/>
                  </a:lnTo>
                  <a:lnTo>
                    <a:pt x="492455" y="52387"/>
                  </a:lnTo>
                  <a:lnTo>
                    <a:pt x="493228" y="62168"/>
                  </a:lnTo>
                  <a:lnTo>
                    <a:pt x="522270" y="99797"/>
                  </a:lnTo>
                  <a:lnTo>
                    <a:pt x="545108" y="104047"/>
                  </a:lnTo>
                  <a:lnTo>
                    <a:pt x="554059" y="104047"/>
                  </a:lnTo>
                  <a:lnTo>
                    <a:pt x="562161" y="102360"/>
                  </a:lnTo>
                  <a:lnTo>
                    <a:pt x="576670" y="95613"/>
                  </a:lnTo>
                  <a:lnTo>
                    <a:pt x="577634" y="94852"/>
                  </a:lnTo>
                  <a:lnTo>
                    <a:pt x="545702" y="94852"/>
                  </a:lnTo>
                  <a:lnTo>
                    <a:pt x="536808" y="94108"/>
                  </a:lnTo>
                  <a:lnTo>
                    <a:pt x="505758" y="69568"/>
                  </a:lnTo>
                  <a:lnTo>
                    <a:pt x="502707" y="53247"/>
                  </a:lnTo>
                  <a:lnTo>
                    <a:pt x="502707" y="45397"/>
                  </a:lnTo>
                  <a:lnTo>
                    <a:pt x="530158" y="13305"/>
                  </a:lnTo>
                  <a:lnTo>
                    <a:pt x="537345" y="11442"/>
                  </a:lnTo>
                  <a:lnTo>
                    <a:pt x="577622" y="11442"/>
                  </a:lnTo>
                  <a:lnTo>
                    <a:pt x="576901" y="10836"/>
                  </a:lnTo>
                  <a:lnTo>
                    <a:pt x="562260" y="3648"/>
                  </a:lnTo>
                  <a:lnTo>
                    <a:pt x="554059" y="1851"/>
                  </a:lnTo>
                  <a:close/>
                </a:path>
                <a:path w="697229" h="130175">
                  <a:moveTo>
                    <a:pt x="579899" y="78845"/>
                  </a:moveTo>
                  <a:lnTo>
                    <a:pt x="572603" y="85848"/>
                  </a:lnTo>
                  <a:lnTo>
                    <a:pt x="564471" y="90850"/>
                  </a:lnTo>
                  <a:lnTo>
                    <a:pt x="555504" y="93852"/>
                  </a:lnTo>
                  <a:lnTo>
                    <a:pt x="545702" y="94852"/>
                  </a:lnTo>
                  <a:lnTo>
                    <a:pt x="577634" y="94852"/>
                  </a:lnTo>
                  <a:lnTo>
                    <a:pt x="582722" y="90840"/>
                  </a:lnTo>
                  <a:lnTo>
                    <a:pt x="587573" y="84667"/>
                  </a:lnTo>
                  <a:lnTo>
                    <a:pt x="579899" y="78845"/>
                  </a:lnTo>
                  <a:close/>
                </a:path>
                <a:path w="697229" h="130175">
                  <a:moveTo>
                    <a:pt x="577622" y="11442"/>
                  </a:moveTo>
                  <a:lnTo>
                    <a:pt x="552207" y="11442"/>
                  </a:lnTo>
                  <a:lnTo>
                    <a:pt x="558722" y="12865"/>
                  </a:lnTo>
                  <a:lnTo>
                    <a:pt x="570584" y="18553"/>
                  </a:lnTo>
                  <a:lnTo>
                    <a:pt x="575666" y="22731"/>
                  </a:lnTo>
                  <a:lnTo>
                    <a:pt x="579899" y="28243"/>
                  </a:lnTo>
                  <a:lnTo>
                    <a:pt x="587573" y="22357"/>
                  </a:lnTo>
                  <a:lnTo>
                    <a:pt x="582898" y="15874"/>
                  </a:lnTo>
                  <a:lnTo>
                    <a:pt x="577622" y="11442"/>
                  </a:lnTo>
                  <a:close/>
                </a:path>
                <a:path w="697229" h="130175">
                  <a:moveTo>
                    <a:pt x="686130" y="0"/>
                  </a:moveTo>
                  <a:lnTo>
                    <a:pt x="675943" y="0"/>
                  </a:lnTo>
                  <a:lnTo>
                    <a:pt x="678385" y="6395"/>
                  </a:lnTo>
                  <a:lnTo>
                    <a:pt x="680549" y="13278"/>
                  </a:lnTo>
                  <a:lnTo>
                    <a:pt x="686806" y="53524"/>
                  </a:lnTo>
                  <a:lnTo>
                    <a:pt x="686989" y="62176"/>
                  </a:lnTo>
                  <a:lnTo>
                    <a:pt x="686748" y="71532"/>
                  </a:lnTo>
                  <a:lnTo>
                    <a:pt x="678581" y="115374"/>
                  </a:lnTo>
                  <a:lnTo>
                    <a:pt x="672702" y="129777"/>
                  </a:lnTo>
                  <a:lnTo>
                    <a:pt x="683418" y="129777"/>
                  </a:lnTo>
                  <a:lnTo>
                    <a:pt x="694911" y="88265"/>
                  </a:lnTo>
                  <a:lnTo>
                    <a:pt x="696846" y="60986"/>
                  </a:lnTo>
                  <a:lnTo>
                    <a:pt x="696666" y="52434"/>
                  </a:lnTo>
                  <a:lnTo>
                    <a:pt x="690570" y="12823"/>
                  </a:lnTo>
                  <a:lnTo>
                    <a:pt x="688480" y="6149"/>
                  </a:lnTo>
                  <a:lnTo>
                    <a:pt x="686130" y="0"/>
                  </a:lnTo>
                  <a:close/>
                </a:path>
                <a:path w="697229" h="130175">
                  <a:moveTo>
                    <a:pt x="287205" y="0"/>
                  </a:moveTo>
                  <a:lnTo>
                    <a:pt x="276489" y="0"/>
                  </a:lnTo>
                  <a:lnTo>
                    <a:pt x="273409" y="7670"/>
                  </a:lnTo>
                  <a:lnTo>
                    <a:pt x="263921" y="50510"/>
                  </a:lnTo>
                  <a:lnTo>
                    <a:pt x="263061" y="68858"/>
                  </a:lnTo>
                  <a:lnTo>
                    <a:pt x="263243" y="77407"/>
                  </a:lnTo>
                  <a:lnTo>
                    <a:pt x="269378" y="116962"/>
                  </a:lnTo>
                  <a:lnTo>
                    <a:pt x="273777" y="129777"/>
                  </a:lnTo>
                  <a:lnTo>
                    <a:pt x="283964" y="129777"/>
                  </a:lnTo>
                  <a:lnTo>
                    <a:pt x="281522" y="123382"/>
                  </a:lnTo>
                  <a:lnTo>
                    <a:pt x="279358" y="116498"/>
                  </a:lnTo>
                  <a:lnTo>
                    <a:pt x="273101" y="76253"/>
                  </a:lnTo>
                  <a:lnTo>
                    <a:pt x="272917" y="67600"/>
                  </a:lnTo>
                  <a:lnTo>
                    <a:pt x="273161" y="58245"/>
                  </a:lnTo>
                  <a:lnTo>
                    <a:pt x="281367" y="14402"/>
                  </a:lnTo>
                  <a:lnTo>
                    <a:pt x="284125" y="6924"/>
                  </a:lnTo>
                  <a:lnTo>
                    <a:pt x="2872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46472" y="3770379"/>
              <a:ext cx="697230" cy="130175"/>
            </a:xfrm>
            <a:custGeom>
              <a:avLst/>
              <a:gdLst/>
              <a:ahLst/>
              <a:cxnLst/>
              <a:rect l="l" t="t" r="r" b="b"/>
              <a:pathLst>
                <a:path w="697229" h="130175">
                  <a:moveTo>
                    <a:pt x="345016" y="24936"/>
                  </a:moveTo>
                  <a:lnTo>
                    <a:pt x="328281" y="60192"/>
                  </a:lnTo>
                  <a:lnTo>
                    <a:pt x="361553" y="60192"/>
                  </a:lnTo>
                  <a:lnTo>
                    <a:pt x="345016" y="24936"/>
                  </a:lnTo>
                  <a:close/>
                </a:path>
                <a:path w="697229" h="130175">
                  <a:moveTo>
                    <a:pt x="118004" y="24936"/>
                  </a:moveTo>
                  <a:lnTo>
                    <a:pt x="101269" y="60192"/>
                  </a:lnTo>
                  <a:lnTo>
                    <a:pt x="134540" y="60192"/>
                  </a:lnTo>
                  <a:lnTo>
                    <a:pt x="118004" y="24936"/>
                  </a:lnTo>
                  <a:close/>
                </a:path>
                <a:path w="697229" h="130175">
                  <a:moveTo>
                    <a:pt x="9723" y="13758"/>
                  </a:moveTo>
                  <a:lnTo>
                    <a:pt x="9723" y="46831"/>
                  </a:lnTo>
                  <a:lnTo>
                    <a:pt x="26193" y="47029"/>
                  </a:lnTo>
                  <a:lnTo>
                    <a:pt x="32852" y="47029"/>
                  </a:lnTo>
                  <a:lnTo>
                    <a:pt x="37725" y="46423"/>
                  </a:lnTo>
                  <a:lnTo>
                    <a:pt x="40811" y="45210"/>
                  </a:lnTo>
                  <a:lnTo>
                    <a:pt x="43898" y="43998"/>
                  </a:lnTo>
                  <a:lnTo>
                    <a:pt x="46324" y="42035"/>
                  </a:lnTo>
                  <a:lnTo>
                    <a:pt x="48088" y="39323"/>
                  </a:lnTo>
                  <a:lnTo>
                    <a:pt x="49851" y="36611"/>
                  </a:lnTo>
                  <a:lnTo>
                    <a:pt x="50733" y="33580"/>
                  </a:lnTo>
                  <a:lnTo>
                    <a:pt x="50733" y="30228"/>
                  </a:lnTo>
                  <a:lnTo>
                    <a:pt x="50733" y="26965"/>
                  </a:lnTo>
                  <a:lnTo>
                    <a:pt x="49851" y="23977"/>
                  </a:lnTo>
                  <a:lnTo>
                    <a:pt x="48088" y="21265"/>
                  </a:lnTo>
                  <a:lnTo>
                    <a:pt x="46324" y="18553"/>
                  </a:lnTo>
                  <a:lnTo>
                    <a:pt x="43998" y="16624"/>
                  </a:lnTo>
                  <a:lnTo>
                    <a:pt x="41109" y="15478"/>
                  </a:lnTo>
                  <a:lnTo>
                    <a:pt x="38221" y="14331"/>
                  </a:lnTo>
                  <a:lnTo>
                    <a:pt x="33491" y="13758"/>
                  </a:lnTo>
                  <a:lnTo>
                    <a:pt x="26921" y="13758"/>
                  </a:lnTo>
                  <a:lnTo>
                    <a:pt x="9723" y="13758"/>
                  </a:lnTo>
                  <a:close/>
                </a:path>
                <a:path w="697229" h="130175">
                  <a:moveTo>
                    <a:pt x="604969" y="4299"/>
                  </a:moveTo>
                  <a:lnTo>
                    <a:pt x="660730" y="4299"/>
                  </a:lnTo>
                  <a:lnTo>
                    <a:pt x="660730" y="13890"/>
                  </a:lnTo>
                  <a:lnTo>
                    <a:pt x="614693" y="13890"/>
                  </a:lnTo>
                  <a:lnTo>
                    <a:pt x="614693" y="44317"/>
                  </a:lnTo>
                  <a:lnTo>
                    <a:pt x="660333" y="44317"/>
                  </a:lnTo>
                  <a:lnTo>
                    <a:pt x="660333" y="53842"/>
                  </a:lnTo>
                  <a:lnTo>
                    <a:pt x="614693" y="53842"/>
                  </a:lnTo>
                  <a:lnTo>
                    <a:pt x="614693" y="92008"/>
                  </a:lnTo>
                  <a:lnTo>
                    <a:pt x="660333" y="92008"/>
                  </a:lnTo>
                  <a:lnTo>
                    <a:pt x="660333" y="101599"/>
                  </a:lnTo>
                  <a:lnTo>
                    <a:pt x="604969" y="101599"/>
                  </a:lnTo>
                  <a:lnTo>
                    <a:pt x="604969" y="4299"/>
                  </a:lnTo>
                  <a:close/>
                </a:path>
                <a:path w="697229" h="130175">
                  <a:moveTo>
                    <a:pt x="465402" y="4299"/>
                  </a:moveTo>
                  <a:lnTo>
                    <a:pt x="475125" y="4299"/>
                  </a:lnTo>
                  <a:lnTo>
                    <a:pt x="475125" y="101599"/>
                  </a:lnTo>
                  <a:lnTo>
                    <a:pt x="465402" y="101599"/>
                  </a:lnTo>
                  <a:lnTo>
                    <a:pt x="465402" y="4299"/>
                  </a:lnTo>
                  <a:close/>
                </a:path>
                <a:path w="697229" h="130175">
                  <a:moveTo>
                    <a:pt x="404878" y="4299"/>
                  </a:moveTo>
                  <a:lnTo>
                    <a:pt x="414668" y="4299"/>
                  </a:lnTo>
                  <a:lnTo>
                    <a:pt x="414668" y="92207"/>
                  </a:lnTo>
                  <a:lnTo>
                    <a:pt x="452040" y="92207"/>
                  </a:lnTo>
                  <a:lnTo>
                    <a:pt x="452040" y="101599"/>
                  </a:lnTo>
                  <a:lnTo>
                    <a:pt x="404878" y="101599"/>
                  </a:lnTo>
                  <a:lnTo>
                    <a:pt x="404878" y="4299"/>
                  </a:lnTo>
                  <a:close/>
                </a:path>
                <a:path w="697229" h="130175">
                  <a:moveTo>
                    <a:pt x="343826" y="4299"/>
                  </a:moveTo>
                  <a:lnTo>
                    <a:pt x="346207" y="4299"/>
                  </a:lnTo>
                  <a:lnTo>
                    <a:pt x="391583" y="101599"/>
                  </a:lnTo>
                  <a:lnTo>
                    <a:pt x="381132" y="101599"/>
                  </a:lnTo>
                  <a:lnTo>
                    <a:pt x="365852" y="69585"/>
                  </a:lnTo>
                  <a:lnTo>
                    <a:pt x="323916" y="69585"/>
                  </a:lnTo>
                  <a:lnTo>
                    <a:pt x="308702" y="101599"/>
                  </a:lnTo>
                  <a:lnTo>
                    <a:pt x="297854" y="101599"/>
                  </a:lnTo>
                  <a:lnTo>
                    <a:pt x="343826" y="4299"/>
                  </a:lnTo>
                  <a:close/>
                </a:path>
                <a:path w="697229" h="130175">
                  <a:moveTo>
                    <a:pt x="170193" y="4299"/>
                  </a:moveTo>
                  <a:lnTo>
                    <a:pt x="181437" y="4299"/>
                  </a:lnTo>
                  <a:lnTo>
                    <a:pt x="206308" y="44383"/>
                  </a:lnTo>
                  <a:lnTo>
                    <a:pt x="230782" y="4299"/>
                  </a:lnTo>
                  <a:lnTo>
                    <a:pt x="242027" y="4299"/>
                  </a:lnTo>
                  <a:lnTo>
                    <a:pt x="211203" y="55099"/>
                  </a:lnTo>
                  <a:lnTo>
                    <a:pt x="211203" y="101599"/>
                  </a:lnTo>
                  <a:lnTo>
                    <a:pt x="201612" y="101599"/>
                  </a:lnTo>
                  <a:lnTo>
                    <a:pt x="201612" y="55099"/>
                  </a:lnTo>
                  <a:lnTo>
                    <a:pt x="170193" y="4299"/>
                  </a:lnTo>
                  <a:close/>
                </a:path>
                <a:path w="697229" h="130175">
                  <a:moveTo>
                    <a:pt x="116813" y="4299"/>
                  </a:moveTo>
                  <a:lnTo>
                    <a:pt x="119194" y="4299"/>
                  </a:lnTo>
                  <a:lnTo>
                    <a:pt x="164570" y="101599"/>
                  </a:lnTo>
                  <a:lnTo>
                    <a:pt x="154119" y="101599"/>
                  </a:lnTo>
                  <a:lnTo>
                    <a:pt x="138840" y="69585"/>
                  </a:lnTo>
                  <a:lnTo>
                    <a:pt x="96903" y="69585"/>
                  </a:lnTo>
                  <a:lnTo>
                    <a:pt x="81690" y="101599"/>
                  </a:lnTo>
                  <a:lnTo>
                    <a:pt x="70842" y="101599"/>
                  </a:lnTo>
                  <a:lnTo>
                    <a:pt x="116813" y="4299"/>
                  </a:lnTo>
                  <a:close/>
                </a:path>
                <a:path w="697229" h="130175">
                  <a:moveTo>
                    <a:pt x="0" y="4299"/>
                  </a:moveTo>
                  <a:lnTo>
                    <a:pt x="19380" y="4299"/>
                  </a:lnTo>
                  <a:lnTo>
                    <a:pt x="30493" y="4299"/>
                  </a:lnTo>
                  <a:lnTo>
                    <a:pt x="37989" y="4784"/>
                  </a:lnTo>
                  <a:lnTo>
                    <a:pt x="41870" y="5754"/>
                  </a:lnTo>
                  <a:lnTo>
                    <a:pt x="47426" y="7121"/>
                  </a:lnTo>
                  <a:lnTo>
                    <a:pt x="51968" y="9932"/>
                  </a:lnTo>
                  <a:lnTo>
                    <a:pt x="55496" y="14188"/>
                  </a:lnTo>
                  <a:lnTo>
                    <a:pt x="59024" y="18443"/>
                  </a:lnTo>
                  <a:lnTo>
                    <a:pt x="60788" y="23790"/>
                  </a:lnTo>
                  <a:lnTo>
                    <a:pt x="60788" y="30228"/>
                  </a:lnTo>
                  <a:lnTo>
                    <a:pt x="60788" y="36710"/>
                  </a:lnTo>
                  <a:lnTo>
                    <a:pt x="59068" y="42057"/>
                  </a:lnTo>
                  <a:lnTo>
                    <a:pt x="55628" y="46269"/>
                  </a:lnTo>
                  <a:lnTo>
                    <a:pt x="52189" y="50480"/>
                  </a:lnTo>
                  <a:lnTo>
                    <a:pt x="47448" y="53313"/>
                  </a:lnTo>
                  <a:lnTo>
                    <a:pt x="41407" y="54768"/>
                  </a:lnTo>
                  <a:lnTo>
                    <a:pt x="36997" y="55827"/>
                  </a:lnTo>
                  <a:lnTo>
                    <a:pt x="28751" y="56356"/>
                  </a:lnTo>
                  <a:lnTo>
                    <a:pt x="16668" y="56356"/>
                  </a:lnTo>
                  <a:lnTo>
                    <a:pt x="9723" y="56356"/>
                  </a:lnTo>
                  <a:lnTo>
                    <a:pt x="9723" y="101599"/>
                  </a:lnTo>
                  <a:lnTo>
                    <a:pt x="0" y="101599"/>
                  </a:lnTo>
                  <a:lnTo>
                    <a:pt x="0" y="4299"/>
                  </a:lnTo>
                  <a:close/>
                </a:path>
                <a:path w="697229" h="130175">
                  <a:moveTo>
                    <a:pt x="544975" y="1852"/>
                  </a:moveTo>
                  <a:lnTo>
                    <a:pt x="554059" y="1852"/>
                  </a:lnTo>
                  <a:lnTo>
                    <a:pt x="562261" y="3649"/>
                  </a:lnTo>
                  <a:lnTo>
                    <a:pt x="569581" y="7242"/>
                  </a:lnTo>
                  <a:lnTo>
                    <a:pt x="576901" y="10836"/>
                  </a:lnTo>
                  <a:lnTo>
                    <a:pt x="582899" y="15874"/>
                  </a:lnTo>
                  <a:lnTo>
                    <a:pt x="587573" y="22357"/>
                  </a:lnTo>
                  <a:lnTo>
                    <a:pt x="579900" y="28244"/>
                  </a:lnTo>
                  <a:lnTo>
                    <a:pt x="575667" y="22732"/>
                  </a:lnTo>
                  <a:lnTo>
                    <a:pt x="570584" y="18553"/>
                  </a:lnTo>
                  <a:lnTo>
                    <a:pt x="564654" y="15709"/>
                  </a:lnTo>
                  <a:lnTo>
                    <a:pt x="558722" y="12865"/>
                  </a:lnTo>
                  <a:lnTo>
                    <a:pt x="552207" y="11443"/>
                  </a:lnTo>
                  <a:lnTo>
                    <a:pt x="545107" y="11443"/>
                  </a:lnTo>
                  <a:lnTo>
                    <a:pt x="537346" y="11443"/>
                  </a:lnTo>
                  <a:lnTo>
                    <a:pt x="530158" y="13306"/>
                  </a:lnTo>
                  <a:lnTo>
                    <a:pt x="523544" y="17032"/>
                  </a:lnTo>
                  <a:lnTo>
                    <a:pt x="516929" y="20758"/>
                  </a:lnTo>
                  <a:lnTo>
                    <a:pt x="511803" y="25763"/>
                  </a:lnTo>
                  <a:lnTo>
                    <a:pt x="508165" y="32047"/>
                  </a:lnTo>
                  <a:lnTo>
                    <a:pt x="504527" y="38331"/>
                  </a:lnTo>
                  <a:lnTo>
                    <a:pt x="502708" y="45398"/>
                  </a:lnTo>
                  <a:lnTo>
                    <a:pt x="502708" y="53247"/>
                  </a:lnTo>
                  <a:lnTo>
                    <a:pt x="521413" y="88155"/>
                  </a:lnTo>
                  <a:lnTo>
                    <a:pt x="545703" y="94853"/>
                  </a:lnTo>
                  <a:lnTo>
                    <a:pt x="555505" y="93852"/>
                  </a:lnTo>
                  <a:lnTo>
                    <a:pt x="564471" y="90851"/>
                  </a:lnTo>
                  <a:lnTo>
                    <a:pt x="572603" y="85849"/>
                  </a:lnTo>
                  <a:lnTo>
                    <a:pt x="579900" y="78845"/>
                  </a:lnTo>
                  <a:lnTo>
                    <a:pt x="587573" y="84666"/>
                  </a:lnTo>
                  <a:lnTo>
                    <a:pt x="554059" y="104047"/>
                  </a:lnTo>
                  <a:lnTo>
                    <a:pt x="545107" y="104047"/>
                  </a:lnTo>
                  <a:lnTo>
                    <a:pt x="504824" y="87047"/>
                  </a:lnTo>
                  <a:lnTo>
                    <a:pt x="492455" y="52387"/>
                  </a:lnTo>
                  <a:lnTo>
                    <a:pt x="493392" y="42128"/>
                  </a:lnTo>
                  <a:lnTo>
                    <a:pt x="515401" y="10056"/>
                  </a:lnTo>
                  <a:lnTo>
                    <a:pt x="534170" y="2763"/>
                  </a:lnTo>
                  <a:lnTo>
                    <a:pt x="544975" y="1852"/>
                  </a:lnTo>
                  <a:close/>
                </a:path>
                <a:path w="697229" h="130175">
                  <a:moveTo>
                    <a:pt x="675944" y="0"/>
                  </a:moveTo>
                  <a:lnTo>
                    <a:pt x="686130" y="0"/>
                  </a:lnTo>
                  <a:lnTo>
                    <a:pt x="688480" y="6149"/>
                  </a:lnTo>
                  <a:lnTo>
                    <a:pt x="696126" y="44044"/>
                  </a:lnTo>
                  <a:lnTo>
                    <a:pt x="696846" y="60986"/>
                  </a:lnTo>
                  <a:lnTo>
                    <a:pt x="696631" y="70191"/>
                  </a:lnTo>
                  <a:lnTo>
                    <a:pt x="689190" y="114109"/>
                  </a:lnTo>
                  <a:lnTo>
                    <a:pt x="683418" y="129778"/>
                  </a:lnTo>
                  <a:lnTo>
                    <a:pt x="672703" y="129778"/>
                  </a:lnTo>
                  <a:lnTo>
                    <a:pt x="675809" y="122853"/>
                  </a:lnTo>
                  <a:lnTo>
                    <a:pt x="678581" y="115374"/>
                  </a:lnTo>
                  <a:lnTo>
                    <a:pt x="686748" y="71532"/>
                  </a:lnTo>
                  <a:lnTo>
                    <a:pt x="686990" y="62177"/>
                  </a:lnTo>
                  <a:lnTo>
                    <a:pt x="686806" y="53524"/>
                  </a:lnTo>
                  <a:lnTo>
                    <a:pt x="680549" y="13278"/>
                  </a:lnTo>
                  <a:lnTo>
                    <a:pt x="678385" y="6395"/>
                  </a:lnTo>
                  <a:lnTo>
                    <a:pt x="675944" y="0"/>
                  </a:lnTo>
                  <a:close/>
                </a:path>
                <a:path w="697229" h="130175">
                  <a:moveTo>
                    <a:pt x="276489" y="0"/>
                  </a:moveTo>
                  <a:lnTo>
                    <a:pt x="287205" y="0"/>
                  </a:lnTo>
                  <a:lnTo>
                    <a:pt x="284125" y="6924"/>
                  </a:lnTo>
                  <a:lnTo>
                    <a:pt x="281367" y="14403"/>
                  </a:lnTo>
                  <a:lnTo>
                    <a:pt x="273161" y="58245"/>
                  </a:lnTo>
                  <a:lnTo>
                    <a:pt x="272917" y="67601"/>
                  </a:lnTo>
                  <a:lnTo>
                    <a:pt x="273101" y="76253"/>
                  </a:lnTo>
                  <a:lnTo>
                    <a:pt x="279358" y="116499"/>
                  </a:lnTo>
                  <a:lnTo>
                    <a:pt x="283964" y="129778"/>
                  </a:lnTo>
                  <a:lnTo>
                    <a:pt x="273777" y="129778"/>
                  </a:lnTo>
                  <a:lnTo>
                    <a:pt x="263789" y="85791"/>
                  </a:lnTo>
                  <a:lnTo>
                    <a:pt x="263061" y="68857"/>
                  </a:lnTo>
                  <a:lnTo>
                    <a:pt x="263276" y="59624"/>
                  </a:lnTo>
                  <a:lnTo>
                    <a:pt x="270718" y="15668"/>
                  </a:lnTo>
                  <a:lnTo>
                    <a:pt x="273409" y="7670"/>
                  </a:lnTo>
                  <a:lnTo>
                    <a:pt x="276489" y="0"/>
                  </a:lnTo>
                  <a:close/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5317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A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t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tachments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67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018270" cy="277304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400" spc="-5" dirty="0">
                <a:latin typeface="Century Gothic"/>
                <a:cs typeface="Century Gothic"/>
              </a:rPr>
              <a:t>Attachments</a:t>
            </a:r>
            <a:r>
              <a:rPr sz="2400" spc="-3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may</a:t>
            </a:r>
            <a:r>
              <a:rPr sz="2400" spc="-3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contain: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entury Gothic"/>
                <a:cs typeface="Century Gothic"/>
              </a:rPr>
              <a:t>Contract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code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associated</a:t>
            </a:r>
            <a:r>
              <a:rPr sz="2400" spc="1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state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definitions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(.class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files)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entury Gothic"/>
                <a:cs typeface="Century Gothic"/>
              </a:rPr>
              <a:t>Legal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prose </a:t>
            </a:r>
            <a:r>
              <a:rPr sz="2400" spc="-5" dirty="0">
                <a:latin typeface="Century Gothic"/>
                <a:cs typeface="Century Gothic"/>
              </a:rPr>
              <a:t>template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 parameters</a:t>
            </a:r>
            <a:endParaRPr sz="2400">
              <a:latin typeface="Century Gothic"/>
              <a:cs typeface="Century Gothic"/>
            </a:endParaRPr>
          </a:p>
          <a:p>
            <a:pPr marL="355600" marR="250825" indent="-342900">
              <a:lnSpc>
                <a:spcPct val="1505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entury Gothic"/>
                <a:cs typeface="Century Gothic"/>
              </a:rPr>
              <a:t>Data </a:t>
            </a:r>
            <a:r>
              <a:rPr sz="2400" b="1" dirty="0">
                <a:latin typeface="Century Gothic"/>
                <a:cs typeface="Century Gothic"/>
              </a:rPr>
              <a:t>files </a:t>
            </a:r>
            <a:r>
              <a:rPr sz="2400" spc="-5" dirty="0">
                <a:latin typeface="Century Gothic"/>
                <a:cs typeface="Century Gothic"/>
              </a:rPr>
              <a:t>which </a:t>
            </a:r>
            <a:r>
              <a:rPr sz="2400" dirty="0">
                <a:latin typeface="Century Gothic"/>
                <a:cs typeface="Century Gothic"/>
              </a:rPr>
              <a:t>support </a:t>
            </a:r>
            <a:r>
              <a:rPr sz="2400" spc="-5" dirty="0">
                <a:latin typeface="Century Gothic"/>
                <a:cs typeface="Century Gothic"/>
              </a:rPr>
              <a:t>the contract </a:t>
            </a:r>
            <a:r>
              <a:rPr sz="2400" dirty="0">
                <a:latin typeface="Century Gothic"/>
                <a:cs typeface="Century Gothic"/>
              </a:rPr>
              <a:t>code </a:t>
            </a:r>
            <a:r>
              <a:rPr sz="2400" spc="-5" dirty="0">
                <a:latin typeface="Century Gothic"/>
                <a:cs typeface="Century Gothic"/>
              </a:rPr>
              <a:t>e.g. currency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definitions,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public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holiday calendars</a:t>
            </a:r>
            <a:r>
              <a:rPr sz="2400" dirty="0">
                <a:latin typeface="Century Gothic"/>
                <a:cs typeface="Century Gothic"/>
              </a:rPr>
              <a:t> or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10" dirty="0">
                <a:latin typeface="Century Gothic"/>
                <a:cs typeface="Century Gothic"/>
              </a:rPr>
              <a:t>financial </a:t>
            </a:r>
            <a:r>
              <a:rPr sz="2400" spc="-5" dirty="0">
                <a:latin typeface="Century Gothic"/>
                <a:cs typeface="Century Gothic"/>
              </a:rPr>
              <a:t>data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82228" y="1447800"/>
            <a:ext cx="7749540" cy="3721100"/>
          </a:xfrm>
          <a:custGeom>
            <a:avLst/>
            <a:gdLst/>
            <a:ahLst/>
            <a:cxnLst/>
            <a:rect l="l" t="t" r="r" b="b"/>
            <a:pathLst>
              <a:path w="7749540" h="3721100">
                <a:moveTo>
                  <a:pt x="7749012" y="0"/>
                </a:moveTo>
                <a:lnTo>
                  <a:pt x="0" y="0"/>
                </a:lnTo>
                <a:lnTo>
                  <a:pt x="0" y="3721100"/>
                </a:lnTo>
                <a:lnTo>
                  <a:pt x="7749012" y="3721100"/>
                </a:lnTo>
                <a:lnTo>
                  <a:pt x="774901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01675" marR="5080">
              <a:lnSpc>
                <a:spcPct val="149900"/>
              </a:lnSpc>
              <a:spcBef>
                <a:spcPts val="125"/>
              </a:spcBef>
            </a:pPr>
            <a:r>
              <a:rPr sz="3600" b="1" spc="-5" dirty="0">
                <a:latin typeface="Century Gothic"/>
                <a:cs typeface="Century Gothic"/>
              </a:rPr>
              <a:t>Attachments</a:t>
            </a:r>
            <a:r>
              <a:rPr sz="3600" b="1" dirty="0">
                <a:latin typeface="Century Gothic"/>
                <a:cs typeface="Century Gothic"/>
              </a:rPr>
              <a:t> </a:t>
            </a:r>
            <a:r>
              <a:rPr sz="3600" dirty="0"/>
              <a:t>are </a:t>
            </a:r>
            <a:r>
              <a:rPr sz="3600" spc="-5" dirty="0"/>
              <a:t>zip</a:t>
            </a:r>
            <a:r>
              <a:rPr sz="3600" spc="-10" dirty="0"/>
              <a:t> </a:t>
            </a:r>
            <a:r>
              <a:rPr sz="3600" spc="-5" dirty="0"/>
              <a:t>files </a:t>
            </a:r>
            <a:r>
              <a:rPr sz="3600" dirty="0"/>
              <a:t> </a:t>
            </a:r>
            <a:r>
              <a:rPr sz="3600" spc="-5" dirty="0"/>
              <a:t>referenced </a:t>
            </a:r>
            <a:r>
              <a:rPr sz="3600" dirty="0"/>
              <a:t>in a </a:t>
            </a:r>
            <a:r>
              <a:rPr sz="3600" spc="-5" dirty="0"/>
              <a:t>transaction by </a:t>
            </a:r>
            <a:r>
              <a:rPr sz="3600" spc="-985" dirty="0"/>
              <a:t> </a:t>
            </a:r>
            <a:r>
              <a:rPr sz="3600" dirty="0"/>
              <a:t>hash </a:t>
            </a:r>
            <a:r>
              <a:rPr sz="3600" spc="-5" dirty="0"/>
              <a:t>but </a:t>
            </a:r>
            <a:r>
              <a:rPr sz="3600" dirty="0"/>
              <a:t>not </a:t>
            </a:r>
            <a:r>
              <a:rPr sz="3600" spc="-5" dirty="0"/>
              <a:t>included </a:t>
            </a:r>
            <a:r>
              <a:rPr sz="3600" dirty="0"/>
              <a:t>in the </a:t>
            </a:r>
            <a:r>
              <a:rPr sz="3600" spc="5" dirty="0"/>
              <a:t> </a:t>
            </a:r>
            <a:r>
              <a:rPr sz="3600" dirty="0"/>
              <a:t>transaction </a:t>
            </a:r>
            <a:r>
              <a:rPr sz="3600" spc="-5" dirty="0"/>
              <a:t>itself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68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6636" y="1700326"/>
            <a:ext cx="6838950" cy="3977640"/>
            <a:chOff x="1706636" y="1700326"/>
            <a:chExt cx="6838950" cy="3977640"/>
          </a:xfrm>
        </p:grpSpPr>
        <p:sp>
          <p:nvSpPr>
            <p:cNvPr id="3" name="object 3"/>
            <p:cNvSpPr/>
            <p:nvPr/>
          </p:nvSpPr>
          <p:spPr>
            <a:xfrm>
              <a:off x="1735211" y="1728901"/>
              <a:ext cx="6781800" cy="3920490"/>
            </a:xfrm>
            <a:custGeom>
              <a:avLst/>
              <a:gdLst/>
              <a:ahLst/>
              <a:cxnLst/>
              <a:rect l="l" t="t" r="r" b="b"/>
              <a:pathLst>
                <a:path w="6781800" h="3920490">
                  <a:moveTo>
                    <a:pt x="6781772" y="0"/>
                  </a:moveTo>
                  <a:lnTo>
                    <a:pt x="0" y="0"/>
                  </a:lnTo>
                  <a:lnTo>
                    <a:pt x="0" y="3920490"/>
                  </a:lnTo>
                  <a:lnTo>
                    <a:pt x="6781772" y="3920490"/>
                  </a:lnTo>
                  <a:lnTo>
                    <a:pt x="678177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5211" y="1728901"/>
              <a:ext cx="6781800" cy="3920490"/>
            </a:xfrm>
            <a:custGeom>
              <a:avLst/>
              <a:gdLst/>
              <a:ahLst/>
              <a:cxnLst/>
              <a:rect l="l" t="t" r="r" b="b"/>
              <a:pathLst>
                <a:path w="6781800" h="3920490">
                  <a:moveTo>
                    <a:pt x="0" y="0"/>
                  </a:moveTo>
                  <a:lnTo>
                    <a:pt x="6781772" y="0"/>
                  </a:lnTo>
                  <a:lnTo>
                    <a:pt x="6781772" y="3920490"/>
                  </a:lnTo>
                  <a:lnTo>
                    <a:pt x="0" y="3920490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2685" y="2101010"/>
              <a:ext cx="2355850" cy="945515"/>
            </a:xfrm>
            <a:custGeom>
              <a:avLst/>
              <a:gdLst/>
              <a:ahLst/>
              <a:cxnLst/>
              <a:rect l="l" t="t" r="r" b="b"/>
              <a:pathLst>
                <a:path w="2355850" h="945514">
                  <a:moveTo>
                    <a:pt x="1882791" y="0"/>
                  </a:moveTo>
                  <a:lnTo>
                    <a:pt x="1882791" y="236273"/>
                  </a:lnTo>
                  <a:lnTo>
                    <a:pt x="0" y="236273"/>
                  </a:lnTo>
                  <a:lnTo>
                    <a:pt x="0" y="708817"/>
                  </a:lnTo>
                  <a:lnTo>
                    <a:pt x="1882791" y="708817"/>
                  </a:lnTo>
                  <a:lnTo>
                    <a:pt x="1882791" y="945088"/>
                  </a:lnTo>
                  <a:lnTo>
                    <a:pt x="2355334" y="472544"/>
                  </a:lnTo>
                  <a:lnTo>
                    <a:pt x="1882791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2433" y="2502835"/>
              <a:ext cx="1706570" cy="178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62685" y="3567077"/>
              <a:ext cx="2355850" cy="945515"/>
            </a:xfrm>
            <a:custGeom>
              <a:avLst/>
              <a:gdLst/>
              <a:ahLst/>
              <a:cxnLst/>
              <a:rect l="l" t="t" r="r" b="b"/>
              <a:pathLst>
                <a:path w="2355850" h="945514">
                  <a:moveTo>
                    <a:pt x="1882791" y="0"/>
                  </a:moveTo>
                  <a:lnTo>
                    <a:pt x="1882791" y="236273"/>
                  </a:lnTo>
                  <a:lnTo>
                    <a:pt x="0" y="236273"/>
                  </a:lnTo>
                  <a:lnTo>
                    <a:pt x="0" y="708817"/>
                  </a:lnTo>
                  <a:lnTo>
                    <a:pt x="1882791" y="708817"/>
                  </a:lnTo>
                  <a:lnTo>
                    <a:pt x="1882791" y="945088"/>
                  </a:lnTo>
                  <a:lnTo>
                    <a:pt x="2355334" y="472544"/>
                  </a:lnTo>
                  <a:lnTo>
                    <a:pt x="1882791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5070" y="3973135"/>
              <a:ext cx="927735" cy="170815"/>
            </a:xfrm>
            <a:custGeom>
              <a:avLst/>
              <a:gdLst/>
              <a:ahLst/>
              <a:cxnLst/>
              <a:rect l="l" t="t" r="r" b="b"/>
              <a:pathLst>
                <a:path w="927735" h="170814">
                  <a:moveTo>
                    <a:pt x="458663" y="5642"/>
                  </a:moveTo>
                  <a:lnTo>
                    <a:pt x="455537" y="5642"/>
                  </a:lnTo>
                  <a:lnTo>
                    <a:pt x="395199" y="133350"/>
                  </a:lnTo>
                  <a:lnTo>
                    <a:pt x="409437" y="133350"/>
                  </a:lnTo>
                  <a:lnTo>
                    <a:pt x="429406" y="91330"/>
                  </a:lnTo>
                  <a:lnTo>
                    <a:pt x="498623" y="91330"/>
                  </a:lnTo>
                  <a:lnTo>
                    <a:pt x="492874" y="79002"/>
                  </a:lnTo>
                  <a:lnTo>
                    <a:pt x="435135" y="79002"/>
                  </a:lnTo>
                  <a:lnTo>
                    <a:pt x="457099" y="32729"/>
                  </a:lnTo>
                  <a:lnTo>
                    <a:pt x="471294" y="32729"/>
                  </a:lnTo>
                  <a:lnTo>
                    <a:pt x="458663" y="5642"/>
                  </a:lnTo>
                  <a:close/>
                </a:path>
                <a:path w="927735" h="170814">
                  <a:moveTo>
                    <a:pt x="498623" y="91330"/>
                  </a:moveTo>
                  <a:lnTo>
                    <a:pt x="484447" y="91330"/>
                  </a:lnTo>
                  <a:lnTo>
                    <a:pt x="504502" y="133350"/>
                  </a:lnTo>
                  <a:lnTo>
                    <a:pt x="518218" y="133350"/>
                  </a:lnTo>
                  <a:lnTo>
                    <a:pt x="498623" y="91330"/>
                  </a:lnTo>
                  <a:close/>
                </a:path>
                <a:path w="927735" h="170814">
                  <a:moveTo>
                    <a:pt x="471294" y="32729"/>
                  </a:moveTo>
                  <a:lnTo>
                    <a:pt x="457099" y="32729"/>
                  </a:lnTo>
                  <a:lnTo>
                    <a:pt x="478803" y="79002"/>
                  </a:lnTo>
                  <a:lnTo>
                    <a:pt x="492874" y="79002"/>
                  </a:lnTo>
                  <a:lnTo>
                    <a:pt x="471294" y="32729"/>
                  </a:lnTo>
                  <a:close/>
                </a:path>
                <a:path w="927735" h="170814">
                  <a:moveTo>
                    <a:pt x="157038" y="5642"/>
                  </a:moveTo>
                  <a:lnTo>
                    <a:pt x="153912" y="5642"/>
                  </a:lnTo>
                  <a:lnTo>
                    <a:pt x="93574" y="133350"/>
                  </a:lnTo>
                  <a:lnTo>
                    <a:pt x="107812" y="133350"/>
                  </a:lnTo>
                  <a:lnTo>
                    <a:pt x="127781" y="91330"/>
                  </a:lnTo>
                  <a:lnTo>
                    <a:pt x="196998" y="91330"/>
                  </a:lnTo>
                  <a:lnTo>
                    <a:pt x="191249" y="79002"/>
                  </a:lnTo>
                  <a:lnTo>
                    <a:pt x="133510" y="79002"/>
                  </a:lnTo>
                  <a:lnTo>
                    <a:pt x="155474" y="32729"/>
                  </a:lnTo>
                  <a:lnTo>
                    <a:pt x="169669" y="32729"/>
                  </a:lnTo>
                  <a:lnTo>
                    <a:pt x="157038" y="5642"/>
                  </a:lnTo>
                  <a:close/>
                </a:path>
                <a:path w="927735" h="170814">
                  <a:moveTo>
                    <a:pt x="196998" y="91330"/>
                  </a:moveTo>
                  <a:lnTo>
                    <a:pt x="182822" y="91330"/>
                  </a:lnTo>
                  <a:lnTo>
                    <a:pt x="202877" y="133350"/>
                  </a:lnTo>
                  <a:lnTo>
                    <a:pt x="216593" y="133350"/>
                  </a:lnTo>
                  <a:lnTo>
                    <a:pt x="196998" y="91330"/>
                  </a:lnTo>
                  <a:close/>
                </a:path>
                <a:path w="927735" h="170814">
                  <a:moveTo>
                    <a:pt x="169669" y="32729"/>
                  </a:moveTo>
                  <a:lnTo>
                    <a:pt x="155474" y="32729"/>
                  </a:lnTo>
                  <a:lnTo>
                    <a:pt x="177178" y="79002"/>
                  </a:lnTo>
                  <a:lnTo>
                    <a:pt x="191249" y="79002"/>
                  </a:lnTo>
                  <a:lnTo>
                    <a:pt x="169669" y="32729"/>
                  </a:lnTo>
                  <a:close/>
                </a:path>
                <a:path w="927735" h="170814">
                  <a:moveTo>
                    <a:pt x="25436" y="5642"/>
                  </a:moveTo>
                  <a:lnTo>
                    <a:pt x="0" y="5642"/>
                  </a:lnTo>
                  <a:lnTo>
                    <a:pt x="0" y="133350"/>
                  </a:lnTo>
                  <a:lnTo>
                    <a:pt x="12760" y="133350"/>
                  </a:lnTo>
                  <a:lnTo>
                    <a:pt x="12760" y="73967"/>
                  </a:lnTo>
                  <a:lnTo>
                    <a:pt x="21877" y="73967"/>
                  </a:lnTo>
                  <a:lnTo>
                    <a:pt x="62275" y="69974"/>
                  </a:lnTo>
                  <a:lnTo>
                    <a:pt x="72196" y="61725"/>
                  </a:lnTo>
                  <a:lnTo>
                    <a:pt x="34378" y="61725"/>
                  </a:lnTo>
                  <a:lnTo>
                    <a:pt x="12760" y="61465"/>
                  </a:lnTo>
                  <a:lnTo>
                    <a:pt x="12760" y="18058"/>
                  </a:lnTo>
                  <a:lnTo>
                    <a:pt x="72370" y="18058"/>
                  </a:lnTo>
                  <a:lnTo>
                    <a:pt x="68207" y="13036"/>
                  </a:lnTo>
                  <a:lnTo>
                    <a:pt x="35485" y="5762"/>
                  </a:lnTo>
                  <a:lnTo>
                    <a:pt x="25436" y="5642"/>
                  </a:lnTo>
                  <a:close/>
                </a:path>
                <a:path w="927735" h="170814">
                  <a:moveTo>
                    <a:pt x="72370" y="18058"/>
                  </a:moveTo>
                  <a:lnTo>
                    <a:pt x="43957" y="18058"/>
                  </a:lnTo>
                  <a:lnTo>
                    <a:pt x="50165" y="18809"/>
                  </a:lnTo>
                  <a:lnTo>
                    <a:pt x="57746" y="21819"/>
                  </a:lnTo>
                  <a:lnTo>
                    <a:pt x="60799" y="24352"/>
                  </a:lnTo>
                  <a:lnTo>
                    <a:pt x="65430" y="31470"/>
                  </a:lnTo>
                  <a:lnTo>
                    <a:pt x="66587" y="35392"/>
                  </a:lnTo>
                  <a:lnTo>
                    <a:pt x="66587" y="44074"/>
                  </a:lnTo>
                  <a:lnTo>
                    <a:pt x="43117" y="61725"/>
                  </a:lnTo>
                  <a:lnTo>
                    <a:pt x="72196" y="61725"/>
                  </a:lnTo>
                  <a:lnTo>
                    <a:pt x="77535" y="55171"/>
                  </a:lnTo>
                  <a:lnTo>
                    <a:pt x="79783" y="48182"/>
                  </a:lnTo>
                  <a:lnTo>
                    <a:pt x="79783" y="31225"/>
                  </a:lnTo>
                  <a:lnTo>
                    <a:pt x="77468" y="24207"/>
                  </a:lnTo>
                  <a:lnTo>
                    <a:pt x="72370" y="18058"/>
                  </a:lnTo>
                  <a:close/>
                </a:path>
                <a:path w="927735" h="170814">
                  <a:moveTo>
                    <a:pt x="878221" y="5642"/>
                  </a:moveTo>
                  <a:lnTo>
                    <a:pt x="805035" y="5642"/>
                  </a:lnTo>
                  <a:lnTo>
                    <a:pt x="805035" y="133350"/>
                  </a:lnTo>
                  <a:lnTo>
                    <a:pt x="877700" y="133350"/>
                  </a:lnTo>
                  <a:lnTo>
                    <a:pt x="877700" y="120761"/>
                  </a:lnTo>
                  <a:lnTo>
                    <a:pt x="817797" y="120761"/>
                  </a:lnTo>
                  <a:lnTo>
                    <a:pt x="817797" y="70667"/>
                  </a:lnTo>
                  <a:lnTo>
                    <a:pt x="877700" y="70667"/>
                  </a:lnTo>
                  <a:lnTo>
                    <a:pt x="877700" y="58167"/>
                  </a:lnTo>
                  <a:lnTo>
                    <a:pt x="817797" y="58167"/>
                  </a:lnTo>
                  <a:lnTo>
                    <a:pt x="817797" y="18230"/>
                  </a:lnTo>
                  <a:lnTo>
                    <a:pt x="878221" y="18230"/>
                  </a:lnTo>
                  <a:lnTo>
                    <a:pt x="878221" y="5642"/>
                  </a:lnTo>
                  <a:close/>
                </a:path>
                <a:path w="927735" h="170814">
                  <a:moveTo>
                    <a:pt x="631737" y="5642"/>
                  </a:moveTo>
                  <a:lnTo>
                    <a:pt x="618975" y="5642"/>
                  </a:lnTo>
                  <a:lnTo>
                    <a:pt x="618975" y="133350"/>
                  </a:lnTo>
                  <a:lnTo>
                    <a:pt x="631737" y="133350"/>
                  </a:lnTo>
                  <a:lnTo>
                    <a:pt x="631737" y="5642"/>
                  </a:lnTo>
                  <a:close/>
                </a:path>
                <a:path w="927735" h="170814">
                  <a:moveTo>
                    <a:pt x="551097" y="5642"/>
                  </a:moveTo>
                  <a:lnTo>
                    <a:pt x="538248" y="5642"/>
                  </a:lnTo>
                  <a:lnTo>
                    <a:pt x="538248" y="133350"/>
                  </a:lnTo>
                  <a:lnTo>
                    <a:pt x="600148" y="133350"/>
                  </a:lnTo>
                  <a:lnTo>
                    <a:pt x="600148" y="121022"/>
                  </a:lnTo>
                  <a:lnTo>
                    <a:pt x="551097" y="121022"/>
                  </a:lnTo>
                  <a:lnTo>
                    <a:pt x="551097" y="5642"/>
                  </a:lnTo>
                  <a:close/>
                </a:path>
                <a:path w="927735" h="170814">
                  <a:moveTo>
                    <a:pt x="241311" y="5642"/>
                  </a:moveTo>
                  <a:lnTo>
                    <a:pt x="226552" y="5642"/>
                  </a:lnTo>
                  <a:lnTo>
                    <a:pt x="267790" y="72317"/>
                  </a:lnTo>
                  <a:lnTo>
                    <a:pt x="267790" y="133350"/>
                  </a:lnTo>
                  <a:lnTo>
                    <a:pt x="280379" y="133350"/>
                  </a:lnTo>
                  <a:lnTo>
                    <a:pt x="280379" y="72317"/>
                  </a:lnTo>
                  <a:lnTo>
                    <a:pt x="288912" y="58253"/>
                  </a:lnTo>
                  <a:lnTo>
                    <a:pt x="273954" y="58253"/>
                  </a:lnTo>
                  <a:lnTo>
                    <a:pt x="241311" y="5642"/>
                  </a:lnTo>
                  <a:close/>
                </a:path>
                <a:path w="927735" h="170814">
                  <a:moveTo>
                    <a:pt x="320835" y="5642"/>
                  </a:moveTo>
                  <a:lnTo>
                    <a:pt x="306076" y="5642"/>
                  </a:lnTo>
                  <a:lnTo>
                    <a:pt x="273954" y="58253"/>
                  </a:lnTo>
                  <a:lnTo>
                    <a:pt x="288912" y="58253"/>
                  </a:lnTo>
                  <a:lnTo>
                    <a:pt x="320835" y="5642"/>
                  </a:lnTo>
                  <a:close/>
                </a:path>
                <a:path w="927735" h="170814">
                  <a:moveTo>
                    <a:pt x="723515" y="2430"/>
                  </a:moveTo>
                  <a:lnTo>
                    <a:pt x="684699" y="13198"/>
                  </a:lnTo>
                  <a:lnTo>
                    <a:pt x="659498" y="42941"/>
                  </a:lnTo>
                  <a:lnTo>
                    <a:pt x="654582" y="68759"/>
                  </a:lnTo>
                  <a:lnTo>
                    <a:pt x="655596" y="81596"/>
                  </a:lnTo>
                  <a:lnTo>
                    <a:pt x="681381" y="124011"/>
                  </a:lnTo>
                  <a:lnTo>
                    <a:pt x="723687" y="136561"/>
                  </a:lnTo>
                  <a:lnTo>
                    <a:pt x="732291" y="136146"/>
                  </a:lnTo>
                  <a:lnTo>
                    <a:pt x="764967" y="124494"/>
                  </a:lnTo>
                  <a:lnTo>
                    <a:pt x="724470" y="124494"/>
                  </a:lnTo>
                  <a:lnTo>
                    <a:pt x="712796" y="123517"/>
                  </a:lnTo>
                  <a:lnTo>
                    <a:pt x="677048" y="100571"/>
                  </a:lnTo>
                  <a:lnTo>
                    <a:pt x="668039" y="69886"/>
                  </a:lnTo>
                  <a:lnTo>
                    <a:pt x="668486" y="62352"/>
                  </a:lnTo>
                  <a:lnTo>
                    <a:pt x="689241" y="26337"/>
                  </a:lnTo>
                  <a:lnTo>
                    <a:pt x="723687" y="15019"/>
                  </a:lnTo>
                  <a:lnTo>
                    <a:pt x="764881" y="15019"/>
                  </a:lnTo>
                  <a:lnTo>
                    <a:pt x="762690" y="13399"/>
                  </a:lnTo>
                  <a:lnTo>
                    <a:pt x="755810" y="9505"/>
                  </a:lnTo>
                  <a:lnTo>
                    <a:pt x="748387" y="6410"/>
                  </a:lnTo>
                  <a:lnTo>
                    <a:pt x="740530" y="4199"/>
                  </a:lnTo>
                  <a:lnTo>
                    <a:pt x="732240" y="2872"/>
                  </a:lnTo>
                  <a:lnTo>
                    <a:pt x="723515" y="2430"/>
                  </a:lnTo>
                  <a:close/>
                </a:path>
                <a:path w="927735" h="170814">
                  <a:moveTo>
                    <a:pt x="769354" y="103484"/>
                  </a:moveTo>
                  <a:lnTo>
                    <a:pt x="759777" y="112676"/>
                  </a:lnTo>
                  <a:lnTo>
                    <a:pt x="749104" y="119242"/>
                  </a:lnTo>
                  <a:lnTo>
                    <a:pt x="737335" y="123181"/>
                  </a:lnTo>
                  <a:lnTo>
                    <a:pt x="724470" y="124494"/>
                  </a:lnTo>
                  <a:lnTo>
                    <a:pt x="764967" y="124494"/>
                  </a:lnTo>
                  <a:lnTo>
                    <a:pt x="768691" y="121900"/>
                  </a:lnTo>
                  <a:lnTo>
                    <a:pt x="774353" y="116857"/>
                  </a:lnTo>
                  <a:lnTo>
                    <a:pt x="779424" y="111125"/>
                  </a:lnTo>
                  <a:lnTo>
                    <a:pt x="769354" y="103484"/>
                  </a:lnTo>
                  <a:close/>
                </a:path>
                <a:path w="927735" h="170814">
                  <a:moveTo>
                    <a:pt x="764881" y="15019"/>
                  </a:moveTo>
                  <a:lnTo>
                    <a:pt x="723687" y="15019"/>
                  </a:lnTo>
                  <a:lnTo>
                    <a:pt x="730533" y="15369"/>
                  </a:lnTo>
                  <a:lnTo>
                    <a:pt x="737090" y="16419"/>
                  </a:lnTo>
                  <a:lnTo>
                    <a:pt x="769354" y="37070"/>
                  </a:lnTo>
                  <a:lnTo>
                    <a:pt x="779424" y="29343"/>
                  </a:lnTo>
                  <a:lnTo>
                    <a:pt x="774497" y="23318"/>
                  </a:lnTo>
                  <a:lnTo>
                    <a:pt x="768919" y="18003"/>
                  </a:lnTo>
                  <a:lnTo>
                    <a:pt x="764881" y="15019"/>
                  </a:lnTo>
                  <a:close/>
                </a:path>
                <a:path w="927735" h="170814">
                  <a:moveTo>
                    <a:pt x="913047" y="0"/>
                  </a:moveTo>
                  <a:lnTo>
                    <a:pt x="899678" y="0"/>
                  </a:lnTo>
                  <a:lnTo>
                    <a:pt x="902881" y="8394"/>
                  </a:lnTo>
                  <a:lnTo>
                    <a:pt x="905722" y="17428"/>
                  </a:lnTo>
                  <a:lnTo>
                    <a:pt x="913210" y="59100"/>
                  </a:lnTo>
                  <a:lnTo>
                    <a:pt x="914176" y="81607"/>
                  </a:lnTo>
                  <a:lnTo>
                    <a:pt x="913859" y="93886"/>
                  </a:lnTo>
                  <a:lnTo>
                    <a:pt x="906338" y="140886"/>
                  </a:lnTo>
                  <a:lnTo>
                    <a:pt x="895423" y="170333"/>
                  </a:lnTo>
                  <a:lnTo>
                    <a:pt x="909487" y="170333"/>
                  </a:lnTo>
                  <a:lnTo>
                    <a:pt x="922597" y="127490"/>
                  </a:lnTo>
                  <a:lnTo>
                    <a:pt x="927111" y="80044"/>
                  </a:lnTo>
                  <a:lnTo>
                    <a:pt x="926875" y="68820"/>
                  </a:lnTo>
                  <a:lnTo>
                    <a:pt x="921276" y="26281"/>
                  </a:lnTo>
                  <a:lnTo>
                    <a:pt x="916132" y="8071"/>
                  </a:lnTo>
                  <a:lnTo>
                    <a:pt x="913047" y="0"/>
                  </a:lnTo>
                  <a:close/>
                </a:path>
                <a:path w="927735" h="170814">
                  <a:moveTo>
                    <a:pt x="380726" y="0"/>
                  </a:moveTo>
                  <a:lnTo>
                    <a:pt x="366661" y="0"/>
                  </a:lnTo>
                  <a:lnTo>
                    <a:pt x="362619" y="10067"/>
                  </a:lnTo>
                  <a:lnTo>
                    <a:pt x="351577" y="54490"/>
                  </a:lnTo>
                  <a:lnTo>
                    <a:pt x="349037" y="90375"/>
                  </a:lnTo>
                  <a:lnTo>
                    <a:pt x="349276" y="101596"/>
                  </a:lnTo>
                  <a:lnTo>
                    <a:pt x="354931" y="144077"/>
                  </a:lnTo>
                  <a:lnTo>
                    <a:pt x="363103" y="170333"/>
                  </a:lnTo>
                  <a:lnTo>
                    <a:pt x="376472" y="170333"/>
                  </a:lnTo>
                  <a:lnTo>
                    <a:pt x="373268" y="161939"/>
                  </a:lnTo>
                  <a:lnTo>
                    <a:pt x="370427" y="152905"/>
                  </a:lnTo>
                  <a:lnTo>
                    <a:pt x="362939" y="111233"/>
                  </a:lnTo>
                  <a:lnTo>
                    <a:pt x="361974" y="88726"/>
                  </a:lnTo>
                  <a:lnTo>
                    <a:pt x="362294" y="76447"/>
                  </a:lnTo>
                  <a:lnTo>
                    <a:pt x="369868" y="29447"/>
                  </a:lnTo>
                  <a:lnTo>
                    <a:pt x="376684" y="9088"/>
                  </a:lnTo>
                  <a:lnTo>
                    <a:pt x="3807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5070" y="3973135"/>
              <a:ext cx="927735" cy="170815"/>
            </a:xfrm>
            <a:custGeom>
              <a:avLst/>
              <a:gdLst/>
              <a:ahLst/>
              <a:cxnLst/>
              <a:rect l="l" t="t" r="r" b="b"/>
              <a:pathLst>
                <a:path w="927735" h="170814">
                  <a:moveTo>
                    <a:pt x="457100" y="32729"/>
                  </a:moveTo>
                  <a:lnTo>
                    <a:pt x="435136" y="79002"/>
                  </a:lnTo>
                  <a:lnTo>
                    <a:pt x="478804" y="79002"/>
                  </a:lnTo>
                  <a:lnTo>
                    <a:pt x="457100" y="32729"/>
                  </a:lnTo>
                  <a:close/>
                </a:path>
                <a:path w="927735" h="170814">
                  <a:moveTo>
                    <a:pt x="155475" y="32729"/>
                  </a:moveTo>
                  <a:lnTo>
                    <a:pt x="133511" y="79002"/>
                  </a:lnTo>
                  <a:lnTo>
                    <a:pt x="177179" y="79002"/>
                  </a:lnTo>
                  <a:lnTo>
                    <a:pt x="155475" y="32729"/>
                  </a:lnTo>
                  <a:close/>
                </a:path>
                <a:path w="927735" h="170814">
                  <a:moveTo>
                    <a:pt x="12762" y="18057"/>
                  </a:moveTo>
                  <a:lnTo>
                    <a:pt x="12762" y="61466"/>
                  </a:lnTo>
                  <a:lnTo>
                    <a:pt x="34379" y="61726"/>
                  </a:lnTo>
                  <a:lnTo>
                    <a:pt x="43118" y="61726"/>
                  </a:lnTo>
                  <a:lnTo>
                    <a:pt x="49514" y="60930"/>
                  </a:lnTo>
                  <a:lnTo>
                    <a:pt x="53565" y="59339"/>
                  </a:lnTo>
                  <a:lnTo>
                    <a:pt x="57617" y="57747"/>
                  </a:lnTo>
                  <a:lnTo>
                    <a:pt x="60800" y="55171"/>
                  </a:lnTo>
                  <a:lnTo>
                    <a:pt x="63115" y="51612"/>
                  </a:lnTo>
                  <a:lnTo>
                    <a:pt x="65430" y="48052"/>
                  </a:lnTo>
                  <a:lnTo>
                    <a:pt x="66588" y="44073"/>
                  </a:lnTo>
                  <a:lnTo>
                    <a:pt x="66588" y="39675"/>
                  </a:lnTo>
                  <a:lnTo>
                    <a:pt x="66588" y="35392"/>
                  </a:lnTo>
                  <a:lnTo>
                    <a:pt x="65430" y="31470"/>
                  </a:lnTo>
                  <a:lnTo>
                    <a:pt x="63115" y="27911"/>
                  </a:lnTo>
                  <a:lnTo>
                    <a:pt x="60800" y="24351"/>
                  </a:lnTo>
                  <a:lnTo>
                    <a:pt x="57747" y="21819"/>
                  </a:lnTo>
                  <a:lnTo>
                    <a:pt x="53956" y="20315"/>
                  </a:lnTo>
                  <a:lnTo>
                    <a:pt x="50165" y="18810"/>
                  </a:lnTo>
                  <a:lnTo>
                    <a:pt x="43958" y="18057"/>
                  </a:lnTo>
                  <a:lnTo>
                    <a:pt x="35334" y="18057"/>
                  </a:lnTo>
                  <a:lnTo>
                    <a:pt x="12762" y="18057"/>
                  </a:lnTo>
                  <a:close/>
                </a:path>
                <a:path w="927735" h="170814">
                  <a:moveTo>
                    <a:pt x="805036" y="5643"/>
                  </a:moveTo>
                  <a:lnTo>
                    <a:pt x="878222" y="5643"/>
                  </a:lnTo>
                  <a:lnTo>
                    <a:pt x="878222" y="18231"/>
                  </a:lnTo>
                  <a:lnTo>
                    <a:pt x="817798" y="18231"/>
                  </a:lnTo>
                  <a:lnTo>
                    <a:pt x="817798" y="58166"/>
                  </a:lnTo>
                  <a:lnTo>
                    <a:pt x="877701" y="58166"/>
                  </a:lnTo>
                  <a:lnTo>
                    <a:pt x="877701" y="70668"/>
                  </a:lnTo>
                  <a:lnTo>
                    <a:pt x="817798" y="70668"/>
                  </a:lnTo>
                  <a:lnTo>
                    <a:pt x="817798" y="120761"/>
                  </a:lnTo>
                  <a:lnTo>
                    <a:pt x="877701" y="120761"/>
                  </a:lnTo>
                  <a:lnTo>
                    <a:pt x="877701" y="133349"/>
                  </a:lnTo>
                  <a:lnTo>
                    <a:pt x="805036" y="133349"/>
                  </a:lnTo>
                  <a:lnTo>
                    <a:pt x="805036" y="5643"/>
                  </a:lnTo>
                  <a:close/>
                </a:path>
                <a:path w="927735" h="170814">
                  <a:moveTo>
                    <a:pt x="618975" y="5643"/>
                  </a:moveTo>
                  <a:lnTo>
                    <a:pt x="631738" y="5643"/>
                  </a:lnTo>
                  <a:lnTo>
                    <a:pt x="631738" y="133349"/>
                  </a:lnTo>
                  <a:lnTo>
                    <a:pt x="618975" y="133349"/>
                  </a:lnTo>
                  <a:lnTo>
                    <a:pt x="618975" y="5643"/>
                  </a:lnTo>
                  <a:close/>
                </a:path>
                <a:path w="927735" h="170814">
                  <a:moveTo>
                    <a:pt x="538249" y="5643"/>
                  </a:moveTo>
                  <a:lnTo>
                    <a:pt x="551098" y="5643"/>
                  </a:lnTo>
                  <a:lnTo>
                    <a:pt x="551098" y="121022"/>
                  </a:lnTo>
                  <a:lnTo>
                    <a:pt x="600149" y="121022"/>
                  </a:lnTo>
                  <a:lnTo>
                    <a:pt x="600149" y="133349"/>
                  </a:lnTo>
                  <a:lnTo>
                    <a:pt x="538249" y="133349"/>
                  </a:lnTo>
                  <a:lnTo>
                    <a:pt x="538249" y="5643"/>
                  </a:lnTo>
                  <a:close/>
                </a:path>
                <a:path w="927735" h="170814">
                  <a:moveTo>
                    <a:pt x="455537" y="5643"/>
                  </a:moveTo>
                  <a:lnTo>
                    <a:pt x="458663" y="5643"/>
                  </a:lnTo>
                  <a:lnTo>
                    <a:pt x="518219" y="133349"/>
                  </a:lnTo>
                  <a:lnTo>
                    <a:pt x="504502" y="133349"/>
                  </a:lnTo>
                  <a:lnTo>
                    <a:pt x="484447" y="91330"/>
                  </a:lnTo>
                  <a:lnTo>
                    <a:pt x="429406" y="91330"/>
                  </a:lnTo>
                  <a:lnTo>
                    <a:pt x="409438" y="133349"/>
                  </a:lnTo>
                  <a:lnTo>
                    <a:pt x="395200" y="133349"/>
                  </a:lnTo>
                  <a:lnTo>
                    <a:pt x="455537" y="5643"/>
                  </a:lnTo>
                  <a:close/>
                </a:path>
                <a:path w="927735" h="170814">
                  <a:moveTo>
                    <a:pt x="226553" y="5643"/>
                  </a:moveTo>
                  <a:lnTo>
                    <a:pt x="241312" y="5643"/>
                  </a:lnTo>
                  <a:lnTo>
                    <a:pt x="273955" y="58253"/>
                  </a:lnTo>
                  <a:lnTo>
                    <a:pt x="306077" y="5643"/>
                  </a:lnTo>
                  <a:lnTo>
                    <a:pt x="320836" y="5643"/>
                  </a:lnTo>
                  <a:lnTo>
                    <a:pt x="280379" y="72318"/>
                  </a:lnTo>
                  <a:lnTo>
                    <a:pt x="280379" y="133349"/>
                  </a:lnTo>
                  <a:lnTo>
                    <a:pt x="267791" y="133349"/>
                  </a:lnTo>
                  <a:lnTo>
                    <a:pt x="267791" y="72318"/>
                  </a:lnTo>
                  <a:lnTo>
                    <a:pt x="226553" y="5643"/>
                  </a:lnTo>
                  <a:close/>
                </a:path>
                <a:path w="927735" h="170814">
                  <a:moveTo>
                    <a:pt x="153913" y="5643"/>
                  </a:moveTo>
                  <a:lnTo>
                    <a:pt x="157038" y="5643"/>
                  </a:lnTo>
                  <a:lnTo>
                    <a:pt x="216594" y="133349"/>
                  </a:lnTo>
                  <a:lnTo>
                    <a:pt x="202877" y="133349"/>
                  </a:lnTo>
                  <a:lnTo>
                    <a:pt x="182822" y="91330"/>
                  </a:lnTo>
                  <a:lnTo>
                    <a:pt x="127781" y="91330"/>
                  </a:lnTo>
                  <a:lnTo>
                    <a:pt x="107813" y="133349"/>
                  </a:lnTo>
                  <a:lnTo>
                    <a:pt x="93575" y="133349"/>
                  </a:lnTo>
                  <a:lnTo>
                    <a:pt x="153913" y="5643"/>
                  </a:lnTo>
                  <a:close/>
                </a:path>
                <a:path w="927735" h="170814">
                  <a:moveTo>
                    <a:pt x="0" y="5643"/>
                  </a:moveTo>
                  <a:lnTo>
                    <a:pt x="25437" y="5643"/>
                  </a:lnTo>
                  <a:lnTo>
                    <a:pt x="35486" y="5762"/>
                  </a:lnTo>
                  <a:lnTo>
                    <a:pt x="72838" y="18622"/>
                  </a:lnTo>
                  <a:lnTo>
                    <a:pt x="77469" y="24207"/>
                  </a:lnTo>
                  <a:lnTo>
                    <a:pt x="79784" y="31224"/>
                  </a:lnTo>
                  <a:lnTo>
                    <a:pt x="79784" y="39675"/>
                  </a:lnTo>
                  <a:lnTo>
                    <a:pt x="79784" y="48183"/>
                  </a:lnTo>
                  <a:lnTo>
                    <a:pt x="49062" y="72795"/>
                  </a:lnTo>
                  <a:lnTo>
                    <a:pt x="21877" y="73967"/>
                  </a:lnTo>
                  <a:lnTo>
                    <a:pt x="12762" y="73967"/>
                  </a:lnTo>
                  <a:lnTo>
                    <a:pt x="12762" y="133349"/>
                  </a:lnTo>
                  <a:lnTo>
                    <a:pt x="0" y="133349"/>
                  </a:lnTo>
                  <a:lnTo>
                    <a:pt x="0" y="5643"/>
                  </a:lnTo>
                  <a:close/>
                </a:path>
                <a:path w="927735" h="170814">
                  <a:moveTo>
                    <a:pt x="723515" y="2430"/>
                  </a:moveTo>
                  <a:lnTo>
                    <a:pt x="762691" y="13399"/>
                  </a:lnTo>
                  <a:lnTo>
                    <a:pt x="779425" y="29343"/>
                  </a:lnTo>
                  <a:lnTo>
                    <a:pt x="769354" y="37070"/>
                  </a:lnTo>
                  <a:lnTo>
                    <a:pt x="764978" y="31972"/>
                  </a:lnTo>
                  <a:lnTo>
                    <a:pt x="760184" y="27531"/>
                  </a:lnTo>
                  <a:lnTo>
                    <a:pt x="723689" y="15019"/>
                  </a:lnTo>
                  <a:lnTo>
                    <a:pt x="716190" y="15477"/>
                  </a:lnTo>
                  <a:lnTo>
                    <a:pt x="679149" y="36191"/>
                  </a:lnTo>
                  <a:lnTo>
                    <a:pt x="668039" y="69887"/>
                  </a:lnTo>
                  <a:lnTo>
                    <a:pt x="669040" y="81081"/>
                  </a:lnTo>
                  <a:lnTo>
                    <a:pt x="692589" y="115704"/>
                  </a:lnTo>
                  <a:lnTo>
                    <a:pt x="724470" y="124494"/>
                  </a:lnTo>
                  <a:lnTo>
                    <a:pt x="737335" y="123181"/>
                  </a:lnTo>
                  <a:lnTo>
                    <a:pt x="749104" y="119242"/>
                  </a:lnTo>
                  <a:lnTo>
                    <a:pt x="759777" y="112676"/>
                  </a:lnTo>
                  <a:lnTo>
                    <a:pt x="769354" y="103485"/>
                  </a:lnTo>
                  <a:lnTo>
                    <a:pt x="779425" y="111124"/>
                  </a:lnTo>
                  <a:lnTo>
                    <a:pt x="740477" y="134901"/>
                  </a:lnTo>
                  <a:lnTo>
                    <a:pt x="723689" y="136562"/>
                  </a:lnTo>
                  <a:lnTo>
                    <a:pt x="707817" y="135167"/>
                  </a:lnTo>
                  <a:lnTo>
                    <a:pt x="670817" y="114250"/>
                  </a:lnTo>
                  <a:lnTo>
                    <a:pt x="654583" y="68758"/>
                  </a:lnTo>
                  <a:lnTo>
                    <a:pt x="655812" y="55293"/>
                  </a:lnTo>
                  <a:lnTo>
                    <a:pt x="674247" y="21573"/>
                  </a:lnTo>
                  <a:lnTo>
                    <a:pt x="709334" y="3627"/>
                  </a:lnTo>
                  <a:lnTo>
                    <a:pt x="723515" y="2430"/>
                  </a:lnTo>
                  <a:close/>
                </a:path>
                <a:path w="927735" h="170814">
                  <a:moveTo>
                    <a:pt x="899678" y="0"/>
                  </a:moveTo>
                  <a:lnTo>
                    <a:pt x="913048" y="0"/>
                  </a:lnTo>
                  <a:lnTo>
                    <a:pt x="916132" y="8071"/>
                  </a:lnTo>
                  <a:lnTo>
                    <a:pt x="924988" y="47008"/>
                  </a:lnTo>
                  <a:lnTo>
                    <a:pt x="927112" y="80044"/>
                  </a:lnTo>
                  <a:lnTo>
                    <a:pt x="926830" y="92125"/>
                  </a:lnTo>
                  <a:lnTo>
                    <a:pt x="920085" y="138843"/>
                  </a:lnTo>
                  <a:lnTo>
                    <a:pt x="909488" y="170333"/>
                  </a:lnTo>
                  <a:lnTo>
                    <a:pt x="895424" y="170333"/>
                  </a:lnTo>
                  <a:lnTo>
                    <a:pt x="899502" y="161245"/>
                  </a:lnTo>
                  <a:lnTo>
                    <a:pt x="903140" y="151429"/>
                  </a:lnTo>
                  <a:lnTo>
                    <a:pt x="912907" y="105981"/>
                  </a:lnTo>
                  <a:lnTo>
                    <a:pt x="914176" y="81607"/>
                  </a:lnTo>
                  <a:lnTo>
                    <a:pt x="913935" y="70250"/>
                  </a:lnTo>
                  <a:lnTo>
                    <a:pt x="908200" y="27103"/>
                  </a:lnTo>
                  <a:lnTo>
                    <a:pt x="902882" y="8394"/>
                  </a:lnTo>
                  <a:lnTo>
                    <a:pt x="899678" y="0"/>
                  </a:lnTo>
                  <a:close/>
                </a:path>
                <a:path w="927735" h="170814">
                  <a:moveTo>
                    <a:pt x="366662" y="0"/>
                  </a:moveTo>
                  <a:lnTo>
                    <a:pt x="380727" y="0"/>
                  </a:lnTo>
                  <a:lnTo>
                    <a:pt x="376684" y="9088"/>
                  </a:lnTo>
                  <a:lnTo>
                    <a:pt x="373065" y="18904"/>
                  </a:lnTo>
                  <a:lnTo>
                    <a:pt x="363255" y="64352"/>
                  </a:lnTo>
                  <a:lnTo>
                    <a:pt x="361974" y="88726"/>
                  </a:lnTo>
                  <a:lnTo>
                    <a:pt x="362216" y="100083"/>
                  </a:lnTo>
                  <a:lnTo>
                    <a:pt x="367951" y="143230"/>
                  </a:lnTo>
                  <a:lnTo>
                    <a:pt x="376473" y="170333"/>
                  </a:lnTo>
                  <a:lnTo>
                    <a:pt x="363103" y="170333"/>
                  </a:lnTo>
                  <a:lnTo>
                    <a:pt x="351187" y="123387"/>
                  </a:lnTo>
                  <a:lnTo>
                    <a:pt x="349039" y="90375"/>
                  </a:lnTo>
                  <a:lnTo>
                    <a:pt x="349321" y="78256"/>
                  </a:lnTo>
                  <a:lnTo>
                    <a:pt x="356065" y="31489"/>
                  </a:lnTo>
                  <a:lnTo>
                    <a:pt x="362620" y="10067"/>
                  </a:lnTo>
                  <a:lnTo>
                    <a:pt x="366662" y="0"/>
                  </a:lnTo>
                  <a:close/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6273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Creating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 a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 proposal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69</a:t>
            </a:fld>
            <a:r>
              <a:rPr dirty="0"/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85339" y="1952141"/>
            <a:ext cx="1705610" cy="124333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IOU</a:t>
            </a:r>
            <a:r>
              <a:rPr sz="1350" b="1" baseline="-21604" dirty="0">
                <a:latin typeface="Century Gothic"/>
                <a:cs typeface="Century Gothic"/>
              </a:rPr>
              <a:t>0</a:t>
            </a:r>
            <a:endParaRPr sz="1350" baseline="-21604">
              <a:latin typeface="Century Gothic"/>
              <a:cs typeface="Century Gothic"/>
            </a:endParaRPr>
          </a:p>
          <a:p>
            <a:pPr marL="90805" marR="532765">
              <a:lnSpc>
                <a:spcPct val="1002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From: </a:t>
            </a:r>
            <a:r>
              <a:rPr sz="1400" spc="-10" dirty="0">
                <a:latin typeface="Century Gothic"/>
                <a:cs typeface="Century Gothic"/>
              </a:rPr>
              <a:t>Alice 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To: </a:t>
            </a:r>
            <a:r>
              <a:rPr sz="1400" spc="-5" dirty="0">
                <a:latin typeface="Century Gothic"/>
                <a:cs typeface="Century Gothic"/>
              </a:rPr>
              <a:t>Bob </a:t>
            </a:r>
            <a:r>
              <a:rPr sz="1400" dirty="0">
                <a:latin typeface="Century Gothic"/>
                <a:cs typeface="Century Gothic"/>
              </a:rPr>
              <a:t> </a:t>
            </a: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8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£10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5339" y="3418207"/>
            <a:ext cx="1705610" cy="124333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CASH</a:t>
            </a:r>
            <a:r>
              <a:rPr sz="1350" b="1" baseline="-21604" dirty="0">
                <a:latin typeface="Century Gothic"/>
                <a:cs typeface="Century Gothic"/>
              </a:rPr>
              <a:t>2</a:t>
            </a:r>
            <a:endParaRPr sz="1350" baseline="-21604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Owner:</a:t>
            </a:r>
            <a:r>
              <a:rPr sz="1400" b="1" spc="-9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Bob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4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£10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9440" y="1363434"/>
            <a:ext cx="3599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0610" algn="l"/>
              </a:tabLst>
            </a:pPr>
            <a:r>
              <a:rPr sz="1600" b="1" dirty="0">
                <a:latin typeface="Century Gothic"/>
                <a:cs typeface="Century Gothic"/>
              </a:rPr>
              <a:t>INPUT</a:t>
            </a:r>
            <a:r>
              <a:rPr sz="1600" b="1" spc="5" dirty="0">
                <a:latin typeface="Century Gothic"/>
                <a:cs typeface="Century Gothic"/>
              </a:rPr>
              <a:t> S</a:t>
            </a:r>
            <a:r>
              <a:rPr sz="1600" b="1" dirty="0">
                <a:latin typeface="Century Gothic"/>
                <a:cs typeface="Century Gothic"/>
              </a:rPr>
              <a:t>TAT</a:t>
            </a:r>
            <a:r>
              <a:rPr sz="1600" b="1" spc="5" dirty="0">
                <a:latin typeface="Century Gothic"/>
                <a:cs typeface="Century Gothic"/>
              </a:rPr>
              <a:t>E</a:t>
            </a:r>
            <a:r>
              <a:rPr sz="1600" b="1" dirty="0">
                <a:latin typeface="Century Gothic"/>
                <a:cs typeface="Century Gothic"/>
              </a:rPr>
              <a:t>S	</a:t>
            </a:r>
            <a:r>
              <a:rPr sz="2400" b="1" baseline="1736" dirty="0">
                <a:latin typeface="Century Gothic"/>
                <a:cs typeface="Century Gothic"/>
              </a:rPr>
              <a:t>C</a:t>
            </a:r>
            <a:r>
              <a:rPr sz="2400" b="1" spc="7" baseline="1736" dirty="0">
                <a:latin typeface="Century Gothic"/>
                <a:cs typeface="Century Gothic"/>
              </a:rPr>
              <a:t>O</a:t>
            </a:r>
            <a:r>
              <a:rPr sz="2400" b="1" spc="-7" baseline="1736" dirty="0">
                <a:latin typeface="Century Gothic"/>
                <a:cs typeface="Century Gothic"/>
              </a:rPr>
              <a:t>MM</a:t>
            </a:r>
            <a:r>
              <a:rPr sz="2400" b="1" baseline="1736" dirty="0">
                <a:latin typeface="Century Gothic"/>
                <a:cs typeface="Century Gothic"/>
              </a:rPr>
              <a:t>AN</a:t>
            </a:r>
            <a:r>
              <a:rPr sz="2400" b="1" spc="7" baseline="1736" dirty="0">
                <a:latin typeface="Century Gothic"/>
                <a:cs typeface="Century Gothic"/>
              </a:rPr>
              <a:t>D</a:t>
            </a:r>
            <a:r>
              <a:rPr sz="2400" b="1" baseline="1736" dirty="0">
                <a:latin typeface="Century Gothic"/>
                <a:cs typeface="Century Gothic"/>
              </a:rPr>
              <a:t>S</a:t>
            </a:r>
            <a:endParaRPr sz="2400" baseline="1736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7241" y="1356402"/>
            <a:ext cx="14420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entury Gothic"/>
                <a:cs typeface="Century Gothic"/>
              </a:rPr>
              <a:t>OUTPUT</a:t>
            </a:r>
            <a:r>
              <a:rPr sz="1600" b="1" spc="-65" dirty="0">
                <a:latin typeface="Century Gothic"/>
                <a:cs typeface="Century Gothic"/>
              </a:rPr>
              <a:t> </a:t>
            </a:r>
            <a:r>
              <a:rPr sz="1600" b="1" dirty="0">
                <a:latin typeface="Century Gothic"/>
                <a:cs typeface="Century Gothic"/>
              </a:rPr>
              <a:t>STATES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2909" y="4904516"/>
            <a:ext cx="1705610" cy="520065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452120">
              <a:lnSpc>
                <a:spcPct val="100000"/>
              </a:lnSpc>
            </a:pPr>
            <a:r>
              <a:rPr sz="1200" b="1" spc="-5" dirty="0">
                <a:latin typeface="Century Gothic"/>
                <a:cs typeface="Century Gothic"/>
              </a:rPr>
              <a:t>TIMESTAMP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15320" y="4900874"/>
            <a:ext cx="2575560" cy="520065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200" b="1" spc="-5" dirty="0">
                <a:latin typeface="Century Gothic"/>
                <a:cs typeface="Century Gothic"/>
              </a:rPr>
              <a:t>ATTACHMENTS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07079" y="5034367"/>
            <a:ext cx="1113790" cy="257810"/>
          </a:xfrm>
          <a:prstGeom prst="rect">
            <a:avLst/>
          </a:prstGeom>
          <a:solidFill>
            <a:srgbClr val="F2F2F2"/>
          </a:solidFill>
          <a:ln w="57150">
            <a:solidFill>
              <a:srgbClr val="7F7F7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359"/>
              </a:spcBef>
            </a:pPr>
            <a:r>
              <a:rPr sz="1000" b="1" spc="-5" dirty="0">
                <a:latin typeface="Century Gothic"/>
                <a:cs typeface="Century Gothic"/>
              </a:rPr>
              <a:t>4jg8493hgf…</a:t>
            </a:r>
            <a:endParaRPr sz="1000">
              <a:latin typeface="Century Gothic"/>
              <a:cs typeface="Century 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39269" y="1927523"/>
            <a:ext cx="1762760" cy="1300480"/>
            <a:chOff x="1939269" y="1927523"/>
            <a:chExt cx="1762760" cy="130048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7844" y="1956098"/>
              <a:ext cx="1705254" cy="12428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67844" y="1956098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10" h="1243330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60736" y="3426120"/>
            <a:ext cx="1705610" cy="124333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CASH</a:t>
            </a:r>
            <a:r>
              <a:rPr sz="1350" b="1" baseline="-21604" dirty="0">
                <a:latin typeface="Century Gothic"/>
                <a:cs typeface="Century Gothic"/>
              </a:rPr>
              <a:t>1</a:t>
            </a:r>
            <a:endParaRPr sz="1350" baseline="-21604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Owner: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Alice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4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£10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6741" y="3961810"/>
            <a:ext cx="1694180" cy="171450"/>
          </a:xfrm>
          <a:custGeom>
            <a:avLst/>
            <a:gdLst/>
            <a:ahLst/>
            <a:cxnLst/>
            <a:rect l="l" t="t" r="r" b="b"/>
            <a:pathLst>
              <a:path w="1694180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693995" y="114300"/>
                </a:lnTo>
                <a:lnTo>
                  <a:pt x="169399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8493" y="3548255"/>
            <a:ext cx="983615" cy="3949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90805" marR="5080" indent="-78740">
              <a:lnSpc>
                <a:spcPct val="101899"/>
              </a:lnSpc>
              <a:spcBef>
                <a:spcPts val="7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(TX</a:t>
            </a:r>
            <a:r>
              <a:rPr sz="1200" b="1" spc="-4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HASH,</a:t>
            </a:r>
            <a:r>
              <a:rPr sz="1200" b="1" spc="-3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ID) </a:t>
            </a:r>
            <a:r>
              <a:rPr sz="1200" b="1" spc="-32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REFERENCE</a:t>
            </a:r>
            <a:endParaRPr sz="12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8865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Defining</a:t>
            </a:r>
            <a:r>
              <a:rPr b="1" spc="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characteristics</a:t>
            </a:r>
            <a:r>
              <a:rPr b="1" spc="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of</a:t>
            </a:r>
            <a:r>
              <a:rPr b="1" spc="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distributed</a:t>
            </a:r>
            <a:r>
              <a:rPr b="1" spc="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ledgers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0504" marR="5080">
              <a:lnSpc>
                <a:spcPct val="149900"/>
              </a:lnSpc>
              <a:spcBef>
                <a:spcPts val="90"/>
              </a:spcBef>
            </a:pPr>
            <a:r>
              <a:rPr sz="3600" spc="-5" dirty="0"/>
              <a:t>Distributed</a:t>
            </a:r>
            <a:r>
              <a:rPr sz="3600" spc="-10" dirty="0"/>
              <a:t> </a:t>
            </a:r>
            <a:r>
              <a:rPr sz="3600" spc="-5" dirty="0"/>
              <a:t>ledgers</a:t>
            </a:r>
            <a:r>
              <a:rPr sz="3600" spc="5" dirty="0"/>
              <a:t> </a:t>
            </a:r>
            <a:r>
              <a:rPr sz="3600" dirty="0"/>
              <a:t>are</a:t>
            </a:r>
            <a:r>
              <a:rPr sz="3600" spc="-5" dirty="0"/>
              <a:t> systems</a:t>
            </a:r>
            <a:r>
              <a:rPr sz="3600" dirty="0"/>
              <a:t> </a:t>
            </a:r>
            <a:r>
              <a:rPr sz="3600" spc="5" dirty="0"/>
              <a:t>that </a:t>
            </a:r>
            <a:r>
              <a:rPr sz="3600" spc="10" dirty="0"/>
              <a:t> </a:t>
            </a:r>
            <a:r>
              <a:rPr sz="3600" spc="-5" dirty="0"/>
              <a:t>enable</a:t>
            </a:r>
            <a:r>
              <a:rPr sz="3600" dirty="0"/>
              <a:t> </a:t>
            </a:r>
            <a:r>
              <a:rPr sz="3600" spc="-5" dirty="0"/>
              <a:t>parties</a:t>
            </a:r>
            <a:r>
              <a:rPr sz="3600" spc="10" dirty="0"/>
              <a:t> </a:t>
            </a:r>
            <a:r>
              <a:rPr sz="3600" spc="-5" dirty="0"/>
              <a:t>who </a:t>
            </a:r>
            <a:r>
              <a:rPr sz="3600" b="1" spc="-5" dirty="0">
                <a:latin typeface="Century Gothic"/>
                <a:cs typeface="Century Gothic"/>
              </a:rPr>
              <a:t>don’t</a:t>
            </a:r>
            <a:r>
              <a:rPr sz="3600" b="1" dirty="0">
                <a:latin typeface="Century Gothic"/>
                <a:cs typeface="Century Gothic"/>
              </a:rPr>
              <a:t> fully</a:t>
            </a:r>
            <a:r>
              <a:rPr sz="3600" b="1" spc="5" dirty="0">
                <a:latin typeface="Century Gothic"/>
                <a:cs typeface="Century Gothic"/>
              </a:rPr>
              <a:t> </a:t>
            </a:r>
            <a:r>
              <a:rPr sz="3600" b="1" spc="-5" dirty="0">
                <a:latin typeface="Century Gothic"/>
                <a:cs typeface="Century Gothic"/>
              </a:rPr>
              <a:t>trust</a:t>
            </a:r>
            <a:r>
              <a:rPr sz="3600" b="1" spc="-15" dirty="0">
                <a:latin typeface="Century Gothic"/>
                <a:cs typeface="Century Gothic"/>
              </a:rPr>
              <a:t> </a:t>
            </a:r>
            <a:r>
              <a:rPr sz="3600" spc="-5" dirty="0"/>
              <a:t>each </a:t>
            </a:r>
            <a:r>
              <a:rPr sz="3600" dirty="0"/>
              <a:t> other to</a:t>
            </a:r>
            <a:r>
              <a:rPr sz="3600" spc="5" dirty="0"/>
              <a:t> </a:t>
            </a:r>
            <a:r>
              <a:rPr sz="3600" dirty="0"/>
              <a:t>form</a:t>
            </a:r>
            <a:r>
              <a:rPr sz="3600" spc="-10" dirty="0"/>
              <a:t> </a:t>
            </a:r>
            <a:r>
              <a:rPr sz="3600" dirty="0"/>
              <a:t>and</a:t>
            </a:r>
            <a:r>
              <a:rPr sz="3600" spc="-5" dirty="0"/>
              <a:t> maintain</a:t>
            </a:r>
            <a:r>
              <a:rPr sz="3600" spc="10" dirty="0"/>
              <a:t> </a:t>
            </a:r>
            <a:r>
              <a:rPr sz="3600" b="1" spc="-5" dirty="0">
                <a:latin typeface="Century Gothic"/>
                <a:cs typeface="Century Gothic"/>
              </a:rPr>
              <a:t>consensus </a:t>
            </a:r>
            <a:r>
              <a:rPr sz="3600" b="1" dirty="0">
                <a:latin typeface="Century Gothic"/>
                <a:cs typeface="Century Gothic"/>
              </a:rPr>
              <a:t> </a:t>
            </a:r>
            <a:r>
              <a:rPr sz="3600" spc="-5" dirty="0"/>
              <a:t>about </a:t>
            </a:r>
            <a:r>
              <a:rPr sz="3600" dirty="0"/>
              <a:t>the</a:t>
            </a:r>
            <a:r>
              <a:rPr sz="3600" spc="-5" dirty="0"/>
              <a:t> existence,</a:t>
            </a:r>
            <a:r>
              <a:rPr sz="3600" dirty="0"/>
              <a:t> </a:t>
            </a:r>
            <a:r>
              <a:rPr sz="3600" spc="-5" dirty="0"/>
              <a:t>status</a:t>
            </a:r>
            <a:r>
              <a:rPr sz="3600" dirty="0"/>
              <a:t> and</a:t>
            </a:r>
            <a:r>
              <a:rPr sz="3600" spc="-5" dirty="0"/>
              <a:t> </a:t>
            </a:r>
            <a:r>
              <a:rPr sz="3600" dirty="0"/>
              <a:t>evolution </a:t>
            </a:r>
            <a:r>
              <a:rPr sz="3600" spc="-985" dirty="0"/>
              <a:t> </a:t>
            </a:r>
            <a:r>
              <a:rPr sz="3600" dirty="0"/>
              <a:t>of</a:t>
            </a:r>
            <a:r>
              <a:rPr sz="3600" spc="-10" dirty="0"/>
              <a:t> </a:t>
            </a:r>
            <a:r>
              <a:rPr sz="3600" dirty="0"/>
              <a:t>a</a:t>
            </a:r>
            <a:r>
              <a:rPr sz="3600" spc="5" dirty="0"/>
              <a:t> </a:t>
            </a:r>
            <a:r>
              <a:rPr sz="3600" spc="-5" dirty="0"/>
              <a:t>set</a:t>
            </a:r>
            <a:r>
              <a:rPr sz="3600" spc="5" dirty="0"/>
              <a:t> </a:t>
            </a:r>
            <a:r>
              <a:rPr sz="3600" dirty="0"/>
              <a:t>of</a:t>
            </a:r>
            <a:r>
              <a:rPr sz="3600" spc="-5" dirty="0"/>
              <a:t> shared</a:t>
            </a:r>
            <a:r>
              <a:rPr sz="3600" dirty="0"/>
              <a:t> </a:t>
            </a:r>
            <a:r>
              <a:rPr sz="3600" spc="-5" dirty="0"/>
              <a:t>facts.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3589" y="6376269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9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387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Transactions</a:t>
            </a:r>
            <a:r>
              <a:rPr b="1" spc="-4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70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8860155" cy="441579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 an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atomic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set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of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changes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contain </a:t>
            </a:r>
            <a:r>
              <a:rPr sz="2400" dirty="0">
                <a:latin typeface="Century Gothic"/>
                <a:cs typeface="Century Gothic"/>
              </a:rPr>
              <a:t>zero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or </a:t>
            </a:r>
            <a:r>
              <a:rPr sz="2400" spc="-5" dirty="0">
                <a:latin typeface="Century Gothic"/>
                <a:cs typeface="Century Gothic"/>
              </a:rPr>
              <a:t>more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input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output states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States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grouped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by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type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contain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one</a:t>
            </a:r>
            <a:r>
              <a:rPr sz="2400" dirty="0">
                <a:latin typeface="Century Gothic"/>
                <a:cs typeface="Century Gothic"/>
              </a:rPr>
              <a:t> or</a:t>
            </a:r>
            <a:r>
              <a:rPr sz="2400" spc="-5" dirty="0">
                <a:latin typeface="Century Gothic"/>
                <a:cs typeface="Century Gothic"/>
              </a:rPr>
              <a:t> more commands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 can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contain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a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timestamp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can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contain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zero or</a:t>
            </a:r>
            <a:r>
              <a:rPr sz="2400" spc="-5" dirty="0">
                <a:latin typeface="Century Gothic"/>
                <a:cs typeface="Century Gothic"/>
              </a:rPr>
              <a:t> more attachments</a:t>
            </a:r>
            <a:endParaRPr sz="2400">
              <a:latin typeface="Century Gothic"/>
              <a:cs typeface="Century Gothic"/>
            </a:endParaRPr>
          </a:p>
          <a:p>
            <a:pPr marL="355600" marR="60960" indent="-342900">
              <a:lnSpc>
                <a:spcPct val="1493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Transactions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proposed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subsequently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signed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 verified</a:t>
            </a:r>
            <a:r>
              <a:rPr sz="2400" dirty="0">
                <a:latin typeface="Century Gothic"/>
                <a:cs typeface="Century Gothic"/>
              </a:rPr>
              <a:t> by</a:t>
            </a:r>
            <a:r>
              <a:rPr sz="2400" spc="-5" dirty="0">
                <a:latin typeface="Century Gothic"/>
                <a:cs typeface="Century Gothic"/>
              </a:rPr>
              <a:t> 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required</a:t>
            </a:r>
            <a:r>
              <a:rPr sz="2400" dirty="0">
                <a:latin typeface="Century Gothic"/>
                <a:cs typeface="Century Gothic"/>
              </a:rPr>
              <a:t> peers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18103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F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low</a:t>
            </a: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6705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Alice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and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Bob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agree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upon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an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IOU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72</a:t>
            </a:fld>
            <a:r>
              <a:rPr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62987" y="2454499"/>
            <a:ext cx="4487545" cy="2461895"/>
            <a:chOff x="3662987" y="2454499"/>
            <a:chExt cx="4487545" cy="2461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2987" y="2454499"/>
              <a:ext cx="173619" cy="1736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1363" y="2454499"/>
              <a:ext cx="173619" cy="1736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36606" y="2541309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4">
                  <a:moveTo>
                    <a:pt x="0" y="0"/>
                  </a:moveTo>
                  <a:lnTo>
                    <a:pt x="1484756" y="1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472" y="3232212"/>
              <a:ext cx="173619" cy="1736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6334" y="4411224"/>
              <a:ext cx="173619" cy="1736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06666" y="3380405"/>
              <a:ext cx="995680" cy="1056640"/>
            </a:xfrm>
            <a:custGeom>
              <a:avLst/>
              <a:gdLst/>
              <a:ahLst/>
              <a:cxnLst/>
              <a:rect l="l" t="t" r="r" b="b"/>
              <a:pathLst>
                <a:path w="995679" h="1056639">
                  <a:moveTo>
                    <a:pt x="0" y="0"/>
                  </a:moveTo>
                  <a:lnTo>
                    <a:pt x="995094" y="1056245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5740" y="4742558"/>
              <a:ext cx="173620" cy="1736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79360" y="4559418"/>
              <a:ext cx="1422400" cy="270510"/>
            </a:xfrm>
            <a:custGeom>
              <a:avLst/>
              <a:gdLst/>
              <a:ahLst/>
              <a:cxnLst/>
              <a:rect l="l" t="t" r="r" b="b"/>
              <a:pathLst>
                <a:path w="1422400" h="270510">
                  <a:moveTo>
                    <a:pt x="0" y="269949"/>
                  </a:moveTo>
                  <a:lnTo>
                    <a:pt x="1422399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94982" y="2541309"/>
              <a:ext cx="1389380" cy="716915"/>
            </a:xfrm>
            <a:custGeom>
              <a:avLst/>
              <a:gdLst/>
              <a:ahLst/>
              <a:cxnLst/>
              <a:rect l="l" t="t" r="r" b="b"/>
              <a:pathLst>
                <a:path w="1389379" h="716914">
                  <a:moveTo>
                    <a:pt x="0" y="0"/>
                  </a:moveTo>
                  <a:lnTo>
                    <a:pt x="1388915" y="71632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1181" y="2602693"/>
              <a:ext cx="3047365" cy="716915"/>
            </a:xfrm>
            <a:custGeom>
              <a:avLst/>
              <a:gdLst/>
              <a:ahLst/>
              <a:cxnLst/>
              <a:rect l="l" t="t" r="r" b="b"/>
              <a:pathLst>
                <a:path w="3047365" h="716914">
                  <a:moveTo>
                    <a:pt x="0" y="0"/>
                  </a:moveTo>
                  <a:lnTo>
                    <a:pt x="3047291" y="71632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08172" y="2628120"/>
              <a:ext cx="1023619" cy="2139950"/>
            </a:xfrm>
            <a:custGeom>
              <a:avLst/>
              <a:gdLst/>
              <a:ahLst/>
              <a:cxnLst/>
              <a:rect l="l" t="t" r="r" b="b"/>
              <a:pathLst>
                <a:path w="1023620" h="2139950">
                  <a:moveTo>
                    <a:pt x="0" y="0"/>
                  </a:moveTo>
                  <a:lnTo>
                    <a:pt x="1022994" y="2139864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49796" y="2628120"/>
              <a:ext cx="2656205" cy="2201545"/>
            </a:xfrm>
            <a:custGeom>
              <a:avLst/>
              <a:gdLst/>
              <a:ahLst/>
              <a:cxnLst/>
              <a:rect l="l" t="t" r="r" b="b"/>
              <a:pathLst>
                <a:path w="2656204" h="2201545">
                  <a:moveTo>
                    <a:pt x="0" y="0"/>
                  </a:moveTo>
                  <a:lnTo>
                    <a:pt x="2655944" y="220124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11181" y="2602693"/>
              <a:ext cx="4165600" cy="1895475"/>
            </a:xfrm>
            <a:custGeom>
              <a:avLst/>
              <a:gdLst/>
              <a:ahLst/>
              <a:cxnLst/>
              <a:rect l="l" t="t" r="r" b="b"/>
              <a:pathLst>
                <a:path w="4165600" h="1895475">
                  <a:moveTo>
                    <a:pt x="0" y="0"/>
                  </a:moveTo>
                  <a:lnTo>
                    <a:pt x="4165153" y="1895341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08172" y="2628120"/>
              <a:ext cx="2568575" cy="1870075"/>
            </a:xfrm>
            <a:custGeom>
              <a:avLst/>
              <a:gdLst/>
              <a:ahLst/>
              <a:cxnLst/>
              <a:rect l="l" t="t" r="r" b="b"/>
              <a:pathLst>
                <a:path w="2568575" h="1870075">
                  <a:moveTo>
                    <a:pt x="0" y="0"/>
                  </a:moveTo>
                  <a:lnTo>
                    <a:pt x="2568161" y="1869915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97196" y="2985757"/>
            <a:ext cx="4127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A</a:t>
            </a:r>
            <a:r>
              <a:rPr sz="1100" b="1" dirty="0">
                <a:solidFill>
                  <a:srgbClr val="ED1C24"/>
                </a:solidFill>
                <a:latin typeface="Century Gothic"/>
                <a:cs typeface="Century Gothic"/>
              </a:rPr>
              <a:t>L</a:t>
            </a:r>
            <a:r>
              <a:rPr sz="1100" b="1" spc="5" dirty="0">
                <a:solidFill>
                  <a:srgbClr val="ED1C24"/>
                </a:solidFill>
                <a:latin typeface="Century Gothic"/>
                <a:cs typeface="Century Gothic"/>
              </a:rPr>
              <a:t>IC</a:t>
            </a:r>
            <a:r>
              <a:rPr sz="1100" b="1" dirty="0">
                <a:solidFill>
                  <a:srgbClr val="ED1C24"/>
                </a:solidFill>
                <a:latin typeface="Century Gothic"/>
                <a:cs typeface="Century Gothic"/>
              </a:rPr>
              <a:t>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93563" y="4970369"/>
            <a:ext cx="304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B</a:t>
            </a:r>
            <a:r>
              <a:rPr sz="1100" b="1" dirty="0">
                <a:solidFill>
                  <a:srgbClr val="ED1C24"/>
                </a:solidFill>
                <a:latin typeface="Century Gothic"/>
                <a:cs typeface="Century Gothic"/>
              </a:rPr>
              <a:t>OB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14801" y="2352039"/>
            <a:ext cx="2482850" cy="2419350"/>
            <a:chOff x="6514801" y="2352039"/>
            <a:chExt cx="2482850" cy="2419350"/>
          </a:xfrm>
        </p:grpSpPr>
        <p:sp>
          <p:nvSpPr>
            <p:cNvPr id="21" name="object 21"/>
            <p:cNvSpPr/>
            <p:nvPr/>
          </p:nvSpPr>
          <p:spPr>
            <a:xfrm>
              <a:off x="6517976" y="3405831"/>
              <a:ext cx="427355" cy="1362710"/>
            </a:xfrm>
            <a:custGeom>
              <a:avLst/>
              <a:gdLst/>
              <a:ahLst/>
              <a:cxnLst/>
              <a:rect l="l" t="t" r="r" b="b"/>
              <a:pathLst>
                <a:path w="427354" h="1362710">
                  <a:moveTo>
                    <a:pt x="0" y="1362152"/>
                  </a:moveTo>
                  <a:lnTo>
                    <a:pt x="427305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6243" y="3271246"/>
              <a:ext cx="95549" cy="9554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972028" y="2377439"/>
              <a:ext cx="0" cy="1350010"/>
            </a:xfrm>
            <a:custGeom>
              <a:avLst/>
              <a:gdLst/>
              <a:ahLst/>
              <a:cxnLst/>
              <a:rect l="l" t="t" r="r" b="b"/>
              <a:pathLst>
                <a:path h="1350010">
                  <a:moveTo>
                    <a:pt x="1" y="0"/>
                  </a:moveTo>
                  <a:lnTo>
                    <a:pt x="0" y="1349541"/>
                  </a:lnTo>
                </a:path>
              </a:pathLst>
            </a:custGeom>
            <a:ln w="5080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03569" y="3215276"/>
              <a:ext cx="1868805" cy="171450"/>
            </a:xfrm>
            <a:custGeom>
              <a:avLst/>
              <a:gdLst/>
              <a:ahLst/>
              <a:cxnLst/>
              <a:rect l="l" t="t" r="r" b="b"/>
              <a:pathLst>
                <a:path w="1868804" h="171450">
                  <a:moveTo>
                    <a:pt x="170994" y="0"/>
                  </a:moveTo>
                  <a:lnTo>
                    <a:pt x="0" y="86631"/>
                  </a:lnTo>
                  <a:lnTo>
                    <a:pt x="171902" y="171448"/>
                  </a:lnTo>
                  <a:lnTo>
                    <a:pt x="171599" y="114298"/>
                  </a:lnTo>
                  <a:lnTo>
                    <a:pt x="1868610" y="105312"/>
                  </a:lnTo>
                  <a:lnTo>
                    <a:pt x="1868308" y="48162"/>
                  </a:lnTo>
                  <a:lnTo>
                    <a:pt x="171296" y="57150"/>
                  </a:lnTo>
                  <a:lnTo>
                    <a:pt x="170994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021349" y="1418044"/>
            <a:ext cx="2773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entury Gothic"/>
                <a:cs typeface="Century Gothic"/>
              </a:rPr>
              <a:t>1.</a:t>
            </a:r>
            <a:r>
              <a:rPr sz="2000" b="1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Alice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creates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new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155073" y="2605888"/>
            <a:ext cx="2559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entury Gothic"/>
                <a:cs typeface="Century Gothic"/>
              </a:rPr>
              <a:t>transaction</a:t>
            </a:r>
            <a:r>
              <a:rPr sz="2000" spc="-4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proposal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05934" y="3645044"/>
            <a:ext cx="21437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Century Gothic"/>
                <a:cs typeface="Century Gothic"/>
              </a:rPr>
              <a:t>proposal</a:t>
            </a:r>
            <a:r>
              <a:rPr sz="2000" spc="-4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and</a:t>
            </a:r>
            <a:r>
              <a:rPr sz="2000" spc="-4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her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signature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to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Bob</a:t>
            </a:r>
          </a:p>
        </p:txBody>
      </p:sp>
      <p:grpSp>
        <p:nvGrpSpPr>
          <p:cNvPr id="29" name="object 29"/>
          <p:cNvGrpSpPr/>
          <p:nvPr/>
        </p:nvGrpSpPr>
        <p:grpSpPr>
          <a:xfrm>
            <a:off x="3549915" y="3203583"/>
            <a:ext cx="5346065" cy="3021965"/>
            <a:chOff x="3549915" y="3203583"/>
            <a:chExt cx="5346065" cy="3021965"/>
          </a:xfrm>
        </p:grpSpPr>
        <p:sp>
          <p:nvSpPr>
            <p:cNvPr id="30" name="object 30"/>
            <p:cNvSpPr/>
            <p:nvPr/>
          </p:nvSpPr>
          <p:spPr>
            <a:xfrm>
              <a:off x="8870251" y="3301222"/>
              <a:ext cx="0" cy="1393190"/>
            </a:xfrm>
            <a:custGeom>
              <a:avLst/>
              <a:gdLst/>
              <a:ahLst/>
              <a:cxnLst/>
              <a:rect l="l" t="t" r="r" b="b"/>
              <a:pathLst>
                <a:path h="1393189">
                  <a:moveTo>
                    <a:pt x="0" y="0"/>
                  </a:moveTo>
                  <a:lnTo>
                    <a:pt x="2" y="1393170"/>
                  </a:lnTo>
                </a:path>
              </a:pathLst>
            </a:custGeom>
            <a:ln w="5080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8472" y="3757952"/>
              <a:ext cx="2017395" cy="461645"/>
            </a:xfrm>
            <a:custGeom>
              <a:avLst/>
              <a:gdLst/>
              <a:ahLst/>
              <a:cxnLst/>
              <a:rect l="l" t="t" r="r" b="b"/>
              <a:pathLst>
                <a:path w="2017395" h="461645">
                  <a:moveTo>
                    <a:pt x="2006467" y="0"/>
                  </a:moveTo>
                  <a:lnTo>
                    <a:pt x="163148" y="348796"/>
                  </a:lnTo>
                  <a:lnTo>
                    <a:pt x="152521" y="292642"/>
                  </a:lnTo>
                  <a:lnTo>
                    <a:pt x="0" y="408749"/>
                  </a:lnTo>
                  <a:lnTo>
                    <a:pt x="184398" y="461102"/>
                  </a:lnTo>
                  <a:lnTo>
                    <a:pt x="173772" y="404949"/>
                  </a:lnTo>
                  <a:lnTo>
                    <a:pt x="2017094" y="56153"/>
                  </a:lnTo>
                  <a:lnTo>
                    <a:pt x="2006467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21363" y="4856483"/>
              <a:ext cx="0" cy="1343660"/>
            </a:xfrm>
            <a:custGeom>
              <a:avLst/>
              <a:gdLst/>
              <a:ahLst/>
              <a:cxnLst/>
              <a:rect l="l" t="t" r="r" b="b"/>
              <a:pathLst>
                <a:path h="1343660">
                  <a:moveTo>
                    <a:pt x="0" y="0"/>
                  </a:moveTo>
                  <a:lnTo>
                    <a:pt x="1" y="1343148"/>
                  </a:lnTo>
                </a:path>
              </a:pathLst>
            </a:custGeom>
            <a:ln w="5080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21496" y="4841396"/>
              <a:ext cx="942340" cy="515620"/>
            </a:xfrm>
            <a:custGeom>
              <a:avLst/>
              <a:gdLst/>
              <a:ahLst/>
              <a:cxnLst/>
              <a:rect l="l" t="t" r="r" b="b"/>
              <a:pathLst>
                <a:path w="942339" h="515620">
                  <a:moveTo>
                    <a:pt x="942143" y="0"/>
                  </a:moveTo>
                  <a:lnTo>
                    <a:pt x="750501" y="4142"/>
                  </a:lnTo>
                  <a:lnTo>
                    <a:pt x="777157" y="54695"/>
                  </a:lnTo>
                  <a:lnTo>
                    <a:pt x="0" y="464501"/>
                  </a:lnTo>
                  <a:lnTo>
                    <a:pt x="26657" y="515053"/>
                  </a:lnTo>
                  <a:lnTo>
                    <a:pt x="803814" y="105247"/>
                  </a:lnTo>
                  <a:lnTo>
                    <a:pt x="830472" y="155799"/>
                  </a:lnTo>
                  <a:lnTo>
                    <a:pt x="942143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75315" y="3228983"/>
              <a:ext cx="0" cy="1343660"/>
            </a:xfrm>
            <a:custGeom>
              <a:avLst/>
              <a:gdLst/>
              <a:ahLst/>
              <a:cxnLst/>
              <a:rect l="l" t="t" r="r" b="b"/>
              <a:pathLst>
                <a:path h="1343660">
                  <a:moveTo>
                    <a:pt x="0" y="0"/>
                  </a:moveTo>
                  <a:lnTo>
                    <a:pt x="1" y="1343148"/>
                  </a:lnTo>
                </a:path>
              </a:pathLst>
            </a:custGeom>
            <a:ln w="5080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86125" y="3675223"/>
              <a:ext cx="2985135" cy="375920"/>
            </a:xfrm>
            <a:custGeom>
              <a:avLst/>
              <a:gdLst/>
              <a:ahLst/>
              <a:cxnLst/>
              <a:rect l="l" t="t" r="r" b="b"/>
              <a:pathLst>
                <a:path w="2985134" h="375920">
                  <a:moveTo>
                    <a:pt x="5304" y="0"/>
                  </a:moveTo>
                  <a:lnTo>
                    <a:pt x="0" y="56902"/>
                  </a:lnTo>
                  <a:lnTo>
                    <a:pt x="2811349" y="318946"/>
                  </a:lnTo>
                  <a:lnTo>
                    <a:pt x="2806045" y="375848"/>
                  </a:lnTo>
                  <a:lnTo>
                    <a:pt x="2984710" y="306406"/>
                  </a:lnTo>
                  <a:lnTo>
                    <a:pt x="2821956" y="205139"/>
                  </a:lnTo>
                  <a:lnTo>
                    <a:pt x="2816652" y="262042"/>
                  </a:lnTo>
                  <a:lnTo>
                    <a:pt x="5304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4776" y="4781593"/>
              <a:ext cx="95548" cy="9554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6243" y="3271246"/>
              <a:ext cx="95549" cy="9554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837793" y="4753167"/>
            <a:ext cx="23355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 marR="5080" indent="-59055" algn="r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Century Gothic"/>
                <a:cs typeface="Century Gothic"/>
              </a:rPr>
              <a:t>3.</a:t>
            </a:r>
            <a:r>
              <a:rPr sz="2000" b="1" spc="-2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Bob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inspects</a:t>
            </a:r>
            <a:r>
              <a:rPr sz="2000" spc="-3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proposal,</a:t>
            </a:r>
            <a:r>
              <a:rPr sz="2000" spc="-4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verifies</a:t>
            </a:r>
            <a:r>
              <a:rPr sz="2000" spc="-4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it </a:t>
            </a:r>
            <a:r>
              <a:rPr sz="2000" spc="-53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and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then</a:t>
            </a:r>
            <a:r>
              <a:rPr sz="2000" spc="-1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signs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it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3757" y="3125668"/>
            <a:ext cx="27432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875" marR="5080" indent="-384175" algn="r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Century Gothic"/>
                <a:cs typeface="Century Gothic"/>
              </a:rPr>
              <a:t>4.</a:t>
            </a:r>
            <a:r>
              <a:rPr sz="2000" b="1" spc="-2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Bob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sends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back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transaction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and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his </a:t>
            </a:r>
            <a:r>
              <a:rPr sz="2000" spc="-54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signature</a:t>
            </a:r>
            <a:r>
              <a:rPr sz="2000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to</a:t>
            </a:r>
            <a:r>
              <a:rPr sz="2000" spc="-1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Alice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21349" y="2062513"/>
            <a:ext cx="23037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entury Gothic"/>
                <a:cs typeface="Century Gothic"/>
              </a:rPr>
              <a:t>5.</a:t>
            </a:r>
            <a:r>
              <a:rPr sz="2000" b="1" spc="-2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Alice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verifies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560695" y="1594466"/>
            <a:ext cx="29311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entury Gothic"/>
                <a:cs typeface="Century Gothic"/>
              </a:rPr>
              <a:t>transaction</a:t>
            </a:r>
            <a:r>
              <a:rPr sz="2000" spc="-3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and</a:t>
            </a:r>
            <a:r>
              <a:rPr sz="2000" spc="-25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checks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9433210" y="3371478"/>
            <a:ext cx="1898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entury Gothic"/>
                <a:cs typeface="Century Gothic"/>
              </a:rPr>
              <a:t>Bob’s</a:t>
            </a:r>
            <a:r>
              <a:rPr sz="2000" spc="-6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signature</a:t>
            </a:r>
            <a:endParaRPr sz="2000" dirty="0">
              <a:latin typeface="Century Gothic"/>
              <a:cs typeface="Century Gothic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461762" y="2239951"/>
            <a:ext cx="4954270" cy="2508885"/>
            <a:chOff x="3461762" y="2239951"/>
            <a:chExt cx="4954270" cy="2508885"/>
          </a:xfrm>
        </p:grpSpPr>
        <p:sp>
          <p:nvSpPr>
            <p:cNvPr id="44" name="object 44"/>
            <p:cNvSpPr/>
            <p:nvPr/>
          </p:nvSpPr>
          <p:spPr>
            <a:xfrm>
              <a:off x="8390147" y="2586443"/>
              <a:ext cx="0" cy="1350010"/>
            </a:xfrm>
            <a:custGeom>
              <a:avLst/>
              <a:gdLst/>
              <a:ahLst/>
              <a:cxnLst/>
              <a:rect l="l" t="t" r="r" b="b"/>
              <a:pathLst>
                <a:path h="1350010">
                  <a:moveTo>
                    <a:pt x="1" y="0"/>
                  </a:moveTo>
                  <a:lnTo>
                    <a:pt x="0" y="1349541"/>
                  </a:lnTo>
                </a:path>
              </a:pathLst>
            </a:custGeom>
            <a:ln w="5080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35382" y="3255789"/>
              <a:ext cx="1259205" cy="273685"/>
            </a:xfrm>
            <a:custGeom>
              <a:avLst/>
              <a:gdLst/>
              <a:ahLst/>
              <a:cxnLst/>
              <a:rect l="l" t="t" r="r" b="b"/>
              <a:pathLst>
                <a:path w="1259204" h="273685">
                  <a:moveTo>
                    <a:pt x="182143" y="0"/>
                  </a:moveTo>
                  <a:lnTo>
                    <a:pt x="0" y="59729"/>
                  </a:lnTo>
                  <a:lnTo>
                    <a:pt x="157069" y="169605"/>
                  </a:lnTo>
                  <a:lnTo>
                    <a:pt x="165427" y="113070"/>
                  </a:lnTo>
                  <a:lnTo>
                    <a:pt x="1250589" y="273495"/>
                  </a:lnTo>
                  <a:lnTo>
                    <a:pt x="1258947" y="216960"/>
                  </a:lnTo>
                  <a:lnTo>
                    <a:pt x="173785" y="56535"/>
                  </a:lnTo>
                  <a:lnTo>
                    <a:pt x="182143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90337" y="2268526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0" y="247358"/>
                  </a:moveTo>
                  <a:lnTo>
                    <a:pt x="5025" y="197506"/>
                  </a:lnTo>
                  <a:lnTo>
                    <a:pt x="19438" y="151075"/>
                  </a:lnTo>
                  <a:lnTo>
                    <a:pt x="42244" y="109057"/>
                  </a:lnTo>
                  <a:lnTo>
                    <a:pt x="72449" y="72449"/>
                  </a:lnTo>
                  <a:lnTo>
                    <a:pt x="109057" y="42244"/>
                  </a:lnTo>
                  <a:lnTo>
                    <a:pt x="151075" y="19438"/>
                  </a:lnTo>
                  <a:lnTo>
                    <a:pt x="197506" y="5025"/>
                  </a:lnTo>
                  <a:lnTo>
                    <a:pt x="247358" y="0"/>
                  </a:lnTo>
                  <a:lnTo>
                    <a:pt x="297209" y="5025"/>
                  </a:lnTo>
                  <a:lnTo>
                    <a:pt x="343640" y="19438"/>
                  </a:lnTo>
                  <a:lnTo>
                    <a:pt x="385658" y="42244"/>
                  </a:lnTo>
                  <a:lnTo>
                    <a:pt x="422266" y="72449"/>
                  </a:lnTo>
                  <a:lnTo>
                    <a:pt x="452471" y="109057"/>
                  </a:lnTo>
                  <a:lnTo>
                    <a:pt x="475277" y="151075"/>
                  </a:lnTo>
                  <a:lnTo>
                    <a:pt x="489690" y="197506"/>
                  </a:lnTo>
                  <a:lnTo>
                    <a:pt x="494716" y="247358"/>
                  </a:lnTo>
                  <a:lnTo>
                    <a:pt x="489690" y="297209"/>
                  </a:lnTo>
                  <a:lnTo>
                    <a:pt x="475277" y="343640"/>
                  </a:lnTo>
                  <a:lnTo>
                    <a:pt x="452471" y="385658"/>
                  </a:lnTo>
                  <a:lnTo>
                    <a:pt x="422266" y="422266"/>
                  </a:lnTo>
                  <a:lnTo>
                    <a:pt x="385658" y="452471"/>
                  </a:lnTo>
                  <a:lnTo>
                    <a:pt x="343640" y="475277"/>
                  </a:lnTo>
                  <a:lnTo>
                    <a:pt x="297209" y="489690"/>
                  </a:lnTo>
                  <a:lnTo>
                    <a:pt x="247358" y="494716"/>
                  </a:lnTo>
                  <a:lnTo>
                    <a:pt x="197506" y="489690"/>
                  </a:lnTo>
                  <a:lnTo>
                    <a:pt x="151075" y="475277"/>
                  </a:lnTo>
                  <a:lnTo>
                    <a:pt x="109057" y="452471"/>
                  </a:lnTo>
                  <a:lnTo>
                    <a:pt x="72449" y="422266"/>
                  </a:lnTo>
                  <a:lnTo>
                    <a:pt x="42244" y="385658"/>
                  </a:lnTo>
                  <a:lnTo>
                    <a:pt x="19438" y="343640"/>
                  </a:lnTo>
                  <a:lnTo>
                    <a:pt x="5025" y="297209"/>
                  </a:lnTo>
                  <a:lnTo>
                    <a:pt x="0" y="247358"/>
                  </a:lnTo>
                  <a:close/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52753" y="2281923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0" y="247358"/>
                  </a:moveTo>
                  <a:lnTo>
                    <a:pt x="5025" y="197506"/>
                  </a:lnTo>
                  <a:lnTo>
                    <a:pt x="19438" y="151075"/>
                  </a:lnTo>
                  <a:lnTo>
                    <a:pt x="42244" y="109057"/>
                  </a:lnTo>
                  <a:lnTo>
                    <a:pt x="72449" y="72449"/>
                  </a:lnTo>
                  <a:lnTo>
                    <a:pt x="109057" y="42244"/>
                  </a:lnTo>
                  <a:lnTo>
                    <a:pt x="151075" y="19438"/>
                  </a:lnTo>
                  <a:lnTo>
                    <a:pt x="197506" y="5025"/>
                  </a:lnTo>
                  <a:lnTo>
                    <a:pt x="247358" y="0"/>
                  </a:lnTo>
                  <a:lnTo>
                    <a:pt x="297209" y="5025"/>
                  </a:lnTo>
                  <a:lnTo>
                    <a:pt x="343640" y="19438"/>
                  </a:lnTo>
                  <a:lnTo>
                    <a:pt x="385658" y="42244"/>
                  </a:lnTo>
                  <a:lnTo>
                    <a:pt x="422266" y="72449"/>
                  </a:lnTo>
                  <a:lnTo>
                    <a:pt x="452471" y="109057"/>
                  </a:lnTo>
                  <a:lnTo>
                    <a:pt x="475277" y="151075"/>
                  </a:lnTo>
                  <a:lnTo>
                    <a:pt x="489690" y="197506"/>
                  </a:lnTo>
                  <a:lnTo>
                    <a:pt x="494716" y="247358"/>
                  </a:lnTo>
                  <a:lnTo>
                    <a:pt x="489690" y="297209"/>
                  </a:lnTo>
                  <a:lnTo>
                    <a:pt x="475277" y="343640"/>
                  </a:lnTo>
                  <a:lnTo>
                    <a:pt x="452471" y="385658"/>
                  </a:lnTo>
                  <a:lnTo>
                    <a:pt x="422266" y="422266"/>
                  </a:lnTo>
                  <a:lnTo>
                    <a:pt x="385658" y="452471"/>
                  </a:lnTo>
                  <a:lnTo>
                    <a:pt x="343640" y="475277"/>
                  </a:lnTo>
                  <a:lnTo>
                    <a:pt x="297209" y="489690"/>
                  </a:lnTo>
                  <a:lnTo>
                    <a:pt x="247358" y="494716"/>
                  </a:lnTo>
                  <a:lnTo>
                    <a:pt x="197506" y="489690"/>
                  </a:lnTo>
                  <a:lnTo>
                    <a:pt x="151075" y="475277"/>
                  </a:lnTo>
                  <a:lnTo>
                    <a:pt x="109057" y="452471"/>
                  </a:lnTo>
                  <a:lnTo>
                    <a:pt x="72449" y="422266"/>
                  </a:lnTo>
                  <a:lnTo>
                    <a:pt x="42244" y="385658"/>
                  </a:lnTo>
                  <a:lnTo>
                    <a:pt x="19438" y="343640"/>
                  </a:lnTo>
                  <a:lnTo>
                    <a:pt x="5025" y="297209"/>
                  </a:lnTo>
                  <a:lnTo>
                    <a:pt x="0" y="247358"/>
                  </a:lnTo>
                  <a:close/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03073" y="422525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0" y="247358"/>
                  </a:moveTo>
                  <a:lnTo>
                    <a:pt x="5025" y="197506"/>
                  </a:lnTo>
                  <a:lnTo>
                    <a:pt x="19438" y="151075"/>
                  </a:lnTo>
                  <a:lnTo>
                    <a:pt x="42244" y="109057"/>
                  </a:lnTo>
                  <a:lnTo>
                    <a:pt x="72449" y="72449"/>
                  </a:lnTo>
                  <a:lnTo>
                    <a:pt x="109057" y="42244"/>
                  </a:lnTo>
                  <a:lnTo>
                    <a:pt x="151075" y="19438"/>
                  </a:lnTo>
                  <a:lnTo>
                    <a:pt x="197506" y="5025"/>
                  </a:lnTo>
                  <a:lnTo>
                    <a:pt x="247358" y="0"/>
                  </a:lnTo>
                  <a:lnTo>
                    <a:pt x="297209" y="5025"/>
                  </a:lnTo>
                  <a:lnTo>
                    <a:pt x="343640" y="19438"/>
                  </a:lnTo>
                  <a:lnTo>
                    <a:pt x="385658" y="42244"/>
                  </a:lnTo>
                  <a:lnTo>
                    <a:pt x="422266" y="72449"/>
                  </a:lnTo>
                  <a:lnTo>
                    <a:pt x="452471" y="109057"/>
                  </a:lnTo>
                  <a:lnTo>
                    <a:pt x="475277" y="151075"/>
                  </a:lnTo>
                  <a:lnTo>
                    <a:pt x="489690" y="197506"/>
                  </a:lnTo>
                  <a:lnTo>
                    <a:pt x="494716" y="247358"/>
                  </a:lnTo>
                  <a:lnTo>
                    <a:pt x="489690" y="297209"/>
                  </a:lnTo>
                  <a:lnTo>
                    <a:pt x="475277" y="343640"/>
                  </a:lnTo>
                  <a:lnTo>
                    <a:pt x="452471" y="385658"/>
                  </a:lnTo>
                  <a:lnTo>
                    <a:pt x="422266" y="422266"/>
                  </a:lnTo>
                  <a:lnTo>
                    <a:pt x="385658" y="452471"/>
                  </a:lnTo>
                  <a:lnTo>
                    <a:pt x="343640" y="475277"/>
                  </a:lnTo>
                  <a:lnTo>
                    <a:pt x="297209" y="489690"/>
                  </a:lnTo>
                  <a:lnTo>
                    <a:pt x="247358" y="494716"/>
                  </a:lnTo>
                  <a:lnTo>
                    <a:pt x="197506" y="489690"/>
                  </a:lnTo>
                  <a:lnTo>
                    <a:pt x="151075" y="475277"/>
                  </a:lnTo>
                  <a:lnTo>
                    <a:pt x="109057" y="452471"/>
                  </a:lnTo>
                  <a:lnTo>
                    <a:pt x="72449" y="422266"/>
                  </a:lnTo>
                  <a:lnTo>
                    <a:pt x="42244" y="385658"/>
                  </a:lnTo>
                  <a:lnTo>
                    <a:pt x="19438" y="343640"/>
                  </a:lnTo>
                  <a:lnTo>
                    <a:pt x="5025" y="297209"/>
                  </a:lnTo>
                  <a:lnTo>
                    <a:pt x="0" y="247358"/>
                  </a:lnTo>
                  <a:close/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640629" y="5077241"/>
            <a:ext cx="386969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8125">
              <a:lnSpc>
                <a:spcPct val="149700"/>
              </a:lnSpc>
              <a:spcBef>
                <a:spcPts val="100"/>
              </a:spcBef>
            </a:pPr>
            <a:r>
              <a:rPr sz="1800" spc="-5" dirty="0">
                <a:latin typeface="Century Gothic"/>
                <a:cs typeface="Century Gothic"/>
              </a:rPr>
              <a:t>Uninvolved </a:t>
            </a:r>
            <a:r>
              <a:rPr sz="1800" dirty="0">
                <a:latin typeface="Century Gothic"/>
                <a:cs typeface="Century Gothic"/>
              </a:rPr>
              <a:t>peers do </a:t>
            </a:r>
            <a:r>
              <a:rPr sz="1800" spc="-5" dirty="0">
                <a:latin typeface="Century Gothic"/>
                <a:cs typeface="Century Gothic"/>
              </a:rPr>
              <a:t>not </a:t>
            </a:r>
            <a:r>
              <a:rPr sz="1800" dirty="0">
                <a:latin typeface="Century Gothic"/>
                <a:cs typeface="Century Gothic"/>
              </a:rPr>
              <a:t>receive </a:t>
            </a:r>
            <a:r>
              <a:rPr sz="1800" spc="-484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any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of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Alice’s</a:t>
            </a:r>
            <a:r>
              <a:rPr sz="1800" spc="-5" dirty="0">
                <a:latin typeface="Century Gothic"/>
                <a:cs typeface="Century Gothic"/>
              </a:rPr>
              <a:t> or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Bob’s</a:t>
            </a:r>
            <a:r>
              <a:rPr sz="1800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transactions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9366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You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can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write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blocking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code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that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never</a:t>
            </a:r>
            <a:r>
              <a:rPr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blocks!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73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0600" y="1455885"/>
            <a:ext cx="1981200" cy="1854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004B2C"/>
                </a:solidFill>
                <a:latin typeface="Consolas"/>
                <a:cs typeface="Consolas"/>
              </a:rPr>
              <a:t>//</a:t>
            </a:r>
            <a:r>
              <a:rPr sz="2000" b="1" spc="-65" dirty="0">
                <a:solidFill>
                  <a:srgbClr val="004B2C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04B2C"/>
                </a:solidFill>
                <a:latin typeface="Consolas"/>
                <a:cs typeface="Consolas"/>
              </a:rPr>
              <a:t>Alice</a:t>
            </a:r>
            <a:endParaRPr sz="2000">
              <a:latin typeface="Consolas"/>
              <a:cs typeface="Consolas"/>
            </a:endParaRPr>
          </a:p>
          <a:p>
            <a:pPr marL="12700" marR="5080">
              <a:lnSpc>
                <a:spcPct val="150000"/>
              </a:lnSpc>
              <a:tabLst>
                <a:tab pos="570865" algn="l"/>
              </a:tabLst>
            </a:pPr>
            <a:r>
              <a:rPr sz="2000" dirty="0">
                <a:latin typeface="Consolas"/>
                <a:cs typeface="Consolas"/>
              </a:rPr>
              <a:t>tx = new Tx()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peer = “Bob” 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sig	=</a:t>
            </a:r>
            <a:r>
              <a:rPr sz="2000" spc="-10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sign(tx)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600" y="3284685"/>
            <a:ext cx="491553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onsolas"/>
                <a:cs typeface="Consolas"/>
              </a:rPr>
              <a:t>payload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(tx,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sig)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nsolas"/>
                <a:cs typeface="Consolas"/>
              </a:rPr>
              <a:t>res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sendAndReceive(payload,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peer)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0600" y="4199087"/>
            <a:ext cx="21209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Consolas"/>
                <a:cs typeface="Consolas"/>
              </a:rPr>
              <a:t>check(res.sigB)  verify(res.tx)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commit(res.tx)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8966" y="1455885"/>
            <a:ext cx="2680335" cy="2768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004B2C"/>
                </a:solidFill>
                <a:latin typeface="Consolas"/>
                <a:cs typeface="Consolas"/>
              </a:rPr>
              <a:t>//</a:t>
            </a:r>
            <a:r>
              <a:rPr sz="2000" b="1" spc="-65" dirty="0">
                <a:solidFill>
                  <a:srgbClr val="004B2C"/>
                </a:solidFill>
                <a:latin typeface="Consolas"/>
                <a:cs typeface="Consolas"/>
              </a:rPr>
              <a:t> </a:t>
            </a:r>
            <a:r>
              <a:rPr sz="2000" b="1" dirty="0">
                <a:solidFill>
                  <a:srgbClr val="004B2C"/>
                </a:solidFill>
                <a:latin typeface="Consolas"/>
                <a:cs typeface="Consolas"/>
              </a:rPr>
              <a:t>BOB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nsolas"/>
                <a:cs typeface="Consolas"/>
              </a:rPr>
              <a:t>peer</a:t>
            </a:r>
            <a:r>
              <a:rPr sz="2000" spc="-5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“Alice”</a:t>
            </a:r>
            <a:endParaRPr sz="2000">
              <a:latin typeface="Consolas"/>
              <a:cs typeface="Consolas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latin typeface="Consolas"/>
                <a:cs typeface="Consolas"/>
              </a:rPr>
              <a:t>Res</a:t>
            </a:r>
            <a:r>
              <a:rPr sz="2000" spc="-5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receive(peer)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check(res.sigA) 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verify(res.tx)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onsolas"/>
                <a:cs typeface="Consolas"/>
              </a:rPr>
              <a:t>sigB</a:t>
            </a:r>
            <a:r>
              <a:rPr sz="2000" spc="-5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sign(res.tx)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8966" y="4351487"/>
            <a:ext cx="3378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nsolas"/>
                <a:cs typeface="Consolas"/>
              </a:rPr>
              <a:t>payload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(res.tx,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sigB)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8966" y="4664796"/>
            <a:ext cx="2680970" cy="931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600"/>
              </a:lnSpc>
              <a:spcBef>
                <a:spcPts val="100"/>
              </a:spcBef>
            </a:pPr>
            <a:r>
              <a:rPr sz="2000" dirty="0">
                <a:latin typeface="Consolas"/>
                <a:cs typeface="Consolas"/>
              </a:rPr>
              <a:t>send(payload,</a:t>
            </a:r>
            <a:r>
              <a:rPr sz="2000" spc="-10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peer)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commit(res.tx)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32625" y="2666673"/>
            <a:ext cx="581660" cy="1168400"/>
          </a:xfrm>
          <a:custGeom>
            <a:avLst/>
            <a:gdLst/>
            <a:ahLst/>
            <a:cxnLst/>
            <a:rect l="l" t="t" r="r" b="b"/>
            <a:pathLst>
              <a:path w="581659" h="1168400">
                <a:moveTo>
                  <a:pt x="578232" y="0"/>
                </a:moveTo>
                <a:lnTo>
                  <a:pt x="426960" y="117730"/>
                </a:lnTo>
                <a:lnTo>
                  <a:pt x="478524" y="142372"/>
                </a:lnTo>
                <a:lnTo>
                  <a:pt x="0" y="1143706"/>
                </a:lnTo>
                <a:lnTo>
                  <a:pt x="51564" y="1168347"/>
                </a:lnTo>
                <a:lnTo>
                  <a:pt x="530089" y="167013"/>
                </a:lnTo>
                <a:lnTo>
                  <a:pt x="581653" y="191655"/>
                </a:lnTo>
                <a:lnTo>
                  <a:pt x="57823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58407" y="4299384"/>
            <a:ext cx="575310" cy="735965"/>
          </a:xfrm>
          <a:custGeom>
            <a:avLst/>
            <a:gdLst/>
            <a:ahLst/>
            <a:cxnLst/>
            <a:rect l="l" t="t" r="r" b="b"/>
            <a:pathLst>
              <a:path w="575309" h="735964">
                <a:moveTo>
                  <a:pt x="0" y="0"/>
                </a:moveTo>
                <a:lnTo>
                  <a:pt x="36621" y="188155"/>
                </a:lnTo>
                <a:lnTo>
                  <a:pt x="81913" y="153301"/>
                </a:lnTo>
                <a:lnTo>
                  <a:pt x="529804" y="735337"/>
                </a:lnTo>
                <a:lnTo>
                  <a:pt x="575096" y="700483"/>
                </a:lnTo>
                <a:lnTo>
                  <a:pt x="127205" y="118449"/>
                </a:lnTo>
                <a:lnTo>
                  <a:pt x="172497" y="83595"/>
                </a:lnTo>
                <a:lnTo>
                  <a:pt x="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97300" y="1675706"/>
            <a:ext cx="2411095" cy="1385570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126364">
              <a:lnSpc>
                <a:spcPct val="100299"/>
              </a:lnSpc>
              <a:spcBef>
                <a:spcPts val="320"/>
              </a:spcBef>
            </a:pPr>
            <a:r>
              <a:rPr sz="1200" spc="-5" dirty="0">
                <a:latin typeface="Century Gothic"/>
                <a:cs typeface="Century Gothic"/>
              </a:rPr>
              <a:t>When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calling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the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network 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Alice’s fibre is </a:t>
            </a:r>
            <a:r>
              <a:rPr sz="1200" b="1" spc="-5" dirty="0">
                <a:latin typeface="Century Gothic"/>
                <a:cs typeface="Century Gothic"/>
              </a:rPr>
              <a:t>suspended </a:t>
            </a:r>
            <a:r>
              <a:rPr sz="1200" spc="5" dirty="0">
                <a:latin typeface="Century Gothic"/>
                <a:cs typeface="Century Gothic"/>
              </a:rPr>
              <a:t>and </a:t>
            </a:r>
            <a:r>
              <a:rPr sz="1200" spc="-32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serialised </a:t>
            </a:r>
            <a:r>
              <a:rPr sz="1200" b="1" dirty="0">
                <a:latin typeface="Century Gothic"/>
                <a:cs typeface="Century Gothic"/>
              </a:rPr>
              <a:t>to </a:t>
            </a:r>
            <a:r>
              <a:rPr sz="1200" b="1" spc="-5" dirty="0">
                <a:latin typeface="Century Gothic"/>
                <a:cs typeface="Century Gothic"/>
              </a:rPr>
              <a:t>disk </a:t>
            </a:r>
            <a:r>
              <a:rPr sz="1200" spc="-5" dirty="0">
                <a:latin typeface="Century Gothic"/>
                <a:cs typeface="Century Gothic"/>
              </a:rPr>
              <a:t>(or check- 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pointed). </a:t>
            </a:r>
            <a:r>
              <a:rPr sz="1200" dirty="0">
                <a:latin typeface="Century Gothic"/>
                <a:cs typeface="Century Gothic"/>
              </a:rPr>
              <a:t>If </a:t>
            </a:r>
            <a:r>
              <a:rPr sz="1200" spc="-5" dirty="0">
                <a:latin typeface="Century Gothic"/>
                <a:cs typeface="Century Gothic"/>
              </a:rPr>
              <a:t>Alice’s </a:t>
            </a:r>
            <a:r>
              <a:rPr sz="1200" dirty="0">
                <a:latin typeface="Century Gothic"/>
                <a:cs typeface="Century Gothic"/>
              </a:rPr>
              <a:t>node </a:t>
            </a:r>
            <a:r>
              <a:rPr sz="1200" spc="-5" dirty="0">
                <a:latin typeface="Century Gothic"/>
                <a:cs typeface="Century Gothic"/>
              </a:rPr>
              <a:t>fails </a:t>
            </a:r>
            <a:r>
              <a:rPr sz="1200" dirty="0">
                <a:latin typeface="Century Gothic"/>
                <a:cs typeface="Century Gothic"/>
              </a:rPr>
              <a:t> or </a:t>
            </a:r>
            <a:r>
              <a:rPr sz="1200" spc="-5" dirty="0">
                <a:latin typeface="Century Gothic"/>
                <a:cs typeface="Century Gothic"/>
              </a:rPr>
              <a:t>restarts, </a:t>
            </a:r>
            <a:r>
              <a:rPr sz="1200" dirty="0">
                <a:latin typeface="Century Gothic"/>
                <a:cs typeface="Century Gothic"/>
              </a:rPr>
              <a:t>she can </a:t>
            </a:r>
            <a:r>
              <a:rPr sz="1200" spc="-5" dirty="0">
                <a:latin typeface="Century Gothic"/>
                <a:cs typeface="Century Gothic"/>
              </a:rPr>
              <a:t>deserialise </a:t>
            </a:r>
            <a:r>
              <a:rPr sz="1200" spc="-3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the </a:t>
            </a:r>
            <a:r>
              <a:rPr sz="1200" spc="-5" dirty="0">
                <a:latin typeface="Century Gothic"/>
                <a:cs typeface="Century Gothic"/>
              </a:rPr>
              <a:t>fibre </a:t>
            </a:r>
            <a:r>
              <a:rPr sz="1200" dirty="0">
                <a:latin typeface="Century Gothic"/>
                <a:cs typeface="Century Gothic"/>
              </a:rPr>
              <a:t>and continue </a:t>
            </a:r>
            <a:r>
              <a:rPr sz="1200" spc="5" dirty="0">
                <a:latin typeface="Century Gothic"/>
                <a:cs typeface="Century Gothic"/>
              </a:rPr>
              <a:t>the </a:t>
            </a:r>
            <a:r>
              <a:rPr sz="1200" spc="1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flow when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her</a:t>
            </a:r>
            <a:r>
              <a:rPr sz="1200" dirty="0">
                <a:latin typeface="Century Gothic"/>
                <a:cs typeface="Century Gothic"/>
              </a:rPr>
              <a:t> node</a:t>
            </a:r>
            <a:r>
              <a:rPr sz="1200" spc="-5" dirty="0">
                <a:latin typeface="Century Gothic"/>
                <a:cs typeface="Century Gothic"/>
              </a:rPr>
              <a:t> reboots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43400" y="3058201"/>
            <a:ext cx="662940" cy="904240"/>
          </a:xfrm>
          <a:custGeom>
            <a:avLst/>
            <a:gdLst/>
            <a:ahLst/>
            <a:cxnLst/>
            <a:rect l="l" t="t" r="r" b="b"/>
            <a:pathLst>
              <a:path w="662939" h="904239">
                <a:moveTo>
                  <a:pt x="655954" y="0"/>
                </a:moveTo>
                <a:lnTo>
                  <a:pt x="41562" y="840190"/>
                </a:lnTo>
                <a:lnTo>
                  <a:pt x="14224" y="820200"/>
                </a:lnTo>
                <a:lnTo>
                  <a:pt x="0" y="904198"/>
                </a:lnTo>
                <a:lnTo>
                  <a:pt x="75733" y="865178"/>
                </a:lnTo>
                <a:lnTo>
                  <a:pt x="48395" y="845187"/>
                </a:lnTo>
                <a:lnTo>
                  <a:pt x="662788" y="4997"/>
                </a:lnTo>
                <a:lnTo>
                  <a:pt x="655954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35843" y="1314996"/>
            <a:ext cx="1304925" cy="646430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106680">
              <a:lnSpc>
                <a:spcPct val="100699"/>
              </a:lnSpc>
              <a:spcBef>
                <a:spcPts val="315"/>
              </a:spcBef>
            </a:pPr>
            <a:r>
              <a:rPr sz="1200" spc="-5" dirty="0">
                <a:latin typeface="Century Gothic"/>
                <a:cs typeface="Century Gothic"/>
              </a:rPr>
              <a:t>Bob’s flow is </a:t>
            </a:r>
            <a:r>
              <a:rPr sz="1200" dirty="0">
                <a:latin typeface="Century Gothic"/>
                <a:cs typeface="Century Gothic"/>
              </a:rPr>
              <a:t> </a:t>
            </a:r>
            <a:r>
              <a:rPr sz="1200" spc="-5" dirty="0">
                <a:latin typeface="Century Gothic"/>
                <a:cs typeface="Century Gothic"/>
              </a:rPr>
              <a:t>c</a:t>
            </a:r>
            <a:r>
              <a:rPr sz="1200" spc="5" dirty="0">
                <a:latin typeface="Century Gothic"/>
                <a:cs typeface="Century Gothic"/>
              </a:rPr>
              <a:t>h</a:t>
            </a:r>
            <a:r>
              <a:rPr sz="1200" spc="-5" dirty="0">
                <a:latin typeface="Century Gothic"/>
                <a:cs typeface="Century Gothic"/>
              </a:rPr>
              <a:t>eck</a:t>
            </a:r>
            <a:r>
              <a:rPr sz="1200" dirty="0">
                <a:latin typeface="Century Gothic"/>
                <a:cs typeface="Century Gothic"/>
              </a:rPr>
              <a:t>-</a:t>
            </a:r>
            <a:r>
              <a:rPr sz="1200" spc="-10" dirty="0">
                <a:latin typeface="Century Gothic"/>
                <a:cs typeface="Century Gothic"/>
              </a:rPr>
              <a:t>p</a:t>
            </a:r>
            <a:r>
              <a:rPr sz="1200" dirty="0">
                <a:latin typeface="Century Gothic"/>
                <a:cs typeface="Century Gothic"/>
              </a:rPr>
              <a:t>o</a:t>
            </a:r>
            <a:r>
              <a:rPr sz="1200" spc="-5" dirty="0">
                <a:latin typeface="Century Gothic"/>
                <a:cs typeface="Century Gothic"/>
              </a:rPr>
              <a:t>i</a:t>
            </a:r>
            <a:r>
              <a:rPr sz="1200" spc="5" dirty="0">
                <a:latin typeface="Century Gothic"/>
                <a:cs typeface="Century Gothic"/>
              </a:rPr>
              <a:t>nt</a:t>
            </a:r>
            <a:r>
              <a:rPr sz="1200" spc="-5" dirty="0">
                <a:latin typeface="Century Gothic"/>
                <a:cs typeface="Century Gothic"/>
              </a:rPr>
              <a:t>e</a:t>
            </a:r>
            <a:r>
              <a:rPr sz="1200" dirty="0">
                <a:latin typeface="Century Gothic"/>
                <a:cs typeface="Century Gothic"/>
              </a:rPr>
              <a:t>d  </a:t>
            </a:r>
            <a:r>
              <a:rPr sz="1200" spc="-5" dirty="0">
                <a:latin typeface="Century Gothic"/>
                <a:cs typeface="Century Gothic"/>
              </a:rPr>
              <a:t>here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04401" y="1968149"/>
            <a:ext cx="831215" cy="586740"/>
          </a:xfrm>
          <a:custGeom>
            <a:avLst/>
            <a:gdLst/>
            <a:ahLst/>
            <a:cxnLst/>
            <a:rect l="l" t="t" r="r" b="b"/>
            <a:pathLst>
              <a:path w="831215" h="586739">
                <a:moveTo>
                  <a:pt x="825818" y="0"/>
                </a:moveTo>
                <a:lnTo>
                  <a:pt x="59879" y="539047"/>
                </a:lnTo>
                <a:lnTo>
                  <a:pt x="40387" y="511351"/>
                </a:lnTo>
                <a:lnTo>
                  <a:pt x="0" y="586364"/>
                </a:lnTo>
                <a:lnTo>
                  <a:pt x="84242" y="573666"/>
                </a:lnTo>
                <a:lnTo>
                  <a:pt x="64750" y="545970"/>
                </a:lnTo>
                <a:lnTo>
                  <a:pt x="830691" y="6924"/>
                </a:lnTo>
                <a:lnTo>
                  <a:pt x="825818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317797" y="4927600"/>
            <a:ext cx="1132205" cy="280670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200" dirty="0">
                <a:latin typeface="Century Gothic"/>
                <a:cs typeface="Century Gothic"/>
              </a:rPr>
              <a:t>…</a:t>
            </a:r>
            <a:r>
              <a:rPr sz="1200" spc="-2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and</a:t>
            </a:r>
            <a:r>
              <a:rPr sz="1200" spc="-2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here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804401" y="4986833"/>
            <a:ext cx="514350" cy="85725"/>
          </a:xfrm>
          <a:custGeom>
            <a:avLst/>
            <a:gdLst/>
            <a:ahLst/>
            <a:cxnLst/>
            <a:rect l="l" t="t" r="r" b="b"/>
            <a:pathLst>
              <a:path w="514350" h="85725">
                <a:moveTo>
                  <a:pt x="79561" y="0"/>
                </a:moveTo>
                <a:lnTo>
                  <a:pt x="0" y="30463"/>
                </a:lnTo>
                <a:lnTo>
                  <a:pt x="72106" y="75835"/>
                </a:lnTo>
                <a:lnTo>
                  <a:pt x="75420" y="42130"/>
                </a:lnTo>
                <a:lnTo>
                  <a:pt x="512982" y="85144"/>
                </a:lnTo>
                <a:lnTo>
                  <a:pt x="513810" y="76718"/>
                </a:lnTo>
                <a:lnTo>
                  <a:pt x="76248" y="33704"/>
                </a:lnTo>
                <a:lnTo>
                  <a:pt x="79561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10696" y="4334024"/>
            <a:ext cx="1341120" cy="277495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200" spc="-5" dirty="0">
                <a:latin typeface="Century Gothic"/>
                <a:cs typeface="Century Gothic"/>
              </a:rPr>
              <a:t>Check-pointed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00500" y="4299384"/>
            <a:ext cx="312420" cy="179070"/>
          </a:xfrm>
          <a:custGeom>
            <a:avLst/>
            <a:gdLst/>
            <a:ahLst/>
            <a:cxnLst/>
            <a:rect l="l" t="t" r="r" b="b"/>
            <a:pathLst>
              <a:path w="312420" h="179070">
                <a:moveTo>
                  <a:pt x="0" y="0"/>
                </a:moveTo>
                <a:lnTo>
                  <a:pt x="47679" y="70601"/>
                </a:lnTo>
                <a:lnTo>
                  <a:pt x="64306" y="41097"/>
                </a:lnTo>
                <a:lnTo>
                  <a:pt x="308117" y="178493"/>
                </a:lnTo>
                <a:lnTo>
                  <a:pt x="312273" y="171117"/>
                </a:lnTo>
                <a:lnTo>
                  <a:pt x="68463" y="33721"/>
                </a:lnTo>
                <a:lnTo>
                  <a:pt x="85089" y="4217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4445" y="1483084"/>
            <a:ext cx="856361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This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flow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Alice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Bob </a:t>
            </a:r>
            <a:r>
              <a:rPr sz="2400" dirty="0">
                <a:latin typeface="Century Gothic"/>
                <a:cs typeface="Century Gothic"/>
              </a:rPr>
              <a:t>use </a:t>
            </a:r>
            <a:r>
              <a:rPr sz="2400" spc="-5" dirty="0">
                <a:latin typeface="Century Gothic"/>
                <a:cs typeface="Century Gothic"/>
              </a:rPr>
              <a:t>to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agree</a:t>
            </a:r>
            <a:r>
              <a:rPr sz="2400" dirty="0">
                <a:latin typeface="Century Gothic"/>
                <a:cs typeface="Century Gothic"/>
              </a:rPr>
              <a:t> upon</a:t>
            </a:r>
            <a:r>
              <a:rPr sz="2400" spc="-5" dirty="0">
                <a:latin typeface="Century Gothic"/>
                <a:cs typeface="Century Gothic"/>
              </a:rPr>
              <a:t> an IOU, in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Corda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it can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be </a:t>
            </a:r>
            <a:r>
              <a:rPr sz="2400" spc="-5" dirty="0">
                <a:latin typeface="Century Gothic"/>
                <a:cs typeface="Century Gothic"/>
              </a:rPr>
              <a:t>called as</a:t>
            </a:r>
            <a:r>
              <a:rPr sz="2400" dirty="0">
                <a:latin typeface="Century Gothic"/>
                <a:cs typeface="Century Gothic"/>
              </a:rPr>
              <a:t> a</a:t>
            </a:r>
            <a:r>
              <a:rPr sz="2400" spc="-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sub-flow.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582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The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two</a:t>
            </a:r>
            <a:r>
              <a:rPr b="1" spc="-1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party deal</a:t>
            </a:r>
            <a:r>
              <a:rPr b="1" spc="-2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flow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74</a:t>
            </a:fld>
            <a:r>
              <a:rPr dirty="0"/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675" y="3125950"/>
            <a:ext cx="1245870" cy="90043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309880" marR="208279" indent="-93980">
              <a:lnSpc>
                <a:spcPct val="101200"/>
              </a:lnSpc>
            </a:pPr>
            <a:r>
              <a:rPr sz="1400" b="1" spc="-5" dirty="0">
                <a:latin typeface="Century Gothic"/>
                <a:cs typeface="Century Gothic"/>
              </a:rPr>
              <a:t>I</a:t>
            </a:r>
            <a:r>
              <a:rPr sz="1400" b="1" dirty="0">
                <a:latin typeface="Century Gothic"/>
                <a:cs typeface="Century Gothic"/>
              </a:rPr>
              <a:t>N</a:t>
            </a:r>
            <a:r>
              <a:rPr sz="1400" b="1" spc="-5" dirty="0">
                <a:latin typeface="Century Gothic"/>
                <a:cs typeface="Century Gothic"/>
              </a:rPr>
              <a:t>I</a:t>
            </a:r>
            <a:r>
              <a:rPr sz="1400" b="1" dirty="0">
                <a:latin typeface="Century Gothic"/>
                <a:cs typeface="Century Gothic"/>
              </a:rPr>
              <a:t>T</a:t>
            </a:r>
            <a:r>
              <a:rPr sz="1400" b="1" spc="-5" dirty="0">
                <a:latin typeface="Century Gothic"/>
                <a:cs typeface="Century Gothic"/>
              </a:rPr>
              <a:t>I</a:t>
            </a:r>
            <a:r>
              <a:rPr sz="1400" b="1" dirty="0">
                <a:latin typeface="Century Gothic"/>
                <a:cs typeface="Century Gothic"/>
              </a:rPr>
              <a:t>A</a:t>
            </a:r>
            <a:r>
              <a:rPr sz="1400" b="1" spc="-5" dirty="0">
                <a:latin typeface="Century Gothic"/>
                <a:cs typeface="Century Gothic"/>
              </a:rPr>
              <a:t>TO</a:t>
            </a:r>
            <a:r>
              <a:rPr sz="1400" b="1" dirty="0">
                <a:latin typeface="Century Gothic"/>
                <a:cs typeface="Century Gothic"/>
              </a:rPr>
              <a:t>R  </a:t>
            </a:r>
            <a:r>
              <a:rPr sz="1400" b="1" spc="-5" dirty="0">
                <a:latin typeface="Century Gothic"/>
                <a:cs typeface="Century Gothic"/>
              </a:rPr>
              <a:t>(ALICE)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91961" y="3547443"/>
            <a:ext cx="7048500" cy="83185"/>
            <a:chOff x="1791961" y="3547443"/>
            <a:chExt cx="7048500" cy="83185"/>
          </a:xfrm>
        </p:grpSpPr>
        <p:sp>
          <p:nvSpPr>
            <p:cNvPr id="6" name="object 6"/>
            <p:cNvSpPr/>
            <p:nvPr/>
          </p:nvSpPr>
          <p:spPr>
            <a:xfrm>
              <a:off x="1820536" y="3576113"/>
              <a:ext cx="3421379" cy="0"/>
            </a:xfrm>
            <a:custGeom>
              <a:avLst/>
              <a:gdLst/>
              <a:ahLst/>
              <a:cxnLst/>
              <a:rect l="l" t="t" r="r" b="b"/>
              <a:pathLst>
                <a:path w="3421379">
                  <a:moveTo>
                    <a:pt x="0" y="0"/>
                  </a:moveTo>
                  <a:lnTo>
                    <a:pt x="3421381" y="0"/>
                  </a:lnTo>
                </a:path>
              </a:pathLst>
            </a:custGeom>
            <a:ln w="57151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1912" y="3547452"/>
              <a:ext cx="3598545" cy="83185"/>
            </a:xfrm>
            <a:custGeom>
              <a:avLst/>
              <a:gdLst/>
              <a:ahLst/>
              <a:cxnLst/>
              <a:rect l="l" t="t" r="r" b="b"/>
              <a:pathLst>
                <a:path w="3598545" h="83185">
                  <a:moveTo>
                    <a:pt x="3598456" y="0"/>
                  </a:moveTo>
                  <a:lnTo>
                    <a:pt x="0" y="0"/>
                  </a:lnTo>
                  <a:lnTo>
                    <a:pt x="0" y="35890"/>
                  </a:lnTo>
                  <a:lnTo>
                    <a:pt x="0" y="47015"/>
                  </a:lnTo>
                  <a:lnTo>
                    <a:pt x="0" y="82905"/>
                  </a:lnTo>
                  <a:lnTo>
                    <a:pt x="3598456" y="82905"/>
                  </a:lnTo>
                  <a:lnTo>
                    <a:pt x="3598456" y="47015"/>
                  </a:lnTo>
                  <a:lnTo>
                    <a:pt x="3598456" y="35890"/>
                  </a:lnTo>
                  <a:lnTo>
                    <a:pt x="3598456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33777" y="3401928"/>
            <a:ext cx="915669" cy="34861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7810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615"/>
              </a:spcBef>
            </a:pP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SIGN</a:t>
            </a:r>
            <a:r>
              <a:rPr sz="1200" b="1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8986" y="3933323"/>
            <a:ext cx="1113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SEND(TX</a:t>
            </a:r>
            <a:r>
              <a:rPr sz="1200" b="1" spc="-4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ED1C24"/>
                </a:solidFill>
                <a:latin typeface="Century Gothic"/>
                <a:cs typeface="Century Gothic"/>
              </a:rPr>
              <a:t>+</a:t>
            </a:r>
            <a:r>
              <a:rPr sz="1200" b="1" spc="-3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ED1C24"/>
                </a:solidFill>
                <a:latin typeface="Century Gothic"/>
                <a:cs typeface="Century Gothic"/>
              </a:rPr>
              <a:t>SIG)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27618" y="3527648"/>
            <a:ext cx="4038600" cy="1657350"/>
            <a:chOff x="5127618" y="3527648"/>
            <a:chExt cx="4038600" cy="1657350"/>
          </a:xfrm>
        </p:grpSpPr>
        <p:sp>
          <p:nvSpPr>
            <p:cNvPr id="11" name="object 11"/>
            <p:cNvSpPr/>
            <p:nvPr/>
          </p:nvSpPr>
          <p:spPr>
            <a:xfrm>
              <a:off x="5127612" y="3527653"/>
              <a:ext cx="3827145" cy="1308100"/>
            </a:xfrm>
            <a:custGeom>
              <a:avLst/>
              <a:gdLst/>
              <a:ahLst/>
              <a:cxnLst/>
              <a:rect l="l" t="t" r="r" b="b"/>
              <a:pathLst>
                <a:path w="3827145" h="1308100">
                  <a:moveTo>
                    <a:pt x="285750" y="1136370"/>
                  </a:moveTo>
                  <a:lnTo>
                    <a:pt x="171450" y="1136370"/>
                  </a:lnTo>
                  <a:lnTo>
                    <a:pt x="171462" y="67424"/>
                  </a:lnTo>
                  <a:lnTo>
                    <a:pt x="114312" y="67424"/>
                  </a:lnTo>
                  <a:lnTo>
                    <a:pt x="114300" y="1136370"/>
                  </a:lnTo>
                  <a:lnTo>
                    <a:pt x="0" y="1136370"/>
                  </a:lnTo>
                  <a:lnTo>
                    <a:pt x="142875" y="1307820"/>
                  </a:lnTo>
                  <a:lnTo>
                    <a:pt x="285750" y="1136370"/>
                  </a:lnTo>
                  <a:close/>
                </a:path>
                <a:path w="3827145" h="1308100">
                  <a:moveTo>
                    <a:pt x="3827056" y="171450"/>
                  </a:moveTo>
                  <a:lnTo>
                    <a:pt x="3684181" y="0"/>
                  </a:lnTo>
                  <a:lnTo>
                    <a:pt x="3541306" y="171450"/>
                  </a:lnTo>
                  <a:lnTo>
                    <a:pt x="3655606" y="171450"/>
                  </a:lnTo>
                  <a:lnTo>
                    <a:pt x="3655606" y="1307820"/>
                  </a:lnTo>
                  <a:lnTo>
                    <a:pt x="3712756" y="1307820"/>
                  </a:lnTo>
                  <a:lnTo>
                    <a:pt x="3712756" y="171450"/>
                  </a:lnTo>
                  <a:lnTo>
                    <a:pt x="3827056" y="17145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99072" y="4838602"/>
              <a:ext cx="3514090" cy="0"/>
            </a:xfrm>
            <a:custGeom>
              <a:avLst/>
              <a:gdLst/>
              <a:ahLst/>
              <a:cxnLst/>
              <a:rect l="l" t="t" r="r" b="b"/>
              <a:pathLst>
                <a:path w="3514090">
                  <a:moveTo>
                    <a:pt x="0" y="0"/>
                  </a:moveTo>
                  <a:lnTo>
                    <a:pt x="3513580" y="0"/>
                  </a:lnTo>
                </a:path>
              </a:pathLst>
            </a:custGeom>
            <a:ln w="57151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12653" y="4837691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0" y="0"/>
                  </a:moveTo>
                  <a:lnTo>
                    <a:pt x="323810" y="0"/>
                  </a:lnTo>
                </a:path>
              </a:pathLst>
            </a:custGeom>
            <a:ln w="58972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92732" y="4492396"/>
              <a:ext cx="975994" cy="692785"/>
            </a:xfrm>
            <a:custGeom>
              <a:avLst/>
              <a:gdLst/>
              <a:ahLst/>
              <a:cxnLst/>
              <a:rect l="l" t="t" r="r" b="b"/>
              <a:pathLst>
                <a:path w="975995" h="692785">
                  <a:moveTo>
                    <a:pt x="975612" y="0"/>
                  </a:moveTo>
                  <a:lnTo>
                    <a:pt x="0" y="0"/>
                  </a:lnTo>
                  <a:lnTo>
                    <a:pt x="0" y="692409"/>
                  </a:lnTo>
                  <a:lnTo>
                    <a:pt x="975612" y="692409"/>
                  </a:lnTo>
                  <a:lnTo>
                    <a:pt x="975612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95089" y="3133451"/>
            <a:ext cx="915669" cy="91440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86360" rIns="0" bIns="0" rtlCol="0">
            <a:spAutoFit/>
          </a:bodyPr>
          <a:lstStyle/>
          <a:p>
            <a:pPr marL="102870" marR="95250" algn="ctr">
              <a:lnSpc>
                <a:spcPct val="100299"/>
              </a:lnSpc>
              <a:spcBef>
                <a:spcPts val="680"/>
              </a:spcBef>
            </a:pP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GET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 D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A  FROM </a:t>
            </a:r>
            <a:r>
              <a:rPr sz="12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INTERNAL </a:t>
            </a:r>
            <a:r>
              <a:rPr sz="1200" b="1" spc="-3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SYSTEM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2876" y="4547327"/>
            <a:ext cx="708660" cy="577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ct val="100699"/>
              </a:lnSpc>
              <a:spcBef>
                <a:spcPts val="90"/>
              </a:spcBef>
            </a:pP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INSPECT 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VERIFY</a:t>
            </a:r>
            <a:r>
              <a:rPr sz="1200" b="1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7691" y="4122023"/>
            <a:ext cx="1113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SEND(TX</a:t>
            </a:r>
            <a:r>
              <a:rPr sz="1200" b="1" spc="-4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ED1C24"/>
                </a:solidFill>
                <a:latin typeface="Century Gothic"/>
                <a:cs typeface="Century Gothic"/>
              </a:rPr>
              <a:t>+</a:t>
            </a:r>
            <a:r>
              <a:rPr sz="1200" b="1" spc="-3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ED1C24"/>
                </a:solidFill>
                <a:latin typeface="Century Gothic"/>
                <a:cs typeface="Century Gothic"/>
              </a:rPr>
              <a:t>SIG)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83223" y="3558611"/>
            <a:ext cx="2673350" cy="0"/>
          </a:xfrm>
          <a:custGeom>
            <a:avLst/>
            <a:gdLst/>
            <a:ahLst/>
            <a:cxnLst/>
            <a:rect l="l" t="t" r="r" b="b"/>
            <a:pathLst>
              <a:path w="2673350">
                <a:moveTo>
                  <a:pt x="0" y="0"/>
                </a:moveTo>
                <a:lnTo>
                  <a:pt x="2672920" y="0"/>
                </a:lnTo>
              </a:path>
            </a:pathLst>
          </a:custGeom>
          <a:ln w="71689">
            <a:solidFill>
              <a:srgbClr val="ED1C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91614" y="3339084"/>
            <a:ext cx="915669" cy="46482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41275" rIns="0" bIns="0" rtlCol="0">
            <a:spAutoFit/>
          </a:bodyPr>
          <a:lstStyle/>
          <a:p>
            <a:pPr marL="374015" marR="178435" indent="-188595">
              <a:lnSpc>
                <a:spcPct val="101899"/>
              </a:lnSpc>
              <a:spcBef>
                <a:spcPts val="325"/>
              </a:spcBef>
            </a:pP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CRE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AT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E 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4683" y="4414558"/>
            <a:ext cx="1245870" cy="90043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376555" marR="121285" indent="-247650">
              <a:lnSpc>
                <a:spcPct val="101200"/>
              </a:lnSpc>
            </a:pPr>
            <a:r>
              <a:rPr sz="1400" b="1" dirty="0">
                <a:latin typeface="Century Gothic"/>
                <a:cs typeface="Century Gothic"/>
              </a:rPr>
              <a:t>R</a:t>
            </a:r>
            <a:r>
              <a:rPr sz="1400" b="1" spc="-5" dirty="0">
                <a:latin typeface="Century Gothic"/>
                <a:cs typeface="Century Gothic"/>
              </a:rPr>
              <a:t>ES</a:t>
            </a:r>
            <a:r>
              <a:rPr sz="1400" b="1" dirty="0">
                <a:latin typeface="Century Gothic"/>
                <a:cs typeface="Century Gothic"/>
              </a:rPr>
              <a:t>P</a:t>
            </a:r>
            <a:r>
              <a:rPr sz="1400" b="1" spc="-5" dirty="0">
                <a:latin typeface="Century Gothic"/>
                <a:cs typeface="Century Gothic"/>
              </a:rPr>
              <a:t>O</a:t>
            </a:r>
            <a:r>
              <a:rPr sz="1400" b="1" dirty="0">
                <a:latin typeface="Century Gothic"/>
                <a:cs typeface="Century Gothic"/>
              </a:rPr>
              <a:t>N</a:t>
            </a:r>
            <a:r>
              <a:rPr sz="1400" b="1" spc="-10" dirty="0">
                <a:latin typeface="Century Gothic"/>
                <a:cs typeface="Century Gothic"/>
              </a:rPr>
              <a:t>D</a:t>
            </a:r>
            <a:r>
              <a:rPr sz="1400" b="1" spc="-5" dirty="0">
                <a:latin typeface="Century Gothic"/>
                <a:cs typeface="Century Gothic"/>
              </a:rPr>
              <a:t>E</a:t>
            </a:r>
            <a:r>
              <a:rPr sz="1400" b="1" dirty="0">
                <a:latin typeface="Century Gothic"/>
                <a:cs typeface="Century Gothic"/>
              </a:rPr>
              <a:t>R  </a:t>
            </a:r>
            <a:r>
              <a:rPr sz="1400" b="1" spc="-5" dirty="0">
                <a:latin typeface="Century Gothic"/>
                <a:cs typeface="Century Gothic"/>
              </a:rPr>
              <a:t>(BOB)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20863" y="4664510"/>
            <a:ext cx="2491105" cy="348615"/>
            <a:chOff x="5020863" y="4664510"/>
            <a:chExt cx="2491105" cy="348615"/>
          </a:xfrm>
        </p:grpSpPr>
        <p:sp>
          <p:nvSpPr>
            <p:cNvPr id="22" name="object 22"/>
            <p:cNvSpPr/>
            <p:nvPr/>
          </p:nvSpPr>
          <p:spPr>
            <a:xfrm>
              <a:off x="5049438" y="4835466"/>
              <a:ext cx="221615" cy="3175"/>
            </a:xfrm>
            <a:custGeom>
              <a:avLst/>
              <a:gdLst/>
              <a:ahLst/>
              <a:cxnLst/>
              <a:rect l="l" t="t" r="r" b="b"/>
              <a:pathLst>
                <a:path w="221614" h="3175">
                  <a:moveTo>
                    <a:pt x="0" y="0"/>
                  </a:moveTo>
                  <a:lnTo>
                    <a:pt x="221059" y="3136"/>
                  </a:lnTo>
                </a:path>
              </a:pathLst>
            </a:custGeom>
            <a:ln w="571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95860" y="4664510"/>
              <a:ext cx="915669" cy="348615"/>
            </a:xfrm>
            <a:custGeom>
              <a:avLst/>
              <a:gdLst/>
              <a:ahLst/>
              <a:cxnLst/>
              <a:rect l="l" t="t" r="r" b="b"/>
              <a:pathLst>
                <a:path w="915670" h="348614">
                  <a:moveTo>
                    <a:pt x="915660" y="0"/>
                  </a:moveTo>
                  <a:lnTo>
                    <a:pt x="0" y="0"/>
                  </a:lnTo>
                  <a:lnTo>
                    <a:pt x="0" y="348182"/>
                  </a:lnTo>
                  <a:lnTo>
                    <a:pt x="915660" y="348182"/>
                  </a:lnTo>
                  <a:lnTo>
                    <a:pt x="91566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67148" y="4730207"/>
            <a:ext cx="586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SIGN</a:t>
            </a:r>
            <a:r>
              <a:rPr sz="1200" b="1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136464" y="3219675"/>
            <a:ext cx="975994" cy="692785"/>
          </a:xfrm>
          <a:custGeom>
            <a:avLst/>
            <a:gdLst/>
            <a:ahLst/>
            <a:cxnLst/>
            <a:rect l="l" t="t" r="r" b="b"/>
            <a:pathLst>
              <a:path w="975995" h="692785">
                <a:moveTo>
                  <a:pt x="975612" y="0"/>
                </a:moveTo>
                <a:lnTo>
                  <a:pt x="0" y="0"/>
                </a:lnTo>
                <a:lnTo>
                  <a:pt x="0" y="692409"/>
                </a:lnTo>
                <a:lnTo>
                  <a:pt x="975612" y="692409"/>
                </a:lnTo>
                <a:lnTo>
                  <a:pt x="975612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320294" y="3274605"/>
            <a:ext cx="608965" cy="3949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37795" marR="5080" indent="-125730">
              <a:lnSpc>
                <a:spcPct val="101899"/>
              </a:lnSpc>
              <a:spcBef>
                <a:spcPts val="70"/>
              </a:spcBef>
            </a:pP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1200" b="1" dirty="0">
                <a:solidFill>
                  <a:srgbClr val="FFFFFF"/>
                </a:solidFill>
                <a:latin typeface="Century Gothic"/>
                <a:cs typeface="Century Gothic"/>
              </a:rPr>
              <a:t>SPECT 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63907" y="3642926"/>
            <a:ext cx="721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VERIFY</a:t>
            </a:r>
            <a:r>
              <a:rPr sz="1200" b="1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45990" y="4664510"/>
            <a:ext cx="1031875" cy="348615"/>
          </a:xfrm>
          <a:custGeom>
            <a:avLst/>
            <a:gdLst/>
            <a:ahLst/>
            <a:cxnLst/>
            <a:rect l="l" t="t" r="r" b="b"/>
            <a:pathLst>
              <a:path w="1031875" h="348614">
                <a:moveTo>
                  <a:pt x="1031339" y="0"/>
                </a:moveTo>
                <a:lnTo>
                  <a:pt x="0" y="0"/>
                </a:lnTo>
                <a:lnTo>
                  <a:pt x="0" y="348182"/>
                </a:lnTo>
                <a:lnTo>
                  <a:pt x="1031339" y="348182"/>
                </a:lnTo>
                <a:lnTo>
                  <a:pt x="103133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43353" y="4730207"/>
            <a:ext cx="850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COMMIT</a:t>
            </a:r>
            <a:r>
              <a:rPr sz="1200" b="1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28103" y="3396349"/>
            <a:ext cx="1031875" cy="348615"/>
          </a:xfrm>
          <a:custGeom>
            <a:avLst/>
            <a:gdLst/>
            <a:ahLst/>
            <a:cxnLst/>
            <a:rect l="l" t="t" r="r" b="b"/>
            <a:pathLst>
              <a:path w="1031875" h="348614">
                <a:moveTo>
                  <a:pt x="1031339" y="0"/>
                </a:moveTo>
                <a:lnTo>
                  <a:pt x="0" y="0"/>
                </a:lnTo>
                <a:lnTo>
                  <a:pt x="0" y="348182"/>
                </a:lnTo>
                <a:lnTo>
                  <a:pt x="1031339" y="348182"/>
                </a:lnTo>
                <a:lnTo>
                  <a:pt x="103133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312768" y="3462045"/>
            <a:ext cx="862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COMMIT</a:t>
            </a:r>
            <a:r>
              <a:rPr sz="1200" b="1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TX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91826" y="3093913"/>
            <a:ext cx="1299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FLOW</a:t>
            </a:r>
            <a:r>
              <a:rPr sz="1200" b="1" spc="-5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SUSPENDED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73589" y="3280200"/>
            <a:ext cx="1536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sz="1200" b="1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Century Gothic"/>
                <a:cs typeface="Century Gothic"/>
              </a:rPr>
              <a:t>CHECKPOINTED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36464" y="4693588"/>
            <a:ext cx="601980" cy="311785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50"/>
              </a:spcBef>
            </a:pPr>
            <a:r>
              <a:rPr sz="1400" b="1" spc="-5" dirty="0">
                <a:latin typeface="Century Gothic"/>
                <a:cs typeface="Century Gothic"/>
              </a:rPr>
              <a:t>END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456144" y="3402778"/>
            <a:ext cx="601980" cy="311785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50"/>
              </a:spcBef>
            </a:pPr>
            <a:r>
              <a:rPr sz="1400" b="1" spc="-5" dirty="0">
                <a:latin typeface="Century Gothic"/>
                <a:cs typeface="Century Gothic"/>
              </a:rPr>
              <a:t>END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55800" y="1770433"/>
            <a:ext cx="8667115" cy="3093720"/>
          </a:xfrm>
          <a:custGeom>
            <a:avLst/>
            <a:gdLst/>
            <a:ahLst/>
            <a:cxnLst/>
            <a:rect l="l" t="t" r="r" b="b"/>
            <a:pathLst>
              <a:path w="8667115" h="3093720">
                <a:moveTo>
                  <a:pt x="8666803" y="0"/>
                </a:moveTo>
                <a:lnTo>
                  <a:pt x="0" y="0"/>
                </a:lnTo>
                <a:lnTo>
                  <a:pt x="0" y="3093396"/>
                </a:lnTo>
                <a:lnTo>
                  <a:pt x="8666803" y="3093396"/>
                </a:lnTo>
                <a:lnTo>
                  <a:pt x="8666803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xfrm>
            <a:off x="2122804" y="1661257"/>
            <a:ext cx="8136255" cy="29464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75"/>
              </a:spcBef>
            </a:pPr>
            <a:r>
              <a:rPr b="1" spc="-5" dirty="0">
                <a:latin typeface="Century Gothic"/>
                <a:cs typeface="Century Gothic"/>
              </a:rPr>
              <a:t>Flows </a:t>
            </a:r>
            <a:r>
              <a:rPr spc="-5" dirty="0"/>
              <a:t>are light-weight processes used </a:t>
            </a:r>
            <a:r>
              <a:rPr dirty="0"/>
              <a:t>to </a:t>
            </a:r>
            <a:r>
              <a:rPr spc="5" dirty="0"/>
              <a:t> </a:t>
            </a:r>
            <a:r>
              <a:rPr spc="-5" dirty="0"/>
              <a:t>coordinate the</a:t>
            </a:r>
            <a:r>
              <a:rPr dirty="0"/>
              <a:t> </a:t>
            </a:r>
            <a:r>
              <a:rPr spc="-5" dirty="0"/>
              <a:t>complex</a:t>
            </a:r>
            <a:r>
              <a:rPr dirty="0"/>
              <a:t> </a:t>
            </a:r>
            <a:r>
              <a:rPr spc="-5" dirty="0"/>
              <a:t>multi-step,</a:t>
            </a:r>
            <a:r>
              <a:rPr spc="5" dirty="0"/>
              <a:t> </a:t>
            </a:r>
            <a:r>
              <a:rPr spc="-5" dirty="0"/>
              <a:t>multi- </a:t>
            </a:r>
            <a:r>
              <a:rPr spc="-869" dirty="0"/>
              <a:t> </a:t>
            </a:r>
            <a:r>
              <a:rPr spc="-5" dirty="0"/>
              <a:t>peer</a:t>
            </a:r>
            <a:r>
              <a:rPr dirty="0"/>
              <a:t> </a:t>
            </a:r>
            <a:r>
              <a:rPr spc="-5" dirty="0"/>
              <a:t>interactions</a:t>
            </a:r>
            <a:r>
              <a:rPr spc="-10" dirty="0"/>
              <a:t> </a:t>
            </a:r>
            <a:r>
              <a:rPr spc="-5" dirty="0"/>
              <a:t>required</a:t>
            </a:r>
            <a:r>
              <a:rPr spc="-10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peers </a:t>
            </a:r>
            <a:r>
              <a:rPr dirty="0"/>
              <a:t>to </a:t>
            </a:r>
            <a:r>
              <a:rPr spc="5" dirty="0"/>
              <a:t> </a:t>
            </a:r>
            <a:r>
              <a:rPr dirty="0"/>
              <a:t>reach</a:t>
            </a:r>
            <a:r>
              <a:rPr spc="-5" dirty="0"/>
              <a:t> consensus</a:t>
            </a:r>
            <a:r>
              <a:rPr spc="-10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spc="-5" dirty="0"/>
              <a:t>shared</a:t>
            </a:r>
            <a:r>
              <a:rPr spc="-10" dirty="0"/>
              <a:t> </a:t>
            </a:r>
            <a:r>
              <a:rPr dirty="0"/>
              <a:t>facts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75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35782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Consensus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619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Two</a:t>
            </a:r>
            <a:r>
              <a:rPr b="1" spc="-2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types</a:t>
            </a:r>
            <a:r>
              <a:rPr b="1" spc="-2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of</a:t>
            </a:r>
            <a:r>
              <a:rPr b="1" spc="-2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consensus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77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01" y="2451191"/>
            <a:ext cx="4262755" cy="3048000"/>
          </a:xfrm>
          <a:prstGeom prst="rect">
            <a:avLst/>
          </a:prstGeom>
          <a:solidFill>
            <a:srgbClr val="EAEAEA"/>
          </a:solidFill>
        </p:spPr>
        <p:txBody>
          <a:bodyPr vert="horz" wrap="square" lIns="0" tIns="481965" rIns="0" bIns="0" rtlCol="0">
            <a:spAutoFit/>
          </a:bodyPr>
          <a:lstStyle/>
          <a:p>
            <a:pPr marL="849630" marR="725805" indent="-116839">
              <a:lnSpc>
                <a:spcPct val="150000"/>
              </a:lnSpc>
              <a:spcBef>
                <a:spcPts val="3795"/>
              </a:spcBef>
            </a:pPr>
            <a:r>
              <a:rPr sz="4000" b="1" spc="-5" dirty="0">
                <a:latin typeface="Century Gothic"/>
                <a:cs typeface="Century Gothic"/>
              </a:rPr>
              <a:t>V</a:t>
            </a:r>
            <a:r>
              <a:rPr sz="4000" b="1" dirty="0">
                <a:latin typeface="Century Gothic"/>
                <a:cs typeface="Century Gothic"/>
              </a:rPr>
              <a:t>e</a:t>
            </a:r>
            <a:r>
              <a:rPr sz="4000" b="1" spc="-5" dirty="0">
                <a:latin typeface="Century Gothic"/>
                <a:cs typeface="Century Gothic"/>
              </a:rPr>
              <a:t>r</a:t>
            </a:r>
            <a:r>
              <a:rPr sz="4000" b="1" dirty="0">
                <a:latin typeface="Century Gothic"/>
                <a:cs typeface="Century Gothic"/>
              </a:rPr>
              <a:t>i</a:t>
            </a:r>
            <a:r>
              <a:rPr sz="4000" b="1" spc="5" dirty="0">
                <a:latin typeface="Century Gothic"/>
                <a:cs typeface="Century Gothic"/>
              </a:rPr>
              <a:t>f</a:t>
            </a:r>
            <a:r>
              <a:rPr sz="4000" b="1" dirty="0">
                <a:latin typeface="Century Gothic"/>
                <a:cs typeface="Century Gothic"/>
              </a:rPr>
              <a:t>ic</a:t>
            </a:r>
            <a:r>
              <a:rPr sz="4000" b="1" spc="-5" dirty="0">
                <a:latin typeface="Century Gothic"/>
                <a:cs typeface="Century Gothic"/>
              </a:rPr>
              <a:t>a</a:t>
            </a:r>
            <a:r>
              <a:rPr sz="4000" b="1" dirty="0">
                <a:latin typeface="Century Gothic"/>
                <a:cs typeface="Century Gothic"/>
              </a:rPr>
              <a:t>tion  </a:t>
            </a:r>
            <a:r>
              <a:rPr sz="4000" b="1" spc="-5" dirty="0">
                <a:latin typeface="Century Gothic"/>
                <a:cs typeface="Century Gothic"/>
              </a:rPr>
              <a:t>consensus</a:t>
            </a:r>
            <a:endParaRPr sz="4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0601" y="1629496"/>
            <a:ext cx="7949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9010" algn="l"/>
              </a:tabLst>
            </a:pPr>
            <a:r>
              <a:rPr sz="2400" dirty="0">
                <a:latin typeface="Century Gothic"/>
                <a:cs typeface="Century Gothic"/>
              </a:rPr>
              <a:t>Peers	</a:t>
            </a:r>
            <a:r>
              <a:rPr sz="2400" spc="-5" dirty="0">
                <a:latin typeface="Century Gothic"/>
                <a:cs typeface="Century Gothic"/>
              </a:rPr>
              <a:t>reach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consensus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over transactions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 two </a:t>
            </a:r>
            <a:r>
              <a:rPr sz="2400" dirty="0">
                <a:latin typeface="Century Gothic"/>
                <a:cs typeface="Century Gothic"/>
              </a:rPr>
              <a:t>ways: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0831" y="2451191"/>
            <a:ext cx="4262755" cy="30480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481965" rIns="0" bIns="0" rtlCol="0">
            <a:spAutoFit/>
          </a:bodyPr>
          <a:lstStyle/>
          <a:p>
            <a:pPr marL="849630" marR="725805" indent="-116839">
              <a:lnSpc>
                <a:spcPct val="150000"/>
              </a:lnSpc>
              <a:spcBef>
                <a:spcPts val="3795"/>
              </a:spcBef>
            </a:pPr>
            <a:r>
              <a:rPr sz="4000" b="1" dirty="0">
                <a:solidFill>
                  <a:srgbClr val="F2F2F2"/>
                </a:solidFill>
                <a:latin typeface="Century Gothic"/>
                <a:cs typeface="Century Gothic"/>
              </a:rPr>
              <a:t>U</a:t>
            </a:r>
            <a:r>
              <a:rPr sz="4000" b="1" spc="-5" dirty="0">
                <a:solidFill>
                  <a:srgbClr val="F2F2F2"/>
                </a:solidFill>
                <a:latin typeface="Century Gothic"/>
                <a:cs typeface="Century Gothic"/>
              </a:rPr>
              <a:t>n</a:t>
            </a:r>
            <a:r>
              <a:rPr sz="4000" b="1" dirty="0">
                <a:solidFill>
                  <a:srgbClr val="F2F2F2"/>
                </a:solidFill>
                <a:latin typeface="Century Gothic"/>
                <a:cs typeface="Century Gothic"/>
              </a:rPr>
              <a:t>i</a:t>
            </a:r>
            <a:r>
              <a:rPr sz="4000" b="1" spc="-5" dirty="0">
                <a:solidFill>
                  <a:srgbClr val="F2F2F2"/>
                </a:solidFill>
                <a:latin typeface="Century Gothic"/>
                <a:cs typeface="Century Gothic"/>
              </a:rPr>
              <a:t>qu</a:t>
            </a:r>
            <a:r>
              <a:rPr sz="4000" b="1" dirty="0">
                <a:solidFill>
                  <a:srgbClr val="F2F2F2"/>
                </a:solidFill>
                <a:latin typeface="Century Gothic"/>
                <a:cs typeface="Century Gothic"/>
              </a:rPr>
              <a:t>e</a:t>
            </a:r>
            <a:r>
              <a:rPr sz="4000" b="1" spc="-5" dirty="0">
                <a:solidFill>
                  <a:srgbClr val="F2F2F2"/>
                </a:solidFill>
                <a:latin typeface="Century Gothic"/>
                <a:cs typeface="Century Gothic"/>
              </a:rPr>
              <a:t>n</a:t>
            </a:r>
            <a:r>
              <a:rPr sz="4000" b="1" dirty="0">
                <a:solidFill>
                  <a:srgbClr val="F2F2F2"/>
                </a:solidFill>
                <a:latin typeface="Century Gothic"/>
                <a:cs typeface="Century Gothic"/>
              </a:rPr>
              <a:t>ess  </a:t>
            </a:r>
            <a:r>
              <a:rPr sz="4000" b="1" spc="-5" dirty="0">
                <a:solidFill>
                  <a:srgbClr val="F2F2F2"/>
                </a:solidFill>
                <a:latin typeface="Century Gothic"/>
                <a:cs typeface="Century Gothic"/>
              </a:rPr>
              <a:t>consensus</a:t>
            </a:r>
            <a:endParaRPr sz="4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4253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Verification</a:t>
            </a:r>
            <a:r>
              <a:rPr b="1" spc="-5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consensus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78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21702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9960">
              <a:lnSpc>
                <a:spcPct val="1504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In </a:t>
            </a:r>
            <a:r>
              <a:rPr sz="2400" dirty="0">
                <a:latin typeface="Century Gothic"/>
                <a:cs typeface="Century Gothic"/>
              </a:rPr>
              <a:t>Corda,</a:t>
            </a:r>
            <a:r>
              <a:rPr sz="2400" spc="-5" dirty="0">
                <a:latin typeface="Century Gothic"/>
                <a:cs typeface="Century Gothic"/>
              </a:rPr>
              <a:t> verification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consensus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10" dirty="0">
                <a:latin typeface="Century Gothic"/>
                <a:cs typeface="Century Gothic"/>
              </a:rPr>
              <a:t>involves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peers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reaching </a:t>
            </a:r>
            <a:r>
              <a:rPr sz="2400" spc="-64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certainty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that </a:t>
            </a:r>
            <a:r>
              <a:rPr sz="2400" dirty="0">
                <a:latin typeface="Century Gothic"/>
                <a:cs typeface="Century Gothic"/>
              </a:rPr>
              <a:t>a</a:t>
            </a:r>
            <a:r>
              <a:rPr sz="2400" spc="-5" dirty="0">
                <a:latin typeface="Century Gothic"/>
                <a:cs typeface="Century Gothic"/>
              </a:rPr>
              <a:t> transaction: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900">
              <a:latin typeface="Century Gothic"/>
              <a:cs typeface="Century Gothic"/>
            </a:endParaRPr>
          </a:p>
          <a:p>
            <a:pPr marL="469900" indent="-457200">
              <a:lnSpc>
                <a:spcPct val="100000"/>
              </a:lnSpc>
              <a:spcBef>
                <a:spcPts val="2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entury Gothic"/>
                <a:cs typeface="Century Gothic"/>
              </a:rPr>
              <a:t>is</a:t>
            </a:r>
            <a:r>
              <a:rPr sz="2400" b="1" spc="-2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signed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by </a:t>
            </a:r>
            <a:r>
              <a:rPr sz="2400" b="1" spc="-5" dirty="0">
                <a:latin typeface="Century Gothic"/>
                <a:cs typeface="Century Gothic"/>
              </a:rPr>
              <a:t>all required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peers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listed in </a:t>
            </a:r>
            <a:r>
              <a:rPr sz="2400" dirty="0">
                <a:latin typeface="Century Gothic"/>
                <a:cs typeface="Century Gothic"/>
              </a:rPr>
              <a:t>the</a:t>
            </a:r>
            <a:r>
              <a:rPr sz="2400" spc="-5" dirty="0">
                <a:latin typeface="Century Gothic"/>
                <a:cs typeface="Century Gothic"/>
              </a:rPr>
              <a:t> commands</a:t>
            </a:r>
            <a:endParaRPr sz="2400">
              <a:latin typeface="Century Gothic"/>
              <a:cs typeface="Century Gothic"/>
            </a:endParaRPr>
          </a:p>
          <a:p>
            <a:pPr marL="469900" marR="5080" indent="-457200">
              <a:lnSpc>
                <a:spcPct val="149300"/>
              </a:lnSpc>
              <a:spcBef>
                <a:spcPts val="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Century Gothic"/>
                <a:cs typeface="Century Gothic"/>
              </a:rPr>
              <a:t>satisfies </a:t>
            </a:r>
            <a:r>
              <a:rPr sz="2400" b="1" dirty="0">
                <a:latin typeface="Century Gothic"/>
                <a:cs typeface="Century Gothic"/>
              </a:rPr>
              <a:t>the </a:t>
            </a:r>
            <a:r>
              <a:rPr sz="2400" b="1" spc="-5" dirty="0">
                <a:latin typeface="Century Gothic"/>
                <a:cs typeface="Century Gothic"/>
              </a:rPr>
              <a:t>constraints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defined</a:t>
            </a:r>
            <a:r>
              <a:rPr sz="2400" dirty="0">
                <a:latin typeface="Century Gothic"/>
                <a:cs typeface="Century Gothic"/>
              </a:rPr>
              <a:t> by</a:t>
            </a:r>
            <a:r>
              <a:rPr sz="2400" spc="-5" dirty="0">
                <a:latin typeface="Century Gothic"/>
                <a:cs typeface="Century Gothic"/>
              </a:rPr>
              <a:t> the contracts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pointed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 </a:t>
            </a:r>
            <a:r>
              <a:rPr sz="2400" spc="-64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by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input and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output states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8651" y="5435220"/>
            <a:ext cx="45929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entury Gothic"/>
                <a:cs typeface="Century Gothic"/>
              </a:rPr>
              <a:t>However there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is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an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additional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step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spc="-5" dirty="0">
                <a:latin typeface="Century Gothic"/>
                <a:cs typeface="Century Gothic"/>
              </a:rPr>
              <a:t>required…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4253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ED1C24"/>
                </a:solidFill>
                <a:latin typeface="Century Gothic"/>
                <a:cs typeface="Century Gothic"/>
              </a:rPr>
              <a:t>Verification</a:t>
            </a:r>
            <a:r>
              <a:rPr b="1" spc="-50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ED1C24"/>
                </a:solidFill>
                <a:latin typeface="Century Gothic"/>
                <a:cs typeface="Century Gothic"/>
              </a:rPr>
              <a:t>consensus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79</a:t>
            </a:fld>
            <a:r>
              <a:rPr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69092" y="2282423"/>
            <a:ext cx="4808855" cy="2649855"/>
            <a:chOff x="7169092" y="2282423"/>
            <a:chExt cx="4808855" cy="2649855"/>
          </a:xfrm>
        </p:grpSpPr>
        <p:sp>
          <p:nvSpPr>
            <p:cNvPr id="4" name="object 4"/>
            <p:cNvSpPr/>
            <p:nvPr/>
          </p:nvSpPr>
          <p:spPr>
            <a:xfrm>
              <a:off x="7197667" y="2310998"/>
              <a:ext cx="4751705" cy="2592705"/>
            </a:xfrm>
            <a:custGeom>
              <a:avLst/>
              <a:gdLst/>
              <a:ahLst/>
              <a:cxnLst/>
              <a:rect l="l" t="t" r="r" b="b"/>
              <a:pathLst>
                <a:path w="4751705" h="2592704">
                  <a:moveTo>
                    <a:pt x="4751109" y="0"/>
                  </a:moveTo>
                  <a:lnTo>
                    <a:pt x="0" y="0"/>
                  </a:lnTo>
                  <a:lnTo>
                    <a:pt x="0" y="2592370"/>
                  </a:lnTo>
                  <a:lnTo>
                    <a:pt x="4751109" y="2592370"/>
                  </a:lnTo>
                  <a:lnTo>
                    <a:pt x="475110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97667" y="2310998"/>
              <a:ext cx="4751705" cy="2592705"/>
            </a:xfrm>
            <a:custGeom>
              <a:avLst/>
              <a:gdLst/>
              <a:ahLst/>
              <a:cxnLst/>
              <a:rect l="l" t="t" r="r" b="b"/>
              <a:pathLst>
                <a:path w="4751705" h="2592704">
                  <a:moveTo>
                    <a:pt x="0" y="0"/>
                  </a:moveTo>
                  <a:lnTo>
                    <a:pt x="4751109" y="0"/>
                  </a:lnTo>
                  <a:lnTo>
                    <a:pt x="4751109" y="2592371"/>
                  </a:lnTo>
                  <a:lnTo>
                    <a:pt x="0" y="259237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82289" y="2682673"/>
              <a:ext cx="1557655" cy="719455"/>
            </a:xfrm>
            <a:custGeom>
              <a:avLst/>
              <a:gdLst/>
              <a:ahLst/>
              <a:cxnLst/>
              <a:rect l="l" t="t" r="r" b="b"/>
              <a:pathLst>
                <a:path w="1557654" h="719454">
                  <a:moveTo>
                    <a:pt x="1197734" y="0"/>
                  </a:moveTo>
                  <a:lnTo>
                    <a:pt x="1197734" y="179771"/>
                  </a:lnTo>
                  <a:lnTo>
                    <a:pt x="0" y="179771"/>
                  </a:lnTo>
                  <a:lnTo>
                    <a:pt x="0" y="539315"/>
                  </a:lnTo>
                  <a:lnTo>
                    <a:pt x="1197734" y="539315"/>
                  </a:lnTo>
                  <a:lnTo>
                    <a:pt x="1197734" y="719086"/>
                  </a:lnTo>
                  <a:lnTo>
                    <a:pt x="1557277" y="359543"/>
                  </a:lnTo>
                  <a:lnTo>
                    <a:pt x="1197734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12269" y="2903341"/>
            <a:ext cx="7188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PAY(A)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1718" y="2538920"/>
            <a:ext cx="1285240" cy="998219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entury Gothic"/>
                <a:cs typeface="Century Gothic"/>
              </a:rPr>
              <a:t>Cash</a:t>
            </a:r>
            <a:endParaRPr sz="1800">
              <a:latin typeface="Century Gothic"/>
              <a:cs typeface="Century Gothic"/>
            </a:endParaRPr>
          </a:p>
          <a:p>
            <a:pPr marL="91440" marR="230504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entury Gothic"/>
                <a:cs typeface="Century Gothic"/>
              </a:rPr>
              <a:t>Owner:</a:t>
            </a:r>
            <a:r>
              <a:rPr sz="1200" b="1" spc="-6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Alice </a:t>
            </a:r>
            <a:r>
              <a:rPr sz="1200" b="1" spc="-32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Amount:</a:t>
            </a:r>
            <a:r>
              <a:rPr sz="1200" b="1" spc="-2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10</a:t>
            </a:r>
            <a:endParaRPr sz="1200">
              <a:latin typeface="Century Gothic"/>
              <a:cs typeface="Century Gothic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Century Gothic"/>
                <a:cs typeface="Century Gothic"/>
              </a:rPr>
              <a:t>Issuer:</a:t>
            </a:r>
            <a:r>
              <a:rPr sz="1200" b="1" spc="-3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Charlie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5225" y="2505861"/>
            <a:ext cx="1285240" cy="998219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entury Gothic"/>
                <a:cs typeface="Century Gothic"/>
              </a:rPr>
              <a:t>Cash</a:t>
            </a:r>
            <a:endParaRPr sz="1800">
              <a:latin typeface="Century Gothic"/>
              <a:cs typeface="Century Gothic"/>
            </a:endParaRPr>
          </a:p>
          <a:p>
            <a:pPr marL="91440" marR="324485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entury Gothic"/>
                <a:cs typeface="Century Gothic"/>
              </a:rPr>
              <a:t>Owner:</a:t>
            </a:r>
            <a:r>
              <a:rPr sz="1200" b="1" spc="-7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Bob </a:t>
            </a:r>
            <a:r>
              <a:rPr sz="1200" b="1" spc="-32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Amount:</a:t>
            </a:r>
            <a:r>
              <a:rPr sz="1200" b="1" spc="-7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10</a:t>
            </a:r>
            <a:endParaRPr sz="1200">
              <a:latin typeface="Century Gothic"/>
              <a:cs typeface="Century Gothic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Century Gothic"/>
                <a:cs typeface="Century Gothic"/>
              </a:rPr>
              <a:t>Issuer:</a:t>
            </a:r>
            <a:r>
              <a:rPr sz="1200" b="1" spc="-30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Charlie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1717" y="3701196"/>
            <a:ext cx="1285240" cy="998219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Century Gothic"/>
                <a:cs typeface="Century Gothic"/>
              </a:rPr>
              <a:t>IOU</a:t>
            </a:r>
            <a:endParaRPr sz="1800">
              <a:latin typeface="Century Gothic"/>
              <a:cs typeface="Century Gothic"/>
            </a:endParaRPr>
          </a:p>
          <a:p>
            <a:pPr marL="91440" marR="35814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Century Gothic"/>
                <a:cs typeface="Century Gothic"/>
              </a:rPr>
              <a:t>F</a:t>
            </a:r>
            <a:r>
              <a:rPr sz="1200" b="1" dirty="0">
                <a:latin typeface="Century Gothic"/>
                <a:cs typeface="Century Gothic"/>
              </a:rPr>
              <a:t>r</a:t>
            </a:r>
            <a:r>
              <a:rPr sz="1200" b="1" spc="-10" dirty="0">
                <a:latin typeface="Century Gothic"/>
                <a:cs typeface="Century Gothic"/>
              </a:rPr>
              <a:t>o</a:t>
            </a:r>
            <a:r>
              <a:rPr sz="1200" b="1" spc="-5" dirty="0">
                <a:latin typeface="Century Gothic"/>
                <a:cs typeface="Century Gothic"/>
              </a:rPr>
              <a:t>m</a:t>
            </a:r>
            <a:r>
              <a:rPr sz="1200" b="1" dirty="0">
                <a:latin typeface="Century Gothic"/>
                <a:cs typeface="Century Gothic"/>
              </a:rPr>
              <a:t>: </a:t>
            </a:r>
            <a:r>
              <a:rPr sz="1200" b="1" spc="-5" dirty="0">
                <a:latin typeface="Century Gothic"/>
                <a:cs typeface="Century Gothic"/>
              </a:rPr>
              <a:t>Ali</a:t>
            </a:r>
            <a:r>
              <a:rPr sz="1200" b="1" spc="-10" dirty="0">
                <a:latin typeface="Century Gothic"/>
                <a:cs typeface="Century Gothic"/>
              </a:rPr>
              <a:t>c</a:t>
            </a:r>
            <a:r>
              <a:rPr sz="1200" b="1" dirty="0">
                <a:latin typeface="Century Gothic"/>
                <a:cs typeface="Century Gothic"/>
              </a:rPr>
              <a:t>e  </a:t>
            </a:r>
            <a:r>
              <a:rPr sz="1200" b="1" spc="-5" dirty="0">
                <a:latin typeface="Century Gothic"/>
                <a:cs typeface="Century Gothic"/>
              </a:rPr>
              <a:t>To:</a:t>
            </a:r>
            <a:r>
              <a:rPr sz="1200" b="1" spc="-15" dirty="0">
                <a:latin typeface="Century Gothic"/>
                <a:cs typeface="Century Gothic"/>
              </a:rPr>
              <a:t> </a:t>
            </a:r>
            <a:r>
              <a:rPr sz="1200" b="1" spc="-5" dirty="0">
                <a:latin typeface="Century Gothic"/>
                <a:cs typeface="Century Gothic"/>
              </a:rPr>
              <a:t>Bob</a:t>
            </a:r>
            <a:endParaRPr sz="1200">
              <a:latin typeface="Century Gothic"/>
              <a:cs typeface="Century Gothic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Century Gothic"/>
                <a:cs typeface="Century Gothic"/>
              </a:rPr>
              <a:t>Amount:</a:t>
            </a:r>
            <a:r>
              <a:rPr sz="1200" b="1" spc="-3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10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782290" y="3667428"/>
            <a:ext cx="2976880" cy="1008380"/>
            <a:chOff x="8782290" y="3667428"/>
            <a:chExt cx="2976880" cy="100838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5225" y="3696002"/>
              <a:ext cx="1284913" cy="9510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445225" y="3696003"/>
              <a:ext cx="1285240" cy="951230"/>
            </a:xfrm>
            <a:custGeom>
              <a:avLst/>
              <a:gdLst/>
              <a:ahLst/>
              <a:cxnLst/>
              <a:rect l="l" t="t" r="r" b="b"/>
              <a:pathLst>
                <a:path w="1285240" h="951229">
                  <a:moveTo>
                    <a:pt x="0" y="0"/>
                  </a:moveTo>
                  <a:lnTo>
                    <a:pt x="1284913" y="0"/>
                  </a:lnTo>
                  <a:lnTo>
                    <a:pt x="1284913" y="951012"/>
                  </a:lnTo>
                  <a:lnTo>
                    <a:pt x="0" y="95101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82290" y="3824880"/>
              <a:ext cx="1557655" cy="734695"/>
            </a:xfrm>
            <a:custGeom>
              <a:avLst/>
              <a:gdLst/>
              <a:ahLst/>
              <a:cxnLst/>
              <a:rect l="l" t="t" r="r" b="b"/>
              <a:pathLst>
                <a:path w="1557654" h="734695">
                  <a:moveTo>
                    <a:pt x="1189948" y="0"/>
                  </a:moveTo>
                  <a:lnTo>
                    <a:pt x="1189948" y="183663"/>
                  </a:lnTo>
                  <a:lnTo>
                    <a:pt x="0" y="183663"/>
                  </a:lnTo>
                  <a:lnTo>
                    <a:pt x="0" y="550995"/>
                  </a:lnTo>
                  <a:lnTo>
                    <a:pt x="1189948" y="550995"/>
                  </a:lnTo>
                  <a:lnTo>
                    <a:pt x="1189948" y="734660"/>
                  </a:lnTo>
                  <a:lnTo>
                    <a:pt x="1557277" y="367330"/>
                  </a:lnTo>
                  <a:lnTo>
                    <a:pt x="1189948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897595" y="4053335"/>
            <a:ext cx="11436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SETTLE(A,</a:t>
            </a:r>
            <a:r>
              <a:rPr sz="16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B)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7533" y="3860746"/>
            <a:ext cx="2724150" cy="866775"/>
            <a:chOff x="357533" y="3860746"/>
            <a:chExt cx="2724150" cy="866775"/>
          </a:xfrm>
        </p:grpSpPr>
        <p:sp>
          <p:nvSpPr>
            <p:cNvPr id="17" name="object 17"/>
            <p:cNvSpPr/>
            <p:nvPr/>
          </p:nvSpPr>
          <p:spPr>
            <a:xfrm>
              <a:off x="386108" y="3889321"/>
              <a:ext cx="2667000" cy="809625"/>
            </a:xfrm>
            <a:custGeom>
              <a:avLst/>
              <a:gdLst/>
              <a:ahLst/>
              <a:cxnLst/>
              <a:rect l="l" t="t" r="r" b="b"/>
              <a:pathLst>
                <a:path w="2667000" h="809625">
                  <a:moveTo>
                    <a:pt x="2666654" y="0"/>
                  </a:moveTo>
                  <a:lnTo>
                    <a:pt x="0" y="0"/>
                  </a:lnTo>
                  <a:lnTo>
                    <a:pt x="0" y="809478"/>
                  </a:lnTo>
                  <a:lnTo>
                    <a:pt x="2666654" y="809478"/>
                  </a:lnTo>
                  <a:lnTo>
                    <a:pt x="266665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6108" y="3889321"/>
              <a:ext cx="2667000" cy="809625"/>
            </a:xfrm>
            <a:custGeom>
              <a:avLst/>
              <a:gdLst/>
              <a:ahLst/>
              <a:cxnLst/>
              <a:rect l="l" t="t" r="r" b="b"/>
              <a:pathLst>
                <a:path w="2667000" h="809625">
                  <a:moveTo>
                    <a:pt x="0" y="0"/>
                  </a:moveTo>
                  <a:lnTo>
                    <a:pt x="2666654" y="0"/>
                  </a:lnTo>
                  <a:lnTo>
                    <a:pt x="2666654" y="809479"/>
                  </a:lnTo>
                  <a:lnTo>
                    <a:pt x="0" y="80947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88260" y="4080977"/>
              <a:ext cx="814705" cy="430530"/>
            </a:xfrm>
            <a:custGeom>
              <a:avLst/>
              <a:gdLst/>
              <a:ahLst/>
              <a:cxnLst/>
              <a:rect l="l" t="t" r="r" b="b"/>
              <a:pathLst>
                <a:path w="814705" h="430529">
                  <a:moveTo>
                    <a:pt x="599229" y="0"/>
                  </a:moveTo>
                  <a:lnTo>
                    <a:pt x="599229" y="107628"/>
                  </a:lnTo>
                  <a:lnTo>
                    <a:pt x="0" y="107628"/>
                  </a:lnTo>
                  <a:lnTo>
                    <a:pt x="0" y="322888"/>
                  </a:lnTo>
                  <a:lnTo>
                    <a:pt x="599229" y="322888"/>
                  </a:lnTo>
                  <a:lnTo>
                    <a:pt x="599229" y="430517"/>
                  </a:lnTo>
                  <a:lnTo>
                    <a:pt x="814487" y="215258"/>
                  </a:lnTo>
                  <a:lnTo>
                    <a:pt x="59922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82927" y="4157362"/>
            <a:ext cx="5168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ISSUE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199280" y="4052402"/>
            <a:ext cx="680085" cy="489584"/>
            <a:chOff x="2199280" y="4052402"/>
            <a:chExt cx="680085" cy="489584"/>
          </a:xfrm>
        </p:grpSpPr>
        <p:sp>
          <p:nvSpPr>
            <p:cNvPr id="22" name="object 22"/>
            <p:cNvSpPr/>
            <p:nvPr/>
          </p:nvSpPr>
          <p:spPr>
            <a:xfrm>
              <a:off x="2227855" y="4080976"/>
              <a:ext cx="622935" cy="432434"/>
            </a:xfrm>
            <a:custGeom>
              <a:avLst/>
              <a:gdLst/>
              <a:ahLst/>
              <a:cxnLst/>
              <a:rect l="l" t="t" r="r" b="b"/>
              <a:pathLst>
                <a:path w="622935" h="432435">
                  <a:moveTo>
                    <a:pt x="622832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622832" y="432335"/>
                  </a:lnTo>
                  <a:lnTo>
                    <a:pt x="622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27855" y="4080977"/>
              <a:ext cx="622935" cy="432434"/>
            </a:xfrm>
            <a:custGeom>
              <a:avLst/>
              <a:gdLst/>
              <a:ahLst/>
              <a:cxnLst/>
              <a:rect l="l" t="t" r="r" b="b"/>
              <a:pathLst>
                <a:path w="622935" h="432435">
                  <a:moveTo>
                    <a:pt x="0" y="0"/>
                  </a:moveTo>
                  <a:lnTo>
                    <a:pt x="622832" y="0"/>
                  </a:lnTo>
                  <a:lnTo>
                    <a:pt x="622832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59089" y="4143030"/>
            <a:ext cx="361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D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96935" y="2285506"/>
            <a:ext cx="3321050" cy="2259330"/>
            <a:chOff x="496935" y="2285506"/>
            <a:chExt cx="3321050" cy="2259330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510" y="4072268"/>
              <a:ext cx="637641" cy="4435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5510" y="4072267"/>
              <a:ext cx="638175" cy="443865"/>
            </a:xfrm>
            <a:custGeom>
              <a:avLst/>
              <a:gdLst/>
              <a:ahLst/>
              <a:cxnLst/>
              <a:rect l="l" t="t" r="r" b="b"/>
              <a:pathLst>
                <a:path w="638175" h="443864">
                  <a:moveTo>
                    <a:pt x="0" y="0"/>
                  </a:moveTo>
                  <a:lnTo>
                    <a:pt x="637642" y="0"/>
                  </a:lnTo>
                  <a:lnTo>
                    <a:pt x="637642" y="443585"/>
                  </a:lnTo>
                  <a:lnTo>
                    <a:pt x="0" y="44358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0687" y="2285506"/>
              <a:ext cx="967740" cy="2097405"/>
            </a:xfrm>
            <a:custGeom>
              <a:avLst/>
              <a:gdLst/>
              <a:ahLst/>
              <a:cxnLst/>
              <a:rect l="l" t="t" r="r" b="b"/>
              <a:pathLst>
                <a:path w="967739" h="2097404">
                  <a:moveTo>
                    <a:pt x="967181" y="0"/>
                  </a:moveTo>
                  <a:lnTo>
                    <a:pt x="455014" y="0"/>
                  </a:lnTo>
                  <a:lnTo>
                    <a:pt x="455014" y="1983063"/>
                  </a:lnTo>
                  <a:lnTo>
                    <a:pt x="171450" y="1983063"/>
                  </a:lnTo>
                  <a:lnTo>
                    <a:pt x="171450" y="1925913"/>
                  </a:lnTo>
                  <a:lnTo>
                    <a:pt x="0" y="2011638"/>
                  </a:lnTo>
                  <a:lnTo>
                    <a:pt x="171450" y="2097363"/>
                  </a:lnTo>
                  <a:lnTo>
                    <a:pt x="171450" y="2040213"/>
                  </a:lnTo>
                  <a:lnTo>
                    <a:pt x="512164" y="2040213"/>
                  </a:lnTo>
                  <a:lnTo>
                    <a:pt x="512164" y="57150"/>
                  </a:lnTo>
                  <a:lnTo>
                    <a:pt x="967181" y="57150"/>
                  </a:lnTo>
                  <a:lnTo>
                    <a:pt x="967181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39059" y="3272765"/>
            <a:ext cx="151257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1120" marR="5080" indent="-59055">
              <a:lnSpc>
                <a:spcPct val="100699"/>
              </a:lnSpc>
              <a:spcBef>
                <a:spcPts val="85"/>
              </a:spcBef>
            </a:pP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CHARLIE</a:t>
            </a:r>
            <a:r>
              <a:rPr sz="1600" b="1" spc="-5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ISSUES </a:t>
            </a:r>
            <a:r>
              <a:rPr sz="1600" b="1" spc="-434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CASH</a:t>
            </a:r>
            <a:r>
              <a:rPr sz="1600" b="1" spc="-3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TO</a:t>
            </a:r>
            <a:r>
              <a:rPr sz="1600" b="1" spc="-2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DAN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95690" y="1681765"/>
            <a:ext cx="253111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6854" marR="5080" indent="-224790">
              <a:lnSpc>
                <a:spcPct val="100699"/>
              </a:lnSpc>
              <a:spcBef>
                <a:spcPts val="85"/>
              </a:spcBef>
            </a:pP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ALICE PAYS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CASH TO BOB </a:t>
            </a:r>
            <a:r>
              <a:rPr sz="1600" b="1" spc="-434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SETTLING</a:t>
            </a:r>
            <a:r>
              <a:rPr sz="1600" b="1" spc="-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THE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£10</a:t>
            </a: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IOU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618142" y="1877683"/>
            <a:ext cx="2724150" cy="1439545"/>
            <a:chOff x="3618142" y="1877683"/>
            <a:chExt cx="2724150" cy="1439545"/>
          </a:xfrm>
        </p:grpSpPr>
        <p:sp>
          <p:nvSpPr>
            <p:cNvPr id="32" name="object 32"/>
            <p:cNvSpPr/>
            <p:nvPr/>
          </p:nvSpPr>
          <p:spPr>
            <a:xfrm>
              <a:off x="3646717" y="1906258"/>
              <a:ext cx="2667000" cy="1382395"/>
            </a:xfrm>
            <a:custGeom>
              <a:avLst/>
              <a:gdLst/>
              <a:ahLst/>
              <a:cxnLst/>
              <a:rect l="l" t="t" r="r" b="b"/>
              <a:pathLst>
                <a:path w="2667000" h="1382395">
                  <a:moveTo>
                    <a:pt x="2666654" y="0"/>
                  </a:moveTo>
                  <a:lnTo>
                    <a:pt x="0" y="0"/>
                  </a:lnTo>
                  <a:lnTo>
                    <a:pt x="0" y="1381823"/>
                  </a:lnTo>
                  <a:lnTo>
                    <a:pt x="2666654" y="1381823"/>
                  </a:lnTo>
                  <a:lnTo>
                    <a:pt x="266665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46717" y="1906258"/>
              <a:ext cx="2667000" cy="1382395"/>
            </a:xfrm>
            <a:custGeom>
              <a:avLst/>
              <a:gdLst/>
              <a:ahLst/>
              <a:cxnLst/>
              <a:rect l="l" t="t" r="r" b="b"/>
              <a:pathLst>
                <a:path w="2667000" h="1382395">
                  <a:moveTo>
                    <a:pt x="0" y="0"/>
                  </a:moveTo>
                  <a:lnTo>
                    <a:pt x="2666654" y="0"/>
                  </a:lnTo>
                  <a:lnTo>
                    <a:pt x="2666654" y="1381823"/>
                  </a:lnTo>
                  <a:lnTo>
                    <a:pt x="0" y="1381823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48868" y="2097914"/>
              <a:ext cx="814705" cy="430530"/>
            </a:xfrm>
            <a:custGeom>
              <a:avLst/>
              <a:gdLst/>
              <a:ahLst/>
              <a:cxnLst/>
              <a:rect l="l" t="t" r="r" b="b"/>
              <a:pathLst>
                <a:path w="814704" h="430530">
                  <a:moveTo>
                    <a:pt x="599229" y="0"/>
                  </a:moveTo>
                  <a:lnTo>
                    <a:pt x="599229" y="107628"/>
                  </a:lnTo>
                  <a:lnTo>
                    <a:pt x="0" y="107628"/>
                  </a:lnTo>
                  <a:lnTo>
                    <a:pt x="0" y="322888"/>
                  </a:lnTo>
                  <a:lnTo>
                    <a:pt x="599229" y="322888"/>
                  </a:lnTo>
                  <a:lnTo>
                    <a:pt x="599229" y="430517"/>
                  </a:lnTo>
                  <a:lnTo>
                    <a:pt x="814487" y="215258"/>
                  </a:lnTo>
                  <a:lnTo>
                    <a:pt x="59922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693541" y="2174299"/>
            <a:ext cx="417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PAY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89292" y="2069339"/>
            <a:ext cx="2350770" cy="489584"/>
            <a:chOff x="3789292" y="2069339"/>
            <a:chExt cx="2350770" cy="489584"/>
          </a:xfrm>
        </p:grpSpPr>
        <p:sp>
          <p:nvSpPr>
            <p:cNvPr id="37" name="object 37"/>
            <p:cNvSpPr/>
            <p:nvPr/>
          </p:nvSpPr>
          <p:spPr>
            <a:xfrm>
              <a:off x="3817867" y="2097913"/>
              <a:ext cx="608965" cy="432434"/>
            </a:xfrm>
            <a:custGeom>
              <a:avLst/>
              <a:gdLst/>
              <a:ahLst/>
              <a:cxnLst/>
              <a:rect l="l" t="t" r="r" b="b"/>
              <a:pathLst>
                <a:path w="608964" h="432435">
                  <a:moveTo>
                    <a:pt x="608374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608374" y="432335"/>
                  </a:lnTo>
                  <a:lnTo>
                    <a:pt x="608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7867" y="2097914"/>
              <a:ext cx="608965" cy="432434"/>
            </a:xfrm>
            <a:custGeom>
              <a:avLst/>
              <a:gdLst/>
              <a:ahLst/>
              <a:cxnLst/>
              <a:rect l="l" t="t" r="r" b="b"/>
              <a:pathLst>
                <a:path w="608964" h="432435">
                  <a:moveTo>
                    <a:pt x="0" y="0"/>
                  </a:moveTo>
                  <a:lnTo>
                    <a:pt x="608375" y="0"/>
                  </a:lnTo>
                  <a:lnTo>
                    <a:pt x="608375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88462" y="2097913"/>
              <a:ext cx="622935" cy="432434"/>
            </a:xfrm>
            <a:custGeom>
              <a:avLst/>
              <a:gdLst/>
              <a:ahLst/>
              <a:cxnLst/>
              <a:rect l="l" t="t" r="r" b="b"/>
              <a:pathLst>
                <a:path w="622935" h="432435">
                  <a:moveTo>
                    <a:pt x="622832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622832" y="432335"/>
                  </a:lnTo>
                  <a:lnTo>
                    <a:pt x="622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88462" y="2097914"/>
              <a:ext cx="622935" cy="432434"/>
            </a:xfrm>
            <a:custGeom>
              <a:avLst/>
              <a:gdLst/>
              <a:ahLst/>
              <a:cxnLst/>
              <a:rect l="l" t="t" r="r" b="b"/>
              <a:pathLst>
                <a:path w="622935" h="432435">
                  <a:moveTo>
                    <a:pt x="0" y="0"/>
                  </a:moveTo>
                  <a:lnTo>
                    <a:pt x="622832" y="0"/>
                  </a:lnTo>
                  <a:lnTo>
                    <a:pt x="622832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929174" y="2159967"/>
            <a:ext cx="206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725295" algn="l"/>
              </a:tabLst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D	</a:t>
            </a: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A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11294" y="2228357"/>
            <a:ext cx="1280795" cy="838200"/>
          </a:xfrm>
          <a:custGeom>
            <a:avLst/>
            <a:gdLst/>
            <a:ahLst/>
            <a:cxnLst/>
            <a:rect l="l" t="t" r="r" b="b"/>
            <a:pathLst>
              <a:path w="1280795" h="83820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611637" y="114300"/>
                </a:lnTo>
                <a:lnTo>
                  <a:pt x="611637" y="837942"/>
                </a:lnTo>
                <a:lnTo>
                  <a:pt x="1280424" y="837942"/>
                </a:lnTo>
                <a:lnTo>
                  <a:pt x="1280424" y="780792"/>
                </a:lnTo>
                <a:lnTo>
                  <a:pt x="668787" y="780792"/>
                </a:lnTo>
                <a:lnTo>
                  <a:pt x="668787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903718" y="1299709"/>
            <a:ext cx="215265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6675" marR="5080" indent="-53975">
              <a:lnSpc>
                <a:spcPct val="100699"/>
              </a:lnSpc>
              <a:spcBef>
                <a:spcPts val="85"/>
              </a:spcBef>
            </a:pP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ALICE</a:t>
            </a:r>
            <a:r>
              <a:rPr sz="1600" b="1" spc="-2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SWAPS</a:t>
            </a:r>
            <a:r>
              <a:rPr sz="1600" b="1" spc="-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A</a:t>
            </a:r>
            <a:r>
              <a:rPr sz="1600" b="1" spc="-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BOND </a:t>
            </a:r>
            <a:r>
              <a:rPr sz="1600" b="1" spc="-43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WITH</a:t>
            </a:r>
            <a:r>
              <a:rPr sz="1600" b="1" spc="-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DAN</a:t>
            </a:r>
            <a:r>
              <a:rPr sz="1600" b="1" spc="-1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FOR</a:t>
            </a:r>
            <a:r>
              <a:rPr sz="1600" b="1" spc="-2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CASH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48868" y="2677231"/>
            <a:ext cx="814705" cy="430530"/>
          </a:xfrm>
          <a:custGeom>
            <a:avLst/>
            <a:gdLst/>
            <a:ahLst/>
            <a:cxnLst/>
            <a:rect l="l" t="t" r="r" b="b"/>
            <a:pathLst>
              <a:path w="814704" h="430530">
                <a:moveTo>
                  <a:pt x="599229" y="0"/>
                </a:moveTo>
                <a:lnTo>
                  <a:pt x="599229" y="107628"/>
                </a:lnTo>
                <a:lnTo>
                  <a:pt x="0" y="107628"/>
                </a:lnTo>
                <a:lnTo>
                  <a:pt x="0" y="322888"/>
                </a:lnTo>
                <a:lnTo>
                  <a:pt x="599229" y="322888"/>
                </a:lnTo>
                <a:lnTo>
                  <a:pt x="599229" y="430517"/>
                </a:lnTo>
                <a:lnTo>
                  <a:pt x="814487" y="215258"/>
                </a:lnTo>
                <a:lnTo>
                  <a:pt x="599229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633216" y="2753616"/>
            <a:ext cx="539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SEND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17867" y="2677230"/>
            <a:ext cx="608965" cy="432434"/>
          </a:xfrm>
          <a:custGeom>
            <a:avLst/>
            <a:gdLst/>
            <a:ahLst/>
            <a:cxnLst/>
            <a:rect l="l" t="t" r="r" b="b"/>
            <a:pathLst>
              <a:path w="608964" h="432435">
                <a:moveTo>
                  <a:pt x="608374" y="0"/>
                </a:moveTo>
                <a:lnTo>
                  <a:pt x="0" y="0"/>
                </a:lnTo>
                <a:lnTo>
                  <a:pt x="0" y="432335"/>
                </a:lnTo>
                <a:lnTo>
                  <a:pt x="608374" y="432335"/>
                </a:lnTo>
                <a:lnTo>
                  <a:pt x="608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817867" y="2677231"/>
            <a:ext cx="608965" cy="432434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585"/>
              </a:spcBef>
            </a:pPr>
            <a:r>
              <a:rPr sz="1800" b="1" dirty="0">
                <a:latin typeface="Century Gothic"/>
                <a:cs typeface="Century Gothic"/>
              </a:rPr>
              <a:t>B</a:t>
            </a:r>
            <a:r>
              <a:rPr sz="1800" b="1" baseline="-20833" dirty="0">
                <a:latin typeface="Century Gothic"/>
                <a:cs typeface="Century Gothic"/>
              </a:rPr>
              <a:t>A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488462" y="2677230"/>
            <a:ext cx="622935" cy="432434"/>
          </a:xfrm>
          <a:custGeom>
            <a:avLst/>
            <a:gdLst/>
            <a:ahLst/>
            <a:cxnLst/>
            <a:rect l="l" t="t" r="r" b="b"/>
            <a:pathLst>
              <a:path w="622935" h="432435">
                <a:moveTo>
                  <a:pt x="622832" y="0"/>
                </a:moveTo>
                <a:lnTo>
                  <a:pt x="0" y="0"/>
                </a:lnTo>
                <a:lnTo>
                  <a:pt x="0" y="432335"/>
                </a:lnTo>
                <a:lnTo>
                  <a:pt x="622832" y="432335"/>
                </a:lnTo>
                <a:lnTo>
                  <a:pt x="6228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488462" y="2677231"/>
            <a:ext cx="622935" cy="432434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585"/>
              </a:spcBef>
            </a:pPr>
            <a:r>
              <a:rPr sz="1800" b="1" dirty="0">
                <a:latin typeface="Century Gothic"/>
                <a:cs typeface="Century Gothic"/>
              </a:rPr>
              <a:t>B</a:t>
            </a:r>
            <a:r>
              <a:rPr sz="1800" b="1" baseline="-20833" dirty="0">
                <a:latin typeface="Century Gothic"/>
                <a:cs typeface="Century Gothic"/>
              </a:rPr>
              <a:t>D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618142" y="3263119"/>
            <a:ext cx="1205865" cy="489584"/>
            <a:chOff x="3618142" y="3263119"/>
            <a:chExt cx="1205865" cy="489584"/>
          </a:xfrm>
        </p:grpSpPr>
        <p:sp>
          <p:nvSpPr>
            <p:cNvPr id="51" name="object 51"/>
            <p:cNvSpPr/>
            <p:nvPr/>
          </p:nvSpPr>
          <p:spPr>
            <a:xfrm>
              <a:off x="3646717" y="3291693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574099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574099" y="432335"/>
                  </a:lnTo>
                  <a:lnTo>
                    <a:pt x="574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46717" y="3291694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0" y="0"/>
                  </a:moveTo>
                  <a:lnTo>
                    <a:pt x="574100" y="0"/>
                  </a:lnTo>
                  <a:lnTo>
                    <a:pt x="574100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20817" y="3291693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574099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574099" y="432335"/>
                  </a:lnTo>
                  <a:lnTo>
                    <a:pt x="574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20817" y="3291694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0" y="0"/>
                  </a:moveTo>
                  <a:lnTo>
                    <a:pt x="574100" y="0"/>
                  </a:lnTo>
                  <a:lnTo>
                    <a:pt x="574100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637192" y="3384227"/>
            <a:ext cx="11677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  <a:tabLst>
                <a:tab pos="683895" algn="l"/>
              </a:tabLst>
            </a:pPr>
            <a:r>
              <a:rPr sz="1400" b="1" dirty="0">
                <a:latin typeface="Century Gothic"/>
                <a:cs typeface="Century Gothic"/>
              </a:rPr>
              <a:t>SIG</a:t>
            </a:r>
            <a:r>
              <a:rPr sz="1350" b="1" baseline="-21604" dirty="0">
                <a:latin typeface="Century Gothic"/>
                <a:cs typeface="Century Gothic"/>
              </a:rPr>
              <a:t>A	</a:t>
            </a:r>
            <a:r>
              <a:rPr sz="1400" b="1" dirty="0">
                <a:latin typeface="Century Gothic"/>
                <a:cs typeface="Century Gothic"/>
              </a:rPr>
              <a:t>SIG</a:t>
            </a:r>
            <a:r>
              <a:rPr sz="1350" b="1" baseline="-21604" dirty="0">
                <a:latin typeface="Century Gothic"/>
                <a:cs typeface="Century Gothic"/>
              </a:rPr>
              <a:t>D</a:t>
            </a:r>
            <a:endParaRPr sz="1350" baseline="-21604">
              <a:latin typeface="Century Gothic"/>
              <a:cs typeface="Century Gothic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57533" y="4675642"/>
            <a:ext cx="631825" cy="489584"/>
            <a:chOff x="357533" y="4675642"/>
            <a:chExt cx="631825" cy="489584"/>
          </a:xfrm>
        </p:grpSpPr>
        <p:sp>
          <p:nvSpPr>
            <p:cNvPr id="57" name="object 57"/>
            <p:cNvSpPr/>
            <p:nvPr/>
          </p:nvSpPr>
          <p:spPr>
            <a:xfrm>
              <a:off x="386108" y="4704216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574099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574099" y="432335"/>
                  </a:lnTo>
                  <a:lnTo>
                    <a:pt x="574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6108" y="4704217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0" y="0"/>
                  </a:moveTo>
                  <a:lnTo>
                    <a:pt x="574100" y="0"/>
                  </a:lnTo>
                  <a:lnTo>
                    <a:pt x="574100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89283" y="4796750"/>
            <a:ext cx="56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entury Gothic"/>
                <a:cs typeface="Century Gothic"/>
              </a:rPr>
              <a:t>SIG</a:t>
            </a:r>
            <a:r>
              <a:rPr sz="1350" b="1" baseline="-21604" dirty="0">
                <a:latin typeface="Century Gothic"/>
                <a:cs typeface="Century Gothic"/>
              </a:rPr>
              <a:t>C</a:t>
            </a:r>
            <a:endParaRPr sz="1350" baseline="-21604">
              <a:latin typeface="Century Gothic"/>
              <a:cs typeface="Century Gothic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79882" y="1717832"/>
            <a:ext cx="9093835" cy="4487545"/>
            <a:chOff x="479882" y="1717832"/>
            <a:chExt cx="9093835" cy="4487545"/>
          </a:xfrm>
        </p:grpSpPr>
        <p:sp>
          <p:nvSpPr>
            <p:cNvPr id="61" name="object 61"/>
            <p:cNvSpPr/>
            <p:nvPr/>
          </p:nvSpPr>
          <p:spPr>
            <a:xfrm>
              <a:off x="8782290" y="5326490"/>
              <a:ext cx="0" cy="850265"/>
            </a:xfrm>
            <a:custGeom>
              <a:avLst/>
              <a:gdLst/>
              <a:ahLst/>
              <a:cxnLst/>
              <a:rect l="l" t="t" r="r" b="b"/>
              <a:pathLst>
                <a:path h="850264">
                  <a:moveTo>
                    <a:pt x="0" y="0"/>
                  </a:moveTo>
                  <a:lnTo>
                    <a:pt x="1" y="849721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60797" y="4903369"/>
              <a:ext cx="812800" cy="922019"/>
            </a:xfrm>
            <a:custGeom>
              <a:avLst/>
              <a:gdLst/>
              <a:ahLst/>
              <a:cxnLst/>
              <a:rect l="l" t="t" r="r" b="b"/>
              <a:pathLst>
                <a:path w="812800" h="922020">
                  <a:moveTo>
                    <a:pt x="812425" y="0"/>
                  </a:moveTo>
                  <a:lnTo>
                    <a:pt x="634960" y="72459"/>
                  </a:lnTo>
                  <a:lnTo>
                    <a:pt x="677945" y="110122"/>
                  </a:lnTo>
                  <a:lnTo>
                    <a:pt x="0" y="883871"/>
                  </a:lnTo>
                  <a:lnTo>
                    <a:pt x="42984" y="921533"/>
                  </a:lnTo>
                  <a:lnTo>
                    <a:pt x="720930" y="147784"/>
                  </a:lnTo>
                  <a:lnTo>
                    <a:pt x="763915" y="185447"/>
                  </a:lnTo>
                  <a:lnTo>
                    <a:pt x="812425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7869" y="2091502"/>
              <a:ext cx="404667" cy="42170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6235" y="2097914"/>
              <a:ext cx="404667" cy="42170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6534" y="3325533"/>
              <a:ext cx="404667" cy="42170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2655" y="1717832"/>
              <a:ext cx="1789611" cy="186496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0359" y="4078987"/>
              <a:ext cx="404667" cy="42170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882" y="4725957"/>
              <a:ext cx="404667" cy="42170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215" y="3319735"/>
              <a:ext cx="1789611" cy="1864965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533767" y="4127375"/>
              <a:ext cx="9525" cy="1295400"/>
            </a:xfrm>
            <a:custGeom>
              <a:avLst/>
              <a:gdLst/>
              <a:ahLst/>
              <a:cxnLst/>
              <a:rect l="l" t="t" r="r" b="b"/>
              <a:pathLst>
                <a:path w="9525" h="1295400">
                  <a:moveTo>
                    <a:pt x="0" y="0"/>
                  </a:moveTo>
                  <a:lnTo>
                    <a:pt x="9184" y="1294856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933766" y="3724028"/>
              <a:ext cx="632460" cy="852805"/>
            </a:xfrm>
            <a:custGeom>
              <a:avLst/>
              <a:gdLst/>
              <a:ahLst/>
              <a:cxnLst/>
              <a:rect l="l" t="t" r="r" b="b"/>
              <a:pathLst>
                <a:path w="632460" h="852804">
                  <a:moveTo>
                    <a:pt x="0" y="0"/>
                  </a:moveTo>
                  <a:lnTo>
                    <a:pt x="31741" y="189040"/>
                  </a:lnTo>
                  <a:lnTo>
                    <a:pt x="77919" y="155371"/>
                  </a:lnTo>
                  <a:lnTo>
                    <a:pt x="586096" y="852346"/>
                  </a:lnTo>
                  <a:lnTo>
                    <a:pt x="632274" y="818677"/>
                  </a:lnTo>
                  <a:lnTo>
                    <a:pt x="124099" y="121701"/>
                  </a:lnTo>
                  <a:lnTo>
                    <a:pt x="170277" y="88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623987" y="3981663"/>
            <a:ext cx="18846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Century Gothic"/>
                <a:cs typeface="Century Gothic"/>
              </a:rPr>
              <a:t>Bob</a:t>
            </a:r>
            <a:r>
              <a:rPr sz="2000" spc="-5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verifies</a:t>
            </a:r>
            <a:r>
              <a:rPr sz="2000" spc="-50" dirty="0">
                <a:latin typeface="Century Gothic"/>
                <a:cs typeface="Century Gothic"/>
              </a:rPr>
              <a:t> </a:t>
            </a:r>
            <a:r>
              <a:rPr sz="2000" dirty="0">
                <a:latin typeface="Century Gothic"/>
                <a:cs typeface="Century Gothic"/>
              </a:rPr>
              <a:t>the </a:t>
            </a:r>
            <a:r>
              <a:rPr sz="2000" spc="-535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previous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568338" y="4725956"/>
            <a:ext cx="638175" cy="1704339"/>
            <a:chOff x="1568338" y="4725956"/>
            <a:chExt cx="638175" cy="1704339"/>
          </a:xfrm>
        </p:grpSpPr>
        <p:sp>
          <p:nvSpPr>
            <p:cNvPr id="75" name="object 75"/>
            <p:cNvSpPr/>
            <p:nvPr/>
          </p:nvSpPr>
          <p:spPr>
            <a:xfrm>
              <a:off x="2177522" y="5072462"/>
              <a:ext cx="0" cy="1358265"/>
            </a:xfrm>
            <a:custGeom>
              <a:avLst/>
              <a:gdLst/>
              <a:ahLst/>
              <a:cxnLst/>
              <a:rect l="l" t="t" r="r" b="b"/>
              <a:pathLst>
                <a:path h="1358264">
                  <a:moveTo>
                    <a:pt x="0" y="0"/>
                  </a:moveTo>
                  <a:lnTo>
                    <a:pt x="1" y="1357774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568338" y="4725956"/>
              <a:ext cx="632460" cy="852805"/>
            </a:xfrm>
            <a:custGeom>
              <a:avLst/>
              <a:gdLst/>
              <a:ahLst/>
              <a:cxnLst/>
              <a:rect l="l" t="t" r="r" b="b"/>
              <a:pathLst>
                <a:path w="632460" h="852804">
                  <a:moveTo>
                    <a:pt x="0" y="0"/>
                  </a:moveTo>
                  <a:lnTo>
                    <a:pt x="31741" y="189040"/>
                  </a:lnTo>
                  <a:lnTo>
                    <a:pt x="77919" y="155370"/>
                  </a:lnTo>
                  <a:lnTo>
                    <a:pt x="586094" y="852346"/>
                  </a:lnTo>
                  <a:lnTo>
                    <a:pt x="632274" y="818677"/>
                  </a:lnTo>
                  <a:lnTo>
                    <a:pt x="124098" y="121701"/>
                  </a:lnTo>
                  <a:lnTo>
                    <a:pt x="170276" y="88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3638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>
                <a:solidFill>
                  <a:srgbClr val="FF0000"/>
                </a:solidFill>
                <a:latin typeface="Century Gothic"/>
                <a:cs typeface="Century Gothic"/>
              </a:rPr>
              <a:t>So what is</a:t>
            </a:r>
            <a:r>
              <a:rPr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Corda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341823" y="1444984"/>
            <a:ext cx="9508352" cy="3658025"/>
          </a:xfrm>
          <a:prstGeom prst="rect">
            <a:avLst/>
          </a:prstGeom>
        </p:spPr>
        <p:txBody>
          <a:bodyPr vert="horz" wrap="square" lIns="0" tIns="58075" rIns="0" bIns="0" rtlCol="0">
            <a:spAutoFit/>
          </a:bodyPr>
          <a:lstStyle/>
          <a:p>
            <a:pPr marL="586740" marR="5080">
              <a:lnSpc>
                <a:spcPct val="150000"/>
              </a:lnSpc>
              <a:spcBef>
                <a:spcPts val="70"/>
              </a:spcBef>
            </a:pPr>
            <a:r>
              <a:rPr sz="3200" spc="-5" dirty="0">
                <a:solidFill>
                  <a:srgbClr val="FF0000"/>
                </a:solidFill>
              </a:rPr>
              <a:t>Corda is</a:t>
            </a:r>
            <a:r>
              <a:rPr sz="3200" spc="-1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a</a:t>
            </a:r>
            <a:r>
              <a:rPr sz="3200" spc="5" dirty="0">
                <a:solidFill>
                  <a:srgbClr val="FF0000"/>
                </a:solidFill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distributed ledger</a:t>
            </a:r>
            <a:r>
              <a:rPr sz="3200"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platform </a:t>
            </a:r>
            <a:r>
              <a:rPr sz="3200"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designed</a:t>
            </a:r>
            <a:r>
              <a:rPr sz="3200" spc="-1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and built</a:t>
            </a:r>
            <a:r>
              <a:rPr sz="320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from</a:t>
            </a:r>
            <a:r>
              <a:rPr sz="320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the</a:t>
            </a:r>
            <a:r>
              <a:rPr sz="3200" spc="-10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ground </a:t>
            </a:r>
            <a:r>
              <a:rPr sz="3200" dirty="0">
                <a:solidFill>
                  <a:srgbClr val="FF0000"/>
                </a:solidFill>
              </a:rPr>
              <a:t>up</a:t>
            </a:r>
            <a:r>
              <a:rPr sz="3200" spc="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to </a:t>
            </a:r>
            <a:r>
              <a:rPr sz="3200" spc="5" dirty="0">
                <a:solidFill>
                  <a:srgbClr val="FF0000"/>
                </a:solidFill>
              </a:rPr>
              <a:t> </a:t>
            </a:r>
            <a:r>
              <a:rPr sz="3200" b="1" dirty="0">
                <a:solidFill>
                  <a:srgbClr val="FF0000"/>
                </a:solidFill>
                <a:latin typeface="Century Gothic"/>
                <a:cs typeface="Century Gothic"/>
              </a:rPr>
              <a:t>record</a:t>
            </a:r>
            <a:r>
              <a:rPr sz="3200" dirty="0">
                <a:solidFill>
                  <a:srgbClr val="FF0000"/>
                </a:solidFill>
              </a:rPr>
              <a:t>, </a:t>
            </a:r>
            <a:r>
              <a:rPr sz="3200" b="1" dirty="0">
                <a:solidFill>
                  <a:srgbClr val="FF0000"/>
                </a:solidFill>
                <a:latin typeface="Century Gothic"/>
                <a:cs typeface="Century Gothic"/>
              </a:rPr>
              <a:t>manage </a:t>
            </a:r>
            <a:r>
              <a:rPr sz="3200" spc="-5" dirty="0">
                <a:solidFill>
                  <a:srgbClr val="FF0000"/>
                </a:solidFill>
              </a:rPr>
              <a:t>and </a:t>
            </a:r>
            <a:r>
              <a:rPr sz="32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synchronise </a:t>
            </a:r>
            <a:r>
              <a:rPr sz="3200"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agreements (legal </a:t>
            </a:r>
            <a:r>
              <a:rPr sz="3200" dirty="0">
                <a:solidFill>
                  <a:srgbClr val="FF0000"/>
                </a:solidFill>
              </a:rPr>
              <a:t>contracts), </a:t>
            </a:r>
            <a:r>
              <a:rPr sz="3200" spc="-5" dirty="0">
                <a:solidFill>
                  <a:srgbClr val="FF0000"/>
                </a:solidFill>
              </a:rPr>
              <a:t>designed </a:t>
            </a:r>
            <a:r>
              <a:rPr sz="3200" dirty="0">
                <a:solidFill>
                  <a:srgbClr val="FF0000"/>
                </a:solidFill>
              </a:rPr>
              <a:t>for </a:t>
            </a:r>
            <a:r>
              <a:rPr sz="3200" spc="-875" dirty="0">
                <a:solidFill>
                  <a:srgbClr val="FF0000"/>
                </a:solidFill>
              </a:rPr>
              <a:t> </a:t>
            </a:r>
            <a:r>
              <a:rPr sz="3200" spc="-5" dirty="0">
                <a:solidFill>
                  <a:srgbClr val="FF0000"/>
                </a:solidFill>
              </a:rPr>
              <a:t>use </a:t>
            </a:r>
            <a:r>
              <a:rPr sz="3200" dirty="0">
                <a:solidFill>
                  <a:srgbClr val="FF0000"/>
                </a:solidFill>
              </a:rPr>
              <a:t>by </a:t>
            </a:r>
            <a:r>
              <a:rPr sz="32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regulated</a:t>
            </a:r>
            <a:r>
              <a:rPr sz="3200"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financial</a:t>
            </a:r>
            <a:r>
              <a:rPr sz="3200"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institutions</a:t>
            </a:r>
            <a:endParaRPr sz="3200" dirty="0">
              <a:solidFill>
                <a:srgbClr val="FF0000"/>
              </a:solidFill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63089" y="6376269"/>
            <a:ext cx="2882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p10.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46852" y="1412623"/>
            <a:ext cx="8057515" cy="3782695"/>
          </a:xfrm>
          <a:custGeom>
            <a:avLst/>
            <a:gdLst/>
            <a:ahLst/>
            <a:cxnLst/>
            <a:rect l="l" t="t" r="r" b="b"/>
            <a:pathLst>
              <a:path w="8057515" h="3782695">
                <a:moveTo>
                  <a:pt x="8057323" y="0"/>
                </a:moveTo>
                <a:lnTo>
                  <a:pt x="0" y="0"/>
                </a:lnTo>
                <a:lnTo>
                  <a:pt x="0" y="3782227"/>
                </a:lnTo>
                <a:lnTo>
                  <a:pt x="8057323" y="3782227"/>
                </a:lnTo>
                <a:lnTo>
                  <a:pt x="8057323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xfrm>
            <a:off x="2313857" y="1303444"/>
            <a:ext cx="7538084" cy="3679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70"/>
              </a:spcBef>
            </a:pPr>
            <a:r>
              <a:rPr b="1" spc="-5" dirty="0">
                <a:latin typeface="Century Gothic"/>
                <a:cs typeface="Century Gothic"/>
              </a:rPr>
              <a:t>Verification</a:t>
            </a:r>
            <a:r>
              <a:rPr b="1" dirty="0">
                <a:latin typeface="Century Gothic"/>
                <a:cs typeface="Century Gothic"/>
              </a:rPr>
              <a:t> consensus</a:t>
            </a:r>
            <a:r>
              <a:rPr b="1" spc="15" dirty="0">
                <a:latin typeface="Century Gothic"/>
                <a:cs typeface="Century Gothic"/>
              </a:rPr>
              <a:t> </a:t>
            </a:r>
            <a:r>
              <a:rPr spc="-5" dirty="0"/>
              <a:t>involves </a:t>
            </a:r>
            <a:r>
              <a:rPr dirty="0"/>
              <a:t> </a:t>
            </a:r>
            <a:r>
              <a:rPr spc="-5" dirty="0"/>
              <a:t>reaching certainty</a:t>
            </a:r>
            <a:r>
              <a:rPr dirty="0"/>
              <a:t> </a:t>
            </a:r>
            <a:r>
              <a:rPr spc="-5" dirty="0"/>
              <a:t>that</a:t>
            </a:r>
            <a:r>
              <a:rPr spc="1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transaction </a:t>
            </a:r>
            <a:r>
              <a:rPr dirty="0"/>
              <a:t> </a:t>
            </a:r>
            <a:r>
              <a:rPr spc="-5" dirty="0"/>
              <a:t>(and all its </a:t>
            </a:r>
            <a:r>
              <a:rPr spc="-10" dirty="0"/>
              <a:t>dependencies) </a:t>
            </a:r>
            <a:r>
              <a:rPr spc="-5" dirty="0"/>
              <a:t>is signed </a:t>
            </a:r>
            <a:r>
              <a:rPr dirty="0"/>
              <a:t>by </a:t>
            </a:r>
            <a:r>
              <a:rPr spc="-875" dirty="0"/>
              <a:t> </a:t>
            </a:r>
            <a:r>
              <a:rPr spc="-5" dirty="0"/>
              <a:t>all required peers and satisfies the </a:t>
            </a:r>
            <a:r>
              <a:rPr dirty="0"/>
              <a:t> </a:t>
            </a:r>
            <a:r>
              <a:rPr spc="-5" dirty="0"/>
              <a:t>constraints</a:t>
            </a:r>
            <a:r>
              <a:rPr spc="-10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the contract</a:t>
            </a:r>
            <a:r>
              <a:rPr dirty="0"/>
              <a:t> </a:t>
            </a:r>
            <a:r>
              <a:rPr spc="-5" dirty="0"/>
              <a:t>code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4310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Uniqueness</a:t>
            </a:r>
            <a:r>
              <a:rPr b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consensus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0504" marR="5080">
              <a:lnSpc>
                <a:spcPct val="149900"/>
              </a:lnSpc>
              <a:spcBef>
                <a:spcPts val="114"/>
              </a:spcBef>
            </a:pPr>
            <a:r>
              <a:rPr spc="-5" dirty="0"/>
              <a:t>By </a:t>
            </a:r>
            <a:r>
              <a:rPr dirty="0"/>
              <a:t>now you </a:t>
            </a:r>
            <a:r>
              <a:rPr spc="-5" dirty="0"/>
              <a:t>have</a:t>
            </a:r>
            <a:r>
              <a:rPr spc="5" dirty="0"/>
              <a:t> </a:t>
            </a:r>
            <a:r>
              <a:rPr spc="-5" dirty="0"/>
              <a:t>probably realised</a:t>
            </a:r>
            <a:r>
              <a:rPr dirty="0"/>
              <a:t> </a:t>
            </a:r>
            <a:r>
              <a:rPr spc="-5" dirty="0"/>
              <a:t>that</a:t>
            </a:r>
            <a:r>
              <a:rPr dirty="0"/>
              <a:t> </a:t>
            </a:r>
            <a:r>
              <a:rPr spc="-5" dirty="0"/>
              <a:t>without uniqueness </a:t>
            </a:r>
            <a:r>
              <a:rPr dirty="0"/>
              <a:t> </a:t>
            </a:r>
            <a:r>
              <a:rPr spc="-5" dirty="0"/>
              <a:t>consensus</a:t>
            </a:r>
            <a:r>
              <a:rPr dirty="0"/>
              <a:t> a</a:t>
            </a:r>
            <a:r>
              <a:rPr spc="-10" dirty="0"/>
              <a:t> </a:t>
            </a:r>
            <a:r>
              <a:rPr spc="-5" dirty="0"/>
              <a:t>nefarious</a:t>
            </a:r>
            <a:r>
              <a:rPr dirty="0"/>
              <a:t> </a:t>
            </a:r>
            <a:r>
              <a:rPr spc="-5" dirty="0"/>
              <a:t>actor</a:t>
            </a:r>
            <a:r>
              <a:rPr dirty="0"/>
              <a:t> </a:t>
            </a:r>
            <a:r>
              <a:rPr spc="-5" dirty="0"/>
              <a:t>can </a:t>
            </a:r>
            <a:r>
              <a:rPr b="1" spc="-5" dirty="0">
                <a:latin typeface="Century Gothic"/>
                <a:cs typeface="Century Gothic"/>
              </a:rPr>
              <a:t>use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the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same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cash</a:t>
            </a:r>
            <a:r>
              <a:rPr b="1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input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state </a:t>
            </a:r>
            <a:r>
              <a:rPr b="1" spc="-660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reference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in</a:t>
            </a:r>
            <a:r>
              <a:rPr b="1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multiple transactions.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How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do we </a:t>
            </a:r>
            <a:r>
              <a:rPr b="1" spc="-5" dirty="0">
                <a:latin typeface="Century Gothic"/>
                <a:cs typeface="Century Gothic"/>
              </a:rPr>
              <a:t>stop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this?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81</a:t>
            </a:fld>
            <a:r>
              <a:rPr dirty="0"/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96259" y="4325227"/>
            <a:ext cx="2724150" cy="866775"/>
            <a:chOff x="1696259" y="4325227"/>
            <a:chExt cx="2724150" cy="866775"/>
          </a:xfrm>
        </p:grpSpPr>
        <p:sp>
          <p:nvSpPr>
            <p:cNvPr id="5" name="object 5"/>
            <p:cNvSpPr/>
            <p:nvPr/>
          </p:nvSpPr>
          <p:spPr>
            <a:xfrm>
              <a:off x="1724834" y="4353802"/>
              <a:ext cx="2667000" cy="809625"/>
            </a:xfrm>
            <a:custGeom>
              <a:avLst/>
              <a:gdLst/>
              <a:ahLst/>
              <a:cxnLst/>
              <a:rect l="l" t="t" r="r" b="b"/>
              <a:pathLst>
                <a:path w="2667000" h="809625">
                  <a:moveTo>
                    <a:pt x="2666654" y="0"/>
                  </a:moveTo>
                  <a:lnTo>
                    <a:pt x="0" y="0"/>
                  </a:lnTo>
                  <a:lnTo>
                    <a:pt x="0" y="809478"/>
                  </a:lnTo>
                  <a:lnTo>
                    <a:pt x="2666654" y="809478"/>
                  </a:lnTo>
                  <a:lnTo>
                    <a:pt x="266665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4834" y="4353802"/>
              <a:ext cx="2667000" cy="809625"/>
            </a:xfrm>
            <a:custGeom>
              <a:avLst/>
              <a:gdLst/>
              <a:ahLst/>
              <a:cxnLst/>
              <a:rect l="l" t="t" r="r" b="b"/>
              <a:pathLst>
                <a:path w="2667000" h="809625">
                  <a:moveTo>
                    <a:pt x="0" y="0"/>
                  </a:moveTo>
                  <a:lnTo>
                    <a:pt x="2666654" y="0"/>
                  </a:lnTo>
                  <a:lnTo>
                    <a:pt x="2666654" y="809479"/>
                  </a:lnTo>
                  <a:lnTo>
                    <a:pt x="0" y="80947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26984" y="4545456"/>
              <a:ext cx="814705" cy="430530"/>
            </a:xfrm>
            <a:custGeom>
              <a:avLst/>
              <a:gdLst/>
              <a:ahLst/>
              <a:cxnLst/>
              <a:rect l="l" t="t" r="r" b="b"/>
              <a:pathLst>
                <a:path w="814704" h="430529">
                  <a:moveTo>
                    <a:pt x="599229" y="0"/>
                  </a:moveTo>
                  <a:lnTo>
                    <a:pt x="599229" y="107628"/>
                  </a:lnTo>
                  <a:lnTo>
                    <a:pt x="0" y="107628"/>
                  </a:lnTo>
                  <a:lnTo>
                    <a:pt x="0" y="322888"/>
                  </a:lnTo>
                  <a:lnTo>
                    <a:pt x="599229" y="322888"/>
                  </a:lnTo>
                  <a:lnTo>
                    <a:pt x="599229" y="430517"/>
                  </a:lnTo>
                  <a:lnTo>
                    <a:pt x="814487" y="215259"/>
                  </a:lnTo>
                  <a:lnTo>
                    <a:pt x="59922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21651" y="4621842"/>
            <a:ext cx="5168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ISSUE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6580" y="4545457"/>
            <a:ext cx="62293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585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B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96259" y="4508172"/>
            <a:ext cx="834390" cy="1122045"/>
            <a:chOff x="1696259" y="4508172"/>
            <a:chExt cx="834390" cy="112204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4235" y="4536748"/>
              <a:ext cx="637641" cy="4435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64235" y="4536747"/>
              <a:ext cx="638175" cy="443865"/>
            </a:xfrm>
            <a:custGeom>
              <a:avLst/>
              <a:gdLst/>
              <a:ahLst/>
              <a:cxnLst/>
              <a:rect l="l" t="t" r="r" b="b"/>
              <a:pathLst>
                <a:path w="638175" h="443864">
                  <a:moveTo>
                    <a:pt x="0" y="0"/>
                  </a:moveTo>
                  <a:lnTo>
                    <a:pt x="637642" y="0"/>
                  </a:lnTo>
                  <a:lnTo>
                    <a:pt x="637642" y="443585"/>
                  </a:lnTo>
                  <a:lnTo>
                    <a:pt x="0" y="44358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4834" y="5168697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574099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574099" y="432335"/>
                  </a:lnTo>
                  <a:lnTo>
                    <a:pt x="574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4834" y="5168696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0" y="0"/>
                  </a:moveTo>
                  <a:lnTo>
                    <a:pt x="574100" y="0"/>
                  </a:lnTo>
                  <a:lnTo>
                    <a:pt x="574100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99984" y="3737245"/>
            <a:ext cx="1868805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73405" marR="5080" indent="-561340">
              <a:lnSpc>
                <a:spcPct val="100699"/>
              </a:lnSpc>
              <a:spcBef>
                <a:spcPts val="85"/>
              </a:spcBef>
            </a:pP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ALICE</a:t>
            </a:r>
            <a:r>
              <a:rPr sz="1600" b="1" spc="-2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ISSUES</a:t>
            </a:r>
            <a:r>
              <a:rPr sz="1600" b="1" spc="-2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CASH </a:t>
            </a:r>
            <a:r>
              <a:rPr sz="1600" b="1" spc="-43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TO</a:t>
            </a: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BOB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8009" y="5261230"/>
            <a:ext cx="56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entury Gothic"/>
                <a:cs typeface="Century Gothic"/>
              </a:rPr>
              <a:t>SIG</a:t>
            </a:r>
            <a:r>
              <a:rPr sz="1350" b="1" baseline="-21604" dirty="0">
                <a:latin typeface="Century Gothic"/>
                <a:cs typeface="Century Gothic"/>
              </a:rPr>
              <a:t>A</a:t>
            </a:r>
            <a:endParaRPr sz="1350" baseline="-21604">
              <a:latin typeface="Century Gothic"/>
              <a:cs typeface="Century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69717" y="3275164"/>
            <a:ext cx="2724150" cy="866775"/>
            <a:chOff x="6069717" y="3275164"/>
            <a:chExt cx="2724150" cy="866775"/>
          </a:xfrm>
        </p:grpSpPr>
        <p:sp>
          <p:nvSpPr>
            <p:cNvPr id="18" name="object 18"/>
            <p:cNvSpPr/>
            <p:nvPr/>
          </p:nvSpPr>
          <p:spPr>
            <a:xfrm>
              <a:off x="6098292" y="3303739"/>
              <a:ext cx="2667000" cy="809625"/>
            </a:xfrm>
            <a:custGeom>
              <a:avLst/>
              <a:gdLst/>
              <a:ahLst/>
              <a:cxnLst/>
              <a:rect l="l" t="t" r="r" b="b"/>
              <a:pathLst>
                <a:path w="2667000" h="809625">
                  <a:moveTo>
                    <a:pt x="2666654" y="0"/>
                  </a:moveTo>
                  <a:lnTo>
                    <a:pt x="0" y="0"/>
                  </a:lnTo>
                  <a:lnTo>
                    <a:pt x="0" y="809478"/>
                  </a:lnTo>
                  <a:lnTo>
                    <a:pt x="2666654" y="809478"/>
                  </a:lnTo>
                  <a:lnTo>
                    <a:pt x="266665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8292" y="3303739"/>
              <a:ext cx="2667000" cy="809625"/>
            </a:xfrm>
            <a:custGeom>
              <a:avLst/>
              <a:gdLst/>
              <a:ahLst/>
              <a:cxnLst/>
              <a:rect l="l" t="t" r="r" b="b"/>
              <a:pathLst>
                <a:path w="2667000" h="809625">
                  <a:moveTo>
                    <a:pt x="0" y="0"/>
                  </a:moveTo>
                  <a:lnTo>
                    <a:pt x="2666654" y="0"/>
                  </a:lnTo>
                  <a:lnTo>
                    <a:pt x="2666654" y="809479"/>
                  </a:lnTo>
                  <a:lnTo>
                    <a:pt x="0" y="80947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00444" y="3495394"/>
              <a:ext cx="814705" cy="430530"/>
            </a:xfrm>
            <a:custGeom>
              <a:avLst/>
              <a:gdLst/>
              <a:ahLst/>
              <a:cxnLst/>
              <a:rect l="l" t="t" r="r" b="b"/>
              <a:pathLst>
                <a:path w="814704" h="430529">
                  <a:moveTo>
                    <a:pt x="599229" y="0"/>
                  </a:moveTo>
                  <a:lnTo>
                    <a:pt x="599229" y="107629"/>
                  </a:lnTo>
                  <a:lnTo>
                    <a:pt x="0" y="107629"/>
                  </a:lnTo>
                  <a:lnTo>
                    <a:pt x="0" y="322889"/>
                  </a:lnTo>
                  <a:lnTo>
                    <a:pt x="599229" y="322889"/>
                  </a:lnTo>
                  <a:lnTo>
                    <a:pt x="599229" y="430518"/>
                  </a:lnTo>
                  <a:lnTo>
                    <a:pt x="814487" y="215259"/>
                  </a:lnTo>
                  <a:lnTo>
                    <a:pt x="59922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45118" y="3571779"/>
            <a:ext cx="417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PAY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40038" y="3495394"/>
            <a:ext cx="62293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585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C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69717" y="4090060"/>
            <a:ext cx="631825" cy="489584"/>
            <a:chOff x="6069717" y="4090060"/>
            <a:chExt cx="631825" cy="489584"/>
          </a:xfrm>
        </p:grpSpPr>
        <p:sp>
          <p:nvSpPr>
            <p:cNvPr id="24" name="object 24"/>
            <p:cNvSpPr/>
            <p:nvPr/>
          </p:nvSpPr>
          <p:spPr>
            <a:xfrm>
              <a:off x="6098292" y="4118635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574099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574099" y="432335"/>
                  </a:lnTo>
                  <a:lnTo>
                    <a:pt x="574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8292" y="4118635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0" y="0"/>
                  </a:moveTo>
                  <a:lnTo>
                    <a:pt x="574100" y="0"/>
                  </a:lnTo>
                  <a:lnTo>
                    <a:pt x="574100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167855" y="4211168"/>
            <a:ext cx="43560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entury Gothic"/>
                <a:cs typeface="Century Gothic"/>
              </a:rPr>
              <a:t>SIG</a:t>
            </a:r>
            <a:r>
              <a:rPr sz="1350" b="1" baseline="-21604" dirty="0">
                <a:latin typeface="Century Gothic"/>
                <a:cs typeface="Century Gothic"/>
              </a:rPr>
              <a:t>B</a:t>
            </a:r>
            <a:endParaRPr sz="1350" baseline="-21604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58835" y="3492310"/>
            <a:ext cx="62293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585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B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89412" y="3679903"/>
            <a:ext cx="4604385" cy="2193925"/>
            <a:chOff x="4189412" y="3679903"/>
            <a:chExt cx="4604385" cy="2193925"/>
          </a:xfrm>
        </p:grpSpPr>
        <p:sp>
          <p:nvSpPr>
            <p:cNvPr id="29" name="object 29"/>
            <p:cNvSpPr/>
            <p:nvPr/>
          </p:nvSpPr>
          <p:spPr>
            <a:xfrm>
              <a:off x="4189412" y="3679903"/>
              <a:ext cx="2069464" cy="1167765"/>
            </a:xfrm>
            <a:custGeom>
              <a:avLst/>
              <a:gdLst/>
              <a:ahLst/>
              <a:cxnLst/>
              <a:rect l="l" t="t" r="r" b="b"/>
              <a:pathLst>
                <a:path w="2069464" h="1167764">
                  <a:moveTo>
                    <a:pt x="2069423" y="0"/>
                  </a:moveTo>
                  <a:lnTo>
                    <a:pt x="1006137" y="0"/>
                  </a:lnTo>
                  <a:lnTo>
                    <a:pt x="1006137" y="1053146"/>
                  </a:lnTo>
                  <a:lnTo>
                    <a:pt x="171450" y="1053146"/>
                  </a:lnTo>
                  <a:lnTo>
                    <a:pt x="171450" y="995996"/>
                  </a:lnTo>
                  <a:lnTo>
                    <a:pt x="0" y="1081721"/>
                  </a:lnTo>
                  <a:lnTo>
                    <a:pt x="171450" y="1167446"/>
                  </a:lnTo>
                  <a:lnTo>
                    <a:pt x="171450" y="1110296"/>
                  </a:lnTo>
                  <a:lnTo>
                    <a:pt x="1063287" y="1110296"/>
                  </a:lnTo>
                  <a:lnTo>
                    <a:pt x="1063287" y="57149"/>
                  </a:lnTo>
                  <a:lnTo>
                    <a:pt x="2069423" y="57149"/>
                  </a:lnTo>
                  <a:lnTo>
                    <a:pt x="2069423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8292" y="5035376"/>
              <a:ext cx="2667000" cy="809625"/>
            </a:xfrm>
            <a:custGeom>
              <a:avLst/>
              <a:gdLst/>
              <a:ahLst/>
              <a:cxnLst/>
              <a:rect l="l" t="t" r="r" b="b"/>
              <a:pathLst>
                <a:path w="2667000" h="809625">
                  <a:moveTo>
                    <a:pt x="2666654" y="0"/>
                  </a:moveTo>
                  <a:lnTo>
                    <a:pt x="0" y="0"/>
                  </a:lnTo>
                  <a:lnTo>
                    <a:pt x="0" y="809478"/>
                  </a:lnTo>
                  <a:lnTo>
                    <a:pt x="2666654" y="809478"/>
                  </a:lnTo>
                  <a:lnTo>
                    <a:pt x="266665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98292" y="5035377"/>
              <a:ext cx="2667000" cy="809625"/>
            </a:xfrm>
            <a:custGeom>
              <a:avLst/>
              <a:gdLst/>
              <a:ahLst/>
              <a:cxnLst/>
              <a:rect l="l" t="t" r="r" b="b"/>
              <a:pathLst>
                <a:path w="2667000" h="809625">
                  <a:moveTo>
                    <a:pt x="0" y="0"/>
                  </a:moveTo>
                  <a:lnTo>
                    <a:pt x="2666654" y="0"/>
                  </a:lnTo>
                  <a:lnTo>
                    <a:pt x="2666654" y="809479"/>
                  </a:lnTo>
                  <a:lnTo>
                    <a:pt x="0" y="80947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00444" y="5227031"/>
              <a:ext cx="814705" cy="430530"/>
            </a:xfrm>
            <a:custGeom>
              <a:avLst/>
              <a:gdLst/>
              <a:ahLst/>
              <a:cxnLst/>
              <a:rect l="l" t="t" r="r" b="b"/>
              <a:pathLst>
                <a:path w="814704" h="430529">
                  <a:moveTo>
                    <a:pt x="599229" y="0"/>
                  </a:moveTo>
                  <a:lnTo>
                    <a:pt x="599229" y="107629"/>
                  </a:lnTo>
                  <a:lnTo>
                    <a:pt x="0" y="107629"/>
                  </a:lnTo>
                  <a:lnTo>
                    <a:pt x="0" y="322888"/>
                  </a:lnTo>
                  <a:lnTo>
                    <a:pt x="599229" y="322888"/>
                  </a:lnTo>
                  <a:lnTo>
                    <a:pt x="599229" y="430518"/>
                  </a:lnTo>
                  <a:lnTo>
                    <a:pt x="814487" y="215259"/>
                  </a:lnTo>
                  <a:lnTo>
                    <a:pt x="59922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028431" y="3444856"/>
            <a:ext cx="171323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BOB</a:t>
            </a:r>
            <a:r>
              <a:rPr sz="1600" b="1" spc="-5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SENDS</a:t>
            </a:r>
            <a:r>
              <a:rPr sz="1600" b="1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CASH </a:t>
            </a:r>
            <a:r>
              <a:rPr sz="1600" b="1" spc="-434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TO</a:t>
            </a: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 CHARLIE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45118" y="5303417"/>
            <a:ext cx="417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PAY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40038" y="5227031"/>
            <a:ext cx="62293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585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D</a:t>
            </a:r>
            <a:endParaRPr sz="1800" baseline="-20833">
              <a:latin typeface="Century Gothic"/>
              <a:cs typeface="Century Gothic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69717" y="5821696"/>
            <a:ext cx="631825" cy="489584"/>
            <a:chOff x="6069717" y="5821696"/>
            <a:chExt cx="631825" cy="489584"/>
          </a:xfrm>
        </p:grpSpPr>
        <p:sp>
          <p:nvSpPr>
            <p:cNvPr id="37" name="object 37"/>
            <p:cNvSpPr/>
            <p:nvPr/>
          </p:nvSpPr>
          <p:spPr>
            <a:xfrm>
              <a:off x="6098292" y="5850271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574099" y="0"/>
                  </a:moveTo>
                  <a:lnTo>
                    <a:pt x="0" y="0"/>
                  </a:lnTo>
                  <a:lnTo>
                    <a:pt x="0" y="432335"/>
                  </a:lnTo>
                  <a:lnTo>
                    <a:pt x="574099" y="432335"/>
                  </a:lnTo>
                  <a:lnTo>
                    <a:pt x="574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98292" y="5850271"/>
              <a:ext cx="574675" cy="432434"/>
            </a:xfrm>
            <a:custGeom>
              <a:avLst/>
              <a:gdLst/>
              <a:ahLst/>
              <a:cxnLst/>
              <a:rect l="l" t="t" r="r" b="b"/>
              <a:pathLst>
                <a:path w="574675" h="432435">
                  <a:moveTo>
                    <a:pt x="0" y="0"/>
                  </a:moveTo>
                  <a:lnTo>
                    <a:pt x="574100" y="0"/>
                  </a:lnTo>
                  <a:lnTo>
                    <a:pt x="574100" y="432335"/>
                  </a:lnTo>
                  <a:lnTo>
                    <a:pt x="0" y="4323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01467" y="5942805"/>
            <a:ext cx="56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entury Gothic"/>
                <a:cs typeface="Century Gothic"/>
              </a:rPr>
              <a:t>SIG</a:t>
            </a:r>
            <a:r>
              <a:rPr sz="1350" b="1" baseline="-21604" dirty="0">
                <a:latin typeface="Century Gothic"/>
                <a:cs typeface="Century Gothic"/>
              </a:rPr>
              <a:t>B</a:t>
            </a:r>
            <a:endParaRPr sz="1350" baseline="-21604">
              <a:latin typeface="Century Gothic"/>
              <a:cs typeface="Century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51845" y="5225214"/>
            <a:ext cx="622935" cy="432434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585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-7" baseline="-20833" dirty="0">
                <a:latin typeface="Century Gothic"/>
                <a:cs typeface="Century Gothic"/>
              </a:rPr>
              <a:t>B</a:t>
            </a:r>
            <a:endParaRPr sz="1800" baseline="-20833">
              <a:latin typeface="Century Gothic"/>
              <a:cs typeface="Century Goth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208683" y="4681317"/>
            <a:ext cx="2043430" cy="788670"/>
          </a:xfrm>
          <a:custGeom>
            <a:avLst/>
            <a:gdLst/>
            <a:ahLst/>
            <a:cxnLst/>
            <a:rect l="l" t="t" r="r" b="b"/>
            <a:pathLst>
              <a:path w="2043429" h="788670">
                <a:moveTo>
                  <a:pt x="171450" y="0"/>
                </a:moveTo>
                <a:lnTo>
                  <a:pt x="0" y="85724"/>
                </a:lnTo>
                <a:lnTo>
                  <a:pt x="171450" y="171449"/>
                </a:lnTo>
                <a:lnTo>
                  <a:pt x="171450" y="114299"/>
                </a:lnTo>
                <a:lnTo>
                  <a:pt x="989205" y="114299"/>
                </a:lnTo>
                <a:lnTo>
                  <a:pt x="989205" y="788640"/>
                </a:lnTo>
                <a:lnTo>
                  <a:pt x="2043163" y="788640"/>
                </a:lnTo>
                <a:lnTo>
                  <a:pt x="2043163" y="731490"/>
                </a:lnTo>
                <a:lnTo>
                  <a:pt x="1046355" y="731490"/>
                </a:lnTo>
                <a:lnTo>
                  <a:pt x="1046355" y="57149"/>
                </a:lnTo>
                <a:lnTo>
                  <a:pt x="171450" y="57149"/>
                </a:lnTo>
                <a:lnTo>
                  <a:pt x="17145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968927" y="5176493"/>
            <a:ext cx="171323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BOB</a:t>
            </a:r>
            <a:r>
              <a:rPr sz="1600" b="1" spc="-5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SENDS</a:t>
            </a:r>
            <a:r>
              <a:rPr sz="1600" b="1" spc="-4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CASH </a:t>
            </a:r>
            <a:r>
              <a:rPr sz="1600" b="1" spc="-434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TO</a:t>
            </a:r>
            <a:r>
              <a:rPr sz="16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7F7F7F"/>
                </a:solidFill>
                <a:latin typeface="Century Gothic"/>
                <a:cs typeface="Century Gothic"/>
              </a:rPr>
              <a:t>DAN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64974" y="1651165"/>
            <a:ext cx="9590405" cy="3144520"/>
          </a:xfrm>
          <a:custGeom>
            <a:avLst/>
            <a:gdLst/>
            <a:ahLst/>
            <a:cxnLst/>
            <a:rect l="l" t="t" r="r" b="b"/>
            <a:pathLst>
              <a:path w="9590405" h="3144520">
                <a:moveTo>
                  <a:pt x="9589825" y="0"/>
                </a:moveTo>
                <a:lnTo>
                  <a:pt x="0" y="0"/>
                </a:lnTo>
                <a:lnTo>
                  <a:pt x="0" y="3144465"/>
                </a:lnTo>
                <a:lnTo>
                  <a:pt x="9589825" y="3144465"/>
                </a:lnTo>
                <a:lnTo>
                  <a:pt x="9589825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xfrm>
            <a:off x="1531979" y="1541985"/>
            <a:ext cx="9178925" cy="29464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75"/>
              </a:spcBef>
            </a:pPr>
            <a:r>
              <a:rPr b="1" dirty="0">
                <a:latin typeface="Century Gothic"/>
                <a:cs typeface="Century Gothic"/>
              </a:rPr>
              <a:t>Uniqueness consensus </a:t>
            </a:r>
            <a:r>
              <a:rPr spc="-5" dirty="0"/>
              <a:t>involves peers reaching </a:t>
            </a:r>
            <a:r>
              <a:rPr spc="-875" dirty="0"/>
              <a:t> </a:t>
            </a:r>
            <a:r>
              <a:rPr spc="-5" dirty="0"/>
              <a:t>certainty</a:t>
            </a:r>
            <a:r>
              <a:rPr spc="-10" dirty="0"/>
              <a:t> </a:t>
            </a:r>
            <a:r>
              <a:rPr spc="-5" dirty="0"/>
              <a:t>that the</a:t>
            </a:r>
            <a:r>
              <a:rPr dirty="0"/>
              <a:t> </a:t>
            </a:r>
            <a:r>
              <a:rPr b="1" dirty="0">
                <a:latin typeface="Century Gothic"/>
                <a:cs typeface="Century Gothic"/>
              </a:rPr>
              <a:t>output states</a:t>
            </a:r>
            <a:r>
              <a:rPr b="1" spc="10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created </a:t>
            </a:r>
            <a:r>
              <a:rPr b="1" spc="-5" dirty="0">
                <a:latin typeface="Century Gothic"/>
                <a:cs typeface="Century Gothic"/>
              </a:rPr>
              <a:t>in</a:t>
            </a:r>
            <a:r>
              <a:rPr b="1" spc="10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a 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transaction</a:t>
            </a:r>
            <a:r>
              <a:rPr b="1" spc="10" dirty="0">
                <a:latin typeface="Century Gothic"/>
                <a:cs typeface="Century Gothic"/>
              </a:rPr>
              <a:t> </a:t>
            </a:r>
            <a:r>
              <a:rPr spc="-5" dirty="0"/>
              <a:t>are the</a:t>
            </a:r>
            <a:r>
              <a:rPr dirty="0"/>
              <a:t> </a:t>
            </a:r>
            <a:r>
              <a:rPr b="1" spc="-5" dirty="0">
                <a:latin typeface="Century Gothic"/>
                <a:cs typeface="Century Gothic"/>
              </a:rPr>
              <a:t>unique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successors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the </a:t>
            </a:r>
            <a:r>
              <a:rPr dirty="0"/>
              <a:t> </a:t>
            </a:r>
            <a:r>
              <a:rPr b="1" dirty="0">
                <a:latin typeface="Century Gothic"/>
                <a:cs typeface="Century Gothic"/>
              </a:rPr>
              <a:t>input states referenced </a:t>
            </a:r>
            <a:r>
              <a:rPr dirty="0"/>
              <a:t>by </a:t>
            </a:r>
            <a:r>
              <a:rPr spc="-5" dirty="0"/>
              <a:t>that transaction</a:t>
            </a: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51346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Notary</a:t>
            </a:r>
            <a:r>
              <a:rPr sz="5400" b="1" spc="-8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services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6496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Notary services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track used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states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 marR="5080">
              <a:lnSpc>
                <a:spcPct val="150400"/>
              </a:lnSpc>
              <a:spcBef>
                <a:spcPts val="100"/>
              </a:spcBef>
            </a:pP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simple </a:t>
            </a:r>
            <a:r>
              <a:rPr dirty="0"/>
              <a:t>terms,</a:t>
            </a:r>
            <a:r>
              <a:rPr spc="-5" dirty="0"/>
              <a:t> notaries</a:t>
            </a:r>
            <a:r>
              <a:rPr dirty="0"/>
              <a:t> </a:t>
            </a:r>
            <a:r>
              <a:rPr b="1" spc="-5" dirty="0">
                <a:latin typeface="Century Gothic"/>
                <a:cs typeface="Century Gothic"/>
              </a:rPr>
              <a:t>maintain</a:t>
            </a:r>
            <a:r>
              <a:rPr b="1" dirty="0">
                <a:latin typeface="Century Gothic"/>
                <a:cs typeface="Century Gothic"/>
              </a:rPr>
              <a:t> a </a:t>
            </a:r>
            <a:r>
              <a:rPr b="1" spc="-5" dirty="0">
                <a:latin typeface="Century Gothic"/>
                <a:cs typeface="Century Gothic"/>
              </a:rPr>
              <a:t>map</a:t>
            </a:r>
            <a:r>
              <a:rPr b="1" dirty="0">
                <a:latin typeface="Century Gothic"/>
                <a:cs typeface="Century Gothic"/>
              </a:rPr>
              <a:t> </a:t>
            </a:r>
            <a:r>
              <a:rPr spc="-5" dirty="0"/>
              <a:t>keyed</a:t>
            </a:r>
            <a:r>
              <a:rPr spc="5" dirty="0"/>
              <a:t> </a:t>
            </a:r>
            <a:r>
              <a:rPr spc="-5" dirty="0"/>
              <a:t>with input </a:t>
            </a:r>
            <a:r>
              <a:rPr dirty="0"/>
              <a:t>state </a:t>
            </a:r>
            <a:r>
              <a:rPr spc="-650" dirty="0"/>
              <a:t> </a:t>
            </a:r>
            <a:r>
              <a:rPr spc="-5" dirty="0"/>
              <a:t>references:</a:t>
            </a:r>
          </a:p>
          <a:p>
            <a:pPr marL="230504" algn="ctr">
              <a:lnSpc>
                <a:spcPct val="100000"/>
              </a:lnSpc>
              <a:spcBef>
                <a:spcPts val="1420"/>
              </a:spcBef>
            </a:pPr>
            <a:r>
              <a:rPr b="1" dirty="0">
                <a:latin typeface="Consolas"/>
                <a:cs typeface="Consolas"/>
              </a:rPr>
              <a:t>Key:</a:t>
            </a:r>
            <a:r>
              <a:rPr b="1" spc="10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(Transaction</a:t>
            </a:r>
            <a:r>
              <a:rPr b="1" spc="10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ID,</a:t>
            </a:r>
            <a:r>
              <a:rPr b="1" spc="10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Output</a:t>
            </a:r>
            <a:r>
              <a:rPr b="1" spc="10" dirty="0">
                <a:latin typeface="Consolas"/>
                <a:cs typeface="Consolas"/>
              </a:rPr>
              <a:t> </a:t>
            </a:r>
            <a:r>
              <a:rPr b="1" spc="5" dirty="0">
                <a:latin typeface="Consolas"/>
                <a:cs typeface="Consolas"/>
              </a:rPr>
              <a:t>Index)</a:t>
            </a:r>
          </a:p>
          <a:p>
            <a:pPr marL="229870" algn="ctr">
              <a:lnSpc>
                <a:spcPct val="100000"/>
              </a:lnSpc>
              <a:spcBef>
                <a:spcPts val="1420"/>
              </a:spcBef>
            </a:pPr>
            <a:r>
              <a:rPr b="1" dirty="0">
                <a:latin typeface="Consolas"/>
                <a:cs typeface="Consolas"/>
              </a:rPr>
              <a:t>Value:</a:t>
            </a:r>
            <a:r>
              <a:rPr b="1" spc="15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(Transaction</a:t>
            </a:r>
            <a:r>
              <a:rPr b="1" spc="20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ID,</a:t>
            </a:r>
            <a:r>
              <a:rPr b="1" spc="15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Input</a:t>
            </a:r>
            <a:r>
              <a:rPr b="1" spc="20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Index,</a:t>
            </a:r>
            <a:r>
              <a:rPr b="1" spc="25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Requesting</a:t>
            </a:r>
            <a:r>
              <a:rPr b="1" spc="20" dirty="0">
                <a:latin typeface="Consolas"/>
                <a:cs typeface="Consolas"/>
              </a:rPr>
              <a:t> </a:t>
            </a:r>
            <a:r>
              <a:rPr b="1" spc="5" dirty="0">
                <a:latin typeface="Consolas"/>
                <a:cs typeface="Consolas"/>
              </a:rPr>
              <a:t>Peer)</a:t>
            </a:r>
          </a:p>
          <a:p>
            <a:pPr marL="217804">
              <a:lnSpc>
                <a:spcPct val="100000"/>
              </a:lnSpc>
            </a:pPr>
            <a:endParaRPr b="1" spc="5" dirty="0">
              <a:latin typeface="Consolas"/>
              <a:cs typeface="Consolas"/>
            </a:endParaRPr>
          </a:p>
          <a:p>
            <a:pPr marL="230504" marR="186055">
              <a:lnSpc>
                <a:spcPct val="149900"/>
              </a:lnSpc>
              <a:spcBef>
                <a:spcPts val="1540"/>
              </a:spcBef>
            </a:pPr>
            <a:r>
              <a:rPr dirty="0">
                <a:latin typeface="Consolas"/>
                <a:cs typeface="Consolas"/>
              </a:rPr>
              <a:t>T</a:t>
            </a:r>
            <a:r>
              <a:rPr dirty="0"/>
              <a:t>he </a:t>
            </a:r>
            <a:r>
              <a:rPr spc="-5" dirty="0"/>
              <a:t>map values indicate the </a:t>
            </a:r>
            <a:r>
              <a:rPr b="1" dirty="0">
                <a:latin typeface="Century Gothic"/>
                <a:cs typeface="Century Gothic"/>
              </a:rPr>
              <a:t>ID </a:t>
            </a:r>
            <a:r>
              <a:rPr dirty="0"/>
              <a:t>of </a:t>
            </a:r>
            <a:r>
              <a:rPr spc="-5" dirty="0"/>
              <a:t>the transaction which </a:t>
            </a:r>
            <a:r>
              <a:rPr b="1" spc="-5" dirty="0">
                <a:latin typeface="Century Gothic"/>
                <a:cs typeface="Century Gothic"/>
              </a:rPr>
              <a:t>used </a:t>
            </a:r>
            <a:r>
              <a:rPr b="1" spc="-660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the</a:t>
            </a:r>
            <a:r>
              <a:rPr b="1" spc="-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state as</a:t>
            </a:r>
            <a:r>
              <a:rPr b="1" spc="-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an </a:t>
            </a:r>
            <a:r>
              <a:rPr b="1" spc="-5" dirty="0">
                <a:latin typeface="Century Gothic"/>
                <a:cs typeface="Century Gothic"/>
              </a:rPr>
              <a:t>input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and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marked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it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as</a:t>
            </a:r>
            <a:r>
              <a:rPr b="1" spc="-10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historic</a:t>
            </a:r>
            <a:r>
              <a:rPr spc="-5" dirty="0"/>
              <a:t>, as</a:t>
            </a:r>
            <a:r>
              <a:rPr dirty="0"/>
              <a:t> </a:t>
            </a:r>
            <a:r>
              <a:rPr spc="-5" dirty="0"/>
              <a:t>well</a:t>
            </a:r>
            <a:r>
              <a:rPr spc="-10" dirty="0"/>
              <a:t> </a:t>
            </a:r>
            <a:r>
              <a:rPr spc="-5" dirty="0"/>
              <a:t>as</a:t>
            </a:r>
            <a:r>
              <a:rPr dirty="0"/>
              <a:t> </a:t>
            </a:r>
            <a:r>
              <a:rPr spc="-5" dirty="0"/>
              <a:t>the </a:t>
            </a:r>
            <a:r>
              <a:rPr dirty="0"/>
              <a:t> </a:t>
            </a:r>
            <a:r>
              <a:rPr b="1" spc="-5" dirty="0">
                <a:latin typeface="Century Gothic"/>
                <a:cs typeface="Century Gothic"/>
              </a:rPr>
              <a:t>identity</a:t>
            </a:r>
            <a:r>
              <a:rPr b="1" spc="-10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of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dirty="0">
                <a:latin typeface="Century Gothic"/>
                <a:cs typeface="Century Gothic"/>
              </a:rPr>
              <a:t>the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requesting</a:t>
            </a:r>
            <a:r>
              <a:rPr b="1" spc="5" dirty="0">
                <a:latin typeface="Century Gothic"/>
                <a:cs typeface="Century Gothic"/>
              </a:rPr>
              <a:t> </a:t>
            </a:r>
            <a:r>
              <a:rPr b="1" spc="-5" dirty="0">
                <a:latin typeface="Century Gothic"/>
                <a:cs typeface="Century Gothic"/>
              </a:rPr>
              <a:t>peer.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914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Notary</a:t>
            </a:r>
            <a:r>
              <a:rPr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services</a:t>
            </a:r>
            <a:r>
              <a:rPr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workflow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85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040495" cy="44157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114"/>
              </a:spcBef>
            </a:pPr>
            <a:r>
              <a:rPr sz="2400" spc="-5" dirty="0">
                <a:latin typeface="Century Gothic"/>
                <a:cs typeface="Century Gothic"/>
              </a:rPr>
              <a:t>When </a:t>
            </a:r>
            <a:r>
              <a:rPr sz="2400" dirty="0">
                <a:latin typeface="Century Gothic"/>
                <a:cs typeface="Century Gothic"/>
              </a:rPr>
              <a:t>a proposed </a:t>
            </a:r>
            <a:r>
              <a:rPr sz="2400" spc="-5" dirty="0">
                <a:latin typeface="Century Gothic"/>
                <a:cs typeface="Century Gothic"/>
              </a:rPr>
              <a:t>transaction is </a:t>
            </a:r>
            <a:r>
              <a:rPr sz="2400" dirty="0">
                <a:latin typeface="Century Gothic"/>
                <a:cs typeface="Century Gothic"/>
              </a:rPr>
              <a:t>sent </a:t>
            </a:r>
            <a:r>
              <a:rPr sz="2400" spc="-5" dirty="0">
                <a:latin typeface="Century Gothic"/>
                <a:cs typeface="Century Gothic"/>
              </a:rPr>
              <a:t>to </a:t>
            </a:r>
            <a:r>
              <a:rPr sz="2400" dirty="0">
                <a:latin typeface="Century Gothic"/>
                <a:cs typeface="Century Gothic"/>
              </a:rPr>
              <a:t>a </a:t>
            </a:r>
            <a:r>
              <a:rPr sz="2400" spc="-5" dirty="0">
                <a:latin typeface="Century Gothic"/>
                <a:cs typeface="Century Gothic"/>
              </a:rPr>
              <a:t>notary service the 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notary </a:t>
            </a:r>
            <a:r>
              <a:rPr sz="2400" b="1" spc="-5" dirty="0">
                <a:latin typeface="Century Gothic"/>
                <a:cs typeface="Century Gothic"/>
              </a:rPr>
              <a:t>checks if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any </a:t>
            </a:r>
            <a:r>
              <a:rPr sz="2400" b="1" dirty="0">
                <a:latin typeface="Century Gothic"/>
                <a:cs typeface="Century Gothic"/>
              </a:rPr>
              <a:t>of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the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input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state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references are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already </a:t>
            </a:r>
            <a:r>
              <a:rPr sz="2400" b="1" spc="-65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in </a:t>
            </a:r>
            <a:r>
              <a:rPr sz="2400" b="1" dirty="0">
                <a:latin typeface="Century Gothic"/>
                <a:cs typeface="Century Gothic"/>
              </a:rPr>
              <a:t>the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map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 one</a:t>
            </a:r>
            <a:r>
              <a:rPr sz="2400" dirty="0">
                <a:latin typeface="Century Gothic"/>
                <a:cs typeface="Century Gothic"/>
              </a:rPr>
              <a:t> of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two</a:t>
            </a:r>
            <a:r>
              <a:rPr sz="2400" spc="-5" dirty="0">
                <a:latin typeface="Century Gothic"/>
                <a:cs typeface="Century Gothic"/>
              </a:rPr>
              <a:t> things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may happen: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Century Gothic"/>
              <a:cs typeface="Century Gothic"/>
            </a:endParaRPr>
          </a:p>
          <a:p>
            <a:pPr marL="469900" marR="57785" indent="-457200">
              <a:lnSpc>
                <a:spcPct val="1493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If any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map,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notary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throws </a:t>
            </a:r>
            <a:r>
              <a:rPr sz="2400" b="1" dirty="0">
                <a:latin typeface="Century Gothic"/>
                <a:cs typeface="Century Gothic"/>
              </a:rPr>
              <a:t>an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Exception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 </a:t>
            </a:r>
            <a:r>
              <a:rPr sz="2400" spc="-64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notes that there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is</a:t>
            </a:r>
            <a:r>
              <a:rPr sz="2400" dirty="0">
                <a:latin typeface="Century Gothic"/>
                <a:cs typeface="Century Gothic"/>
              </a:rPr>
              <a:t> a</a:t>
            </a:r>
            <a:r>
              <a:rPr sz="2400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conflict</a:t>
            </a:r>
            <a:endParaRPr sz="2400">
              <a:latin typeface="Century Gothic"/>
              <a:cs typeface="Century Gothic"/>
            </a:endParaRPr>
          </a:p>
          <a:p>
            <a:pPr marL="469900" marR="410209" indent="-457200">
              <a:lnSpc>
                <a:spcPct val="149300"/>
              </a:lnSpc>
              <a:spcBef>
                <a:spcPts val="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entury Gothic"/>
                <a:cs typeface="Century Gothic"/>
              </a:rPr>
              <a:t>If none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are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in 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map then 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notary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adds</a:t>
            </a:r>
            <a:r>
              <a:rPr sz="2400" b="1" spc="-5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each </a:t>
            </a:r>
            <a:r>
              <a:rPr sz="2400" b="1" spc="-5" dirty="0">
                <a:latin typeface="Century Gothic"/>
                <a:cs typeface="Century Gothic"/>
              </a:rPr>
              <a:t>input </a:t>
            </a:r>
            <a:r>
              <a:rPr sz="2400" b="1" spc="-66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state</a:t>
            </a:r>
            <a:r>
              <a:rPr sz="2400" b="1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to the map and </a:t>
            </a:r>
            <a:r>
              <a:rPr sz="2400" b="1" spc="-5" dirty="0">
                <a:latin typeface="Century Gothic"/>
                <a:cs typeface="Century Gothic"/>
              </a:rPr>
              <a:t>signs</a:t>
            </a:r>
            <a:r>
              <a:rPr sz="2400" b="1" spc="-2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the </a:t>
            </a:r>
            <a:r>
              <a:rPr sz="2400" dirty="0">
                <a:latin typeface="Century Gothic"/>
                <a:cs typeface="Century Gothic"/>
              </a:rPr>
              <a:t>proposed </a:t>
            </a:r>
            <a:r>
              <a:rPr sz="2400" spc="-5" dirty="0">
                <a:latin typeface="Century Gothic"/>
                <a:cs typeface="Century Gothic"/>
              </a:rPr>
              <a:t>transaction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6847" y="2520242"/>
            <a:ext cx="4895215" cy="1704339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14351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130"/>
              </a:spcBef>
            </a:pPr>
            <a:r>
              <a:rPr sz="3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Notaries</a:t>
            </a:r>
            <a:r>
              <a:rPr sz="320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provide</a:t>
            </a:r>
            <a:endParaRPr sz="3200">
              <a:latin typeface="Century Gothic"/>
              <a:cs typeface="Century Gothic"/>
            </a:endParaRPr>
          </a:p>
          <a:p>
            <a:pPr marL="179070">
              <a:lnSpc>
                <a:spcPct val="100000"/>
              </a:lnSpc>
              <a:spcBef>
                <a:spcPts val="1895"/>
              </a:spcBef>
            </a:pP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uniqueness</a:t>
            </a:r>
            <a:r>
              <a:rPr sz="32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consensus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86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26193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O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ra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c</a:t>
            </a: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l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e</a:t>
            </a: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1561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O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r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a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c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l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88</a:t>
            </a:fld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9003030" cy="386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91490" indent="-342900">
              <a:lnSpc>
                <a:spcPct val="1504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entury Gothic"/>
                <a:cs typeface="Century Gothic"/>
              </a:rPr>
              <a:t>An </a:t>
            </a:r>
            <a:r>
              <a:rPr sz="2400" spc="-5" dirty="0">
                <a:latin typeface="Century Gothic"/>
                <a:cs typeface="Century Gothic"/>
              </a:rPr>
              <a:t>oracle is </a:t>
            </a:r>
            <a:r>
              <a:rPr sz="2400" dirty="0">
                <a:latin typeface="Century Gothic"/>
                <a:cs typeface="Century Gothic"/>
              </a:rPr>
              <a:t>a </a:t>
            </a:r>
            <a:r>
              <a:rPr sz="2400" b="1" spc="-5" dirty="0">
                <a:latin typeface="Century Gothic"/>
                <a:cs typeface="Century Gothic"/>
              </a:rPr>
              <a:t>source </a:t>
            </a:r>
            <a:r>
              <a:rPr sz="2400" b="1" dirty="0">
                <a:latin typeface="Century Gothic"/>
                <a:cs typeface="Century Gothic"/>
              </a:rPr>
              <a:t>of data or </a:t>
            </a:r>
            <a:r>
              <a:rPr sz="2400" b="1" spc="-5" dirty="0">
                <a:latin typeface="Century Gothic"/>
                <a:cs typeface="Century Gothic"/>
              </a:rPr>
              <a:t>calculations</a:t>
            </a:r>
            <a:r>
              <a:rPr sz="2400" spc="-5" dirty="0">
                <a:latin typeface="Century Gothic"/>
                <a:cs typeface="Century Gothic"/>
              </a:rPr>
              <a:t>, which has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been</a:t>
            </a:r>
            <a:r>
              <a:rPr sz="2400" spc="-5" dirty="0">
                <a:latin typeface="Century Gothic"/>
                <a:cs typeface="Century Gothic"/>
              </a:rPr>
              <a:t> accepted</a:t>
            </a:r>
            <a:r>
              <a:rPr sz="2400" dirty="0">
                <a:latin typeface="Century Gothic"/>
                <a:cs typeface="Century Gothic"/>
              </a:rPr>
              <a:t> by</a:t>
            </a:r>
            <a:r>
              <a:rPr sz="2400" spc="-5" dirty="0">
                <a:latin typeface="Century Gothic"/>
                <a:cs typeface="Century Gothic"/>
              </a:rPr>
              <a:t> multiple</a:t>
            </a:r>
            <a:r>
              <a:rPr sz="2400" dirty="0">
                <a:latin typeface="Century Gothic"/>
                <a:cs typeface="Century Gothic"/>
              </a:rPr>
              <a:t> peers </a:t>
            </a:r>
            <a:r>
              <a:rPr sz="2400" spc="-5" dirty="0">
                <a:latin typeface="Century Gothic"/>
                <a:cs typeface="Century Gothic"/>
              </a:rPr>
              <a:t>as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authoritative</a:t>
            </a:r>
            <a:r>
              <a:rPr sz="2400" spc="-5" dirty="0">
                <a:latin typeface="Century Gothic"/>
                <a:cs typeface="Century Gothic"/>
              </a:rPr>
              <a:t>,</a:t>
            </a:r>
            <a:endParaRPr sz="2400">
              <a:latin typeface="Century Gothic"/>
              <a:cs typeface="Century Gothic"/>
            </a:endParaRPr>
          </a:p>
          <a:p>
            <a:pPr marL="355600" marR="5080">
              <a:lnSpc>
                <a:spcPts val="4330"/>
              </a:lnSpc>
              <a:spcBef>
                <a:spcPts val="355"/>
              </a:spcBef>
            </a:pPr>
            <a:r>
              <a:rPr sz="2400" b="1" spc="-5" dirty="0">
                <a:latin typeface="Century Gothic"/>
                <a:cs typeface="Century Gothic"/>
              </a:rPr>
              <a:t>binding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definitive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for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 agreed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set of</a:t>
            </a:r>
            <a:r>
              <a:rPr sz="2400" spc="-5" dirty="0">
                <a:latin typeface="Century Gothic"/>
                <a:cs typeface="Century Gothic"/>
              </a:rPr>
              <a:t> values</a:t>
            </a:r>
            <a:r>
              <a:rPr sz="2400" dirty="0">
                <a:latin typeface="Century Gothic"/>
                <a:cs typeface="Century Gothic"/>
              </a:rPr>
              <a:t> or </a:t>
            </a:r>
            <a:r>
              <a:rPr sz="2400" spc="-5" dirty="0">
                <a:latin typeface="Century Gothic"/>
                <a:cs typeface="Century Gothic"/>
              </a:rPr>
              <a:t>range </a:t>
            </a:r>
            <a:r>
              <a:rPr sz="2400" spc="-64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of</a:t>
            </a:r>
            <a:r>
              <a:rPr sz="2400" spc="-1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calculations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The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oracle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may</a:t>
            </a:r>
            <a:r>
              <a:rPr sz="2400" dirty="0">
                <a:latin typeface="Century Gothic"/>
                <a:cs typeface="Century Gothic"/>
              </a:rPr>
              <a:t> source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its</a:t>
            </a:r>
            <a:r>
              <a:rPr sz="2400" spc="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data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from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external</a:t>
            </a:r>
            <a:r>
              <a:rPr sz="2400" b="1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observations</a:t>
            </a:r>
            <a:endParaRPr sz="2400">
              <a:latin typeface="Century Gothic"/>
              <a:cs typeface="Century Gothic"/>
            </a:endParaRPr>
          </a:p>
          <a:p>
            <a:pPr marL="355600" marR="319405">
              <a:lnSpc>
                <a:spcPts val="4330"/>
              </a:lnSpc>
              <a:spcBef>
                <a:spcPts val="160"/>
              </a:spcBef>
            </a:pPr>
            <a:r>
              <a:rPr sz="2400" dirty="0">
                <a:latin typeface="Century Gothic"/>
                <a:cs typeface="Century Gothic"/>
              </a:rPr>
              <a:t>or </a:t>
            </a:r>
            <a:r>
              <a:rPr sz="2400" spc="-5" dirty="0">
                <a:latin typeface="Century Gothic"/>
                <a:cs typeface="Century Gothic"/>
              </a:rPr>
              <a:t>calculate its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results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based</a:t>
            </a:r>
            <a:r>
              <a:rPr sz="2400" dirty="0">
                <a:latin typeface="Century Gothic"/>
                <a:cs typeface="Century Gothic"/>
              </a:rPr>
              <a:t> on</a:t>
            </a:r>
            <a:r>
              <a:rPr sz="2400" spc="-5" dirty="0">
                <a:latin typeface="Century Gothic"/>
                <a:cs typeface="Century Gothic"/>
              </a:rPr>
              <a:t> inputs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received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from </a:t>
            </a:r>
            <a:r>
              <a:rPr sz="2400" b="1" spc="-5" dirty="0">
                <a:latin typeface="Century Gothic"/>
                <a:cs typeface="Century Gothic"/>
              </a:rPr>
              <a:t>on- </a:t>
            </a:r>
            <a:r>
              <a:rPr sz="2400" b="1" spc="-65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ledger</a:t>
            </a:r>
            <a:r>
              <a:rPr sz="2400" b="1" spc="-1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states</a:t>
            </a:r>
            <a:r>
              <a:rPr sz="2400" b="1" spc="-5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or</a:t>
            </a:r>
            <a:r>
              <a:rPr sz="2400" b="1" spc="-5" dirty="0">
                <a:latin typeface="Century Gothic"/>
                <a:cs typeface="Century Gothic"/>
              </a:rPr>
              <a:t> attachments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78771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Embedding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external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data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in</a:t>
            </a:r>
            <a:r>
              <a:rPr b="1" spc="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commands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89</a:t>
            </a:fld>
            <a:r>
              <a:rPr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93700" y="1615564"/>
            <a:ext cx="7098030" cy="4440555"/>
            <a:chOff x="2693700" y="1615564"/>
            <a:chExt cx="7098030" cy="4440555"/>
          </a:xfrm>
        </p:grpSpPr>
        <p:sp>
          <p:nvSpPr>
            <p:cNvPr id="4" name="object 4"/>
            <p:cNvSpPr/>
            <p:nvPr/>
          </p:nvSpPr>
          <p:spPr>
            <a:xfrm>
              <a:off x="2693700" y="1615564"/>
              <a:ext cx="7098030" cy="3920490"/>
            </a:xfrm>
            <a:custGeom>
              <a:avLst/>
              <a:gdLst/>
              <a:ahLst/>
              <a:cxnLst/>
              <a:rect l="l" t="t" r="r" b="b"/>
              <a:pathLst>
                <a:path w="7098030" h="3920490">
                  <a:moveTo>
                    <a:pt x="7098030" y="0"/>
                  </a:moveTo>
                  <a:lnTo>
                    <a:pt x="0" y="0"/>
                  </a:lnTo>
                  <a:lnTo>
                    <a:pt x="0" y="3920490"/>
                  </a:lnTo>
                  <a:lnTo>
                    <a:pt x="7098030" y="3920490"/>
                  </a:lnTo>
                  <a:lnTo>
                    <a:pt x="70980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9574" y="2036918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10" h="1243329">
                  <a:moveTo>
                    <a:pt x="1705254" y="0"/>
                  </a:moveTo>
                  <a:lnTo>
                    <a:pt x="0" y="0"/>
                  </a:lnTo>
                  <a:lnTo>
                    <a:pt x="0" y="1242826"/>
                  </a:lnTo>
                  <a:lnTo>
                    <a:pt x="1705254" y="1242826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09574" y="2036918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10" h="1243329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93700" y="5536053"/>
              <a:ext cx="934719" cy="520065"/>
            </a:xfrm>
            <a:custGeom>
              <a:avLst/>
              <a:gdLst/>
              <a:ahLst/>
              <a:cxnLst/>
              <a:rect l="l" t="t" r="r" b="b"/>
              <a:pathLst>
                <a:path w="934720" h="520064">
                  <a:moveTo>
                    <a:pt x="934377" y="0"/>
                  </a:moveTo>
                  <a:lnTo>
                    <a:pt x="0" y="0"/>
                  </a:lnTo>
                  <a:lnTo>
                    <a:pt x="0" y="519651"/>
                  </a:lnTo>
                  <a:lnTo>
                    <a:pt x="934377" y="519651"/>
                  </a:lnTo>
                  <a:lnTo>
                    <a:pt x="934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4967" y="2555547"/>
              <a:ext cx="2355850" cy="2040889"/>
            </a:xfrm>
            <a:custGeom>
              <a:avLst/>
              <a:gdLst/>
              <a:ahLst/>
              <a:cxnLst/>
              <a:rect l="l" t="t" r="r" b="b"/>
              <a:pathLst>
                <a:path w="2355850" h="2040889">
                  <a:moveTo>
                    <a:pt x="1769969" y="0"/>
                  </a:moveTo>
                  <a:lnTo>
                    <a:pt x="1769969" y="342858"/>
                  </a:lnTo>
                  <a:lnTo>
                    <a:pt x="0" y="342858"/>
                  </a:lnTo>
                  <a:lnTo>
                    <a:pt x="0" y="1697664"/>
                  </a:lnTo>
                  <a:lnTo>
                    <a:pt x="1769969" y="1697664"/>
                  </a:lnTo>
                  <a:lnTo>
                    <a:pt x="1769969" y="2040522"/>
                  </a:lnTo>
                  <a:lnTo>
                    <a:pt x="2355333" y="1020260"/>
                  </a:lnTo>
                  <a:lnTo>
                    <a:pt x="1769969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75356" y="3246692"/>
              <a:ext cx="539115" cy="153670"/>
            </a:xfrm>
            <a:custGeom>
              <a:avLst/>
              <a:gdLst/>
              <a:ahLst/>
              <a:cxnLst/>
              <a:rect l="l" t="t" r="r" b="b"/>
              <a:pathLst>
                <a:path w="539114" h="153670">
                  <a:moveTo>
                    <a:pt x="374153" y="3671"/>
                  </a:moveTo>
                  <a:lnTo>
                    <a:pt x="345975" y="3671"/>
                  </a:lnTo>
                  <a:lnTo>
                    <a:pt x="289718" y="149622"/>
                  </a:lnTo>
                  <a:lnTo>
                    <a:pt x="318590" y="149622"/>
                  </a:lnTo>
                  <a:lnTo>
                    <a:pt x="330497" y="119559"/>
                  </a:lnTo>
                  <a:lnTo>
                    <a:pt x="418743" y="119559"/>
                  </a:lnTo>
                  <a:lnTo>
                    <a:pt x="408321" y="92472"/>
                  </a:lnTo>
                  <a:lnTo>
                    <a:pt x="340815" y="92472"/>
                  </a:lnTo>
                  <a:lnTo>
                    <a:pt x="360263" y="42367"/>
                  </a:lnTo>
                  <a:lnTo>
                    <a:pt x="389042" y="42367"/>
                  </a:lnTo>
                  <a:lnTo>
                    <a:pt x="374153" y="3671"/>
                  </a:lnTo>
                  <a:close/>
                </a:path>
                <a:path w="539114" h="153670">
                  <a:moveTo>
                    <a:pt x="418743" y="119559"/>
                  </a:moveTo>
                  <a:lnTo>
                    <a:pt x="390028" y="119559"/>
                  </a:lnTo>
                  <a:lnTo>
                    <a:pt x="401439" y="149622"/>
                  </a:lnTo>
                  <a:lnTo>
                    <a:pt x="430311" y="149622"/>
                  </a:lnTo>
                  <a:lnTo>
                    <a:pt x="418743" y="119559"/>
                  </a:lnTo>
                  <a:close/>
                </a:path>
                <a:path w="539114" h="153670">
                  <a:moveTo>
                    <a:pt x="389042" y="42367"/>
                  </a:moveTo>
                  <a:lnTo>
                    <a:pt x="360263" y="42367"/>
                  </a:lnTo>
                  <a:lnTo>
                    <a:pt x="379610" y="92472"/>
                  </a:lnTo>
                  <a:lnTo>
                    <a:pt x="408321" y="92472"/>
                  </a:lnTo>
                  <a:lnTo>
                    <a:pt x="389042" y="42367"/>
                  </a:lnTo>
                  <a:close/>
                </a:path>
                <a:path w="539114" h="153670">
                  <a:moveTo>
                    <a:pt x="481707" y="3671"/>
                  </a:moveTo>
                  <a:lnTo>
                    <a:pt x="452239" y="3671"/>
                  </a:lnTo>
                  <a:lnTo>
                    <a:pt x="452239" y="149622"/>
                  </a:lnTo>
                  <a:lnTo>
                    <a:pt x="480020" y="149622"/>
                  </a:lnTo>
                  <a:lnTo>
                    <a:pt x="480020" y="87809"/>
                  </a:lnTo>
                  <a:lnTo>
                    <a:pt x="489811" y="87666"/>
                  </a:lnTo>
                  <a:lnTo>
                    <a:pt x="526618" y="76113"/>
                  </a:lnTo>
                  <a:lnTo>
                    <a:pt x="536671" y="60722"/>
                  </a:lnTo>
                  <a:lnTo>
                    <a:pt x="480020" y="60722"/>
                  </a:lnTo>
                  <a:lnTo>
                    <a:pt x="480020" y="30857"/>
                  </a:lnTo>
                  <a:lnTo>
                    <a:pt x="537412" y="30857"/>
                  </a:lnTo>
                  <a:lnTo>
                    <a:pt x="536921" y="28955"/>
                  </a:lnTo>
                  <a:lnTo>
                    <a:pt x="502282" y="4775"/>
                  </a:lnTo>
                  <a:lnTo>
                    <a:pt x="492828" y="3947"/>
                  </a:lnTo>
                  <a:lnTo>
                    <a:pt x="481707" y="3671"/>
                  </a:lnTo>
                  <a:close/>
                </a:path>
                <a:path w="539114" h="153670">
                  <a:moveTo>
                    <a:pt x="537412" y="30857"/>
                  </a:moveTo>
                  <a:lnTo>
                    <a:pt x="496456" y="30857"/>
                  </a:lnTo>
                  <a:lnTo>
                    <a:pt x="502344" y="31816"/>
                  </a:lnTo>
                  <a:lnTo>
                    <a:pt x="505519" y="33735"/>
                  </a:lnTo>
                  <a:lnTo>
                    <a:pt x="509884" y="36314"/>
                  </a:lnTo>
                  <a:lnTo>
                    <a:pt x="512067" y="40415"/>
                  </a:lnTo>
                  <a:lnTo>
                    <a:pt x="512067" y="49278"/>
                  </a:lnTo>
                  <a:lnTo>
                    <a:pt x="495795" y="60722"/>
                  </a:lnTo>
                  <a:lnTo>
                    <a:pt x="536671" y="60722"/>
                  </a:lnTo>
                  <a:lnTo>
                    <a:pt x="536959" y="60027"/>
                  </a:lnTo>
                  <a:lnTo>
                    <a:pt x="538456" y="53355"/>
                  </a:lnTo>
                  <a:lnTo>
                    <a:pt x="538956" y="46037"/>
                  </a:lnTo>
                  <a:lnTo>
                    <a:pt x="538956" y="36843"/>
                  </a:lnTo>
                  <a:lnTo>
                    <a:pt x="537412" y="30857"/>
                  </a:lnTo>
                  <a:close/>
                </a:path>
                <a:path w="539114" h="153670">
                  <a:moveTo>
                    <a:pt x="135234" y="3671"/>
                  </a:moveTo>
                  <a:lnTo>
                    <a:pt x="107850" y="3671"/>
                  </a:lnTo>
                  <a:lnTo>
                    <a:pt x="140889" y="149622"/>
                  </a:lnTo>
                  <a:lnTo>
                    <a:pt x="167283" y="149622"/>
                  </a:lnTo>
                  <a:lnTo>
                    <a:pt x="182047" y="96837"/>
                  </a:lnTo>
                  <a:lnTo>
                    <a:pt x="156269" y="96837"/>
                  </a:lnTo>
                  <a:lnTo>
                    <a:pt x="135234" y="3671"/>
                  </a:lnTo>
                  <a:close/>
                </a:path>
                <a:path w="539114" h="153670">
                  <a:moveTo>
                    <a:pt x="220097" y="55265"/>
                  </a:moveTo>
                  <a:lnTo>
                    <a:pt x="193675" y="55265"/>
                  </a:lnTo>
                  <a:lnTo>
                    <a:pt x="220563" y="149622"/>
                  </a:lnTo>
                  <a:lnTo>
                    <a:pt x="247252" y="149622"/>
                  </a:lnTo>
                  <a:lnTo>
                    <a:pt x="259130" y="96837"/>
                  </a:lnTo>
                  <a:lnTo>
                    <a:pt x="231874" y="96837"/>
                  </a:lnTo>
                  <a:lnTo>
                    <a:pt x="220097" y="55265"/>
                  </a:lnTo>
                  <a:close/>
                </a:path>
                <a:path w="539114" h="153670">
                  <a:moveTo>
                    <a:pt x="205482" y="3671"/>
                  </a:moveTo>
                  <a:lnTo>
                    <a:pt x="182364" y="3671"/>
                  </a:lnTo>
                  <a:lnTo>
                    <a:pt x="156269" y="96837"/>
                  </a:lnTo>
                  <a:lnTo>
                    <a:pt x="182047" y="96837"/>
                  </a:lnTo>
                  <a:lnTo>
                    <a:pt x="193675" y="55265"/>
                  </a:lnTo>
                  <a:lnTo>
                    <a:pt x="220097" y="55265"/>
                  </a:lnTo>
                  <a:lnTo>
                    <a:pt x="205482" y="3671"/>
                  </a:lnTo>
                  <a:close/>
                </a:path>
                <a:path w="539114" h="153670">
                  <a:moveTo>
                    <a:pt x="280094" y="3671"/>
                  </a:moveTo>
                  <a:lnTo>
                    <a:pt x="252709" y="3671"/>
                  </a:lnTo>
                  <a:lnTo>
                    <a:pt x="231874" y="96837"/>
                  </a:lnTo>
                  <a:lnTo>
                    <a:pt x="259130" y="96837"/>
                  </a:lnTo>
                  <a:lnTo>
                    <a:pt x="280094" y="3671"/>
                  </a:lnTo>
                  <a:close/>
                </a:path>
                <a:path w="539114" h="153670">
                  <a:moveTo>
                    <a:pt x="23315" y="107553"/>
                  </a:moveTo>
                  <a:lnTo>
                    <a:pt x="0" y="121643"/>
                  </a:lnTo>
                  <a:lnTo>
                    <a:pt x="4325" y="129282"/>
                  </a:lnTo>
                  <a:lnTo>
                    <a:pt x="9066" y="135830"/>
                  </a:lnTo>
                  <a:lnTo>
                    <a:pt x="46930" y="153294"/>
                  </a:lnTo>
                  <a:lnTo>
                    <a:pt x="56430" y="152562"/>
                  </a:lnTo>
                  <a:lnTo>
                    <a:pt x="88577" y="128314"/>
                  </a:lnTo>
                  <a:lnTo>
                    <a:pt x="88998" y="126900"/>
                  </a:lnTo>
                  <a:lnTo>
                    <a:pt x="47525" y="126900"/>
                  </a:lnTo>
                  <a:lnTo>
                    <a:pt x="40877" y="125691"/>
                  </a:lnTo>
                  <a:lnTo>
                    <a:pt x="34627" y="122064"/>
                  </a:lnTo>
                  <a:lnTo>
                    <a:pt x="28773" y="116018"/>
                  </a:lnTo>
                  <a:lnTo>
                    <a:pt x="23315" y="107553"/>
                  </a:lnTo>
                  <a:close/>
                </a:path>
                <a:path w="539114" h="153670">
                  <a:moveTo>
                    <a:pt x="54206" y="0"/>
                  </a:moveTo>
                  <a:lnTo>
                    <a:pt x="46930" y="0"/>
                  </a:lnTo>
                  <a:lnTo>
                    <a:pt x="38785" y="679"/>
                  </a:lnTo>
                  <a:lnTo>
                    <a:pt x="7567" y="29589"/>
                  </a:lnTo>
                  <a:lnTo>
                    <a:pt x="6845" y="36910"/>
                  </a:lnTo>
                  <a:lnTo>
                    <a:pt x="6845" y="43921"/>
                  </a:lnTo>
                  <a:lnTo>
                    <a:pt x="33696" y="78838"/>
                  </a:lnTo>
                  <a:lnTo>
                    <a:pt x="52882" y="94820"/>
                  </a:lnTo>
                  <a:lnTo>
                    <a:pt x="58273" y="99880"/>
                  </a:lnTo>
                  <a:lnTo>
                    <a:pt x="63168" y="106495"/>
                  </a:lnTo>
                  <a:lnTo>
                    <a:pt x="64392" y="109802"/>
                  </a:lnTo>
                  <a:lnTo>
                    <a:pt x="64392" y="116747"/>
                  </a:lnTo>
                  <a:lnTo>
                    <a:pt x="62772" y="119956"/>
                  </a:lnTo>
                  <a:lnTo>
                    <a:pt x="56290" y="125512"/>
                  </a:lnTo>
                  <a:lnTo>
                    <a:pt x="52288" y="126900"/>
                  </a:lnTo>
                  <a:lnTo>
                    <a:pt x="88998" y="126900"/>
                  </a:lnTo>
                  <a:lnTo>
                    <a:pt x="90902" y="120507"/>
                  </a:lnTo>
                  <a:lnTo>
                    <a:pt x="91677" y="111918"/>
                  </a:lnTo>
                  <a:lnTo>
                    <a:pt x="91677" y="105768"/>
                  </a:lnTo>
                  <a:lnTo>
                    <a:pt x="69701" y="72652"/>
                  </a:lnTo>
                  <a:lnTo>
                    <a:pt x="56951" y="61813"/>
                  </a:lnTo>
                  <a:lnTo>
                    <a:pt x="49317" y="55246"/>
                  </a:lnTo>
                  <a:lnTo>
                    <a:pt x="34131" y="38563"/>
                  </a:lnTo>
                  <a:lnTo>
                    <a:pt x="34131" y="33668"/>
                  </a:lnTo>
                  <a:lnTo>
                    <a:pt x="35288" y="31469"/>
                  </a:lnTo>
                  <a:lnTo>
                    <a:pt x="39918" y="27566"/>
                  </a:lnTo>
                  <a:lnTo>
                    <a:pt x="42895" y="26591"/>
                  </a:lnTo>
                  <a:lnTo>
                    <a:pt x="85618" y="26591"/>
                  </a:lnTo>
                  <a:lnTo>
                    <a:pt x="89098" y="23515"/>
                  </a:lnTo>
                  <a:lnTo>
                    <a:pt x="61135" y="1687"/>
                  </a:lnTo>
                  <a:lnTo>
                    <a:pt x="54206" y="0"/>
                  </a:lnTo>
                  <a:close/>
                </a:path>
                <a:path w="539114" h="153670">
                  <a:moveTo>
                    <a:pt x="85618" y="26591"/>
                  </a:moveTo>
                  <a:lnTo>
                    <a:pt x="46532" y="26591"/>
                  </a:lnTo>
                  <a:lnTo>
                    <a:pt x="52114" y="27533"/>
                  </a:lnTo>
                  <a:lnTo>
                    <a:pt x="57645" y="30361"/>
                  </a:lnTo>
                  <a:lnTo>
                    <a:pt x="63127" y="35074"/>
                  </a:lnTo>
                  <a:lnTo>
                    <a:pt x="68559" y="41672"/>
                  </a:lnTo>
                  <a:lnTo>
                    <a:pt x="85618" y="265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75356" y="3246693"/>
              <a:ext cx="539115" cy="153670"/>
            </a:xfrm>
            <a:custGeom>
              <a:avLst/>
              <a:gdLst/>
              <a:ahLst/>
              <a:cxnLst/>
              <a:rect l="l" t="t" r="r" b="b"/>
              <a:pathLst>
                <a:path w="539114" h="153670">
                  <a:moveTo>
                    <a:pt x="360263" y="42366"/>
                  </a:moveTo>
                  <a:lnTo>
                    <a:pt x="340816" y="92471"/>
                  </a:lnTo>
                  <a:lnTo>
                    <a:pt x="379610" y="92471"/>
                  </a:lnTo>
                  <a:lnTo>
                    <a:pt x="360263" y="42366"/>
                  </a:lnTo>
                  <a:close/>
                </a:path>
                <a:path w="539114" h="153670">
                  <a:moveTo>
                    <a:pt x="480020" y="30857"/>
                  </a:moveTo>
                  <a:lnTo>
                    <a:pt x="480020" y="60721"/>
                  </a:lnTo>
                  <a:lnTo>
                    <a:pt x="488850" y="60721"/>
                  </a:lnTo>
                  <a:lnTo>
                    <a:pt x="495795" y="60721"/>
                  </a:lnTo>
                  <a:lnTo>
                    <a:pt x="509736" y="54322"/>
                  </a:lnTo>
                  <a:lnTo>
                    <a:pt x="511290" y="52040"/>
                  </a:lnTo>
                  <a:lnTo>
                    <a:pt x="512068" y="49278"/>
                  </a:lnTo>
                  <a:lnTo>
                    <a:pt x="512068" y="46037"/>
                  </a:lnTo>
                  <a:lnTo>
                    <a:pt x="512068" y="40415"/>
                  </a:lnTo>
                  <a:lnTo>
                    <a:pt x="509884" y="36314"/>
                  </a:lnTo>
                  <a:lnTo>
                    <a:pt x="505519" y="33734"/>
                  </a:lnTo>
                  <a:lnTo>
                    <a:pt x="502344" y="31816"/>
                  </a:lnTo>
                  <a:lnTo>
                    <a:pt x="496457" y="30857"/>
                  </a:lnTo>
                  <a:lnTo>
                    <a:pt x="487858" y="30857"/>
                  </a:lnTo>
                  <a:lnTo>
                    <a:pt x="480020" y="30857"/>
                  </a:lnTo>
                  <a:close/>
                </a:path>
                <a:path w="539114" h="153670">
                  <a:moveTo>
                    <a:pt x="452239" y="3671"/>
                  </a:moveTo>
                  <a:lnTo>
                    <a:pt x="481706" y="3671"/>
                  </a:lnTo>
                  <a:lnTo>
                    <a:pt x="492828" y="3947"/>
                  </a:lnTo>
                  <a:lnTo>
                    <a:pt x="532854" y="22373"/>
                  </a:lnTo>
                  <a:lnTo>
                    <a:pt x="536922" y="28955"/>
                  </a:lnTo>
                  <a:lnTo>
                    <a:pt x="538956" y="36843"/>
                  </a:lnTo>
                  <a:lnTo>
                    <a:pt x="538956" y="46037"/>
                  </a:lnTo>
                  <a:lnTo>
                    <a:pt x="521555" y="80019"/>
                  </a:lnTo>
                  <a:lnTo>
                    <a:pt x="480020" y="87808"/>
                  </a:lnTo>
                  <a:lnTo>
                    <a:pt x="480020" y="149621"/>
                  </a:lnTo>
                  <a:lnTo>
                    <a:pt x="452239" y="149621"/>
                  </a:lnTo>
                  <a:lnTo>
                    <a:pt x="452239" y="3671"/>
                  </a:lnTo>
                  <a:close/>
                </a:path>
                <a:path w="539114" h="153670">
                  <a:moveTo>
                    <a:pt x="345975" y="3671"/>
                  </a:moveTo>
                  <a:lnTo>
                    <a:pt x="374153" y="3671"/>
                  </a:lnTo>
                  <a:lnTo>
                    <a:pt x="430311" y="149621"/>
                  </a:lnTo>
                  <a:lnTo>
                    <a:pt x="401439" y="149621"/>
                  </a:lnTo>
                  <a:lnTo>
                    <a:pt x="390028" y="119558"/>
                  </a:lnTo>
                  <a:lnTo>
                    <a:pt x="330497" y="119558"/>
                  </a:lnTo>
                  <a:lnTo>
                    <a:pt x="318591" y="149621"/>
                  </a:lnTo>
                  <a:lnTo>
                    <a:pt x="289718" y="149621"/>
                  </a:lnTo>
                  <a:lnTo>
                    <a:pt x="345975" y="3671"/>
                  </a:lnTo>
                  <a:close/>
                </a:path>
                <a:path w="539114" h="153670">
                  <a:moveTo>
                    <a:pt x="107850" y="3671"/>
                  </a:moveTo>
                  <a:lnTo>
                    <a:pt x="135235" y="3671"/>
                  </a:lnTo>
                  <a:lnTo>
                    <a:pt x="156269" y="96837"/>
                  </a:lnTo>
                  <a:lnTo>
                    <a:pt x="182364" y="3671"/>
                  </a:lnTo>
                  <a:lnTo>
                    <a:pt x="205482" y="3671"/>
                  </a:lnTo>
                  <a:lnTo>
                    <a:pt x="231874" y="96837"/>
                  </a:lnTo>
                  <a:lnTo>
                    <a:pt x="252710" y="3671"/>
                  </a:lnTo>
                  <a:lnTo>
                    <a:pt x="280094" y="3671"/>
                  </a:lnTo>
                  <a:lnTo>
                    <a:pt x="247253" y="149621"/>
                  </a:lnTo>
                  <a:lnTo>
                    <a:pt x="220563" y="149621"/>
                  </a:lnTo>
                  <a:lnTo>
                    <a:pt x="193674" y="55264"/>
                  </a:lnTo>
                  <a:lnTo>
                    <a:pt x="167282" y="149621"/>
                  </a:lnTo>
                  <a:lnTo>
                    <a:pt x="140890" y="149621"/>
                  </a:lnTo>
                  <a:lnTo>
                    <a:pt x="107850" y="3671"/>
                  </a:lnTo>
                  <a:close/>
                </a:path>
                <a:path w="539114" h="153670">
                  <a:moveTo>
                    <a:pt x="46930" y="0"/>
                  </a:moveTo>
                  <a:lnTo>
                    <a:pt x="54206" y="0"/>
                  </a:lnTo>
                  <a:lnTo>
                    <a:pt x="61135" y="1686"/>
                  </a:lnTo>
                  <a:lnTo>
                    <a:pt x="89098" y="23514"/>
                  </a:lnTo>
                  <a:lnTo>
                    <a:pt x="68560" y="41671"/>
                  </a:lnTo>
                  <a:lnTo>
                    <a:pt x="63127" y="35073"/>
                  </a:lnTo>
                  <a:lnTo>
                    <a:pt x="57646" y="30360"/>
                  </a:lnTo>
                  <a:lnTo>
                    <a:pt x="52114" y="27533"/>
                  </a:lnTo>
                  <a:lnTo>
                    <a:pt x="46533" y="26590"/>
                  </a:lnTo>
                  <a:lnTo>
                    <a:pt x="42895" y="26590"/>
                  </a:lnTo>
                  <a:lnTo>
                    <a:pt x="39919" y="27566"/>
                  </a:lnTo>
                  <a:lnTo>
                    <a:pt x="37603" y="29517"/>
                  </a:lnTo>
                  <a:lnTo>
                    <a:pt x="35288" y="31468"/>
                  </a:lnTo>
                  <a:lnTo>
                    <a:pt x="34131" y="33668"/>
                  </a:lnTo>
                  <a:lnTo>
                    <a:pt x="34131" y="36115"/>
                  </a:lnTo>
                  <a:lnTo>
                    <a:pt x="34131" y="38562"/>
                  </a:lnTo>
                  <a:lnTo>
                    <a:pt x="64107" y="67847"/>
                  </a:lnTo>
                  <a:lnTo>
                    <a:pt x="69701" y="72652"/>
                  </a:lnTo>
                  <a:lnTo>
                    <a:pt x="91678" y="105767"/>
                  </a:lnTo>
                  <a:lnTo>
                    <a:pt x="91678" y="111918"/>
                  </a:lnTo>
                  <a:lnTo>
                    <a:pt x="72603" y="146707"/>
                  </a:lnTo>
                  <a:lnTo>
                    <a:pt x="46930" y="153292"/>
                  </a:lnTo>
                  <a:lnTo>
                    <a:pt x="39392" y="152815"/>
                  </a:lnTo>
                  <a:lnTo>
                    <a:pt x="4325" y="129282"/>
                  </a:lnTo>
                  <a:lnTo>
                    <a:pt x="0" y="121642"/>
                  </a:lnTo>
                  <a:lnTo>
                    <a:pt x="23316" y="107553"/>
                  </a:lnTo>
                  <a:lnTo>
                    <a:pt x="28773" y="116017"/>
                  </a:lnTo>
                  <a:lnTo>
                    <a:pt x="34627" y="122063"/>
                  </a:lnTo>
                  <a:lnTo>
                    <a:pt x="40878" y="125691"/>
                  </a:lnTo>
                  <a:lnTo>
                    <a:pt x="47525" y="126900"/>
                  </a:lnTo>
                  <a:lnTo>
                    <a:pt x="52288" y="126900"/>
                  </a:lnTo>
                  <a:lnTo>
                    <a:pt x="56290" y="125511"/>
                  </a:lnTo>
                  <a:lnTo>
                    <a:pt x="59531" y="122733"/>
                  </a:lnTo>
                  <a:lnTo>
                    <a:pt x="62772" y="119955"/>
                  </a:lnTo>
                  <a:lnTo>
                    <a:pt x="64392" y="116747"/>
                  </a:lnTo>
                  <a:lnTo>
                    <a:pt x="64392" y="113109"/>
                  </a:lnTo>
                  <a:lnTo>
                    <a:pt x="64392" y="109802"/>
                  </a:lnTo>
                  <a:lnTo>
                    <a:pt x="44549" y="88007"/>
                  </a:lnTo>
                  <a:lnTo>
                    <a:pt x="33697" y="78838"/>
                  </a:lnTo>
                  <a:lnTo>
                    <a:pt x="6846" y="43920"/>
                  </a:lnTo>
                  <a:lnTo>
                    <a:pt x="6846" y="36909"/>
                  </a:lnTo>
                  <a:lnTo>
                    <a:pt x="31315" y="2716"/>
                  </a:lnTo>
                  <a:lnTo>
                    <a:pt x="38785" y="679"/>
                  </a:lnTo>
                  <a:lnTo>
                    <a:pt x="46930" y="0"/>
                  </a:lnTo>
                  <a:close/>
                </a:path>
              </a:pathLst>
            </a:custGeom>
            <a:ln w="84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70439" y="2036917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1705254" y="0"/>
                  </a:moveTo>
                  <a:lnTo>
                    <a:pt x="0" y="0"/>
                  </a:lnTo>
                  <a:lnTo>
                    <a:pt x="0" y="1242826"/>
                  </a:lnTo>
                  <a:lnTo>
                    <a:pt x="1705254" y="1242826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70439" y="2036917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9574" y="3909964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10" h="1243329">
                  <a:moveTo>
                    <a:pt x="1705254" y="0"/>
                  </a:moveTo>
                  <a:lnTo>
                    <a:pt x="0" y="0"/>
                  </a:lnTo>
                  <a:lnTo>
                    <a:pt x="0" y="1242826"/>
                  </a:lnTo>
                  <a:lnTo>
                    <a:pt x="1705254" y="1242826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9574" y="3909964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10" h="1243329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70439" y="3909964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1705254" y="0"/>
                  </a:moveTo>
                  <a:lnTo>
                    <a:pt x="0" y="0"/>
                  </a:lnTo>
                  <a:lnTo>
                    <a:pt x="0" y="1242826"/>
                  </a:lnTo>
                  <a:lnTo>
                    <a:pt x="1705254" y="1242826"/>
                  </a:lnTo>
                  <a:lnTo>
                    <a:pt x="17052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70439" y="3909964"/>
              <a:ext cx="1705610" cy="1243330"/>
            </a:xfrm>
            <a:custGeom>
              <a:avLst/>
              <a:gdLst/>
              <a:ahLst/>
              <a:cxnLst/>
              <a:rect l="l" t="t" r="r" b="b"/>
              <a:pathLst>
                <a:path w="1705609" h="1243329">
                  <a:moveTo>
                    <a:pt x="0" y="0"/>
                  </a:moveTo>
                  <a:lnTo>
                    <a:pt x="1705254" y="0"/>
                  </a:lnTo>
                  <a:lnTo>
                    <a:pt x="1705254" y="1242827"/>
                  </a:lnTo>
                  <a:lnTo>
                    <a:pt x="0" y="1242827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28072" y="5530303"/>
              <a:ext cx="1868805" cy="525780"/>
            </a:xfrm>
            <a:custGeom>
              <a:avLst/>
              <a:gdLst/>
              <a:ahLst/>
              <a:cxnLst/>
              <a:rect l="l" t="t" r="r" b="b"/>
              <a:pathLst>
                <a:path w="1868804" h="525779">
                  <a:moveTo>
                    <a:pt x="1868754" y="0"/>
                  </a:moveTo>
                  <a:lnTo>
                    <a:pt x="934377" y="0"/>
                  </a:lnTo>
                  <a:lnTo>
                    <a:pt x="934377" y="5753"/>
                  </a:lnTo>
                  <a:lnTo>
                    <a:pt x="0" y="5753"/>
                  </a:lnTo>
                  <a:lnTo>
                    <a:pt x="0" y="525411"/>
                  </a:lnTo>
                  <a:lnTo>
                    <a:pt x="934377" y="525411"/>
                  </a:lnTo>
                  <a:lnTo>
                    <a:pt x="934377" y="519645"/>
                  </a:lnTo>
                  <a:lnTo>
                    <a:pt x="1868754" y="519645"/>
                  </a:lnTo>
                  <a:lnTo>
                    <a:pt x="1868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65125" y="1586989"/>
          <a:ext cx="7096759" cy="443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4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04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9250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1</a:t>
                      </a:r>
                      <a:endParaRPr sz="1350" baseline="-21604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1400" b="1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1400" b="1" spc="-4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£10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99250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1</a:t>
                      </a:r>
                      <a:endParaRPr sz="1350" baseline="-21604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1400" b="1" spc="-9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Bob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5067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1400" b="1" spc="-4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$12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76200">
                      <a:solidFill>
                        <a:srgbClr val="7F7F7F"/>
                      </a:solidFill>
                      <a:prstDash val="solid"/>
                    </a:lnL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75018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2</a:t>
                      </a:r>
                      <a:endParaRPr sz="1350" baseline="-21604">
                        <a:latin typeface="Century Gothic"/>
                        <a:cs typeface="Century Gothic"/>
                      </a:endParaRPr>
                    </a:p>
                    <a:p>
                      <a:pPr marL="226441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1400" b="1" spc="-9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Bob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22644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1400" b="1" spc="-4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£10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275018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entury Gothic"/>
                          <a:cs typeface="Century Gothic"/>
                        </a:rPr>
                        <a:t>CASH</a:t>
                      </a:r>
                      <a:r>
                        <a:rPr sz="1350" b="1" baseline="-21604" dirty="0">
                          <a:latin typeface="Century Gothic"/>
                          <a:cs typeface="Century Gothic"/>
                        </a:rPr>
                        <a:t>2</a:t>
                      </a:r>
                      <a:endParaRPr sz="1350" baseline="-21604">
                        <a:latin typeface="Century Gothic"/>
                        <a:cs typeface="Century Gothic"/>
                      </a:endParaRPr>
                    </a:p>
                    <a:p>
                      <a:pPr marL="226441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Owner:</a:t>
                      </a:r>
                      <a:r>
                        <a:rPr sz="1400" b="1" spc="-40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10" dirty="0">
                          <a:latin typeface="Century Gothic"/>
                          <a:cs typeface="Century Gothic"/>
                        </a:rPr>
                        <a:t>Alice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  <a:p>
                      <a:pPr marL="22644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1" spc="-5" dirty="0">
                          <a:latin typeface="Century Gothic"/>
                          <a:cs typeface="Century Gothic"/>
                        </a:rPr>
                        <a:t>Amount:</a:t>
                      </a:r>
                      <a:r>
                        <a:rPr sz="1400" b="1" spc="-45" dirty="0"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400" spc="-5" dirty="0">
                          <a:latin typeface="Century Gothic"/>
                          <a:cs typeface="Century Gothic"/>
                        </a:rPr>
                        <a:t>$12</a:t>
                      </a:r>
                      <a:endParaRPr sz="14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</a:pPr>
                      <a:r>
                        <a:rPr sz="1800" b="1" spc="-7" baseline="11574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800" b="1" spc="-5" dirty="0">
                          <a:latin typeface="Century Gothic"/>
                          <a:cs typeface="Century Gothic"/>
                        </a:rPr>
                        <a:t>ALICE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635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sz="1200" b="1" spc="-5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1200" b="1" spc="-7" baseline="-17361" dirty="0">
                          <a:latin typeface="Century Gothic"/>
                          <a:cs typeface="Century Gothic"/>
                        </a:rPr>
                        <a:t>BOB</a:t>
                      </a:r>
                      <a:endParaRPr sz="1200" baseline="-17361">
                        <a:latin typeface="Century Gothic"/>
                        <a:cs typeface="Century Gothic"/>
                      </a:endParaRPr>
                    </a:p>
                  </a:txBody>
                  <a:tcPr marL="0" marR="0" marT="163830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sz="1800" b="1" spc="-7" baseline="11574" dirty="0">
                          <a:latin typeface="Century Gothic"/>
                          <a:cs typeface="Century Gothic"/>
                        </a:rPr>
                        <a:t>SIG</a:t>
                      </a:r>
                      <a:r>
                        <a:rPr sz="800" b="1" spc="-5" dirty="0">
                          <a:latin typeface="Century Gothic"/>
                          <a:cs typeface="Century Gothic"/>
                        </a:rPr>
                        <a:t>ORACLE</a:t>
                      </a:r>
                      <a:endParaRPr sz="8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>
                    <a:lnL w="76200">
                      <a:solidFill>
                        <a:srgbClr val="7F7F7F"/>
                      </a:solidFill>
                      <a:prstDash val="solid"/>
                    </a:lnL>
                    <a:lnR w="76200">
                      <a:solidFill>
                        <a:srgbClr val="7F7F7F"/>
                      </a:solidFill>
                      <a:prstDash val="solid"/>
                    </a:lnR>
                    <a:lnT w="76200">
                      <a:solidFill>
                        <a:srgbClr val="7F7F7F"/>
                      </a:solidFill>
                      <a:prstDash val="solid"/>
                    </a:lnT>
                    <a:lnB w="7620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7F7F7F"/>
                      </a:solidFill>
                      <a:prstDash val="solid"/>
                    </a:lnL>
                    <a:lnT w="76200">
                      <a:solidFill>
                        <a:srgbClr val="7F7F7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9988" y="3483738"/>
            <a:ext cx="1695284" cy="1751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472" y="3722575"/>
            <a:ext cx="1761488" cy="1543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4052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Managing</a:t>
            </a:r>
            <a:r>
              <a:rPr b="1" spc="-5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trade-offs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126" y="1444984"/>
            <a:ext cx="8900795" cy="386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400"/>
              </a:lnSpc>
              <a:spcBef>
                <a:spcPts val="100"/>
              </a:spcBef>
            </a:pPr>
            <a:r>
              <a:rPr sz="2400" spc="-5" dirty="0">
                <a:latin typeface="Century Gothic"/>
                <a:cs typeface="Century Gothic"/>
              </a:rPr>
              <a:t>Designing the architecture </a:t>
            </a:r>
            <a:r>
              <a:rPr sz="2400" dirty="0">
                <a:latin typeface="Century Gothic"/>
                <a:cs typeface="Century Gothic"/>
              </a:rPr>
              <a:t>of a </a:t>
            </a:r>
            <a:r>
              <a:rPr sz="2400" spc="-5" dirty="0">
                <a:latin typeface="Century Gothic"/>
                <a:cs typeface="Century Gothic"/>
              </a:rPr>
              <a:t>distributed ledger platform is </a:t>
            </a:r>
            <a:r>
              <a:rPr sz="2400" spc="-65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rooted in </a:t>
            </a:r>
            <a:r>
              <a:rPr sz="2400" b="1" spc="-5" dirty="0">
                <a:latin typeface="Century Gothic"/>
                <a:cs typeface="Century Gothic"/>
              </a:rPr>
              <a:t>managing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a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set</a:t>
            </a:r>
            <a:r>
              <a:rPr sz="2400" b="1" spc="10" dirty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of</a:t>
            </a:r>
            <a:r>
              <a:rPr sz="2400" b="1" spc="5" dirty="0">
                <a:latin typeface="Century Gothic"/>
                <a:cs typeface="Century Gothic"/>
              </a:rPr>
              <a:t> </a:t>
            </a:r>
            <a:r>
              <a:rPr sz="2400" b="1" spc="-5" dirty="0">
                <a:latin typeface="Century Gothic"/>
                <a:cs typeface="Century Gothic"/>
              </a:rPr>
              <a:t>trade-offs</a:t>
            </a:r>
            <a:r>
              <a:rPr sz="2400" spc="-5" dirty="0">
                <a:latin typeface="Century Gothic"/>
                <a:cs typeface="Century Gothic"/>
              </a:rPr>
              <a:t>, primarily: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Privacy</a:t>
            </a:r>
            <a:r>
              <a:rPr sz="2400" spc="-3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and</a:t>
            </a:r>
            <a:r>
              <a:rPr sz="2400" spc="-2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confidentiality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entury Gothic"/>
                <a:cs typeface="Century Gothic"/>
              </a:rPr>
              <a:t>Scalability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Security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Complexity</a:t>
            </a:r>
            <a:endParaRPr sz="24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Among</a:t>
            </a:r>
            <a:r>
              <a:rPr sz="2400" spc="-4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others…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63811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Embedding</a:t>
            </a:r>
            <a:r>
              <a:rPr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data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in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attachments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90</a:t>
            </a:fld>
            <a:r>
              <a:rPr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3585" y="1467210"/>
            <a:ext cx="7155180" cy="4298950"/>
            <a:chOff x="2013585" y="1467210"/>
            <a:chExt cx="7155180" cy="4298950"/>
          </a:xfrm>
        </p:grpSpPr>
        <p:sp>
          <p:nvSpPr>
            <p:cNvPr id="4" name="object 4"/>
            <p:cNvSpPr/>
            <p:nvPr/>
          </p:nvSpPr>
          <p:spPr>
            <a:xfrm>
              <a:off x="2042160" y="1495785"/>
              <a:ext cx="7098030" cy="4241800"/>
            </a:xfrm>
            <a:custGeom>
              <a:avLst/>
              <a:gdLst/>
              <a:ahLst/>
              <a:cxnLst/>
              <a:rect l="l" t="t" r="r" b="b"/>
              <a:pathLst>
                <a:path w="7098030" h="4241800">
                  <a:moveTo>
                    <a:pt x="7098030" y="0"/>
                  </a:moveTo>
                  <a:lnTo>
                    <a:pt x="0" y="0"/>
                  </a:lnTo>
                  <a:lnTo>
                    <a:pt x="0" y="4241220"/>
                  </a:lnTo>
                  <a:lnTo>
                    <a:pt x="7098030" y="4241220"/>
                  </a:lnTo>
                  <a:lnTo>
                    <a:pt x="70980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2160" y="1495785"/>
              <a:ext cx="7098030" cy="4241800"/>
            </a:xfrm>
            <a:custGeom>
              <a:avLst/>
              <a:gdLst/>
              <a:ahLst/>
              <a:cxnLst/>
              <a:rect l="l" t="t" r="r" b="b"/>
              <a:pathLst>
                <a:path w="7098030" h="4241800">
                  <a:moveTo>
                    <a:pt x="0" y="0"/>
                  </a:moveTo>
                  <a:lnTo>
                    <a:pt x="7098030" y="0"/>
                  </a:lnTo>
                  <a:lnTo>
                    <a:pt x="7098030" y="4241221"/>
                  </a:lnTo>
                  <a:lnTo>
                    <a:pt x="0" y="424122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75165" y="1839123"/>
            <a:ext cx="1705610" cy="124333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CASH</a:t>
            </a:r>
            <a:r>
              <a:rPr sz="1350" b="1" baseline="-21604" dirty="0">
                <a:latin typeface="Century Gothic"/>
                <a:cs typeface="Century Gothic"/>
              </a:rPr>
              <a:t>1</a:t>
            </a:r>
            <a:endParaRPr sz="1350" baseline="-21604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Owner: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Alice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4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£10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42160" y="5737006"/>
            <a:ext cx="934719" cy="520065"/>
          </a:xfrm>
          <a:custGeom>
            <a:avLst/>
            <a:gdLst/>
            <a:ahLst/>
            <a:cxnLst/>
            <a:rect l="l" t="t" r="r" b="b"/>
            <a:pathLst>
              <a:path w="934719" h="520064">
                <a:moveTo>
                  <a:pt x="934377" y="0"/>
                </a:moveTo>
                <a:lnTo>
                  <a:pt x="0" y="0"/>
                </a:lnTo>
                <a:lnTo>
                  <a:pt x="0" y="519651"/>
                </a:lnTo>
                <a:lnTo>
                  <a:pt x="934377" y="519651"/>
                </a:lnTo>
                <a:lnTo>
                  <a:pt x="9343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42160" y="5737006"/>
            <a:ext cx="934719" cy="520065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</a:pPr>
            <a:r>
              <a:rPr sz="1800" b="1" spc="-7" baseline="11574" dirty="0">
                <a:latin typeface="Century Gothic"/>
                <a:cs typeface="Century Gothic"/>
              </a:rPr>
              <a:t>SIG</a:t>
            </a:r>
            <a:r>
              <a:rPr sz="800" b="1" spc="-5" dirty="0">
                <a:latin typeface="Century Gothic"/>
                <a:cs typeface="Century Gothic"/>
              </a:rPr>
              <a:t>ALICE</a:t>
            </a:r>
            <a:endParaRPr sz="8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76538" y="2709077"/>
            <a:ext cx="3792854" cy="3547745"/>
            <a:chOff x="2976538" y="2709077"/>
            <a:chExt cx="3792854" cy="3547745"/>
          </a:xfrm>
        </p:grpSpPr>
        <p:sp>
          <p:nvSpPr>
            <p:cNvPr id="10" name="object 10"/>
            <p:cNvSpPr/>
            <p:nvPr/>
          </p:nvSpPr>
          <p:spPr>
            <a:xfrm>
              <a:off x="4413507" y="2709077"/>
              <a:ext cx="2355850" cy="1333500"/>
            </a:xfrm>
            <a:custGeom>
              <a:avLst/>
              <a:gdLst/>
              <a:ahLst/>
              <a:cxnLst/>
              <a:rect l="l" t="t" r="r" b="b"/>
              <a:pathLst>
                <a:path w="2355850" h="1333500">
                  <a:moveTo>
                    <a:pt x="1659516" y="0"/>
                  </a:moveTo>
                  <a:lnTo>
                    <a:pt x="1659516" y="368437"/>
                  </a:lnTo>
                  <a:lnTo>
                    <a:pt x="0" y="368437"/>
                  </a:lnTo>
                  <a:lnTo>
                    <a:pt x="0" y="964907"/>
                  </a:lnTo>
                  <a:lnTo>
                    <a:pt x="1659516" y="964907"/>
                  </a:lnTo>
                  <a:lnTo>
                    <a:pt x="1659516" y="1333345"/>
                  </a:lnTo>
                  <a:lnTo>
                    <a:pt x="2355334" y="666673"/>
                  </a:lnTo>
                  <a:lnTo>
                    <a:pt x="1659516" y="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3841" y="3296142"/>
              <a:ext cx="1624826" cy="2031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76538" y="5737006"/>
              <a:ext cx="934719" cy="520065"/>
            </a:xfrm>
            <a:custGeom>
              <a:avLst/>
              <a:gdLst/>
              <a:ahLst/>
              <a:cxnLst/>
              <a:rect l="l" t="t" r="r" b="b"/>
              <a:pathLst>
                <a:path w="934720" h="520064">
                  <a:moveTo>
                    <a:pt x="934377" y="0"/>
                  </a:moveTo>
                  <a:lnTo>
                    <a:pt x="0" y="0"/>
                  </a:lnTo>
                  <a:lnTo>
                    <a:pt x="0" y="519651"/>
                  </a:lnTo>
                  <a:lnTo>
                    <a:pt x="934377" y="519651"/>
                  </a:lnTo>
                  <a:lnTo>
                    <a:pt x="934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01766" y="1814353"/>
            <a:ext cx="1705610" cy="124333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CASH</a:t>
            </a:r>
            <a:r>
              <a:rPr sz="1350" b="1" baseline="-21604" dirty="0">
                <a:latin typeface="Century Gothic"/>
                <a:cs typeface="Century Gothic"/>
              </a:rPr>
              <a:t>2</a:t>
            </a:r>
            <a:endParaRPr sz="1350" baseline="-21604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Owner:</a:t>
            </a:r>
            <a:r>
              <a:rPr sz="1400" b="1" spc="-9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Bob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4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£10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75165" y="3396858"/>
            <a:ext cx="1705610" cy="124333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CASH</a:t>
            </a:r>
            <a:r>
              <a:rPr sz="1350" b="1" baseline="-21604" dirty="0">
                <a:latin typeface="Century Gothic"/>
                <a:cs typeface="Century Gothic"/>
              </a:rPr>
              <a:t>1</a:t>
            </a:r>
            <a:endParaRPr sz="1350" baseline="-21604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Owner:</a:t>
            </a:r>
            <a:r>
              <a:rPr sz="1400" b="1" spc="-9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Bob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4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$12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01766" y="3375750"/>
            <a:ext cx="1705610" cy="1243330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latin typeface="Century Gothic"/>
                <a:cs typeface="Century Gothic"/>
              </a:rPr>
              <a:t>CASH</a:t>
            </a:r>
            <a:r>
              <a:rPr sz="1350" b="1" baseline="-21604" dirty="0">
                <a:latin typeface="Century Gothic"/>
                <a:cs typeface="Century Gothic"/>
              </a:rPr>
              <a:t>2</a:t>
            </a:r>
            <a:endParaRPr sz="1350" baseline="-21604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1685"/>
              </a:spcBef>
            </a:pPr>
            <a:r>
              <a:rPr sz="1400" b="1" spc="-5" dirty="0">
                <a:latin typeface="Century Gothic"/>
                <a:cs typeface="Century Gothic"/>
              </a:rPr>
              <a:t>Owner: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Alice</a:t>
            </a:r>
            <a:endParaRPr sz="1400">
              <a:latin typeface="Century Gothic"/>
              <a:cs typeface="Century Gothic"/>
            </a:endParaRPr>
          </a:p>
          <a:p>
            <a:pPr marL="90805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Amount:</a:t>
            </a:r>
            <a:r>
              <a:rPr sz="1400" b="1" spc="-4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$12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6538" y="5737006"/>
            <a:ext cx="934719" cy="520065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290"/>
              </a:spcBef>
            </a:pPr>
            <a:r>
              <a:rPr sz="1200" b="1" spc="-5" dirty="0">
                <a:latin typeface="Century Gothic"/>
                <a:cs typeface="Century Gothic"/>
              </a:rPr>
              <a:t>SIG</a:t>
            </a:r>
            <a:r>
              <a:rPr sz="1200" b="1" spc="-7" baseline="-17361" dirty="0">
                <a:latin typeface="Century Gothic"/>
                <a:cs typeface="Century Gothic"/>
              </a:rPr>
              <a:t>BOB</a:t>
            </a:r>
            <a:endParaRPr sz="1200" baseline="-17361">
              <a:latin typeface="Century Gothic"/>
              <a:cs typeface="Century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82340" y="5712900"/>
            <a:ext cx="991869" cy="577215"/>
            <a:chOff x="3882340" y="5712900"/>
            <a:chExt cx="991869" cy="577215"/>
          </a:xfrm>
        </p:grpSpPr>
        <p:sp>
          <p:nvSpPr>
            <p:cNvPr id="18" name="object 18"/>
            <p:cNvSpPr/>
            <p:nvPr/>
          </p:nvSpPr>
          <p:spPr>
            <a:xfrm>
              <a:off x="3910915" y="5741475"/>
              <a:ext cx="934719" cy="520065"/>
            </a:xfrm>
            <a:custGeom>
              <a:avLst/>
              <a:gdLst/>
              <a:ahLst/>
              <a:cxnLst/>
              <a:rect l="l" t="t" r="r" b="b"/>
              <a:pathLst>
                <a:path w="934720" h="520064">
                  <a:moveTo>
                    <a:pt x="934377" y="0"/>
                  </a:moveTo>
                  <a:lnTo>
                    <a:pt x="0" y="0"/>
                  </a:lnTo>
                  <a:lnTo>
                    <a:pt x="0" y="519651"/>
                  </a:lnTo>
                  <a:lnTo>
                    <a:pt x="934377" y="519651"/>
                  </a:lnTo>
                  <a:lnTo>
                    <a:pt x="9343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915" y="5741475"/>
              <a:ext cx="934719" cy="520065"/>
            </a:xfrm>
            <a:custGeom>
              <a:avLst/>
              <a:gdLst/>
              <a:ahLst/>
              <a:cxnLst/>
              <a:rect l="l" t="t" r="r" b="b"/>
              <a:pathLst>
                <a:path w="934720" h="520064">
                  <a:moveTo>
                    <a:pt x="0" y="0"/>
                  </a:moveTo>
                  <a:lnTo>
                    <a:pt x="934378" y="0"/>
                  </a:lnTo>
                  <a:lnTo>
                    <a:pt x="934378" y="519652"/>
                  </a:lnTo>
                  <a:lnTo>
                    <a:pt x="0" y="51965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14091" y="5926753"/>
            <a:ext cx="9283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00"/>
              </a:spcBef>
            </a:pPr>
            <a:r>
              <a:rPr sz="1800" b="1" spc="-7" baseline="11574" dirty="0">
                <a:latin typeface="Century Gothic"/>
                <a:cs typeface="Century Gothic"/>
              </a:rPr>
              <a:t>SIG</a:t>
            </a:r>
            <a:r>
              <a:rPr sz="800" b="1" spc="-5" dirty="0">
                <a:latin typeface="Century Gothic"/>
                <a:cs typeface="Century Gothic"/>
              </a:rPr>
              <a:t>ORACLE</a:t>
            </a:r>
            <a:endParaRPr sz="8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31746" y="4937146"/>
            <a:ext cx="2575560" cy="520065"/>
          </a:xfrm>
          <a:prstGeom prst="rect">
            <a:avLst/>
          </a:prstGeom>
          <a:solidFill>
            <a:srgbClr val="FFFFFF"/>
          </a:solidFill>
          <a:ln w="57150">
            <a:solidFill>
              <a:srgbClr val="7F7F7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200" b="1" spc="-5" dirty="0">
                <a:latin typeface="Century Gothic"/>
                <a:cs typeface="Century Gothic"/>
              </a:rPr>
              <a:t>ATTACHMENTS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23505" y="5070638"/>
            <a:ext cx="1113790" cy="257810"/>
          </a:xfrm>
          <a:prstGeom prst="rect">
            <a:avLst/>
          </a:prstGeom>
          <a:solidFill>
            <a:srgbClr val="F2F2F2"/>
          </a:solidFill>
          <a:ln w="57150">
            <a:solidFill>
              <a:srgbClr val="7F7F7F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359"/>
              </a:spcBef>
            </a:pPr>
            <a:r>
              <a:rPr sz="1000" b="1" spc="-5" dirty="0">
                <a:latin typeface="Century Gothic"/>
                <a:cs typeface="Century Gothic"/>
              </a:rPr>
              <a:t>4jg8493hgf…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12766" y="3858322"/>
            <a:ext cx="1261745" cy="115633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146050" rIns="0" bIns="0" rtlCol="0">
            <a:spAutoFit/>
          </a:bodyPr>
          <a:lstStyle/>
          <a:p>
            <a:pPr marL="91440" marR="165100">
              <a:lnSpc>
                <a:spcPct val="100499"/>
              </a:lnSpc>
              <a:spcBef>
                <a:spcPts val="1150"/>
              </a:spcBef>
            </a:pPr>
            <a:r>
              <a:rPr sz="1400" b="1" dirty="0">
                <a:solidFill>
                  <a:srgbClr val="FFFFFF"/>
                </a:solidFill>
                <a:latin typeface="Century Gothic"/>
                <a:cs typeface="Century Gothic"/>
              </a:rPr>
              <a:t>Static data </a:t>
            </a:r>
            <a:r>
              <a:rPr sz="14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entury Gothic"/>
                <a:cs typeface="Century Gothic"/>
              </a:rPr>
              <a:t>required</a:t>
            </a:r>
            <a:r>
              <a:rPr sz="1400" b="1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1400" b="1" spc="-3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entury Gothic"/>
                <a:cs typeface="Century Gothic"/>
              </a:rPr>
              <a:t>transaction </a:t>
            </a:r>
            <a:r>
              <a:rPr sz="1400" b="1" spc="-3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entury Gothic"/>
                <a:cs typeface="Century Gothic"/>
              </a:rPr>
              <a:t>verification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848378" y="3829746"/>
            <a:ext cx="1293495" cy="1656080"/>
            <a:chOff x="8848378" y="3829746"/>
            <a:chExt cx="1293495" cy="1656080"/>
          </a:xfrm>
        </p:grpSpPr>
        <p:sp>
          <p:nvSpPr>
            <p:cNvPr id="25" name="object 25"/>
            <p:cNvSpPr/>
            <p:nvPr/>
          </p:nvSpPr>
          <p:spPr>
            <a:xfrm>
              <a:off x="8876953" y="3858321"/>
              <a:ext cx="1236345" cy="1072515"/>
            </a:xfrm>
            <a:custGeom>
              <a:avLst/>
              <a:gdLst/>
              <a:ahLst/>
              <a:cxnLst/>
              <a:rect l="l" t="t" r="r" b="b"/>
              <a:pathLst>
                <a:path w="1236345" h="1072514">
                  <a:moveTo>
                    <a:pt x="0" y="1071942"/>
                  </a:moveTo>
                  <a:lnTo>
                    <a:pt x="1235813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76953" y="5014336"/>
              <a:ext cx="1236345" cy="442595"/>
            </a:xfrm>
            <a:custGeom>
              <a:avLst/>
              <a:gdLst/>
              <a:ahLst/>
              <a:cxnLst/>
              <a:rect l="l" t="t" r="r" b="b"/>
              <a:pathLst>
                <a:path w="1236345" h="442595">
                  <a:moveTo>
                    <a:pt x="0" y="442461"/>
                  </a:moveTo>
                  <a:lnTo>
                    <a:pt x="1235813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334" y="2162431"/>
            <a:ext cx="8176895" cy="243649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14351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130"/>
              </a:spcBef>
            </a:pPr>
            <a:r>
              <a:rPr sz="3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Oracles</a:t>
            </a:r>
            <a:r>
              <a:rPr sz="32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an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authority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attests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endParaRPr sz="3200">
              <a:latin typeface="Century Gothic"/>
              <a:cs typeface="Century Gothic"/>
            </a:endParaRPr>
          </a:p>
          <a:p>
            <a:pPr marL="179705" marR="247015">
              <a:lnSpc>
                <a:spcPts val="5770"/>
              </a:lnSpc>
              <a:spcBef>
                <a:spcPts val="480"/>
              </a:spcBef>
            </a:pP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(and may also provide) off-ledger facts </a:t>
            </a:r>
            <a:r>
              <a:rPr sz="3200" spc="-8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needed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verify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transaction proposals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</a:t>
            </a:r>
            <a:fld id="{81D60167-4931-47E6-BA6A-407CBD079E47}" type="slidenum">
              <a:rPr dirty="0"/>
              <a:t>91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54864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The</a:t>
            </a:r>
            <a:r>
              <a:rPr sz="5400" b="1" spc="-3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Corda</a:t>
            </a:r>
            <a:r>
              <a:rPr sz="5400" b="1" spc="-3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Node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68" name="object 68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71" name="object 71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832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</a:t>
            </a:r>
            <a:r>
              <a:rPr b="1" spc="-5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Corda</a:t>
            </a:r>
            <a:r>
              <a:rPr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node</a:t>
            </a:r>
          </a:p>
        </p:txBody>
      </p:sp>
      <p:grpSp>
        <p:nvGrpSpPr>
          <p:cNvPr id="87" name="object 87"/>
          <p:cNvGrpSpPr/>
          <p:nvPr/>
        </p:nvGrpSpPr>
        <p:grpSpPr>
          <a:xfrm>
            <a:off x="3980143" y="1704700"/>
            <a:ext cx="4371340" cy="3994150"/>
            <a:chOff x="3980143" y="1704700"/>
            <a:chExt cx="4371340" cy="3994150"/>
          </a:xfrm>
        </p:grpSpPr>
        <p:sp>
          <p:nvSpPr>
            <p:cNvPr id="88" name="object 88"/>
            <p:cNvSpPr/>
            <p:nvPr/>
          </p:nvSpPr>
          <p:spPr>
            <a:xfrm>
              <a:off x="4008717" y="3004718"/>
              <a:ext cx="4314190" cy="2665730"/>
            </a:xfrm>
            <a:custGeom>
              <a:avLst/>
              <a:gdLst/>
              <a:ahLst/>
              <a:cxnLst/>
              <a:rect l="l" t="t" r="r" b="b"/>
              <a:pathLst>
                <a:path w="4314190" h="2665729">
                  <a:moveTo>
                    <a:pt x="4313618" y="0"/>
                  </a:moveTo>
                  <a:lnTo>
                    <a:pt x="0" y="0"/>
                  </a:lnTo>
                  <a:lnTo>
                    <a:pt x="0" y="2453500"/>
                  </a:lnTo>
                  <a:lnTo>
                    <a:pt x="0" y="2665234"/>
                  </a:lnTo>
                  <a:lnTo>
                    <a:pt x="1289786" y="2665234"/>
                  </a:lnTo>
                  <a:lnTo>
                    <a:pt x="1289786" y="2453500"/>
                  </a:lnTo>
                  <a:lnTo>
                    <a:pt x="1346936" y="2453500"/>
                  </a:lnTo>
                  <a:lnTo>
                    <a:pt x="1346936" y="2665234"/>
                  </a:lnTo>
                  <a:lnTo>
                    <a:pt x="2959100" y="2665234"/>
                  </a:lnTo>
                  <a:lnTo>
                    <a:pt x="2959100" y="2453500"/>
                  </a:lnTo>
                  <a:lnTo>
                    <a:pt x="3016250" y="2453500"/>
                  </a:lnTo>
                  <a:lnTo>
                    <a:pt x="3016250" y="2665234"/>
                  </a:lnTo>
                  <a:lnTo>
                    <a:pt x="4313618" y="2665234"/>
                  </a:lnTo>
                  <a:lnTo>
                    <a:pt x="4313618" y="2453500"/>
                  </a:lnTo>
                  <a:lnTo>
                    <a:pt x="431361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008718" y="3004709"/>
              <a:ext cx="4314190" cy="2665730"/>
            </a:xfrm>
            <a:custGeom>
              <a:avLst/>
              <a:gdLst/>
              <a:ahLst/>
              <a:cxnLst/>
              <a:rect l="l" t="t" r="r" b="b"/>
              <a:pathLst>
                <a:path w="4314190" h="2665729">
                  <a:moveTo>
                    <a:pt x="0" y="0"/>
                  </a:moveTo>
                  <a:lnTo>
                    <a:pt x="4313621" y="0"/>
                  </a:lnTo>
                  <a:lnTo>
                    <a:pt x="4313621" y="2665232"/>
                  </a:lnTo>
                  <a:lnTo>
                    <a:pt x="0" y="266523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108530" y="1733275"/>
              <a:ext cx="1214120" cy="998219"/>
            </a:xfrm>
            <a:custGeom>
              <a:avLst/>
              <a:gdLst/>
              <a:ahLst/>
              <a:cxnLst/>
              <a:rect l="l" t="t" r="r" b="b"/>
              <a:pathLst>
                <a:path w="1214120" h="998219">
                  <a:moveTo>
                    <a:pt x="0" y="0"/>
                  </a:moveTo>
                  <a:lnTo>
                    <a:pt x="1213809" y="0"/>
                  </a:lnTo>
                  <a:lnTo>
                    <a:pt x="1213809" y="997605"/>
                  </a:lnTo>
                  <a:lnTo>
                    <a:pt x="0" y="99760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7197910" y="2077963"/>
            <a:ext cx="103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Co</a:t>
            </a:r>
            <a:r>
              <a:rPr sz="1800" b="1" dirty="0">
                <a:latin typeface="Century Gothic"/>
                <a:cs typeface="Century Gothic"/>
              </a:rPr>
              <a:t>rD</a:t>
            </a:r>
            <a:r>
              <a:rPr sz="1800" b="1" spc="-5" dirty="0">
                <a:latin typeface="Century Gothic"/>
                <a:cs typeface="Century Gothic"/>
              </a:rPr>
              <a:t>ap</a:t>
            </a:r>
            <a:r>
              <a:rPr sz="1800" b="1" dirty="0">
                <a:latin typeface="Century Gothic"/>
                <a:cs typeface="Century Gothic"/>
              </a:rPr>
              <a:t>p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265055" y="3205144"/>
            <a:ext cx="2868295" cy="576580"/>
            <a:chOff x="5265055" y="3205144"/>
            <a:chExt cx="2868295" cy="576580"/>
          </a:xfrm>
        </p:grpSpPr>
        <p:sp>
          <p:nvSpPr>
            <p:cNvPr id="93" name="object 93"/>
            <p:cNvSpPr/>
            <p:nvPr/>
          </p:nvSpPr>
          <p:spPr>
            <a:xfrm>
              <a:off x="5293630" y="3233720"/>
              <a:ext cx="2811145" cy="519430"/>
            </a:xfrm>
            <a:custGeom>
              <a:avLst/>
              <a:gdLst/>
              <a:ahLst/>
              <a:cxnLst/>
              <a:rect l="l" t="t" r="r" b="b"/>
              <a:pathLst>
                <a:path w="2811145" h="519429">
                  <a:moveTo>
                    <a:pt x="2810777" y="0"/>
                  </a:moveTo>
                  <a:lnTo>
                    <a:pt x="0" y="0"/>
                  </a:lnTo>
                  <a:lnTo>
                    <a:pt x="0" y="519089"/>
                  </a:lnTo>
                  <a:lnTo>
                    <a:pt x="2810777" y="519089"/>
                  </a:lnTo>
                  <a:lnTo>
                    <a:pt x="28107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293630" y="3233719"/>
              <a:ext cx="2811145" cy="519430"/>
            </a:xfrm>
            <a:custGeom>
              <a:avLst/>
              <a:gdLst/>
              <a:ahLst/>
              <a:cxnLst/>
              <a:rect l="l" t="t" r="r" b="b"/>
              <a:pathLst>
                <a:path w="2811145" h="519429">
                  <a:moveTo>
                    <a:pt x="0" y="0"/>
                  </a:moveTo>
                  <a:lnTo>
                    <a:pt x="2810778" y="0"/>
                  </a:lnTo>
                  <a:lnTo>
                    <a:pt x="2810778" y="519089"/>
                  </a:lnTo>
                  <a:lnTo>
                    <a:pt x="0" y="51908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5700482" y="3339150"/>
            <a:ext cx="199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Services</a:t>
            </a:r>
            <a:r>
              <a:rPr sz="1800" b="1" spc="-65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Interface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594175" y="1733275"/>
            <a:ext cx="1214120" cy="998219"/>
          </a:xfrm>
          <a:custGeom>
            <a:avLst/>
            <a:gdLst/>
            <a:ahLst/>
            <a:cxnLst/>
            <a:rect l="l" t="t" r="r" b="b"/>
            <a:pathLst>
              <a:path w="1214120" h="998219">
                <a:moveTo>
                  <a:pt x="0" y="0"/>
                </a:moveTo>
                <a:lnTo>
                  <a:pt x="1213809" y="0"/>
                </a:lnTo>
                <a:lnTo>
                  <a:pt x="1213809" y="997605"/>
                </a:lnTo>
                <a:lnTo>
                  <a:pt x="0" y="997605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683556" y="2077963"/>
            <a:ext cx="103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Co</a:t>
            </a:r>
            <a:r>
              <a:rPr sz="1800" b="1" dirty="0">
                <a:latin typeface="Century Gothic"/>
                <a:cs typeface="Century Gothic"/>
              </a:rPr>
              <a:t>rD</a:t>
            </a:r>
            <a:r>
              <a:rPr sz="1800" b="1" spc="-5" dirty="0">
                <a:latin typeface="Century Gothic"/>
                <a:cs typeface="Century Gothic"/>
              </a:rPr>
              <a:t>ap</a:t>
            </a:r>
            <a:r>
              <a:rPr sz="1800" b="1" dirty="0">
                <a:latin typeface="Century Gothic"/>
                <a:cs typeface="Century Gothic"/>
              </a:rPr>
              <a:t>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008718" y="1733274"/>
            <a:ext cx="1285240" cy="998219"/>
          </a:xfrm>
          <a:custGeom>
            <a:avLst/>
            <a:gdLst/>
            <a:ahLst/>
            <a:cxnLst/>
            <a:rect l="l" t="t" r="r" b="b"/>
            <a:pathLst>
              <a:path w="1285239" h="998219">
                <a:moveTo>
                  <a:pt x="0" y="0"/>
                </a:moveTo>
                <a:lnTo>
                  <a:pt x="1284913" y="0"/>
                </a:lnTo>
                <a:lnTo>
                  <a:pt x="1284913" y="997605"/>
                </a:lnTo>
                <a:lnTo>
                  <a:pt x="0" y="997605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4133649" y="2077962"/>
            <a:ext cx="1035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Co</a:t>
            </a:r>
            <a:r>
              <a:rPr sz="1800" b="1" dirty="0">
                <a:latin typeface="Century Gothic"/>
                <a:cs typeface="Century Gothic"/>
              </a:rPr>
              <a:t>rD</a:t>
            </a:r>
            <a:r>
              <a:rPr sz="1800" b="1" spc="-5" dirty="0">
                <a:latin typeface="Century Gothic"/>
                <a:cs typeface="Century Gothic"/>
              </a:rPr>
              <a:t>ap</a:t>
            </a:r>
            <a:r>
              <a:rPr sz="1800" b="1" dirty="0">
                <a:latin typeface="Century Gothic"/>
                <a:cs typeface="Century Gothic"/>
              </a:rPr>
              <a:t>p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504946" y="238689"/>
            <a:ext cx="1609090" cy="43688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10731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44"/>
              </a:spcBef>
            </a:pPr>
            <a:r>
              <a:rPr sz="1400" b="1" dirty="0">
                <a:solidFill>
                  <a:srgbClr val="FFFFFF"/>
                </a:solidFill>
                <a:latin typeface="Century Gothic"/>
                <a:cs typeface="Century Gothic"/>
              </a:rPr>
              <a:t>Contracts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504946" y="790210"/>
            <a:ext cx="1609090" cy="42100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990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80"/>
              </a:spcBef>
            </a:pPr>
            <a:r>
              <a:rPr sz="1400" b="1" dirty="0">
                <a:solidFill>
                  <a:srgbClr val="FFFFFF"/>
                </a:solidFill>
                <a:latin typeface="Century Gothic"/>
                <a:cs typeface="Century Gothic"/>
              </a:rPr>
              <a:t>State</a:t>
            </a:r>
            <a:r>
              <a:rPr sz="14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definition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9504945" y="1325273"/>
            <a:ext cx="1609090" cy="40513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914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20"/>
              </a:spcBef>
            </a:pPr>
            <a:r>
              <a:rPr sz="1400" b="1" dirty="0">
                <a:solidFill>
                  <a:srgbClr val="FFFFFF"/>
                </a:solidFill>
                <a:latin typeface="Century Gothic"/>
                <a:cs typeface="Century Gothic"/>
              </a:rPr>
              <a:t>Flows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504945" y="1856152"/>
            <a:ext cx="1609090" cy="41275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952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50"/>
              </a:spcBef>
            </a:pPr>
            <a:r>
              <a:rPr sz="14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Services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4209889" y="224279"/>
            <a:ext cx="5323840" cy="5255260"/>
            <a:chOff x="4209889" y="224279"/>
            <a:chExt cx="5323840" cy="5255260"/>
          </a:xfrm>
        </p:grpSpPr>
        <p:sp>
          <p:nvSpPr>
            <p:cNvPr id="105" name="object 105"/>
            <p:cNvSpPr/>
            <p:nvPr/>
          </p:nvSpPr>
          <p:spPr>
            <a:xfrm>
              <a:off x="4238464" y="3972289"/>
              <a:ext cx="542290" cy="1478280"/>
            </a:xfrm>
            <a:custGeom>
              <a:avLst/>
              <a:gdLst/>
              <a:ahLst/>
              <a:cxnLst/>
              <a:rect l="l" t="t" r="r" b="b"/>
              <a:pathLst>
                <a:path w="542289" h="1478279">
                  <a:moveTo>
                    <a:pt x="541880" y="0"/>
                  </a:moveTo>
                  <a:lnTo>
                    <a:pt x="0" y="0"/>
                  </a:lnTo>
                  <a:lnTo>
                    <a:pt x="0" y="1478170"/>
                  </a:lnTo>
                  <a:lnTo>
                    <a:pt x="541880" y="1478170"/>
                  </a:lnTo>
                  <a:lnTo>
                    <a:pt x="541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238464" y="3972289"/>
              <a:ext cx="542290" cy="1478280"/>
            </a:xfrm>
            <a:custGeom>
              <a:avLst/>
              <a:gdLst/>
              <a:ahLst/>
              <a:cxnLst/>
              <a:rect l="l" t="t" r="r" b="b"/>
              <a:pathLst>
                <a:path w="542289" h="1478279">
                  <a:moveTo>
                    <a:pt x="0" y="0"/>
                  </a:moveTo>
                  <a:lnTo>
                    <a:pt x="541880" y="0"/>
                  </a:lnTo>
                  <a:lnTo>
                    <a:pt x="541880" y="1478171"/>
                  </a:lnTo>
                  <a:lnTo>
                    <a:pt x="0" y="147817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322339" y="252854"/>
              <a:ext cx="1183005" cy="1477645"/>
            </a:xfrm>
            <a:custGeom>
              <a:avLst/>
              <a:gdLst/>
              <a:ahLst/>
              <a:cxnLst/>
              <a:rect l="l" t="t" r="r" b="b"/>
              <a:pathLst>
                <a:path w="1183004" h="1477645">
                  <a:moveTo>
                    <a:pt x="0" y="1477438"/>
                  </a:moveTo>
                  <a:lnTo>
                    <a:pt x="1182606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333850" y="2268337"/>
              <a:ext cx="1171575" cy="462915"/>
            </a:xfrm>
            <a:custGeom>
              <a:avLst/>
              <a:gdLst/>
              <a:ahLst/>
              <a:cxnLst/>
              <a:rect l="l" t="t" r="r" b="b"/>
              <a:pathLst>
                <a:path w="1171575" h="462914">
                  <a:moveTo>
                    <a:pt x="0" y="462542"/>
                  </a:moveTo>
                  <a:lnTo>
                    <a:pt x="1171095" y="0"/>
                  </a:lnTo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4359178" y="4412924"/>
            <a:ext cx="306070" cy="597535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latin typeface="Century Gothic"/>
                <a:cs typeface="Century Gothic"/>
              </a:rPr>
              <a:t>V</a:t>
            </a:r>
            <a:r>
              <a:rPr sz="1800" b="1" spc="-5" dirty="0">
                <a:latin typeface="Century Gothic"/>
                <a:cs typeface="Century Gothic"/>
              </a:rPr>
              <a:t>au</a:t>
            </a:r>
            <a:r>
              <a:rPr sz="1800" b="1" spc="5" dirty="0">
                <a:latin typeface="Century Gothic"/>
                <a:cs typeface="Century Gothic"/>
              </a:rPr>
              <a:t>l</a:t>
            </a:r>
            <a:r>
              <a:rPr sz="1800" b="1" dirty="0">
                <a:latin typeface="Century Gothic"/>
                <a:cs typeface="Century Gothic"/>
              </a:rPr>
              <a:t>t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5031417" y="3955027"/>
            <a:ext cx="591820" cy="1535430"/>
            <a:chOff x="5031417" y="3955027"/>
            <a:chExt cx="591820" cy="1535430"/>
          </a:xfrm>
        </p:grpSpPr>
        <p:sp>
          <p:nvSpPr>
            <p:cNvPr id="111" name="object 111"/>
            <p:cNvSpPr/>
            <p:nvPr/>
          </p:nvSpPr>
          <p:spPr>
            <a:xfrm>
              <a:off x="5059992" y="3983603"/>
              <a:ext cx="534670" cy="1478280"/>
            </a:xfrm>
            <a:custGeom>
              <a:avLst/>
              <a:gdLst/>
              <a:ahLst/>
              <a:cxnLst/>
              <a:rect l="l" t="t" r="r" b="b"/>
              <a:pathLst>
                <a:path w="534670" h="1478279">
                  <a:moveTo>
                    <a:pt x="534182" y="0"/>
                  </a:moveTo>
                  <a:lnTo>
                    <a:pt x="0" y="0"/>
                  </a:lnTo>
                  <a:lnTo>
                    <a:pt x="0" y="1478170"/>
                  </a:lnTo>
                  <a:lnTo>
                    <a:pt x="534182" y="1478170"/>
                  </a:lnTo>
                  <a:lnTo>
                    <a:pt x="5341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059992" y="3983602"/>
              <a:ext cx="534670" cy="1478280"/>
            </a:xfrm>
            <a:custGeom>
              <a:avLst/>
              <a:gdLst/>
              <a:ahLst/>
              <a:cxnLst/>
              <a:rect l="l" t="t" r="r" b="b"/>
              <a:pathLst>
                <a:path w="534670" h="1478279">
                  <a:moveTo>
                    <a:pt x="0" y="0"/>
                  </a:moveTo>
                  <a:lnTo>
                    <a:pt x="534183" y="0"/>
                  </a:lnTo>
                  <a:lnTo>
                    <a:pt x="534183" y="1478171"/>
                  </a:lnTo>
                  <a:lnTo>
                    <a:pt x="0" y="147817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5176858" y="4298825"/>
            <a:ext cx="306070" cy="847090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5" dirty="0">
                <a:latin typeface="Century Gothic"/>
                <a:cs typeface="Century Gothic"/>
              </a:rPr>
              <a:t>I</a:t>
            </a:r>
            <a:r>
              <a:rPr sz="1800" b="1" dirty="0">
                <a:latin typeface="Century Gothic"/>
                <a:cs typeface="Century Gothic"/>
              </a:rPr>
              <a:t>d</a:t>
            </a:r>
            <a:r>
              <a:rPr sz="1800" b="1" spc="-5" dirty="0">
                <a:latin typeface="Century Gothic"/>
                <a:cs typeface="Century Gothic"/>
              </a:rPr>
              <a:t>e</a:t>
            </a:r>
            <a:r>
              <a:rPr sz="1800" b="1" spc="-10" dirty="0">
                <a:latin typeface="Century Gothic"/>
                <a:cs typeface="Century Gothic"/>
              </a:rPr>
              <a:t>n</a:t>
            </a:r>
            <a:r>
              <a:rPr sz="1800" b="1" spc="-5" dirty="0">
                <a:latin typeface="Century Gothic"/>
                <a:cs typeface="Century Gothic"/>
              </a:rPr>
              <a:t>t</a:t>
            </a:r>
            <a:r>
              <a:rPr sz="1800" b="1" spc="5" dirty="0">
                <a:latin typeface="Century Gothic"/>
                <a:cs typeface="Century Gothic"/>
              </a:rPr>
              <a:t>i</a:t>
            </a:r>
            <a:r>
              <a:rPr sz="1800" b="1" spc="-5" dirty="0">
                <a:latin typeface="Century Gothic"/>
                <a:cs typeface="Century Gothic"/>
              </a:rPr>
              <a:t>t</a:t>
            </a:r>
            <a:r>
              <a:rPr sz="1800" b="1" dirty="0">
                <a:latin typeface="Century Gothic"/>
                <a:cs typeface="Century Gothic"/>
              </a:rPr>
              <a:t>y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7497111" y="3943713"/>
            <a:ext cx="591820" cy="1535430"/>
            <a:chOff x="7497111" y="3943713"/>
            <a:chExt cx="591820" cy="1535430"/>
          </a:xfrm>
        </p:grpSpPr>
        <p:sp>
          <p:nvSpPr>
            <p:cNvPr id="115" name="object 115"/>
            <p:cNvSpPr/>
            <p:nvPr/>
          </p:nvSpPr>
          <p:spPr>
            <a:xfrm>
              <a:off x="7525686" y="3972288"/>
              <a:ext cx="534670" cy="1478280"/>
            </a:xfrm>
            <a:custGeom>
              <a:avLst/>
              <a:gdLst/>
              <a:ahLst/>
              <a:cxnLst/>
              <a:rect l="l" t="t" r="r" b="b"/>
              <a:pathLst>
                <a:path w="534670" h="1478279">
                  <a:moveTo>
                    <a:pt x="534182" y="0"/>
                  </a:moveTo>
                  <a:lnTo>
                    <a:pt x="0" y="0"/>
                  </a:lnTo>
                  <a:lnTo>
                    <a:pt x="0" y="1478170"/>
                  </a:lnTo>
                  <a:lnTo>
                    <a:pt x="534182" y="1478170"/>
                  </a:lnTo>
                  <a:lnTo>
                    <a:pt x="5341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525686" y="3972288"/>
              <a:ext cx="534670" cy="1478280"/>
            </a:xfrm>
            <a:custGeom>
              <a:avLst/>
              <a:gdLst/>
              <a:ahLst/>
              <a:cxnLst/>
              <a:rect l="l" t="t" r="r" b="b"/>
              <a:pathLst>
                <a:path w="534670" h="1478279">
                  <a:moveTo>
                    <a:pt x="0" y="0"/>
                  </a:moveTo>
                  <a:lnTo>
                    <a:pt x="534183" y="0"/>
                  </a:lnTo>
                  <a:lnTo>
                    <a:pt x="534183" y="1478171"/>
                  </a:lnTo>
                  <a:lnTo>
                    <a:pt x="0" y="147817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7642550" y="4100186"/>
            <a:ext cx="306070" cy="1223010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5" dirty="0">
                <a:latin typeface="Century Gothic"/>
                <a:cs typeface="Century Gothic"/>
              </a:rPr>
              <a:t>Messaging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6700457" y="3953244"/>
            <a:ext cx="591820" cy="1535430"/>
            <a:chOff x="6700457" y="3953244"/>
            <a:chExt cx="591820" cy="1535430"/>
          </a:xfrm>
        </p:grpSpPr>
        <p:sp>
          <p:nvSpPr>
            <p:cNvPr id="119" name="object 119"/>
            <p:cNvSpPr/>
            <p:nvPr/>
          </p:nvSpPr>
          <p:spPr>
            <a:xfrm>
              <a:off x="6729032" y="3981819"/>
              <a:ext cx="534670" cy="1478280"/>
            </a:xfrm>
            <a:custGeom>
              <a:avLst/>
              <a:gdLst/>
              <a:ahLst/>
              <a:cxnLst/>
              <a:rect l="l" t="t" r="r" b="b"/>
              <a:pathLst>
                <a:path w="534670" h="1478279">
                  <a:moveTo>
                    <a:pt x="534182" y="0"/>
                  </a:moveTo>
                  <a:lnTo>
                    <a:pt x="0" y="0"/>
                  </a:lnTo>
                  <a:lnTo>
                    <a:pt x="0" y="1478170"/>
                  </a:lnTo>
                  <a:lnTo>
                    <a:pt x="534182" y="1478170"/>
                  </a:lnTo>
                  <a:lnTo>
                    <a:pt x="5341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29032" y="3981819"/>
              <a:ext cx="534670" cy="1478280"/>
            </a:xfrm>
            <a:custGeom>
              <a:avLst/>
              <a:gdLst/>
              <a:ahLst/>
              <a:cxnLst/>
              <a:rect l="l" t="t" r="r" b="b"/>
              <a:pathLst>
                <a:path w="534670" h="1478279">
                  <a:moveTo>
                    <a:pt x="0" y="0"/>
                  </a:moveTo>
                  <a:lnTo>
                    <a:pt x="534183" y="0"/>
                  </a:lnTo>
                  <a:lnTo>
                    <a:pt x="534183" y="1478171"/>
                  </a:lnTo>
                  <a:lnTo>
                    <a:pt x="0" y="147817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6845897" y="4281167"/>
            <a:ext cx="306070" cy="880110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latin typeface="Century Gothic"/>
                <a:cs typeface="Century Gothic"/>
              </a:rPr>
              <a:t>S</a:t>
            </a:r>
            <a:r>
              <a:rPr sz="1800" b="1" spc="-5" dirty="0">
                <a:latin typeface="Century Gothic"/>
                <a:cs typeface="Century Gothic"/>
              </a:rPr>
              <a:t>to</a:t>
            </a:r>
            <a:r>
              <a:rPr sz="1800" b="1" dirty="0">
                <a:latin typeface="Century Gothic"/>
                <a:cs typeface="Century Gothic"/>
              </a:rPr>
              <a:t>r</a:t>
            </a:r>
            <a:r>
              <a:rPr sz="1800" b="1" spc="-5" dirty="0">
                <a:latin typeface="Century Gothic"/>
                <a:cs typeface="Century Gothic"/>
              </a:rPr>
              <a:t>ag</a:t>
            </a:r>
            <a:r>
              <a:rPr sz="1800" b="1" dirty="0">
                <a:latin typeface="Century Gothic"/>
                <a:cs typeface="Century Gothic"/>
              </a:rPr>
              <a:t>e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5865938" y="3951462"/>
            <a:ext cx="591820" cy="1535430"/>
            <a:chOff x="5865938" y="3951462"/>
            <a:chExt cx="591820" cy="1535430"/>
          </a:xfrm>
        </p:grpSpPr>
        <p:sp>
          <p:nvSpPr>
            <p:cNvPr id="123" name="object 123"/>
            <p:cNvSpPr/>
            <p:nvPr/>
          </p:nvSpPr>
          <p:spPr>
            <a:xfrm>
              <a:off x="5894513" y="3980037"/>
              <a:ext cx="534670" cy="1478280"/>
            </a:xfrm>
            <a:custGeom>
              <a:avLst/>
              <a:gdLst/>
              <a:ahLst/>
              <a:cxnLst/>
              <a:rect l="l" t="t" r="r" b="b"/>
              <a:pathLst>
                <a:path w="534670" h="1478279">
                  <a:moveTo>
                    <a:pt x="534182" y="0"/>
                  </a:moveTo>
                  <a:lnTo>
                    <a:pt x="0" y="0"/>
                  </a:lnTo>
                  <a:lnTo>
                    <a:pt x="0" y="1478170"/>
                  </a:lnTo>
                  <a:lnTo>
                    <a:pt x="534182" y="1478170"/>
                  </a:lnTo>
                  <a:lnTo>
                    <a:pt x="5341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894513" y="3980037"/>
              <a:ext cx="534670" cy="1478280"/>
            </a:xfrm>
            <a:custGeom>
              <a:avLst/>
              <a:gdLst/>
              <a:ahLst/>
              <a:cxnLst/>
              <a:rect l="l" t="t" r="r" b="b"/>
              <a:pathLst>
                <a:path w="534670" h="1478279">
                  <a:moveTo>
                    <a:pt x="0" y="0"/>
                  </a:moveTo>
                  <a:lnTo>
                    <a:pt x="534183" y="0"/>
                  </a:lnTo>
                  <a:lnTo>
                    <a:pt x="534183" y="1478171"/>
                  </a:lnTo>
                  <a:lnTo>
                    <a:pt x="0" y="1478171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6011377" y="4611174"/>
            <a:ext cx="306070" cy="216535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5" dirty="0">
                <a:latin typeface="Century Gothic"/>
                <a:cs typeface="Century Gothic"/>
              </a:rPr>
              <a:t>...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4219022" y="3205144"/>
            <a:ext cx="885825" cy="576580"/>
            <a:chOff x="4219022" y="3205144"/>
            <a:chExt cx="885825" cy="576580"/>
          </a:xfrm>
        </p:grpSpPr>
        <p:sp>
          <p:nvSpPr>
            <p:cNvPr id="127" name="object 127"/>
            <p:cNvSpPr/>
            <p:nvPr/>
          </p:nvSpPr>
          <p:spPr>
            <a:xfrm>
              <a:off x="4247597" y="3233720"/>
              <a:ext cx="828675" cy="519430"/>
            </a:xfrm>
            <a:custGeom>
              <a:avLst/>
              <a:gdLst/>
              <a:ahLst/>
              <a:cxnLst/>
              <a:rect l="l" t="t" r="r" b="b"/>
              <a:pathLst>
                <a:path w="828675" h="519429">
                  <a:moveTo>
                    <a:pt x="828102" y="0"/>
                  </a:moveTo>
                  <a:lnTo>
                    <a:pt x="0" y="0"/>
                  </a:lnTo>
                  <a:lnTo>
                    <a:pt x="0" y="519087"/>
                  </a:lnTo>
                  <a:lnTo>
                    <a:pt x="828102" y="519087"/>
                  </a:lnTo>
                  <a:lnTo>
                    <a:pt x="8281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247597" y="3233719"/>
              <a:ext cx="828675" cy="519430"/>
            </a:xfrm>
            <a:custGeom>
              <a:avLst/>
              <a:gdLst/>
              <a:ahLst/>
              <a:cxnLst/>
              <a:rect l="l" t="t" r="r" b="b"/>
              <a:pathLst>
                <a:path w="828675" h="519429">
                  <a:moveTo>
                    <a:pt x="0" y="0"/>
                  </a:moveTo>
                  <a:lnTo>
                    <a:pt x="828103" y="0"/>
                  </a:lnTo>
                  <a:lnTo>
                    <a:pt x="828103" y="519088"/>
                  </a:lnTo>
                  <a:lnTo>
                    <a:pt x="0" y="519088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4429079" y="3339150"/>
            <a:ext cx="466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Century Gothic"/>
                <a:cs typeface="Century Gothic"/>
              </a:rPr>
              <a:t>R</a:t>
            </a:r>
            <a:r>
              <a:rPr sz="1800" b="1" dirty="0">
                <a:latin typeface="Century Gothic"/>
                <a:cs typeface="Century Gothic"/>
              </a:rPr>
              <a:t>PC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2496709" y="3129257"/>
            <a:ext cx="1779905" cy="728345"/>
            <a:chOff x="2496709" y="3129257"/>
            <a:chExt cx="1779905" cy="728345"/>
          </a:xfrm>
        </p:grpSpPr>
        <p:sp>
          <p:nvSpPr>
            <p:cNvPr id="131" name="object 131"/>
            <p:cNvSpPr/>
            <p:nvPr/>
          </p:nvSpPr>
          <p:spPr>
            <a:xfrm>
              <a:off x="3483813" y="3493264"/>
              <a:ext cx="763905" cy="0"/>
            </a:xfrm>
            <a:custGeom>
              <a:avLst/>
              <a:gdLst/>
              <a:ahLst/>
              <a:cxnLst/>
              <a:rect l="l" t="t" r="r" b="b"/>
              <a:pathLst>
                <a:path w="763904">
                  <a:moveTo>
                    <a:pt x="763784" y="0"/>
                  </a:moveTo>
                  <a:lnTo>
                    <a:pt x="0" y="1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525284" y="3157832"/>
              <a:ext cx="958850" cy="671195"/>
            </a:xfrm>
            <a:custGeom>
              <a:avLst/>
              <a:gdLst/>
              <a:ahLst/>
              <a:cxnLst/>
              <a:rect l="l" t="t" r="r" b="b"/>
              <a:pathLst>
                <a:path w="958850" h="671195">
                  <a:moveTo>
                    <a:pt x="0" y="0"/>
                  </a:moveTo>
                  <a:lnTo>
                    <a:pt x="958528" y="0"/>
                  </a:lnTo>
                  <a:lnTo>
                    <a:pt x="958528" y="670863"/>
                  </a:lnTo>
                  <a:lnTo>
                    <a:pt x="0" y="670863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2671968" y="3339148"/>
            <a:ext cx="665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C</a:t>
            </a:r>
            <a:r>
              <a:rPr sz="1800" b="1" spc="5" dirty="0">
                <a:latin typeface="Century Gothic"/>
                <a:cs typeface="Century Gothic"/>
              </a:rPr>
              <a:t>li</a:t>
            </a:r>
            <a:r>
              <a:rPr sz="1800" b="1" spc="-5" dirty="0">
                <a:latin typeface="Century Gothic"/>
                <a:cs typeface="Century Gothic"/>
              </a:rPr>
              <a:t>e</a:t>
            </a:r>
            <a:r>
              <a:rPr sz="1800" b="1" spc="-10" dirty="0">
                <a:latin typeface="Century Gothic"/>
                <a:cs typeface="Century Gothic"/>
              </a:rPr>
              <a:t>n</a:t>
            </a:r>
            <a:r>
              <a:rPr sz="1800" b="1" dirty="0">
                <a:latin typeface="Century Gothic"/>
                <a:cs typeface="Century Gothic"/>
              </a:rPr>
              <a:t>t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8664941" y="2976134"/>
            <a:ext cx="783590" cy="2722880"/>
            <a:chOff x="8664941" y="2976134"/>
            <a:chExt cx="783590" cy="2722880"/>
          </a:xfrm>
        </p:grpSpPr>
        <p:sp>
          <p:nvSpPr>
            <p:cNvPr id="135" name="object 135"/>
            <p:cNvSpPr/>
            <p:nvPr/>
          </p:nvSpPr>
          <p:spPr>
            <a:xfrm>
              <a:off x="8693516" y="3004708"/>
              <a:ext cx="726440" cy="2665730"/>
            </a:xfrm>
            <a:custGeom>
              <a:avLst/>
              <a:gdLst/>
              <a:ahLst/>
              <a:cxnLst/>
              <a:rect l="l" t="t" r="r" b="b"/>
              <a:pathLst>
                <a:path w="726440" h="2665729">
                  <a:moveTo>
                    <a:pt x="725811" y="0"/>
                  </a:moveTo>
                  <a:lnTo>
                    <a:pt x="0" y="0"/>
                  </a:lnTo>
                  <a:lnTo>
                    <a:pt x="0" y="2665232"/>
                  </a:lnTo>
                  <a:lnTo>
                    <a:pt x="725811" y="2665232"/>
                  </a:lnTo>
                  <a:lnTo>
                    <a:pt x="7258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693516" y="3004709"/>
              <a:ext cx="726440" cy="2665730"/>
            </a:xfrm>
            <a:custGeom>
              <a:avLst/>
              <a:gdLst/>
              <a:ahLst/>
              <a:cxnLst/>
              <a:rect l="l" t="t" r="r" b="b"/>
              <a:pathLst>
                <a:path w="726440" h="2665729">
                  <a:moveTo>
                    <a:pt x="0" y="0"/>
                  </a:moveTo>
                  <a:lnTo>
                    <a:pt x="725812" y="0"/>
                  </a:lnTo>
                  <a:lnTo>
                    <a:pt x="725812" y="2665232"/>
                  </a:lnTo>
                  <a:lnTo>
                    <a:pt x="0" y="2665232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8906196" y="3676925"/>
            <a:ext cx="306070" cy="1321435"/>
          </a:xfrm>
          <a:prstGeom prst="rect">
            <a:avLst/>
          </a:prstGeom>
        </p:spPr>
        <p:txBody>
          <a:bodyPr vert="vert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5" dirty="0">
                <a:latin typeface="Century Gothic"/>
                <a:cs typeface="Century Gothic"/>
              </a:rPr>
              <a:t>Other</a:t>
            </a:r>
            <a:r>
              <a:rPr sz="1800" b="1" spc="-80" dirty="0">
                <a:latin typeface="Century Gothic"/>
                <a:cs typeface="Century Gothic"/>
              </a:rPr>
              <a:t> </a:t>
            </a:r>
            <a:r>
              <a:rPr sz="1800" b="1" spc="-5" dirty="0">
                <a:latin typeface="Century Gothic"/>
                <a:cs typeface="Century Gothic"/>
              </a:rPr>
              <a:t>peers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3976217" y="5860844"/>
            <a:ext cx="4371340" cy="723265"/>
            <a:chOff x="3976217" y="5860844"/>
            <a:chExt cx="4371340" cy="723265"/>
          </a:xfrm>
        </p:grpSpPr>
        <p:sp>
          <p:nvSpPr>
            <p:cNvPr id="139" name="object 139"/>
            <p:cNvSpPr/>
            <p:nvPr/>
          </p:nvSpPr>
          <p:spPr>
            <a:xfrm>
              <a:off x="4004792" y="5889419"/>
              <a:ext cx="4314190" cy="666115"/>
            </a:xfrm>
            <a:custGeom>
              <a:avLst/>
              <a:gdLst/>
              <a:ahLst/>
              <a:cxnLst/>
              <a:rect l="l" t="t" r="r" b="b"/>
              <a:pathLst>
                <a:path w="4314190" h="666115">
                  <a:moveTo>
                    <a:pt x="4313621" y="0"/>
                  </a:moveTo>
                  <a:lnTo>
                    <a:pt x="0" y="0"/>
                  </a:lnTo>
                  <a:lnTo>
                    <a:pt x="0" y="665759"/>
                  </a:lnTo>
                  <a:lnTo>
                    <a:pt x="4313621" y="665759"/>
                  </a:lnTo>
                  <a:lnTo>
                    <a:pt x="431362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004792" y="5889419"/>
              <a:ext cx="4314190" cy="666115"/>
            </a:xfrm>
            <a:custGeom>
              <a:avLst/>
              <a:gdLst/>
              <a:ahLst/>
              <a:cxnLst/>
              <a:rect l="l" t="t" r="r" b="b"/>
              <a:pathLst>
                <a:path w="4314190" h="666115">
                  <a:moveTo>
                    <a:pt x="0" y="0"/>
                  </a:moveTo>
                  <a:lnTo>
                    <a:pt x="4313621" y="0"/>
                  </a:lnTo>
                  <a:lnTo>
                    <a:pt x="4313621" y="665759"/>
                  </a:lnTo>
                  <a:lnTo>
                    <a:pt x="0" y="66575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5525809" y="6068185"/>
            <a:ext cx="1271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Persistence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4480829" y="2702304"/>
            <a:ext cx="4213225" cy="3187700"/>
            <a:chOff x="4480829" y="2702304"/>
            <a:chExt cx="4213225" cy="3187700"/>
          </a:xfrm>
        </p:grpSpPr>
        <p:sp>
          <p:nvSpPr>
            <p:cNvPr id="143" name="object 143"/>
            <p:cNvSpPr/>
            <p:nvPr/>
          </p:nvSpPr>
          <p:spPr>
            <a:xfrm>
              <a:off x="8059868" y="4711372"/>
              <a:ext cx="633730" cy="0"/>
            </a:xfrm>
            <a:custGeom>
              <a:avLst/>
              <a:gdLst/>
              <a:ahLst/>
              <a:cxnLst/>
              <a:rect l="l" t="t" r="r" b="b"/>
              <a:pathLst>
                <a:path w="633729">
                  <a:moveTo>
                    <a:pt x="0" y="1"/>
                  </a:moveTo>
                  <a:lnTo>
                    <a:pt x="633648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651176" y="2730879"/>
              <a:ext cx="2047875" cy="502920"/>
            </a:xfrm>
            <a:custGeom>
              <a:avLst/>
              <a:gdLst/>
              <a:ahLst/>
              <a:cxnLst/>
              <a:rect l="l" t="t" r="r" b="b"/>
              <a:pathLst>
                <a:path w="2047875" h="502919">
                  <a:moveTo>
                    <a:pt x="2047845" y="502840"/>
                  </a:moveTo>
                  <a:lnTo>
                    <a:pt x="2047845" y="156418"/>
                  </a:lnTo>
                  <a:lnTo>
                    <a:pt x="1549906" y="156418"/>
                  </a:lnTo>
                  <a:lnTo>
                    <a:pt x="1549906" y="1"/>
                  </a:lnTo>
                </a:path>
                <a:path w="2047875" h="502919">
                  <a:moveTo>
                    <a:pt x="2047845" y="502840"/>
                  </a:moveTo>
                  <a:lnTo>
                    <a:pt x="2047845" y="154317"/>
                  </a:lnTo>
                  <a:lnTo>
                    <a:pt x="1031430" y="154317"/>
                  </a:lnTo>
                  <a:lnTo>
                    <a:pt x="1031430" y="1"/>
                  </a:lnTo>
                </a:path>
                <a:path w="2047875" h="502919">
                  <a:moveTo>
                    <a:pt x="2047845" y="502840"/>
                  </a:moveTo>
                  <a:lnTo>
                    <a:pt x="2047845" y="156419"/>
                  </a:lnTo>
                  <a:lnTo>
                    <a:pt x="0" y="156419"/>
                  </a:lnTo>
                  <a:lnTo>
                    <a:pt x="0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09404" y="5458209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431210"/>
                  </a:moveTo>
                  <a:lnTo>
                    <a:pt x="1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327083" y="5454336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431210"/>
                  </a:moveTo>
                  <a:lnTo>
                    <a:pt x="1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996403" y="5450458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431210"/>
                  </a:moveTo>
                  <a:lnTo>
                    <a:pt x="1" y="0"/>
                  </a:lnTo>
                </a:path>
              </a:pathLst>
            </a:custGeom>
            <a:ln w="57150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11491652" y="6375525"/>
            <a:ext cx="359410" cy="18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p</a:t>
            </a:r>
            <a:fld id="{81D60167-4931-47E6-BA6A-407CBD079E47}" type="slidenum"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93</a:t>
            </a:fld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334" y="2162431"/>
            <a:ext cx="8176895" cy="243649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14351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130"/>
              </a:spcBef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32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Corda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node</a:t>
            </a:r>
            <a:r>
              <a:rPr sz="32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implements</a:t>
            </a:r>
            <a:r>
              <a:rPr sz="32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 collection</a:t>
            </a:r>
            <a:endParaRPr sz="3200">
              <a:latin typeface="Century Gothic"/>
              <a:cs typeface="Century Gothic"/>
            </a:endParaRPr>
          </a:p>
          <a:p>
            <a:pPr marL="179705" marR="523240">
              <a:lnSpc>
                <a:spcPts val="5770"/>
              </a:lnSpc>
              <a:spcBef>
                <a:spcPts val="480"/>
              </a:spcBef>
            </a:pP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services required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participate in </a:t>
            </a:r>
            <a:r>
              <a:rPr sz="32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3200" spc="-8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entury Gothic"/>
                <a:cs typeface="Century Gothic"/>
              </a:rPr>
              <a:t>Corda network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91652" y="6375525"/>
            <a:ext cx="359410" cy="18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p</a:t>
            </a:r>
            <a:fld id="{81D60167-4931-47E6-BA6A-407CBD079E47}" type="slidenum"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94</a:t>
            </a:fld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33585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C</a:t>
            </a:r>
            <a:r>
              <a:rPr sz="5400" b="1" spc="5" dirty="0">
                <a:solidFill>
                  <a:srgbClr val="000000"/>
                </a:solidFill>
                <a:latin typeface="Century Gothic"/>
                <a:cs typeface="Century Gothic"/>
              </a:rPr>
              <a:t>o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r</a:t>
            </a:r>
            <a:r>
              <a:rPr sz="5400" b="1" spc="-10" dirty="0">
                <a:solidFill>
                  <a:srgbClr val="000000"/>
                </a:solidFill>
                <a:latin typeface="Century Gothic"/>
                <a:cs typeface="Century Gothic"/>
              </a:rPr>
              <a:t>D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apps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2001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entury Gothic"/>
                <a:cs typeface="Century Gothic"/>
              </a:rPr>
              <a:t>CorDapps</a:t>
            </a:r>
          </a:p>
        </p:txBody>
      </p:sp>
      <p:sp>
        <p:nvSpPr>
          <p:cNvPr id="3" name="object 3"/>
          <p:cNvSpPr/>
          <p:nvPr/>
        </p:nvSpPr>
        <p:spPr>
          <a:xfrm>
            <a:off x="3944983" y="1904818"/>
            <a:ext cx="4337050" cy="3843020"/>
          </a:xfrm>
          <a:custGeom>
            <a:avLst/>
            <a:gdLst/>
            <a:ahLst/>
            <a:cxnLst/>
            <a:rect l="l" t="t" r="r" b="b"/>
            <a:pathLst>
              <a:path w="4337050" h="3843020">
                <a:moveTo>
                  <a:pt x="0" y="0"/>
                </a:moveTo>
                <a:lnTo>
                  <a:pt x="4336868" y="0"/>
                </a:lnTo>
                <a:lnTo>
                  <a:pt x="4336868" y="3842838"/>
                </a:lnTo>
                <a:lnTo>
                  <a:pt x="0" y="3842838"/>
                </a:lnTo>
                <a:lnTo>
                  <a:pt x="0" y="0"/>
                </a:lnTo>
                <a:close/>
              </a:path>
            </a:pathLst>
          </a:custGeom>
          <a:ln w="762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26823" y="2208814"/>
            <a:ext cx="1373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entury Gothic"/>
                <a:cs typeface="Century Gothic"/>
              </a:rPr>
              <a:t>CorDapp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91652" y="6375525"/>
            <a:ext cx="359410" cy="18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p</a:t>
            </a:r>
            <a:fld id="{81D60167-4931-47E6-BA6A-407CBD079E47}" type="slidenum"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96</a:t>
            </a:fld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5283" y="2832154"/>
            <a:ext cx="3286125" cy="68453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200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80"/>
              </a:spcBef>
            </a:pP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Contracts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5283" y="3696005"/>
            <a:ext cx="3286125" cy="658495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187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States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5280" y="4534073"/>
            <a:ext cx="3286125" cy="635000"/>
          </a:xfrm>
          <a:prstGeom prst="rect">
            <a:avLst/>
          </a:prstGeom>
          <a:solidFill>
            <a:srgbClr val="ED1C24"/>
          </a:solidFill>
        </p:spPr>
        <p:txBody>
          <a:bodyPr vert="horz" wrap="square" lIns="0" tIns="175895" rIns="0" bIns="0" rtlCol="0">
            <a:spAutoFit/>
          </a:bodyPr>
          <a:lstStyle/>
          <a:p>
            <a:pPr marL="605790">
              <a:lnSpc>
                <a:spcPct val="100000"/>
              </a:lnSpc>
              <a:spcBef>
                <a:spcPts val="1385"/>
              </a:spcBef>
            </a:pP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Flows</a:t>
            </a:r>
            <a:r>
              <a:rPr sz="1800" b="1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00" b="1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Services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584" y="6463937"/>
            <a:ext cx="70524" cy="7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24111" y="32368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60"/>
                </a:moveTo>
                <a:lnTo>
                  <a:pt x="68465" y="22059"/>
                </a:lnTo>
                <a:lnTo>
                  <a:pt x="61137" y="10871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60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31"/>
                </a:lnTo>
                <a:lnTo>
                  <a:pt x="68465" y="48971"/>
                </a:lnTo>
                <a:lnTo>
                  <a:pt x="71145" y="3556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24111" y="6463944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71145" y="35572"/>
                </a:moveTo>
                <a:lnTo>
                  <a:pt x="68465" y="22059"/>
                </a:lnTo>
                <a:lnTo>
                  <a:pt x="61137" y="10883"/>
                </a:lnTo>
                <a:lnTo>
                  <a:pt x="50241" y="3149"/>
                </a:lnTo>
                <a:lnTo>
                  <a:pt x="36842" y="0"/>
                </a:lnTo>
                <a:lnTo>
                  <a:pt x="35572" y="0"/>
                </a:lnTo>
                <a:lnTo>
                  <a:pt x="21704" y="2794"/>
                </a:lnTo>
                <a:lnTo>
                  <a:pt x="10401" y="10401"/>
                </a:lnTo>
                <a:lnTo>
                  <a:pt x="2794" y="21704"/>
                </a:lnTo>
                <a:lnTo>
                  <a:pt x="0" y="35572"/>
                </a:lnTo>
                <a:lnTo>
                  <a:pt x="2794" y="49060"/>
                </a:lnTo>
                <a:lnTo>
                  <a:pt x="10401" y="60172"/>
                </a:lnTo>
                <a:lnTo>
                  <a:pt x="21704" y="67716"/>
                </a:lnTo>
                <a:lnTo>
                  <a:pt x="35572" y="70497"/>
                </a:lnTo>
                <a:lnTo>
                  <a:pt x="36842" y="70497"/>
                </a:lnTo>
                <a:lnTo>
                  <a:pt x="50241" y="67449"/>
                </a:lnTo>
                <a:lnTo>
                  <a:pt x="61137" y="59944"/>
                </a:lnTo>
                <a:lnTo>
                  <a:pt x="68465" y="48971"/>
                </a:lnTo>
                <a:lnTo>
                  <a:pt x="71145" y="35572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055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4" y="70492"/>
                </a:lnTo>
                <a:lnTo>
                  <a:pt x="49432" y="67714"/>
                </a:lnTo>
                <a:lnTo>
                  <a:pt x="60737" y="60172"/>
                </a:lnTo>
                <a:lnTo>
                  <a:pt x="68349" y="49059"/>
                </a:lnTo>
                <a:lnTo>
                  <a:pt x="71137" y="35565"/>
                </a:lnTo>
                <a:lnTo>
                  <a:pt x="68349" y="21702"/>
                </a:lnTo>
                <a:lnTo>
                  <a:pt x="60737" y="10399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5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19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89" y="67714"/>
                </a:lnTo>
                <a:lnTo>
                  <a:pt x="60092" y="60172"/>
                </a:lnTo>
                <a:lnTo>
                  <a:pt x="67703" y="49059"/>
                </a:lnTo>
                <a:lnTo>
                  <a:pt x="70492" y="35565"/>
                </a:lnTo>
                <a:lnTo>
                  <a:pt x="67703" y="21702"/>
                </a:lnTo>
                <a:lnTo>
                  <a:pt x="60092" y="10399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6821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401" y="60172"/>
                </a:lnTo>
                <a:lnTo>
                  <a:pt x="21708" y="67714"/>
                </a:lnTo>
                <a:lnTo>
                  <a:pt x="35580" y="70492"/>
                </a:lnTo>
                <a:lnTo>
                  <a:pt x="49079" y="67714"/>
                </a:lnTo>
                <a:lnTo>
                  <a:pt x="60195" y="60172"/>
                </a:lnTo>
                <a:lnTo>
                  <a:pt x="67737" y="49059"/>
                </a:lnTo>
                <a:lnTo>
                  <a:pt x="70516" y="35565"/>
                </a:lnTo>
                <a:lnTo>
                  <a:pt x="67737" y="21702"/>
                </a:lnTo>
                <a:lnTo>
                  <a:pt x="60195" y="10399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7599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83756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5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426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6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92147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9990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076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1543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2383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4" y="67714"/>
                </a:lnTo>
                <a:lnTo>
                  <a:pt x="60104" y="60172"/>
                </a:lnTo>
                <a:lnTo>
                  <a:pt x="67724" y="49059"/>
                </a:lnTo>
                <a:lnTo>
                  <a:pt x="70516" y="35565"/>
                </a:lnTo>
                <a:lnTo>
                  <a:pt x="67724" y="21702"/>
                </a:lnTo>
                <a:lnTo>
                  <a:pt x="60104" y="10399"/>
                </a:lnTo>
                <a:lnTo>
                  <a:pt x="48794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3158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89" y="0"/>
                </a:moveTo>
                <a:lnTo>
                  <a:pt x="21716" y="2788"/>
                </a:lnTo>
                <a:lnTo>
                  <a:pt x="10406" y="10399"/>
                </a:lnTo>
                <a:lnTo>
                  <a:pt x="2790" y="21702"/>
                </a:lnTo>
                <a:lnTo>
                  <a:pt x="0" y="35565"/>
                </a:lnTo>
                <a:lnTo>
                  <a:pt x="2790" y="49059"/>
                </a:lnTo>
                <a:lnTo>
                  <a:pt x="10406" y="60172"/>
                </a:lnTo>
                <a:lnTo>
                  <a:pt x="21716" y="67714"/>
                </a:lnTo>
                <a:lnTo>
                  <a:pt x="35589" y="70492"/>
                </a:lnTo>
                <a:lnTo>
                  <a:pt x="49087" y="67714"/>
                </a:lnTo>
                <a:lnTo>
                  <a:pt x="60203" y="60172"/>
                </a:lnTo>
                <a:lnTo>
                  <a:pt x="67745" y="49059"/>
                </a:lnTo>
                <a:lnTo>
                  <a:pt x="70524" y="35565"/>
                </a:lnTo>
                <a:lnTo>
                  <a:pt x="67745" y="21702"/>
                </a:lnTo>
                <a:lnTo>
                  <a:pt x="60203" y="10399"/>
                </a:lnTo>
                <a:lnTo>
                  <a:pt x="49087" y="2788"/>
                </a:lnTo>
                <a:lnTo>
                  <a:pt x="35589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39370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4776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1" y="60172"/>
                </a:lnTo>
                <a:lnTo>
                  <a:pt x="21437" y="67714"/>
                </a:lnTo>
                <a:lnTo>
                  <a:pt x="34936" y="70492"/>
                </a:lnTo>
                <a:lnTo>
                  <a:pt x="48798" y="67714"/>
                </a:lnTo>
                <a:lnTo>
                  <a:pt x="60101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1" y="10399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55524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6328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71047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30" y="60172"/>
                </a:lnTo>
                <a:lnTo>
                  <a:pt x="68341" y="49059"/>
                </a:lnTo>
                <a:lnTo>
                  <a:pt x="71130" y="35565"/>
                </a:lnTo>
                <a:lnTo>
                  <a:pt x="68341" y="21702"/>
                </a:lnTo>
                <a:lnTo>
                  <a:pt x="60730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79446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8720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694962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1" y="67714"/>
                </a:lnTo>
                <a:lnTo>
                  <a:pt x="35563" y="70492"/>
                </a:lnTo>
                <a:lnTo>
                  <a:pt x="49171" y="67714"/>
                </a:lnTo>
                <a:lnTo>
                  <a:pt x="60511" y="60172"/>
                </a:lnTo>
                <a:lnTo>
                  <a:pt x="68274" y="49059"/>
                </a:lnTo>
                <a:lnTo>
                  <a:pt x="71153" y="35565"/>
                </a:lnTo>
                <a:lnTo>
                  <a:pt x="68274" y="21702"/>
                </a:lnTo>
                <a:lnTo>
                  <a:pt x="60511" y="10399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2748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511140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6" y="67714"/>
                </a:lnTo>
                <a:lnTo>
                  <a:pt x="34935" y="70492"/>
                </a:lnTo>
                <a:lnTo>
                  <a:pt x="48797" y="67714"/>
                </a:lnTo>
                <a:lnTo>
                  <a:pt x="60100" y="60172"/>
                </a:lnTo>
                <a:lnTo>
                  <a:pt x="67711" y="49059"/>
                </a:lnTo>
                <a:lnTo>
                  <a:pt x="70500" y="35565"/>
                </a:lnTo>
                <a:lnTo>
                  <a:pt x="67711" y="21702"/>
                </a:lnTo>
                <a:lnTo>
                  <a:pt x="60100" y="10399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1890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63" y="67714"/>
                </a:lnTo>
                <a:lnTo>
                  <a:pt x="60179" y="60172"/>
                </a:lnTo>
                <a:lnTo>
                  <a:pt x="67721" y="49059"/>
                </a:lnTo>
                <a:lnTo>
                  <a:pt x="70500" y="35565"/>
                </a:lnTo>
                <a:lnTo>
                  <a:pt x="67721" y="21702"/>
                </a:lnTo>
                <a:lnTo>
                  <a:pt x="60179" y="10399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60960" y="323679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2"/>
                </a:lnTo>
                <a:lnTo>
                  <a:pt x="24292" y="10872"/>
                </a:lnTo>
                <a:lnTo>
                  <a:pt x="31617" y="22056"/>
                </a:lnTo>
                <a:lnTo>
                  <a:pt x="34297" y="35565"/>
                </a:lnTo>
                <a:lnTo>
                  <a:pt x="31617" y="48970"/>
                </a:lnTo>
                <a:lnTo>
                  <a:pt x="24292" y="59936"/>
                </a:lnTo>
                <a:lnTo>
                  <a:pt x="13395" y="67448"/>
                </a:lnTo>
                <a:lnTo>
                  <a:pt x="0" y="70492"/>
                </a:lnTo>
                <a:lnTo>
                  <a:pt x="1267" y="70492"/>
                </a:lnTo>
                <a:lnTo>
                  <a:pt x="15130" y="67714"/>
                </a:lnTo>
                <a:lnTo>
                  <a:pt x="26432" y="60172"/>
                </a:lnTo>
                <a:lnTo>
                  <a:pt x="34044" y="49059"/>
                </a:lnTo>
                <a:lnTo>
                  <a:pt x="36832" y="35565"/>
                </a:lnTo>
                <a:lnTo>
                  <a:pt x="34044" y="21702"/>
                </a:lnTo>
                <a:lnTo>
                  <a:pt x="26432" y="10399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2055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4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4" y="70499"/>
                </a:lnTo>
                <a:lnTo>
                  <a:pt x="49432" y="67720"/>
                </a:lnTo>
                <a:lnTo>
                  <a:pt x="60737" y="60178"/>
                </a:lnTo>
                <a:lnTo>
                  <a:pt x="68349" y="49064"/>
                </a:lnTo>
                <a:lnTo>
                  <a:pt x="71137" y="35568"/>
                </a:lnTo>
                <a:lnTo>
                  <a:pt x="68349" y="21704"/>
                </a:lnTo>
                <a:lnTo>
                  <a:pt x="60737" y="10401"/>
                </a:lnTo>
                <a:lnTo>
                  <a:pt x="49432" y="2788"/>
                </a:lnTo>
                <a:lnTo>
                  <a:pt x="35564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45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4927" y="0"/>
                </a:moveTo>
                <a:lnTo>
                  <a:pt x="21433" y="2788"/>
                </a:lnTo>
                <a:lnTo>
                  <a:pt x="10319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19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89" y="67720"/>
                </a:lnTo>
                <a:lnTo>
                  <a:pt x="60092" y="60178"/>
                </a:lnTo>
                <a:lnTo>
                  <a:pt x="67703" y="49064"/>
                </a:lnTo>
                <a:lnTo>
                  <a:pt x="70492" y="35568"/>
                </a:lnTo>
                <a:lnTo>
                  <a:pt x="67703" y="21704"/>
                </a:lnTo>
                <a:lnTo>
                  <a:pt x="60092" y="10401"/>
                </a:lnTo>
                <a:lnTo>
                  <a:pt x="48789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6821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19" h="71120">
                <a:moveTo>
                  <a:pt x="35580" y="0"/>
                </a:moveTo>
                <a:lnTo>
                  <a:pt x="21708" y="2788"/>
                </a:lnTo>
                <a:lnTo>
                  <a:pt x="10401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1" y="60178"/>
                </a:lnTo>
                <a:lnTo>
                  <a:pt x="21708" y="67720"/>
                </a:lnTo>
                <a:lnTo>
                  <a:pt x="35580" y="70499"/>
                </a:lnTo>
                <a:lnTo>
                  <a:pt x="49079" y="67720"/>
                </a:lnTo>
                <a:lnTo>
                  <a:pt x="60195" y="60178"/>
                </a:lnTo>
                <a:lnTo>
                  <a:pt x="67737" y="49064"/>
                </a:lnTo>
                <a:lnTo>
                  <a:pt x="70516" y="35568"/>
                </a:lnTo>
                <a:lnTo>
                  <a:pt x="67737" y="21704"/>
                </a:lnTo>
                <a:lnTo>
                  <a:pt x="60195" y="10401"/>
                </a:lnTo>
                <a:lnTo>
                  <a:pt x="49079" y="2788"/>
                </a:lnTo>
                <a:lnTo>
                  <a:pt x="35580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9370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4776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1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1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5524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6328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7104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30" y="60178"/>
                </a:lnTo>
                <a:lnTo>
                  <a:pt x="68341" y="49064"/>
                </a:lnTo>
                <a:lnTo>
                  <a:pt x="71130" y="35568"/>
                </a:lnTo>
                <a:lnTo>
                  <a:pt x="68341" y="21704"/>
                </a:lnTo>
                <a:lnTo>
                  <a:pt x="60730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79446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8720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694962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3" y="0"/>
                </a:moveTo>
                <a:lnTo>
                  <a:pt x="21701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1" y="67720"/>
                </a:lnTo>
                <a:lnTo>
                  <a:pt x="35563" y="70499"/>
                </a:lnTo>
                <a:lnTo>
                  <a:pt x="49171" y="67720"/>
                </a:lnTo>
                <a:lnTo>
                  <a:pt x="60511" y="60178"/>
                </a:lnTo>
                <a:lnTo>
                  <a:pt x="68274" y="49064"/>
                </a:lnTo>
                <a:lnTo>
                  <a:pt x="71153" y="35568"/>
                </a:lnTo>
                <a:lnTo>
                  <a:pt x="68274" y="21704"/>
                </a:lnTo>
                <a:lnTo>
                  <a:pt x="60511" y="10401"/>
                </a:lnTo>
                <a:lnTo>
                  <a:pt x="49171" y="2788"/>
                </a:lnTo>
                <a:lnTo>
                  <a:pt x="35563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02748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11140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5" y="0"/>
                </a:moveTo>
                <a:lnTo>
                  <a:pt x="21436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6" y="67720"/>
                </a:lnTo>
                <a:lnTo>
                  <a:pt x="34935" y="70499"/>
                </a:lnTo>
                <a:lnTo>
                  <a:pt x="48797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7" y="2788"/>
                </a:lnTo>
                <a:lnTo>
                  <a:pt x="3493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91890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63" y="67720"/>
                </a:lnTo>
                <a:lnTo>
                  <a:pt x="60179" y="60178"/>
                </a:lnTo>
                <a:lnTo>
                  <a:pt x="67721" y="49064"/>
                </a:lnTo>
                <a:lnTo>
                  <a:pt x="70500" y="35568"/>
                </a:lnTo>
                <a:lnTo>
                  <a:pt x="67721" y="21704"/>
                </a:lnTo>
                <a:lnTo>
                  <a:pt x="60179" y="10401"/>
                </a:lnTo>
                <a:lnTo>
                  <a:pt x="49063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360960" y="6463937"/>
            <a:ext cx="36830" cy="71120"/>
          </a:xfrm>
          <a:custGeom>
            <a:avLst/>
            <a:gdLst/>
            <a:ahLst/>
            <a:cxnLst/>
            <a:rect l="l" t="t" r="r" b="b"/>
            <a:pathLst>
              <a:path w="36829" h="71120">
                <a:moveTo>
                  <a:pt x="1267" y="0"/>
                </a:moveTo>
                <a:lnTo>
                  <a:pt x="0" y="0"/>
                </a:lnTo>
                <a:lnTo>
                  <a:pt x="13395" y="3146"/>
                </a:lnTo>
                <a:lnTo>
                  <a:pt x="24292" y="10878"/>
                </a:lnTo>
                <a:lnTo>
                  <a:pt x="31617" y="22062"/>
                </a:lnTo>
                <a:lnTo>
                  <a:pt x="34297" y="35568"/>
                </a:lnTo>
                <a:lnTo>
                  <a:pt x="31617" y="48974"/>
                </a:lnTo>
                <a:lnTo>
                  <a:pt x="24292" y="59940"/>
                </a:lnTo>
                <a:lnTo>
                  <a:pt x="13395" y="67452"/>
                </a:lnTo>
                <a:lnTo>
                  <a:pt x="0" y="70499"/>
                </a:lnTo>
                <a:lnTo>
                  <a:pt x="1267" y="70499"/>
                </a:lnTo>
                <a:lnTo>
                  <a:pt x="15130" y="67720"/>
                </a:lnTo>
                <a:lnTo>
                  <a:pt x="26432" y="60178"/>
                </a:lnTo>
                <a:lnTo>
                  <a:pt x="34044" y="49064"/>
                </a:lnTo>
                <a:lnTo>
                  <a:pt x="36832" y="35568"/>
                </a:lnTo>
                <a:lnTo>
                  <a:pt x="34044" y="21704"/>
                </a:lnTo>
                <a:lnTo>
                  <a:pt x="26432" y="10401"/>
                </a:lnTo>
                <a:lnTo>
                  <a:pt x="15130" y="2788"/>
                </a:lnTo>
                <a:lnTo>
                  <a:pt x="126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9324120" y="323679"/>
            <a:ext cx="71755" cy="71120"/>
            <a:chOff x="9324120" y="323679"/>
            <a:chExt cx="71755" cy="71120"/>
          </a:xfrm>
        </p:grpSpPr>
        <p:sp>
          <p:nvSpPr>
            <p:cNvPr id="90" name="object 90"/>
            <p:cNvSpPr/>
            <p:nvPr/>
          </p:nvSpPr>
          <p:spPr>
            <a:xfrm>
              <a:off x="9324120" y="323679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399"/>
                  </a:lnTo>
                  <a:lnTo>
                    <a:pt x="2788" y="21702"/>
                  </a:lnTo>
                  <a:lnTo>
                    <a:pt x="0" y="35565"/>
                  </a:lnTo>
                  <a:lnTo>
                    <a:pt x="2788" y="49059"/>
                  </a:lnTo>
                  <a:lnTo>
                    <a:pt x="10399" y="60172"/>
                  </a:lnTo>
                  <a:lnTo>
                    <a:pt x="21702" y="67714"/>
                  </a:lnTo>
                  <a:lnTo>
                    <a:pt x="35565" y="70492"/>
                  </a:lnTo>
                  <a:lnTo>
                    <a:pt x="36840" y="70492"/>
                  </a:lnTo>
                  <a:lnTo>
                    <a:pt x="23441" y="67448"/>
                  </a:lnTo>
                  <a:lnTo>
                    <a:pt x="12544" y="59936"/>
                  </a:lnTo>
                  <a:lnTo>
                    <a:pt x="5221" y="48970"/>
                  </a:lnTo>
                  <a:lnTo>
                    <a:pt x="2542" y="35565"/>
                  </a:lnTo>
                  <a:lnTo>
                    <a:pt x="5221" y="22056"/>
                  </a:lnTo>
                  <a:lnTo>
                    <a:pt x="12544" y="10872"/>
                  </a:lnTo>
                  <a:lnTo>
                    <a:pt x="23441" y="3142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26662" y="323679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2"/>
                  </a:lnTo>
                  <a:lnTo>
                    <a:pt x="10002" y="10872"/>
                  </a:lnTo>
                  <a:lnTo>
                    <a:pt x="2679" y="22056"/>
                  </a:lnTo>
                  <a:lnTo>
                    <a:pt x="0" y="35565"/>
                  </a:lnTo>
                  <a:lnTo>
                    <a:pt x="2679" y="48970"/>
                  </a:lnTo>
                  <a:lnTo>
                    <a:pt x="10002" y="59936"/>
                  </a:lnTo>
                  <a:lnTo>
                    <a:pt x="20898" y="67448"/>
                  </a:lnTo>
                  <a:lnTo>
                    <a:pt x="34297" y="70492"/>
                  </a:lnTo>
                  <a:lnTo>
                    <a:pt x="47693" y="67448"/>
                  </a:lnTo>
                  <a:lnTo>
                    <a:pt x="58590" y="59936"/>
                  </a:lnTo>
                  <a:lnTo>
                    <a:pt x="65915" y="48970"/>
                  </a:lnTo>
                  <a:lnTo>
                    <a:pt x="68595" y="35565"/>
                  </a:lnTo>
                  <a:lnTo>
                    <a:pt x="65915" y="22056"/>
                  </a:lnTo>
                  <a:lnTo>
                    <a:pt x="58590" y="10872"/>
                  </a:lnTo>
                  <a:lnTo>
                    <a:pt x="47693" y="3142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9324120" y="6463937"/>
            <a:ext cx="71755" cy="71120"/>
            <a:chOff x="9324120" y="6463937"/>
            <a:chExt cx="71755" cy="71120"/>
          </a:xfrm>
        </p:grpSpPr>
        <p:sp>
          <p:nvSpPr>
            <p:cNvPr id="93" name="object 93"/>
            <p:cNvSpPr/>
            <p:nvPr/>
          </p:nvSpPr>
          <p:spPr>
            <a:xfrm>
              <a:off x="9324120" y="6463937"/>
              <a:ext cx="37465" cy="71120"/>
            </a:xfrm>
            <a:custGeom>
              <a:avLst/>
              <a:gdLst/>
              <a:ahLst/>
              <a:cxnLst/>
              <a:rect l="l" t="t" r="r" b="b"/>
              <a:pathLst>
                <a:path w="37465" h="71120">
                  <a:moveTo>
                    <a:pt x="36840" y="0"/>
                  </a:moveTo>
                  <a:lnTo>
                    <a:pt x="35565" y="0"/>
                  </a:lnTo>
                  <a:lnTo>
                    <a:pt x="21702" y="2788"/>
                  </a:lnTo>
                  <a:lnTo>
                    <a:pt x="10399" y="10401"/>
                  </a:lnTo>
                  <a:lnTo>
                    <a:pt x="2788" y="21704"/>
                  </a:lnTo>
                  <a:lnTo>
                    <a:pt x="0" y="35568"/>
                  </a:lnTo>
                  <a:lnTo>
                    <a:pt x="2788" y="49064"/>
                  </a:lnTo>
                  <a:lnTo>
                    <a:pt x="10399" y="60178"/>
                  </a:lnTo>
                  <a:lnTo>
                    <a:pt x="21702" y="67720"/>
                  </a:lnTo>
                  <a:lnTo>
                    <a:pt x="35565" y="70499"/>
                  </a:lnTo>
                  <a:lnTo>
                    <a:pt x="36840" y="70499"/>
                  </a:lnTo>
                  <a:lnTo>
                    <a:pt x="23441" y="67452"/>
                  </a:lnTo>
                  <a:lnTo>
                    <a:pt x="12544" y="59940"/>
                  </a:lnTo>
                  <a:lnTo>
                    <a:pt x="5221" y="48974"/>
                  </a:lnTo>
                  <a:lnTo>
                    <a:pt x="2542" y="35568"/>
                  </a:lnTo>
                  <a:lnTo>
                    <a:pt x="5221" y="22062"/>
                  </a:lnTo>
                  <a:lnTo>
                    <a:pt x="12544" y="10878"/>
                  </a:lnTo>
                  <a:lnTo>
                    <a:pt x="23441" y="3146"/>
                  </a:lnTo>
                  <a:lnTo>
                    <a:pt x="36840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326662" y="6463937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5" h="71120">
                  <a:moveTo>
                    <a:pt x="34297" y="0"/>
                  </a:moveTo>
                  <a:lnTo>
                    <a:pt x="20898" y="3146"/>
                  </a:lnTo>
                  <a:lnTo>
                    <a:pt x="10002" y="10878"/>
                  </a:lnTo>
                  <a:lnTo>
                    <a:pt x="2679" y="22062"/>
                  </a:lnTo>
                  <a:lnTo>
                    <a:pt x="0" y="35568"/>
                  </a:lnTo>
                  <a:lnTo>
                    <a:pt x="2679" y="48974"/>
                  </a:lnTo>
                  <a:lnTo>
                    <a:pt x="10002" y="59940"/>
                  </a:lnTo>
                  <a:lnTo>
                    <a:pt x="20898" y="67452"/>
                  </a:lnTo>
                  <a:lnTo>
                    <a:pt x="34297" y="70499"/>
                  </a:lnTo>
                  <a:lnTo>
                    <a:pt x="47693" y="67452"/>
                  </a:lnTo>
                  <a:lnTo>
                    <a:pt x="58590" y="59940"/>
                  </a:lnTo>
                  <a:lnTo>
                    <a:pt x="65915" y="48974"/>
                  </a:lnTo>
                  <a:lnTo>
                    <a:pt x="68595" y="35568"/>
                  </a:lnTo>
                  <a:lnTo>
                    <a:pt x="65915" y="22062"/>
                  </a:lnTo>
                  <a:lnTo>
                    <a:pt x="58590" y="10878"/>
                  </a:lnTo>
                  <a:lnTo>
                    <a:pt x="47693" y="3146"/>
                  </a:lnTo>
                  <a:lnTo>
                    <a:pt x="34297" y="0"/>
                  </a:lnTo>
                  <a:close/>
                </a:path>
              </a:pathLst>
            </a:custGeom>
            <a:solidFill>
              <a:srgbClr val="D0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9732519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399"/>
                </a:lnTo>
                <a:lnTo>
                  <a:pt x="2778" y="21702"/>
                </a:lnTo>
                <a:lnTo>
                  <a:pt x="0" y="35565"/>
                </a:lnTo>
                <a:lnTo>
                  <a:pt x="2778" y="49059"/>
                </a:lnTo>
                <a:lnTo>
                  <a:pt x="10320" y="60172"/>
                </a:lnTo>
                <a:lnTo>
                  <a:pt x="21433" y="67714"/>
                </a:lnTo>
                <a:lnTo>
                  <a:pt x="34927" y="70492"/>
                </a:lnTo>
                <a:lnTo>
                  <a:pt x="48790" y="67714"/>
                </a:lnTo>
                <a:lnTo>
                  <a:pt x="60092" y="60172"/>
                </a:lnTo>
                <a:lnTo>
                  <a:pt x="67704" y="49059"/>
                </a:lnTo>
                <a:lnTo>
                  <a:pt x="70492" y="35565"/>
                </a:lnTo>
                <a:lnTo>
                  <a:pt x="67704" y="21702"/>
                </a:lnTo>
                <a:lnTo>
                  <a:pt x="60092" y="10399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40281" y="3236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059" y="67714"/>
                </a:lnTo>
                <a:lnTo>
                  <a:pt x="60172" y="60172"/>
                </a:lnTo>
                <a:lnTo>
                  <a:pt x="67714" y="49059"/>
                </a:lnTo>
                <a:lnTo>
                  <a:pt x="70492" y="35565"/>
                </a:lnTo>
                <a:lnTo>
                  <a:pt x="67714" y="21702"/>
                </a:lnTo>
                <a:lnTo>
                  <a:pt x="60172" y="10399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8043" y="323679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399"/>
                </a:lnTo>
                <a:lnTo>
                  <a:pt x="2788" y="21702"/>
                </a:lnTo>
                <a:lnTo>
                  <a:pt x="0" y="35565"/>
                </a:lnTo>
                <a:lnTo>
                  <a:pt x="2788" y="49059"/>
                </a:lnTo>
                <a:lnTo>
                  <a:pt x="10399" y="60172"/>
                </a:lnTo>
                <a:lnTo>
                  <a:pt x="21702" y="67714"/>
                </a:lnTo>
                <a:lnTo>
                  <a:pt x="35565" y="70492"/>
                </a:lnTo>
                <a:lnTo>
                  <a:pt x="49427" y="67714"/>
                </a:lnTo>
                <a:lnTo>
                  <a:pt x="60729" y="60172"/>
                </a:lnTo>
                <a:lnTo>
                  <a:pt x="68340" y="49059"/>
                </a:lnTo>
                <a:lnTo>
                  <a:pt x="71128" y="35565"/>
                </a:lnTo>
                <a:lnTo>
                  <a:pt x="68340" y="21702"/>
                </a:lnTo>
                <a:lnTo>
                  <a:pt x="60729" y="10399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EC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32519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27" y="0"/>
                </a:moveTo>
                <a:lnTo>
                  <a:pt x="21433" y="2788"/>
                </a:lnTo>
                <a:lnTo>
                  <a:pt x="10320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0" y="60178"/>
                </a:lnTo>
                <a:lnTo>
                  <a:pt x="21433" y="67720"/>
                </a:lnTo>
                <a:lnTo>
                  <a:pt x="34927" y="70499"/>
                </a:lnTo>
                <a:lnTo>
                  <a:pt x="48790" y="67720"/>
                </a:lnTo>
                <a:lnTo>
                  <a:pt x="60092" y="60178"/>
                </a:lnTo>
                <a:lnTo>
                  <a:pt x="67704" y="49064"/>
                </a:lnTo>
                <a:lnTo>
                  <a:pt x="70492" y="35568"/>
                </a:lnTo>
                <a:lnTo>
                  <a:pt x="67704" y="21704"/>
                </a:lnTo>
                <a:lnTo>
                  <a:pt x="60092" y="10401"/>
                </a:lnTo>
                <a:lnTo>
                  <a:pt x="48790" y="2788"/>
                </a:lnTo>
                <a:lnTo>
                  <a:pt x="3492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14028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059" y="67720"/>
                </a:lnTo>
                <a:lnTo>
                  <a:pt x="60172" y="60178"/>
                </a:lnTo>
                <a:lnTo>
                  <a:pt x="67714" y="49064"/>
                </a:lnTo>
                <a:lnTo>
                  <a:pt x="70492" y="35568"/>
                </a:lnTo>
                <a:lnTo>
                  <a:pt x="67714" y="21704"/>
                </a:lnTo>
                <a:lnTo>
                  <a:pt x="60172" y="10401"/>
                </a:lnTo>
                <a:lnTo>
                  <a:pt x="49059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548043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65" y="0"/>
                </a:moveTo>
                <a:lnTo>
                  <a:pt x="21702" y="2788"/>
                </a:lnTo>
                <a:lnTo>
                  <a:pt x="10399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399" y="60178"/>
                </a:lnTo>
                <a:lnTo>
                  <a:pt x="21702" y="67720"/>
                </a:lnTo>
                <a:lnTo>
                  <a:pt x="35565" y="70499"/>
                </a:lnTo>
                <a:lnTo>
                  <a:pt x="49427" y="67720"/>
                </a:lnTo>
                <a:lnTo>
                  <a:pt x="60729" y="60178"/>
                </a:lnTo>
                <a:lnTo>
                  <a:pt x="68340" y="49064"/>
                </a:lnTo>
                <a:lnTo>
                  <a:pt x="71128" y="35568"/>
                </a:lnTo>
                <a:lnTo>
                  <a:pt x="68340" y="21704"/>
                </a:lnTo>
                <a:lnTo>
                  <a:pt x="60729" y="10401"/>
                </a:lnTo>
                <a:lnTo>
                  <a:pt x="49427" y="2788"/>
                </a:lnTo>
                <a:lnTo>
                  <a:pt x="35565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955797" y="6463937"/>
            <a:ext cx="71755" cy="71120"/>
          </a:xfrm>
          <a:custGeom>
            <a:avLst/>
            <a:gdLst/>
            <a:ahLst/>
            <a:cxnLst/>
            <a:rect l="l" t="t" r="r" b="b"/>
            <a:pathLst>
              <a:path w="71754" h="71120">
                <a:moveTo>
                  <a:pt x="35587" y="0"/>
                </a:moveTo>
                <a:lnTo>
                  <a:pt x="21711" y="2788"/>
                </a:lnTo>
                <a:lnTo>
                  <a:pt x="10402" y="10401"/>
                </a:lnTo>
                <a:lnTo>
                  <a:pt x="2788" y="21704"/>
                </a:lnTo>
                <a:lnTo>
                  <a:pt x="0" y="35568"/>
                </a:lnTo>
                <a:lnTo>
                  <a:pt x="2788" y="49064"/>
                </a:lnTo>
                <a:lnTo>
                  <a:pt x="10402" y="60178"/>
                </a:lnTo>
                <a:lnTo>
                  <a:pt x="21711" y="67720"/>
                </a:lnTo>
                <a:lnTo>
                  <a:pt x="35587" y="70499"/>
                </a:lnTo>
                <a:lnTo>
                  <a:pt x="49450" y="67720"/>
                </a:lnTo>
                <a:lnTo>
                  <a:pt x="60753" y="60178"/>
                </a:lnTo>
                <a:lnTo>
                  <a:pt x="68364" y="49064"/>
                </a:lnTo>
                <a:lnTo>
                  <a:pt x="71153" y="35568"/>
                </a:lnTo>
                <a:lnTo>
                  <a:pt x="68364" y="21704"/>
                </a:lnTo>
                <a:lnTo>
                  <a:pt x="60753" y="10401"/>
                </a:lnTo>
                <a:lnTo>
                  <a:pt x="49450" y="2788"/>
                </a:lnTo>
                <a:lnTo>
                  <a:pt x="35587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364211" y="646393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4936" y="0"/>
                </a:moveTo>
                <a:lnTo>
                  <a:pt x="21437" y="2788"/>
                </a:lnTo>
                <a:lnTo>
                  <a:pt x="10321" y="10401"/>
                </a:lnTo>
                <a:lnTo>
                  <a:pt x="2778" y="21704"/>
                </a:lnTo>
                <a:lnTo>
                  <a:pt x="0" y="35568"/>
                </a:lnTo>
                <a:lnTo>
                  <a:pt x="2778" y="49064"/>
                </a:lnTo>
                <a:lnTo>
                  <a:pt x="10321" y="60178"/>
                </a:lnTo>
                <a:lnTo>
                  <a:pt x="21437" y="67720"/>
                </a:lnTo>
                <a:lnTo>
                  <a:pt x="34936" y="70499"/>
                </a:lnTo>
                <a:lnTo>
                  <a:pt x="48798" y="67720"/>
                </a:lnTo>
                <a:lnTo>
                  <a:pt x="60100" y="60178"/>
                </a:lnTo>
                <a:lnTo>
                  <a:pt x="67711" y="49064"/>
                </a:lnTo>
                <a:lnTo>
                  <a:pt x="70500" y="35568"/>
                </a:lnTo>
                <a:lnTo>
                  <a:pt x="67711" y="21704"/>
                </a:lnTo>
                <a:lnTo>
                  <a:pt x="60100" y="10401"/>
                </a:lnTo>
                <a:lnTo>
                  <a:pt x="48798" y="2788"/>
                </a:lnTo>
                <a:lnTo>
                  <a:pt x="34936" y="0"/>
                </a:lnTo>
                <a:close/>
              </a:path>
            </a:pathLst>
          </a:custGeom>
          <a:solidFill>
            <a:srgbClr val="D0D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1456" y="6455050"/>
            <a:ext cx="1245870" cy="89535"/>
            <a:chOff x="1456" y="6455050"/>
            <a:chExt cx="1245870" cy="89535"/>
          </a:xfrm>
        </p:grpSpPr>
        <p:sp>
          <p:nvSpPr>
            <p:cNvPr id="104" name="object 104"/>
            <p:cNvSpPr/>
            <p:nvPr/>
          </p:nvSpPr>
          <p:spPr>
            <a:xfrm>
              <a:off x="1456" y="6455050"/>
              <a:ext cx="1245870" cy="89535"/>
            </a:xfrm>
            <a:custGeom>
              <a:avLst/>
              <a:gdLst/>
              <a:ahLst/>
              <a:cxnLst/>
              <a:rect l="l" t="t" r="r" b="b"/>
              <a:pathLst>
                <a:path w="1245870" h="89534">
                  <a:moveTo>
                    <a:pt x="1201077" y="0"/>
                  </a:moveTo>
                  <a:lnTo>
                    <a:pt x="0" y="0"/>
                  </a:lnTo>
                  <a:lnTo>
                    <a:pt x="0" y="88911"/>
                  </a:lnTo>
                  <a:lnTo>
                    <a:pt x="1201714" y="88911"/>
                  </a:lnTo>
                  <a:lnTo>
                    <a:pt x="1218740" y="85091"/>
                  </a:lnTo>
                  <a:lnTo>
                    <a:pt x="1227024" y="79386"/>
                  </a:lnTo>
                  <a:lnTo>
                    <a:pt x="386163" y="79386"/>
                  </a:lnTo>
                  <a:lnTo>
                    <a:pt x="372300" y="76607"/>
                  </a:lnTo>
                  <a:lnTo>
                    <a:pt x="360998" y="69065"/>
                  </a:lnTo>
                  <a:lnTo>
                    <a:pt x="353387" y="57950"/>
                  </a:lnTo>
                  <a:lnTo>
                    <a:pt x="350598" y="44454"/>
                  </a:lnTo>
                  <a:lnTo>
                    <a:pt x="353387" y="30591"/>
                  </a:lnTo>
                  <a:lnTo>
                    <a:pt x="360998" y="19287"/>
                  </a:lnTo>
                  <a:lnTo>
                    <a:pt x="372300" y="11675"/>
                  </a:lnTo>
                  <a:lnTo>
                    <a:pt x="386163" y="8886"/>
                  </a:lnTo>
                  <a:lnTo>
                    <a:pt x="1226554" y="8886"/>
                  </a:lnTo>
                  <a:lnTo>
                    <a:pt x="1218471" y="3462"/>
                  </a:lnTo>
                  <a:lnTo>
                    <a:pt x="1201077" y="0"/>
                  </a:lnTo>
                  <a:close/>
                </a:path>
                <a:path w="1245870" h="89534">
                  <a:moveTo>
                    <a:pt x="793925" y="8886"/>
                  </a:moveTo>
                  <a:lnTo>
                    <a:pt x="386163" y="8886"/>
                  </a:lnTo>
                  <a:lnTo>
                    <a:pt x="400030" y="11675"/>
                  </a:lnTo>
                  <a:lnTo>
                    <a:pt x="411335" y="19287"/>
                  </a:lnTo>
                  <a:lnTo>
                    <a:pt x="418948" y="30591"/>
                  </a:lnTo>
                  <a:lnTo>
                    <a:pt x="421734" y="44466"/>
                  </a:lnTo>
                  <a:lnTo>
                    <a:pt x="418948" y="57950"/>
                  </a:lnTo>
                  <a:lnTo>
                    <a:pt x="411335" y="69065"/>
                  </a:lnTo>
                  <a:lnTo>
                    <a:pt x="400030" y="76607"/>
                  </a:lnTo>
                  <a:lnTo>
                    <a:pt x="386163" y="79386"/>
                  </a:lnTo>
                  <a:lnTo>
                    <a:pt x="793925" y="79386"/>
                  </a:lnTo>
                  <a:lnTo>
                    <a:pt x="780431" y="76607"/>
                  </a:lnTo>
                  <a:lnTo>
                    <a:pt x="769318" y="69065"/>
                  </a:lnTo>
                  <a:lnTo>
                    <a:pt x="761776" y="57950"/>
                  </a:lnTo>
                  <a:lnTo>
                    <a:pt x="758998" y="44454"/>
                  </a:lnTo>
                  <a:lnTo>
                    <a:pt x="761776" y="30591"/>
                  </a:lnTo>
                  <a:lnTo>
                    <a:pt x="769318" y="19287"/>
                  </a:lnTo>
                  <a:lnTo>
                    <a:pt x="780431" y="11675"/>
                  </a:lnTo>
                  <a:lnTo>
                    <a:pt x="793925" y="8886"/>
                  </a:lnTo>
                  <a:close/>
                </a:path>
                <a:path w="1245870" h="89534">
                  <a:moveTo>
                    <a:pt x="1202340" y="8886"/>
                  </a:moveTo>
                  <a:lnTo>
                    <a:pt x="793925" y="8886"/>
                  </a:lnTo>
                  <a:lnTo>
                    <a:pt x="807788" y="11675"/>
                  </a:lnTo>
                  <a:lnTo>
                    <a:pt x="819090" y="19287"/>
                  </a:lnTo>
                  <a:lnTo>
                    <a:pt x="826701" y="30591"/>
                  </a:lnTo>
                  <a:lnTo>
                    <a:pt x="829487" y="44466"/>
                  </a:lnTo>
                  <a:lnTo>
                    <a:pt x="826701" y="57950"/>
                  </a:lnTo>
                  <a:lnTo>
                    <a:pt x="819090" y="69065"/>
                  </a:lnTo>
                  <a:lnTo>
                    <a:pt x="807788" y="76607"/>
                  </a:lnTo>
                  <a:lnTo>
                    <a:pt x="793925" y="79386"/>
                  </a:lnTo>
                  <a:lnTo>
                    <a:pt x="1202340" y="79386"/>
                  </a:lnTo>
                  <a:lnTo>
                    <a:pt x="1188468" y="76607"/>
                  </a:lnTo>
                  <a:lnTo>
                    <a:pt x="1177161" y="69065"/>
                  </a:lnTo>
                  <a:lnTo>
                    <a:pt x="1169548" y="57950"/>
                  </a:lnTo>
                  <a:lnTo>
                    <a:pt x="1166759" y="44454"/>
                  </a:lnTo>
                  <a:lnTo>
                    <a:pt x="1169548" y="30591"/>
                  </a:lnTo>
                  <a:lnTo>
                    <a:pt x="1177161" y="19287"/>
                  </a:lnTo>
                  <a:lnTo>
                    <a:pt x="1188468" y="11675"/>
                  </a:lnTo>
                  <a:lnTo>
                    <a:pt x="1202340" y="8886"/>
                  </a:lnTo>
                  <a:close/>
                </a:path>
                <a:path w="1245870" h="89534">
                  <a:moveTo>
                    <a:pt x="1226554" y="8886"/>
                  </a:moveTo>
                  <a:lnTo>
                    <a:pt x="1202340" y="8886"/>
                  </a:lnTo>
                  <a:lnTo>
                    <a:pt x="1215839" y="11675"/>
                  </a:lnTo>
                  <a:lnTo>
                    <a:pt x="1226954" y="19287"/>
                  </a:lnTo>
                  <a:lnTo>
                    <a:pt x="1234497" y="30591"/>
                  </a:lnTo>
                  <a:lnTo>
                    <a:pt x="1237273" y="44466"/>
                  </a:lnTo>
                  <a:lnTo>
                    <a:pt x="1234497" y="57950"/>
                  </a:lnTo>
                  <a:lnTo>
                    <a:pt x="1226954" y="69065"/>
                  </a:lnTo>
                  <a:lnTo>
                    <a:pt x="1215839" y="76607"/>
                  </a:lnTo>
                  <a:lnTo>
                    <a:pt x="1202340" y="79386"/>
                  </a:lnTo>
                  <a:lnTo>
                    <a:pt x="1227024" y="79386"/>
                  </a:lnTo>
                  <a:lnTo>
                    <a:pt x="1232672" y="75495"/>
                  </a:lnTo>
                  <a:lnTo>
                    <a:pt x="1242080" y="61493"/>
                  </a:lnTo>
                  <a:lnTo>
                    <a:pt x="1245528" y="44454"/>
                  </a:lnTo>
                  <a:lnTo>
                    <a:pt x="1242070" y="27058"/>
                  </a:lnTo>
                  <a:lnTo>
                    <a:pt x="1232593" y="12938"/>
                  </a:lnTo>
                  <a:lnTo>
                    <a:pt x="1226554" y="8886"/>
                  </a:lnTo>
                  <a:close/>
                </a:path>
              </a:pathLst>
            </a:custGeom>
            <a:solidFill>
              <a:srgbClr val="EC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055" y="6463937"/>
              <a:ext cx="71137" cy="70499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454" y="6463937"/>
              <a:ext cx="70492" cy="70499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216" y="6463937"/>
              <a:ext cx="70516" cy="70499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50603" y="5684506"/>
            <a:ext cx="529590" cy="403225"/>
            <a:chOff x="350603" y="5684506"/>
            <a:chExt cx="529590" cy="403225"/>
          </a:xfrm>
        </p:grpSpPr>
        <p:pic>
          <p:nvPicPr>
            <p:cNvPr id="109" name="object 10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2494" y="5884507"/>
              <a:ext cx="67353" cy="67301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596" y="5684507"/>
              <a:ext cx="439420" cy="403225"/>
            </a:xfrm>
            <a:custGeom>
              <a:avLst/>
              <a:gdLst/>
              <a:ahLst/>
              <a:cxnLst/>
              <a:rect l="l" t="t" r="r" b="b"/>
              <a:pathLst>
                <a:path w="439420" h="403225">
                  <a:moveTo>
                    <a:pt x="204584" y="0"/>
                  </a:moveTo>
                  <a:lnTo>
                    <a:pt x="135966" y="0"/>
                  </a:lnTo>
                  <a:lnTo>
                    <a:pt x="117652" y="1270"/>
                  </a:lnTo>
                  <a:lnTo>
                    <a:pt x="100063" y="4927"/>
                  </a:lnTo>
                  <a:lnTo>
                    <a:pt x="83426" y="10718"/>
                  </a:lnTo>
                  <a:lnTo>
                    <a:pt x="67970" y="18415"/>
                  </a:lnTo>
                  <a:lnTo>
                    <a:pt x="67970" y="0"/>
                  </a:lnTo>
                  <a:lnTo>
                    <a:pt x="0" y="0"/>
                  </a:lnTo>
                  <a:lnTo>
                    <a:pt x="0" y="267309"/>
                  </a:lnTo>
                  <a:lnTo>
                    <a:pt x="67970" y="267309"/>
                  </a:lnTo>
                  <a:lnTo>
                    <a:pt x="67970" y="135890"/>
                  </a:lnTo>
                  <a:lnTo>
                    <a:pt x="73317" y="109461"/>
                  </a:lnTo>
                  <a:lnTo>
                    <a:pt x="87909" y="87871"/>
                  </a:lnTo>
                  <a:lnTo>
                    <a:pt x="109524" y="73291"/>
                  </a:lnTo>
                  <a:lnTo>
                    <a:pt x="135966" y="67945"/>
                  </a:lnTo>
                  <a:lnTo>
                    <a:pt x="158203" y="67310"/>
                  </a:lnTo>
                  <a:lnTo>
                    <a:pt x="191897" y="18415"/>
                  </a:lnTo>
                  <a:lnTo>
                    <a:pt x="204584" y="0"/>
                  </a:lnTo>
                  <a:close/>
                </a:path>
                <a:path w="439420" h="403225">
                  <a:moveTo>
                    <a:pt x="439026" y="267309"/>
                  </a:moveTo>
                  <a:lnTo>
                    <a:pt x="430593" y="220319"/>
                  </a:lnTo>
                  <a:lnTo>
                    <a:pt x="407339" y="180416"/>
                  </a:lnTo>
                  <a:lnTo>
                    <a:pt x="372287" y="150622"/>
                  </a:lnTo>
                  <a:lnTo>
                    <a:pt x="328472" y="133985"/>
                  </a:lnTo>
                  <a:lnTo>
                    <a:pt x="374218" y="67310"/>
                  </a:lnTo>
                  <a:lnTo>
                    <a:pt x="374218" y="0"/>
                  </a:lnTo>
                  <a:lnTo>
                    <a:pt x="228714" y="0"/>
                  </a:lnTo>
                  <a:lnTo>
                    <a:pt x="182346" y="67310"/>
                  </a:lnTo>
                  <a:lnTo>
                    <a:pt x="292265" y="67310"/>
                  </a:lnTo>
                  <a:lnTo>
                    <a:pt x="235712" y="149847"/>
                  </a:lnTo>
                  <a:lnTo>
                    <a:pt x="269379" y="208267"/>
                  </a:lnTo>
                  <a:lnTo>
                    <a:pt x="277241" y="204470"/>
                  </a:lnTo>
                  <a:lnTo>
                    <a:pt x="285584" y="201676"/>
                  </a:lnTo>
                  <a:lnTo>
                    <a:pt x="294411" y="199961"/>
                  </a:lnTo>
                  <a:lnTo>
                    <a:pt x="303707" y="199364"/>
                  </a:lnTo>
                  <a:lnTo>
                    <a:pt x="330136" y="204724"/>
                  </a:lnTo>
                  <a:lnTo>
                    <a:pt x="351739" y="219290"/>
                  </a:lnTo>
                  <a:lnTo>
                    <a:pt x="366318" y="240893"/>
                  </a:lnTo>
                  <a:lnTo>
                    <a:pt x="371665" y="267309"/>
                  </a:lnTo>
                  <a:lnTo>
                    <a:pt x="366318" y="294093"/>
                  </a:lnTo>
                  <a:lnTo>
                    <a:pt x="351739" y="315887"/>
                  </a:lnTo>
                  <a:lnTo>
                    <a:pt x="330136" y="330530"/>
                  </a:lnTo>
                  <a:lnTo>
                    <a:pt x="303707" y="335876"/>
                  </a:lnTo>
                  <a:lnTo>
                    <a:pt x="276898" y="330530"/>
                  </a:lnTo>
                  <a:lnTo>
                    <a:pt x="255092" y="315887"/>
                  </a:lnTo>
                  <a:lnTo>
                    <a:pt x="240436" y="294093"/>
                  </a:lnTo>
                  <a:lnTo>
                    <a:pt x="235077" y="267309"/>
                  </a:lnTo>
                  <a:lnTo>
                    <a:pt x="167728" y="267309"/>
                  </a:lnTo>
                  <a:lnTo>
                    <a:pt x="174675" y="310210"/>
                  </a:lnTo>
                  <a:lnTo>
                    <a:pt x="193992" y="347510"/>
                  </a:lnTo>
                  <a:lnTo>
                    <a:pt x="223443" y="376936"/>
                  </a:lnTo>
                  <a:lnTo>
                    <a:pt x="260769" y="396252"/>
                  </a:lnTo>
                  <a:lnTo>
                    <a:pt x="303707" y="403186"/>
                  </a:lnTo>
                  <a:lnTo>
                    <a:pt x="346557" y="396252"/>
                  </a:lnTo>
                  <a:lnTo>
                    <a:pt x="383717" y="376936"/>
                  </a:lnTo>
                  <a:lnTo>
                    <a:pt x="412978" y="347510"/>
                  </a:lnTo>
                  <a:lnTo>
                    <a:pt x="432142" y="310210"/>
                  </a:lnTo>
                  <a:lnTo>
                    <a:pt x="439026" y="267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/>
          <p:nvPr/>
        </p:nvSpPr>
        <p:spPr>
          <a:xfrm>
            <a:off x="2155638" y="1750741"/>
            <a:ext cx="8176895" cy="3133725"/>
          </a:xfrm>
          <a:custGeom>
            <a:avLst/>
            <a:gdLst/>
            <a:ahLst/>
            <a:cxnLst/>
            <a:rect l="l" t="t" r="r" b="b"/>
            <a:pathLst>
              <a:path w="8176895" h="3133725">
                <a:moveTo>
                  <a:pt x="8176856" y="0"/>
                </a:moveTo>
                <a:lnTo>
                  <a:pt x="0" y="0"/>
                </a:lnTo>
                <a:lnTo>
                  <a:pt x="0" y="3133492"/>
                </a:lnTo>
                <a:lnTo>
                  <a:pt x="8176856" y="3133492"/>
                </a:lnTo>
                <a:lnTo>
                  <a:pt x="8176856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42" rIns="0" bIns="0" rtlCol="0">
            <a:spAutoFit/>
          </a:bodyPr>
          <a:lstStyle/>
          <a:p>
            <a:pPr marL="327660" marR="5080">
              <a:lnSpc>
                <a:spcPct val="149900"/>
              </a:lnSpc>
              <a:spcBef>
                <a:spcPts val="75"/>
              </a:spcBef>
            </a:pPr>
            <a:r>
              <a:rPr spc="-5" dirty="0"/>
              <a:t>CorDapps are Corda</a:t>
            </a:r>
            <a:r>
              <a:rPr dirty="0"/>
              <a:t> </a:t>
            </a:r>
            <a:r>
              <a:rPr spc="-5" dirty="0"/>
              <a:t>node</a:t>
            </a:r>
            <a:r>
              <a:rPr spc="-10" dirty="0"/>
              <a:t> </a:t>
            </a:r>
            <a:r>
              <a:rPr spc="-5" dirty="0"/>
              <a:t>extentions </a:t>
            </a:r>
            <a:r>
              <a:rPr dirty="0"/>
              <a:t> </a:t>
            </a:r>
            <a:r>
              <a:rPr spc="-5" dirty="0"/>
              <a:t>which comprise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states,</a:t>
            </a:r>
            <a:r>
              <a:rPr spc="5" dirty="0"/>
              <a:t> </a:t>
            </a:r>
            <a:r>
              <a:rPr spc="-5" dirty="0"/>
              <a:t>contracts </a:t>
            </a:r>
            <a:r>
              <a:rPr dirty="0"/>
              <a:t> </a:t>
            </a:r>
            <a:r>
              <a:rPr spc="-5" dirty="0"/>
              <a:t>and flows required </a:t>
            </a:r>
            <a:r>
              <a:rPr dirty="0"/>
              <a:t>to </a:t>
            </a:r>
            <a:r>
              <a:rPr spc="-5" dirty="0"/>
              <a:t>implement some </a:t>
            </a:r>
            <a:r>
              <a:rPr spc="-875" dirty="0"/>
              <a:t> </a:t>
            </a:r>
            <a:r>
              <a:rPr spc="-5" dirty="0"/>
              <a:t>specific</a:t>
            </a:r>
            <a:r>
              <a:rPr dirty="0"/>
              <a:t> </a:t>
            </a:r>
            <a:r>
              <a:rPr spc="-5" dirty="0"/>
              <a:t>business logic</a:t>
            </a:r>
          </a:p>
        </p:txBody>
      </p:sp>
      <p:sp>
        <p:nvSpPr>
          <p:cNvPr id="113" name="object 113"/>
          <p:cNvSpPr txBox="1"/>
          <p:nvPr/>
        </p:nvSpPr>
        <p:spPr>
          <a:xfrm>
            <a:off x="11491652" y="6375525"/>
            <a:ext cx="359410" cy="18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p</a:t>
            </a:r>
            <a:fld id="{81D60167-4931-47E6-BA6A-407CBD079E47}" type="slidenum"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97</a:t>
            </a:fld>
            <a:r>
              <a:rPr sz="1000" b="1" dirty="0">
                <a:solidFill>
                  <a:srgbClr val="898989"/>
                </a:solidFill>
                <a:latin typeface="Century Gothic"/>
                <a:cs typeface="Century Gothic"/>
              </a:rPr>
              <a:t>.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468" y="1893208"/>
            <a:ext cx="57772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A</a:t>
            </a:r>
            <a:r>
              <a:rPr sz="5400" b="1" spc="-3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5400" b="1" spc="-5" dirty="0">
                <a:solidFill>
                  <a:srgbClr val="000000"/>
                </a:solidFill>
                <a:latin typeface="Century Gothic"/>
                <a:cs typeface="Century Gothic"/>
              </a:rPr>
              <a:t>Corda</a:t>
            </a:r>
            <a:r>
              <a:rPr sz="5400" b="1" spc="-3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5400" b="1" dirty="0">
                <a:solidFill>
                  <a:srgbClr val="000000"/>
                </a:solidFill>
                <a:latin typeface="Century Gothic"/>
                <a:cs typeface="Century Gothic"/>
              </a:rPr>
              <a:t>Network</a:t>
            </a:r>
            <a:endParaRPr sz="5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675" y="569661"/>
            <a:ext cx="3378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A</a:t>
            </a:r>
            <a:r>
              <a:rPr b="1" spc="-5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Corda</a:t>
            </a:r>
            <a:r>
              <a:rPr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33567" y="2566549"/>
            <a:ext cx="4487545" cy="2461895"/>
            <a:chOff x="3633567" y="2566549"/>
            <a:chExt cx="4487545" cy="2461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3567" y="2566549"/>
              <a:ext cx="173620" cy="1736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1943" y="2566549"/>
              <a:ext cx="173620" cy="1736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07188" y="2653358"/>
              <a:ext cx="1485265" cy="0"/>
            </a:xfrm>
            <a:custGeom>
              <a:avLst/>
              <a:gdLst/>
              <a:ahLst/>
              <a:cxnLst/>
              <a:rect l="l" t="t" r="r" b="b"/>
              <a:pathLst>
                <a:path w="1485264">
                  <a:moveTo>
                    <a:pt x="0" y="0"/>
                  </a:moveTo>
                  <a:lnTo>
                    <a:pt x="1484756" y="1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9052" y="3344260"/>
              <a:ext cx="173620" cy="1736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6914" y="4523273"/>
              <a:ext cx="173620" cy="1736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77246" y="3492455"/>
              <a:ext cx="995680" cy="1056640"/>
            </a:xfrm>
            <a:custGeom>
              <a:avLst/>
              <a:gdLst/>
              <a:ahLst/>
              <a:cxnLst/>
              <a:rect l="l" t="t" r="r" b="b"/>
              <a:pathLst>
                <a:path w="995679" h="1056639">
                  <a:moveTo>
                    <a:pt x="0" y="0"/>
                  </a:moveTo>
                  <a:lnTo>
                    <a:pt x="995094" y="1056245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6322" y="4854606"/>
              <a:ext cx="173620" cy="1736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49941" y="4671468"/>
              <a:ext cx="1422400" cy="270510"/>
            </a:xfrm>
            <a:custGeom>
              <a:avLst/>
              <a:gdLst/>
              <a:ahLst/>
              <a:cxnLst/>
              <a:rect l="l" t="t" r="r" b="b"/>
              <a:pathLst>
                <a:path w="1422400" h="270510">
                  <a:moveTo>
                    <a:pt x="0" y="269949"/>
                  </a:moveTo>
                  <a:lnTo>
                    <a:pt x="1422399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3131" y="3492454"/>
              <a:ext cx="391795" cy="1362710"/>
            </a:xfrm>
            <a:custGeom>
              <a:avLst/>
              <a:gdLst/>
              <a:ahLst/>
              <a:cxnLst/>
              <a:rect l="l" t="t" r="r" b="b"/>
              <a:pathLst>
                <a:path w="391795" h="1362710">
                  <a:moveTo>
                    <a:pt x="0" y="1362152"/>
                  </a:moveTo>
                  <a:lnTo>
                    <a:pt x="391347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5564" y="2653358"/>
              <a:ext cx="1389380" cy="716915"/>
            </a:xfrm>
            <a:custGeom>
              <a:avLst/>
              <a:gdLst/>
              <a:ahLst/>
              <a:cxnLst/>
              <a:rect l="l" t="t" r="r" b="b"/>
              <a:pathLst>
                <a:path w="1389379" h="716914">
                  <a:moveTo>
                    <a:pt x="0" y="0"/>
                  </a:moveTo>
                  <a:lnTo>
                    <a:pt x="1388915" y="71632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1761" y="2714743"/>
              <a:ext cx="3047365" cy="716915"/>
            </a:xfrm>
            <a:custGeom>
              <a:avLst/>
              <a:gdLst/>
              <a:ahLst/>
              <a:cxnLst/>
              <a:rect l="l" t="t" r="r" b="b"/>
              <a:pathLst>
                <a:path w="3047365" h="716914">
                  <a:moveTo>
                    <a:pt x="0" y="0"/>
                  </a:moveTo>
                  <a:lnTo>
                    <a:pt x="3047291" y="71632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78753" y="2740168"/>
              <a:ext cx="1023619" cy="2139950"/>
            </a:xfrm>
            <a:custGeom>
              <a:avLst/>
              <a:gdLst/>
              <a:ahLst/>
              <a:cxnLst/>
              <a:rect l="l" t="t" r="r" b="b"/>
              <a:pathLst>
                <a:path w="1023620" h="2139950">
                  <a:moveTo>
                    <a:pt x="0" y="0"/>
                  </a:moveTo>
                  <a:lnTo>
                    <a:pt x="1022994" y="2139864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20378" y="2740168"/>
              <a:ext cx="2656205" cy="2201545"/>
            </a:xfrm>
            <a:custGeom>
              <a:avLst/>
              <a:gdLst/>
              <a:ahLst/>
              <a:cxnLst/>
              <a:rect l="l" t="t" r="r" b="b"/>
              <a:pathLst>
                <a:path w="2656204" h="2201545">
                  <a:moveTo>
                    <a:pt x="0" y="0"/>
                  </a:moveTo>
                  <a:lnTo>
                    <a:pt x="2655944" y="2201248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81761" y="2714743"/>
              <a:ext cx="4165600" cy="1895475"/>
            </a:xfrm>
            <a:custGeom>
              <a:avLst/>
              <a:gdLst/>
              <a:ahLst/>
              <a:cxnLst/>
              <a:rect l="l" t="t" r="r" b="b"/>
              <a:pathLst>
                <a:path w="4165600" h="1895475">
                  <a:moveTo>
                    <a:pt x="0" y="0"/>
                  </a:moveTo>
                  <a:lnTo>
                    <a:pt x="4165153" y="1895341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78753" y="2740168"/>
              <a:ext cx="2568575" cy="1870075"/>
            </a:xfrm>
            <a:custGeom>
              <a:avLst/>
              <a:gdLst/>
              <a:ahLst/>
              <a:cxnLst/>
              <a:rect l="l" t="t" r="r" b="b"/>
              <a:pathLst>
                <a:path w="2568575" h="1870075">
                  <a:moveTo>
                    <a:pt x="0" y="0"/>
                  </a:moveTo>
                  <a:lnTo>
                    <a:pt x="2568161" y="1869915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89208" y="2346473"/>
            <a:ext cx="4171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1100" b="1" dirty="0">
                <a:solidFill>
                  <a:srgbClr val="7F7F7F"/>
                </a:solidFill>
                <a:latin typeface="Century Gothic"/>
                <a:cs typeface="Century Gothic"/>
              </a:rPr>
              <a:t>ODE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32246" y="2096686"/>
            <a:ext cx="575945" cy="362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2075" marR="5080" indent="-79375">
              <a:lnSpc>
                <a:spcPct val="101000"/>
              </a:lnSpc>
              <a:spcBef>
                <a:spcPts val="85"/>
              </a:spcBef>
            </a:pPr>
            <a:r>
              <a:rPr sz="11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N</a:t>
            </a:r>
            <a:r>
              <a:rPr sz="1100" b="1" dirty="0">
                <a:solidFill>
                  <a:srgbClr val="ED1C24"/>
                </a:solidFill>
                <a:latin typeface="Century Gothic"/>
                <a:cs typeface="Century Gothic"/>
              </a:rPr>
              <a:t>OT</a:t>
            </a:r>
            <a:r>
              <a:rPr sz="11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AR</a:t>
            </a:r>
            <a:r>
              <a:rPr sz="1100" b="1" dirty="0">
                <a:solidFill>
                  <a:srgbClr val="ED1C24"/>
                </a:solidFill>
                <a:latin typeface="Century Gothic"/>
                <a:cs typeface="Century Gothic"/>
              </a:rPr>
              <a:t>Y  </a:t>
            </a:r>
            <a:r>
              <a:rPr sz="11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NODE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0250" y="2013422"/>
            <a:ext cx="3041015" cy="2890520"/>
            <a:chOff x="730250" y="2013422"/>
            <a:chExt cx="3041015" cy="289052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8174" y="3636481"/>
              <a:ext cx="173620" cy="1736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8327" y="2261929"/>
              <a:ext cx="173620" cy="1736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3707" y="3314258"/>
              <a:ext cx="173619" cy="1736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6600" y="2019772"/>
              <a:ext cx="2230755" cy="2230755"/>
            </a:xfrm>
            <a:custGeom>
              <a:avLst/>
              <a:gdLst/>
              <a:ahLst/>
              <a:cxnLst/>
              <a:rect l="l" t="t" r="r" b="b"/>
              <a:pathLst>
                <a:path w="2230755" h="2230754">
                  <a:moveTo>
                    <a:pt x="0" y="1115248"/>
                  </a:moveTo>
                  <a:lnTo>
                    <a:pt x="1030" y="1066870"/>
                  </a:lnTo>
                  <a:lnTo>
                    <a:pt x="4093" y="1019020"/>
                  </a:lnTo>
                  <a:lnTo>
                    <a:pt x="9147" y="971737"/>
                  </a:lnTo>
                  <a:lnTo>
                    <a:pt x="16151" y="925065"/>
                  </a:lnTo>
                  <a:lnTo>
                    <a:pt x="25062" y="879044"/>
                  </a:lnTo>
                  <a:lnTo>
                    <a:pt x="35838" y="833718"/>
                  </a:lnTo>
                  <a:lnTo>
                    <a:pt x="48438" y="789127"/>
                  </a:lnTo>
                  <a:lnTo>
                    <a:pt x="62819" y="745313"/>
                  </a:lnTo>
                  <a:lnTo>
                    <a:pt x="78941" y="702319"/>
                  </a:lnTo>
                  <a:lnTo>
                    <a:pt x="96761" y="660186"/>
                  </a:lnTo>
                  <a:lnTo>
                    <a:pt x="116237" y="618956"/>
                  </a:lnTo>
                  <a:lnTo>
                    <a:pt x="137327" y="578671"/>
                  </a:lnTo>
                  <a:lnTo>
                    <a:pt x="159990" y="539373"/>
                  </a:lnTo>
                  <a:lnTo>
                    <a:pt x="184184" y="501103"/>
                  </a:lnTo>
                  <a:lnTo>
                    <a:pt x="209866" y="463904"/>
                  </a:lnTo>
                  <a:lnTo>
                    <a:pt x="236996" y="427817"/>
                  </a:lnTo>
                  <a:lnTo>
                    <a:pt x="265530" y="392884"/>
                  </a:lnTo>
                  <a:lnTo>
                    <a:pt x="295428" y="359147"/>
                  </a:lnTo>
                  <a:lnTo>
                    <a:pt x="326648" y="326648"/>
                  </a:lnTo>
                  <a:lnTo>
                    <a:pt x="359147" y="295428"/>
                  </a:lnTo>
                  <a:lnTo>
                    <a:pt x="392884" y="265530"/>
                  </a:lnTo>
                  <a:lnTo>
                    <a:pt x="427817" y="236996"/>
                  </a:lnTo>
                  <a:lnTo>
                    <a:pt x="463904" y="209866"/>
                  </a:lnTo>
                  <a:lnTo>
                    <a:pt x="501103" y="184184"/>
                  </a:lnTo>
                  <a:lnTo>
                    <a:pt x="539373" y="159990"/>
                  </a:lnTo>
                  <a:lnTo>
                    <a:pt x="578671" y="137327"/>
                  </a:lnTo>
                  <a:lnTo>
                    <a:pt x="618956" y="116237"/>
                  </a:lnTo>
                  <a:lnTo>
                    <a:pt x="660186" y="96761"/>
                  </a:lnTo>
                  <a:lnTo>
                    <a:pt x="702319" y="78941"/>
                  </a:lnTo>
                  <a:lnTo>
                    <a:pt x="745313" y="62819"/>
                  </a:lnTo>
                  <a:lnTo>
                    <a:pt x="789127" y="48438"/>
                  </a:lnTo>
                  <a:lnTo>
                    <a:pt x="833718" y="35838"/>
                  </a:lnTo>
                  <a:lnTo>
                    <a:pt x="879044" y="25062"/>
                  </a:lnTo>
                  <a:lnTo>
                    <a:pt x="925065" y="16151"/>
                  </a:lnTo>
                  <a:lnTo>
                    <a:pt x="971737" y="9147"/>
                  </a:lnTo>
                  <a:lnTo>
                    <a:pt x="1019020" y="4093"/>
                  </a:lnTo>
                  <a:lnTo>
                    <a:pt x="1066870" y="1030"/>
                  </a:lnTo>
                  <a:lnTo>
                    <a:pt x="1115248" y="0"/>
                  </a:lnTo>
                  <a:lnTo>
                    <a:pt x="1163625" y="1030"/>
                  </a:lnTo>
                  <a:lnTo>
                    <a:pt x="1211475" y="4093"/>
                  </a:lnTo>
                  <a:lnTo>
                    <a:pt x="1258758" y="9147"/>
                  </a:lnTo>
                  <a:lnTo>
                    <a:pt x="1305430" y="16151"/>
                  </a:lnTo>
                  <a:lnTo>
                    <a:pt x="1351450" y="25062"/>
                  </a:lnTo>
                  <a:lnTo>
                    <a:pt x="1396777" y="35838"/>
                  </a:lnTo>
                  <a:lnTo>
                    <a:pt x="1441368" y="48438"/>
                  </a:lnTo>
                  <a:lnTo>
                    <a:pt x="1485181" y="62819"/>
                  </a:lnTo>
                  <a:lnTo>
                    <a:pt x="1528175" y="78941"/>
                  </a:lnTo>
                  <a:lnTo>
                    <a:pt x="1570308" y="96761"/>
                  </a:lnTo>
                  <a:lnTo>
                    <a:pt x="1611538" y="116237"/>
                  </a:lnTo>
                  <a:lnTo>
                    <a:pt x="1651823" y="137327"/>
                  </a:lnTo>
                  <a:lnTo>
                    <a:pt x="1691121" y="159990"/>
                  </a:lnTo>
                  <a:lnTo>
                    <a:pt x="1729391" y="184184"/>
                  </a:lnTo>
                  <a:lnTo>
                    <a:pt x="1766590" y="209866"/>
                  </a:lnTo>
                  <a:lnTo>
                    <a:pt x="1802677" y="236996"/>
                  </a:lnTo>
                  <a:lnTo>
                    <a:pt x="1837610" y="265530"/>
                  </a:lnTo>
                  <a:lnTo>
                    <a:pt x="1871347" y="295428"/>
                  </a:lnTo>
                  <a:lnTo>
                    <a:pt x="1903846" y="326648"/>
                  </a:lnTo>
                  <a:lnTo>
                    <a:pt x="1935066" y="359147"/>
                  </a:lnTo>
                  <a:lnTo>
                    <a:pt x="1964964" y="392884"/>
                  </a:lnTo>
                  <a:lnTo>
                    <a:pt x="1993499" y="427817"/>
                  </a:lnTo>
                  <a:lnTo>
                    <a:pt x="2020628" y="463904"/>
                  </a:lnTo>
                  <a:lnTo>
                    <a:pt x="2046311" y="501103"/>
                  </a:lnTo>
                  <a:lnTo>
                    <a:pt x="2070504" y="539373"/>
                  </a:lnTo>
                  <a:lnTo>
                    <a:pt x="2093167" y="578671"/>
                  </a:lnTo>
                  <a:lnTo>
                    <a:pt x="2114257" y="618956"/>
                  </a:lnTo>
                  <a:lnTo>
                    <a:pt x="2133733" y="660186"/>
                  </a:lnTo>
                  <a:lnTo>
                    <a:pt x="2151553" y="702319"/>
                  </a:lnTo>
                  <a:lnTo>
                    <a:pt x="2167675" y="745313"/>
                  </a:lnTo>
                  <a:lnTo>
                    <a:pt x="2182056" y="789127"/>
                  </a:lnTo>
                  <a:lnTo>
                    <a:pt x="2194656" y="833718"/>
                  </a:lnTo>
                  <a:lnTo>
                    <a:pt x="2205432" y="879044"/>
                  </a:lnTo>
                  <a:lnTo>
                    <a:pt x="2214343" y="925065"/>
                  </a:lnTo>
                  <a:lnTo>
                    <a:pt x="2221347" y="971737"/>
                  </a:lnTo>
                  <a:lnTo>
                    <a:pt x="2226401" y="1019020"/>
                  </a:lnTo>
                  <a:lnTo>
                    <a:pt x="2229464" y="1066870"/>
                  </a:lnTo>
                  <a:lnTo>
                    <a:pt x="2230495" y="1115248"/>
                  </a:lnTo>
                  <a:lnTo>
                    <a:pt x="2229464" y="1163625"/>
                  </a:lnTo>
                  <a:lnTo>
                    <a:pt x="2226401" y="1211475"/>
                  </a:lnTo>
                  <a:lnTo>
                    <a:pt x="2221347" y="1258758"/>
                  </a:lnTo>
                  <a:lnTo>
                    <a:pt x="2214343" y="1305430"/>
                  </a:lnTo>
                  <a:lnTo>
                    <a:pt x="2205432" y="1351450"/>
                  </a:lnTo>
                  <a:lnTo>
                    <a:pt x="2194656" y="1396777"/>
                  </a:lnTo>
                  <a:lnTo>
                    <a:pt x="2182056" y="1441368"/>
                  </a:lnTo>
                  <a:lnTo>
                    <a:pt x="2167675" y="1485181"/>
                  </a:lnTo>
                  <a:lnTo>
                    <a:pt x="2151553" y="1528175"/>
                  </a:lnTo>
                  <a:lnTo>
                    <a:pt x="2133733" y="1570308"/>
                  </a:lnTo>
                  <a:lnTo>
                    <a:pt x="2114257" y="1611538"/>
                  </a:lnTo>
                  <a:lnTo>
                    <a:pt x="2093167" y="1651823"/>
                  </a:lnTo>
                  <a:lnTo>
                    <a:pt x="2070504" y="1691121"/>
                  </a:lnTo>
                  <a:lnTo>
                    <a:pt x="2046311" y="1729391"/>
                  </a:lnTo>
                  <a:lnTo>
                    <a:pt x="2020628" y="1766590"/>
                  </a:lnTo>
                  <a:lnTo>
                    <a:pt x="1993499" y="1802677"/>
                  </a:lnTo>
                  <a:lnTo>
                    <a:pt x="1964964" y="1837610"/>
                  </a:lnTo>
                  <a:lnTo>
                    <a:pt x="1935066" y="1871347"/>
                  </a:lnTo>
                  <a:lnTo>
                    <a:pt x="1903846" y="1903846"/>
                  </a:lnTo>
                  <a:lnTo>
                    <a:pt x="1871347" y="1935066"/>
                  </a:lnTo>
                  <a:lnTo>
                    <a:pt x="1837610" y="1964964"/>
                  </a:lnTo>
                  <a:lnTo>
                    <a:pt x="1802677" y="1993499"/>
                  </a:lnTo>
                  <a:lnTo>
                    <a:pt x="1766590" y="2020628"/>
                  </a:lnTo>
                  <a:lnTo>
                    <a:pt x="1729391" y="2046311"/>
                  </a:lnTo>
                  <a:lnTo>
                    <a:pt x="1691121" y="2070504"/>
                  </a:lnTo>
                  <a:lnTo>
                    <a:pt x="1651823" y="2093167"/>
                  </a:lnTo>
                  <a:lnTo>
                    <a:pt x="1611538" y="2114257"/>
                  </a:lnTo>
                  <a:lnTo>
                    <a:pt x="1570308" y="2133733"/>
                  </a:lnTo>
                  <a:lnTo>
                    <a:pt x="1528175" y="2151553"/>
                  </a:lnTo>
                  <a:lnTo>
                    <a:pt x="1485181" y="2167675"/>
                  </a:lnTo>
                  <a:lnTo>
                    <a:pt x="1441368" y="2182056"/>
                  </a:lnTo>
                  <a:lnTo>
                    <a:pt x="1396777" y="2194656"/>
                  </a:lnTo>
                  <a:lnTo>
                    <a:pt x="1351450" y="2205432"/>
                  </a:lnTo>
                  <a:lnTo>
                    <a:pt x="1305430" y="2214343"/>
                  </a:lnTo>
                  <a:lnTo>
                    <a:pt x="1258758" y="2221347"/>
                  </a:lnTo>
                  <a:lnTo>
                    <a:pt x="1211475" y="2226401"/>
                  </a:lnTo>
                  <a:lnTo>
                    <a:pt x="1163625" y="2229464"/>
                  </a:lnTo>
                  <a:lnTo>
                    <a:pt x="1115248" y="2230495"/>
                  </a:lnTo>
                  <a:lnTo>
                    <a:pt x="1066870" y="2229464"/>
                  </a:lnTo>
                  <a:lnTo>
                    <a:pt x="1019020" y="2226401"/>
                  </a:lnTo>
                  <a:lnTo>
                    <a:pt x="971737" y="2221347"/>
                  </a:lnTo>
                  <a:lnTo>
                    <a:pt x="925065" y="2214343"/>
                  </a:lnTo>
                  <a:lnTo>
                    <a:pt x="879044" y="2205432"/>
                  </a:lnTo>
                  <a:lnTo>
                    <a:pt x="833718" y="2194656"/>
                  </a:lnTo>
                  <a:lnTo>
                    <a:pt x="789127" y="2182056"/>
                  </a:lnTo>
                  <a:lnTo>
                    <a:pt x="745313" y="2167675"/>
                  </a:lnTo>
                  <a:lnTo>
                    <a:pt x="702319" y="2151553"/>
                  </a:lnTo>
                  <a:lnTo>
                    <a:pt x="660186" y="2133733"/>
                  </a:lnTo>
                  <a:lnTo>
                    <a:pt x="618956" y="2114257"/>
                  </a:lnTo>
                  <a:lnTo>
                    <a:pt x="578671" y="2093167"/>
                  </a:lnTo>
                  <a:lnTo>
                    <a:pt x="539373" y="2070504"/>
                  </a:lnTo>
                  <a:lnTo>
                    <a:pt x="501103" y="2046311"/>
                  </a:lnTo>
                  <a:lnTo>
                    <a:pt x="463904" y="2020628"/>
                  </a:lnTo>
                  <a:lnTo>
                    <a:pt x="427817" y="1993499"/>
                  </a:lnTo>
                  <a:lnTo>
                    <a:pt x="392884" y="1964964"/>
                  </a:lnTo>
                  <a:lnTo>
                    <a:pt x="359147" y="1935066"/>
                  </a:lnTo>
                  <a:lnTo>
                    <a:pt x="326648" y="1903846"/>
                  </a:lnTo>
                  <a:lnTo>
                    <a:pt x="295428" y="1871347"/>
                  </a:lnTo>
                  <a:lnTo>
                    <a:pt x="265530" y="1837610"/>
                  </a:lnTo>
                  <a:lnTo>
                    <a:pt x="236996" y="1802677"/>
                  </a:lnTo>
                  <a:lnTo>
                    <a:pt x="209866" y="1766590"/>
                  </a:lnTo>
                  <a:lnTo>
                    <a:pt x="184184" y="1729391"/>
                  </a:lnTo>
                  <a:lnTo>
                    <a:pt x="159990" y="1691121"/>
                  </a:lnTo>
                  <a:lnTo>
                    <a:pt x="137327" y="1651823"/>
                  </a:lnTo>
                  <a:lnTo>
                    <a:pt x="116237" y="1611538"/>
                  </a:lnTo>
                  <a:lnTo>
                    <a:pt x="96761" y="1570308"/>
                  </a:lnTo>
                  <a:lnTo>
                    <a:pt x="78941" y="1528175"/>
                  </a:lnTo>
                  <a:lnTo>
                    <a:pt x="62819" y="1485181"/>
                  </a:lnTo>
                  <a:lnTo>
                    <a:pt x="48438" y="1441368"/>
                  </a:lnTo>
                  <a:lnTo>
                    <a:pt x="35838" y="1396777"/>
                  </a:lnTo>
                  <a:lnTo>
                    <a:pt x="25062" y="1351450"/>
                  </a:lnTo>
                  <a:lnTo>
                    <a:pt x="16151" y="1305430"/>
                  </a:lnTo>
                  <a:lnTo>
                    <a:pt x="9147" y="1258758"/>
                  </a:lnTo>
                  <a:lnTo>
                    <a:pt x="4093" y="1211475"/>
                  </a:lnTo>
                  <a:lnTo>
                    <a:pt x="1030" y="1163625"/>
                  </a:lnTo>
                  <a:lnTo>
                    <a:pt x="0" y="1115248"/>
                  </a:lnTo>
                  <a:close/>
                </a:path>
              </a:pathLst>
            </a:custGeom>
            <a:ln w="12700">
              <a:solidFill>
                <a:srgbClr val="6C6C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4985" y="2770724"/>
              <a:ext cx="173619" cy="17362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886521" y="2410123"/>
              <a:ext cx="434340" cy="386080"/>
            </a:xfrm>
            <a:custGeom>
              <a:avLst/>
              <a:gdLst/>
              <a:ahLst/>
              <a:cxnLst/>
              <a:rect l="l" t="t" r="r" b="b"/>
              <a:pathLst>
                <a:path w="434339" h="386080">
                  <a:moveTo>
                    <a:pt x="0" y="0"/>
                  </a:moveTo>
                  <a:lnTo>
                    <a:pt x="433889" y="386027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31902" y="2410123"/>
              <a:ext cx="988694" cy="929640"/>
            </a:xfrm>
            <a:custGeom>
              <a:avLst/>
              <a:gdLst/>
              <a:ahLst/>
              <a:cxnLst/>
              <a:rect l="l" t="t" r="r" b="b"/>
              <a:pathLst>
                <a:path w="988694" h="929639">
                  <a:moveTo>
                    <a:pt x="0" y="929560"/>
                  </a:moveTo>
                  <a:lnTo>
                    <a:pt x="431852" y="0"/>
                  </a:lnTo>
                </a:path>
                <a:path w="988694" h="929639">
                  <a:moveTo>
                    <a:pt x="0" y="929560"/>
                  </a:moveTo>
                  <a:lnTo>
                    <a:pt x="988509" y="508795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25137" y="2435550"/>
              <a:ext cx="408940" cy="1226820"/>
            </a:xfrm>
            <a:custGeom>
              <a:avLst/>
              <a:gdLst/>
              <a:ahLst/>
              <a:cxnLst/>
              <a:rect l="l" t="t" r="r" b="b"/>
              <a:pathLst>
                <a:path w="408939" h="1226820">
                  <a:moveTo>
                    <a:pt x="0" y="0"/>
                  </a:moveTo>
                  <a:lnTo>
                    <a:pt x="408463" y="1226357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94984" y="2944345"/>
              <a:ext cx="86995" cy="692150"/>
            </a:xfrm>
            <a:custGeom>
              <a:avLst/>
              <a:gdLst/>
              <a:ahLst/>
              <a:cxnLst/>
              <a:rect l="l" t="t" r="r" b="b"/>
              <a:pathLst>
                <a:path w="86994" h="692150">
                  <a:moveTo>
                    <a:pt x="86810" y="0"/>
                  </a:moveTo>
                  <a:lnTo>
                    <a:pt x="0" y="692136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57327" y="3401067"/>
              <a:ext cx="850900" cy="322580"/>
            </a:xfrm>
            <a:custGeom>
              <a:avLst/>
              <a:gdLst/>
              <a:ahLst/>
              <a:cxnLst/>
              <a:rect l="l" t="t" r="r" b="b"/>
              <a:pathLst>
                <a:path w="850900" h="322579">
                  <a:moveTo>
                    <a:pt x="0" y="0"/>
                  </a:moveTo>
                  <a:lnTo>
                    <a:pt x="850847" y="322223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18373" y="2146010"/>
              <a:ext cx="1402080" cy="421005"/>
            </a:xfrm>
            <a:custGeom>
              <a:avLst/>
              <a:gdLst/>
              <a:ahLst/>
              <a:cxnLst/>
              <a:rect l="l" t="t" r="r" b="b"/>
              <a:pathLst>
                <a:path w="1402079" h="421005">
                  <a:moveTo>
                    <a:pt x="0" y="0"/>
                  </a:moveTo>
                  <a:lnTo>
                    <a:pt x="1402004" y="420539"/>
                  </a:lnTo>
                </a:path>
              </a:pathLst>
            </a:custGeom>
            <a:ln w="2857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40446" y="2740169"/>
              <a:ext cx="1080135" cy="1183640"/>
            </a:xfrm>
            <a:custGeom>
              <a:avLst/>
              <a:gdLst/>
              <a:ahLst/>
              <a:cxnLst/>
              <a:rect l="l" t="t" r="r" b="b"/>
              <a:pathLst>
                <a:path w="1080135" h="1183639">
                  <a:moveTo>
                    <a:pt x="0" y="1183450"/>
                  </a:moveTo>
                  <a:lnTo>
                    <a:pt x="1079931" y="0"/>
                  </a:lnTo>
                </a:path>
              </a:pathLst>
            </a:custGeom>
            <a:ln w="2857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471" y="2531924"/>
              <a:ext cx="173620" cy="17362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245091" y="2348739"/>
              <a:ext cx="493395" cy="270510"/>
            </a:xfrm>
            <a:custGeom>
              <a:avLst/>
              <a:gdLst/>
              <a:ahLst/>
              <a:cxnLst/>
              <a:rect l="l" t="t" r="r" b="b"/>
              <a:pathLst>
                <a:path w="493394" h="270510">
                  <a:moveTo>
                    <a:pt x="0" y="269994"/>
                  </a:moveTo>
                  <a:lnTo>
                    <a:pt x="493236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58282" y="2705544"/>
              <a:ext cx="112395" cy="608965"/>
            </a:xfrm>
            <a:custGeom>
              <a:avLst/>
              <a:gdLst/>
              <a:ahLst/>
              <a:cxnLst/>
              <a:rect l="l" t="t" r="r" b="b"/>
              <a:pathLst>
                <a:path w="112394" h="608964">
                  <a:moveTo>
                    <a:pt x="112236" y="60871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19666" y="2680117"/>
              <a:ext cx="1014094" cy="982344"/>
            </a:xfrm>
            <a:custGeom>
              <a:avLst/>
              <a:gdLst/>
              <a:ahLst/>
              <a:cxnLst/>
              <a:rect l="l" t="t" r="r" b="b"/>
              <a:pathLst>
                <a:path w="1014094" h="982345">
                  <a:moveTo>
                    <a:pt x="1013935" y="981788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19666" y="2680117"/>
              <a:ext cx="1075690" cy="177800"/>
            </a:xfrm>
            <a:custGeom>
              <a:avLst/>
              <a:gdLst/>
              <a:ahLst/>
              <a:cxnLst/>
              <a:rect l="l" t="t" r="r" b="b"/>
              <a:pathLst>
                <a:path w="1075689" h="177800">
                  <a:moveTo>
                    <a:pt x="1075319" y="177417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7610" y="4729979"/>
              <a:ext cx="173620" cy="17362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183258" y="1570268"/>
            <a:ext cx="1405890" cy="3625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9259" marR="5080" indent="-417195">
              <a:lnSpc>
                <a:spcPct val="101000"/>
              </a:lnSpc>
              <a:spcBef>
                <a:spcPts val="85"/>
              </a:spcBef>
            </a:pPr>
            <a:r>
              <a:rPr sz="11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DISTRIBUTED NOTARY </a:t>
            </a:r>
            <a:r>
              <a:rPr sz="1100" b="1" spc="-295" dirty="0">
                <a:solidFill>
                  <a:srgbClr val="ED1C24"/>
                </a:solidFill>
                <a:latin typeface="Century Gothic"/>
                <a:cs typeface="Century Gothic"/>
              </a:rPr>
              <a:t> </a:t>
            </a:r>
            <a:r>
              <a:rPr sz="1100" b="1" dirty="0">
                <a:solidFill>
                  <a:srgbClr val="ED1C24"/>
                </a:solidFill>
                <a:latin typeface="Century Gothic"/>
                <a:cs typeface="Century Gothic"/>
              </a:rPr>
              <a:t>SERVICE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93915" y="3083063"/>
            <a:ext cx="4171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1100" b="1" dirty="0">
                <a:solidFill>
                  <a:srgbClr val="7F7F7F"/>
                </a:solidFill>
                <a:latin typeface="Century Gothic"/>
                <a:cs typeface="Century Gothic"/>
              </a:rPr>
              <a:t>ODE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63813" y="4266134"/>
            <a:ext cx="4171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1100" b="1" dirty="0">
                <a:solidFill>
                  <a:srgbClr val="7F7F7F"/>
                </a:solidFill>
                <a:latin typeface="Century Gothic"/>
                <a:cs typeface="Century Gothic"/>
              </a:rPr>
              <a:t>ODE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24727" y="5137801"/>
            <a:ext cx="4171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N</a:t>
            </a:r>
            <a:r>
              <a:rPr sz="1100" b="1" dirty="0">
                <a:solidFill>
                  <a:srgbClr val="7F7F7F"/>
                </a:solidFill>
                <a:latin typeface="Century Gothic"/>
                <a:cs typeface="Century Gothic"/>
              </a:rPr>
              <a:t>ODE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93774" y="1565155"/>
            <a:ext cx="3093720" cy="105918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1400" b="1" spc="-5" dirty="0">
                <a:latin typeface="Century Gothic"/>
                <a:cs typeface="Century Gothic"/>
              </a:rPr>
              <a:t>Name:</a:t>
            </a:r>
            <a:r>
              <a:rPr sz="1400" b="1" spc="-4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Alice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ts val="1675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Services: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Cash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Issuer,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bond </a:t>
            </a:r>
            <a:r>
              <a:rPr sz="1400" spc="-10" dirty="0">
                <a:latin typeface="Century Gothic"/>
                <a:cs typeface="Century Gothic"/>
              </a:rPr>
              <a:t>issuer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ts val="1675"/>
              </a:lnSpc>
            </a:pPr>
            <a:r>
              <a:rPr sz="1400" b="1" spc="-5" dirty="0">
                <a:latin typeface="Century Gothic"/>
                <a:cs typeface="Century Gothic"/>
              </a:rPr>
              <a:t>Address:</a:t>
            </a:r>
            <a:r>
              <a:rPr sz="1400" b="1" spc="-5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192.168.0.3:10005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Public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key:</a:t>
            </a:r>
            <a:r>
              <a:rPr sz="1400" b="1" spc="-3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5h54h5wv632vhy55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16261" y="5061735"/>
            <a:ext cx="3132455" cy="105918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1400" b="1" spc="-5" dirty="0">
                <a:latin typeface="Century Gothic"/>
                <a:cs typeface="Century Gothic"/>
              </a:rPr>
              <a:t>Name:</a:t>
            </a:r>
            <a:r>
              <a:rPr sz="1400" b="1" spc="-5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Bob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ts val="1675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Services: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Cash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Issuer,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bond </a:t>
            </a:r>
            <a:r>
              <a:rPr sz="1400" spc="-10" dirty="0">
                <a:latin typeface="Century Gothic"/>
                <a:cs typeface="Century Gothic"/>
              </a:rPr>
              <a:t>issuer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ts val="1675"/>
              </a:lnSpc>
            </a:pPr>
            <a:r>
              <a:rPr sz="1400" b="1" spc="-5" dirty="0">
                <a:latin typeface="Century Gothic"/>
                <a:cs typeface="Century Gothic"/>
              </a:rPr>
              <a:t>Address:</a:t>
            </a:r>
            <a:r>
              <a:rPr sz="1400" b="1" spc="-5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192.168.0.4:10005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Public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key: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5hw03nnk43jknkj4n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362872" y="3612283"/>
            <a:ext cx="3132455" cy="1059180"/>
          </a:xfrm>
          <a:prstGeom prst="rect">
            <a:avLst/>
          </a:prstGeom>
          <a:ln w="57150">
            <a:solidFill>
              <a:srgbClr val="7F7F7F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1400" b="1" spc="-5" dirty="0">
                <a:latin typeface="Century Gothic"/>
                <a:cs typeface="Century Gothic"/>
              </a:rPr>
              <a:t>Name: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Network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Map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ts val="1675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Services:</a:t>
            </a:r>
            <a:r>
              <a:rPr sz="1400" b="1" spc="-2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Network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map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service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ts val="1675"/>
              </a:lnSpc>
            </a:pPr>
            <a:r>
              <a:rPr sz="1400" b="1" spc="-5" dirty="0">
                <a:latin typeface="Century Gothic"/>
                <a:cs typeface="Century Gothic"/>
              </a:rPr>
              <a:t>Address:</a:t>
            </a:r>
            <a:r>
              <a:rPr sz="1400" b="1" spc="-5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192.168.0.2:10005</a:t>
            </a:r>
            <a:endParaRPr sz="1400">
              <a:latin typeface="Century Gothic"/>
              <a:cs typeface="Century Gothic"/>
            </a:endParaRPr>
          </a:p>
          <a:p>
            <a:pPr marL="91440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latin typeface="Century Gothic"/>
                <a:cs typeface="Century Gothic"/>
              </a:rPr>
              <a:t>Public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key: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t453wv84bvt3cj5w3h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82176" y="4913026"/>
            <a:ext cx="1676400" cy="54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 marR="5080" indent="-87630">
              <a:lnSpc>
                <a:spcPct val="1561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7F7F7F"/>
                </a:solidFill>
                <a:latin typeface="Century Gothic"/>
                <a:cs typeface="Century Gothic"/>
              </a:rPr>
              <a:t>PERMISSIONING </a:t>
            </a:r>
            <a:r>
              <a:rPr sz="1100" b="1" dirty="0">
                <a:solidFill>
                  <a:srgbClr val="7F7F7F"/>
                </a:solidFill>
                <a:latin typeface="Century Gothic"/>
                <a:cs typeface="Century Gothic"/>
              </a:rPr>
              <a:t>SERVICE </a:t>
            </a:r>
            <a:r>
              <a:rPr sz="1100" b="1" spc="-295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sz="1100" b="1" spc="-5" dirty="0">
                <a:solidFill>
                  <a:srgbClr val="ED1C24"/>
                </a:solidFill>
                <a:latin typeface="Century Gothic"/>
                <a:cs typeface="Century Gothic"/>
              </a:rPr>
              <a:t>CERTIFICATE SIGNING</a:t>
            </a:r>
            <a:endParaRPr sz="1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3785</Words>
  <Application>Microsoft Office PowerPoint</Application>
  <PresentationFormat>Widescreen</PresentationFormat>
  <Paragraphs>825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Arial</vt:lpstr>
      <vt:lpstr>Arial</vt:lpstr>
      <vt:lpstr>Calibri</vt:lpstr>
      <vt:lpstr>Century Gothic</vt:lpstr>
      <vt:lpstr>Consolas</vt:lpstr>
      <vt:lpstr>Lucida Sans</vt:lpstr>
      <vt:lpstr>Times New Roman</vt:lpstr>
      <vt:lpstr>Office Theme</vt:lpstr>
      <vt:lpstr>PowerPoint Presentation</vt:lpstr>
      <vt:lpstr>Core Idea</vt:lpstr>
      <vt:lpstr>Further Reading</vt:lpstr>
      <vt:lpstr>Why build Corda?</vt:lpstr>
      <vt:lpstr>PowerPoint Presentation</vt:lpstr>
      <vt:lpstr>Back to basics What problem Corda is trying to solve with distributed ledger technology?</vt:lpstr>
      <vt:lpstr>Defining characteristics of distributed ledgers</vt:lpstr>
      <vt:lpstr>So what is Corda</vt:lpstr>
      <vt:lpstr>Managing trade-offs</vt:lpstr>
      <vt:lpstr>You cannot have your cake and eat it!</vt:lpstr>
      <vt:lpstr>Permissioned / Permissionless</vt:lpstr>
      <vt:lpstr>No blockchain / Blockchain</vt:lpstr>
      <vt:lpstr>Point-to-point/Broadcast</vt:lpstr>
      <vt:lpstr>Message queues / RPC</vt:lpstr>
      <vt:lpstr>Reliance on existing judicial systems / “Code is law”</vt:lpstr>
      <vt:lpstr>UTXO / Account model</vt:lpstr>
      <vt:lpstr>Re-use/Build</vt:lpstr>
      <vt:lpstr>But Corda also offers flexibility</vt:lpstr>
      <vt:lpstr>Key concepts</vt:lpstr>
      <vt:lpstr>The Corda Ledger</vt:lpstr>
      <vt:lpstr>A Corda network</vt:lpstr>
      <vt:lpstr>The Corda ledger</vt:lpstr>
      <vt:lpstr>Anatomy of a bilateral ledger</vt:lpstr>
      <vt:lpstr>The Corda ledger is  subjective from each  peer’s perspective</vt:lpstr>
      <vt:lpstr>States</vt:lpstr>
      <vt:lpstr>States represent (shared) facts</vt:lpstr>
      <vt:lpstr>Alice pays Bob £5</vt:lpstr>
      <vt:lpstr>States can contain anything</vt:lpstr>
      <vt:lpstr>States are immutable objects that  represent (shared) facts such as an  agreement or contract at a specific  point in time</vt:lpstr>
      <vt:lpstr>State sequences</vt:lpstr>
      <vt:lpstr>State sequences</vt:lpstr>
      <vt:lpstr>The life-cycle of a shared  fact or agreement over  time is represented by a  state sequence</vt:lpstr>
      <vt:lpstr>The vault tracks state sequence heads</vt:lpstr>
      <vt:lpstr>The ledger from each peer’s point  of view consists of all the state  sequence heads (or non-historic  states) tracked in the vault</vt:lpstr>
      <vt:lpstr>Transactions</vt:lpstr>
      <vt:lpstr>Transactions</vt:lpstr>
      <vt:lpstr>Transactions can be arbitrarily complex</vt:lpstr>
      <vt:lpstr>Transactions can be arbitrarily complex</vt:lpstr>
      <vt:lpstr>Transactions can split and merge states</vt:lpstr>
      <vt:lpstr>Transactions are atomic</vt:lpstr>
      <vt:lpstr>Transactions are an atomic set  of changes to update the  ledger</vt:lpstr>
      <vt:lpstr>Committing transactions</vt:lpstr>
      <vt:lpstr>PowerPoint Presentation</vt:lpstr>
      <vt:lpstr>Contracts</vt:lpstr>
      <vt:lpstr>A closer look at state objects…</vt:lpstr>
      <vt:lpstr>Transaction states</vt:lpstr>
      <vt:lpstr>Contracts</vt:lpstr>
      <vt:lpstr>Contracts</vt:lpstr>
      <vt:lpstr>Contract code</vt:lpstr>
      <vt:lpstr>Contract code</vt:lpstr>
      <vt:lpstr>The contract code is a “pure” function  executed in a deterministic environment,  on a need-to-know basis which verifies  transactions</vt:lpstr>
      <vt:lpstr>Transactions are not instructions</vt:lpstr>
      <vt:lpstr>Transaction proposals require  verification which is performed  separately to transaction creation</vt:lpstr>
      <vt:lpstr>Transactions in summary</vt:lpstr>
      <vt:lpstr>Legal Prose</vt:lpstr>
      <vt:lpstr>Legal prose</vt:lpstr>
      <vt:lpstr>Legal prose is referenced within  Contracts and can be relied upon  when the contract code alone is  insufficient</vt:lpstr>
      <vt:lpstr>Commands</vt:lpstr>
      <vt:lpstr>States can evolve in multiple ways</vt:lpstr>
      <vt:lpstr>Commands</vt:lpstr>
      <vt:lpstr>Commands parameterise  transactions hinting to their intent  and specify the required signers via  a list of public keys</vt:lpstr>
      <vt:lpstr>Timestamps</vt:lpstr>
      <vt:lpstr>Timestamps assert that a  transaction happened within a  specified time window</vt:lpstr>
      <vt:lpstr>Attachments</vt:lpstr>
      <vt:lpstr>Attachments</vt:lpstr>
      <vt:lpstr>Attachments</vt:lpstr>
      <vt:lpstr>Attachments</vt:lpstr>
      <vt:lpstr>Attachments are zip files  referenced in a transaction by  hash but not included in the  transaction itself</vt:lpstr>
      <vt:lpstr>Creating a transaction proposal</vt:lpstr>
      <vt:lpstr>Transactions summary</vt:lpstr>
      <vt:lpstr>Flows</vt:lpstr>
      <vt:lpstr>Alice and Bob agree upon an IOU</vt:lpstr>
      <vt:lpstr>You can write blocking code that never blocks!</vt:lpstr>
      <vt:lpstr>The two party deal flow</vt:lpstr>
      <vt:lpstr>Flows are light-weight processes used to  coordinate the complex multi-step, multi-  peer interactions required for peers to  reach consensus about shared facts</vt:lpstr>
      <vt:lpstr>Consensus</vt:lpstr>
      <vt:lpstr>Two types of consensus</vt:lpstr>
      <vt:lpstr>Verification consensus</vt:lpstr>
      <vt:lpstr>Verification consensus</vt:lpstr>
      <vt:lpstr>Verification consensus involves  reaching certainty that a transaction  (and all its dependencies) is signed by  all required peers and satisfies the  constraints in the contract code</vt:lpstr>
      <vt:lpstr>Uniqueness consensus</vt:lpstr>
      <vt:lpstr>Uniqueness consensus involves peers reaching  certainty that the output states created in a  transaction are the unique successors to the  input states referenced by that transaction</vt:lpstr>
      <vt:lpstr>Notary services</vt:lpstr>
      <vt:lpstr>Notary services track used states</vt:lpstr>
      <vt:lpstr>Notary services workflow</vt:lpstr>
      <vt:lpstr>PowerPoint Presentation</vt:lpstr>
      <vt:lpstr>Oracles</vt:lpstr>
      <vt:lpstr>Oracles</vt:lpstr>
      <vt:lpstr>Embedding external data in commands</vt:lpstr>
      <vt:lpstr>Embedding data in attachments</vt:lpstr>
      <vt:lpstr>PowerPoint Presentation</vt:lpstr>
      <vt:lpstr>The Corda Node</vt:lpstr>
      <vt:lpstr>A Corda node</vt:lpstr>
      <vt:lpstr>PowerPoint Presentation</vt:lpstr>
      <vt:lpstr>CorDapps</vt:lpstr>
      <vt:lpstr>CorDapps</vt:lpstr>
      <vt:lpstr>CorDapps are Corda node extentions  which comprise the states, contracts  and flows required to implement some  specific business logic</vt:lpstr>
      <vt:lpstr>A Corda Network</vt:lpstr>
      <vt:lpstr>A Corda network</vt:lpstr>
      <vt:lpstr>A Corda network comprises: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Alagarsamy Rajamannar</dc:creator>
  <cp:lastModifiedBy>Alagarsamy Rajamannar</cp:lastModifiedBy>
  <cp:revision>1</cp:revision>
  <dcterms:created xsi:type="dcterms:W3CDTF">2021-07-11T07:04:48Z</dcterms:created>
  <dcterms:modified xsi:type="dcterms:W3CDTF">2021-07-11T07:39:50Z</dcterms:modified>
</cp:coreProperties>
</file>