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410" r:id="rId3"/>
    <p:sldId id="411" r:id="rId4"/>
    <p:sldId id="416" r:id="rId5"/>
    <p:sldId id="412" r:id="rId6"/>
    <p:sldId id="409" r:id="rId7"/>
    <p:sldId id="414" r:id="rId8"/>
    <p:sldId id="418" r:id="rId9"/>
    <p:sldId id="423" r:id="rId10"/>
    <p:sldId id="417" r:id="rId11"/>
    <p:sldId id="422" r:id="rId12"/>
    <p:sldId id="424" r:id="rId14"/>
    <p:sldId id="413" r:id="rId15"/>
    <p:sldId id="425" r:id="rId16"/>
    <p:sldId id="426" r:id="rId17"/>
    <p:sldId id="428" r:id="rId18"/>
    <p:sldId id="42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42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13.png"/><Relationship Id="rId1" Type="http://schemas.openxmlformats.org/officeDocument/2006/relationships/tags" Target="../tags/tag7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image" Target="../media/image15.png"/><Relationship Id="rId1" Type="http://schemas.openxmlformats.org/officeDocument/2006/relationships/hyperlink" Target="https://visualstudio.microsoft.com/downloads" TargetMode="Externa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4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6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4702175" y="3374390"/>
            <a:ext cx="2393950" cy="12369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r>
              <a:rPr lang="en-US" altLang="zh-CN"/>
              <a:t>edgerYi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54990" y="4861560"/>
            <a:ext cx="2393950" cy="1236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区块链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369935" y="1661160"/>
            <a:ext cx="2707005" cy="12369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思考</a:t>
            </a:r>
            <a:r>
              <a:rPr lang="zh-CN" altLang="en-US">
                <a:sym typeface="+mn-ea"/>
              </a:rPr>
              <a:t>和问题处理</a:t>
            </a:r>
            <a:endParaRPr lang="zh-CN" altLang="en-US"/>
          </a:p>
        </p:txBody>
      </p:sp>
      <p:cxnSp>
        <p:nvCxnSpPr>
          <p:cNvPr id="8" name="曲线连接符 7"/>
          <p:cNvCxnSpPr>
            <a:stCxn id="6" idx="6"/>
            <a:endCxn id="4" idx="2"/>
          </p:cNvCxnSpPr>
          <p:nvPr/>
        </p:nvCxnSpPr>
        <p:spPr>
          <a:xfrm flipV="1">
            <a:off x="2948940" y="3992880"/>
            <a:ext cx="1753235" cy="1487170"/>
          </a:xfrm>
          <a:prstGeom prst="curvedConnector3">
            <a:avLst>
              <a:gd name="adj1" fmla="val 50018"/>
            </a:avLst>
          </a:prstGeom>
          <a:ln w="381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>
            <a:stCxn id="4" idx="6"/>
            <a:endCxn id="7" idx="2"/>
          </p:cNvCxnSpPr>
          <p:nvPr/>
        </p:nvCxnSpPr>
        <p:spPr>
          <a:xfrm flipV="1">
            <a:off x="7096125" y="2279650"/>
            <a:ext cx="1273810" cy="1713230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264865"/>
            <a:ext cx="10969200" cy="70560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LedgerYi - </a:t>
            </a:r>
            <a:r>
              <a:rPr lang="zh-CN" altLang="en-US">
                <a:sym typeface="+mn-ea"/>
              </a:rPr>
              <a:t>交易</a:t>
            </a:r>
            <a:endParaRPr lang="zh-CN" altLang="en-US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47670" y="2499360"/>
            <a:ext cx="4219575" cy="22288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47670" y="1705610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交易：对合约的操作包括，部署，执行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264865"/>
            <a:ext cx="10969200" cy="70560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LedgerYi - </a:t>
            </a:r>
            <a:r>
              <a:rPr lang="zh-CN" altLang="en-US">
                <a:sym typeface="+mn-ea"/>
              </a:rPr>
              <a:t>智能</a:t>
            </a:r>
            <a:r>
              <a:rPr lang="zh-CN" altLang="en-US">
                <a:sym typeface="+mn-ea"/>
              </a:rPr>
              <a:t>合约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93850" y="1652270"/>
            <a:ext cx="389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智能合约</a:t>
            </a:r>
            <a:r>
              <a:rPr lang="en-US" altLang="zh-CN"/>
              <a:t>(Smart Contract) : </a:t>
            </a:r>
            <a:r>
              <a:rPr lang="zh-CN" altLang="en-US"/>
              <a:t>代码</a:t>
            </a:r>
            <a:r>
              <a:rPr lang="zh-CN" altLang="en-US"/>
              <a:t>合同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545" y="1391285"/>
            <a:ext cx="11029950" cy="49815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4702175" y="3374390"/>
            <a:ext cx="2393950" cy="12369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r>
              <a:rPr lang="en-US" altLang="zh-CN"/>
              <a:t>edgerYi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54990" y="4861560"/>
            <a:ext cx="2393950" cy="12369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区块链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369935" y="1661160"/>
            <a:ext cx="2554605" cy="1236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思考和问题</a:t>
            </a:r>
            <a:r>
              <a:rPr lang="zh-CN" altLang="en-US"/>
              <a:t>处理</a:t>
            </a:r>
            <a:endParaRPr lang="zh-CN" altLang="en-US"/>
          </a:p>
        </p:txBody>
      </p:sp>
      <p:cxnSp>
        <p:nvCxnSpPr>
          <p:cNvPr id="8" name="曲线连接符 7"/>
          <p:cNvCxnSpPr>
            <a:stCxn id="6" idx="6"/>
            <a:endCxn id="4" idx="2"/>
          </p:cNvCxnSpPr>
          <p:nvPr/>
        </p:nvCxnSpPr>
        <p:spPr>
          <a:xfrm flipV="1">
            <a:off x="2948940" y="3992880"/>
            <a:ext cx="1753235" cy="1487170"/>
          </a:xfrm>
          <a:prstGeom prst="curvedConnector3">
            <a:avLst>
              <a:gd name="adj1" fmla="val 50018"/>
            </a:avLst>
          </a:prstGeom>
          <a:ln w="381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>
            <a:stCxn id="4" idx="6"/>
            <a:endCxn id="7" idx="2"/>
          </p:cNvCxnSpPr>
          <p:nvPr/>
        </p:nvCxnSpPr>
        <p:spPr>
          <a:xfrm flipV="1">
            <a:off x="7096125" y="2279650"/>
            <a:ext cx="1273810" cy="1713230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一些</a:t>
            </a:r>
            <a:r>
              <a:rPr lang="zh-CN" altLang="en-US"/>
              <a:t>思考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98550" y="2644140"/>
            <a:ext cx="58648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Smart Contract is everything but smart</a:t>
            </a:r>
            <a:endParaRPr lang="en-US" altLang="zh-CN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8550" y="3229610"/>
            <a:ext cx="33959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Nothing is irrevocable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8550" y="3855720"/>
            <a:ext cx="10154285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What does decentralization mean ? Depends on distribute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 thinking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问题处理</a:t>
            </a:r>
            <a:r>
              <a:rPr lang="en-US" altLang="zh-CN"/>
              <a:t> - </a:t>
            </a:r>
            <a:r>
              <a:rPr lang="zh-CN" altLang="en-US">
                <a:sym typeface="+mn-ea"/>
              </a:rPr>
              <a:t>solc.exe无法工作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88695" y="1517650"/>
            <a:ext cx="3450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hlinkClick r:id="rId1" tooltip="" action="ppaction://hlinkfile"/>
              </a:rPr>
              <a:t>Microsoft Visual C++ Build Tools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95" y="2829560"/>
            <a:ext cx="9991725" cy="30099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问题处理</a:t>
            </a:r>
            <a:r>
              <a:rPr lang="en-US" altLang="zh-CN"/>
              <a:t> - </a:t>
            </a:r>
            <a:r>
              <a:rPr lang="zh-CN" altLang="en-US">
                <a:sym typeface="+mn-ea"/>
              </a:rPr>
              <a:t>GRPC 调用失败</a:t>
            </a:r>
            <a:r>
              <a:rPr lang="zh-CN" altLang="en-US">
                <a:sym typeface="+mn-ea"/>
              </a:rPr>
              <a:t>提示UNIMPLEMENTED</a:t>
            </a: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330" y="18840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/>
              <a:t>错误信息</a:t>
            </a:r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7590" y="1844040"/>
            <a:ext cx="8181975" cy="4476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8330" y="2455545"/>
            <a:ext cx="622871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/>
              <a:t>错误</a:t>
            </a:r>
            <a:r>
              <a:rPr lang="zh-CN" altLang="en-US" b="1"/>
              <a:t>分析</a:t>
            </a:r>
            <a:endParaRPr lang="zh-CN" altLang="en-US" b="1"/>
          </a:p>
          <a:p>
            <a:pPr algn="l"/>
            <a:endParaRPr lang="zh-CN" altLang="en-US" b="1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b="1"/>
              <a:t>没有实现GRPC的服务端导致的UNIMPLEMENTED</a:t>
            </a:r>
            <a:endParaRPr lang="zh-CN" altLang="en-US" sz="1200" b="1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b="1"/>
              <a:t>版本导致：新文件改动package后调用旧的grcp服务器也会导致该问题</a:t>
            </a:r>
            <a:endParaRPr lang="zh-CN" altLang="en-US" sz="1200" b="1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b="1"/>
              <a:t>端口占用导致的GRPC调用失败：企业微信的云盘服务刚好占用了</a:t>
            </a:r>
            <a:r>
              <a:rPr lang="en-US" altLang="zh-CN" sz="1200" b="1"/>
              <a:t>GRPC</a:t>
            </a:r>
            <a:r>
              <a:rPr lang="zh-CN" altLang="en-US" sz="1200" b="1"/>
              <a:t>服务端口</a:t>
            </a:r>
            <a:r>
              <a:rPr lang="en-US" altLang="zh-CN" sz="1200" b="1"/>
              <a:t>50051</a:t>
            </a:r>
            <a:endParaRPr lang="zh-CN" altLang="en-US" sz="1200" b="1"/>
          </a:p>
        </p:txBody>
      </p:sp>
      <p:sp>
        <p:nvSpPr>
          <p:cNvPr id="8" name="文本框 7"/>
          <p:cNvSpPr txBox="1"/>
          <p:nvPr/>
        </p:nvSpPr>
        <p:spPr>
          <a:xfrm>
            <a:off x="768985" y="3825240"/>
            <a:ext cx="37642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/>
              <a:t>为什么排查困难？</a:t>
            </a:r>
            <a:br>
              <a:rPr lang="zh-CN" altLang="en-US" b="1"/>
            </a:br>
            <a:endParaRPr lang="zh-CN" altLang="en-US" b="1"/>
          </a:p>
          <a:p>
            <a:pPr marL="228600" indent="-228600" algn="l">
              <a:buAutoNum type="arabicPeriod"/>
            </a:pPr>
            <a:r>
              <a:rPr lang="zh-CN" altLang="en-US" sz="1200">
                <a:sym typeface="+mn-ea"/>
              </a:rPr>
              <a:t>默认的</a:t>
            </a:r>
            <a:r>
              <a:rPr lang="en-US" altLang="zh-CN" sz="1200">
                <a:sym typeface="+mn-ea"/>
              </a:rPr>
              <a:t>info</a:t>
            </a:r>
            <a:r>
              <a:rPr lang="zh-CN" altLang="en-US" sz="1200">
                <a:sym typeface="+mn-ea"/>
              </a:rPr>
              <a:t>级别日志不会打印</a:t>
            </a:r>
            <a:r>
              <a:rPr lang="en-US" altLang="zh-CN" sz="1200">
                <a:sym typeface="+mn-ea"/>
              </a:rPr>
              <a:t>debug</a:t>
            </a:r>
            <a:r>
              <a:rPr lang="zh-CN" altLang="en-US" sz="1200">
                <a:sym typeface="+mn-ea"/>
              </a:rPr>
              <a:t>级别的日志</a:t>
            </a:r>
            <a:endParaRPr lang="zh-CN" altLang="en-US" sz="1200">
              <a:sym typeface="+mn-ea"/>
            </a:endParaRPr>
          </a:p>
          <a:p>
            <a:pPr marL="228600" indent="-228600" algn="l">
              <a:buAutoNum type="arabicPeriod"/>
            </a:pPr>
            <a:r>
              <a:rPr lang="zh-CN" altLang="en-US" sz="1200">
                <a:sym typeface="+mn-ea"/>
              </a:rPr>
              <a:t>异常未被处理而且也未重新抛出导致上层无法</a:t>
            </a:r>
            <a:r>
              <a:rPr lang="zh-CN" altLang="en-US" sz="1200">
                <a:sym typeface="+mn-ea"/>
              </a:rPr>
              <a:t>感知</a:t>
            </a:r>
            <a:endParaRPr lang="zh-CN" altLang="en-US" sz="120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85" y="3825240"/>
            <a:ext cx="6019800" cy="5905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6358 0.0115741 L -0.0748968 0.0178704 L -0.0809899 0.0225001 L -0.0862511 0.0271297 L -0.0906261 0.0364816 L -0.0958351 0.0458334 L -0.0993761 0.0566673 L -0.101095 0.0660193 L -0.102865 0.0753713 L -0.103699 0.0862042 L -0.104584 0.0955563 L -0.105469 0.107963 L -0.105469 0.118889 L -0.105469 0.129723 L -0.105469 0.139074 L -0.103699 0.149908 L -0.101095 0.15926 L -0.10021 0.168612 L -0.0950011 0.179445 L -0.0897411 0.184074 L -0.0844801 0.188797 L -0.0783859 0.191852 L -0.0731259 0.195 L -0.0678659 0.195 L -0.0617709 0.196574 L -0.0565109 0.196574 L -0.0512509 0.196574 L -0.0451569 0.196574 L -0.0398969 0.196574 L -0.0338039 0.196574 L -0.0285429 0.196574 L -0.0232818 0.195 L -0.0171889 0.191852 L -0.0119265 0.185649 L -0.00671958 0.176297 L -0.00234458 0.165463 L 0.00291552 0.156112 " pathEditMode="relative" rAng="0" ptsTypes="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58310" y="3106420"/>
            <a:ext cx="2432685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5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Thanks</a:t>
            </a:r>
            <a:endParaRPr lang="en-US" altLang="zh-CN" sz="5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86125"/>
            <a:ext cx="10969200" cy="70560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区块链</a:t>
            </a:r>
            <a:r>
              <a:rPr lang="en-US" altLang="zh-CN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 - </a:t>
            </a:r>
            <a:r>
              <a:rPr lang="zh-CN" alt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简介</a:t>
            </a:r>
            <a:endParaRPr lang="zh-CN" altLang="en-US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750935" y="1490980"/>
            <a:ext cx="3235960" cy="889000"/>
            <a:chOff x="13599" y="3768"/>
            <a:chExt cx="5096" cy="1400"/>
          </a:xfrm>
        </p:grpSpPr>
        <p:sp>
          <p:nvSpPr>
            <p:cNvPr id="12" name="圆角矩形 11"/>
            <p:cNvSpPr/>
            <p:nvPr/>
          </p:nvSpPr>
          <p:spPr>
            <a:xfrm>
              <a:off x="13599" y="3768"/>
              <a:ext cx="5096" cy="1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                                   </a:t>
              </a:r>
              <a:r>
                <a:rPr lang="zh-CN" altLang="en-US"/>
                <a:t>消息</a:t>
              </a:r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807" y="3943"/>
              <a:ext cx="1545" cy="1050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" y="1708150"/>
            <a:ext cx="8203565" cy="448310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8750935" y="2569845"/>
            <a:ext cx="3235960" cy="1645285"/>
            <a:chOff x="13781" y="4047"/>
            <a:chExt cx="5096" cy="2591"/>
          </a:xfrm>
        </p:grpSpPr>
        <p:grpSp>
          <p:nvGrpSpPr>
            <p:cNvPr id="19" name="组合 18"/>
            <p:cNvGrpSpPr/>
            <p:nvPr/>
          </p:nvGrpSpPr>
          <p:grpSpPr>
            <a:xfrm>
              <a:off x="13781" y="5238"/>
              <a:ext cx="5096" cy="1400"/>
              <a:chOff x="5999" y="1399"/>
              <a:chExt cx="5096" cy="1400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5999" y="1399"/>
                <a:ext cx="5096" cy="1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                                    </a:t>
                </a:r>
                <a:r>
                  <a:rPr lang="zh-CN" altLang="en-US"/>
                  <a:t>信任</a:t>
                </a:r>
                <a:endParaRPr lang="zh-CN" altLang="en-US"/>
              </a:p>
            </p:txBody>
          </p:sp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80" y="1538"/>
                <a:ext cx="2799" cy="1123"/>
              </a:xfrm>
              <a:prstGeom prst="rect">
                <a:avLst/>
              </a:prstGeom>
            </p:spPr>
          </p:pic>
        </p:grpSp>
        <p:sp>
          <p:nvSpPr>
            <p:cNvPr id="10" name="下箭头 9"/>
            <p:cNvSpPr/>
            <p:nvPr/>
          </p:nvSpPr>
          <p:spPr>
            <a:xfrm>
              <a:off x="15534" y="4047"/>
              <a:ext cx="906" cy="11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750935" y="4414520"/>
            <a:ext cx="3235960" cy="1776730"/>
            <a:chOff x="13781" y="6952"/>
            <a:chExt cx="5096" cy="2798"/>
          </a:xfrm>
        </p:grpSpPr>
        <p:grpSp>
          <p:nvGrpSpPr>
            <p:cNvPr id="23" name="组合 22"/>
            <p:cNvGrpSpPr/>
            <p:nvPr/>
          </p:nvGrpSpPr>
          <p:grpSpPr>
            <a:xfrm>
              <a:off x="13781" y="8350"/>
              <a:ext cx="5096" cy="1400"/>
              <a:chOff x="6084" y="1090"/>
              <a:chExt cx="5096" cy="1400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6084" y="1090"/>
                <a:ext cx="5096" cy="1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                                    </a:t>
                </a:r>
                <a:r>
                  <a:rPr lang="zh-CN" altLang="en-US"/>
                  <a:t>价值</a:t>
                </a:r>
                <a:endParaRPr lang="zh-CN" altLang="en-US"/>
              </a:p>
            </p:txBody>
          </p:sp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5" y="1183"/>
                <a:ext cx="1500" cy="1307"/>
              </a:xfrm>
              <a:prstGeom prst="rect">
                <a:avLst/>
              </a:prstGeom>
            </p:spPr>
          </p:pic>
        </p:grpSp>
        <p:sp>
          <p:nvSpPr>
            <p:cNvPr id="20" name="下箭头 19"/>
            <p:cNvSpPr/>
            <p:nvPr/>
          </p:nvSpPr>
          <p:spPr>
            <a:xfrm>
              <a:off x="15534" y="6952"/>
              <a:ext cx="940" cy="124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86125"/>
            <a:ext cx="10969200" cy="70560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区块链</a:t>
            </a:r>
            <a:r>
              <a:rPr lang="en-US" altLang="zh-CN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 - </a:t>
            </a:r>
            <a:r>
              <a:rPr lang="zh-CN" alt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特性</a:t>
            </a:r>
            <a:endParaRPr lang="zh-CN" altLang="en-US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sym typeface="+mn-ea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3279775" y="2404110"/>
          <a:ext cx="6195060" cy="280416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1288415"/>
                <a:gridCol w="4906645"/>
              </a:tblGrid>
              <a:tr h="10248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分布式账本技术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889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不可篡改的记录</a:t>
                      </a:r>
                      <a:endParaRPr lang="zh-CN" altLang="en-US"/>
                    </a:p>
                  </a:txBody>
                  <a:tcPr/>
                </a:tc>
              </a:tr>
              <a:tr h="8902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智能</a:t>
                      </a:r>
                      <a:r>
                        <a:rPr lang="zh-CN" altLang="en-US"/>
                        <a:t>合约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2484120"/>
            <a:ext cx="695325" cy="6654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425" y="3550285"/>
            <a:ext cx="806450" cy="7061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945" y="4517390"/>
            <a:ext cx="613410" cy="6076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95825" y="2959100"/>
            <a:ext cx="2035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  <a:sym typeface="+mn-ea"/>
              </a:rPr>
              <a:t>分布式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≠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去中心化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95825" y="3888105"/>
            <a:ext cx="429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</a:rPr>
              <a:t>什么使之不可篡改？算力、利益还是</a:t>
            </a:r>
            <a:r>
              <a:rPr lang="zh-CN" altLang="en-US">
                <a:solidFill>
                  <a:srgbClr val="FF0000"/>
                </a:solidFill>
              </a:rPr>
              <a:t>其他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95825" y="4756785"/>
            <a:ext cx="2583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</a:rPr>
              <a:t>代码合同：</a:t>
            </a:r>
            <a:r>
              <a:rPr lang="en-US" altLang="zh-CN">
                <a:solidFill>
                  <a:srgbClr val="FF0000"/>
                </a:solidFill>
              </a:rPr>
              <a:t>Code is Law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4702175" y="3374390"/>
            <a:ext cx="2393950" cy="1236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r>
              <a:rPr lang="en-US" altLang="zh-CN"/>
              <a:t>edgerYi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54990" y="4861560"/>
            <a:ext cx="2393950" cy="12369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区块链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369935" y="1661160"/>
            <a:ext cx="2625725" cy="12369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思考</a:t>
            </a:r>
            <a:r>
              <a:rPr lang="zh-CN" altLang="en-US">
                <a:sym typeface="+mn-ea"/>
              </a:rPr>
              <a:t>和问题处理</a:t>
            </a:r>
            <a:endParaRPr lang="zh-CN" altLang="en-US"/>
          </a:p>
        </p:txBody>
      </p:sp>
      <p:cxnSp>
        <p:nvCxnSpPr>
          <p:cNvPr id="8" name="曲线连接符 7"/>
          <p:cNvCxnSpPr>
            <a:stCxn id="6" idx="6"/>
            <a:endCxn id="4" idx="2"/>
          </p:cNvCxnSpPr>
          <p:nvPr/>
        </p:nvCxnSpPr>
        <p:spPr>
          <a:xfrm flipV="1">
            <a:off x="2948940" y="3992880"/>
            <a:ext cx="1753235" cy="1487170"/>
          </a:xfrm>
          <a:prstGeom prst="curvedConnector3">
            <a:avLst>
              <a:gd name="adj1" fmla="val 50018"/>
            </a:avLst>
          </a:prstGeom>
          <a:ln w="381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>
            <a:stCxn id="4" idx="6"/>
            <a:endCxn id="7" idx="2"/>
          </p:cNvCxnSpPr>
          <p:nvPr/>
        </p:nvCxnSpPr>
        <p:spPr>
          <a:xfrm flipV="1">
            <a:off x="7096125" y="2279650"/>
            <a:ext cx="1273810" cy="1713230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L</a:t>
            </a:r>
            <a:r>
              <a:rPr lang="en-US" altLang="zh-CN"/>
              <a:t>edgerYi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灵活、极简、开箱即用的开源分布式账本框架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LedgerYi - </a:t>
            </a:r>
            <a:r>
              <a:rPr lang="zh-CN" altLang="en-US">
                <a:sym typeface="+mn-ea"/>
              </a:rPr>
              <a:t>高层次</a:t>
            </a:r>
            <a:r>
              <a:rPr lang="zh-CN" altLang="en-US">
                <a:sym typeface="+mn-ea"/>
              </a:rPr>
              <a:t>俯瞰图</a:t>
            </a:r>
            <a:endParaRPr lang="zh-CN" altLang="en-US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5565" y="1718945"/>
            <a:ext cx="8938260" cy="46939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LedgerYi - </a:t>
            </a:r>
            <a:r>
              <a:rPr lang="zh-CN" altLang="en-US">
                <a:sym typeface="+mn-ea"/>
              </a:rPr>
              <a:t>节点</a:t>
            </a:r>
            <a:endParaRPr lang="zh-CN" altLang="en-US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974215"/>
            <a:ext cx="10382250" cy="41814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272280" y="2271395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Master</a:t>
            </a:r>
            <a:endParaRPr lang="en-US" altLang="zh-CN" b="1"/>
          </a:p>
        </p:txBody>
      </p:sp>
      <p:sp>
        <p:nvSpPr>
          <p:cNvPr id="12" name="文本框 11"/>
          <p:cNvSpPr txBox="1"/>
          <p:nvPr/>
        </p:nvSpPr>
        <p:spPr>
          <a:xfrm>
            <a:off x="6499860" y="2857500"/>
            <a:ext cx="90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Follow</a:t>
            </a:r>
            <a:endParaRPr lang="en-US" altLang="zh-CN" b="1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264865"/>
            <a:ext cx="10969200" cy="70560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LedgerYi - DPoS</a:t>
            </a:r>
            <a:r>
              <a:rPr lang="zh-CN" altLang="en-US">
                <a:sym typeface="+mn-ea"/>
              </a:rPr>
              <a:t>共识</a:t>
            </a: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7755" y="1414145"/>
            <a:ext cx="66852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/>
              <a:t>DPoS (Delegated Proof of Stake) 股份授权证明机制</a:t>
            </a:r>
            <a:endParaRPr lang="en-US" altLang="zh-CN" b="1"/>
          </a:p>
          <a:p>
            <a:pPr algn="l"/>
            <a:br>
              <a:rPr lang="en-US" altLang="zh-CN" b="1"/>
            </a:br>
            <a:r>
              <a:rPr lang="zh-CN" altLang="en-US" sz="1600"/>
              <a:t>该算法的基础是</a:t>
            </a:r>
            <a:r>
              <a:rPr lang="zh-CN" altLang="en-US" sz="1600" b="1"/>
              <a:t>有一定信任</a:t>
            </a:r>
            <a:r>
              <a:rPr lang="zh-CN" altLang="en-US" sz="1600"/>
              <a:t>且</a:t>
            </a:r>
            <a:r>
              <a:rPr lang="zh-CN" altLang="en-US" sz="1600" b="1"/>
              <a:t>最有利益相关</a:t>
            </a:r>
            <a:r>
              <a:rPr lang="zh-CN" altLang="en-US" sz="1600"/>
              <a:t>的节点</a:t>
            </a:r>
            <a:r>
              <a:rPr lang="zh-CN" altLang="en-US" sz="1600"/>
              <a:t>才是最诚实</a:t>
            </a:r>
            <a:r>
              <a:rPr lang="zh-CN" altLang="en-US" sz="1600"/>
              <a:t>可靠的节点</a:t>
            </a: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" y="3035935"/>
            <a:ext cx="7038975" cy="2381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85" y="3150235"/>
            <a:ext cx="6724650" cy="21526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264865"/>
            <a:ext cx="10969200" cy="70560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LedgerYi - </a:t>
            </a:r>
            <a:r>
              <a:rPr lang="zh-CN" altLang="en-US">
                <a:sym typeface="+mn-ea"/>
              </a:rPr>
              <a:t>区块</a:t>
            </a: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53540" y="2646045"/>
            <a:ext cx="76123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/>
              <a:t>重要实现</a:t>
            </a:r>
            <a:endParaRPr lang="zh-CN" altLang="en-US" b="1"/>
          </a:p>
          <a:p>
            <a:pPr algn="l"/>
            <a:endParaRPr lang="zh-CN" altLang="en-US" b="1"/>
          </a:p>
          <a:p>
            <a:pPr marL="342900" indent="-342900" algn="l">
              <a:buAutoNum type="arabicPeriod"/>
            </a:pPr>
            <a:r>
              <a:rPr lang="zh-CN" altLang="en-US"/>
              <a:t>Manager#produceBlock()</a:t>
            </a:r>
            <a:r>
              <a:rPr lang="en-US" altLang="zh-CN"/>
              <a:t> 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是区块生成，同步以及查询的核心</a:t>
            </a:r>
            <a:r>
              <a:rPr lang="zh-CN" altLang="en-US"/>
              <a:t>实现</a:t>
            </a:r>
            <a:endParaRPr lang="zh-CN" altLang="en-US"/>
          </a:p>
          <a:p>
            <a:pPr marL="342900" indent="-342900" algn="l">
              <a:buAutoNum type="arabicPeriod"/>
            </a:pPr>
            <a:r>
              <a:rPr lang="zh-CN" altLang="en-US"/>
              <a:t>KhaosDatabase</a:t>
            </a:r>
            <a:r>
              <a:rPr lang="en-US" altLang="zh-CN"/>
              <a:t> 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基于内存</a:t>
            </a:r>
            <a:r>
              <a:rPr lang="en-US" altLang="zh-CN"/>
              <a:t>Hash</a:t>
            </a:r>
            <a:r>
              <a:rPr lang="zh-CN" altLang="en-US"/>
              <a:t>数据库，用来高效的存储、</a:t>
            </a:r>
            <a:r>
              <a:rPr lang="zh-CN" altLang="en-US"/>
              <a:t>检索区块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9630" y="1245870"/>
            <a:ext cx="10086975" cy="50482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UNIT_TABLE_BEAUTIFY" val="smartTable{cfddd3c5-503c-4f89-8dec-1b11fee3769a}"/>
  <p:tag name="TABLE_ENDDRAG_ORIGIN_RECT" val="487*220"/>
  <p:tag name="TABLE_ENDDRAG_RECT" val="258*189*487*220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UNIT_PLACING_PICTURE_USER_VIEWPORT" val="{&quot;height&quot;:3510,&quot;width&quot;:6645}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965</Words>
  <Application>WPS 演示</Application>
  <PresentationFormat>宽屏</PresentationFormat>
  <Paragraphs>102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区块链-简介</vt:lpstr>
      <vt:lpstr>区块链-特性</vt:lpstr>
      <vt:lpstr>PowerPoint 演示文稿</vt:lpstr>
      <vt:lpstr>LedgerYi</vt:lpstr>
      <vt:lpstr>LedgerYi - 高层次俯瞰图</vt:lpstr>
      <vt:lpstr>LedgerYi - 区块</vt:lpstr>
      <vt:lpstr>LedgerYi - DPoS共识</vt:lpstr>
      <vt:lpstr>LedgerYi - 区块</vt:lpstr>
      <vt:lpstr>LedgerYi - 区块</vt:lpstr>
      <vt:lpstr>LedgerYi - 交易</vt:lpstr>
      <vt:lpstr>PowerPoint 演示文稿</vt:lpstr>
      <vt:lpstr>PowerPoint 演示文稿</vt:lpstr>
      <vt:lpstr>PowerPoint 演示文稿</vt:lpstr>
      <vt:lpstr>问题处理 - solc.exe无法工作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鬼面</cp:lastModifiedBy>
  <cp:revision>425</cp:revision>
  <dcterms:created xsi:type="dcterms:W3CDTF">2019-06-19T02:08:00Z</dcterms:created>
  <dcterms:modified xsi:type="dcterms:W3CDTF">2021-04-12T05:50:09Z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2052-11.1.0.10359</vt:lpwstr>
  </property>
  <property fmtid="{D5CDD505-2E9C-101B-9397-08002B2CF9AE}" pid="3" name="ICV">
    <vt:lpwstr>D74D4E6484DC4C7786BD57EBCE6CAFF7</vt:lpwstr>
  </property>
</Properties>
</file>