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8" r:id="rId3"/>
    <p:sldId id="260" r:id="rId4"/>
    <p:sldId id="267" r:id="rId5"/>
    <p:sldId id="265" r:id="rId6"/>
    <p:sldId id="266" r:id="rId7"/>
    <p:sldId id="268" r:id="rId8"/>
    <p:sldId id="269" r:id="rId9"/>
    <p:sldId id="270" r:id="rId10"/>
    <p:sldId id="274" r:id="rId11"/>
    <p:sldId id="276" r:id="rId12"/>
    <p:sldId id="281" r:id="rId13"/>
    <p:sldId id="277" r:id="rId14"/>
    <p:sldId id="280" r:id="rId15"/>
    <p:sldId id="278" r:id="rId16"/>
    <p:sldId id="279" r:id="rId17"/>
    <p:sldId id="282" r:id="rId18"/>
    <p:sldId id="287" r:id="rId19"/>
    <p:sldId id="290" r:id="rId20"/>
    <p:sldId id="292" r:id="rId21"/>
    <p:sldId id="299" r:id="rId22"/>
    <p:sldId id="293" r:id="rId23"/>
    <p:sldId id="289" r:id="rId24"/>
    <p:sldId id="294" r:id="rId25"/>
    <p:sldId id="291" r:id="rId26"/>
    <p:sldId id="295" r:id="rId27"/>
    <p:sldId id="297" r:id="rId28"/>
    <p:sldId id="288" r:id="rId29"/>
    <p:sldId id="296" r:id="rId30"/>
    <p:sldId id="298" r:id="rId31"/>
    <p:sldId id="283" r:id="rId32"/>
    <p:sldId id="286" r:id="rId33"/>
    <p:sldId id="285" r:id="rId34"/>
    <p:sldId id="262" r:id="rId35"/>
  </p:sldIdLst>
  <p:sldSz cx="9144000" cy="5143500" type="screen16x9"/>
  <p:notesSz cx="7077075" cy="93837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5">
          <p15:clr>
            <a:srgbClr val="A4A3A4"/>
          </p15:clr>
        </p15:guide>
        <p15:guide id="2" pos="222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B2F5"/>
    <a:srgbClr val="120C48"/>
    <a:srgbClr val="0070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65" autoAdjust="0"/>
    <p:restoredTop sz="96405" autoAdjust="0"/>
  </p:normalViewPr>
  <p:slideViewPr>
    <p:cSldViewPr>
      <p:cViewPr varScale="1">
        <p:scale>
          <a:sx n="168" d="100"/>
          <a:sy n="168" d="100"/>
        </p:scale>
        <p:origin x="768" y="2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0" d="100"/>
          <a:sy n="70" d="100"/>
        </p:scale>
        <p:origin x="3648" y="976"/>
      </p:cViewPr>
      <p:guideLst>
        <p:guide orient="horz" pos="2955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C5C15DB-11A6-4112-B189-B4B63969769D}" type="datetimeFigureOut">
              <a:rPr lang="en-US"/>
              <a:pPr>
                <a:defRPr/>
              </a:pPr>
              <a:t>10/7/20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2225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4008438" y="8912225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4429B67-5F41-4671-BF3C-3A74F4BD2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27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70C0810-4D61-476D-85B9-67DD24F29068}" type="datetimeFigureOut">
              <a:rPr lang="en-US"/>
              <a:pPr>
                <a:defRPr/>
              </a:pPr>
              <a:t>10/7/20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703263"/>
            <a:ext cx="6254750" cy="3519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457700"/>
            <a:ext cx="5661025" cy="4222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2225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2225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FF1A404-780B-445D-9205-D143319E64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17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11163" y="703263"/>
            <a:ext cx="6254750" cy="35194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3FDF3EA-9C45-4FB6-8360-B20F215DDAF9}" type="slidenum">
              <a:rPr lang="en-US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Pelikan</a:t>
            </a:r>
            <a:r>
              <a:rPr lang="en-US" dirty="0"/>
              <a:t> is already much more PMEM-friendly compared to Memcached,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F1A404-780B-445D-9205-D143319E649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61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PMEM Only as an Object Store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F1A404-780B-445D-9205-D143319E649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52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Depends on request/response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F1A404-780B-445D-9205-D143319E649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04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graceful shutdown and faster rebuild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F1A404-780B-445D-9205-D143319E649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70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F1A404-780B-445D-9205-D143319E649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68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a simple statement which hides the fact that this is an open-ended exploration.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F1A404-780B-445D-9205-D143319E649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23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a simple statement which hides the fact that this is an open-ended exploration.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F1A404-780B-445D-9205-D143319E649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61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a simple statement which hides the fact that this is an open-ended exploration.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F1A404-780B-445D-9205-D143319E649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52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version of the code later ran in production canary successfully.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F1A404-780B-445D-9205-D143319E649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71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Pelikan</a:t>
            </a:r>
            <a:r>
              <a:rPr lang="en-US" dirty="0"/>
              <a:t> is already much more PMEM-friendly compared to Memcached,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F1A404-780B-445D-9205-D143319E649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66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61950"/>
            <a:ext cx="5638800" cy="22098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2E564B4C-4DCC-4865-B405-DE0983AE5A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89"/>
          <a:stretch/>
        </p:blipFill>
        <p:spPr>
          <a:xfrm>
            <a:off x="-2356" y="0"/>
            <a:ext cx="9146356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8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20C48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820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D01420F-F61E-422C-82EE-6BE30C8064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6" b="12553"/>
          <a:stretch/>
        </p:blipFill>
        <p:spPr>
          <a:xfrm>
            <a:off x="0" y="8659"/>
            <a:ext cx="9144000" cy="51348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DEC7EF-B4AA-455A-A361-764DE52880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52400" y="1962150"/>
            <a:ext cx="9296400" cy="857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Transition Slide</a:t>
            </a:r>
          </a:p>
        </p:txBody>
      </p:sp>
    </p:spTree>
    <p:extLst>
      <p:ext uri="{BB962C8B-B14F-4D97-AF65-F5344CB8AC3E}">
        <p14:creationId xmlns:p14="http://schemas.microsoft.com/office/powerpoint/2010/main" val="193699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D01420F-F61E-422C-82EE-6BE30C8064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6" b="12553"/>
          <a:stretch/>
        </p:blipFill>
        <p:spPr>
          <a:xfrm>
            <a:off x="0" y="0"/>
            <a:ext cx="9144000" cy="51348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DEC7EF-B4AA-455A-A361-764DE52880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52400" y="1962150"/>
            <a:ext cx="9296400" cy="857250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Inner Transition Slide</a:t>
            </a:r>
          </a:p>
        </p:txBody>
      </p:sp>
    </p:spTree>
    <p:extLst>
      <p:ext uri="{BB962C8B-B14F-4D97-AF65-F5344CB8AC3E}">
        <p14:creationId xmlns:p14="http://schemas.microsoft.com/office/powerpoint/2010/main" val="2740638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8466414-A18C-4B7C-B8C5-4DF3EF1B75D5}"/>
              </a:ext>
            </a:extLst>
          </p:cNvPr>
          <p:cNvSpPr/>
          <p:nvPr userDrawn="1"/>
        </p:nvSpPr>
        <p:spPr>
          <a:xfrm>
            <a:off x="-152400" y="0"/>
            <a:ext cx="9296400" cy="5143500"/>
          </a:xfrm>
          <a:prstGeom prst="rect">
            <a:avLst/>
          </a:prstGeom>
          <a:solidFill>
            <a:srgbClr val="120C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120C48"/>
              </a:highlight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461A23B0-B24C-4D24-8458-FE4145FE8B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158542"/>
            <a:ext cx="864014" cy="4320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D5614F-EF38-4076-9217-6FD21B512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C92038-4128-40AB-B944-23A81FA03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2857500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42E2DE0-2AF2-4801-AD97-5AD6290EFF3B}"/>
              </a:ext>
            </a:extLst>
          </p:cNvPr>
          <p:cNvSpPr txBox="1">
            <a:spLocks/>
          </p:cNvSpPr>
          <p:nvPr userDrawn="1"/>
        </p:nvSpPr>
        <p:spPr>
          <a:xfrm>
            <a:off x="-609600" y="4940935"/>
            <a:ext cx="6629400" cy="273844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z="9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2020 Storage Developer Conference. © Twitter Inc. All Rights Reserved.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79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8" name="Rectangle 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" name="Footer Placeholder 7"/>
          <p:cNvSpPr txBox="1">
            <a:spLocks/>
          </p:cNvSpPr>
          <p:nvPr/>
        </p:nvSpPr>
        <p:spPr>
          <a:xfrm>
            <a:off x="-609600" y="4940935"/>
            <a:ext cx="6629400" cy="273844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z="9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2020 Storage Developer Conference. © Twitter Inc.  All Rights Reserved.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305800" y="4840129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1142115-651B-437E-86C6-1355E6532246}" type="slidenum">
              <a:rPr lang="en-US" sz="1000" smtClean="0">
                <a:solidFill>
                  <a:schemeClr val="bg1"/>
                </a:solidFill>
              </a:rPr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12" name="Picture 11" descr="A picture containing light, skiing&#10;&#10;Description automatically generated">
            <a:extLst>
              <a:ext uri="{FF2B5EF4-FFF2-40B4-BE49-F238E27FC236}">
                <a16:creationId xmlns:a16="http://schemas.microsoft.com/office/drawing/2014/main" id="{B0DE398E-3E6D-4448-A146-C03ED5CA4AE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614" y="0"/>
            <a:ext cx="821386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1" r:id="rId4"/>
    <p:sldLayoutId id="2147483760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20C48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22380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22380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22380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22380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22380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22380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22380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522380"/>
          </a:solidFill>
          <a:latin typeface="Gill Sans M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20C48"/>
        </a:buClr>
        <a:buSzPct val="75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120C48"/>
        </a:buClr>
        <a:buSzPct val="75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120C48"/>
        </a:buClr>
        <a:buSzPct val="75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120C48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120C48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52237F"/>
        </a:buClr>
        <a:buSzPct val="75000"/>
        <a:buFont typeface="Wingdings" pitchFamily="2" charset="2"/>
        <a:buChar char="r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52237F"/>
        </a:buClr>
        <a:buSzPct val="75000"/>
        <a:buFont typeface="Wingdings" pitchFamily="2" charset="2"/>
        <a:buChar char="r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52237F"/>
        </a:buClr>
        <a:buSzPct val="75000"/>
        <a:buFont typeface="Wingdings" pitchFamily="2" charset="2"/>
        <a:buChar char="r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52237F"/>
        </a:buClr>
        <a:buSzPct val="75000"/>
        <a:buFont typeface="Wingdings" pitchFamily="2" charset="2"/>
        <a:buChar char="r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conference/osdi20/presentation/yang" TargetMode="External"/><Relationship Id="rId2" Type="http://schemas.openxmlformats.org/officeDocument/2006/relationships/hyperlink" Target="http://pelikan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conference/osdi20/presentation/ya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pelikan.i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605118" y="1276350"/>
            <a:ext cx="5867400" cy="1752600"/>
          </a:xfrm>
        </p:spPr>
        <p:txBody>
          <a:bodyPr/>
          <a:lstStyle/>
          <a:p>
            <a:pPr algn="l"/>
            <a:r>
              <a:rPr lang="en-US" altLang="en-US" dirty="0">
                <a:latin typeface="Arial" charset="0"/>
                <a:cs typeface="Arial" charset="0"/>
              </a:rPr>
              <a:t>Caching on PMEM: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An Iterative Approach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4294967295"/>
          </p:nvPr>
        </p:nvSpPr>
        <p:spPr>
          <a:xfrm>
            <a:off x="605118" y="3702424"/>
            <a:ext cx="4191000" cy="142875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200" b="1" dirty="0">
                <a:solidFill>
                  <a:schemeClr val="bg1"/>
                </a:solidFill>
                <a:latin typeface="Arial" charset="0"/>
                <a:cs typeface="Arial" charset="0"/>
              </a:rPr>
              <a:t>Yao Yue</a:t>
            </a:r>
            <a:r>
              <a:rPr lang="en-US" altLang="en-US" sz="2200" b="1" baseline="30000" dirty="0">
                <a:solidFill>
                  <a:schemeClr val="accent1">
                    <a:lumMod val="90000"/>
                  </a:schemeClr>
                </a:solidFill>
                <a:latin typeface="Arial" charset="0"/>
                <a:cs typeface="Arial" charset="0"/>
              </a:rPr>
              <a:t>†</a:t>
            </a:r>
            <a:r>
              <a:rPr lang="en-US" altLang="en-US" sz="2200" b="1" dirty="0">
                <a:solidFill>
                  <a:schemeClr val="bg1"/>
                </a:solidFill>
                <a:latin typeface="Arial" charset="0"/>
                <a:cs typeface="Arial" charset="0"/>
              </a:rPr>
              <a:t> &amp; </a:t>
            </a:r>
            <a:r>
              <a:rPr lang="en-US" altLang="en-US" sz="2200" b="1" dirty="0" err="1">
                <a:solidFill>
                  <a:schemeClr val="bg1"/>
                </a:solidFill>
                <a:latin typeface="Arial" charset="0"/>
                <a:cs typeface="Arial" charset="0"/>
              </a:rPr>
              <a:t>Juncheng</a:t>
            </a:r>
            <a:r>
              <a:rPr lang="en-US" altLang="en-US" sz="2200" b="1" dirty="0">
                <a:solidFill>
                  <a:schemeClr val="bg1"/>
                </a:solidFill>
                <a:latin typeface="Arial" charset="0"/>
                <a:cs typeface="Arial" charset="0"/>
              </a:rPr>
              <a:t> Yang</a:t>
            </a:r>
            <a:r>
              <a:rPr lang="en-US" altLang="en-US" sz="2200" b="1" baseline="30000" dirty="0">
                <a:solidFill>
                  <a:schemeClr val="accent1">
                    <a:lumMod val="90000"/>
                  </a:schemeClr>
                </a:solidFill>
                <a:latin typeface="Arial" charset="0"/>
                <a:cs typeface="Arial" charset="0"/>
              </a:rPr>
              <a:t>†,‡</a:t>
            </a:r>
          </a:p>
          <a:p>
            <a:pPr marL="0" indent="0">
              <a:buNone/>
            </a:pPr>
            <a:endParaRPr lang="en-US" altLang="en-US" sz="2000" b="1" baseline="30000" dirty="0">
              <a:solidFill>
                <a:schemeClr val="accent1">
                  <a:lumMod val="90000"/>
                </a:schemeClr>
              </a:solidFill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altLang="en-US" sz="1600" b="1" baseline="30000" dirty="0">
                <a:solidFill>
                  <a:schemeClr val="accent1">
                    <a:lumMod val="90000"/>
                  </a:schemeClr>
                </a:solidFill>
                <a:latin typeface="Arial" charset="0"/>
                <a:cs typeface="Arial" charset="0"/>
              </a:rPr>
              <a:t>† </a:t>
            </a:r>
            <a:r>
              <a:rPr lang="en-US" altLang="en-US" sz="1600" dirty="0">
                <a:solidFill>
                  <a:schemeClr val="bg1"/>
                </a:solidFill>
                <a:latin typeface="Arial" charset="0"/>
                <a:cs typeface="Arial" charset="0"/>
              </a:rPr>
              <a:t>Twitter Inc.</a:t>
            </a:r>
            <a:endParaRPr lang="en-US" altLang="en-US" sz="1600" b="1" baseline="30000" dirty="0">
              <a:solidFill>
                <a:schemeClr val="accent1">
                  <a:lumMod val="90000"/>
                </a:schemeClr>
              </a:solidFill>
              <a:latin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altLang="en-US" sz="1600" b="1" baseline="30000" dirty="0">
                <a:solidFill>
                  <a:schemeClr val="accent1">
                    <a:lumMod val="90000"/>
                  </a:schemeClr>
                </a:solidFill>
                <a:latin typeface="Arial" charset="0"/>
                <a:cs typeface="Arial" charset="0"/>
              </a:rPr>
              <a:t>‡ </a:t>
            </a:r>
            <a:r>
              <a:rPr lang="en-US" altLang="en-US" sz="1600" dirty="0">
                <a:solidFill>
                  <a:schemeClr val="bg1"/>
                </a:solidFill>
                <a:latin typeface="Arial" charset="0"/>
                <a:cs typeface="Arial" charset="0"/>
              </a:rPr>
              <a:t>Carnegie Mellon University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2"/>
    </mc:Choice>
    <mc:Fallback xmlns="">
      <p:transition spd="slow" advTm="89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Test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02088-FA6F-BE44-8C1F-07D03C4FD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3810000" cy="327660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Instance density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18-30 instances / host</a:t>
            </a:r>
          </a:p>
          <a:p>
            <a:pPr marL="0" indent="0">
              <a:buNone/>
            </a:pPr>
            <a:r>
              <a:rPr lang="en-US" sz="1600" b="1" dirty="0"/>
              <a:t>Object size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Between 64 and 2048 bytes</a:t>
            </a:r>
          </a:p>
          <a:p>
            <a:pPr marL="0" indent="0">
              <a:buNone/>
            </a:pPr>
            <a:r>
              <a:rPr lang="en-US" sz="1600" b="1" dirty="0"/>
              <a:t>Dataset size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Between 4GiB and 32 </a:t>
            </a:r>
            <a:r>
              <a:rPr lang="en-US" sz="1600" dirty="0" err="1"/>
              <a:t>GiB</a:t>
            </a:r>
            <a:r>
              <a:rPr lang="en-US" sz="1600" dirty="0"/>
              <a:t> / instance</a:t>
            </a:r>
          </a:p>
          <a:p>
            <a:pPr marL="0" indent="0">
              <a:buNone/>
            </a:pPr>
            <a:r>
              <a:rPr lang="en-US" sz="1600" b="1" dirty="0"/>
              <a:t># of Connection per server instance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100 / 1000</a:t>
            </a:r>
          </a:p>
          <a:p>
            <a:pPr marL="0" indent="0">
              <a:buNone/>
            </a:pPr>
            <a:r>
              <a:rPr lang="en-US" sz="1600" b="1" dirty="0"/>
              <a:t>R/W ratio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Read-only, read heavy, write heavy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5900AA1-2C5B-8D45-AB70-F65BF783F17D}"/>
              </a:ext>
            </a:extLst>
          </p:cNvPr>
          <p:cNvSpPr txBox="1">
            <a:spLocks/>
          </p:cNvSpPr>
          <p:nvPr/>
        </p:nvSpPr>
        <p:spPr bwMode="auto">
          <a:xfrm>
            <a:off x="4419600" y="1200150"/>
            <a:ext cx="3810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20C48"/>
              </a:buClr>
              <a:buSzPct val="7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20C48"/>
              </a:buClr>
              <a:buSzPct val="7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20C48"/>
              </a:buClr>
              <a:buSzPct val="7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20C48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20C48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2237F"/>
              </a:buClr>
              <a:buSzPct val="75000"/>
              <a:buFont typeface="Wingdings" pitchFamily="2" charset="2"/>
              <a:buChar char="r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2237F"/>
              </a:buClr>
              <a:buSzPct val="75000"/>
              <a:buFont typeface="Wingdings" pitchFamily="2" charset="2"/>
              <a:buChar char="r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2237F"/>
              </a:buClr>
              <a:buSzPct val="75000"/>
              <a:buFont typeface="Wingdings" pitchFamily="2" charset="2"/>
              <a:buChar char="r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2237F"/>
              </a:buClr>
              <a:buSzPct val="75000"/>
              <a:buFont typeface="Wingdings" pitchFamily="2" charset="2"/>
              <a:buChar char="r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Focuses</a:t>
            </a:r>
            <a:endParaRPr lang="en-US" sz="1600" dirty="0"/>
          </a:p>
          <a:p>
            <a:r>
              <a:rPr lang="en-US" sz="1600" dirty="0"/>
              <a:t>Throughput with latency constraints</a:t>
            </a:r>
          </a:p>
          <a:p>
            <a:r>
              <a:rPr lang="en-US" sz="1600" dirty="0"/>
              <a:t>PMEM vs. DRAM</a:t>
            </a:r>
          </a:p>
          <a:p>
            <a:r>
              <a:rPr lang="en-US" sz="1600" dirty="0"/>
              <a:t>Memory mode vs. </a:t>
            </a:r>
            <a:r>
              <a:rPr lang="en-US" sz="1600" dirty="0" err="1"/>
              <a:t>AppDirect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Scalability with dataset size</a:t>
            </a:r>
          </a:p>
          <a:p>
            <a:r>
              <a:rPr lang="en-US" sz="1600" dirty="0"/>
              <a:t>Bottleneck analysis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51658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3E095D-90D2-EE44-9E8B-7927E37B0022}"/>
              </a:ext>
            </a:extLst>
          </p:cNvPr>
          <p:cNvSpPr/>
          <p:nvPr/>
        </p:nvSpPr>
        <p:spPr>
          <a:xfrm>
            <a:off x="152400" y="1657350"/>
            <a:ext cx="161761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71C5"/>
                </a:solidFill>
                <a:latin typeface="IBM Plex Sans"/>
              </a:rPr>
              <a:t>Test Config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22222"/>
                </a:solidFill>
                <a:latin typeface="IBM Plex Sans"/>
              </a:rPr>
              <a:t>·  30 jobs/host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22222"/>
                </a:solidFill>
                <a:latin typeface="IBM Plex Sans"/>
              </a:rPr>
              <a:t>·  key size 32B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22222"/>
                </a:solidFill>
                <a:latin typeface="IBM Plex Sans"/>
              </a:rPr>
              <a:t>·  100 conn/job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22222"/>
                </a:solidFill>
                <a:latin typeface="IBM Plex Sans"/>
              </a:rPr>
              <a:t>·  90R:10W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434343"/>
                </a:solidFill>
                <a:latin typeface="IBM Plex Sans"/>
              </a:rPr>
              <a:t> </a:t>
            </a:r>
            <a:endParaRPr lang="en-US" dirty="0"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CD8B37-CC24-1741-BFB1-E5ADF354D6E3}"/>
              </a:ext>
            </a:extLst>
          </p:cNvPr>
          <p:cNvSpPr/>
          <p:nvPr/>
        </p:nvSpPr>
        <p:spPr>
          <a:xfrm>
            <a:off x="152400" y="11153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71C5"/>
                </a:solidFill>
                <a:latin typeface="IBM Plex Sans"/>
              </a:rPr>
              <a:t>Hardware Config (Intel lab)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22222"/>
                </a:solidFill>
                <a:latin typeface="IBM Plex Sans"/>
              </a:rPr>
              <a:t>·  2 X Intel Xeon 8160 (24)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22222"/>
                </a:solidFill>
                <a:latin typeface="IBM Plex Sans"/>
              </a:rPr>
              <a:t>·  12 X 32GB DIMM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222222"/>
                </a:solidFill>
                <a:latin typeface="IBM Plex Sans"/>
              </a:rPr>
              <a:t>·  12 X 128GB AEP</a:t>
            </a:r>
            <a:endParaRPr lang="en-US" b="1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22222"/>
                </a:solidFill>
                <a:latin typeface="IBM Plex Sans"/>
              </a:rPr>
              <a:t>·  2-2-2 config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22222"/>
                </a:solidFill>
                <a:latin typeface="IBM Plex Sans"/>
              </a:rPr>
              <a:t>·  1 X 25Gb NIC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434343"/>
                </a:solidFill>
                <a:latin typeface="IBM Plex Sans"/>
              </a:rPr>
              <a:t> </a:t>
            </a:r>
            <a:endParaRPr lang="en-US" dirty="0"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E9F150-2DBC-5249-AC7C-375F5FDAE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61950"/>
            <a:ext cx="5622267" cy="4552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AD11F7-11B3-AA47-AB81-6933CEC53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130550"/>
            <a:ext cx="1371600" cy="17843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FF55C1D-9A94-A440-A1BB-9DD7E91A4A1A}"/>
              </a:ext>
            </a:extLst>
          </p:cNvPr>
          <p:cNvSpPr/>
          <p:nvPr/>
        </p:nvSpPr>
        <p:spPr>
          <a:xfrm>
            <a:off x="4751363" y="111532"/>
            <a:ext cx="14535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70C0"/>
                </a:solidFill>
                <a:latin typeface="IBM Plex Sans"/>
              </a:rPr>
              <a:t>Memory mode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75367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3B6D-0FBB-D54C-B2C8-E7ADAEC2B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Datapool</a:t>
            </a:r>
            <a:r>
              <a:rPr lang="en-US" dirty="0"/>
              <a:t> Abstraction with PMDK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A3064F-BBDD-F344-B04E-6EF2F5E1A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18668"/>
            <a:ext cx="6896100" cy="33309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45BA61-B6C3-EC4F-9288-65F474DA1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742950"/>
            <a:ext cx="2647950" cy="175143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204CE5-F3E5-E44B-A1AD-BFFAD4EEBD8D}"/>
              </a:ext>
            </a:extLst>
          </p:cNvPr>
          <p:cNvCxnSpPr>
            <a:cxnSpLocks/>
          </p:cNvCxnSpPr>
          <p:nvPr/>
        </p:nvCxnSpPr>
        <p:spPr>
          <a:xfrm>
            <a:off x="3114675" y="2571750"/>
            <a:ext cx="4495800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D886A2-40A1-084D-9C12-5A4CA25D77BF}"/>
              </a:ext>
            </a:extLst>
          </p:cNvPr>
          <p:cNvCxnSpPr>
            <a:cxnSpLocks/>
          </p:cNvCxnSpPr>
          <p:nvPr/>
        </p:nvCxnSpPr>
        <p:spPr>
          <a:xfrm flipV="1">
            <a:off x="3114675" y="742950"/>
            <a:ext cx="0" cy="182880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631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3E095D-90D2-EE44-9E8B-7927E37B0022}"/>
              </a:ext>
            </a:extLst>
          </p:cNvPr>
          <p:cNvSpPr/>
          <p:nvPr/>
        </p:nvSpPr>
        <p:spPr>
          <a:xfrm>
            <a:off x="152400" y="1657350"/>
            <a:ext cx="161761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71C5"/>
                </a:solidFill>
                <a:latin typeface="IBM Plex Sans"/>
              </a:rPr>
              <a:t>Test Config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22222"/>
                </a:solidFill>
                <a:latin typeface="IBM Plex Sans"/>
              </a:rPr>
              <a:t>·  24 jobs/host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22222"/>
                </a:solidFill>
                <a:latin typeface="IBM Plex Sans"/>
              </a:rPr>
              <a:t>·  key size 32B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22222"/>
                </a:solidFill>
                <a:latin typeface="IBM Plex Sans"/>
              </a:rPr>
              <a:t>·  100 conn/job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22222"/>
                </a:solidFill>
                <a:latin typeface="IBM Plex Sans"/>
              </a:rPr>
              <a:t>·  90R:10W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434343"/>
                </a:solidFill>
                <a:latin typeface="IBM Plex Sans"/>
              </a:rPr>
              <a:t> </a:t>
            </a:r>
            <a:endParaRPr lang="en-US" dirty="0"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CD8B37-CC24-1741-BFB1-E5ADF354D6E3}"/>
              </a:ext>
            </a:extLst>
          </p:cNvPr>
          <p:cNvSpPr/>
          <p:nvPr/>
        </p:nvSpPr>
        <p:spPr>
          <a:xfrm>
            <a:off x="152400" y="11153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71C5"/>
                </a:solidFill>
                <a:latin typeface="IBM Plex Sans"/>
              </a:rPr>
              <a:t>Hardware Config (Intel lab)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22222"/>
                </a:solidFill>
                <a:latin typeface="IBM Plex Sans"/>
              </a:rPr>
              <a:t>·  2 X Intel Xeon 8160 (24)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22222"/>
                </a:solidFill>
                <a:latin typeface="IBM Plex Sans"/>
              </a:rPr>
              <a:t>·  12 X 32GB DIMM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222222"/>
                </a:solidFill>
                <a:latin typeface="IBM Plex Sans"/>
              </a:rPr>
              <a:t>·  12 X 128GB AEP</a:t>
            </a:r>
            <a:endParaRPr lang="en-US" b="1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22222"/>
                </a:solidFill>
                <a:latin typeface="IBM Plex Sans"/>
              </a:rPr>
              <a:t>·  2-2-2 config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22222"/>
                </a:solidFill>
                <a:latin typeface="IBM Plex Sans"/>
              </a:rPr>
              <a:t>·  1 X 25Gb NIC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434343"/>
                </a:solidFill>
                <a:latin typeface="IBM Plex Sans"/>
              </a:rPr>
              <a:t> </a:t>
            </a:r>
            <a:endParaRPr lang="en-US" dirty="0">
              <a:effectLst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AD11F7-11B3-AA47-AB81-6933CEC53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130550"/>
            <a:ext cx="1371600" cy="17843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DE490A-81B0-6C4B-B751-B4B6E56E3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8169" y="514350"/>
            <a:ext cx="5269790" cy="439962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EA4CF96-4418-B945-B7F5-232A5370FFA4}"/>
              </a:ext>
            </a:extLst>
          </p:cNvPr>
          <p:cNvSpPr/>
          <p:nvPr/>
        </p:nvSpPr>
        <p:spPr>
          <a:xfrm>
            <a:off x="4733777" y="111532"/>
            <a:ext cx="15785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srgbClr val="0070C0"/>
                </a:solidFill>
                <a:latin typeface="IBM Plex Sans"/>
              </a:rPr>
              <a:t>AppDirect</a:t>
            </a:r>
            <a:r>
              <a:rPr lang="en-US" b="1" dirty="0">
                <a:solidFill>
                  <a:srgbClr val="0070C0"/>
                </a:solidFill>
                <a:latin typeface="IBM Plex Sans"/>
              </a:rPr>
              <a:t> mode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16856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CB87D-5AFB-9844-9D4C-A0B9A477E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Rebuild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61CE9-8B0F-944D-9D8A-8E4DC3B20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05200"/>
          </a:xfrm>
        </p:spPr>
        <p:txBody>
          <a:bodyPr/>
          <a:lstStyle/>
          <a:p>
            <a:r>
              <a:rPr lang="en-US" sz="2000" b="1" dirty="0"/>
              <a:t>Single instance</a:t>
            </a:r>
            <a:endParaRPr lang="en-US" sz="2000" dirty="0"/>
          </a:p>
          <a:p>
            <a:pPr lvl="1"/>
            <a:r>
              <a:rPr lang="en-US" sz="2000" dirty="0"/>
              <a:t>100 </a:t>
            </a:r>
            <a:r>
              <a:rPr lang="en-US" sz="2000" dirty="0" err="1"/>
              <a:t>GiB</a:t>
            </a:r>
            <a:r>
              <a:rPr lang="en-US" sz="2000" dirty="0"/>
              <a:t> of slab data</a:t>
            </a:r>
          </a:p>
          <a:p>
            <a:pPr lvl="1"/>
            <a:r>
              <a:rPr lang="en-US" sz="2000" dirty="0"/>
              <a:t>complete rebuild: 4 minutes</a:t>
            </a:r>
          </a:p>
          <a:p>
            <a:r>
              <a:rPr lang="en-US" sz="2000" b="1" dirty="0"/>
              <a:t>Concurrent</a:t>
            </a:r>
            <a:endParaRPr lang="en-US" sz="2000" dirty="0"/>
          </a:p>
          <a:p>
            <a:pPr lvl="1"/>
            <a:r>
              <a:rPr lang="en-US" sz="2000" dirty="0"/>
              <a:t>18 instances per host</a:t>
            </a:r>
          </a:p>
          <a:p>
            <a:pPr lvl="1"/>
            <a:r>
              <a:rPr lang="en-US" sz="2000" dirty="0"/>
              <a:t>complete rebuild: 5 minutes</a:t>
            </a:r>
          </a:p>
          <a:p>
            <a:r>
              <a:rPr lang="en-US" sz="2000" b="1" dirty="0"/>
              <a:t>Potential impact</a:t>
            </a:r>
            <a:endParaRPr lang="en-US" sz="2000" dirty="0"/>
          </a:p>
          <a:p>
            <a:pPr lvl="1"/>
            <a:r>
              <a:rPr lang="en-US" sz="2000" dirty="0"/>
              <a:t>Speed up maintenance by 1-2 orders of magnitude</a:t>
            </a:r>
          </a:p>
          <a:p>
            <a:pPr lvl="1"/>
            <a:r>
              <a:rPr lang="en-US" sz="2000" dirty="0"/>
              <a:t>But needs other changes for real adoption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7126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3E095D-90D2-EE44-9E8B-7927E37B0022}"/>
              </a:ext>
            </a:extLst>
          </p:cNvPr>
          <p:cNvSpPr/>
          <p:nvPr/>
        </p:nvSpPr>
        <p:spPr>
          <a:xfrm>
            <a:off x="152400" y="1657350"/>
            <a:ext cx="161761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71C5"/>
                </a:solidFill>
                <a:latin typeface="IBM Plex Sans"/>
              </a:rPr>
              <a:t>Test Config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22222"/>
                </a:solidFill>
                <a:latin typeface="IBM Plex Sans"/>
              </a:rPr>
              <a:t>·  20 jobs/host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22222"/>
                </a:solidFill>
                <a:latin typeface="IBM Plex Sans"/>
              </a:rPr>
              <a:t>·  key size 64B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222222"/>
                </a:solidFill>
                <a:latin typeface="IBM Plex Sans"/>
              </a:rPr>
              <a:t>·  1000 conn/job</a:t>
            </a:r>
            <a:endParaRPr lang="en-US" b="1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22222"/>
                </a:solidFill>
                <a:latin typeface="IBM Plex Sans"/>
              </a:rPr>
              <a:t>·  read-only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434343"/>
                </a:solidFill>
                <a:latin typeface="IBM Plex Sans"/>
              </a:rPr>
              <a:t> </a:t>
            </a:r>
            <a:endParaRPr lang="en-US" dirty="0"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CD8B37-CC24-1741-BFB1-E5ADF354D6E3}"/>
              </a:ext>
            </a:extLst>
          </p:cNvPr>
          <p:cNvSpPr/>
          <p:nvPr/>
        </p:nvSpPr>
        <p:spPr>
          <a:xfrm>
            <a:off x="152400" y="11153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71C5"/>
                </a:solidFill>
                <a:latin typeface="IBM Plex Sans"/>
              </a:rPr>
              <a:t>Hardware Config (Twitter prod)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22222"/>
                </a:solidFill>
                <a:latin typeface="IBM Plex Sans"/>
              </a:rPr>
              <a:t>·  2 X Intel Xeon 8160 (20)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22222"/>
                </a:solidFill>
                <a:latin typeface="IBM Plex Sans"/>
              </a:rPr>
              <a:t>·  12 X 16GB DIMM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222222"/>
                </a:solidFill>
                <a:latin typeface="IBM Plex Sans"/>
              </a:rPr>
              <a:t>·  4 X 512GB AEP</a:t>
            </a:r>
            <a:endParaRPr lang="en-US" b="1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22222"/>
                </a:solidFill>
                <a:latin typeface="IBM Plex Sans"/>
              </a:rPr>
              <a:t>·  2-1-1 config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22222"/>
                </a:solidFill>
                <a:latin typeface="IBM Plex Sans"/>
              </a:rPr>
              <a:t>·  1 X 25Gb NIC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434343"/>
                </a:solidFill>
                <a:latin typeface="IBM Plex Sans"/>
              </a:rPr>
              <a:t> </a:t>
            </a:r>
            <a:endParaRPr lang="en-US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5F5E31-6847-2743-B853-5E8A9C76B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99" y="361950"/>
            <a:ext cx="5486400" cy="45818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9E12B9-B93E-C64E-80A9-74EF05175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709112"/>
            <a:ext cx="1519284" cy="9882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55DCE43-A298-D848-BB36-050C210135FA}"/>
              </a:ext>
            </a:extLst>
          </p:cNvPr>
          <p:cNvSpPr/>
          <p:nvPr/>
        </p:nvSpPr>
        <p:spPr>
          <a:xfrm>
            <a:off x="152400" y="3097059"/>
            <a:ext cx="22185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C00000"/>
                </a:solidFill>
                <a:latin typeface="IBM Plex Sans"/>
              </a:rPr>
              <a:t>p999 max = 16ms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C00000"/>
                </a:solidFill>
                <a:latin typeface="IBM Plex Sans"/>
              </a:rPr>
              <a:t>p9999 max = 148ms</a:t>
            </a:r>
            <a:endParaRPr lang="en-US" dirty="0"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FC263D-F890-0E4C-BF66-525B436DB6D0}"/>
              </a:ext>
            </a:extLst>
          </p:cNvPr>
          <p:cNvSpPr/>
          <p:nvPr/>
        </p:nvSpPr>
        <p:spPr>
          <a:xfrm>
            <a:off x="3729347" y="111532"/>
            <a:ext cx="35141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70C0"/>
                </a:solidFill>
                <a:latin typeface="IBM Plex Sans"/>
              </a:rPr>
              <a:t>Memory mode: throughput 1.08M QPS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5342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3E095D-90D2-EE44-9E8B-7927E37B0022}"/>
              </a:ext>
            </a:extLst>
          </p:cNvPr>
          <p:cNvSpPr/>
          <p:nvPr/>
        </p:nvSpPr>
        <p:spPr>
          <a:xfrm>
            <a:off x="152400" y="1657350"/>
            <a:ext cx="161761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71C5"/>
                </a:solidFill>
                <a:latin typeface="IBM Plex Sans"/>
              </a:rPr>
              <a:t>Test Config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22222"/>
                </a:solidFill>
                <a:latin typeface="IBM Plex Sans"/>
              </a:rPr>
              <a:t>·  20 jobs/host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22222"/>
                </a:solidFill>
                <a:latin typeface="IBM Plex Sans"/>
              </a:rPr>
              <a:t>·  key size 64B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222222"/>
                </a:solidFill>
                <a:latin typeface="IBM Plex Sans"/>
              </a:rPr>
              <a:t>·  1000 conn/job</a:t>
            </a:r>
            <a:endParaRPr lang="en-US" b="1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22222"/>
                </a:solidFill>
                <a:latin typeface="IBM Plex Sans"/>
              </a:rPr>
              <a:t>·  read-only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434343"/>
                </a:solidFill>
                <a:latin typeface="IBM Plex Sans"/>
              </a:rPr>
              <a:t> </a:t>
            </a:r>
            <a:endParaRPr lang="en-US" dirty="0"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CD8B37-CC24-1741-BFB1-E5ADF354D6E3}"/>
              </a:ext>
            </a:extLst>
          </p:cNvPr>
          <p:cNvSpPr/>
          <p:nvPr/>
        </p:nvSpPr>
        <p:spPr>
          <a:xfrm>
            <a:off x="152400" y="11153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71C5"/>
                </a:solidFill>
                <a:latin typeface="IBM Plex Sans"/>
              </a:rPr>
              <a:t>Hardware Config (Twitter prod)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22222"/>
                </a:solidFill>
                <a:latin typeface="IBM Plex Sans"/>
              </a:rPr>
              <a:t>·  2 X Intel Xeon 8160 (20)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22222"/>
                </a:solidFill>
                <a:latin typeface="IBM Plex Sans"/>
              </a:rPr>
              <a:t>·  12 X 16GB DIMM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222222"/>
                </a:solidFill>
                <a:latin typeface="IBM Plex Sans"/>
              </a:rPr>
              <a:t>·  4 X 512GB AEP</a:t>
            </a:r>
            <a:endParaRPr lang="en-US" b="1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22222"/>
                </a:solidFill>
                <a:latin typeface="IBM Plex Sans"/>
              </a:rPr>
              <a:t>·  2-1-1 config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22222"/>
                </a:solidFill>
                <a:latin typeface="IBM Plex Sans"/>
              </a:rPr>
              <a:t>·  1 X 25Gb NIC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434343"/>
                </a:solidFill>
                <a:latin typeface="IBM Plex Sans"/>
              </a:rPr>
              <a:t> </a:t>
            </a:r>
            <a:endParaRPr lang="en-US" dirty="0">
              <a:effectLst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A8AD2F-80C5-914B-9532-7C782DAAD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199" y="365760"/>
            <a:ext cx="5486400" cy="45818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F68DB0-5E9C-D541-947A-3B18A5D45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3709112"/>
            <a:ext cx="1519284" cy="9882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3358AD3-54D6-B846-90B8-B8886FAD48BD}"/>
              </a:ext>
            </a:extLst>
          </p:cNvPr>
          <p:cNvSpPr/>
          <p:nvPr/>
        </p:nvSpPr>
        <p:spPr>
          <a:xfrm>
            <a:off x="152400" y="3097059"/>
            <a:ext cx="221850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C00000"/>
                </a:solidFill>
                <a:latin typeface="IBM Plex Sans"/>
              </a:rPr>
              <a:t>p999 max = 1.4ms</a:t>
            </a: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C00000"/>
                </a:solidFill>
                <a:latin typeface="IBM Plex Sans"/>
              </a:rPr>
              <a:t>p9999 max = 2.5ms</a:t>
            </a:r>
            <a:endParaRPr lang="en-US" dirty="0"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46FF1A-4EBA-0A45-8571-F38D9098E001}"/>
              </a:ext>
            </a:extLst>
          </p:cNvPr>
          <p:cNvSpPr/>
          <p:nvPr/>
        </p:nvSpPr>
        <p:spPr>
          <a:xfrm>
            <a:off x="3665227" y="111532"/>
            <a:ext cx="36423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solidFill>
                  <a:srgbClr val="0070C0"/>
                </a:solidFill>
                <a:latin typeface="IBM Plex Sans"/>
              </a:rPr>
              <a:t>AppDirect</a:t>
            </a:r>
            <a:r>
              <a:rPr lang="en-US" b="1" dirty="0">
                <a:solidFill>
                  <a:srgbClr val="0070C0"/>
                </a:solidFill>
                <a:latin typeface="IBM Plex Sans"/>
              </a:rPr>
              <a:t> mode: throughput 1.08M QPS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7805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491C6-14F5-D845-9B42-26D6C991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“mid-term”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7DD9-BB1A-A642-84F0-B84822AB7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57250"/>
            <a:ext cx="7696200" cy="3924300"/>
          </a:xfrm>
        </p:spPr>
        <p:txBody>
          <a:bodyPr/>
          <a:lstStyle/>
          <a:p>
            <a:r>
              <a:rPr lang="en-US" sz="2400" b="1" dirty="0"/>
              <a:t>What’s cache’s bottleneck?</a:t>
            </a:r>
          </a:p>
          <a:p>
            <a:pPr lvl="1"/>
            <a:r>
              <a:rPr lang="en-US" sz="2000" dirty="0"/>
              <a:t>Network stack</a:t>
            </a:r>
          </a:p>
          <a:p>
            <a:pPr lvl="1"/>
            <a:r>
              <a:rPr lang="en-US" sz="2000" dirty="0"/>
              <a:t>PMEM bandwidth, </a:t>
            </a:r>
            <a:r>
              <a:rPr lang="en-US" sz="2000" i="1" dirty="0"/>
              <a:t>if</a:t>
            </a:r>
            <a:r>
              <a:rPr lang="en-US" sz="2000" dirty="0"/>
              <a:t> channel number is small</a:t>
            </a:r>
          </a:p>
          <a:p>
            <a:r>
              <a:rPr lang="en-US" sz="2400" b="1" dirty="0"/>
              <a:t>Memory vs </a:t>
            </a:r>
            <a:r>
              <a:rPr lang="en-US" sz="2400" b="1" dirty="0" err="1"/>
              <a:t>AppDirect</a:t>
            </a:r>
            <a:r>
              <a:rPr lang="en-US" sz="2400" b="1" dirty="0"/>
              <a:t> perf</a:t>
            </a:r>
          </a:p>
          <a:p>
            <a:pPr lvl="1"/>
            <a:r>
              <a:rPr lang="en-US" sz="2000" dirty="0" err="1"/>
              <a:t>AppDirect</a:t>
            </a:r>
            <a:r>
              <a:rPr lang="en-US" sz="2000" dirty="0"/>
              <a:t> far more predictable</a:t>
            </a:r>
          </a:p>
          <a:p>
            <a:pPr lvl="1"/>
            <a:r>
              <a:rPr lang="en-US" sz="2000" dirty="0"/>
              <a:t>Code change is modest</a:t>
            </a:r>
          </a:p>
          <a:p>
            <a:r>
              <a:rPr lang="en-US" sz="2400" b="1" dirty="0"/>
              <a:t>Can we improve things further?</a:t>
            </a:r>
          </a:p>
          <a:p>
            <a:pPr lvl="1"/>
            <a:r>
              <a:rPr lang="en-US" sz="2000" dirty="0"/>
              <a:t>Rethink metadata layout</a:t>
            </a:r>
          </a:p>
          <a:p>
            <a:pPr lvl="1"/>
            <a:r>
              <a:rPr lang="en-US" sz="2000" dirty="0"/>
              <a:t>Rethink direct use </a:t>
            </a:r>
            <a:r>
              <a:rPr lang="en-US" sz="2000"/>
              <a:t>of pointers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0434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0BBC-6C49-9344-93D8-489FD204E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Pelikan</a:t>
            </a:r>
            <a:r>
              <a:rPr lang="en-US" dirty="0"/>
              <a:t> Storage Module Redesign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1E333-144E-7B49-A9DC-FB85410B7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What is PMEM good/bad at? </a:t>
            </a:r>
          </a:p>
          <a:p>
            <a:pPr lvl="1"/>
            <a:r>
              <a:rPr lang="en-US" sz="2000" dirty="0"/>
              <a:t>Sequential and large accesses </a:t>
            </a:r>
          </a:p>
          <a:p>
            <a:r>
              <a:rPr lang="en-US" sz="2400" b="1" dirty="0"/>
              <a:t>What is a cache’s memory access pattern? </a:t>
            </a:r>
          </a:p>
          <a:p>
            <a:pPr lvl="1"/>
            <a:r>
              <a:rPr lang="en-US" sz="2000" dirty="0"/>
              <a:t>Random reads and random writes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5C468D-7E60-524D-B061-34FE2A3196E8}"/>
              </a:ext>
            </a:extLst>
          </p:cNvPr>
          <p:cNvSpPr txBox="1"/>
          <p:nvPr/>
        </p:nvSpPr>
        <p:spPr>
          <a:xfrm>
            <a:off x="1524000" y="3426988"/>
            <a:ext cx="5231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  <a:latin typeface="+mj-lt"/>
              </a:rPr>
              <a:t>Does this remind you of anything? </a:t>
            </a:r>
          </a:p>
        </p:txBody>
      </p:sp>
    </p:spTree>
    <p:extLst>
      <p:ext uri="{BB962C8B-B14F-4D97-AF65-F5344CB8AC3E}">
        <p14:creationId xmlns:p14="http://schemas.microsoft.com/office/powerpoint/2010/main" val="283725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FD729-002C-9E47-B790-AA9022388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Pelikan</a:t>
            </a:r>
            <a:r>
              <a:rPr lang="en-US" dirty="0"/>
              <a:t> Storage Module Redesign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DDEB2-0036-0944-98B1-8276E3632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7696200" cy="2857500"/>
          </a:xfrm>
        </p:spPr>
        <p:txBody>
          <a:bodyPr/>
          <a:lstStyle/>
          <a:p>
            <a:r>
              <a:rPr lang="en-US" sz="2400" dirty="0"/>
              <a:t>Log-structured file system/key-value store </a:t>
            </a:r>
          </a:p>
          <a:p>
            <a:r>
              <a:rPr lang="en-US" sz="2400" dirty="0"/>
              <a:t>Can we use the same design here? </a:t>
            </a:r>
          </a:p>
          <a:p>
            <a:pPr lvl="1"/>
            <a:r>
              <a:rPr lang="en-US" sz="2000" dirty="0"/>
              <a:t>Not really </a:t>
            </a:r>
          </a:p>
          <a:p>
            <a:pPr lvl="1"/>
            <a:r>
              <a:rPr lang="en-US" sz="2000" dirty="0"/>
              <a:t>Multiple sources of random memory accesses</a:t>
            </a:r>
          </a:p>
          <a:p>
            <a:r>
              <a:rPr lang="en-US" sz="2400" dirty="0"/>
              <a:t>Where are the random memory accesses? </a:t>
            </a:r>
          </a:p>
          <a:p>
            <a:pPr lvl="1"/>
            <a:r>
              <a:rPr lang="en-US" sz="2000" dirty="0"/>
              <a:t>Hash table </a:t>
            </a:r>
          </a:p>
          <a:p>
            <a:pPr lvl="1"/>
            <a:r>
              <a:rPr lang="en-US" sz="2000" dirty="0"/>
              <a:t>Object storage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441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Caching on PMEM at Twitter</a:t>
            </a:r>
          </a:p>
        </p:txBody>
      </p:sp>
      <p:sp>
        <p:nvSpPr>
          <p:cNvPr id="614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 dirty="0"/>
              <a:t>Basic Considerations</a:t>
            </a:r>
          </a:p>
          <a:p>
            <a:r>
              <a:rPr lang="en-US" altLang="en-US" sz="2400" b="1" dirty="0"/>
              <a:t>Iterations</a:t>
            </a:r>
          </a:p>
          <a:p>
            <a:pPr lvl="1"/>
            <a:r>
              <a:rPr lang="en-US" altLang="en-US" dirty="0"/>
              <a:t>Testing and modification in lab</a:t>
            </a:r>
          </a:p>
          <a:p>
            <a:pPr lvl="1"/>
            <a:r>
              <a:rPr lang="en-US" altLang="en-US" dirty="0"/>
              <a:t>Testing in prod</a:t>
            </a:r>
          </a:p>
          <a:p>
            <a:pPr lvl="1"/>
            <a:r>
              <a:rPr lang="en-US" altLang="en-US" dirty="0"/>
              <a:t>In-house development for PMEM</a:t>
            </a:r>
          </a:p>
          <a:p>
            <a:r>
              <a:rPr lang="en-US" altLang="en-US" sz="2400" b="1" dirty="0"/>
              <a:t>Lessons Learned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0BBC-6C49-9344-93D8-489FD204E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of Random Memory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1E333-144E-7B49-A9DC-FB85410B7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7772400" cy="2857500"/>
          </a:xfrm>
        </p:spPr>
        <p:txBody>
          <a:bodyPr/>
          <a:lstStyle/>
          <a:p>
            <a:r>
              <a:rPr lang="en-US" sz="2400" dirty="0"/>
              <a:t>Object chained hash table </a:t>
            </a:r>
          </a:p>
          <a:p>
            <a:pPr lvl="1"/>
            <a:r>
              <a:rPr lang="en-US" sz="1800" dirty="0"/>
              <a:t>Random read and random write</a:t>
            </a:r>
          </a:p>
          <a:p>
            <a:r>
              <a:rPr lang="en-US" sz="2400" dirty="0"/>
              <a:t>Slab memory allocation </a:t>
            </a:r>
          </a:p>
          <a:p>
            <a:pPr lvl="1"/>
            <a:r>
              <a:rPr lang="en-US" sz="2000" dirty="0"/>
              <a:t>Object write, expiration, deletion, and eviction*</a:t>
            </a: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0C9092-AC2C-4043-9F37-BFC99F3802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22"/>
          <a:stretch/>
        </p:blipFill>
        <p:spPr>
          <a:xfrm>
            <a:off x="4343400" y="2809603"/>
            <a:ext cx="2895600" cy="20927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3DDEC1-E603-EB4E-81FA-4E89305834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6"/>
          <a:stretch/>
        </p:blipFill>
        <p:spPr>
          <a:xfrm>
            <a:off x="933994" y="2809603"/>
            <a:ext cx="2438400" cy="209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93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0BBC-6C49-9344-93D8-489FD204E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82000" cy="857250"/>
          </a:xfrm>
        </p:spPr>
        <p:txBody>
          <a:bodyPr/>
          <a:lstStyle/>
          <a:p>
            <a:r>
              <a:rPr lang="en-US" sz="2800" dirty="0"/>
              <a:t>How </a:t>
            </a:r>
            <a:r>
              <a:rPr lang="en-US" sz="2800" dirty="0" err="1"/>
              <a:t>Pelikan</a:t>
            </a:r>
            <a:r>
              <a:rPr lang="en-US" sz="2800" dirty="0"/>
              <a:t> Slab Module Optimizes for PMEM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1E333-144E-7B49-A9DC-FB85410B7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7772400" cy="2857500"/>
          </a:xfrm>
        </p:spPr>
        <p:txBody>
          <a:bodyPr/>
          <a:lstStyle/>
          <a:p>
            <a:r>
              <a:rPr lang="en-US" sz="2400" dirty="0"/>
              <a:t>Slab eviction </a:t>
            </a:r>
          </a:p>
          <a:p>
            <a:pPr lvl="1"/>
            <a:r>
              <a:rPr lang="en-US" sz="2000" dirty="0"/>
              <a:t>Batched evictions without updating metadata for every object</a:t>
            </a:r>
          </a:p>
          <a:p>
            <a:pPr lvl="1"/>
            <a:r>
              <a:rPr lang="en-US" sz="2000" dirty="0"/>
              <a:t>Object writes are sequential </a:t>
            </a:r>
          </a:p>
          <a:p>
            <a:r>
              <a:rPr lang="en-US" sz="2400" dirty="0"/>
              <a:t>Not enough </a:t>
            </a:r>
          </a:p>
          <a:p>
            <a:pPr lvl="1"/>
            <a:r>
              <a:rPr lang="en-US" sz="2000" dirty="0"/>
              <a:t>Object expiration </a:t>
            </a:r>
          </a:p>
          <a:p>
            <a:pPr lvl="1"/>
            <a:r>
              <a:rPr lang="en-US" sz="2000" dirty="0"/>
              <a:t>Object delete</a:t>
            </a:r>
          </a:p>
          <a:p>
            <a:pPr lvl="1"/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0C9092-AC2C-4043-9F37-BFC99F3802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22"/>
          <a:stretch/>
        </p:blipFill>
        <p:spPr>
          <a:xfrm>
            <a:off x="4572000" y="2343150"/>
            <a:ext cx="3424646" cy="247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30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6D55-EA9C-DD40-8980-064943E8C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82000" cy="857250"/>
          </a:xfrm>
        </p:spPr>
        <p:txBody>
          <a:bodyPr lIns="0" rIns="0"/>
          <a:lstStyle/>
          <a:p>
            <a:r>
              <a:rPr lang="en-US" sz="2800" dirty="0" err="1"/>
              <a:t>Segcache</a:t>
            </a:r>
            <a:r>
              <a:rPr lang="en-US" sz="2800" dirty="0"/>
              <a:t>: a Redesign of Storage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E68B2-819F-6E46-8FD9-ACC8D755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Segcache</a:t>
            </a:r>
            <a:r>
              <a:rPr lang="en-US" dirty="0"/>
              <a:t>: segment-structured cache 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02EF4A-4414-8C41-9E25-E6E5DBB5E8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8"/>
          <a:stretch/>
        </p:blipFill>
        <p:spPr>
          <a:xfrm>
            <a:off x="-1" y="1657350"/>
            <a:ext cx="8260681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322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6D55-EA9C-DD40-8980-064943E8C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Segcache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E68B2-819F-6E46-8FD9-ACC8D755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7772400" cy="2857500"/>
          </a:xfrm>
        </p:spPr>
        <p:txBody>
          <a:bodyPr/>
          <a:lstStyle/>
          <a:p>
            <a:r>
              <a:rPr lang="en-US" sz="2000" dirty="0"/>
              <a:t>Transform </a:t>
            </a:r>
            <a:r>
              <a:rPr lang="en-US" sz="2000" b="1" i="1" dirty="0"/>
              <a:t>all</a:t>
            </a:r>
            <a:r>
              <a:rPr lang="en-US" sz="2000" dirty="0"/>
              <a:t> </a:t>
            </a:r>
            <a:r>
              <a:rPr lang="en-US" sz="2000" i="1" dirty="0"/>
              <a:t>random</a:t>
            </a:r>
            <a:r>
              <a:rPr lang="en-US" sz="2000" dirty="0"/>
              <a:t> </a:t>
            </a:r>
            <a:r>
              <a:rPr lang="en-US" sz="2000" i="1" dirty="0"/>
              <a:t>PMEM</a:t>
            </a:r>
            <a:r>
              <a:rPr lang="en-US" sz="2000" dirty="0"/>
              <a:t> </a:t>
            </a:r>
            <a:r>
              <a:rPr lang="en-US" sz="2000" i="1" dirty="0"/>
              <a:t>writes</a:t>
            </a:r>
            <a:r>
              <a:rPr lang="en-US" sz="2000" dirty="0"/>
              <a:t> into sequential writes</a:t>
            </a:r>
          </a:p>
          <a:p>
            <a:r>
              <a:rPr lang="en-US" sz="2000" dirty="0"/>
              <a:t>Move </a:t>
            </a:r>
            <a:r>
              <a:rPr lang="en-US" sz="2000" i="1" dirty="0"/>
              <a:t>small</a:t>
            </a:r>
            <a:r>
              <a:rPr lang="en-US" sz="2000" dirty="0"/>
              <a:t> </a:t>
            </a:r>
            <a:r>
              <a:rPr lang="en-US" sz="2000" i="1" dirty="0"/>
              <a:t>random</a:t>
            </a:r>
            <a:r>
              <a:rPr lang="en-US" sz="2000" dirty="0"/>
              <a:t> metadata </a:t>
            </a:r>
            <a:r>
              <a:rPr lang="en-US" sz="2000" i="1" dirty="0"/>
              <a:t>reads and writes</a:t>
            </a:r>
            <a:r>
              <a:rPr lang="en-US" sz="2000" dirty="0"/>
              <a:t> into DRAM</a:t>
            </a:r>
          </a:p>
          <a:p>
            <a:r>
              <a:rPr lang="en-US" sz="2000" dirty="0"/>
              <a:t>Use PMEM only as object store </a:t>
            </a:r>
          </a:p>
          <a:p>
            <a:pPr lvl="1"/>
            <a:r>
              <a:rPr lang="en-US" sz="1600" dirty="0"/>
              <a:t>get request: read only once and no write</a:t>
            </a:r>
          </a:p>
          <a:p>
            <a:pPr lvl="1"/>
            <a:r>
              <a:rPr lang="en-US" sz="1600" dirty="0"/>
              <a:t>set request: write once sequentially </a:t>
            </a:r>
          </a:p>
          <a:p>
            <a:pPr lvl="1"/>
            <a:r>
              <a:rPr lang="en-US" sz="1600" dirty="0"/>
              <a:t>all bookkeeping: sequentially in batch</a:t>
            </a:r>
            <a:endParaRPr lang="en-US" sz="2000" dirty="0"/>
          </a:p>
          <a:p>
            <a:r>
              <a:rPr lang="en-US" sz="2400" dirty="0"/>
              <a:t>Moreover… 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1A6F89-33B3-C64E-B599-6F83A04F0EAD}"/>
              </a:ext>
            </a:extLst>
          </p:cNvPr>
          <p:cNvSpPr txBox="1"/>
          <p:nvPr/>
        </p:nvSpPr>
        <p:spPr>
          <a:xfrm>
            <a:off x="1745761" y="3933444"/>
            <a:ext cx="6255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*Some of these have already been partially achieved by </a:t>
            </a:r>
            <a:r>
              <a:rPr lang="en-US" sz="1400" dirty="0" err="1"/>
              <a:t>Pelikan</a:t>
            </a:r>
            <a:r>
              <a:rPr lang="en-US" sz="1400" dirty="0"/>
              <a:t> slab module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34F5D83-2817-4C4A-8135-4145E9118C23}"/>
              </a:ext>
            </a:extLst>
          </p:cNvPr>
          <p:cNvSpPr/>
          <p:nvPr/>
        </p:nvSpPr>
        <p:spPr>
          <a:xfrm>
            <a:off x="4648200" y="4286250"/>
            <a:ext cx="3276600" cy="4953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secret source why </a:t>
            </a:r>
            <a:r>
              <a:rPr lang="en-US" dirty="0" err="1"/>
              <a:t>Pelikan</a:t>
            </a:r>
            <a:r>
              <a:rPr lang="en-US" dirty="0"/>
              <a:t> is better than Memcached on PMEM</a:t>
            </a:r>
          </a:p>
        </p:txBody>
      </p:sp>
    </p:spTree>
    <p:extLst>
      <p:ext uri="{BB962C8B-B14F-4D97-AF65-F5344CB8AC3E}">
        <p14:creationId xmlns:p14="http://schemas.microsoft.com/office/powerpoint/2010/main" val="835573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6D55-EA9C-DD40-8980-064943E8C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Segcache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E68B2-819F-6E46-8FD9-ACC8D755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7772400" cy="2857500"/>
          </a:xfrm>
        </p:spPr>
        <p:txBody>
          <a:bodyPr/>
          <a:lstStyle/>
          <a:p>
            <a:r>
              <a:rPr lang="en-US" sz="2400" b="1" dirty="0"/>
              <a:t>Better memory efficiency </a:t>
            </a:r>
          </a:p>
          <a:p>
            <a:pPr lvl="1"/>
            <a:r>
              <a:rPr lang="en-US" sz="2000" dirty="0"/>
              <a:t>Efficient removal of </a:t>
            </a:r>
            <a:r>
              <a:rPr lang="en-US" sz="2000" i="1" dirty="0"/>
              <a:t>all</a:t>
            </a:r>
            <a:r>
              <a:rPr lang="en-US" sz="2000" dirty="0"/>
              <a:t> expired objects</a:t>
            </a:r>
          </a:p>
          <a:p>
            <a:pPr lvl="1"/>
            <a:r>
              <a:rPr lang="en-US" sz="2000" dirty="0"/>
              <a:t>Small object metadata (38 bytes -&gt; 5 bytes) </a:t>
            </a:r>
          </a:p>
          <a:p>
            <a:pPr lvl="1"/>
            <a:r>
              <a:rPr lang="en-US" sz="2000" dirty="0"/>
              <a:t>Merge-based segment eviction algorithm </a:t>
            </a:r>
          </a:p>
          <a:p>
            <a:pPr lvl="1"/>
            <a:r>
              <a:rPr lang="en-US" sz="2000" dirty="0"/>
              <a:t>=&gt; 60% memory footprint reduction on Twitter’s largest cache cluster</a:t>
            </a:r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1923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C6E09B-59B4-844C-B580-212971F080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8"/>
          <a:stretch/>
        </p:blipFill>
        <p:spPr>
          <a:xfrm>
            <a:off x="0" y="1657350"/>
            <a:ext cx="8260681" cy="3276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B96D55-EA9C-DD40-8980-064943E8C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14300"/>
            <a:ext cx="8229600" cy="857250"/>
          </a:xfrm>
        </p:spPr>
        <p:txBody>
          <a:bodyPr/>
          <a:lstStyle/>
          <a:p>
            <a:r>
              <a:rPr lang="en-US" dirty="0"/>
              <a:t>Transform </a:t>
            </a:r>
            <a:r>
              <a:rPr lang="en-US" i="1" dirty="0"/>
              <a:t>all</a:t>
            </a:r>
            <a:r>
              <a:rPr lang="en-US" dirty="0"/>
              <a:t> </a:t>
            </a:r>
            <a:r>
              <a:rPr lang="en-US" i="1" dirty="0"/>
              <a:t>random</a:t>
            </a:r>
            <a:r>
              <a:rPr lang="en-US" dirty="0"/>
              <a:t> </a:t>
            </a:r>
            <a:r>
              <a:rPr lang="en-US" i="1" dirty="0"/>
              <a:t>writes</a:t>
            </a:r>
            <a:r>
              <a:rPr lang="en-US" dirty="0"/>
              <a:t> into sequential writes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E68B2-819F-6E46-8FD9-ACC8D755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7696200" cy="2857500"/>
          </a:xfrm>
        </p:spPr>
        <p:txBody>
          <a:bodyPr/>
          <a:lstStyle/>
          <a:p>
            <a:r>
              <a:rPr lang="en-US" sz="2400" dirty="0"/>
              <a:t>Hash table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68BF4F0-E714-2A42-A3A6-86AD3ABE5B4A}"/>
              </a:ext>
            </a:extLst>
          </p:cNvPr>
          <p:cNvSpPr/>
          <p:nvPr/>
        </p:nvSpPr>
        <p:spPr>
          <a:xfrm>
            <a:off x="76200" y="1885950"/>
            <a:ext cx="4953000" cy="2819400"/>
          </a:xfrm>
          <a:prstGeom prst="roundRect">
            <a:avLst/>
          </a:prstGeom>
          <a:solidFill>
            <a:schemeClr val="bg2"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67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C6E09B-59B4-844C-B580-212971F080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8"/>
          <a:stretch/>
        </p:blipFill>
        <p:spPr>
          <a:xfrm>
            <a:off x="0" y="1657350"/>
            <a:ext cx="8260681" cy="3276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B96D55-EA9C-DD40-8980-064943E8C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14300"/>
            <a:ext cx="8229600" cy="857250"/>
          </a:xfrm>
        </p:spPr>
        <p:txBody>
          <a:bodyPr/>
          <a:lstStyle/>
          <a:p>
            <a:r>
              <a:rPr lang="en-US" dirty="0"/>
              <a:t>Transform </a:t>
            </a:r>
            <a:r>
              <a:rPr lang="en-US" i="1" dirty="0"/>
              <a:t>all</a:t>
            </a:r>
            <a:r>
              <a:rPr lang="en-US" dirty="0"/>
              <a:t> </a:t>
            </a:r>
            <a:r>
              <a:rPr lang="en-US" i="1" dirty="0"/>
              <a:t>random</a:t>
            </a:r>
            <a:r>
              <a:rPr lang="en-US" dirty="0"/>
              <a:t> </a:t>
            </a:r>
            <a:r>
              <a:rPr lang="en-US" i="1" dirty="0"/>
              <a:t>writes</a:t>
            </a:r>
            <a:r>
              <a:rPr lang="en-US" dirty="0"/>
              <a:t> into sequential writes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E68B2-819F-6E46-8FD9-ACC8D755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47750"/>
            <a:ext cx="7696200" cy="2857500"/>
          </a:xfrm>
        </p:spPr>
        <p:txBody>
          <a:bodyPr/>
          <a:lstStyle/>
          <a:p>
            <a:r>
              <a:rPr lang="en-US" sz="2000" dirty="0"/>
              <a:t>Segment: small log, append only</a:t>
            </a:r>
          </a:p>
          <a:p>
            <a:r>
              <a:rPr lang="en-US" sz="2000" dirty="0"/>
              <a:t>Segment headers: </a:t>
            </a:r>
            <a:r>
              <a:rPr lang="en-US" sz="2000" b="1" dirty="0"/>
              <a:t>shared</a:t>
            </a:r>
            <a:r>
              <a:rPr lang="en-US" sz="2000" dirty="0"/>
              <a:t> object metadata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68BF4F0-E714-2A42-A3A6-86AD3ABE5B4A}"/>
              </a:ext>
            </a:extLst>
          </p:cNvPr>
          <p:cNvSpPr/>
          <p:nvPr/>
        </p:nvSpPr>
        <p:spPr>
          <a:xfrm>
            <a:off x="5029200" y="1885950"/>
            <a:ext cx="3124200" cy="2819400"/>
          </a:xfrm>
          <a:prstGeom prst="roundRect">
            <a:avLst/>
          </a:prstGeom>
          <a:solidFill>
            <a:schemeClr val="bg2"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15A6C30-660E-9B48-8F21-2A07ECD2E7C1}"/>
              </a:ext>
            </a:extLst>
          </p:cNvPr>
          <p:cNvSpPr/>
          <p:nvPr/>
        </p:nvSpPr>
        <p:spPr>
          <a:xfrm>
            <a:off x="83820" y="1885950"/>
            <a:ext cx="1440180" cy="2819400"/>
          </a:xfrm>
          <a:prstGeom prst="roundRect">
            <a:avLst/>
          </a:prstGeom>
          <a:solidFill>
            <a:schemeClr val="bg2"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16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C6E09B-59B4-844C-B580-212971F080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8"/>
          <a:stretch/>
        </p:blipFill>
        <p:spPr>
          <a:xfrm>
            <a:off x="0" y="1657350"/>
            <a:ext cx="8260681" cy="3276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B96D55-EA9C-DD40-8980-064943E8C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14300"/>
            <a:ext cx="8229600" cy="857250"/>
          </a:xfrm>
        </p:spPr>
        <p:txBody>
          <a:bodyPr/>
          <a:lstStyle/>
          <a:p>
            <a:r>
              <a:rPr lang="en-US" dirty="0"/>
              <a:t>Transform </a:t>
            </a:r>
            <a:r>
              <a:rPr lang="en-US" i="1" dirty="0"/>
              <a:t>all</a:t>
            </a:r>
            <a:r>
              <a:rPr lang="en-US" dirty="0"/>
              <a:t> </a:t>
            </a:r>
            <a:r>
              <a:rPr lang="en-US" i="1" dirty="0"/>
              <a:t>random</a:t>
            </a:r>
            <a:r>
              <a:rPr lang="en-US" dirty="0"/>
              <a:t> </a:t>
            </a:r>
            <a:r>
              <a:rPr lang="en-US" i="1" dirty="0"/>
              <a:t>writes</a:t>
            </a:r>
            <a:r>
              <a:rPr lang="en-US" dirty="0"/>
              <a:t> into sequential writes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E68B2-819F-6E46-8FD9-ACC8D755C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85850"/>
            <a:ext cx="7696200" cy="2857500"/>
          </a:xfrm>
        </p:spPr>
        <p:txBody>
          <a:bodyPr/>
          <a:lstStyle/>
          <a:p>
            <a:r>
              <a:rPr lang="en-US" sz="2000" dirty="0"/>
              <a:t>Delete: remove hash table entry</a:t>
            </a:r>
          </a:p>
          <a:p>
            <a:r>
              <a:rPr lang="en-US" sz="2000" dirty="0"/>
              <a:t>Expire: one segment at a time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68BF4F0-E714-2A42-A3A6-86AD3ABE5B4A}"/>
              </a:ext>
            </a:extLst>
          </p:cNvPr>
          <p:cNvSpPr/>
          <p:nvPr/>
        </p:nvSpPr>
        <p:spPr>
          <a:xfrm>
            <a:off x="5029200" y="1885950"/>
            <a:ext cx="3124200" cy="2819400"/>
          </a:xfrm>
          <a:prstGeom prst="roundRect">
            <a:avLst/>
          </a:prstGeom>
          <a:solidFill>
            <a:schemeClr val="bg2"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15A6C30-660E-9B48-8F21-2A07ECD2E7C1}"/>
              </a:ext>
            </a:extLst>
          </p:cNvPr>
          <p:cNvSpPr/>
          <p:nvPr/>
        </p:nvSpPr>
        <p:spPr>
          <a:xfrm>
            <a:off x="83820" y="1885950"/>
            <a:ext cx="1440180" cy="2819400"/>
          </a:xfrm>
          <a:prstGeom prst="roundRect">
            <a:avLst/>
          </a:prstGeom>
          <a:solidFill>
            <a:schemeClr val="bg2"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744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75A12-54EC-BC4F-AD30-2E4B4F7FF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050"/>
            <a:ext cx="8382000" cy="857250"/>
          </a:xfrm>
        </p:spPr>
        <p:txBody>
          <a:bodyPr lIns="0" rIns="0"/>
          <a:lstStyle/>
          <a:p>
            <a:r>
              <a:rPr lang="en-US" sz="2400" dirty="0"/>
              <a:t>Move </a:t>
            </a:r>
            <a:r>
              <a:rPr lang="en-US" sz="2400" i="1" dirty="0"/>
              <a:t>small</a:t>
            </a:r>
            <a:r>
              <a:rPr lang="en-US" sz="2400" dirty="0"/>
              <a:t> </a:t>
            </a:r>
            <a:r>
              <a:rPr lang="en-US" sz="2400" i="1" dirty="0"/>
              <a:t>random</a:t>
            </a:r>
            <a:r>
              <a:rPr lang="en-US" sz="2400" dirty="0"/>
              <a:t> metadata </a:t>
            </a:r>
            <a:r>
              <a:rPr lang="en-US" sz="2400" i="1" dirty="0"/>
              <a:t>operations</a:t>
            </a:r>
            <a:r>
              <a:rPr lang="en-US" sz="2400" dirty="0"/>
              <a:t> into DRAM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80102-1314-3340-BB5D-179E13965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81100"/>
            <a:ext cx="7803481" cy="3219450"/>
          </a:xfrm>
        </p:spPr>
        <p:txBody>
          <a:bodyPr/>
          <a:lstStyle/>
          <a:p>
            <a:r>
              <a:rPr lang="en-US" sz="2400" dirty="0"/>
              <a:t>Move shared segment header into DRAM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CE92BD-C1A5-2345-A643-EE7688C6B2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8"/>
          <a:stretch/>
        </p:blipFill>
        <p:spPr>
          <a:xfrm>
            <a:off x="0" y="1657350"/>
            <a:ext cx="8260681" cy="327660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68B9AD9-5A43-C443-8369-BC221427E628}"/>
              </a:ext>
            </a:extLst>
          </p:cNvPr>
          <p:cNvSpPr/>
          <p:nvPr/>
        </p:nvSpPr>
        <p:spPr>
          <a:xfrm>
            <a:off x="5029200" y="1885950"/>
            <a:ext cx="3124200" cy="2819400"/>
          </a:xfrm>
          <a:prstGeom prst="roundRect">
            <a:avLst/>
          </a:prstGeom>
          <a:solidFill>
            <a:schemeClr val="bg2"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21857B5-15EE-8E4A-8AC5-76DAE907BD38}"/>
              </a:ext>
            </a:extLst>
          </p:cNvPr>
          <p:cNvSpPr/>
          <p:nvPr/>
        </p:nvSpPr>
        <p:spPr>
          <a:xfrm>
            <a:off x="83820" y="1885950"/>
            <a:ext cx="1440180" cy="2819400"/>
          </a:xfrm>
          <a:prstGeom prst="roundRect">
            <a:avLst/>
          </a:prstGeom>
          <a:solidFill>
            <a:schemeClr val="bg2">
              <a:alpha val="8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98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75A12-54EC-BC4F-AD30-2E4B4F7FF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050"/>
            <a:ext cx="8382000" cy="857250"/>
          </a:xfrm>
        </p:spPr>
        <p:txBody>
          <a:bodyPr lIns="0" rIns="0"/>
          <a:lstStyle/>
          <a:p>
            <a:r>
              <a:rPr lang="en-US" sz="2800" dirty="0" err="1"/>
              <a:t>Segcache</a:t>
            </a:r>
            <a:r>
              <a:rPr lang="en-US" sz="2800" dirty="0"/>
              <a:t> Microbenchmarks (</a:t>
            </a:r>
            <a:r>
              <a:rPr lang="en-US" sz="2800" dirty="0" err="1"/>
              <a:t>AppDirect</a:t>
            </a:r>
            <a:r>
              <a:rPr lang="en-US" sz="2800" dirty="0"/>
              <a:t> Mode)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9C8F1F-9879-5740-95C1-C6E1538CB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" y="2197100"/>
            <a:ext cx="4179704" cy="2584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86FB90-32D2-2B45-9BB7-2C81153EF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098" y="2197101"/>
            <a:ext cx="4179702" cy="258444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5E9D3F2-27A9-D848-94F5-863456100E40}"/>
              </a:ext>
            </a:extLst>
          </p:cNvPr>
          <p:cNvSpPr/>
          <p:nvPr/>
        </p:nvSpPr>
        <p:spPr>
          <a:xfrm>
            <a:off x="152400" y="791111"/>
            <a:ext cx="3200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71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Config (Twitter prod)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  12 X 16GB DIMM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  1 X 512GB AEP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  2-1-1 config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  64-byte object </a:t>
            </a:r>
          </a:p>
        </p:txBody>
      </p:sp>
    </p:spTree>
    <p:extLst>
      <p:ext uri="{BB962C8B-B14F-4D97-AF65-F5344CB8AC3E}">
        <p14:creationId xmlns:p14="http://schemas.microsoft.com/office/powerpoint/2010/main" val="2401958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5810A-5986-4132-B16B-CC5F1A8E1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57350"/>
            <a:ext cx="9144000" cy="1981200"/>
          </a:xfrm>
        </p:spPr>
        <p:txBody>
          <a:bodyPr/>
          <a:lstStyle/>
          <a:p>
            <a:r>
              <a:rPr lang="en-US" dirty="0"/>
              <a:t>Incentives,</a:t>
            </a:r>
            <a:br>
              <a:rPr lang="en-US" dirty="0"/>
            </a:br>
            <a:r>
              <a:rPr lang="en-US" dirty="0"/>
              <a:t>Hypotheses,</a:t>
            </a:r>
            <a:br>
              <a:rPr lang="en-US" dirty="0"/>
            </a:br>
            <a:r>
              <a:rPr lang="en-US" dirty="0"/>
              <a:t>&amp; Constraints</a:t>
            </a:r>
          </a:p>
        </p:txBody>
      </p:sp>
    </p:spTree>
    <p:extLst>
      <p:ext uri="{BB962C8B-B14F-4D97-AF65-F5344CB8AC3E}">
        <p14:creationId xmlns:p14="http://schemas.microsoft.com/office/powerpoint/2010/main" val="12424066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B48D0-528A-6546-9B26-78C874DFF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5C4B4-8043-7F49-8020-BA9BF7E63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7543800" cy="2857500"/>
          </a:xfrm>
        </p:spPr>
        <p:txBody>
          <a:bodyPr/>
          <a:lstStyle/>
          <a:p>
            <a:r>
              <a:rPr lang="en-US" dirty="0" err="1"/>
              <a:t>Segcache</a:t>
            </a:r>
            <a:endParaRPr lang="en-US" dirty="0"/>
          </a:p>
          <a:p>
            <a:pPr lvl="1"/>
            <a:r>
              <a:rPr lang="en-US" dirty="0"/>
              <a:t>Performance on real workloads </a:t>
            </a:r>
          </a:p>
          <a:p>
            <a:pPr lvl="1"/>
            <a:r>
              <a:rPr lang="en-US" dirty="0"/>
              <a:t>Recovery performance</a:t>
            </a:r>
          </a:p>
          <a:p>
            <a:r>
              <a:rPr lang="en-US" dirty="0"/>
              <a:t>Memory hierarchy </a:t>
            </a:r>
          </a:p>
          <a:p>
            <a:pPr lvl="1"/>
            <a:r>
              <a:rPr lang="en-US" dirty="0"/>
              <a:t>How to use PMEM </a:t>
            </a:r>
          </a:p>
          <a:p>
            <a:pPr lvl="1"/>
            <a:r>
              <a:rPr lang="en-US" dirty="0"/>
              <a:t>=&gt; How to use PMEM + DRAM</a:t>
            </a:r>
          </a:p>
        </p:txBody>
      </p:sp>
    </p:spTree>
    <p:extLst>
      <p:ext uri="{BB962C8B-B14F-4D97-AF65-F5344CB8AC3E}">
        <p14:creationId xmlns:p14="http://schemas.microsoft.com/office/powerpoint/2010/main" val="2477220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5810A-5986-4132-B16B-CC5F1A8E1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57350"/>
            <a:ext cx="9144000" cy="1981200"/>
          </a:xfrm>
        </p:spPr>
        <p:txBody>
          <a:bodyPr/>
          <a:lstStyle/>
          <a:p>
            <a:r>
              <a:rPr lang="en-US" dirty="0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42399362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3F1E9-D66B-F448-B69E-2F38067A8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 for Caching on PMEM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F6122-C23B-B44A-A90D-F0F6E1A48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7696200" cy="3352800"/>
          </a:xfrm>
        </p:spPr>
        <p:txBody>
          <a:bodyPr/>
          <a:lstStyle/>
          <a:p>
            <a:r>
              <a:rPr lang="en-US" sz="2400" dirty="0"/>
              <a:t>Avoid turning PMEM into new bottleneck</a:t>
            </a:r>
          </a:p>
          <a:p>
            <a:r>
              <a:rPr lang="en-US" sz="2400" dirty="0" err="1"/>
              <a:t>AppDirect</a:t>
            </a:r>
            <a:r>
              <a:rPr lang="en-US" sz="2400" dirty="0"/>
              <a:t> is a clear winner</a:t>
            </a:r>
          </a:p>
          <a:p>
            <a:pPr lvl="1"/>
            <a:r>
              <a:rPr lang="en-US" sz="2000" dirty="0"/>
              <a:t>But Memory Mode served its purpose along the way</a:t>
            </a:r>
          </a:p>
          <a:p>
            <a:r>
              <a:rPr lang="en-US" sz="2400" dirty="0"/>
              <a:t>Due diligence pays off</a:t>
            </a:r>
          </a:p>
          <a:p>
            <a:r>
              <a:rPr lang="en-US" sz="2400" dirty="0"/>
              <a:t>Innovate as needed</a:t>
            </a:r>
          </a:p>
          <a:p>
            <a:r>
              <a:rPr lang="en-US" sz="2400" dirty="0"/>
              <a:t>Cache as a more durable service is an exciting but major undertaking</a:t>
            </a:r>
          </a:p>
          <a:p>
            <a:endParaRPr lang="en-US" sz="24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71429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3F1E9-D66B-F448-B69E-2F38067A8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 for PMEM Adoption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F6122-C23B-B44A-A90D-F0F6E1A48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What’s the bottleneck for system at runtime?</a:t>
            </a:r>
          </a:p>
          <a:p>
            <a:r>
              <a:rPr lang="en-US" sz="2400" dirty="0"/>
              <a:t>What are the business goals?</a:t>
            </a:r>
          </a:p>
          <a:p>
            <a:r>
              <a:rPr lang="en-US" sz="2400" dirty="0"/>
              <a:t>What are the (dev, ops) constraints?</a:t>
            </a:r>
          </a:p>
          <a:p>
            <a:r>
              <a:rPr lang="en-US" sz="2400" dirty="0"/>
              <a:t>Is there a path with incremental value gain?</a:t>
            </a:r>
          </a:p>
          <a:p>
            <a:r>
              <a:rPr lang="en-US" sz="2400" dirty="0"/>
              <a:t>What are the possible exits?</a:t>
            </a:r>
          </a:p>
          <a:p>
            <a:r>
              <a:rPr lang="en-US" sz="2400" dirty="0"/>
              <a:t>Transforming software takes time, too.</a:t>
            </a:r>
          </a:p>
        </p:txBody>
      </p:sp>
    </p:spTree>
    <p:extLst>
      <p:ext uri="{BB962C8B-B14F-4D97-AF65-F5344CB8AC3E}">
        <p14:creationId xmlns:p14="http://schemas.microsoft.com/office/powerpoint/2010/main" val="17868430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47D7-B337-47B5-B223-73D86C84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Q&amp;A, and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2BC1D-7DBF-48B1-9DC1-7E743B7B5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7543800" cy="2857500"/>
          </a:xfrm>
        </p:spPr>
        <p:txBody>
          <a:bodyPr/>
          <a:lstStyle/>
          <a:p>
            <a:r>
              <a:rPr lang="en-US" sz="2000" dirty="0"/>
              <a:t>[1] </a:t>
            </a:r>
            <a:r>
              <a:rPr lang="en-US" sz="2000" dirty="0" err="1"/>
              <a:t>Pelikan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http://pelikan.io</a:t>
            </a:r>
            <a:endParaRPr lang="en-US" sz="2000" dirty="0"/>
          </a:p>
          <a:p>
            <a:r>
              <a:rPr lang="en-US" sz="2000" dirty="0"/>
              <a:t>[2] </a:t>
            </a:r>
            <a:r>
              <a:rPr lang="en-US" sz="2000" dirty="0">
                <a:hlinkClick r:id="rId3"/>
              </a:rPr>
              <a:t>A large scale analysis of hundreds of in-memory cache clusters at Twitter</a:t>
            </a:r>
            <a:r>
              <a:rPr lang="en-US" sz="2000" dirty="0"/>
              <a:t> [OSDI’20]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386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B2633-9A7B-A849-9893-1CD78A807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@ Twitter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4CCB3-8F97-3240-B60E-FBB50F316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066800"/>
            <a:ext cx="3581400" cy="342900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Clusters</a:t>
            </a:r>
          </a:p>
          <a:p>
            <a:pPr marL="0" indent="0">
              <a:buNone/>
            </a:pPr>
            <a:r>
              <a:rPr lang="en-US" sz="1600" b="1" dirty="0"/>
              <a:t>  </a:t>
            </a:r>
            <a:r>
              <a:rPr lang="en-US" sz="1600" dirty="0"/>
              <a:t>&gt;300 in prod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Hosts</a:t>
            </a:r>
          </a:p>
          <a:p>
            <a:pPr marL="0" indent="0">
              <a:buNone/>
            </a:pPr>
            <a:r>
              <a:rPr lang="en-US" sz="1600" b="1" dirty="0"/>
              <a:t>  </a:t>
            </a:r>
            <a:r>
              <a:rPr lang="en-US" sz="1600" dirty="0"/>
              <a:t>many thousands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Instances</a:t>
            </a:r>
          </a:p>
          <a:p>
            <a:pPr marL="0" indent="0">
              <a:buNone/>
            </a:pPr>
            <a:r>
              <a:rPr lang="en-US" sz="1600" b="1" dirty="0"/>
              <a:t>  </a:t>
            </a:r>
            <a:r>
              <a:rPr lang="en-US" sz="1600" dirty="0"/>
              <a:t>tens of thousands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Job size</a:t>
            </a:r>
          </a:p>
          <a:p>
            <a:pPr marL="0" indent="0">
              <a:buNone/>
            </a:pPr>
            <a:r>
              <a:rPr lang="en-US" sz="1600" b="1" dirty="0"/>
              <a:t>  </a:t>
            </a:r>
            <a:r>
              <a:rPr lang="en-US" sz="1600" dirty="0"/>
              <a:t>2-6 core, 4-48 </a:t>
            </a:r>
            <a:r>
              <a:rPr lang="en-US" sz="1600" dirty="0" err="1"/>
              <a:t>GiB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378FE4-3062-8044-8412-335362D0E96A}"/>
              </a:ext>
            </a:extLst>
          </p:cNvPr>
          <p:cNvSpPr txBox="1">
            <a:spLocks/>
          </p:cNvSpPr>
          <p:nvPr/>
        </p:nvSpPr>
        <p:spPr bwMode="auto">
          <a:xfrm>
            <a:off x="4465320" y="1066800"/>
            <a:ext cx="3581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20C48"/>
              </a:buClr>
              <a:buSzPct val="75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20C48"/>
              </a:buClr>
              <a:buSzPct val="7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20C48"/>
              </a:buClr>
              <a:buSzPct val="7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20C48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20C48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2237F"/>
              </a:buClr>
              <a:buSzPct val="75000"/>
              <a:buFont typeface="Wingdings" pitchFamily="2" charset="2"/>
              <a:buChar char="r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2237F"/>
              </a:buClr>
              <a:buSzPct val="75000"/>
              <a:buFont typeface="Wingdings" pitchFamily="2" charset="2"/>
              <a:buChar char="r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2237F"/>
              </a:buClr>
              <a:buSzPct val="75000"/>
              <a:buFont typeface="Wingdings" pitchFamily="2" charset="2"/>
              <a:buChar char="r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2237F"/>
              </a:buClr>
              <a:buSzPct val="75000"/>
              <a:buFont typeface="Wingdings" pitchFamily="2" charset="2"/>
              <a:buChar char="r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b="1" kern="0" dirty="0"/>
              <a:t>QPS</a:t>
            </a:r>
          </a:p>
          <a:p>
            <a:pPr marL="0" indent="0">
              <a:buNone/>
            </a:pPr>
            <a:r>
              <a:rPr lang="en-US" sz="1600" b="1" kern="0" dirty="0"/>
              <a:t> </a:t>
            </a:r>
            <a:r>
              <a:rPr lang="en-US" sz="1600" kern="0" dirty="0"/>
              <a:t>max 50M (single cluster)</a:t>
            </a:r>
          </a:p>
          <a:p>
            <a:pPr marL="0" indent="0">
              <a:buNone/>
            </a:pPr>
            <a:endParaRPr lang="en-US" sz="1600" kern="0" dirty="0"/>
          </a:p>
          <a:p>
            <a:pPr marL="0" indent="0">
              <a:buNone/>
            </a:pPr>
            <a:r>
              <a:rPr lang="en-US" sz="1600" b="1" kern="0" dirty="0"/>
              <a:t>SLO</a:t>
            </a:r>
          </a:p>
          <a:p>
            <a:pPr marL="0" indent="0">
              <a:buNone/>
            </a:pPr>
            <a:r>
              <a:rPr lang="en-US" sz="1600" kern="0" dirty="0"/>
              <a:t> p999 &lt; 5ms*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9DCD6-EC0A-4948-8582-A2046A2EC818}"/>
              </a:ext>
            </a:extLst>
          </p:cNvPr>
          <p:cNvSpPr txBox="1"/>
          <p:nvPr/>
        </p:nvSpPr>
        <p:spPr>
          <a:xfrm>
            <a:off x="2484120" y="2908663"/>
            <a:ext cx="5562600" cy="14281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i="1" dirty="0"/>
              <a:t>                          Mission critical ⇒ </a:t>
            </a:r>
            <a:r>
              <a:rPr lang="en-US" sz="2000" i="1" dirty="0">
                <a:solidFill>
                  <a:srgbClr val="0070C0"/>
                </a:solidFill>
              </a:rPr>
              <a:t>availability</a:t>
            </a:r>
          </a:p>
          <a:p>
            <a:pPr algn="ctr">
              <a:lnSpc>
                <a:spcPct val="150000"/>
              </a:lnSpc>
            </a:pPr>
            <a:r>
              <a:rPr lang="en-US" sz="2000" i="1" dirty="0"/>
              <a:t> Large resource footprint ⇒ </a:t>
            </a:r>
            <a:r>
              <a:rPr lang="en-US" sz="2000" i="1" dirty="0">
                <a:solidFill>
                  <a:srgbClr val="00B050"/>
                </a:solidFill>
              </a:rPr>
              <a:t>cost</a:t>
            </a:r>
            <a:endParaRPr lang="en-US" sz="2000" i="1" dirty="0"/>
          </a:p>
          <a:p>
            <a:pPr algn="ctr">
              <a:lnSpc>
                <a:spcPct val="150000"/>
              </a:lnSpc>
            </a:pPr>
            <a:r>
              <a:rPr lang="en-US" sz="2000" i="1" dirty="0"/>
              <a:t>                       Lots of instances ⇒ </a:t>
            </a:r>
            <a:r>
              <a:rPr lang="en-US" sz="2000" i="1" dirty="0">
                <a:solidFill>
                  <a:srgbClr val="C00000"/>
                </a:solidFill>
              </a:rPr>
              <a:t>fast restart</a:t>
            </a: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C83B5F1B-7C4E-D54A-B773-1786027329DD}"/>
              </a:ext>
            </a:extLst>
          </p:cNvPr>
          <p:cNvSpPr/>
          <p:nvPr/>
        </p:nvSpPr>
        <p:spPr>
          <a:xfrm>
            <a:off x="3169920" y="2800350"/>
            <a:ext cx="4876800" cy="1752600"/>
          </a:xfrm>
          <a:prstGeom prst="frame">
            <a:avLst>
              <a:gd name="adj1" fmla="val 3059"/>
            </a:avLst>
          </a:prstGeom>
          <a:solidFill>
            <a:srgbClr val="19B2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FE558-4D46-6642-A36E-34BB9CF9B982}"/>
              </a:ext>
            </a:extLst>
          </p:cNvPr>
          <p:cNvSpPr txBox="1"/>
          <p:nvPr/>
        </p:nvSpPr>
        <p:spPr>
          <a:xfrm>
            <a:off x="1324375" y="4552950"/>
            <a:ext cx="588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hlinkClick r:id="rId3"/>
              </a:rPr>
              <a:t>A large scale analysis of hundreds of in-memory cache clusters at Twitter</a:t>
            </a:r>
            <a:r>
              <a:rPr lang="en-US" sz="1200" i="1" dirty="0"/>
              <a:t> [OSDI’20]</a:t>
            </a:r>
          </a:p>
          <a:p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253754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Why Put Cache on PMEM</a:t>
            </a:r>
          </a:p>
        </p:txBody>
      </p:sp>
      <p:sp>
        <p:nvSpPr>
          <p:cNvPr id="6147" name="Content Placeholder 6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429000"/>
          </a:xfrm>
        </p:spPr>
        <p:txBody>
          <a:bodyPr/>
          <a:lstStyle/>
          <a:p>
            <a:r>
              <a:rPr lang="en-US" altLang="en-US" sz="2400" b="1" dirty="0"/>
              <a:t>Cache more data per instance</a:t>
            </a:r>
          </a:p>
          <a:p>
            <a:pPr lvl="1"/>
            <a:r>
              <a:rPr lang="en-US" altLang="en-US" dirty="0"/>
              <a:t>Reduce </a:t>
            </a:r>
            <a:r>
              <a:rPr lang="en-US" altLang="en-US" dirty="0">
                <a:solidFill>
                  <a:srgbClr val="00B050"/>
                </a:solidFill>
              </a:rPr>
              <a:t>TCO</a:t>
            </a:r>
            <a:r>
              <a:rPr lang="en-US" altLang="en-US" dirty="0"/>
              <a:t> if memory bound</a:t>
            </a:r>
          </a:p>
          <a:p>
            <a:pPr lvl="1"/>
            <a:r>
              <a:rPr lang="en-US" altLang="en-US" dirty="0"/>
              <a:t>Improve </a:t>
            </a:r>
            <a:r>
              <a:rPr lang="en-US" altLang="en-US" dirty="0">
                <a:solidFill>
                  <a:srgbClr val="0070C0"/>
                </a:solidFill>
              </a:rPr>
              <a:t>hit rate</a:t>
            </a:r>
          </a:p>
          <a:p>
            <a:endParaRPr lang="en-US" altLang="en-US" sz="2400" b="1" dirty="0"/>
          </a:p>
          <a:p>
            <a:r>
              <a:rPr lang="en-US" altLang="en-US" sz="2400" b="1" dirty="0"/>
              <a:t>Take advantage of data durability</a:t>
            </a:r>
          </a:p>
          <a:p>
            <a:pPr lvl="1"/>
            <a:r>
              <a:rPr lang="en-US" altLang="en-US" dirty="0"/>
              <a:t>Graceful shutdown and </a:t>
            </a:r>
            <a:r>
              <a:rPr lang="en-US" altLang="en-US" dirty="0">
                <a:solidFill>
                  <a:srgbClr val="C00000"/>
                </a:solidFill>
              </a:rPr>
              <a:t>faster</a:t>
            </a:r>
            <a:r>
              <a:rPr lang="en-US" altLang="en-US" dirty="0"/>
              <a:t> rebuild</a:t>
            </a:r>
          </a:p>
          <a:p>
            <a:pPr lvl="1"/>
            <a:r>
              <a:rPr lang="en-US" altLang="en-US" dirty="0"/>
              <a:t>Improve data </a:t>
            </a:r>
            <a:r>
              <a:rPr lang="en-US" altLang="en-US" dirty="0">
                <a:solidFill>
                  <a:srgbClr val="0070C0"/>
                </a:solidFill>
              </a:rPr>
              <a:t>availability</a:t>
            </a:r>
            <a:r>
              <a:rPr lang="en-US" altLang="en-US" dirty="0"/>
              <a:t> during maintenance</a:t>
            </a:r>
          </a:p>
        </p:txBody>
      </p:sp>
    </p:spTree>
    <p:extLst>
      <p:ext uri="{BB962C8B-B14F-4D97-AF65-F5344CB8AC3E}">
        <p14:creationId xmlns:p14="http://schemas.microsoft.com/office/powerpoint/2010/main" val="237926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Constraints</a:t>
            </a:r>
          </a:p>
        </p:txBody>
      </p:sp>
      <p:sp>
        <p:nvSpPr>
          <p:cNvPr id="6147" name="Content Placeholder 6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429000"/>
          </a:xfrm>
        </p:spPr>
        <p:txBody>
          <a:bodyPr/>
          <a:lstStyle/>
          <a:p>
            <a:r>
              <a:rPr lang="en-US" sz="2400" b="1" dirty="0"/>
              <a:t>Maintainable</a:t>
            </a:r>
          </a:p>
          <a:p>
            <a:pPr lvl="1"/>
            <a:r>
              <a:rPr lang="en-US" dirty="0"/>
              <a:t>Same codebase</a:t>
            </a:r>
          </a:p>
          <a:p>
            <a:pPr lvl="1"/>
            <a:r>
              <a:rPr lang="en-US" dirty="0"/>
              <a:t>Retain high-level APIs</a:t>
            </a:r>
          </a:p>
          <a:p>
            <a:endParaRPr lang="en-US" sz="2400" b="1" dirty="0"/>
          </a:p>
          <a:p>
            <a:r>
              <a:rPr lang="en-US" sz="2400" b="1" dirty="0"/>
              <a:t>Operable</a:t>
            </a:r>
          </a:p>
          <a:p>
            <a:pPr lvl="1"/>
            <a:r>
              <a:rPr lang="en-US" dirty="0"/>
              <a:t>Flexible invocation and configuration</a:t>
            </a:r>
          </a:p>
          <a:p>
            <a:pPr lvl="1"/>
            <a:r>
              <a:rPr lang="en-US" dirty="0"/>
              <a:t>Predictable performance</a:t>
            </a:r>
          </a:p>
        </p:txBody>
      </p:sp>
    </p:spTree>
    <p:extLst>
      <p:ext uri="{BB962C8B-B14F-4D97-AF65-F5344CB8AC3E}">
        <p14:creationId xmlns:p14="http://schemas.microsoft.com/office/powerpoint/2010/main" val="1954224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5810A-5986-4132-B16B-CC5F1A8E1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57350"/>
            <a:ext cx="9144000" cy="1981200"/>
          </a:xfrm>
        </p:spPr>
        <p:txBody>
          <a:bodyPr/>
          <a:lstStyle/>
          <a:p>
            <a:r>
              <a:rPr lang="en-US" dirty="0"/>
              <a:t>An Iterative Approach</a:t>
            </a:r>
          </a:p>
        </p:txBody>
      </p:sp>
    </p:spTree>
    <p:extLst>
      <p:ext uri="{BB962C8B-B14F-4D97-AF65-F5344CB8AC3E}">
        <p14:creationId xmlns:p14="http://schemas.microsoft.com/office/powerpoint/2010/main" val="3596994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Principles</a:t>
            </a:r>
          </a:p>
        </p:txBody>
      </p:sp>
      <p:sp>
        <p:nvSpPr>
          <p:cNvPr id="6147" name="Content Placeholder 6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429000"/>
          </a:xfrm>
        </p:spPr>
        <p:txBody>
          <a:bodyPr/>
          <a:lstStyle/>
          <a:p>
            <a:r>
              <a:rPr lang="en-US" altLang="en-US" sz="2400" b="1" i="1" dirty="0"/>
              <a:t>Show Progress</a:t>
            </a:r>
          </a:p>
          <a:p>
            <a:r>
              <a:rPr lang="en-US" altLang="en-US" sz="2400" b="1" dirty="0"/>
              <a:t>Be Flexible</a:t>
            </a:r>
          </a:p>
          <a:p>
            <a:pPr lvl="1"/>
            <a:r>
              <a:rPr lang="en-US" altLang="en-US" dirty="0"/>
              <a:t>Identify issues</a:t>
            </a:r>
          </a:p>
          <a:p>
            <a:pPr lvl="1"/>
            <a:r>
              <a:rPr lang="en-US" altLang="en-US" dirty="0"/>
              <a:t>Modify future plan</a:t>
            </a:r>
          </a:p>
          <a:p>
            <a:r>
              <a:rPr lang="en-US" altLang="en-US" sz="2400" b="1" dirty="0"/>
              <a:t>Be Confident</a:t>
            </a:r>
          </a:p>
          <a:p>
            <a:pPr lvl="1"/>
            <a:r>
              <a:rPr lang="en-US" altLang="en-US" dirty="0"/>
              <a:t>Verify hypotheses</a:t>
            </a:r>
          </a:p>
          <a:p>
            <a:pPr lvl="1"/>
            <a:r>
              <a:rPr lang="en-US" altLang="en-US" dirty="0"/>
              <a:t>Meet constraints</a:t>
            </a:r>
          </a:p>
        </p:txBody>
      </p:sp>
    </p:spTree>
    <p:extLst>
      <p:ext uri="{BB962C8B-B14F-4D97-AF65-F5344CB8AC3E}">
        <p14:creationId xmlns:p14="http://schemas.microsoft.com/office/powerpoint/2010/main" val="2764635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The Plan</a:t>
            </a:r>
          </a:p>
        </p:txBody>
      </p:sp>
      <p:sp>
        <p:nvSpPr>
          <p:cNvPr id="6147" name="Content Placeholder 6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3962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en-US" sz="2400" dirty="0"/>
              <a:t>Use a modular caching framework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/>
              <a:t>PMEM with unaltered cache code (lab, prod)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/>
              <a:t>PMEM with minimally altered cache (lab, prod)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Design for/with PMEM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3A4287-D076-A145-A3DC-3FC4B0B3F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038350"/>
            <a:ext cx="2765222" cy="26948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4BBA9E-2F6E-D148-A877-6328A29D3128}"/>
              </a:ext>
            </a:extLst>
          </p:cNvPr>
          <p:cNvSpPr txBox="1"/>
          <p:nvPr/>
        </p:nvSpPr>
        <p:spPr>
          <a:xfrm>
            <a:off x="5416448" y="4733151"/>
            <a:ext cx="1940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hlinkClick r:id="rId4"/>
              </a:rPr>
              <a:t>Pelikan</a:t>
            </a:r>
            <a:r>
              <a:rPr lang="en-US" sz="1200" dirty="0"/>
              <a:t>: A Modular Cache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232C10-A373-E84D-B37F-885D57ECD4CC}"/>
              </a:ext>
            </a:extLst>
          </p:cNvPr>
          <p:cNvSpPr/>
          <p:nvPr/>
        </p:nvSpPr>
        <p:spPr>
          <a:xfrm>
            <a:off x="5029200" y="3714750"/>
            <a:ext cx="1371600" cy="533400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4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theme/theme1.xml><?xml version="1.0" encoding="utf-8"?>
<a:theme xmlns:a="http://schemas.openxmlformats.org/drawingml/2006/main" name="SDC2015_ppt_template">
  <a:themeElements>
    <a:clrScheme name="SDC_Slides_08_Template_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DC_Slides_08_Template_4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DC_Slides_08_Template_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C_Slides_08_Template_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C_Slides_08_Template_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C_Slides_08_Template_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C_Slides_08_Template_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DC_Slides_08_Template_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C_Slides_08_Template_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C_Slides_08_Template_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C_Slides_08_Template_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C_Slides_08_Template_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C_Slides_08_Template_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DC_Slides_08_Template_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DC20PPT_WideTemplate" id="{7AD0FA3B-0D1D-CC4F-9AC6-112F0C431244}" vid="{D95F4C13-D023-904B-A449-BD3E5F84E1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SDC2015_ppt_template</Template>
  <TotalTime>9790</TotalTime>
  <Words>1332</Words>
  <Application>Microsoft Macintosh PowerPoint</Application>
  <PresentationFormat>On-screen Show (16:9)</PresentationFormat>
  <Paragraphs>277</Paragraphs>
  <Slides>34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IBM Plex Sans</vt:lpstr>
      <vt:lpstr>Arial</vt:lpstr>
      <vt:lpstr>Calibri</vt:lpstr>
      <vt:lpstr>Gill Sans MT</vt:lpstr>
      <vt:lpstr>Wingdings</vt:lpstr>
      <vt:lpstr>SDC2015_ppt_template</vt:lpstr>
      <vt:lpstr>Caching on PMEM: An Iterative Approach</vt:lpstr>
      <vt:lpstr>Caching on PMEM at Twitter</vt:lpstr>
      <vt:lpstr>Incentives, Hypotheses, &amp; Constraints</vt:lpstr>
      <vt:lpstr>Caching @ Twitter</vt:lpstr>
      <vt:lpstr>Why Put Cache on PMEM</vt:lpstr>
      <vt:lpstr>Constraints</vt:lpstr>
      <vt:lpstr>An Iterative Approach</vt:lpstr>
      <vt:lpstr>Principles</vt:lpstr>
      <vt:lpstr>The Plan</vt:lpstr>
      <vt:lpstr>Test Design</vt:lpstr>
      <vt:lpstr>PowerPoint Presentation</vt:lpstr>
      <vt:lpstr>Datapool Abstraction with PMDK</vt:lpstr>
      <vt:lpstr>PowerPoint Presentation</vt:lpstr>
      <vt:lpstr>Rebuild Performance</vt:lpstr>
      <vt:lpstr>PowerPoint Presentation</vt:lpstr>
      <vt:lpstr>PowerPoint Presentation</vt:lpstr>
      <vt:lpstr>A “mid-term” Retrospective</vt:lpstr>
      <vt:lpstr>Pelikan Storage Module Redesign </vt:lpstr>
      <vt:lpstr>Pelikan Storage Module Redesign </vt:lpstr>
      <vt:lpstr>Source of Random Memory Access</vt:lpstr>
      <vt:lpstr>How Pelikan Slab Module Optimizes for PMEM</vt:lpstr>
      <vt:lpstr>Segcache: a Redesign of Storage Module</vt:lpstr>
      <vt:lpstr>Segcache Overview</vt:lpstr>
      <vt:lpstr>Segcache Overview</vt:lpstr>
      <vt:lpstr>Transform all random writes into sequential writes</vt:lpstr>
      <vt:lpstr>Transform all random writes into sequential writes</vt:lpstr>
      <vt:lpstr>Transform all random writes into sequential writes</vt:lpstr>
      <vt:lpstr>Move small random metadata operations into DRAM</vt:lpstr>
      <vt:lpstr>Segcache Microbenchmarks (AppDirect Mode)</vt:lpstr>
      <vt:lpstr>What’s Next?</vt:lpstr>
      <vt:lpstr>Lessons Learned</vt:lpstr>
      <vt:lpstr>Takeaway for Caching on PMEM</vt:lpstr>
      <vt:lpstr>Takeaway for PMEM Adoption</vt:lpstr>
      <vt:lpstr>Q&amp;A, and References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Microsoft Office User</dc:creator>
  <cp:lastModifiedBy>Microsoft Office User</cp:lastModifiedBy>
  <cp:revision>197</cp:revision>
  <dcterms:created xsi:type="dcterms:W3CDTF">2020-09-09T02:06:45Z</dcterms:created>
  <dcterms:modified xsi:type="dcterms:W3CDTF">2020-10-07T21:33:20Z</dcterms:modified>
</cp:coreProperties>
</file>