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31" r:id="rId2"/>
    <p:sldId id="432" r:id="rId3"/>
    <p:sldId id="433" r:id="rId4"/>
    <p:sldId id="435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B9223F41-6432-431E-B053-3805E5A4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1812925"/>
            <a:ext cx="716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>
                <a:latin typeface="Times New Roman" panose="02020603050405020304" pitchFamily="18" charset="0"/>
              </a:rPr>
              <a:t> </a:t>
            </a:r>
            <a:endParaRPr kumimoji="1" lang="en-US" altLang="zh-CN" sz="3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4965" name="Rectangle 5">
            <a:extLst>
              <a:ext uri="{FF2B5EF4-FFF2-40B4-BE49-F238E27FC236}">
                <a16:creationId xmlns:a16="http://schemas.microsoft.com/office/drawing/2014/main" id="{97F20EBB-EC93-49B4-AAD1-D8D359D8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9" y="1262063"/>
            <a:ext cx="77057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在实际问题中，常常需要考虑许多随机因素所产生总影响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424966" name="Picture 6" descr="火炮">
            <a:extLst>
              <a:ext uri="{FF2B5EF4-FFF2-40B4-BE49-F238E27FC236}">
                <a16:creationId xmlns:a16="http://schemas.microsoft.com/office/drawing/2014/main" id="{DF249CBE-BEEF-4CF6-9247-65CB14C35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2422525"/>
            <a:ext cx="27178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4967" name="Picture 7" descr="射击误差">
            <a:extLst>
              <a:ext uri="{FF2B5EF4-FFF2-40B4-BE49-F238E27FC236}">
                <a16:creationId xmlns:a16="http://schemas.microsoft.com/office/drawing/2014/main" id="{62AA2A95-31D2-4098-B45C-B0D857A7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488" y="2422525"/>
            <a:ext cx="28956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4968" name="Rectangle 8">
            <a:extLst>
              <a:ext uri="{FF2B5EF4-FFF2-40B4-BE49-F238E27FC236}">
                <a16:creationId xmlns:a16="http://schemas.microsoft.com/office/drawing/2014/main" id="{B7ED15EF-206F-484A-8377-45B0104C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176" y="4660900"/>
            <a:ext cx="81645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例如：炮弹射击的落点与目标的偏差，就受着许多随机因素的影响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5A6724C-13B3-4F52-A1DB-9D142BC28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56795"/>
              </p:ext>
            </p:extLst>
          </p:nvPr>
        </p:nvGraphicFramePr>
        <p:xfrm>
          <a:off x="2109603" y="488202"/>
          <a:ext cx="7083703" cy="105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Document" r:id="rId5" imgW="3842338" imgH="594394" progId="Word.Document.8">
                  <p:embed/>
                </p:oleObj>
              </mc:Choice>
              <mc:Fallback>
                <p:oleObj name="Document" r:id="rId5" imgW="3842338" imgH="594394" progId="Word.Document.8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603" y="488202"/>
                        <a:ext cx="7083703" cy="105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5" grpId="0"/>
      <p:bldP spid="42496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59841"/>
              </p:ext>
            </p:extLst>
          </p:nvPr>
        </p:nvGraphicFramePr>
        <p:xfrm>
          <a:off x="846418" y="792069"/>
          <a:ext cx="10490200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3" imgW="5684241" imgH="885240" progId="Word.Document.8">
                  <p:embed/>
                </p:oleObj>
              </mc:Choice>
              <mc:Fallback>
                <p:oleObj name="Document" r:id="rId3" imgW="5684241" imgH="885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18" y="792069"/>
                        <a:ext cx="10490200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03754"/>
              </p:ext>
            </p:extLst>
          </p:nvPr>
        </p:nvGraphicFramePr>
        <p:xfrm>
          <a:off x="1372908" y="2212228"/>
          <a:ext cx="7524563" cy="14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5" imgW="4146789" imgH="824070" progId="Word.Document.8">
                  <p:embed/>
                </p:oleObj>
              </mc:Choice>
              <mc:Fallback>
                <p:oleObj name="Document" r:id="rId5" imgW="4146789" imgH="824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908" y="2212228"/>
                        <a:ext cx="7524563" cy="1495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584390"/>
              </p:ext>
            </p:extLst>
          </p:nvPr>
        </p:nvGraphicFramePr>
        <p:xfrm>
          <a:off x="846418" y="3676276"/>
          <a:ext cx="10741025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7" imgW="5941326" imgH="1185480" progId="Word.Document.8">
                  <p:embed/>
                </p:oleObj>
              </mc:Choice>
              <mc:Fallback>
                <p:oleObj name="Document" r:id="rId7" imgW="5941326" imgH="1185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18" y="3676276"/>
                        <a:ext cx="10741025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03525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Rectangle 4">
            <a:extLst>
              <a:ext uri="{FF2B5EF4-FFF2-40B4-BE49-F238E27FC236}">
                <a16:creationId xmlns:a16="http://schemas.microsoft.com/office/drawing/2014/main" id="{E33E1EE9-C418-4C97-9B23-436C0B01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803276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Times New Roman" panose="02020603050405020304" pitchFamily="18" charset="0"/>
              </a:rPr>
              <a:t>空气阻力所产生的误差，</a:t>
            </a:r>
          </a:p>
        </p:txBody>
      </p:sp>
      <p:sp>
        <p:nvSpPr>
          <p:cNvPr id="425991" name="Rectangle 7">
            <a:extLst>
              <a:ext uri="{FF2B5EF4-FFF2-40B4-BE49-F238E27FC236}">
                <a16:creationId xmlns:a16="http://schemas.microsoft.com/office/drawing/2014/main" id="{6B4B5017-2D54-4BE9-BA84-2BA99915B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1882776"/>
            <a:ext cx="820896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</a:rPr>
              <a:t>每个随机因素的对弹着点（随机变量和）所起的作用都是很小的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重要的是这些随机因素的总影响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25992" name="Rectangle 8">
            <a:extLst>
              <a:ext uri="{FF2B5EF4-FFF2-40B4-BE49-F238E27FC236}">
                <a16:creationId xmlns:a16="http://schemas.microsoft.com/office/drawing/2014/main" id="{61D634DC-8945-4C58-825F-0EE42386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803276"/>
            <a:ext cx="3832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如瞄准时的误差，</a:t>
            </a:r>
          </a:p>
        </p:txBody>
      </p:sp>
      <p:sp>
        <p:nvSpPr>
          <p:cNvPr id="425993" name="Rectangle 9">
            <a:extLst>
              <a:ext uri="{FF2B5EF4-FFF2-40B4-BE49-F238E27FC236}">
                <a16:creationId xmlns:a16="http://schemas.microsoft.com/office/drawing/2014/main" id="{49C17A78-FAE0-4E63-815A-2B70061D7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379538"/>
            <a:ext cx="6434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Times New Roman" panose="02020603050405020304" pitchFamily="18" charset="0"/>
              </a:rPr>
              <a:t>炮弹或炮身结构所引起的误差等等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25994" name="Rectangle 10">
            <a:extLst>
              <a:ext uri="{FF2B5EF4-FFF2-40B4-BE49-F238E27FC236}">
                <a16:creationId xmlns:a16="http://schemas.microsoft.com/office/drawing/2014/main" id="{A4AEB233-1067-485C-8C33-C1DB3D3F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3851275"/>
            <a:ext cx="7272338" cy="52322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FF00"/>
              </a:gs>
              <a:gs pos="100000">
                <a:schemeClr val="bg1"/>
              </a:gs>
            </a:gsLst>
            <a:lin ang="2700000" scaled="1"/>
          </a:gradFill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latin typeface="Times New Roman" pitchFamily="18" charset="0"/>
              </a:rPr>
              <a:t>研究独立随机变量之和所特有的规律性问题</a:t>
            </a:r>
          </a:p>
        </p:txBody>
      </p:sp>
      <p:sp>
        <p:nvSpPr>
          <p:cNvPr id="425995" name="Rectangle 11">
            <a:extLst>
              <a:ext uri="{FF2B5EF4-FFF2-40B4-BE49-F238E27FC236}">
                <a16:creationId xmlns:a16="http://schemas.microsoft.com/office/drawing/2014/main" id="{2BA07DFC-3E6B-4D2F-A4D1-E10ACBC6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906963"/>
            <a:ext cx="4176712" cy="9461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FF00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latin typeface="Times New Roman" panose="02020603050405020304" pitchFamily="18" charset="0"/>
              </a:rPr>
              <a:t>当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无限增大时，这个和的分布是什么</a:t>
            </a:r>
            <a:r>
              <a:rPr kumimoji="1" lang="zh-CN" altLang="en-US" sz="2800">
                <a:solidFill>
                  <a:srgbClr val="FF0066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425996" name="Object 12">
            <a:extLst>
              <a:ext uri="{FF2B5EF4-FFF2-40B4-BE49-F238E27FC236}">
                <a16:creationId xmlns:a16="http://schemas.microsoft.com/office/drawing/2014/main" id="{600A0259-2734-4B35-9B93-3414F25DF1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4619626"/>
          <a:ext cx="75247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剪辑" r:id="rId3" imgW="1805834" imgH="3939548" progId="MS_ClipArt_Gallery.2">
                  <p:embed/>
                </p:oleObj>
              </mc:Choice>
              <mc:Fallback>
                <p:oleObj name="剪辑" r:id="rId3" imgW="1805834" imgH="3939548" progId="MS_ClipArt_Gallery.2">
                  <p:embed/>
                  <p:pic>
                    <p:nvPicPr>
                      <p:cNvPr id="425996" name="Object 12">
                        <a:extLst>
                          <a:ext uri="{FF2B5EF4-FFF2-40B4-BE49-F238E27FC236}">
                            <a16:creationId xmlns:a16="http://schemas.microsoft.com/office/drawing/2014/main" id="{600A0259-2734-4B35-9B93-3414F25DF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4619626"/>
                        <a:ext cx="75247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97" name="Text Box 13">
            <a:extLst>
              <a:ext uri="{FF2B5EF4-FFF2-40B4-BE49-F238E27FC236}">
                <a16:creationId xmlns:a16="http://schemas.microsoft.com/office/drawing/2014/main" id="{C2A29D76-D0E6-4FAD-99C1-7FCE2C757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6" y="3213101"/>
            <a:ext cx="2303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本节内容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8" grpId="0" autoUpdateAnimBg="0"/>
      <p:bldP spid="425991" grpId="0" autoUpdateAnimBg="0"/>
      <p:bldP spid="425992" grpId="0" autoUpdateAnimBg="0"/>
      <p:bldP spid="425993" grpId="0" autoUpdateAnimBg="0"/>
      <p:bldP spid="425994" grpId="0" animBg="1"/>
      <p:bldP spid="425995" grpId="0" animBg="1" autoUpdateAnimBg="0"/>
      <p:bldP spid="4259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>
            <a:extLst>
              <a:ext uri="{FF2B5EF4-FFF2-40B4-BE49-F238E27FC236}">
                <a16:creationId xmlns:a16="http://schemas.microsoft.com/office/drawing/2014/main" id="{34415C5C-B38E-477A-8C4A-4F89277B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174" y="1500581"/>
            <a:ext cx="8153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观察表明，如果一个量是由大量相互独立的随机因素的影响所造成，而每一个别因素在总影响中所起的作用不大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则这种量一般都服从或近似服从正态分布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>
            <a:extLst>
              <a:ext uri="{FF2B5EF4-FFF2-40B4-BE49-F238E27FC236}">
                <a16:creationId xmlns:a16="http://schemas.microsoft.com/office/drawing/2014/main" id="{4EB02BB3-237B-4AE9-879B-125CCB9F5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765176"/>
            <a:ext cx="771525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由于无穷个随机变量之和可能趋于∞，故不研究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</a:rPr>
              <a:t>个随机变量之和本身而考虑它的标准化的随机变量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  <p:sp>
        <p:nvSpPr>
          <p:cNvPr id="429060" name="Text Box 4">
            <a:extLst>
              <a:ext uri="{FF2B5EF4-FFF2-40B4-BE49-F238E27FC236}">
                <a16:creationId xmlns:a16="http://schemas.microsoft.com/office/drawing/2014/main" id="{4EE8D3A2-799D-47A1-AC8C-AFB86EA1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4078288"/>
            <a:ext cx="313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的分布函数的极限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29061" name="Object 5">
            <a:extLst>
              <a:ext uri="{FF2B5EF4-FFF2-40B4-BE49-F238E27FC236}">
                <a16:creationId xmlns:a16="http://schemas.microsoft.com/office/drawing/2014/main" id="{12ECE05D-214D-45BD-AAC3-D3623A9A2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539018"/>
              </p:ext>
            </p:extLst>
          </p:nvPr>
        </p:nvGraphicFramePr>
        <p:xfrm>
          <a:off x="3958905" y="2121477"/>
          <a:ext cx="3130550" cy="170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257120" imgH="685800" progId="Equation.DSMT4">
                  <p:embed/>
                </p:oleObj>
              </mc:Choice>
              <mc:Fallback>
                <p:oleObj name="Equation" r:id="rId3" imgW="1257120" imgH="685800" progId="Equation.DSMT4">
                  <p:embed/>
                  <p:pic>
                    <p:nvPicPr>
                      <p:cNvPr id="429061" name="Object 5">
                        <a:extLst>
                          <a:ext uri="{FF2B5EF4-FFF2-40B4-BE49-F238E27FC236}">
                            <a16:creationId xmlns:a16="http://schemas.microsoft.com/office/drawing/2014/main" id="{12ECE05D-214D-45BD-AAC3-D3623A9A2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8905" y="2121477"/>
                        <a:ext cx="3130550" cy="170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4" name="Rectangle 8">
            <a:extLst>
              <a:ext uri="{FF2B5EF4-FFF2-40B4-BE49-F238E27FC236}">
                <a16:creationId xmlns:a16="http://schemas.microsoft.com/office/drawing/2014/main" id="{FECBB453-A425-4A07-AA55-D33981FAB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4725988"/>
            <a:ext cx="785018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在概率论中，习惯于把和的分布收敛于正态分布这一类定理都叫做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中心极限定理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/>
      <p:bldP spid="429060" grpId="0" autoUpdateAnimBg="0"/>
      <p:bldP spid="4290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03855"/>
              </p:ext>
            </p:extLst>
          </p:nvPr>
        </p:nvGraphicFramePr>
        <p:xfrm>
          <a:off x="1343120" y="1243180"/>
          <a:ext cx="7773985" cy="69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3" imgW="3952204" imgH="351993" progId="Word.Document.8">
                  <p:embed/>
                </p:oleObj>
              </mc:Choice>
              <mc:Fallback>
                <p:oleObj name="Document" r:id="rId3" imgW="3952204" imgH="3519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120" y="1243180"/>
                        <a:ext cx="7773985" cy="69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197328"/>
              </p:ext>
            </p:extLst>
          </p:nvPr>
        </p:nvGraphicFramePr>
        <p:xfrm>
          <a:off x="784692" y="1760818"/>
          <a:ext cx="10615612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5" imgW="5582986" imgH="1355760" progId="Word.Document.8">
                  <p:embed/>
                </p:oleObj>
              </mc:Choice>
              <mc:Fallback>
                <p:oleObj name="Document" r:id="rId5" imgW="5582986" imgH="1355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692" y="1760818"/>
                        <a:ext cx="10615612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17976"/>
              </p:ext>
            </p:extLst>
          </p:nvPr>
        </p:nvGraphicFramePr>
        <p:xfrm>
          <a:off x="1490102" y="4738500"/>
          <a:ext cx="10320337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7" imgW="5515843" imgH="800280" progId="Word.Document.8">
                  <p:embed/>
                </p:oleObj>
              </mc:Choice>
              <mc:Fallback>
                <p:oleObj name="Document" r:id="rId7" imgW="5515843" imgH="800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102" y="4738500"/>
                        <a:ext cx="10320337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67939"/>
              </p:ext>
            </p:extLst>
          </p:nvPr>
        </p:nvGraphicFramePr>
        <p:xfrm>
          <a:off x="952454" y="4324630"/>
          <a:ext cx="107886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ocument" r:id="rId9" imgW="5542413" imgH="291240" progId="Word.Document.8">
                  <p:embed/>
                </p:oleObj>
              </mc:Choice>
              <mc:Fallback>
                <p:oleObj name="Document" r:id="rId9" imgW="5542413" imgH="291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454" y="4324630"/>
                        <a:ext cx="107886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78967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23907"/>
              </p:ext>
            </p:extLst>
          </p:nvPr>
        </p:nvGraphicFramePr>
        <p:xfrm>
          <a:off x="861358" y="821859"/>
          <a:ext cx="65071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Document" r:id="rId3" imgW="3551470" imgH="305921" progId="Word.Document.8">
                  <p:embed/>
                </p:oleObj>
              </mc:Choice>
              <mc:Fallback>
                <p:oleObj name="Document" r:id="rId3" imgW="3551470" imgH="305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358" y="821859"/>
                        <a:ext cx="65071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171161"/>
              </p:ext>
            </p:extLst>
          </p:nvPr>
        </p:nvGraphicFramePr>
        <p:xfrm>
          <a:off x="860425" y="1200150"/>
          <a:ext cx="10712450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Document" r:id="rId5" imgW="5642949" imgH="900000" progId="Word.Document.8">
                  <p:embed/>
                </p:oleObj>
              </mc:Choice>
              <mc:Fallback>
                <p:oleObj name="Document" r:id="rId5" imgW="5642949" imgH="900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200150"/>
                        <a:ext cx="10712450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85607"/>
              </p:ext>
            </p:extLst>
          </p:nvPr>
        </p:nvGraphicFramePr>
        <p:xfrm>
          <a:off x="812800" y="2859088"/>
          <a:ext cx="108378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Document" r:id="rId7" imgW="5566470" imgH="592200" progId="Word.Document.8">
                  <p:embed/>
                </p:oleObj>
              </mc:Choice>
              <mc:Fallback>
                <p:oleObj name="Document" r:id="rId7" imgW="5566470" imgH="592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859088"/>
                        <a:ext cx="1083786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178690"/>
              </p:ext>
            </p:extLst>
          </p:nvPr>
        </p:nvGraphicFramePr>
        <p:xfrm>
          <a:off x="812800" y="3865562"/>
          <a:ext cx="7077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Document" r:id="rId9" imgW="3543928" imgH="290104" progId="Word.Document.8">
                  <p:embed/>
                </p:oleObj>
              </mc:Choice>
              <mc:Fallback>
                <p:oleObj name="Document" r:id="rId9" imgW="3543928" imgH="290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865562"/>
                        <a:ext cx="7077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47362"/>
              </p:ext>
            </p:extLst>
          </p:nvPr>
        </p:nvGraphicFramePr>
        <p:xfrm>
          <a:off x="1158409" y="4241734"/>
          <a:ext cx="7447709" cy="64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Document" r:id="rId11" imgW="3692795" imgH="317891" progId="Word.Document.8">
                  <p:embed/>
                </p:oleObj>
              </mc:Choice>
              <mc:Fallback>
                <p:oleObj name="Document" r:id="rId11" imgW="3692795" imgH="3178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09" y="4241734"/>
                        <a:ext cx="7447709" cy="641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95023"/>
              </p:ext>
            </p:extLst>
          </p:nvPr>
        </p:nvGraphicFramePr>
        <p:xfrm>
          <a:off x="1158409" y="4575624"/>
          <a:ext cx="7259450" cy="88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Document" r:id="rId13" imgW="3552152" imgH="431624" progId="Word.Document.8">
                  <p:embed/>
                </p:oleObj>
              </mc:Choice>
              <mc:Fallback>
                <p:oleObj name="Document" r:id="rId13" imgW="3552152" imgH="431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09" y="4575624"/>
                        <a:ext cx="7259450" cy="881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95603"/>
              </p:ext>
            </p:extLst>
          </p:nvPr>
        </p:nvGraphicFramePr>
        <p:xfrm>
          <a:off x="1158409" y="5399158"/>
          <a:ext cx="7622520" cy="53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Document" r:id="rId15" imgW="3676055" imgH="260216" progId="Word.Document.8">
                  <p:embed/>
                </p:oleObj>
              </mc:Choice>
              <mc:Fallback>
                <p:oleObj name="Document" r:id="rId15" imgW="3676055" imgH="2602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09" y="5399158"/>
                        <a:ext cx="7622520" cy="539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11051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9911"/>
              </p:ext>
            </p:extLst>
          </p:nvPr>
        </p:nvGraphicFramePr>
        <p:xfrm>
          <a:off x="886946" y="872751"/>
          <a:ext cx="9990138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Document" r:id="rId3" imgW="5234180" imgH="753120" progId="Word.Document.8">
                  <p:embed/>
                </p:oleObj>
              </mc:Choice>
              <mc:Fallback>
                <p:oleObj name="Document" r:id="rId3" imgW="5234180" imgH="753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946" y="872751"/>
                        <a:ext cx="9990138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548602"/>
              </p:ext>
            </p:extLst>
          </p:nvPr>
        </p:nvGraphicFramePr>
        <p:xfrm>
          <a:off x="885825" y="2074863"/>
          <a:ext cx="100679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5" imgW="5608839" imgH="1420920" progId="Word.Document.8">
                  <p:embed/>
                </p:oleObj>
              </mc:Choice>
              <mc:Fallback>
                <p:oleObj name="Document" r:id="rId5" imgW="5608839" imgH="1420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074863"/>
                        <a:ext cx="10067925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742313"/>
              </p:ext>
            </p:extLst>
          </p:nvPr>
        </p:nvGraphicFramePr>
        <p:xfrm>
          <a:off x="885825" y="3817191"/>
          <a:ext cx="7379447" cy="1184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7" imgW="3769994" imgH="603841" progId="Word.Document.8">
                  <p:embed/>
                </p:oleObj>
              </mc:Choice>
              <mc:Fallback>
                <p:oleObj name="Document" r:id="rId7" imgW="3769994" imgH="603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817191"/>
                        <a:ext cx="7379447" cy="1184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8856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80610"/>
              </p:ext>
            </p:extLst>
          </p:nvPr>
        </p:nvGraphicFramePr>
        <p:xfrm>
          <a:off x="629771" y="593350"/>
          <a:ext cx="109632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Document" r:id="rId3" imgW="5712247" imgH="966240" progId="Word.Document.8">
                  <p:embed/>
                </p:oleObj>
              </mc:Choice>
              <mc:Fallback>
                <p:oleObj name="Document" r:id="rId3" imgW="5712247" imgH="966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1" y="593350"/>
                        <a:ext cx="109632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46533"/>
              </p:ext>
            </p:extLst>
          </p:nvPr>
        </p:nvGraphicFramePr>
        <p:xfrm>
          <a:off x="629771" y="2487892"/>
          <a:ext cx="10967994" cy="1205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Document" r:id="rId5" imgW="5417461" imgH="638280" progId="Word.Document.8">
                  <p:embed/>
                </p:oleObj>
              </mc:Choice>
              <mc:Fallback>
                <p:oleObj name="Document" r:id="rId5" imgW="5417461" imgH="63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71" y="2487892"/>
                        <a:ext cx="10967994" cy="1205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16544"/>
              </p:ext>
            </p:extLst>
          </p:nvPr>
        </p:nvGraphicFramePr>
        <p:xfrm>
          <a:off x="1155699" y="3452717"/>
          <a:ext cx="9403368" cy="103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Document" r:id="rId7" imgW="4719849" imgH="519815" progId="Word.Document.8">
                  <p:embed/>
                </p:oleObj>
              </mc:Choice>
              <mc:Fallback>
                <p:oleObj name="Document" r:id="rId7" imgW="4719849" imgH="519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99" y="3452717"/>
                        <a:ext cx="9403368" cy="1034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069651"/>
              </p:ext>
            </p:extLst>
          </p:nvPr>
        </p:nvGraphicFramePr>
        <p:xfrm>
          <a:off x="568605" y="4140668"/>
          <a:ext cx="11085606" cy="215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Document" r:id="rId9" imgW="5675982" imgH="1106640" progId="Word.Document.8">
                  <p:embed/>
                </p:oleObj>
              </mc:Choice>
              <mc:Fallback>
                <p:oleObj name="Document" r:id="rId9" imgW="5675982" imgH="1106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605" y="4140668"/>
                        <a:ext cx="11085606" cy="2151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94459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32132"/>
              </p:ext>
            </p:extLst>
          </p:nvPr>
        </p:nvGraphicFramePr>
        <p:xfrm>
          <a:off x="1265053" y="901792"/>
          <a:ext cx="7923771" cy="53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Document" r:id="rId3" imgW="3790780" imgH="257517" progId="Word.Document.8">
                  <p:embed/>
                </p:oleObj>
              </mc:Choice>
              <mc:Fallback>
                <p:oleObj name="Document" r:id="rId3" imgW="3790780" imgH="2575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053" y="901792"/>
                        <a:ext cx="7923771" cy="539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11374"/>
              </p:ext>
            </p:extLst>
          </p:nvPr>
        </p:nvGraphicFramePr>
        <p:xfrm>
          <a:off x="650968" y="3078029"/>
          <a:ext cx="109775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ocument" r:id="rId5" imgW="5293084" imgH="466611" progId="Word.Document.8">
                  <p:embed/>
                </p:oleObj>
              </mc:Choice>
              <mc:Fallback>
                <p:oleObj name="Document" r:id="rId5" imgW="5293084" imgH="466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68" y="3078029"/>
                        <a:ext cx="109775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37043"/>
              </p:ext>
            </p:extLst>
          </p:nvPr>
        </p:nvGraphicFramePr>
        <p:xfrm>
          <a:off x="1210050" y="4431385"/>
          <a:ext cx="105949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Document" r:id="rId7" imgW="5269738" imgH="613640" progId="Word.Document.8">
                  <p:embed/>
                </p:oleObj>
              </mc:Choice>
              <mc:Fallback>
                <p:oleObj name="Document" r:id="rId7" imgW="5269738" imgH="613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050" y="4431385"/>
                        <a:ext cx="1059497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29529"/>
              </p:ext>
            </p:extLst>
          </p:nvPr>
        </p:nvGraphicFramePr>
        <p:xfrm>
          <a:off x="1210050" y="1261596"/>
          <a:ext cx="10248809" cy="19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9" imgW="5287338" imgH="1015904" progId="Word.Document.8">
                  <p:embed/>
                </p:oleObj>
              </mc:Choice>
              <mc:Fallback>
                <p:oleObj name="Document" r:id="rId9" imgW="5287338" imgH="1015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050" y="1261596"/>
                        <a:ext cx="10248809" cy="19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446800"/>
              </p:ext>
            </p:extLst>
          </p:nvPr>
        </p:nvGraphicFramePr>
        <p:xfrm>
          <a:off x="910148" y="3963056"/>
          <a:ext cx="8278676" cy="69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11" imgW="3791083" imgH="319691" progId="Word.Document.8">
                  <p:embed/>
                </p:oleObj>
              </mc:Choice>
              <mc:Fallback>
                <p:oleObj name="Document" r:id="rId11" imgW="3791083" imgH="319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48" y="3963056"/>
                        <a:ext cx="8278676" cy="698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3752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211</Words>
  <Application>Microsoft Office PowerPoint</Application>
  <PresentationFormat>宽屏</PresentationFormat>
  <Paragraphs>14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微软雅黑</vt:lpstr>
      <vt:lpstr>Arial</vt:lpstr>
      <vt:lpstr>Times New Roman</vt:lpstr>
      <vt:lpstr>Office 主题​​</vt:lpstr>
      <vt:lpstr>Document</vt:lpstr>
      <vt:lpstr>Microsoft Clip Gallery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55</cp:revision>
  <dcterms:created xsi:type="dcterms:W3CDTF">2019-06-19T02:08:00Z</dcterms:created>
  <dcterms:modified xsi:type="dcterms:W3CDTF">2021-12-27T05:35:47Z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