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67" r:id="rId2"/>
  </p:sldMasterIdLst>
  <p:notesMasterIdLst>
    <p:notesMasterId r:id="rId24"/>
  </p:notesMasterIdLst>
  <p:handoutMasterIdLst>
    <p:handoutMasterId r:id="rId25"/>
  </p:handoutMasterIdLst>
  <p:sldIdLst>
    <p:sldId id="690" r:id="rId3"/>
    <p:sldId id="691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2" r:id="rId14"/>
    <p:sldId id="710" r:id="rId15"/>
    <p:sldId id="711" r:id="rId16"/>
    <p:sldId id="703" r:id="rId17"/>
    <p:sldId id="704" r:id="rId18"/>
    <p:sldId id="705" r:id="rId19"/>
    <p:sldId id="706" r:id="rId20"/>
    <p:sldId id="707" r:id="rId21"/>
    <p:sldId id="712" r:id="rId22"/>
    <p:sldId id="71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66"/>
    <a:srgbClr val="FF0000"/>
    <a:srgbClr val="000099"/>
    <a:srgbClr val="FFF5FF"/>
    <a:srgbClr val="0033CC"/>
    <a:srgbClr val="F0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82" autoAdjust="0"/>
  </p:normalViewPr>
  <p:slideViewPr>
    <p:cSldViewPr>
      <p:cViewPr varScale="1">
        <p:scale>
          <a:sx n="68" d="100"/>
          <a:sy n="68" d="100"/>
        </p:scale>
        <p:origin x="1440" y="66"/>
      </p:cViewPr>
      <p:guideLst>
        <p:guide orient="horz" pos="2448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1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1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69EF96-0C35-4C50-9532-CAAC122887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0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0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868B90-5001-4402-B113-4BECB55490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583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5833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147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47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2D830-CF28-42D3-AF3E-A189A6E53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98EAF-14CF-4229-A8BB-62E9652FE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FB5BC-0C18-4DB2-898A-8BF418C04A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62609-4647-49D4-AF25-828714F981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02971-5640-4213-9776-81214071B0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3070-9289-49C8-BBC2-7C8D267AC7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21CAA-1787-4265-988C-511FB20313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D2B54-8E3F-4DAF-8BB9-766A425576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5A66F-F79B-4F7A-BE0E-939B4621B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3D4C7C-0F55-4DB7-BFBF-711107828F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8A40B-0AB9-465C-AAF8-348DDEB2C0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57200"/>
            <a:ext cx="40386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6730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6730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6730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6730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56730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6730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56730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409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57200"/>
            <a:ext cx="82296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B3553035-D920-4692-8A16-2E610959E8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136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136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7AFFF"/>
        </a:buClr>
        <a:buSzPct val="80000"/>
        <a:buFont typeface="Wingdings" pitchFamily="2" charset="2"/>
        <a:buChar char="F"/>
        <a:defRPr sz="2600" b="1">
          <a:solidFill>
            <a:schemeClr val="tx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ª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j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8.4.3 </a:t>
            </a:r>
            <a:r>
              <a:rPr lang="zh-CN" altLang="en-US" dirty="0"/>
              <a:t>锦标赛排序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200" dirty="0">
                <a:solidFill>
                  <a:srgbClr val="0033CC"/>
                </a:solidFill>
              </a:rPr>
              <a:t>1. </a:t>
            </a:r>
            <a:r>
              <a:rPr lang="zh-CN" altLang="en-US" sz="3200" dirty="0">
                <a:solidFill>
                  <a:srgbClr val="0033CC"/>
                </a:solidFill>
              </a:rPr>
              <a:t>概述</a:t>
            </a:r>
          </a:p>
          <a:p>
            <a:pPr lvl="1" eaLnBrk="1" hangingPunct="1"/>
            <a:r>
              <a:rPr lang="zh-CN" altLang="en-US" sz="3000" dirty="0"/>
              <a:t>锦标赛排序，又叫树形选择排序（</a:t>
            </a:r>
            <a:r>
              <a:rPr lang="en-US" altLang="zh-CN" sz="3000" dirty="0"/>
              <a:t>tournament sorting</a:t>
            </a:r>
            <a:r>
              <a:rPr lang="zh-CN" altLang="en-US" sz="3000" dirty="0"/>
              <a:t>）</a:t>
            </a:r>
          </a:p>
          <a:p>
            <a:pPr lvl="1" eaLnBrk="1" hangingPunct="1"/>
            <a:r>
              <a:rPr lang="zh-CN" altLang="en-US" sz="3000" dirty="0">
                <a:solidFill>
                  <a:srgbClr val="0000FF"/>
                </a:solidFill>
              </a:rPr>
              <a:t>类似体育比赛的分组淘汰方式选择元素。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000" dirty="0"/>
              <a:t>待排元素，两两分组，假定关键字小者胜出；</a:t>
            </a:r>
            <a:endParaRPr lang="en-US" altLang="zh-CN" sz="3000" dirty="0"/>
          </a:p>
          <a:p>
            <a:pPr lvl="1" eaLnBrk="1" hangingPunct="1"/>
            <a:r>
              <a:rPr lang="zh-CN" altLang="en-US" sz="3000" dirty="0">
                <a:solidFill>
                  <a:srgbClr val="0000FF"/>
                </a:solidFill>
              </a:rPr>
              <a:t>对胜出者，继续两两分组淘汰；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000" dirty="0"/>
              <a:t>直到只剩下一个最小元素（“冠军”）。</a:t>
            </a:r>
            <a:endParaRPr lang="en-US" altLang="zh-CN" sz="3000" dirty="0"/>
          </a:p>
          <a:p>
            <a:pPr lvl="1" eaLnBrk="1" hangingPunct="1"/>
            <a:r>
              <a:rPr lang="zh-CN" altLang="en-US" sz="3000" dirty="0">
                <a:solidFill>
                  <a:srgbClr val="0000FF"/>
                </a:solidFill>
              </a:rPr>
              <a:t>拿走“冠军”元素，对剩下元素，继续采用上述方法，每一轮选择一个元素，经过</a:t>
            </a:r>
            <a:r>
              <a:rPr lang="en-US" altLang="zh-CN" sz="3000" dirty="0">
                <a:solidFill>
                  <a:srgbClr val="0000FF"/>
                </a:solidFill>
              </a:rPr>
              <a:t>n</a:t>
            </a:r>
            <a:r>
              <a:rPr lang="zh-CN" altLang="en-US" sz="3000" dirty="0">
                <a:solidFill>
                  <a:srgbClr val="0000FF"/>
                </a:solidFill>
              </a:rPr>
              <a:t>轮选拔即完成排序。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第七轮选拔</a:t>
            </a:r>
            <a:r>
              <a:rPr lang="en-US" altLang="zh-CN" dirty="0"/>
              <a:t>—</a:t>
            </a:r>
            <a:r>
              <a:rPr lang="zh-CN" altLang="en-US" dirty="0"/>
              <a:t>选出</a:t>
            </a:r>
            <a:r>
              <a:rPr lang="en-US" altLang="zh-CN" dirty="0"/>
              <a:t>8</a:t>
            </a:r>
          </a:p>
          <a:p>
            <a:pPr lvl="1"/>
            <a:r>
              <a:rPr lang="zh-CN" altLang="en-US" dirty="0"/>
              <a:t>经过</a:t>
            </a:r>
            <a:r>
              <a:rPr lang="en-US" altLang="zh-CN" dirty="0"/>
              <a:t>n-1</a:t>
            </a:r>
            <a:r>
              <a:rPr lang="zh-CN" altLang="en-US" dirty="0"/>
              <a:t>轮更新树，最后一个元素已经在根结点，直接输出即可。</a:t>
            </a:r>
          </a:p>
          <a:p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ING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选择树的构造</a:t>
            </a:r>
            <a:endParaRPr lang="en-US" altLang="zh-CN" dirty="0"/>
          </a:p>
          <a:p>
            <a:pPr lvl="1"/>
            <a:r>
              <a:rPr lang="zh-CN" altLang="en-US" dirty="0"/>
              <a:t>因为是完全（满）二叉树，可以采用顺序存储（数组）；方便起见后面算法采用满二叉树。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结点结构：结点需要保存待排序关键字值和元素在原数组中的位置信息，分装结点结构如下：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treeNode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  {</a:t>
            </a:r>
          </a:p>
          <a:p>
            <a:pPr lvl="1">
              <a:buNone/>
            </a:pPr>
            <a:r>
              <a:rPr lang="en-US" altLang="zh-CN" dirty="0"/>
              <a:t>   			 </a:t>
            </a:r>
            <a:r>
              <a:rPr lang="en-US" altLang="zh-CN" dirty="0" err="1"/>
              <a:t>keyType</a:t>
            </a:r>
            <a:r>
              <a:rPr lang="en-US" altLang="zh-CN" dirty="0"/>
              <a:t> data;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保存待排关键字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/>
              <a:t>   			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inx</a:t>
            </a:r>
            <a:r>
              <a:rPr lang="en-US" altLang="zh-CN" dirty="0"/>
              <a:t>;            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保存元素原来位置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/>
              <a:t>	   } </a:t>
            </a:r>
            <a:r>
              <a:rPr lang="en-US" altLang="zh-CN" dirty="0" err="1"/>
              <a:t>treeNode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也可增加封装元素是否已经选过（胜出）等信息。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定义满二叉树（选择树）</a:t>
            </a:r>
            <a:endParaRPr lang="en-US" altLang="zh-CN" dirty="0"/>
          </a:p>
          <a:p>
            <a:pPr lvl="2"/>
            <a:r>
              <a:rPr lang="en-US" altLang="zh-CN" dirty="0" err="1"/>
              <a:t>treeNode</a:t>
            </a:r>
            <a:r>
              <a:rPr lang="en-US" altLang="zh-CN" dirty="0"/>
              <a:t> T[ </a:t>
            </a:r>
            <a:r>
              <a:rPr lang="en-US" altLang="zh-CN" dirty="0" err="1"/>
              <a:t>treeNum</a:t>
            </a:r>
            <a:r>
              <a:rPr lang="en-US" altLang="zh-CN" dirty="0"/>
              <a:t> ];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满二叉树结点编号</a:t>
            </a:r>
            <a:endParaRPr lang="en-US" altLang="zh-CN" dirty="0"/>
          </a:p>
          <a:p>
            <a:pPr lvl="1"/>
            <a:r>
              <a:rPr lang="zh-CN" altLang="en-US" dirty="0"/>
              <a:t>回忆前面关于完全二叉树结点编号的内容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从根结点开始，“自上而下、自左往右”连续编号。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根结点编号为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C00000"/>
                </a:solidFill>
              </a:rPr>
              <a:t>前面介绍过从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编号</a:t>
            </a:r>
            <a:r>
              <a:rPr lang="zh-CN" altLang="en-US" dirty="0"/>
              <a:t>），对编号为</a:t>
            </a:r>
            <a:r>
              <a:rPr lang="en-US" altLang="zh-CN" dirty="0" err="1"/>
              <a:t>i</a:t>
            </a:r>
            <a:r>
              <a:rPr lang="zh-CN" altLang="en-US" dirty="0"/>
              <a:t>的结点：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	</a:t>
            </a:r>
            <a:r>
              <a:rPr lang="zh-CN" altLang="en-US" dirty="0">
                <a:solidFill>
                  <a:srgbClr val="0000FF"/>
                </a:solidFill>
              </a:rPr>
              <a:t>左孩子编号：</a:t>
            </a:r>
            <a:r>
              <a:rPr lang="en-US" altLang="zh-CN" dirty="0"/>
              <a:t>2*i+1</a:t>
            </a:r>
          </a:p>
          <a:p>
            <a:pPr lvl="1">
              <a:buNone/>
            </a:pPr>
            <a:r>
              <a:rPr lang="en-US" altLang="zh-CN" dirty="0"/>
              <a:t>			</a:t>
            </a:r>
            <a:r>
              <a:rPr lang="zh-CN" altLang="en-US" dirty="0">
                <a:solidFill>
                  <a:srgbClr val="0000FF"/>
                </a:solidFill>
              </a:rPr>
              <a:t>右孩子编号：</a:t>
            </a:r>
            <a:r>
              <a:rPr lang="en-US" altLang="zh-CN" dirty="0"/>
              <a:t>2*2+2</a:t>
            </a:r>
          </a:p>
          <a:p>
            <a:pPr lvl="1">
              <a:buNone/>
            </a:pPr>
            <a:r>
              <a:rPr lang="en-US" altLang="zh-CN" dirty="0"/>
              <a:t>			</a:t>
            </a:r>
            <a:r>
              <a:rPr lang="zh-CN" altLang="en-US" dirty="0">
                <a:solidFill>
                  <a:srgbClr val="0000FF"/>
                </a:solidFill>
              </a:rPr>
              <a:t>父结点编号：</a:t>
            </a:r>
            <a:r>
              <a:rPr lang="en-US" altLang="zh-CN" dirty="0">
                <a:sym typeface="Wingdings" pitchFamily="2" charset="2"/>
              </a:rPr>
              <a:t>(i-1)/2</a:t>
            </a:r>
          </a:p>
          <a:p>
            <a:pPr lvl="1"/>
            <a:endParaRPr lang="en-US" altLang="zh-CN" dirty="0">
              <a:sym typeface="Wingdings" pitchFamily="2" charset="2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锦标赛排序算法描述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>
              <a:buNone/>
            </a:pPr>
            <a:r>
              <a:rPr lang="fr-FR" altLang="zh-CN" dirty="0">
                <a:solidFill>
                  <a:srgbClr val="0000FF"/>
                </a:solidFill>
              </a:rPr>
              <a:t>         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en-US" altLang="zh-CN" dirty="0" err="1">
                <a:solidFill>
                  <a:srgbClr val="0000FF"/>
                </a:solidFill>
              </a:rPr>
              <a:t>arr</a:t>
            </a:r>
            <a:r>
              <a:rPr lang="en-US" altLang="zh-CN" dirty="0">
                <a:solidFill>
                  <a:srgbClr val="0000FF"/>
                </a:solidFill>
              </a:rPr>
              <a:t>[]—</a:t>
            </a:r>
            <a:r>
              <a:rPr lang="zh-CN" altLang="en-US" dirty="0">
                <a:solidFill>
                  <a:srgbClr val="0000FF"/>
                </a:solidFill>
              </a:rPr>
              <a:t>待排数组，</a:t>
            </a:r>
            <a:r>
              <a:rPr lang="en-US" altLang="zh-CN" dirty="0">
                <a:solidFill>
                  <a:srgbClr val="0000FF"/>
                </a:solidFill>
              </a:rPr>
              <a:t>n—</a:t>
            </a:r>
            <a:r>
              <a:rPr lang="zh-CN" altLang="en-US" dirty="0">
                <a:solidFill>
                  <a:srgbClr val="0000FF"/>
                </a:solidFill>
              </a:rPr>
              <a:t>待排元素数</a:t>
            </a:r>
            <a:endParaRPr lang="fr-FR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fr-FR" altLang="zh-CN" dirty="0"/>
              <a:t>void tournamentSort( elementType arr[], int n )</a:t>
            </a:r>
          </a:p>
          <a:p>
            <a:pPr lvl="1">
              <a:buNone/>
            </a:pPr>
            <a:r>
              <a:rPr lang="fr-FR" altLang="zh-CN" dirty="0"/>
              <a:t>{</a:t>
            </a:r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构建满二叉树；</a:t>
            </a:r>
            <a:endParaRPr lang="en-US" altLang="zh-CN" dirty="0">
              <a:solidFill>
                <a:srgbClr val="C00000"/>
              </a:solidFill>
            </a:endParaRPr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/>
              <a:t>待排元素写入二叉树最后一层（例：右到左）；</a:t>
            </a:r>
            <a:endParaRPr lang="en-US" altLang="zh-CN" dirty="0"/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初始化选择树：从右到左，自下而上，两两分组，选择优胜者进入上一层；</a:t>
            </a:r>
            <a:endParaRPr lang="en-US" altLang="zh-CN" dirty="0">
              <a:solidFill>
                <a:srgbClr val="C00000"/>
              </a:solidFill>
            </a:endParaRPr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/>
              <a:t>循环</a:t>
            </a:r>
            <a:r>
              <a:rPr lang="en-US" altLang="zh-CN" dirty="0"/>
              <a:t>n-1</a:t>
            </a:r>
            <a:r>
              <a:rPr lang="zh-CN" altLang="en-US" dirty="0"/>
              <a:t>次：输出根，更新选择树；</a:t>
            </a:r>
            <a:endParaRPr lang="en-US" altLang="zh-CN" dirty="0"/>
          </a:p>
          <a:p>
            <a:pPr marL="1371600" lvl="2" indent="-514350">
              <a:buFont typeface="+mj-ea"/>
              <a:buAutoNum type="circleNumDbPlain"/>
            </a:pPr>
            <a:r>
              <a:rPr lang="zh-CN" altLang="en-US" dirty="0">
                <a:solidFill>
                  <a:srgbClr val="C00000"/>
                </a:solidFill>
              </a:rPr>
              <a:t>输出最后一个元素；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①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构建满二叉树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dirty="0"/>
              <a:t>计算二叉树的叶子结点数</a:t>
            </a:r>
            <a:r>
              <a:rPr lang="en-US" altLang="zh-CN" dirty="0"/>
              <a:t>--</a:t>
            </a:r>
            <a:r>
              <a:rPr lang="en-US" altLang="zh-CN" dirty="0" err="1"/>
              <a:t>leafNum</a:t>
            </a:r>
            <a:endParaRPr lang="en-US" altLang="zh-CN" dirty="0"/>
          </a:p>
          <a:p>
            <a:pPr lvl="1"/>
            <a:r>
              <a:rPr lang="zh-CN" altLang="en-US" dirty="0"/>
              <a:t>根据待排元素数</a:t>
            </a:r>
            <a:r>
              <a:rPr lang="en-US" altLang="zh-CN" dirty="0"/>
              <a:t>n</a:t>
            </a:r>
            <a:r>
              <a:rPr lang="zh-CN" altLang="en-US" dirty="0"/>
              <a:t>，可通过循环来计算满二叉树的叶子结点数。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leafNum</a:t>
            </a:r>
            <a:r>
              <a:rPr lang="en-US" altLang="zh-CN" dirty="0"/>
              <a:t>=1;</a:t>
            </a:r>
          </a:p>
          <a:p>
            <a:pPr lvl="1">
              <a:buNone/>
            </a:pPr>
            <a:r>
              <a:rPr lang="en-US" altLang="zh-CN" dirty="0"/>
              <a:t>          while( </a:t>
            </a:r>
            <a:r>
              <a:rPr lang="en-US" altLang="zh-CN" dirty="0" err="1"/>
              <a:t>leafNum</a:t>
            </a:r>
            <a:r>
              <a:rPr lang="en-US" altLang="zh-CN" dirty="0"/>
              <a:t>&lt;n )</a:t>
            </a:r>
          </a:p>
          <a:p>
            <a:pPr lvl="1">
              <a:buNone/>
            </a:pPr>
            <a:r>
              <a:rPr lang="en-US" altLang="zh-CN" dirty="0"/>
              <a:t>                </a:t>
            </a:r>
            <a:r>
              <a:rPr lang="en-US" altLang="zh-CN" dirty="0" err="1"/>
              <a:t>leafNum</a:t>
            </a:r>
            <a:r>
              <a:rPr lang="en-US" altLang="zh-CN" dirty="0"/>
              <a:t>=</a:t>
            </a:r>
            <a:r>
              <a:rPr lang="en-US" altLang="zh-CN" dirty="0" err="1"/>
              <a:t>leafNum</a:t>
            </a:r>
            <a:r>
              <a:rPr lang="en-US" altLang="zh-CN" dirty="0"/>
              <a:t>*2;        //</a:t>
            </a:r>
            <a:r>
              <a:rPr lang="zh-CN" altLang="en-US" dirty="0"/>
              <a:t>上层结点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满二叉树结点总数</a:t>
            </a:r>
            <a:r>
              <a:rPr lang="en-US" altLang="zh-CN" dirty="0"/>
              <a:t>--</a:t>
            </a:r>
            <a:r>
              <a:rPr lang="en-US" altLang="zh-CN" dirty="0" err="1"/>
              <a:t>treeNum</a:t>
            </a:r>
            <a:endParaRPr lang="en-US" altLang="zh-CN" dirty="0"/>
          </a:p>
          <a:p>
            <a:pPr lvl="1"/>
            <a:r>
              <a:rPr lang="en-US" altLang="zh-CN" dirty="0" err="1"/>
              <a:t>treeNum</a:t>
            </a:r>
            <a:r>
              <a:rPr lang="en-US" altLang="zh-CN" dirty="0"/>
              <a:t>=2*leafNum-1</a:t>
            </a:r>
          </a:p>
          <a:p>
            <a:r>
              <a:rPr lang="zh-CN" altLang="en-US" dirty="0"/>
              <a:t>定义满二叉树（选择树）</a:t>
            </a:r>
            <a:endParaRPr lang="en-US" altLang="zh-CN" dirty="0"/>
          </a:p>
          <a:p>
            <a:pPr lvl="1"/>
            <a:r>
              <a:rPr lang="en-US" altLang="zh-CN" dirty="0" err="1"/>
              <a:t>treeNode</a:t>
            </a:r>
            <a:r>
              <a:rPr lang="en-US" altLang="zh-CN" dirty="0"/>
              <a:t> T[ </a:t>
            </a:r>
            <a:r>
              <a:rPr lang="en-US" altLang="zh-CN" dirty="0" err="1"/>
              <a:t>treeNum</a:t>
            </a:r>
            <a:r>
              <a:rPr lang="en-US" altLang="zh-CN" dirty="0"/>
              <a:t> ];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②待排元素放入树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待排元素从右往左，依次从最后一个叶子开始放入树中，其它叶子值取∞，位置信息</a:t>
            </a:r>
            <a:r>
              <a:rPr lang="en-US" altLang="zh-CN" dirty="0" err="1">
                <a:solidFill>
                  <a:srgbClr val="0000FF"/>
                </a:solidFill>
              </a:rPr>
              <a:t>inx</a:t>
            </a:r>
            <a:r>
              <a:rPr lang="zh-CN" altLang="en-US" dirty="0">
                <a:solidFill>
                  <a:srgbClr val="0000FF"/>
                </a:solidFill>
              </a:rPr>
              <a:t>取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=treeNum-1,j=num-1; </a:t>
            </a:r>
            <a:r>
              <a:rPr lang="en-US" altLang="zh-CN" dirty="0" err="1"/>
              <a:t>i</a:t>
            </a:r>
            <a:r>
              <a:rPr lang="en-US" altLang="zh-CN" dirty="0"/>
              <a:t>&gt;=leafNum-1; </a:t>
            </a:r>
            <a:r>
              <a:rPr lang="en-US" altLang="zh-CN" dirty="0" err="1"/>
              <a:t>i</a:t>
            </a:r>
            <a:r>
              <a:rPr lang="en-US" altLang="zh-CN" dirty="0"/>
              <a:t>--,j-- )</a:t>
            </a:r>
          </a:p>
          <a:p>
            <a:pPr lvl="1">
              <a:buNone/>
            </a:pPr>
            <a:r>
              <a:rPr lang="en-US" altLang="zh-CN" dirty="0"/>
              <a:t>{		if(j&gt;=0)</a:t>
            </a:r>
          </a:p>
          <a:p>
            <a:pPr lvl="1">
              <a:buNone/>
            </a:pPr>
            <a:r>
              <a:rPr lang="en-US" altLang="zh-CN" dirty="0"/>
              <a:t>		{	T[</a:t>
            </a:r>
            <a:r>
              <a:rPr lang="en-US" altLang="zh-CN" dirty="0" err="1"/>
              <a:t>i</a:t>
            </a:r>
            <a:r>
              <a:rPr lang="en-US" altLang="zh-CN" dirty="0"/>
              <a:t>].data=</a:t>
            </a:r>
            <a:r>
              <a:rPr lang="en-US" altLang="zh-CN" dirty="0" err="1"/>
              <a:t>arr</a:t>
            </a:r>
            <a:r>
              <a:rPr lang="en-US" altLang="zh-CN" dirty="0"/>
              <a:t>[j];	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元素值放入树中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inx</a:t>
            </a:r>
            <a:r>
              <a:rPr lang="en-US" altLang="zh-CN" dirty="0"/>
              <a:t>=j;	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元素在原数组的下标</a:t>
            </a:r>
            <a:r>
              <a:rPr lang="zh-CN" altLang="en-US" dirty="0"/>
              <a:t>	</a:t>
            </a:r>
          </a:p>
          <a:p>
            <a:pPr lvl="1">
              <a:buNone/>
            </a:pPr>
            <a:r>
              <a:rPr lang="zh-CN" altLang="en-US" dirty="0"/>
              <a:t>		</a:t>
            </a:r>
            <a:r>
              <a:rPr lang="en-US" altLang="zh-CN" dirty="0"/>
              <a:t>}</a:t>
            </a:r>
          </a:p>
          <a:p>
            <a:pPr lvl="1">
              <a:buNone/>
            </a:pPr>
            <a:r>
              <a:rPr lang="en-US" altLang="zh-CN" dirty="0"/>
              <a:t>		else</a:t>
            </a:r>
          </a:p>
          <a:p>
            <a:pPr lvl="1">
              <a:buNone/>
            </a:pPr>
            <a:r>
              <a:rPr lang="en-US" altLang="zh-CN" dirty="0"/>
              <a:t>		{	T[</a:t>
            </a:r>
            <a:r>
              <a:rPr lang="en-US" altLang="zh-CN" dirty="0" err="1"/>
              <a:t>i</a:t>
            </a:r>
            <a:r>
              <a:rPr lang="en-US" altLang="zh-CN" dirty="0"/>
              <a:t>].data=INF;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补充叶结点置为无穷大</a:t>
            </a:r>
          </a:p>
          <a:p>
            <a:pPr lvl="1">
              <a:buNone/>
            </a:pPr>
            <a:r>
              <a:rPr lang="zh-CN" altLang="en-US" dirty="0"/>
              <a:t>			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r>
              <a:rPr lang="en-US" altLang="zh-CN" dirty="0" err="1"/>
              <a:t>inx</a:t>
            </a:r>
            <a:r>
              <a:rPr lang="en-US" altLang="zh-CN" dirty="0"/>
              <a:t>=-1;		</a:t>
            </a:r>
          </a:p>
          <a:p>
            <a:pPr lvl="1">
              <a:buNone/>
            </a:pPr>
            <a:r>
              <a:rPr lang="en-US" altLang="zh-CN" dirty="0"/>
              <a:t>		} 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③初始化选择树，并选出第一个元素</a:t>
            </a:r>
            <a:endParaRPr lang="en-US" altLang="zh-CN" dirty="0"/>
          </a:p>
          <a:p>
            <a:endParaRPr lang="en-US" altLang="zh-CN" dirty="0"/>
          </a:p>
          <a:p>
            <a:pPr lvl="1">
              <a:buNone/>
            </a:pPr>
            <a:r>
              <a:rPr lang="en-US" altLang="zh-CN" dirty="0"/>
              <a:t>for( </a:t>
            </a:r>
            <a:r>
              <a:rPr lang="en-US" altLang="zh-CN" dirty="0" err="1"/>
              <a:t>i</a:t>
            </a:r>
            <a:r>
              <a:rPr lang="en-US" altLang="zh-CN" dirty="0"/>
              <a:t>=treeNum-1; </a:t>
            </a:r>
            <a:r>
              <a:rPr lang="en-US" altLang="zh-CN" dirty="0" err="1"/>
              <a:t>i</a:t>
            </a:r>
            <a:r>
              <a:rPr lang="en-US" altLang="zh-CN" dirty="0"/>
              <a:t>&gt;1; </a:t>
            </a:r>
            <a:r>
              <a:rPr lang="en-US" altLang="zh-CN" dirty="0" err="1"/>
              <a:t>i</a:t>
            </a:r>
            <a:r>
              <a:rPr lang="en-US" altLang="zh-CN" dirty="0"/>
              <a:t>=i-2 )</a:t>
            </a:r>
          </a:p>
          <a:p>
            <a:pPr lvl="1">
              <a:buNone/>
            </a:pPr>
            <a:r>
              <a:rPr lang="en-US" altLang="zh-CN" dirty="0"/>
              <a:t>{         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两两分组淘汰，从右往左，自下而上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dirty="0"/>
              <a:t>		if(T[i-1].data&lt;=T[</a:t>
            </a:r>
            <a:r>
              <a:rPr lang="en-US" altLang="zh-CN" dirty="0" err="1"/>
              <a:t>i</a:t>
            </a:r>
            <a:r>
              <a:rPr lang="en-US" altLang="zh-CN" dirty="0"/>
              <a:t>].data)</a:t>
            </a:r>
          </a:p>
          <a:p>
            <a:pPr lvl="1">
              <a:buNone/>
            </a:pPr>
            <a:r>
              <a:rPr lang="en-US" altLang="zh-CN" dirty="0"/>
              <a:t>		    T[(i-1)/2]=T[i-1]; 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左孩子胜出，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          //</a:t>
            </a:r>
            <a:r>
              <a:rPr lang="zh-CN" altLang="en-US" dirty="0">
                <a:solidFill>
                  <a:srgbClr val="0000FF"/>
                </a:solidFill>
              </a:rPr>
              <a:t>写入上一层的父结点</a:t>
            </a:r>
            <a:r>
              <a:rPr lang="en-US" altLang="zh-CN" dirty="0">
                <a:solidFill>
                  <a:srgbClr val="0000FF"/>
                </a:solidFill>
              </a:rPr>
              <a:t>(i-1)/2</a:t>
            </a:r>
          </a:p>
          <a:p>
            <a:pPr lvl="1">
              <a:buNone/>
            </a:pPr>
            <a:r>
              <a:rPr lang="en-US" altLang="zh-CN" dirty="0"/>
              <a:t>		else</a:t>
            </a:r>
          </a:p>
          <a:p>
            <a:pPr lvl="1">
              <a:buNone/>
            </a:pPr>
            <a:r>
              <a:rPr lang="en-US" altLang="zh-CN" dirty="0"/>
              <a:t>         T[(i-1)/2]=T[</a:t>
            </a:r>
            <a:r>
              <a:rPr lang="en-US" altLang="zh-CN" dirty="0" err="1"/>
              <a:t>i</a:t>
            </a:r>
            <a:r>
              <a:rPr lang="en-US" altLang="zh-CN" dirty="0"/>
              <a:t>]; 	 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右孩子胜出，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000FF"/>
                </a:solidFill>
              </a:rPr>
              <a:t>                                    //</a:t>
            </a:r>
            <a:r>
              <a:rPr lang="zh-CN" altLang="en-US" dirty="0">
                <a:solidFill>
                  <a:srgbClr val="0000FF"/>
                </a:solidFill>
              </a:rPr>
              <a:t>写入上一层的父结点 </a:t>
            </a:r>
            <a:r>
              <a:rPr lang="en-US" altLang="zh-CN" dirty="0">
                <a:solidFill>
                  <a:srgbClr val="0000FF"/>
                </a:solidFill>
              </a:rPr>
              <a:t>(i-1)/2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④循环</a:t>
            </a:r>
            <a:r>
              <a:rPr lang="en-US" altLang="zh-CN" dirty="0"/>
              <a:t>n-1</a:t>
            </a:r>
            <a:r>
              <a:rPr lang="zh-CN" altLang="en-US" dirty="0"/>
              <a:t>次：输出“优胜者”、更新选择树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=0;i&lt;num-1;i++)</a:t>
            </a:r>
          </a:p>
          <a:p>
            <a:pPr lvl="1">
              <a:buNone/>
            </a:pP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]=T[0].data;	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当前轮最小者写入目标数组</a:t>
            </a:r>
          </a:p>
          <a:p>
            <a:pPr lvl="1">
              <a:buNone/>
            </a:pPr>
            <a:r>
              <a:rPr lang="zh-CN" altLang="en-US" dirty="0"/>
              <a:t>		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计算胜出者在树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中原始位置，</a:t>
            </a:r>
            <a:r>
              <a:rPr lang="en-US" altLang="zh-CN" dirty="0">
                <a:solidFill>
                  <a:srgbClr val="0000FF"/>
                </a:solidFill>
              </a:rPr>
              <a:t>     </a:t>
            </a:r>
            <a:r>
              <a:rPr lang="en-US" altLang="zh-CN" dirty="0"/>
              <a:t>	</a:t>
            </a:r>
          </a:p>
          <a:p>
            <a:pPr lvl="1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wonInx</a:t>
            </a:r>
            <a:r>
              <a:rPr lang="en-US" altLang="zh-CN" dirty="0"/>
              <a:t>=</a:t>
            </a:r>
            <a:r>
              <a:rPr lang="en-US" altLang="zh-CN" dirty="0" err="1"/>
              <a:t>treeNum-num+T</a:t>
            </a:r>
            <a:r>
              <a:rPr lang="en-US" altLang="zh-CN" dirty="0"/>
              <a:t>[0].</a:t>
            </a:r>
            <a:r>
              <a:rPr lang="en-US" altLang="zh-CN" dirty="0" err="1"/>
              <a:t>inx</a:t>
            </a:r>
            <a:r>
              <a:rPr lang="en-US" altLang="zh-CN" dirty="0"/>
              <a:t>;</a:t>
            </a:r>
          </a:p>
          <a:p>
            <a:pPr lvl="1">
              <a:buNone/>
            </a:pPr>
            <a:r>
              <a:rPr lang="en-US" altLang="zh-CN" dirty="0"/>
              <a:t>		T[</a:t>
            </a:r>
            <a:r>
              <a:rPr lang="en-US" altLang="zh-CN" dirty="0" err="1"/>
              <a:t>wonInx</a:t>
            </a:r>
            <a:r>
              <a:rPr lang="en-US" altLang="zh-CN" dirty="0"/>
              <a:t>].data=INF</a:t>
            </a:r>
            <a:r>
              <a:rPr lang="en-US" altLang="zh-CN" dirty="0">
                <a:solidFill>
                  <a:srgbClr val="0000FF"/>
                </a:solidFill>
              </a:rPr>
              <a:t>;    //</a:t>
            </a:r>
            <a:r>
              <a:rPr lang="zh-CN" altLang="en-US" dirty="0">
                <a:solidFill>
                  <a:srgbClr val="0000FF"/>
                </a:solidFill>
              </a:rPr>
              <a:t>胜出者置为</a:t>
            </a:r>
            <a:r>
              <a:rPr lang="en-US" altLang="zh-CN" dirty="0">
                <a:solidFill>
                  <a:srgbClr val="0000FF"/>
                </a:solidFill>
              </a:rPr>
              <a:t>INF</a:t>
            </a:r>
          </a:p>
          <a:p>
            <a:pPr lvl="1">
              <a:buNone/>
            </a:pPr>
            <a:r>
              <a:rPr lang="en-US" altLang="zh-CN" dirty="0"/>
              <a:t>			</a:t>
            </a: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从</a:t>
            </a:r>
            <a:r>
              <a:rPr lang="en-US" altLang="zh-CN" dirty="0" err="1">
                <a:solidFill>
                  <a:srgbClr val="0000FF"/>
                </a:solidFill>
              </a:rPr>
              <a:t>wonInx</a:t>
            </a:r>
            <a:r>
              <a:rPr lang="zh-CN" altLang="en-US" dirty="0">
                <a:solidFill>
                  <a:srgbClr val="0000FF"/>
                </a:solidFill>
              </a:rPr>
              <a:t>开始更新树以便下一轮选拔</a:t>
            </a:r>
          </a:p>
          <a:p>
            <a:pPr lvl="1">
              <a:buNone/>
            </a:pPr>
            <a:r>
              <a:rPr lang="zh-CN" altLang="en-US" dirty="0"/>
              <a:t>		</a:t>
            </a:r>
            <a:r>
              <a:rPr lang="en-US" altLang="zh-CN" dirty="0" err="1">
                <a:solidFill>
                  <a:srgbClr val="FF0000"/>
                </a:solidFill>
              </a:rPr>
              <a:t>updateTree</a:t>
            </a:r>
            <a:r>
              <a:rPr lang="en-US" altLang="zh-CN" dirty="0">
                <a:solidFill>
                  <a:srgbClr val="FF0000"/>
                </a:solidFill>
              </a:rPr>
              <a:t>( T, </a:t>
            </a:r>
            <a:r>
              <a:rPr lang="en-US" altLang="zh-CN" dirty="0" err="1">
                <a:solidFill>
                  <a:srgbClr val="FF0000"/>
                </a:solidFill>
              </a:rPr>
              <a:t>wonInx</a:t>
            </a:r>
            <a:r>
              <a:rPr lang="en-US" altLang="zh-CN" dirty="0">
                <a:solidFill>
                  <a:srgbClr val="FF0000"/>
                </a:solidFill>
              </a:rPr>
              <a:t> );</a:t>
            </a:r>
            <a:r>
              <a:rPr lang="en-US" altLang="zh-CN" dirty="0"/>
              <a:t>			</a:t>
            </a:r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r>
              <a:rPr lang="zh-CN" altLang="en-US" dirty="0"/>
              <a:t>⑤输出最后一个元素</a:t>
            </a:r>
            <a:endParaRPr lang="en-US" altLang="zh-CN" dirty="0"/>
          </a:p>
          <a:p>
            <a:pPr lvl="1"/>
            <a:r>
              <a:rPr lang="en-US" altLang="zh-CN" dirty="0" err="1"/>
              <a:t>arr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]=T[0].data;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更新选择树操作</a:t>
            </a:r>
            <a:endParaRPr lang="en-US" altLang="zh-CN" dirty="0"/>
          </a:p>
          <a:p>
            <a:pPr lvl="1"/>
            <a:r>
              <a:rPr lang="zh-CN" altLang="en-US" dirty="0"/>
              <a:t>更新只需从变化的地方进行，其它部分不需改变。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只需从胜出元素在树中最初的位置</a:t>
            </a:r>
            <a:r>
              <a:rPr lang="en-US" altLang="zh-CN" dirty="0">
                <a:solidFill>
                  <a:srgbClr val="0000FF"/>
                </a:solidFill>
              </a:rPr>
              <a:t>index</a:t>
            </a:r>
            <a:r>
              <a:rPr lang="zh-CN" altLang="en-US" dirty="0">
                <a:solidFill>
                  <a:srgbClr val="0000FF"/>
                </a:solidFill>
              </a:rPr>
              <a:t>处开始，检查从此结点到树根的路径上的优胜结点是否要改变。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根据</a:t>
            </a:r>
            <a:r>
              <a:rPr lang="en-US" altLang="zh-CN" dirty="0"/>
              <a:t>index</a:t>
            </a:r>
            <a:r>
              <a:rPr lang="zh-CN" altLang="en-US" dirty="0"/>
              <a:t>判定其是父结点的左、右孩子，选出优胜者赋值给父结点（</a:t>
            </a:r>
            <a:r>
              <a:rPr lang="en-US" altLang="zh-CN" dirty="0"/>
              <a:t>index-1</a:t>
            </a:r>
            <a:r>
              <a:rPr lang="zh-CN" altLang="en-US" dirty="0"/>
              <a:t>）</a:t>
            </a:r>
            <a:r>
              <a:rPr lang="en-US" altLang="zh-CN" dirty="0"/>
              <a:t>/2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沿着此路径直到根结点，逐层淘汰选择。更新完成时，就遴选出新的最小数。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由于只从此叶结点到根结点的一条路径上完成更新、选择，时间大约</a:t>
            </a:r>
            <a:r>
              <a:rPr lang="en-US" altLang="zh-CN" dirty="0"/>
              <a:t>log</a:t>
            </a:r>
            <a:r>
              <a:rPr lang="en-US" altLang="zh-CN" baseline="-25000" dirty="0"/>
              <a:t>2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void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updateTree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treeNode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T[],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index )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                                          //index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是当前结点号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while( index ) 	{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 if(index % 2)	{  </a:t>
            </a:r>
            <a:r>
              <a:rPr lang="en-US" altLang="zh-CN" sz="2400" dirty="0"/>
              <a:t>//index</a:t>
            </a:r>
            <a:r>
              <a:rPr lang="zh-CN" altLang="en-US" sz="2400" dirty="0"/>
              <a:t>指示左孩子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if(T[index].data&lt;=T[index+1].data)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   T[(index-1)/2]=T[index];	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else       T[(index-1)/2]=T[index+1];	}	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else	       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  </a:t>
            </a:r>
            <a:r>
              <a:rPr lang="en-US" altLang="zh-CN" sz="2400" dirty="0"/>
              <a:t>//index</a:t>
            </a:r>
            <a:r>
              <a:rPr lang="zh-CN" altLang="en-US" sz="2400" dirty="0"/>
              <a:t>指示右孩子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if(T[index-1].data&lt;=T[index].data)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	       T[(index-1)/2]=T[index-1];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    else      T[(index-1)/2]=T[index];	           } 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     index=(index-1)/2;	</a:t>
            </a:r>
            <a:r>
              <a:rPr lang="en-US" altLang="zh-CN" sz="2400" dirty="0"/>
              <a:t>//</a:t>
            </a:r>
            <a:r>
              <a:rPr lang="zh-CN" altLang="en-US" sz="2400" dirty="0"/>
              <a:t>进入树的上一层</a:t>
            </a:r>
          </a:p>
          <a:p>
            <a:pPr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   </a:t>
            </a:r>
            <a:r>
              <a:rPr lang="en-US" altLang="zh-CN" sz="2400" dirty="0"/>
              <a:t>//while</a:t>
            </a:r>
            <a:r>
              <a:rPr lang="zh-CN" altLang="en-US" sz="2400" dirty="0"/>
              <a:t>结束，完成更新，选择出一个优胜者  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91200"/>
          </a:xfrm>
        </p:spPr>
        <p:txBody>
          <a:bodyPr/>
          <a:lstStyle/>
          <a:p>
            <a:pPr lvl="1" eaLnBrk="1" hangingPunct="1"/>
            <a:r>
              <a:rPr lang="zh-CN" altLang="en-US" sz="3000" dirty="0"/>
              <a:t>以上过程可通过一棵完全</a:t>
            </a:r>
            <a:r>
              <a:rPr lang="en-US" altLang="zh-CN" sz="3000" dirty="0"/>
              <a:t>(</a:t>
            </a:r>
            <a:r>
              <a:rPr lang="zh-CN" altLang="en-US" sz="3000" dirty="0"/>
              <a:t>满</a:t>
            </a:r>
            <a:r>
              <a:rPr lang="en-US" altLang="zh-CN" sz="3000" dirty="0"/>
              <a:t>)</a:t>
            </a:r>
            <a:r>
              <a:rPr lang="zh-CN" altLang="en-US" sz="3000" dirty="0"/>
              <a:t>二叉树完成。</a:t>
            </a:r>
            <a:endParaRPr lang="en-US" altLang="zh-CN" sz="3000" dirty="0"/>
          </a:p>
          <a:p>
            <a:pPr lvl="1" eaLnBrk="1" hangingPunct="1"/>
            <a:r>
              <a:rPr lang="zh-CN" altLang="en-US" sz="3000" dirty="0">
                <a:solidFill>
                  <a:srgbClr val="0000FF"/>
                </a:solidFill>
              </a:rPr>
              <a:t>以待排元素作为叶子结点构造一棵完全（满）二叉树，不足的叶子结点关键字值置为∞；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000" dirty="0"/>
              <a:t>分层进行“两两分组”（左右孩子）选拔，胜出者作为父结点的值；</a:t>
            </a:r>
            <a:endParaRPr lang="en-US" altLang="zh-CN" sz="3000" dirty="0"/>
          </a:p>
          <a:p>
            <a:pPr lvl="1" eaLnBrk="1" hangingPunct="1"/>
            <a:endParaRPr lang="en-US" altLang="zh-CN" sz="3000" dirty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z="3000" dirty="0">
                <a:solidFill>
                  <a:srgbClr val="0000FF"/>
                </a:solidFill>
              </a:rPr>
              <a:t>下面以满二叉树为例介绍树形选择排序的过程。</a:t>
            </a:r>
            <a:endParaRPr lang="en-US" altLang="zh-CN" sz="3000" dirty="0">
              <a:solidFill>
                <a:srgbClr val="0000FF"/>
              </a:solidFill>
            </a:endParaRPr>
          </a:p>
          <a:p>
            <a:pPr lvl="1" eaLnBrk="1" hangingPunct="1"/>
            <a:endParaRPr lang="zh-CN" altLang="en-US" sz="3000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altLang="zh-CN" dirty="0"/>
              <a:t>4</a:t>
            </a:r>
            <a:r>
              <a:rPr lang="zh-CN" altLang="en-US" dirty="0"/>
              <a:t>、算法分析</a:t>
            </a:r>
            <a:endParaRPr lang="en-US" altLang="zh-CN" dirty="0"/>
          </a:p>
          <a:p>
            <a:pPr lvl="1"/>
            <a:r>
              <a:rPr lang="zh-CN" altLang="en-US" dirty="0"/>
              <a:t>时间复杂度：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空间复杂度：</a:t>
            </a:r>
            <a:r>
              <a:rPr lang="en-US" altLang="zh-CN" dirty="0"/>
              <a:t>O(n)</a:t>
            </a:r>
          </a:p>
          <a:p>
            <a:pPr lvl="1"/>
            <a:r>
              <a:rPr lang="zh-CN" altLang="en-US" dirty="0"/>
              <a:t>稳定性：稳定（相同时，左边优先）</a:t>
            </a:r>
            <a:endParaRPr lang="en-US" altLang="zh-CN" dirty="0"/>
          </a:p>
          <a:p>
            <a:pPr lvl="1"/>
            <a:r>
              <a:rPr lang="zh-CN" altLang="en-US" dirty="0"/>
              <a:t>一趟能否一个元素进入最终位置：是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000" dirty="0"/>
              <a:t>例：</a:t>
            </a:r>
            <a:r>
              <a:rPr lang="en-US" altLang="zh-CN" sz="3000" dirty="0"/>
              <a:t>A[]={6,5,8,4,4,2,7}</a:t>
            </a:r>
            <a:r>
              <a:rPr lang="zh-CN" altLang="en-US" sz="3000" dirty="0"/>
              <a:t>，元素数</a:t>
            </a:r>
            <a:r>
              <a:rPr lang="en-US" altLang="zh-CN" sz="3000" dirty="0"/>
              <a:t>n=7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确定满二叉树高度</a:t>
            </a:r>
            <a:r>
              <a:rPr lang="en-US" altLang="zh-CN" dirty="0">
                <a:solidFill>
                  <a:srgbClr val="0000FF"/>
                </a:solidFill>
              </a:rPr>
              <a:t>h</a:t>
            </a:r>
            <a:r>
              <a:rPr lang="zh-CN" altLang="en-US" dirty="0">
                <a:solidFill>
                  <a:srgbClr val="0000FF"/>
                </a:solidFill>
              </a:rPr>
              <a:t>，满足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baseline="30000" dirty="0">
                <a:solidFill>
                  <a:srgbClr val="0000FF"/>
                </a:solidFill>
              </a:rPr>
              <a:t>h-2</a:t>
            </a:r>
            <a:r>
              <a:rPr lang="en-US" altLang="zh-CN" dirty="0">
                <a:solidFill>
                  <a:srgbClr val="0000FF"/>
                </a:solidFill>
              </a:rPr>
              <a:t>&lt;n&lt;=2</a:t>
            </a:r>
            <a:r>
              <a:rPr lang="en-US" altLang="zh-CN" baseline="30000" dirty="0">
                <a:solidFill>
                  <a:srgbClr val="0000FF"/>
                </a:solidFill>
              </a:rPr>
              <a:t>h-1</a:t>
            </a:r>
            <a:endParaRPr lang="zh-CN" altLang="en-US" baseline="30000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元素关键字作为叶子结点，从右往左（从左往右）连续存放，不足叶子结点的值取</a:t>
            </a:r>
            <a:r>
              <a:rPr lang="zh-CN" altLang="en-US" sz="2800" dirty="0"/>
              <a:t>∞ </a:t>
            </a:r>
            <a:r>
              <a:rPr lang="zh-CN" altLang="en-US" dirty="0"/>
              <a:t>。如图：</a:t>
            </a:r>
            <a:endParaRPr lang="en-US" altLang="zh-CN" dirty="0"/>
          </a:p>
          <a:p>
            <a:pPr lvl="1"/>
            <a:endParaRPr lang="zh-CN" altLang="en-US" baseline="30000" dirty="0"/>
          </a:p>
        </p:txBody>
      </p:sp>
      <p:grpSp>
        <p:nvGrpSpPr>
          <p:cNvPr id="3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3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5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altLang="zh-CN" sz="2000" dirty="0"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6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6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6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6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7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第一轮选拔</a:t>
            </a:r>
            <a:r>
              <a:rPr lang="en-US" altLang="zh-CN" dirty="0"/>
              <a:t>--</a:t>
            </a:r>
            <a:r>
              <a:rPr lang="zh-CN" altLang="en-US" dirty="0"/>
              <a:t>选出“冠军”</a:t>
            </a:r>
            <a:r>
              <a:rPr lang="en-US" altLang="zh-CN" dirty="0"/>
              <a:t>2</a:t>
            </a:r>
            <a:r>
              <a:rPr lang="zh-CN" altLang="en-US" dirty="0"/>
              <a:t>，使</a:t>
            </a:r>
            <a:r>
              <a:rPr lang="en-US" altLang="zh-CN" dirty="0"/>
              <a:t>A[0]=2</a:t>
            </a:r>
          </a:p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将“冠军”原位置结点值置为∞，并记住其位置，下一轮选拔从此位置进行，因为树上其它结点未变，只要更新此位置到根结点并选拔即可。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第二轮选拔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选出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更新路径如红线标出部分，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因为保存了前面选拔的信息，本次选拔更新的路径长度约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</a:t>
            </a:r>
            <a:r>
              <a:rPr lang="en-US" altLang="zh-CN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，节省了时间。以后每轮选拔都是如此。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662738" cy="4064000"/>
            <a:chOff x="844" y="1522"/>
            <a:chExt cx="4197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40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1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28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63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第三轮选拔</a:t>
            </a:r>
            <a:r>
              <a:rPr lang="en-US" altLang="zh-CN" dirty="0"/>
              <a:t>—</a:t>
            </a:r>
            <a:r>
              <a:rPr lang="zh-CN" altLang="en-US" dirty="0"/>
              <a:t>选出</a:t>
            </a:r>
            <a:r>
              <a:rPr lang="en-US" altLang="zh-CN" dirty="0"/>
              <a:t>4</a:t>
            </a:r>
          </a:p>
          <a:p>
            <a:pPr lvl="1"/>
            <a:r>
              <a:rPr lang="zh-CN" altLang="en-US" dirty="0"/>
              <a:t>假定相同值，左边优先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第四轮选拔</a:t>
            </a:r>
            <a:r>
              <a:rPr lang="en-US" altLang="zh-CN" dirty="0"/>
              <a:t>—</a:t>
            </a:r>
            <a:r>
              <a:rPr lang="zh-CN" altLang="en-US" dirty="0"/>
              <a:t>选出</a:t>
            </a:r>
            <a:r>
              <a:rPr lang="en-US" altLang="zh-CN" dirty="0"/>
              <a:t>5</a:t>
            </a:r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第五轮选拔</a:t>
            </a:r>
            <a:r>
              <a:rPr lang="en-US" altLang="zh-CN" dirty="0"/>
              <a:t>—</a:t>
            </a:r>
            <a:r>
              <a:rPr lang="zh-CN" altLang="en-US" dirty="0"/>
              <a:t>选出</a:t>
            </a:r>
            <a:r>
              <a:rPr lang="en-US" altLang="zh-CN" dirty="0"/>
              <a:t>6</a:t>
            </a:r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6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/>
          <a:lstStyle/>
          <a:p>
            <a:r>
              <a:rPr lang="zh-CN" altLang="en-US" dirty="0"/>
              <a:t>第六轮选拔</a:t>
            </a:r>
            <a:r>
              <a:rPr lang="en-US" altLang="zh-CN" dirty="0"/>
              <a:t>—</a:t>
            </a:r>
            <a:r>
              <a:rPr lang="zh-CN" altLang="en-US" dirty="0"/>
              <a:t>选出</a:t>
            </a:r>
            <a:r>
              <a:rPr lang="en-US" altLang="zh-CN" dirty="0"/>
              <a:t>7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339850" y="2416175"/>
            <a:ext cx="6705600" cy="4064000"/>
            <a:chOff x="844" y="1522"/>
            <a:chExt cx="4224" cy="256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844" y="1743"/>
              <a:ext cx="4173" cy="2086"/>
              <a:chOff x="748" y="1480"/>
              <a:chExt cx="4173" cy="2086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2517" y="1480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 flipH="1">
                <a:off x="1701" y="1661"/>
                <a:ext cx="816" cy="227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7"/>
              <p:cNvSpPr>
                <a:spLocks noChangeShapeType="1"/>
              </p:cNvSpPr>
              <p:nvPr/>
            </p:nvSpPr>
            <p:spPr bwMode="auto">
              <a:xfrm flipH="1" flipV="1">
                <a:off x="4513" y="2795"/>
                <a:ext cx="227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1519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5" name="Oval 9"/>
              <p:cNvSpPr>
                <a:spLocks noChangeArrowheads="1"/>
              </p:cNvSpPr>
              <p:nvPr/>
            </p:nvSpPr>
            <p:spPr bwMode="auto">
              <a:xfrm>
                <a:off x="3696" y="188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26" name="Oval 10"/>
              <p:cNvSpPr>
                <a:spLocks noChangeArrowheads="1"/>
              </p:cNvSpPr>
              <p:nvPr/>
            </p:nvSpPr>
            <p:spPr bwMode="auto">
              <a:xfrm>
                <a:off x="1020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928" y="261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 flipH="1">
                <a:off x="1156" y="2160"/>
                <a:ext cx="408" cy="40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13"/>
              <p:cNvSpPr>
                <a:spLocks noChangeShapeType="1"/>
              </p:cNvSpPr>
              <p:nvPr/>
            </p:nvSpPr>
            <p:spPr bwMode="auto">
              <a:xfrm flipH="1" flipV="1">
                <a:off x="1701" y="2160"/>
                <a:ext cx="363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14"/>
              <p:cNvSpPr>
                <a:spLocks noChangeShapeType="1"/>
              </p:cNvSpPr>
              <p:nvPr/>
            </p:nvSpPr>
            <p:spPr bwMode="auto">
              <a:xfrm flipH="1" flipV="1">
                <a:off x="2789" y="1661"/>
                <a:ext cx="998" cy="227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Oval 15"/>
              <p:cNvSpPr>
                <a:spLocks noChangeArrowheads="1"/>
              </p:cNvSpPr>
              <p:nvPr/>
            </p:nvSpPr>
            <p:spPr bwMode="auto">
              <a:xfrm>
                <a:off x="3243" y="2568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auto">
              <a:xfrm>
                <a:off x="4287" y="2568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33" name="Oval 17"/>
              <p:cNvSpPr>
                <a:spLocks noChangeArrowheads="1"/>
              </p:cNvSpPr>
              <p:nvPr/>
            </p:nvSpPr>
            <p:spPr bwMode="auto">
              <a:xfrm>
                <a:off x="748" y="3249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4" name="Oval 18"/>
              <p:cNvSpPr>
                <a:spLocks noChangeArrowheads="1"/>
              </p:cNvSpPr>
              <p:nvPr/>
            </p:nvSpPr>
            <p:spPr bwMode="auto">
              <a:xfrm>
                <a:off x="1292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itchFamily="18" charset="0"/>
                    <a:cs typeface="Arial" charset="0"/>
                  </a:rPr>
                  <a:t>ING</a:t>
                </a:r>
              </a:p>
            </p:txBody>
          </p:sp>
          <p:sp>
            <p:nvSpPr>
              <p:cNvPr id="35" name="Oval 19"/>
              <p:cNvSpPr>
                <a:spLocks noChangeArrowheads="1"/>
              </p:cNvSpPr>
              <p:nvPr/>
            </p:nvSpPr>
            <p:spPr bwMode="auto">
              <a:xfrm>
                <a:off x="1701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6" name="Oval 20"/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8</a:t>
                </a:r>
              </a:p>
            </p:txBody>
          </p:sp>
          <p:sp>
            <p:nvSpPr>
              <p:cNvPr id="37" name="Oval 21"/>
              <p:cNvSpPr>
                <a:spLocks noChangeArrowheads="1"/>
              </p:cNvSpPr>
              <p:nvPr/>
            </p:nvSpPr>
            <p:spPr bwMode="auto">
              <a:xfrm>
                <a:off x="283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8" name="Oval 22"/>
              <p:cNvSpPr>
                <a:spLocks noChangeArrowheads="1"/>
              </p:cNvSpPr>
              <p:nvPr/>
            </p:nvSpPr>
            <p:spPr bwMode="auto">
              <a:xfrm>
                <a:off x="3515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39" name="Oval 23"/>
              <p:cNvSpPr>
                <a:spLocks noChangeArrowheads="1"/>
              </p:cNvSpPr>
              <p:nvPr/>
            </p:nvSpPr>
            <p:spPr bwMode="auto">
              <a:xfrm>
                <a:off x="4014" y="3294"/>
                <a:ext cx="272" cy="272"/>
              </a:xfrm>
              <a:prstGeom prst="ellipse">
                <a:avLst/>
              </a:prstGeom>
              <a:solidFill>
                <a:srgbClr val="99FF66"/>
              </a:soli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INF</a:t>
                </a:r>
              </a:p>
            </p:txBody>
          </p:sp>
          <p:sp>
            <p:nvSpPr>
              <p:cNvPr id="40" name="Oval 24"/>
              <p:cNvSpPr>
                <a:spLocks noChangeArrowheads="1"/>
              </p:cNvSpPr>
              <p:nvPr/>
            </p:nvSpPr>
            <p:spPr bwMode="auto">
              <a:xfrm>
                <a:off x="4649" y="3294"/>
                <a:ext cx="272" cy="272"/>
              </a:xfrm>
              <a:prstGeom prst="ellipse">
                <a:avLst/>
              </a:prstGeom>
              <a:gradFill rotWithShape="1">
                <a:gsLst>
                  <a:gs pos="0">
                    <a:srgbClr val="FF9933"/>
                  </a:gs>
                  <a:gs pos="100000">
                    <a:schemeClr val="bg1"/>
                  </a:gs>
                </a:gsLst>
                <a:lin ang="18900000" scaled="1"/>
              </a:gradFill>
              <a:ln w="1905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000" dirty="0">
                    <a:latin typeface="Times New Roman" pitchFamily="18" charset="0"/>
                    <a:cs typeface="Arial" charset="0"/>
                  </a:rPr>
                  <a:t>7</a:t>
                </a:r>
              </a:p>
            </p:txBody>
          </p:sp>
          <p:sp>
            <p:nvSpPr>
              <p:cNvPr id="41" name="Line 25"/>
              <p:cNvSpPr>
                <a:spLocks noChangeShapeType="1"/>
              </p:cNvSpPr>
              <p:nvPr/>
            </p:nvSpPr>
            <p:spPr bwMode="auto">
              <a:xfrm flipH="1" flipV="1">
                <a:off x="3923" y="2115"/>
                <a:ext cx="409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2" name="Line 26"/>
              <p:cNvSpPr>
                <a:spLocks noChangeShapeType="1"/>
              </p:cNvSpPr>
              <p:nvPr/>
            </p:nvSpPr>
            <p:spPr bwMode="auto">
              <a:xfrm flipH="1" flipV="1">
                <a:off x="2154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7"/>
              <p:cNvSpPr>
                <a:spLocks noChangeShapeType="1"/>
              </p:cNvSpPr>
              <p:nvPr/>
            </p:nvSpPr>
            <p:spPr bwMode="auto">
              <a:xfrm flipV="1">
                <a:off x="1837" y="2886"/>
                <a:ext cx="181" cy="408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8"/>
              <p:cNvSpPr>
                <a:spLocks noChangeShapeType="1"/>
              </p:cNvSpPr>
              <p:nvPr/>
            </p:nvSpPr>
            <p:spPr bwMode="auto">
              <a:xfrm flipV="1">
                <a:off x="884" y="2795"/>
                <a:ext cx="182" cy="45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9"/>
              <p:cNvSpPr>
                <a:spLocks noChangeShapeType="1"/>
              </p:cNvSpPr>
              <p:nvPr/>
            </p:nvSpPr>
            <p:spPr bwMode="auto">
              <a:xfrm flipH="1" flipV="1">
                <a:off x="1247" y="2795"/>
                <a:ext cx="182" cy="49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30"/>
              <p:cNvSpPr>
                <a:spLocks noChangeShapeType="1"/>
              </p:cNvSpPr>
              <p:nvPr/>
            </p:nvSpPr>
            <p:spPr bwMode="auto">
              <a:xfrm flipH="1" flipV="1">
                <a:off x="3424" y="2840"/>
                <a:ext cx="227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3016" y="2795"/>
                <a:ext cx="272" cy="499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 flipV="1">
                <a:off x="3424" y="2115"/>
                <a:ext cx="318" cy="453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33"/>
              <p:cNvSpPr>
                <a:spLocks noChangeShapeType="1"/>
              </p:cNvSpPr>
              <p:nvPr/>
            </p:nvSpPr>
            <p:spPr bwMode="auto">
              <a:xfrm flipV="1">
                <a:off x="4150" y="2840"/>
                <a:ext cx="182" cy="454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2737" y="1522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" name="Text Box 35"/>
            <p:cNvSpPr txBox="1">
              <a:spLocks noChangeArrowheads="1"/>
            </p:cNvSpPr>
            <p:nvPr/>
          </p:nvSpPr>
          <p:spPr bwMode="auto">
            <a:xfrm>
              <a:off x="1434" y="197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Text Box 36"/>
            <p:cNvSpPr txBox="1">
              <a:spLocks noChangeArrowheads="1"/>
            </p:cNvSpPr>
            <p:nvPr/>
          </p:nvSpPr>
          <p:spPr bwMode="auto">
            <a:xfrm>
              <a:off x="4065" y="206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889" y="278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Text Box 38"/>
            <p:cNvSpPr txBox="1">
              <a:spLocks noChangeArrowheads="1"/>
            </p:cNvSpPr>
            <p:nvPr/>
          </p:nvSpPr>
          <p:spPr bwMode="auto">
            <a:xfrm>
              <a:off x="2341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3112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4155" y="287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Text Box 41"/>
            <p:cNvSpPr txBox="1">
              <a:spLocks noChangeArrowheads="1"/>
            </p:cNvSpPr>
            <p:nvPr/>
          </p:nvSpPr>
          <p:spPr bwMode="auto">
            <a:xfrm>
              <a:off x="844" y="3807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14" name="Text Box 42"/>
            <p:cNvSpPr txBox="1">
              <a:spLocks noChangeArrowheads="1"/>
            </p:cNvSpPr>
            <p:nvPr/>
          </p:nvSpPr>
          <p:spPr bwMode="auto">
            <a:xfrm>
              <a:off x="1434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1797" y="3830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6" name="Text Box 44"/>
            <p:cNvSpPr txBox="1">
              <a:spLocks noChangeArrowheads="1"/>
            </p:cNvSpPr>
            <p:nvPr/>
          </p:nvSpPr>
          <p:spPr bwMode="auto">
            <a:xfrm>
              <a:off x="2341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7" name="Text Box 45"/>
            <p:cNvSpPr txBox="1">
              <a:spLocks noChangeArrowheads="1"/>
            </p:cNvSpPr>
            <p:nvPr/>
          </p:nvSpPr>
          <p:spPr bwMode="auto">
            <a:xfrm>
              <a:off x="2976" y="3830"/>
              <a:ext cx="26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3656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9" name="Text Box 47"/>
            <p:cNvSpPr txBox="1">
              <a:spLocks noChangeArrowheads="1"/>
            </p:cNvSpPr>
            <p:nvPr/>
          </p:nvSpPr>
          <p:spPr bwMode="auto">
            <a:xfrm>
              <a:off x="4155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790" y="3830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Times New Roman" pitchFamily="18" charset="0"/>
                </a:rPr>
                <a:t>14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11896</TotalTime>
  <Words>1168</Words>
  <Application>Microsoft Office PowerPoint</Application>
  <PresentationFormat>全屏显示(4:3)</PresentationFormat>
  <Paragraphs>370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Times New Roman</vt:lpstr>
      <vt:lpstr>Wingdings</vt:lpstr>
      <vt:lpstr>1_Pixel</vt:lpstr>
      <vt:lpstr>Pixel</vt:lpstr>
      <vt:lpstr>8.4.3 锦标赛排序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wxj</dc:creator>
  <cp:lastModifiedBy>zhang xianyi</cp:lastModifiedBy>
  <cp:revision>2109</cp:revision>
  <dcterms:created xsi:type="dcterms:W3CDTF">2003-05-04T04:27:12Z</dcterms:created>
  <dcterms:modified xsi:type="dcterms:W3CDTF">2018-12-02T12:18:54Z</dcterms:modified>
</cp:coreProperties>
</file>