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9" showSpecialPlsOnTitleSld="0">
  <p:sldMasterIdLst>
    <p:sldMasterId id="2147483648" r:id="rId1"/>
  </p:sldMasterIdLst>
  <p:notesMasterIdLst>
    <p:notesMasterId r:id="rId21"/>
  </p:notesMasterIdLst>
  <p:handoutMasterIdLst>
    <p:handoutMasterId r:id="rId89"/>
  </p:handoutMasterIdLst>
  <p:sldIdLst>
    <p:sldId id="256" r:id="rId3"/>
    <p:sldId id="481" r:id="rId4"/>
    <p:sldId id="518" r:id="rId5"/>
    <p:sldId id="631" r:id="rId6"/>
    <p:sldId id="632" r:id="rId7"/>
    <p:sldId id="685" r:id="rId8"/>
    <p:sldId id="521" r:id="rId9"/>
    <p:sldId id="644" r:id="rId10"/>
    <p:sldId id="645" r:id="rId11"/>
    <p:sldId id="649" r:id="rId12"/>
    <p:sldId id="646" r:id="rId13"/>
    <p:sldId id="526" r:id="rId14"/>
    <p:sldId id="647" r:id="rId15"/>
    <p:sldId id="527" r:id="rId16"/>
    <p:sldId id="648" r:id="rId17"/>
    <p:sldId id="529" r:id="rId18"/>
    <p:sldId id="531" r:id="rId19"/>
    <p:sldId id="532" r:id="rId20"/>
    <p:sldId id="534" r:id="rId22"/>
    <p:sldId id="638" r:id="rId23"/>
    <p:sldId id="537" r:id="rId24"/>
    <p:sldId id="539" r:id="rId25"/>
    <p:sldId id="538" r:id="rId26"/>
    <p:sldId id="540" r:id="rId27"/>
    <p:sldId id="541" r:id="rId28"/>
    <p:sldId id="543" r:id="rId29"/>
    <p:sldId id="544" r:id="rId30"/>
    <p:sldId id="545" r:id="rId31"/>
    <p:sldId id="686" r:id="rId32"/>
    <p:sldId id="548" r:id="rId33"/>
    <p:sldId id="550" r:id="rId34"/>
    <p:sldId id="753" r:id="rId35"/>
    <p:sldId id="551" r:id="rId36"/>
    <p:sldId id="755" r:id="rId37"/>
    <p:sldId id="756" r:id="rId38"/>
    <p:sldId id="758" r:id="rId39"/>
    <p:sldId id="759" r:id="rId40"/>
    <p:sldId id="760" r:id="rId41"/>
    <p:sldId id="761" r:id="rId42"/>
    <p:sldId id="762" r:id="rId43"/>
    <p:sldId id="763" r:id="rId44"/>
    <p:sldId id="764" r:id="rId45"/>
    <p:sldId id="754" r:id="rId46"/>
    <p:sldId id="553" r:id="rId47"/>
    <p:sldId id="554" r:id="rId48"/>
    <p:sldId id="555" r:id="rId49"/>
    <p:sldId id="556" r:id="rId50"/>
    <p:sldId id="557" r:id="rId51"/>
    <p:sldId id="559" r:id="rId52"/>
    <p:sldId id="560" r:id="rId53"/>
    <p:sldId id="751" r:id="rId54"/>
    <p:sldId id="561" r:id="rId55"/>
    <p:sldId id="563" r:id="rId56"/>
    <p:sldId id="650" r:id="rId57"/>
    <p:sldId id="765" r:id="rId58"/>
    <p:sldId id="766" r:id="rId59"/>
    <p:sldId id="567" r:id="rId60"/>
    <p:sldId id="568" r:id="rId61"/>
    <p:sldId id="569" r:id="rId62"/>
    <p:sldId id="570" r:id="rId63"/>
    <p:sldId id="656" r:id="rId64"/>
    <p:sldId id="572" r:id="rId65"/>
    <p:sldId id="653" r:id="rId66"/>
    <p:sldId id="575" r:id="rId67"/>
    <p:sldId id="580" r:id="rId68"/>
    <p:sldId id="688" r:id="rId69"/>
    <p:sldId id="654" r:id="rId70"/>
    <p:sldId id="689" r:id="rId71"/>
    <p:sldId id="655" r:id="rId72"/>
    <p:sldId id="684" r:id="rId73"/>
    <p:sldId id="596" r:id="rId74"/>
    <p:sldId id="604" r:id="rId75"/>
    <p:sldId id="607" r:id="rId76"/>
    <p:sldId id="658" r:id="rId77"/>
    <p:sldId id="659" r:id="rId78"/>
    <p:sldId id="660" r:id="rId79"/>
    <p:sldId id="610" r:id="rId80"/>
    <p:sldId id="611" r:id="rId81"/>
    <p:sldId id="676" r:id="rId82"/>
    <p:sldId id="675" r:id="rId83"/>
    <p:sldId id="661" r:id="rId84"/>
    <p:sldId id="662" r:id="rId85"/>
    <p:sldId id="663" r:id="rId86"/>
    <p:sldId id="514" r:id="rId87"/>
    <p:sldId id="448" r:id="rId88"/>
  </p:sldIdLst>
  <p:sldSz cx="9144000" cy="6858000" type="screen4x3"/>
  <p:notesSz cx="6797675" cy="9928225"/>
  <p:custDataLst>
    <p:tags r:id="rId93"/>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0" autoAdjust="0"/>
    <p:restoredTop sz="87665" autoAdjust="0"/>
  </p:normalViewPr>
  <p:slideViewPr>
    <p:cSldViewPr>
      <p:cViewPr varScale="1">
        <p:scale>
          <a:sx n="80" d="100"/>
          <a:sy n="80" d="100"/>
        </p:scale>
        <p:origin x="51" y="36"/>
      </p:cViewPr>
      <p:guideLst>
        <p:guide orient="horz" pos="2154"/>
        <p:guide pos="29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18"/>
        <p:guide pos="2208"/>
      </p:guideLst>
    </p:cSldViewPr>
  </p:notes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gs" Target="tags/tag3.xml"/><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 Target="slides/slide7.xml"/><Relationship Id="rId89" Type="http://schemas.openxmlformats.org/officeDocument/2006/relationships/handoutMaster" Target="handoutMasters/handoutMaster1.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二进制是Binary，简写为B</a:t>
            </a:r>
            <a:endParaRPr lang="zh-CN" altLang="en-US"/>
          </a:p>
          <a:p>
            <a:endParaRPr lang="zh-CN" altLang="en-US"/>
          </a:p>
          <a:p>
            <a:r>
              <a:rPr lang="zh-CN" altLang="en-US"/>
              <a:t>八进制是Octal，简写为O</a:t>
            </a:r>
            <a:endParaRPr lang="zh-CN" altLang="en-US"/>
          </a:p>
          <a:p>
            <a:endParaRPr lang="zh-CN" altLang="en-US"/>
          </a:p>
          <a:p>
            <a:r>
              <a:rPr lang="zh-CN" altLang="en-US"/>
              <a:t>十进制为Decimal，简写为D</a:t>
            </a:r>
            <a:endParaRPr lang="zh-CN" altLang="en-US"/>
          </a:p>
          <a:p>
            <a:endParaRPr lang="zh-CN" altLang="en-US"/>
          </a:p>
          <a:p>
            <a:r>
              <a:rPr lang="zh-CN" altLang="en-US"/>
              <a:t>十六进制为Hexadecimal，简写为H</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a:t>
            </a:r>
            <a:r>
              <a:rPr lang="zh-CN" altLang="en-US" dirty="0">
                <a:effectLst/>
              </a:rPr>
              <a:t>打开一个文件用于读写。如果该文件已存在，文件指针将会放在文件的结尾。文件打开时会是追加模式。如果该文件不存在，创建新文件用于读写。</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a:t>
            </a:r>
            <a:r>
              <a:rPr lang="en-US" altLang="zh-CN" b="0" i="0" dirty="0">
                <a:solidFill>
                  <a:srgbClr val="121212"/>
                </a:solidFill>
                <a:effectLst/>
                <a:latin typeface="-apple-system"/>
              </a:rPr>
              <a:t>_”</a:t>
            </a:r>
            <a:r>
              <a:rPr lang="zh-CN" altLang="en-US" b="0" i="0" dirty="0">
                <a:solidFill>
                  <a:srgbClr val="121212"/>
                </a:solidFill>
                <a:effectLst/>
                <a:latin typeface="-apple-system"/>
              </a:rPr>
              <a:t>是大多数</a:t>
            </a:r>
            <a:r>
              <a:rPr lang="en-US" altLang="zh-CN" b="0" i="0" dirty="0">
                <a:solidFill>
                  <a:srgbClr val="121212"/>
                </a:solidFill>
                <a:effectLst/>
                <a:latin typeface="-apple-system"/>
              </a:rPr>
              <a:t>Python REPL</a:t>
            </a:r>
            <a:r>
              <a:rPr lang="zh-CN" altLang="en-US" b="0" i="0" dirty="0">
                <a:solidFill>
                  <a:srgbClr val="121212"/>
                </a:solidFill>
                <a:effectLst/>
                <a:latin typeface="-apple-system"/>
              </a:rPr>
              <a:t>中的一个特殊变量，它表示由解释器评估的最近一个表达式的结果。</a:t>
            </a:r>
            <a:endParaRPr lang="en-US" altLang="zh-CN" b="0" i="0" dirty="0">
              <a:solidFill>
                <a:srgbClr val="121212"/>
              </a:solidFill>
              <a:effectLst/>
              <a:latin typeface="-apple-system"/>
            </a:endParaRPr>
          </a:p>
          <a:p>
            <a:r>
              <a:rPr lang="en-US" altLang="zh-CN" b="0" i="0" dirty="0">
                <a:solidFill>
                  <a:srgbClr val="70757A"/>
                </a:solidFill>
                <a:effectLst/>
                <a:latin typeface="Arial" panose="020B0604020202020204" pitchFamily="34" charset="0"/>
              </a:rPr>
              <a:t> </a:t>
            </a:r>
            <a:r>
              <a:rPr lang="en-US" altLang="zh-CN" b="0" i="0" dirty="0">
                <a:solidFill>
                  <a:srgbClr val="EA4335"/>
                </a:solidFill>
                <a:effectLst/>
                <a:latin typeface="Arial" panose="020B0604020202020204" pitchFamily="34" charset="0"/>
              </a:rPr>
              <a:t>REPL</a:t>
            </a:r>
            <a:r>
              <a:rPr lang="en-US" altLang="zh-CN" b="0" i="0" dirty="0">
                <a:solidFill>
                  <a:srgbClr val="4D5156"/>
                </a:solidFill>
                <a:effectLst/>
                <a:latin typeface="Arial" panose="020B0604020202020204" pitchFamily="34" charset="0"/>
              </a:rPr>
              <a:t>(Read Eval Print Loop:</a:t>
            </a:r>
            <a:r>
              <a:rPr lang="zh-CN" altLang="en-US" b="0" i="0" dirty="0">
                <a:solidFill>
                  <a:srgbClr val="4D5156"/>
                </a:solidFill>
                <a:effectLst/>
                <a:latin typeface="Arial" panose="020B0604020202020204" pitchFamily="34" charset="0"/>
              </a:rPr>
              <a:t>交互式解释器</a:t>
            </a:r>
            <a:r>
              <a:rPr lang="en-US" altLang="zh-CN" b="0" i="0" dirty="0">
                <a:solidFill>
                  <a:srgbClr val="4D5156"/>
                </a:solidFill>
                <a:effectLst/>
                <a:latin typeface="Arial" panose="020B0604020202020204" pitchFamily="34" charset="0"/>
              </a:rPr>
              <a:t>)</a:t>
            </a:r>
            <a:r>
              <a:rPr lang="zh-CN" altLang="en-US" b="0" i="0" dirty="0">
                <a:solidFill>
                  <a:srgbClr val="4D5156"/>
                </a:solidFill>
                <a:effectLst/>
                <a:latin typeface="Arial" panose="020B0604020202020204" pitchFamily="34" charset="0"/>
              </a:rPr>
              <a:t>提供了一个</a:t>
            </a:r>
            <a:r>
              <a:rPr lang="en-US" altLang="zh-CN" b="0" i="0" dirty="0">
                <a:solidFill>
                  <a:srgbClr val="4D5156"/>
                </a:solidFill>
                <a:effectLst/>
                <a:latin typeface="Arial" panose="020B0604020202020204" pitchFamily="34" charset="0"/>
              </a:rPr>
              <a:t>CLI(command-line interface:</a:t>
            </a:r>
            <a:r>
              <a:rPr lang="zh-CN" altLang="en-US" b="0" i="0" dirty="0">
                <a:solidFill>
                  <a:srgbClr val="4D5156"/>
                </a:solidFill>
                <a:effectLst/>
                <a:latin typeface="Arial" panose="020B0604020202020204" pitchFamily="34" charset="0"/>
              </a:rPr>
              <a:t>命令行界面</a:t>
            </a:r>
            <a:r>
              <a:rPr lang="en-US" altLang="zh-CN" b="0" i="0" dirty="0">
                <a:solidFill>
                  <a:srgbClr val="4D5156"/>
                </a:solidFill>
                <a:effectLst/>
                <a:latin typeface="Arial" panose="020B0604020202020204" pitchFamily="34" charset="0"/>
              </a:rPr>
              <a:t>)</a:t>
            </a:r>
            <a:r>
              <a:rPr lang="zh-CN" altLang="en-US" b="0" i="0" dirty="0">
                <a:solidFill>
                  <a:srgbClr val="4D5156"/>
                </a:solidFill>
                <a:effectLst/>
                <a:latin typeface="Arial" panose="020B0604020202020204" pitchFamily="34" charset="0"/>
              </a:rPr>
              <a:t>下读取值、求值、输出值、循环代码的环境。</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93939"/>
                </a:solidFill>
                <a:effectLst/>
                <a:latin typeface="PingFang SC"/>
              </a:rPr>
              <a:t>lambda</a:t>
            </a:r>
            <a:r>
              <a:rPr lang="zh-CN" altLang="en-US" b="0" i="0" dirty="0">
                <a:solidFill>
                  <a:srgbClr val="393939"/>
                </a:solidFill>
                <a:effectLst/>
                <a:latin typeface="PingFang SC"/>
              </a:rPr>
              <a:t>是一个隐函数，是固定写法，不要写成别的单词；</a:t>
            </a:r>
            <a:r>
              <a:rPr lang="en-US" altLang="zh-CN" b="0" i="0" dirty="0">
                <a:solidFill>
                  <a:srgbClr val="393939"/>
                </a:solidFill>
                <a:effectLst/>
                <a:latin typeface="PingFang SC"/>
              </a:rPr>
              <a:t>x</a:t>
            </a:r>
            <a:r>
              <a:rPr lang="zh-CN" altLang="en-US" b="0" i="0" dirty="0">
                <a:solidFill>
                  <a:srgbClr val="393939"/>
                </a:solidFill>
                <a:effectLst/>
                <a:latin typeface="PingFang SC"/>
              </a:rPr>
              <a:t>表示列表中的一个元素，在这里，表示一个元组，</a:t>
            </a:r>
            <a:r>
              <a:rPr lang="en-US" altLang="zh-CN" b="0" i="0" dirty="0">
                <a:solidFill>
                  <a:srgbClr val="393939"/>
                </a:solidFill>
                <a:effectLst/>
                <a:latin typeface="PingFang SC"/>
              </a:rPr>
              <a:t>x</a:t>
            </a:r>
            <a:r>
              <a:rPr lang="zh-CN" altLang="en-US" b="0" i="0" dirty="0">
                <a:solidFill>
                  <a:srgbClr val="393939"/>
                </a:solidFill>
                <a:effectLst/>
                <a:latin typeface="PingFang SC"/>
              </a:rPr>
              <a:t>只是临时起的一个名字，你可以使用任意的名字；</a:t>
            </a:r>
            <a:r>
              <a:rPr lang="en-US" altLang="zh-CN" b="0" i="0" dirty="0">
                <a:solidFill>
                  <a:srgbClr val="393939"/>
                </a:solidFill>
                <a:effectLst/>
                <a:latin typeface="PingFang SC"/>
              </a:rPr>
              <a:t>x[0]</a:t>
            </a:r>
            <a:r>
              <a:rPr lang="zh-CN" altLang="en-US" b="0" i="0" dirty="0">
                <a:solidFill>
                  <a:srgbClr val="393939"/>
                </a:solidFill>
                <a:effectLst/>
                <a:latin typeface="PingFang SC"/>
              </a:rPr>
              <a:t>表示元组里的第一个元素，当然第二个元素就是</a:t>
            </a:r>
            <a:r>
              <a:rPr lang="en-US" altLang="zh-CN" b="0" i="0" dirty="0">
                <a:solidFill>
                  <a:srgbClr val="393939"/>
                </a:solidFill>
                <a:effectLst/>
                <a:latin typeface="PingFang SC"/>
              </a:rPr>
              <a:t>x[1]</a:t>
            </a:r>
            <a:r>
              <a:rPr lang="zh-CN" altLang="en-US" b="0" i="0" dirty="0">
                <a:solidFill>
                  <a:srgbClr val="393939"/>
                </a:solidFill>
                <a:effectLst/>
                <a:latin typeface="PingFang SC"/>
              </a:rPr>
              <a:t>；所以这句命令的意思就是按照列表中第一个元素排序                                            </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93939"/>
                </a:solidFill>
                <a:effectLst/>
                <a:latin typeface="PingFang SC"/>
              </a:rPr>
              <a:t>lambda</a:t>
            </a:r>
            <a:r>
              <a:rPr lang="zh-CN" altLang="en-US" b="0" i="0" dirty="0">
                <a:solidFill>
                  <a:srgbClr val="393939"/>
                </a:solidFill>
                <a:effectLst/>
                <a:latin typeface="PingFang SC"/>
              </a:rPr>
              <a:t>是一个隐函数，是固定写法，不要写成别的单词；</a:t>
            </a:r>
            <a:r>
              <a:rPr lang="en-US" altLang="zh-CN" b="0" i="0" dirty="0">
                <a:solidFill>
                  <a:srgbClr val="393939"/>
                </a:solidFill>
                <a:effectLst/>
                <a:latin typeface="PingFang SC"/>
              </a:rPr>
              <a:t>x</a:t>
            </a:r>
            <a:r>
              <a:rPr lang="zh-CN" altLang="en-US" b="0" i="0" dirty="0">
                <a:solidFill>
                  <a:srgbClr val="393939"/>
                </a:solidFill>
                <a:effectLst/>
                <a:latin typeface="PingFang SC"/>
              </a:rPr>
              <a:t>表示列表中的一个元素，在这里，表示一个元组，</a:t>
            </a:r>
            <a:r>
              <a:rPr lang="en-US" altLang="zh-CN" b="0" i="0" dirty="0">
                <a:solidFill>
                  <a:srgbClr val="393939"/>
                </a:solidFill>
                <a:effectLst/>
                <a:latin typeface="PingFang SC"/>
              </a:rPr>
              <a:t>x</a:t>
            </a:r>
            <a:r>
              <a:rPr lang="zh-CN" altLang="en-US" b="0" i="0" dirty="0">
                <a:solidFill>
                  <a:srgbClr val="393939"/>
                </a:solidFill>
                <a:effectLst/>
                <a:latin typeface="PingFang SC"/>
              </a:rPr>
              <a:t>只是临时起的一个名字，你可以使用任意的名字；</a:t>
            </a:r>
            <a:r>
              <a:rPr lang="en-US" altLang="zh-CN" b="0" i="0" dirty="0">
                <a:solidFill>
                  <a:srgbClr val="393939"/>
                </a:solidFill>
                <a:effectLst/>
                <a:latin typeface="PingFang SC"/>
              </a:rPr>
              <a:t>x[0]</a:t>
            </a:r>
            <a:r>
              <a:rPr lang="zh-CN" altLang="en-US" b="0" i="0" dirty="0">
                <a:solidFill>
                  <a:srgbClr val="393939"/>
                </a:solidFill>
                <a:effectLst/>
                <a:latin typeface="PingFang SC"/>
              </a:rPr>
              <a:t>表示元组里的第一个元素，当然第二个元素就是</a:t>
            </a:r>
            <a:r>
              <a:rPr lang="en-US" altLang="zh-CN" b="0" i="0" dirty="0">
                <a:solidFill>
                  <a:srgbClr val="393939"/>
                </a:solidFill>
                <a:effectLst/>
                <a:latin typeface="PingFang SC"/>
              </a:rPr>
              <a:t>x[1]</a:t>
            </a:r>
            <a:r>
              <a:rPr lang="zh-CN" altLang="en-US" b="0" i="0" dirty="0">
                <a:solidFill>
                  <a:srgbClr val="393939"/>
                </a:solidFill>
                <a:effectLst/>
                <a:latin typeface="PingFang SC"/>
              </a:rPr>
              <a:t>；所以这句命令的意思就是按照列表中第一个元素排序                                            </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1" i="0" dirty="0">
                <a:solidFill>
                  <a:srgbClr val="333333"/>
                </a:solidFill>
                <a:effectLst/>
                <a:latin typeface="Helvetica Neue"/>
              </a:rPr>
              <a:t>zip()</a:t>
            </a:r>
            <a:r>
              <a:rPr lang="zh-CN" altLang="en-US" b="0" i="0" dirty="0">
                <a:solidFill>
                  <a:srgbClr val="333333"/>
                </a:solidFill>
                <a:effectLst/>
                <a:latin typeface="Helvetica Neue"/>
              </a:rPr>
              <a:t> 函数用于将可迭代的对象作为参数，将对象中对应的元素打包成一个个元组，然后返回由这些元组组成的列表。</a:t>
            </a:r>
            <a:endParaRPr lang="zh-CN" altLang="en-US" b="0" i="0" dirty="0">
              <a:solidFill>
                <a:srgbClr val="333333"/>
              </a:solidFill>
              <a:effectLst/>
              <a:latin typeface="Helvetica Neue"/>
            </a:endParaRPr>
          </a:p>
          <a:p>
            <a:pPr algn="l" latinLnBrk="1"/>
            <a:r>
              <a:rPr lang="zh-CN" altLang="en-US" b="0" i="0" dirty="0">
                <a:solidFill>
                  <a:srgbClr val="333333"/>
                </a:solidFill>
                <a:effectLst/>
                <a:latin typeface="Helvetica Neue"/>
              </a:rPr>
              <a:t>如果各个迭代器的元素个数不一致，则返回列表长度与最短的对象相同，利用 * 号操作符，可以将元组解压为列表</a:t>
            </a:r>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1" i="0" dirty="0">
                <a:solidFill>
                  <a:srgbClr val="333333"/>
                </a:solidFill>
                <a:effectLst/>
                <a:latin typeface="Helvetica Neue"/>
              </a:rPr>
              <a:t>zip()</a:t>
            </a:r>
            <a:r>
              <a:rPr lang="zh-CN" altLang="en-US" b="0" i="0" dirty="0">
                <a:solidFill>
                  <a:srgbClr val="333333"/>
                </a:solidFill>
                <a:effectLst/>
                <a:latin typeface="Helvetica Neue"/>
              </a:rPr>
              <a:t> 函数用于将可迭代的对象作为参数，将对象中对应的元素打包成一个个元组，然后返回由这些元组组成的列表。</a:t>
            </a:r>
            <a:endParaRPr lang="zh-CN" altLang="en-US" b="0" i="0" dirty="0">
              <a:solidFill>
                <a:srgbClr val="333333"/>
              </a:solidFill>
              <a:effectLst/>
              <a:latin typeface="Helvetica Neue"/>
            </a:endParaRPr>
          </a:p>
          <a:p>
            <a:pPr algn="l" latinLnBrk="1"/>
            <a:r>
              <a:rPr lang="zh-CN" altLang="en-US" b="0" i="0" dirty="0">
                <a:solidFill>
                  <a:srgbClr val="333333"/>
                </a:solidFill>
                <a:effectLst/>
                <a:latin typeface="Helvetica Neue"/>
              </a:rPr>
              <a:t>如果各个迭代器的元素个数不一致，则返回列表长度与最短的对象相同，利用 * 号操作符，可以将元组解压为列表</a:t>
            </a:r>
            <a:endParaRPr lang="zh-CN" altLang="en-US" b="0" i="0" dirty="0">
              <a:solidFill>
                <a:srgbClr val="333333"/>
              </a:solidFill>
              <a:effectLst/>
              <a:latin typeface="Helvetica Neue"/>
            </a:endParaRP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33333"/>
                </a:solidFill>
                <a:effectLst/>
                <a:latin typeface="Helvetica Neue"/>
              </a:rPr>
              <a:t>divmod</a:t>
            </a:r>
            <a:r>
              <a:rPr lang="en-US" altLang="zh-CN" b="0" i="0" dirty="0">
                <a:solidFill>
                  <a:srgbClr val="333333"/>
                </a:solidFill>
                <a:effectLst/>
                <a:latin typeface="Helvetica Neue"/>
              </a:rPr>
              <a:t>() </a:t>
            </a:r>
            <a:r>
              <a:rPr lang="zh-CN" altLang="en-US" b="0" i="0" dirty="0">
                <a:solidFill>
                  <a:srgbClr val="333333"/>
                </a:solidFill>
                <a:effectLst/>
                <a:latin typeface="Helvetica Neue"/>
              </a:rPr>
              <a:t>函数把除数和余数运算结果结合起来，返回一个包含商和余数的元组</a:t>
            </a:r>
            <a:r>
              <a:rPr lang="en-US" altLang="zh-CN" b="0" i="0" dirty="0">
                <a:solidFill>
                  <a:srgbClr val="333333"/>
                </a:solidFill>
                <a:effectLst/>
                <a:latin typeface="Helvetica Neue"/>
              </a:rPr>
              <a:t>(a // b, a % b)</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25ACB8-F9C3-4613-A635-4964825C42C7}" type="datetime1">
              <a:rPr lang="zh-CN" altLang="en-US" smtClean="0"/>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567FE7B-1FF7-4449-9068-096408193C50}" type="datetime1">
              <a:rPr lang="zh-CN" altLang="en-US" smtClean="0"/>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6726D3F-432A-486B-B9AB-8F3520768197}"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BE69BCEF-079F-463B-9C29-B91628F5F00A}"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endParaRPr lang="zh-CN" altLang="en-US" dirty="0"/>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47DA41C8-69AA-4E17-9239-7E6FE63EF94F}" type="datetime1">
              <a:rPr lang="zh-CN" altLang="en-US" smtClean="0"/>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87EDDE1-5750-4237-98BF-3E5AB9EBD74D}" type="datetime1">
              <a:rPr lang="zh-CN" altLang="en-US" smtClean="0"/>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E12716B-EFE1-4FE7-ACA6-5298EE0DA41F}" type="datetime1">
              <a:rPr lang="zh-CN" altLang="en-US" smtClean="0"/>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endParaRPr lang="zh-CN" altLang="en-US" dirty="0"/>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12683D8-6BF5-4234-842F-F7DFF13A99D3}" type="datetime1">
              <a:rPr lang="zh-CN" altLang="en-US" smtClean="0"/>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3.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31" name="图片 2"/>
          <p:cNvPicPr>
            <a:picLocks noChangeAspect="1"/>
          </p:cNvPicPr>
          <p:nvPr userDrawn="1"/>
        </p:nvPicPr>
        <p:blipFill>
          <a:blip r:embed="rId9"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pic>
        <p:nvPicPr>
          <p:cNvPr id="2" name="图片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93FC250-09CA-4982-A01A-4FAB28559F78}" type="datetime1">
              <a:rPr lang="zh-CN" altLang="en-US" smtClean="0"/>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endParaRPr lang="zh-CN" altLang="en-US" dirty="0"/>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wmf"/><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8.png"/><Relationship Id="rId2" Type="http://schemas.openxmlformats.org/officeDocument/2006/relationships/image" Target="../media/image4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8.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8.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8.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8.pn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9.jpe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49.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tackoverflow.com/questions/tagged/python" TargetMode="External"/><Relationship Id="rId5" Type="http://schemas.openxmlformats.org/officeDocument/2006/relationships/hyperlink" Target="https://hackerone.com/python" TargetMode="External"/><Relationship Id="rId4" Type="http://schemas.openxmlformats.org/officeDocument/2006/relationships/hyperlink" Target="http://bugs.python.org/" TargetMode="External"/><Relationship Id="rId3" Type="http://schemas.openxmlformats.org/officeDocument/2006/relationships/hyperlink" Target="https://www.python.org/doc/" TargetMode="External"/><Relationship Id="rId2" Type="http://schemas.openxmlformats.org/officeDocument/2006/relationships/hyperlink" Target="https://www.python.org/" TargetMode="External"/><Relationship Id="rId1" Type="http://schemas.openxmlformats.org/officeDocument/2006/relationships/image" Target="../media/image7.jpe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2.jpe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9.jpe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9.jpe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7.jpe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10.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10.png"/></Relationships>
</file>

<file path=ppt/slides/_rels/slide8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4.png"/><Relationship Id="rId2" Type="http://schemas.openxmlformats.org/officeDocument/2006/relationships/image" Target="../media/image55.png"/><Relationship Id="rId1" Type="http://schemas.openxmlformats.org/officeDocument/2006/relationships/image" Target="../media/image10.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8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image" Target="../media/image58.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211683"/>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endParaRPr lang="zh-CN" altLang="en-US" sz="3600" b="1" dirty="0">
              <a:latin typeface="Comic Sans MS" panose="030F0702030302020204" pitchFamily="66" charset="0"/>
            </a:endParaRP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课程概述</a:t>
            </a:r>
            <a:r>
              <a:rPr lang="zh-CN" altLang="en-US" sz="1400" b="1" dirty="0">
                <a:latin typeface="Comic Sans MS" panose="030F0702030302020204" pitchFamily="66" charset="0"/>
              </a:rPr>
              <a:t>）</a:t>
            </a:r>
            <a:endParaRPr lang="zh-CN" altLang="en-US" sz="1400" b="1" dirty="0">
              <a:latin typeface="Comic Sans MS" panose="030F0702030302020204" pitchFamily="66" charset="0"/>
            </a:endParaRP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endParaRPr lang="en-US" altLang="zh-CN" sz="32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1</a:t>
            </a:r>
            <a:r>
              <a:rPr lang="zh-CN" altLang="en-US" sz="3200" b="1" dirty="0">
                <a:solidFill>
                  <a:srgbClr val="FF0000"/>
                </a:solidFill>
                <a:latin typeface="Comic Sans MS" panose="030F0702030302020204" pitchFamily="66" charset="0"/>
              </a:rPr>
              <a:t>章 </a:t>
            </a:r>
            <a:r>
              <a:rPr lang="en-US" altLang="zh-CN" sz="3200" b="1" dirty="0">
                <a:solidFill>
                  <a:srgbClr val="FF0000"/>
                </a:solidFill>
                <a:latin typeface="Comic Sans MS" panose="030F0702030302020204" pitchFamily="66" charset="0"/>
              </a:rPr>
              <a:t>Python</a:t>
            </a:r>
            <a:r>
              <a:rPr lang="zh-CN" altLang="en-US" sz="3200" b="1" dirty="0">
                <a:solidFill>
                  <a:srgbClr val="FF0000"/>
                </a:solidFill>
                <a:latin typeface="Comic Sans MS" panose="030F0702030302020204" pitchFamily="66" charset="0"/>
              </a:rPr>
              <a:t>课程概述</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a:p>
            <a:pPr algn="ctr">
              <a:lnSpc>
                <a:spcPts val="2000"/>
              </a:lnSpc>
            </a:pPr>
            <a:r>
              <a:rPr lang="zh-CN" altLang="en-US" sz="2600" b="1" dirty="0">
                <a:solidFill>
                  <a:schemeClr val="tx2"/>
                </a:solidFill>
                <a:latin typeface="宋体" panose="02010600030101010101" pitchFamily="2" charset="-122"/>
              </a:rPr>
              <a:t>合肥工业大学 计算机与信息学院  </a:t>
            </a:r>
            <a:endParaRPr lang="zh-CN" altLang="en-US"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a:solidFill>
                  <a:schemeClr val="tx2"/>
                </a:solidFill>
                <a:latin typeface="宋体" panose="02010600030101010101" pitchFamily="2" charset="-122"/>
              </a:rPr>
              <a:t>年</a:t>
            </a:r>
            <a:r>
              <a:rPr lang="en-US" altLang="zh-CN" sz="2600" b="1" dirty="0">
                <a:solidFill>
                  <a:schemeClr val="tx2"/>
                </a:solidFill>
                <a:latin typeface="宋体" panose="02010600030101010101" pitchFamily="2" charset="-122"/>
              </a:rPr>
              <a:t>9</a:t>
            </a:r>
            <a:r>
              <a:rPr lang="zh-CN" altLang="en-US" sz="2600" b="1" dirty="0">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240" y="3501008"/>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18434"/>
          <p:cNvSpPr>
            <a:spLocks noGrp="1"/>
          </p:cNvSpPr>
          <p:nvPr>
            <p:ph idx="1"/>
          </p:nvPr>
        </p:nvSpPr>
        <p:spPr>
          <a:xfrm>
            <a:off x="548358" y="1550748"/>
            <a:ext cx="8229600" cy="4678451"/>
          </a:xfrm>
        </p:spPr>
        <p:txBody>
          <a:bodyPr anchor="t"/>
          <a:lstStyle/>
          <a:p>
            <a:pPr>
              <a:lnSpc>
                <a:spcPct val="80000"/>
              </a:lnSpc>
              <a:buClr>
                <a:srgbClr val="FF0000"/>
              </a:buClr>
              <a:buSzPct val="90000"/>
              <a:buFont typeface="Wingdings" panose="05000000000000000000" pitchFamily="2" charset="2"/>
              <a:buChar char="Ø"/>
            </a:pPr>
            <a:r>
              <a:rPr lang="zh-CN" altLang="en-US" sz="2400" b="1" dirty="0"/>
              <a:t>使用</a:t>
            </a:r>
            <a:r>
              <a:rPr lang="en-US" altLang="zh-CN" sz="2400" b="1" dirty="0"/>
              <a:t>pip</a:t>
            </a:r>
            <a:r>
              <a:rPr lang="zh-CN" altLang="en-US" sz="2400" b="1" dirty="0"/>
              <a:t>管理第三方包</a:t>
            </a:r>
            <a:endParaRPr lang="en-US" altLang="zh-CN" sz="2400" b="1" dirty="0"/>
          </a:p>
          <a:p>
            <a:pPr lvl="1">
              <a:lnSpc>
                <a:spcPct val="80000"/>
              </a:lnSpc>
              <a:buClr>
                <a:srgbClr val="FF0000"/>
              </a:buClr>
              <a:buSzPct val="90000"/>
              <a:buFont typeface="Wingdings" panose="05000000000000000000" pitchFamily="2" charset="2"/>
              <a:buChar char="n"/>
            </a:pPr>
            <a:r>
              <a:rPr lang="en-US" altLang="zh-CN" sz="2000" b="1" dirty="0"/>
              <a:t>pip</a:t>
            </a:r>
            <a:r>
              <a:rPr lang="zh-CN" altLang="en-US" sz="2000" b="1" dirty="0"/>
              <a:t>工具常用命令</a:t>
            </a:r>
            <a:endParaRPr lang="en-US" altLang="zh-CN" sz="1600" b="1" dirty="0"/>
          </a:p>
        </p:txBody>
      </p:sp>
      <p:graphicFrame>
        <p:nvGraphicFramePr>
          <p:cNvPr id="2" name="Table -1"/>
          <p:cNvGraphicFramePr/>
          <p:nvPr/>
        </p:nvGraphicFramePr>
        <p:xfrm>
          <a:off x="1043608" y="2274351"/>
          <a:ext cx="7848872" cy="3050046"/>
        </p:xfrm>
        <a:graphic>
          <a:graphicData uri="http://schemas.openxmlformats.org/drawingml/2006/table">
            <a:tbl>
              <a:tblPr firstRow="1" bandRow="1">
                <a:tableStyleId>{5940675A-B579-460E-94D1-54222C63F5DA}</a:tableStyleId>
              </a:tblPr>
              <a:tblGrid>
                <a:gridCol w="4073980"/>
                <a:gridCol w="3774892"/>
              </a:tblGrid>
              <a:tr h="335478">
                <a:tc>
                  <a:txBody>
                    <a:bodyPr/>
                    <a:lstStyle/>
                    <a:p>
                      <a:pPr marL="0" indent="0" algn="ctr">
                        <a:buNone/>
                      </a:pPr>
                      <a:r>
                        <a:rPr lang="en-US" altLang="zh-CN"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pip</a:t>
                      </a: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命令示例</a:t>
                      </a:r>
                      <a:endParaRPr 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说明</a:t>
                      </a:r>
                      <a:endPar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107">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download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[==version]</a:t>
                      </a:r>
                      <a:endPar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a:latin typeface="Times New Roman" panose="02020603050405020304" pitchFamily="18" charset="0"/>
                          <a:ea typeface="仿宋" panose="02010609060101010101" pitchFamily="49" charset="-122"/>
                          <a:cs typeface="宋体" panose="02010600030101010101" pitchFamily="2" charset="-122"/>
                        </a:rPr>
                        <a:t>下载扩展库的指定版本，不安装</a:t>
                      </a:r>
                      <a:endParaRPr lang="zh-CN" altLang="en-US" sz="1600" b="0" u="none" baseline="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669">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freeze [&gt; requirements.txt]</a:t>
                      </a:r>
                      <a:endPar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以</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requirements</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的格式列出已安装模块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223">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list</a:t>
                      </a:r>
                      <a:endParaRPr lang="en-US" altLang="zh-CN" sz="1600" b="0" u="none" baseline="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列出当前已安装的所有模块</a:t>
                      </a:r>
                      <a:endPar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478">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SomePackage[==version]</a:t>
                      </a:r>
                      <a:endParaRPr lang="en-US" altLang="zh-CN" sz="1600" b="0" u="none" baseline="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在线安装</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模块的指定版本</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2400">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SomePackage.whl</a:t>
                      </a:r>
                      <a:endParaRPr lang="en-US" altLang="zh-CN" sz="1600" b="0" u="none" baseline="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通过</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whl</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文件离线安装扩展库</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9054">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package1 package2 ...</a:t>
                      </a:r>
                      <a:endParaRPr lang="en-US" altLang="zh-CN" sz="1600" b="0" u="none" baseline="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依次（在线）安装</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package1</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package2</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等扩展模块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529">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-r requirements.txt</a:t>
                      </a:r>
                      <a:endParaRPr lang="en-US" altLang="zh-CN" sz="1600" b="0" u="none" baseline="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安装</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requirements.txt</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文件中指定的扩展库</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7971">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install --upgrade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endPar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升级</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478">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uninstall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[==version]</a:t>
                      </a:r>
                      <a:endPar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卸载</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模块的指定版本</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矩形 4"/>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1.2.1 Python</a:t>
            </a:r>
            <a:r>
              <a:rPr lang="zh-CN" altLang="en-US" sz="2800" b="1" dirty="0"/>
              <a:t>的安装</a:t>
            </a:r>
            <a:endParaRPr lang="en-US" altLang="zh-CN" sz="2800" b="1" dirty="0">
              <a:solidFill>
                <a:srgbClr val="FF0000"/>
              </a:solidFill>
            </a:endParaRPr>
          </a:p>
        </p:txBody>
      </p:sp>
      <p:grpSp>
        <p:nvGrpSpPr>
          <p:cNvPr id="7" name="组合 114"/>
          <p:cNvGrpSpPr/>
          <p:nvPr/>
        </p:nvGrpSpPr>
        <p:grpSpPr>
          <a:xfrm>
            <a:off x="530027" y="116632"/>
            <a:ext cx="6464410" cy="662730"/>
            <a:chOff x="933887" y="3380765"/>
            <a:chExt cx="6464410" cy="662730"/>
          </a:xfrm>
        </p:grpSpPr>
        <p:grpSp>
          <p:nvGrpSpPr>
            <p:cNvPr id="8" name="组合 105"/>
            <p:cNvGrpSpPr/>
            <p:nvPr/>
          </p:nvGrpSpPr>
          <p:grpSpPr>
            <a:xfrm>
              <a:off x="933887" y="3380765"/>
              <a:ext cx="6464410" cy="662730"/>
              <a:chOff x="933887" y="3380765"/>
              <a:chExt cx="646441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2" name="文本框 11"/>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TextBox 2"/>
          <p:cNvSpPr txBox="1">
            <a:spLocks noChangeArrowheads="1"/>
          </p:cNvSpPr>
          <p:nvPr/>
        </p:nvSpPr>
        <p:spPr bwMode="auto">
          <a:xfrm>
            <a:off x="695326" y="1245985"/>
            <a:ext cx="8337550" cy="719556"/>
          </a:xfrm>
          <a:prstGeom prst="rect">
            <a:avLst/>
          </a:prstGeom>
          <a:noFill/>
          <a:ln w="9525">
            <a:noFill/>
            <a:miter lim="800000"/>
          </a:ln>
        </p:spPr>
        <p:txBody>
          <a:bodyPr>
            <a:spAutoFit/>
          </a:bodyPr>
          <a:lstStyle/>
          <a:p>
            <a:pPr marL="342900" indent="-342900" algn="just" eaLnBrk="1" hangingPunct="1">
              <a:lnSpc>
                <a:spcPct val="200000"/>
              </a:lnSpc>
              <a:buClr>
                <a:srgbClr val="FF0000"/>
              </a:buClr>
              <a:buFont typeface="Wingdings" panose="05000000000000000000" pitchFamily="2" charset="2"/>
              <a:buChar char="n"/>
            </a:pPr>
            <a:r>
              <a:rPr lang="zh-CN" altLang="en-US" sz="2400" dirty="0">
                <a:latin typeface="Times New Roman" panose="02020603050405020304" pitchFamily="18" charset="0"/>
                <a:ea typeface="微软雅黑" panose="020B0503020204020204" pitchFamily="34" charset="-122"/>
              </a:rPr>
              <a:t>方法</a:t>
            </a:r>
            <a:r>
              <a:rPr lang="en-US" altLang="zh-CN" sz="2400" dirty="0">
                <a:latin typeface="Times New Roman" panose="02020603050405020304" pitchFamily="18" charset="0"/>
                <a:ea typeface="微软雅黑" panose="020B0503020204020204" pitchFamily="34" charset="-122"/>
              </a:rPr>
              <a:t>1</a:t>
            </a:r>
            <a:r>
              <a:rPr lang="zh-CN" altLang="en-US" sz="2400" dirty="0">
                <a:latin typeface="Times New Roman" panose="02020603050405020304" pitchFamily="18" charset="0"/>
                <a:ea typeface="微软雅黑" panose="020B0503020204020204" pitchFamily="34" charset="-122"/>
              </a:rPr>
              <a:t>：启动</a:t>
            </a:r>
            <a:r>
              <a:rPr lang="en-US" altLang="zh-CN" sz="2400" dirty="0">
                <a:latin typeface="Times New Roman" panose="02020603050405020304" pitchFamily="18" charset="0"/>
                <a:ea typeface="微软雅黑" panose="020B0503020204020204" pitchFamily="34" charset="-122"/>
              </a:rPr>
              <a:t>Windows</a:t>
            </a:r>
            <a:r>
              <a:rPr lang="zh-CN" altLang="en-US" sz="2400" dirty="0">
                <a:latin typeface="Times New Roman" panose="02020603050405020304" pitchFamily="18" charset="0"/>
                <a:ea typeface="微软雅黑" panose="020B0503020204020204" pitchFamily="34" charset="-122"/>
              </a:rPr>
              <a:t>命令行工具，输入</a:t>
            </a:r>
            <a:r>
              <a:rPr lang="en-US" altLang="zh-CN" sz="2400" dirty="0">
                <a:latin typeface="Times New Roman" panose="02020603050405020304" pitchFamily="18" charset="0"/>
                <a:ea typeface="微软雅黑" panose="020B0503020204020204" pitchFamily="34" charset="-122"/>
              </a:rPr>
              <a:t>python</a:t>
            </a:r>
            <a:endParaRPr lang="en-US" altLang="zh-CN" sz="2400" dirty="0">
              <a:latin typeface="Times New Roman" panose="02020603050405020304" pitchFamily="18" charset="0"/>
              <a:ea typeface="微软雅黑" panose="020B0503020204020204" pitchFamily="34" charset="-122"/>
            </a:endParaRPr>
          </a:p>
        </p:txBody>
      </p:sp>
      <p:sp>
        <p:nvSpPr>
          <p:cNvPr id="7" name="TextBox 2"/>
          <p:cNvSpPr txBox="1">
            <a:spLocks noChangeArrowheads="1"/>
          </p:cNvSpPr>
          <p:nvPr/>
        </p:nvSpPr>
        <p:spPr bwMode="auto">
          <a:xfrm>
            <a:off x="695326" y="3461487"/>
            <a:ext cx="8337550" cy="719556"/>
          </a:xfrm>
          <a:prstGeom prst="rect">
            <a:avLst/>
          </a:prstGeom>
          <a:noFill/>
          <a:ln w="9525">
            <a:noFill/>
            <a:miter lim="800000"/>
          </a:ln>
        </p:spPr>
        <p:txBody>
          <a:bodyPr>
            <a:spAutoFit/>
          </a:bodyPr>
          <a:lstStyle/>
          <a:p>
            <a:pPr marL="342900" indent="-342900" algn="just" eaLnBrk="1" hangingPunct="1">
              <a:lnSpc>
                <a:spcPct val="200000"/>
              </a:lnSpc>
              <a:buClr>
                <a:srgbClr val="FF000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方法</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：调用</a:t>
            </a:r>
            <a:r>
              <a:rPr lang="en-US" altLang="zh-CN" sz="2400" dirty="0">
                <a:latin typeface="微软雅黑" panose="020B0503020204020204" pitchFamily="34" charset="-122"/>
                <a:ea typeface="微软雅黑" panose="020B0503020204020204" pitchFamily="34" charset="-122"/>
              </a:rPr>
              <a:t>IDLE</a:t>
            </a:r>
            <a:r>
              <a:rPr lang="zh-CN" altLang="en-US" sz="2400" dirty="0">
                <a:latin typeface="微软雅黑" panose="020B0503020204020204" pitchFamily="34" charset="-122"/>
                <a:ea typeface="微软雅黑" panose="020B0503020204020204" pitchFamily="34" charset="-122"/>
              </a:rPr>
              <a:t>来启动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图形化运行环境</a:t>
            </a:r>
            <a:endParaRPr lang="en-US" altLang="zh-CN" sz="2400" dirty="0">
              <a:latin typeface="微软雅黑" panose="020B0503020204020204" pitchFamily="34" charset="-122"/>
              <a:ea typeface="微软雅黑" panose="020B0503020204020204" pitchFamily="34" charset="-122"/>
            </a:endParaRPr>
          </a:p>
        </p:txBody>
      </p:sp>
      <p:sp>
        <p:nvSpPr>
          <p:cNvPr id="10" name="矩形 9"/>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2" name="组合 114"/>
          <p:cNvGrpSpPr/>
          <p:nvPr/>
        </p:nvGrpSpPr>
        <p:grpSpPr>
          <a:xfrm>
            <a:off x="530027" y="116632"/>
            <a:ext cx="6464410" cy="662730"/>
            <a:chOff x="933887" y="3380765"/>
            <a:chExt cx="6464410" cy="662730"/>
          </a:xfrm>
        </p:grpSpPr>
        <p:grpSp>
          <p:nvGrpSpPr>
            <p:cNvPr id="13" name="组合 105"/>
            <p:cNvGrpSpPr/>
            <p:nvPr/>
          </p:nvGrpSpPr>
          <p:grpSpPr>
            <a:xfrm>
              <a:off x="933887" y="3380765"/>
              <a:ext cx="6464410" cy="662730"/>
              <a:chOff x="933887" y="3380765"/>
              <a:chExt cx="6464410" cy="662730"/>
            </a:xfrm>
          </p:grpSpPr>
          <p:sp>
            <p:nvSpPr>
              <p:cNvPr id="15"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4" name="图片 13" descr="12.jpg"/>
            <p:cNvPicPr>
              <a:picLocks noChangeAspect="1"/>
            </p:cNvPicPr>
            <p:nvPr/>
          </p:nvPicPr>
          <p:blipFill>
            <a:blip r:embed="rId1" cstate="print"/>
            <a:stretch>
              <a:fillRect/>
            </a:stretch>
          </p:blipFill>
          <p:spPr>
            <a:xfrm>
              <a:off x="1115929" y="3530600"/>
              <a:ext cx="446172" cy="431048"/>
            </a:xfrm>
            <a:prstGeom prst="rect">
              <a:avLst/>
            </a:prstGeom>
          </p:spPr>
        </p:pic>
      </p:grpSp>
      <p:pic>
        <p:nvPicPr>
          <p:cNvPr id="2" name="图片 1"/>
          <p:cNvPicPr>
            <a:picLocks noChangeAspect="1"/>
          </p:cNvPicPr>
          <p:nvPr/>
        </p:nvPicPr>
        <p:blipFill>
          <a:blip r:embed="rId2"/>
          <a:stretch>
            <a:fillRect/>
          </a:stretch>
        </p:blipFill>
        <p:spPr>
          <a:xfrm>
            <a:off x="530027" y="4352357"/>
            <a:ext cx="8306116" cy="1632283"/>
          </a:xfrm>
          <a:prstGeom prst="rect">
            <a:avLst/>
          </a:prstGeom>
        </p:spPr>
      </p:pic>
      <p:pic>
        <p:nvPicPr>
          <p:cNvPr id="3" name="图片 2"/>
          <p:cNvPicPr>
            <a:picLocks noChangeAspect="1"/>
          </p:cNvPicPr>
          <p:nvPr/>
        </p:nvPicPr>
        <p:blipFill>
          <a:blip r:embed="rId3"/>
          <a:stretch>
            <a:fillRect/>
          </a:stretch>
        </p:blipFill>
        <p:spPr>
          <a:xfrm>
            <a:off x="1158241" y="1998890"/>
            <a:ext cx="6457950" cy="167640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979712" y="2148208"/>
            <a:ext cx="5260404" cy="3826812"/>
          </a:xfrm>
          <a:prstGeom prst="rect">
            <a:avLst/>
          </a:prstGeom>
        </p:spPr>
      </p:pic>
      <p:sp>
        <p:nvSpPr>
          <p:cNvPr id="8" name="TextBox 2"/>
          <p:cNvSpPr txBox="1">
            <a:spLocks noChangeArrowheads="1"/>
          </p:cNvSpPr>
          <p:nvPr/>
        </p:nvSpPr>
        <p:spPr bwMode="auto">
          <a:xfrm>
            <a:off x="408111" y="1267803"/>
            <a:ext cx="8567115" cy="614848"/>
          </a:xfrm>
          <a:prstGeom prst="rect">
            <a:avLst/>
          </a:prstGeom>
          <a:noFill/>
          <a:ln w="9525">
            <a:noFill/>
            <a:miter lim="800000"/>
          </a:ln>
        </p:spPr>
        <p:txBody>
          <a:bodyPr wrap="square">
            <a:spAutoFit/>
          </a:bodyPr>
          <a:lstStyle/>
          <a:p>
            <a:pPr marL="342900" indent="-342900" algn="just">
              <a:lnSpc>
                <a:spcPct val="200000"/>
              </a:lnSpc>
              <a:buClr>
                <a:srgbClr val="FF0000"/>
              </a:buClr>
              <a:buFont typeface="Wingdings" panose="05000000000000000000" pitchFamily="2" charset="2"/>
              <a:buChar char="n"/>
            </a:pPr>
            <a:r>
              <a:rPr lang="zh-CN" altLang="en-US" sz="2000" dirty="0">
                <a:latin typeface="Times New Roman" panose="02020603050405020304" pitchFamily="18" charset="0"/>
                <a:ea typeface="微软雅黑" panose="020B0503020204020204" pitchFamily="34" charset="-122"/>
              </a:rPr>
              <a:t>方法</a:t>
            </a:r>
            <a:r>
              <a:rPr lang="en-US" altLang="zh-CN" sz="2000" dirty="0">
                <a:latin typeface="Times New Roman" panose="02020603050405020304" pitchFamily="18" charset="0"/>
                <a:ea typeface="微软雅黑" panose="020B0503020204020204" pitchFamily="34" charset="-122"/>
              </a:rPr>
              <a:t>3</a:t>
            </a:r>
            <a:r>
              <a:rPr lang="zh-CN" altLang="en-US" sz="2000" dirty="0">
                <a:latin typeface="Times New Roman" panose="02020603050405020304" pitchFamily="18" charset="0"/>
                <a:ea typeface="微软雅黑" panose="020B0503020204020204" pitchFamily="34" charset="-122"/>
              </a:rPr>
              <a:t>：在资源管理器中切换至相应的文件夹并直接进入命令提示符环境。</a:t>
            </a:r>
            <a:endParaRPr lang="en-US" altLang="zh-CN" sz="2000" dirty="0">
              <a:latin typeface="Times New Roman" panose="02020603050405020304" pitchFamily="18" charset="0"/>
              <a:ea typeface="微软雅黑" panose="020B0503020204020204" pitchFamily="34" charset="-122"/>
            </a:endParaRPr>
          </a:p>
        </p:txBody>
      </p:sp>
      <p:sp>
        <p:nvSpPr>
          <p:cNvPr id="9" name="矩形 8"/>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0" name="组合 114"/>
          <p:cNvGrpSpPr/>
          <p:nvPr/>
        </p:nvGrpSpPr>
        <p:grpSpPr>
          <a:xfrm>
            <a:off x="530027" y="116632"/>
            <a:ext cx="6464410" cy="662730"/>
            <a:chOff x="933887" y="3380765"/>
            <a:chExt cx="6464410" cy="662730"/>
          </a:xfrm>
        </p:grpSpPr>
        <p:grpSp>
          <p:nvGrpSpPr>
            <p:cNvPr id="11" name="组合 105"/>
            <p:cNvGrpSpPr/>
            <p:nvPr/>
          </p:nvGrpSpPr>
          <p:grpSpPr>
            <a:xfrm>
              <a:off x="933887" y="3380765"/>
              <a:ext cx="6464410" cy="662730"/>
              <a:chOff x="933887" y="3380765"/>
              <a:chExt cx="6464410" cy="662730"/>
            </a:xfrm>
          </p:grpSpPr>
          <p:sp>
            <p:nvSpPr>
              <p:cNvPr id="13"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4"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2" name="图片 11"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5724128" y="4869160"/>
            <a:ext cx="1440160" cy="14401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34047" y="3179346"/>
            <a:ext cx="2108269" cy="646331"/>
          </a:xfrm>
          <a:prstGeom prst="rect">
            <a:avLst/>
          </a:prstGeom>
        </p:spPr>
        <p:txBody>
          <a:bodyPr wrap="none">
            <a:spAutoFit/>
          </a:bodyPr>
          <a:lstStyle/>
          <a:p>
            <a:pPr marL="342900" indent="-342900" algn="just">
              <a:lnSpc>
                <a:spcPct val="200000"/>
              </a:lnSpc>
              <a:buClr>
                <a:srgbClr val="FF0000"/>
              </a:buClr>
              <a:buFont typeface="Arial" panose="020B0604020202020204" pitchFamily="34" charset="0"/>
              <a:buChar char="•"/>
            </a:pPr>
            <a:r>
              <a:rPr lang="en-US" altLang="zh-CN" b="1" dirty="0">
                <a:solidFill>
                  <a:srgbClr val="FF0000"/>
                </a:solidFill>
              </a:rPr>
              <a:t>Shift+</a:t>
            </a:r>
            <a:r>
              <a:rPr lang="zh-CN" altLang="en-US" b="1" dirty="0">
                <a:solidFill>
                  <a:srgbClr val="FF0000"/>
                </a:solidFill>
                <a:ea typeface="宋体" panose="02010600030101010101" pitchFamily="2" charset="-122"/>
              </a:rPr>
              <a:t>鼠标右键</a:t>
            </a:r>
            <a:endParaRPr lang="zh-CN" altLang="en-US" b="1" dirty="0">
              <a:solidFill>
                <a:srgbClr val="FF0000"/>
              </a:solidFill>
              <a:ea typeface="宋体" panose="02010600030101010101" pitchFamily="2" charset="-122"/>
            </a:endParaRPr>
          </a:p>
        </p:txBody>
      </p:sp>
      <p:sp>
        <p:nvSpPr>
          <p:cNvPr id="17" name="灯片编号占位符 3"/>
          <p:cNvSpPr>
            <a:spLocks noGrp="1"/>
          </p:cNvSpPr>
          <p:nvPr>
            <p:ph type="sldNum" sz="quarter" idx="4"/>
          </p:nvPr>
        </p:nvSpPr>
        <p:spPr>
          <a:xfrm>
            <a:off x="6553200" y="6594549"/>
            <a:ext cx="2133600" cy="226714"/>
          </a:xfrm>
        </p:spPr>
        <p:txBody>
          <a:bodyPr/>
          <a:lstStyle/>
          <a:p>
            <a:pPr>
              <a:defRPr/>
            </a:pPr>
            <a:r>
              <a:rPr lang="en-US" altLang="zh-CN" dirty="0"/>
              <a:t>12</a:t>
            </a:r>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TextBox 2"/>
          <p:cNvSpPr txBox="1">
            <a:spLocks noChangeArrowheads="1"/>
          </p:cNvSpPr>
          <p:nvPr/>
        </p:nvSpPr>
        <p:spPr bwMode="auto">
          <a:xfrm>
            <a:off x="530027" y="1393066"/>
            <a:ext cx="8337550" cy="1200329"/>
          </a:xfrm>
          <a:prstGeom prst="rect">
            <a:avLst/>
          </a:prstGeom>
          <a:noFill/>
          <a:ln w="9525">
            <a:noFill/>
            <a:miter lim="800000"/>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方法</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：按照语法格式编写代码，编写可以用任何文本编辑</a:t>
            </a:r>
            <a:endParaRPr lang="en-US" altLang="zh-CN" sz="2400" dirty="0">
              <a:latin typeface="微软雅黑" panose="020B0503020204020204" pitchFamily="34" charset="-122"/>
              <a:ea typeface="微软雅黑" panose="020B0503020204020204" pitchFamily="34" charset="-122"/>
            </a:endParaRPr>
          </a:p>
          <a:p>
            <a:pPr marL="0" lvl="1" algn="just" eaLnBrk="1" hangingPunct="1">
              <a:lnSpc>
                <a:spcPct val="150000"/>
              </a:lnSpc>
              <a:buClr>
                <a:srgbClr val="FF0000"/>
              </a:buCl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器，保存为文件</a:t>
            </a:r>
            <a:r>
              <a:rPr lang="en-US" altLang="zh-CN" sz="2400"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a:t>
            </a:r>
            <a:r>
              <a:rPr lang="zh-CN" altLang="en-US" sz="2400" dirty="0">
                <a:latin typeface="宋体" panose="02010600030101010101" pitchFamily="2" charset="-122"/>
              </a:rPr>
              <a:t>或</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pyw</a:t>
            </a:r>
            <a:r>
              <a:rPr lang="zh-CN" altLang="en-US" sz="2400" dirty="0">
                <a:latin typeface="宋体" panose="02010600030101010101" pitchFamily="2" charset="-122"/>
              </a:rPr>
              <a:t>文件</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6" name="图片 2"/>
          <p:cNvPicPr>
            <a:picLocks noChangeAspect="1"/>
          </p:cNvPicPr>
          <p:nvPr/>
        </p:nvPicPr>
        <p:blipFill>
          <a:blip r:embed="rId1" cstate="print"/>
          <a:srcRect/>
          <a:stretch>
            <a:fillRect/>
          </a:stretch>
        </p:blipFill>
        <p:spPr bwMode="auto">
          <a:xfrm>
            <a:off x="2411760" y="2728155"/>
            <a:ext cx="3870325" cy="1249362"/>
          </a:xfrm>
          <a:prstGeom prst="rect">
            <a:avLst/>
          </a:prstGeom>
          <a:noFill/>
          <a:ln w="9525">
            <a:noFill/>
            <a:miter lim="800000"/>
            <a:headEnd/>
            <a:tailEnd/>
          </a:ln>
        </p:spPr>
      </p:pic>
      <p:sp>
        <p:nvSpPr>
          <p:cNvPr id="7" name="TextBox 2"/>
          <p:cNvSpPr txBox="1">
            <a:spLocks noChangeArrowheads="1"/>
          </p:cNvSpPr>
          <p:nvPr/>
        </p:nvSpPr>
        <p:spPr bwMode="auto">
          <a:xfrm>
            <a:off x="530027" y="4221088"/>
            <a:ext cx="8337550" cy="1754326"/>
          </a:xfrm>
          <a:prstGeom prst="rect">
            <a:avLst/>
          </a:prstGeom>
          <a:noFill/>
          <a:ln w="9525">
            <a:noFill/>
            <a:miter lim="800000"/>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方法</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：打开</a:t>
            </a:r>
            <a:r>
              <a:rPr lang="en-US" altLang="zh-CN" sz="2400" dirty="0">
                <a:latin typeface="微软雅黑" panose="020B0503020204020204" pitchFamily="34" charset="-122"/>
                <a:ea typeface="微软雅黑" panose="020B0503020204020204" pitchFamily="34" charset="-122"/>
              </a:rPr>
              <a:t>IDLE</a:t>
            </a:r>
            <a:r>
              <a:rPr lang="zh-CN" altLang="en-US" sz="2400" dirty="0">
                <a:latin typeface="微软雅黑" panose="020B0503020204020204" pitchFamily="34" charset="-122"/>
                <a:ea typeface="微软雅黑" panose="020B0503020204020204" pitchFamily="34" charset="-122"/>
              </a:rPr>
              <a:t>，点击</a:t>
            </a:r>
            <a:r>
              <a:rPr lang="en-US" altLang="zh-CN" sz="2400" dirty="0" err="1">
                <a:latin typeface="微软雅黑" panose="020B0503020204020204" pitchFamily="34" charset="-122"/>
                <a:ea typeface="微软雅黑" panose="020B0503020204020204" pitchFamily="34" charset="-122"/>
              </a:rPr>
              <a:t>Ctrl+N</a:t>
            </a:r>
            <a:r>
              <a:rPr lang="zh-CN" altLang="en-US" sz="2400" dirty="0">
                <a:latin typeface="微软雅黑" panose="020B0503020204020204" pitchFamily="34" charset="-122"/>
                <a:ea typeface="微软雅黑" panose="020B0503020204020204" pitchFamily="34" charset="-122"/>
              </a:rPr>
              <a:t>打开一个新窗口，输入语  </a:t>
            </a:r>
            <a:endParaRPr lang="en-US" altLang="zh-CN" sz="2400" dirty="0">
              <a:latin typeface="微软雅黑" panose="020B0503020204020204" pitchFamily="34" charset="-122"/>
              <a:ea typeface="微软雅黑" panose="020B0503020204020204" pitchFamily="34" charset="-122"/>
            </a:endParaRPr>
          </a:p>
          <a:p>
            <a:pPr marL="0" lvl="1" algn="just">
              <a:lnSpc>
                <a:spcPct val="150000"/>
              </a:lnSpc>
              <a:buClr>
                <a:srgbClr val="FF0000"/>
              </a:buCl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句并保存</a:t>
            </a:r>
            <a:r>
              <a:rPr lang="en-US" altLang="zh-CN" sz="2400"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a:t>
            </a:r>
            <a:r>
              <a:rPr lang="zh-CN" altLang="en-US" sz="2400" dirty="0">
                <a:latin typeface="宋体" panose="02010600030101010101" pitchFamily="2" charset="-122"/>
              </a:rPr>
              <a:t>或</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pyw</a:t>
            </a:r>
            <a:r>
              <a:rPr lang="zh-CN" altLang="en-US" sz="2400" dirty="0">
                <a:latin typeface="宋体" panose="02010600030101010101" pitchFamily="2" charset="-122"/>
              </a:rPr>
              <a:t>文件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，使用快键建</a:t>
            </a:r>
            <a:r>
              <a:rPr lang="en-US" altLang="zh-CN" sz="2400" dirty="0">
                <a:latin typeface="微软雅黑" panose="020B0503020204020204" pitchFamily="34" charset="-122"/>
                <a:ea typeface="微软雅黑" panose="020B0503020204020204" pitchFamily="34" charset="-122"/>
              </a:rPr>
              <a:t>F5   </a:t>
            </a:r>
            <a:endParaRPr lang="en-US" altLang="zh-CN" sz="2400" dirty="0">
              <a:latin typeface="微软雅黑" panose="020B0503020204020204" pitchFamily="34" charset="-122"/>
              <a:ea typeface="微软雅黑" panose="020B0503020204020204" pitchFamily="34" charset="-122"/>
            </a:endParaRPr>
          </a:p>
          <a:p>
            <a:pPr marL="0" lvl="1" algn="just">
              <a:lnSpc>
                <a:spcPct val="150000"/>
              </a:lnSpc>
              <a:buClr>
                <a:srgbClr val="FF0000"/>
              </a:buCl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Run Module</a:t>
            </a:r>
            <a:r>
              <a:rPr lang="zh-CN" altLang="en-US" sz="2400" dirty="0">
                <a:latin typeface="微软雅黑" panose="020B0503020204020204" pitchFamily="34" charset="-122"/>
                <a:ea typeface="微软雅黑" panose="020B0503020204020204" pitchFamily="34" charset="-122"/>
              </a:rPr>
              <a:t>）即可运行该程序</a:t>
            </a:r>
            <a:endParaRPr lang="en-US" altLang="zh-CN" sz="2400" dirty="0">
              <a:latin typeface="微软雅黑" panose="020B0503020204020204" pitchFamily="34" charset="-122"/>
              <a:ea typeface="微软雅黑" panose="020B0503020204020204" pitchFamily="34" charset="-122"/>
            </a:endParaRPr>
          </a:p>
        </p:txBody>
      </p:sp>
      <p:sp>
        <p:nvSpPr>
          <p:cNvPr id="10" name="矩形 9"/>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1" name="组合 114"/>
          <p:cNvGrpSpPr/>
          <p:nvPr/>
        </p:nvGrpSpPr>
        <p:grpSpPr>
          <a:xfrm>
            <a:off x="530027" y="116632"/>
            <a:ext cx="6464410" cy="662730"/>
            <a:chOff x="933887" y="3380765"/>
            <a:chExt cx="6464410" cy="662730"/>
          </a:xfrm>
        </p:grpSpPr>
        <p:grpSp>
          <p:nvGrpSpPr>
            <p:cNvPr id="12" name="组合 105"/>
            <p:cNvGrpSpPr/>
            <p:nvPr/>
          </p:nvGrpSpPr>
          <p:grpSpPr>
            <a:xfrm>
              <a:off x="933887" y="3380765"/>
              <a:ext cx="6464410" cy="662730"/>
              <a:chOff x="933887" y="3380765"/>
              <a:chExt cx="6464410" cy="662730"/>
            </a:xfrm>
          </p:grpSpPr>
          <p:sp>
            <p:nvSpPr>
              <p:cNvPr id="14"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3" name="图片 12"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7410"/>
          <p:cNvSpPr txBox="1"/>
          <p:nvPr/>
        </p:nvSpPr>
        <p:spPr>
          <a:xfrm>
            <a:off x="690154" y="1403496"/>
            <a:ext cx="8430895" cy="1000274"/>
          </a:xfrm>
          <a:prstGeom prst="rect">
            <a:avLst/>
          </a:prstGeom>
          <a:noFill/>
          <a:ln w="9525">
            <a:noFill/>
          </a:ln>
        </p:spPr>
        <p:txBody>
          <a:bodyPr wrap="square" anchor="t">
            <a:spAutoFit/>
          </a:bodyPr>
          <a:lstStyle/>
          <a:p>
            <a:pPr marL="285750" indent="-285750">
              <a:spcAft>
                <a:spcPts val="600"/>
              </a:spcAft>
              <a:buClr>
                <a:srgbClr val="FF0000"/>
              </a:buClr>
              <a:buFont typeface="Wingdings" panose="05000000000000000000" pitchFamily="2" charset="2"/>
              <a:buChar char="n"/>
            </a:pPr>
            <a:r>
              <a:rPr lang="en-US" altLang="zh-CN" b="1" dirty="0">
                <a:latin typeface="Times New Roman" panose="02020603050405020304" pitchFamily="18" charset="0"/>
                <a:ea typeface="仿宋" panose="02010609060101010101" pitchFamily="49" charset="-122"/>
                <a:sym typeface="宋体" panose="02010600030101010101" pitchFamily="2" charset="-122"/>
              </a:rPr>
              <a:t>IDLE</a:t>
            </a:r>
            <a:r>
              <a:rPr lang="zh-CN" altLang="en-US" b="1" dirty="0">
                <a:latin typeface="Times New Roman" panose="02020603050405020304" pitchFamily="18" charset="0"/>
                <a:ea typeface="仿宋" panose="02010609060101010101" pitchFamily="49" charset="-122"/>
                <a:sym typeface="宋体" panose="02010600030101010101" pitchFamily="2" charset="-122"/>
              </a:rPr>
              <a:t>环境下的常用的快捷键</a:t>
            </a:r>
            <a:endParaRPr lang="en-US" altLang="zh-CN" b="1" dirty="0">
              <a:latin typeface="Times New Roman" panose="02020603050405020304" pitchFamily="18" charset="0"/>
              <a:ea typeface="仿宋" panose="02010609060101010101" pitchFamily="49" charset="-122"/>
              <a:sym typeface="宋体" panose="02010600030101010101" pitchFamily="2" charset="-122"/>
            </a:endParaRPr>
          </a:p>
          <a:p>
            <a:pPr marL="742950" lvl="1" indent="-285750">
              <a:spcAft>
                <a:spcPts val="600"/>
              </a:spcAft>
              <a:buClr>
                <a:srgbClr val="FF0000"/>
              </a:buClr>
              <a:buFont typeface="Wingdings" panose="05000000000000000000" pitchFamily="2" charset="2"/>
              <a:buChar char="l"/>
            </a:pPr>
            <a:r>
              <a:rPr lang="zh-CN" altLang="en-US" dirty="0">
                <a:latin typeface="Times New Roman" panose="02020603050405020304" pitchFamily="18" charset="0"/>
                <a:ea typeface="仿宋" panose="02010609060101010101" pitchFamily="49" charset="-122"/>
                <a:sym typeface="宋体" panose="02010600030101010101" pitchFamily="2" charset="-122"/>
              </a:rPr>
              <a:t>除了撤销（Ctrl+Z）、全选（Ctrl+A）、复制（Ctrl+C）、粘贴（Ctrl+V）、剪切（Ctrl+X）等常规快捷键外，其他比较常用的快捷键如下表所示。</a:t>
            </a:r>
            <a:endParaRPr lang="zh-CN" altLang="en-US" dirty="0">
              <a:latin typeface="Times New Roman" panose="02020603050405020304" pitchFamily="18" charset="0"/>
              <a:ea typeface="仿宋" panose="02010609060101010101" pitchFamily="49" charset="-122"/>
            </a:endParaRPr>
          </a:p>
        </p:txBody>
      </p:sp>
      <p:graphicFrame>
        <p:nvGraphicFramePr>
          <p:cNvPr id="17412" name="表格 17411"/>
          <p:cNvGraphicFramePr/>
          <p:nvPr/>
        </p:nvGraphicFramePr>
        <p:xfrm>
          <a:off x="1331728" y="2492896"/>
          <a:ext cx="6336615" cy="3366256"/>
        </p:xfrm>
        <a:graphic>
          <a:graphicData uri="http://schemas.openxmlformats.org/drawingml/2006/table">
            <a:tbl>
              <a:tblPr/>
              <a:tblGrid>
                <a:gridCol w="800764"/>
                <a:gridCol w="5535851"/>
              </a:tblGrid>
              <a:tr h="27686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rPr>
                        <a:t>快捷键</a:t>
                      </a:r>
                      <a:endPar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rPr>
                        <a:t>功能说明</a:t>
                      </a:r>
                      <a:endPar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Alt+p</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浏览历史命令（上一条）</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Alt+n</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浏览历史命令（下一条）</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Ctrl+F6</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重启</a:t>
                      </a:r>
                      <a:r>
                        <a:rPr lang="en-US" altLang="zh-CN" sz="1400" u="none" baseline="0" dirty="0">
                          <a:effectLst/>
                          <a:latin typeface="Times New Roman" panose="02020603050405020304" pitchFamily="18" charset="0"/>
                          <a:ea typeface="仿宋" panose="02010609060101010101" pitchFamily="49" charset="-122"/>
                          <a:sym typeface="宋体" panose="02010600030101010101" pitchFamily="2" charset="-122"/>
                        </a:rPr>
                        <a:t>Shell</a:t>
                      </a: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，之前定义的对象和导入的模块全部失效</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F1</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打开</a:t>
                      </a:r>
                      <a:r>
                        <a:rPr lang="en-US" altLang="zh-CN" sz="1400" u="none" baseline="0" dirty="0">
                          <a:effectLst/>
                          <a:latin typeface="Times New Roman" panose="02020603050405020304" pitchFamily="18" charset="0"/>
                          <a:ea typeface="仿宋" panose="02010609060101010101" pitchFamily="49" charset="-122"/>
                          <a:sym typeface="宋体" panose="02010600030101010101" pitchFamily="2" charset="-122"/>
                        </a:rPr>
                        <a:t>Python</a:t>
                      </a: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帮助文档</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688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自动补全前面曾经出现过的单词，如果之前有多个单词具有相同前缀，则在多个单词中循环选择</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缩进代码块</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取消代码块缩进</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Alt+3</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注释代码块</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Alt+4</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取消代码块注释。</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54000">
                <a:tc>
                  <a:txBody>
                    <a:body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Tab</a:t>
                      </a:r>
                      <a:endPar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补全单词</a:t>
                      </a:r>
                      <a:endPar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endParaRP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 name="矩形 5"/>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7" name="组合 114"/>
          <p:cNvGrpSpPr/>
          <p:nvPr/>
        </p:nvGrpSpPr>
        <p:grpSpPr>
          <a:xfrm>
            <a:off x="530027" y="116632"/>
            <a:ext cx="6464410" cy="662730"/>
            <a:chOff x="933887" y="3380765"/>
            <a:chExt cx="6464410" cy="662730"/>
          </a:xfrm>
        </p:grpSpPr>
        <p:grpSp>
          <p:nvGrpSpPr>
            <p:cNvPr id="8" name="组合 105"/>
            <p:cNvGrpSpPr/>
            <p:nvPr/>
          </p:nvGrpSpPr>
          <p:grpSpPr>
            <a:xfrm>
              <a:off x="933887" y="3380765"/>
              <a:ext cx="6464410" cy="662730"/>
              <a:chOff x="933887" y="3380765"/>
              <a:chExt cx="646441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4"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anim calcmode="lin" valueType="num">
                                      <p:cBhvr additive="base">
                                        <p:cTn id="11" dur="500" fill="hold"/>
                                        <p:tgtEl>
                                          <p:spTgt spid="17412"/>
                                        </p:tgtEl>
                                        <p:attrNameLst>
                                          <p:attrName>ppt_x</p:attrName>
                                        </p:attrNameLst>
                                      </p:cBhvr>
                                      <p:tavLst>
                                        <p:tav tm="0">
                                          <p:val>
                                            <p:strVal val="#ppt_x"/>
                                          </p:val>
                                        </p:tav>
                                        <p:tav tm="100000">
                                          <p:val>
                                            <p:strVal val="#ppt_x"/>
                                          </p:val>
                                        </p:tav>
                                      </p:tavLst>
                                    </p:anim>
                                    <p:anim calcmode="lin" valueType="num">
                                      <p:cBhvr additive="base">
                                        <p:cTn id="12"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TextBox 2"/>
          <p:cNvSpPr txBox="1">
            <a:spLocks noChangeArrowheads="1"/>
          </p:cNvSpPr>
          <p:nvPr/>
        </p:nvSpPr>
        <p:spPr bwMode="auto">
          <a:xfrm>
            <a:off x="712069" y="1531990"/>
            <a:ext cx="8337550" cy="1130246"/>
          </a:xfrm>
          <a:prstGeom prst="rect">
            <a:avLst/>
          </a:prstGeom>
          <a:noFill/>
          <a:ln w="9525">
            <a:noFill/>
            <a:miter lim="800000"/>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方法</a:t>
            </a:r>
            <a:r>
              <a:rPr lang="en-US" altLang="zh-CN" sz="2400" b="1" dirty="0">
                <a:latin typeface="Times New Roman" panose="02020603050405020304" pitchFamily="18" charset="0"/>
                <a:ea typeface="仿宋" panose="02010609060101010101" pitchFamily="49" charset="-122"/>
              </a:rPr>
              <a:t>6</a:t>
            </a:r>
            <a:r>
              <a:rPr lang="zh-CN" altLang="en-US" sz="2400" b="1" dirty="0">
                <a:latin typeface="Times New Roman" panose="02020603050405020304" pitchFamily="18" charset="0"/>
                <a:ea typeface="仿宋" panose="02010609060101010101" pitchFamily="49" charset="-122"/>
              </a:rPr>
              <a:t>：将</a:t>
            </a:r>
            <a:r>
              <a:rPr lang="en-US" altLang="zh-CN" sz="2400" b="1" dirty="0">
                <a:latin typeface="Times New Roman" panose="02020603050405020304" pitchFamily="18" charset="0"/>
                <a:ea typeface="仿宋" panose="02010609060101010101" pitchFamily="49" charset="-122"/>
              </a:rPr>
              <a:t>Python</a:t>
            </a:r>
            <a:r>
              <a:rPr lang="zh-CN" altLang="en-US" sz="2400" b="1" dirty="0">
                <a:latin typeface="Times New Roman" panose="02020603050405020304" pitchFamily="18" charset="0"/>
                <a:ea typeface="仿宋" panose="02010609060101010101" pitchFamily="49" charset="-122"/>
              </a:rPr>
              <a:t>集成到</a:t>
            </a:r>
            <a:r>
              <a:rPr lang="en-US" altLang="zh-CN" sz="2400" b="1" dirty="0">
                <a:latin typeface="Times New Roman" panose="02020603050405020304" pitchFamily="18" charset="0"/>
                <a:ea typeface="仿宋" panose="02010609060101010101" pitchFamily="49" charset="-122"/>
              </a:rPr>
              <a:t>Eclipse</a:t>
            </a:r>
            <a:r>
              <a:rPr lang="zh-CN" altLang="en-US" sz="2400" b="1" dirty="0">
                <a:latin typeface="Times New Roman" panose="02020603050405020304" pitchFamily="18" charset="0"/>
                <a:ea typeface="仿宋" panose="02010609060101010101" pitchFamily="49" charset="-122"/>
              </a:rPr>
              <a:t>、</a:t>
            </a:r>
            <a:r>
              <a:rPr lang="en-US" altLang="zh-CN" sz="2400" b="1" dirty="0" err="1">
                <a:latin typeface="Times New Roman" panose="02020603050405020304" pitchFamily="18" charset="0"/>
                <a:ea typeface="仿宋" panose="02010609060101010101" pitchFamily="49" charset="-122"/>
              </a:rPr>
              <a:t>PyCharm</a:t>
            </a:r>
            <a:r>
              <a:rPr lang="zh-CN" altLang="en-US" sz="2400" b="1" dirty="0">
                <a:latin typeface="Times New Roman" panose="02020603050405020304" pitchFamily="18" charset="0"/>
                <a:ea typeface="仿宋" panose="02010609060101010101" pitchFamily="49" charset="-122"/>
              </a:rPr>
              <a:t>等面向较大规   </a:t>
            </a:r>
            <a:endParaRPr lang="en-US" altLang="zh-CN" sz="2400" b="1" dirty="0">
              <a:latin typeface="Times New Roman" panose="02020603050405020304" pitchFamily="18" charset="0"/>
              <a:ea typeface="仿宋" panose="02010609060101010101" pitchFamily="49" charset="-122"/>
            </a:endParaRPr>
          </a:p>
          <a:p>
            <a:pPr marL="0" lvl="1" algn="just" eaLnBrk="1" hangingPunct="1">
              <a:lnSpc>
                <a:spcPct val="150000"/>
              </a:lnSpc>
              <a:buClr>
                <a:srgbClr val="FF0000"/>
              </a:buClr>
            </a:pPr>
            <a:r>
              <a:rPr lang="en-US" altLang="zh-CN" sz="2400" b="1" dirty="0">
                <a:latin typeface="Times New Roman" panose="02020603050405020304" pitchFamily="18" charset="0"/>
                <a:ea typeface="仿宋" panose="02010609060101010101" pitchFamily="49" charset="-122"/>
              </a:rPr>
              <a:t>                  </a:t>
            </a:r>
            <a:r>
              <a:rPr lang="zh-CN" altLang="en-US" sz="2400" b="1" dirty="0">
                <a:latin typeface="Times New Roman" panose="02020603050405020304" pitchFamily="18" charset="0"/>
                <a:ea typeface="仿宋" panose="02010609060101010101" pitchFamily="49" charset="-122"/>
              </a:rPr>
              <a:t>模项目开发的集成开发环境中</a:t>
            </a:r>
            <a:endParaRPr lang="en-US" altLang="zh-CN" sz="2400" b="1" dirty="0">
              <a:latin typeface="Times New Roman" panose="02020603050405020304" pitchFamily="18" charset="0"/>
              <a:ea typeface="仿宋" panose="02010609060101010101" pitchFamily="49" charset="-122"/>
            </a:endParaRPr>
          </a:p>
        </p:txBody>
      </p:sp>
      <p:pic>
        <p:nvPicPr>
          <p:cNvPr id="6" name="Picture 9"/>
          <p:cNvPicPr>
            <a:picLocks noChangeAspect="1" noChangeArrowheads="1"/>
          </p:cNvPicPr>
          <p:nvPr/>
        </p:nvPicPr>
        <p:blipFill>
          <a:blip r:embed="rId1" cstate="print"/>
          <a:srcRect/>
          <a:stretch>
            <a:fillRect/>
          </a:stretch>
        </p:blipFill>
        <p:spPr bwMode="auto">
          <a:xfrm>
            <a:off x="2117725" y="3547564"/>
            <a:ext cx="4435475" cy="1824038"/>
          </a:xfrm>
          <a:prstGeom prst="rect">
            <a:avLst/>
          </a:prstGeom>
          <a:noFill/>
          <a:ln w="9525">
            <a:noFill/>
            <a:miter lim="800000"/>
            <a:headEnd/>
            <a:tailEnd/>
          </a:ln>
        </p:spPr>
      </p:pic>
      <p:sp>
        <p:nvSpPr>
          <p:cNvPr id="7" name="矩形 6"/>
          <p:cNvSpPr/>
          <p:nvPr/>
        </p:nvSpPr>
        <p:spPr>
          <a:xfrm>
            <a:off x="1619672" y="2692652"/>
            <a:ext cx="4339650" cy="581057"/>
          </a:xfrm>
          <a:prstGeom prst="rect">
            <a:avLst/>
          </a:prstGeom>
        </p:spPr>
        <p:txBody>
          <a:bodyPr wrap="none">
            <a:spAutoFit/>
          </a:bodyPr>
          <a:lstStyle/>
          <a:p>
            <a:pPr lvl="1" algn="just">
              <a:lnSpc>
                <a:spcPct val="150000"/>
              </a:lnSpc>
              <a:buClr>
                <a:srgbClr val="FF0000"/>
              </a:buClr>
            </a:pPr>
            <a:r>
              <a:rPr lang="zh-CN" altLang="en-US" sz="2400" b="1" dirty="0">
                <a:latin typeface="Times New Roman" panose="02020603050405020304" pitchFamily="18" charset="0"/>
                <a:ea typeface="仿宋" panose="02010609060101010101" pitchFamily="49" charset="-122"/>
              </a:rPr>
              <a:t>采用上述某个方法，执行：</a:t>
            </a:r>
            <a:endParaRPr lang="en-US" altLang="zh-CN" sz="2400" b="1" dirty="0">
              <a:latin typeface="Times New Roman" panose="02020603050405020304" pitchFamily="18" charset="0"/>
              <a:ea typeface="仿宋" panose="02010609060101010101" pitchFamily="49" charset="-122"/>
            </a:endParaRPr>
          </a:p>
        </p:txBody>
      </p:sp>
      <p:sp>
        <p:nvSpPr>
          <p:cNvPr id="9" name="矩形 8"/>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0" name="组合 114"/>
          <p:cNvGrpSpPr/>
          <p:nvPr/>
        </p:nvGrpSpPr>
        <p:grpSpPr>
          <a:xfrm>
            <a:off x="530027" y="116632"/>
            <a:ext cx="6464410" cy="662730"/>
            <a:chOff x="933887" y="3380765"/>
            <a:chExt cx="6464410" cy="662730"/>
          </a:xfrm>
        </p:grpSpPr>
        <p:grpSp>
          <p:nvGrpSpPr>
            <p:cNvPr id="11" name="组合 105"/>
            <p:cNvGrpSpPr/>
            <p:nvPr/>
          </p:nvGrpSpPr>
          <p:grpSpPr>
            <a:xfrm>
              <a:off x="933887" y="3380765"/>
              <a:ext cx="6464410" cy="662730"/>
              <a:chOff x="933887" y="3380765"/>
              <a:chExt cx="6464410" cy="662730"/>
            </a:xfrm>
          </p:grpSpPr>
          <p:sp>
            <p:nvSpPr>
              <p:cNvPr id="13"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4"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2" name="图片 11" descr="12.jpg"/>
            <p:cNvPicPr>
              <a:picLocks noChangeAspect="1"/>
            </p:cNvPicPr>
            <p:nvPr/>
          </p:nvPicPr>
          <p:blipFill>
            <a:blip r:embed="rId2"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19458"/>
          <p:cNvSpPr>
            <a:spLocks noGrp="1"/>
          </p:cNvSpPr>
          <p:nvPr>
            <p:ph idx="1"/>
          </p:nvPr>
        </p:nvSpPr>
        <p:spPr>
          <a:xfrm>
            <a:off x="457200" y="1414845"/>
            <a:ext cx="8435280" cy="4678451"/>
          </a:xfrm>
        </p:spPr>
        <p:txBody>
          <a:bodyPr anchor="t"/>
          <a:lstStyle/>
          <a:p>
            <a:pPr>
              <a:spcBef>
                <a:spcPts val="300"/>
              </a:spcBef>
              <a:buClr>
                <a:srgbClr val="FF0000"/>
              </a:buClr>
              <a:buSzPct val="90000"/>
              <a:buFont typeface="Wingdings" panose="05000000000000000000" pitchFamily="2" charset="2"/>
              <a:buChar char="n"/>
            </a:pPr>
            <a:r>
              <a:rPr lang="zh-CN" altLang="en-US" sz="2200" b="1" dirty="0"/>
              <a:t>对象是</a:t>
            </a:r>
            <a:r>
              <a:rPr lang="en-US" altLang="zh-CN" sz="2200" b="1" dirty="0"/>
              <a:t>python</a:t>
            </a:r>
            <a:r>
              <a:rPr lang="zh-CN" altLang="en-US" sz="2200" b="1" dirty="0"/>
              <a:t>中最基本的概念</a:t>
            </a:r>
            <a:r>
              <a:rPr lang="zh-CN" altLang="en-US" sz="2200" dirty="0"/>
              <a:t>，在</a:t>
            </a:r>
            <a:r>
              <a:rPr lang="en-US" altLang="zh-CN" sz="2200" dirty="0"/>
              <a:t>python</a:t>
            </a:r>
            <a:r>
              <a:rPr lang="zh-CN" altLang="en-US" sz="2200" dirty="0"/>
              <a:t>中处理的一切都是对象。</a:t>
            </a:r>
            <a:endParaRPr lang="en-US" altLang="zh-CN" sz="2200" dirty="0"/>
          </a:p>
          <a:p>
            <a:pPr>
              <a:spcBef>
                <a:spcPts val="300"/>
              </a:spcBef>
              <a:buClr>
                <a:srgbClr val="FF0000"/>
              </a:buClr>
              <a:buSzPct val="90000"/>
              <a:buFont typeface="Wingdings" panose="05000000000000000000" pitchFamily="2" charset="2"/>
              <a:buChar char="n"/>
            </a:pPr>
            <a:r>
              <a:rPr lang="zh-CN" altLang="en-US" sz="2200" dirty="0"/>
              <a:t>包含许多内置对象可直接使用，如数字、字符串、列表、</a:t>
            </a:r>
            <a:r>
              <a:rPr lang="en-US" altLang="zh-CN" sz="2200" dirty="0"/>
              <a:t>del</a:t>
            </a:r>
            <a:r>
              <a:rPr lang="zh-CN" altLang="en-US" sz="2200" dirty="0"/>
              <a:t>等；</a:t>
            </a:r>
            <a:endParaRPr lang="en-US" altLang="zh-CN" sz="2200" dirty="0"/>
          </a:p>
          <a:p>
            <a:pPr>
              <a:spcBef>
                <a:spcPts val="300"/>
              </a:spcBef>
              <a:buClr>
                <a:srgbClr val="FF0000"/>
              </a:buClr>
              <a:buSzPct val="90000"/>
              <a:buFont typeface="Wingdings" panose="05000000000000000000" pitchFamily="2" charset="2"/>
              <a:buChar char="n"/>
            </a:pPr>
            <a:r>
              <a:rPr lang="zh-CN" altLang="en-US" sz="2200" dirty="0"/>
              <a:t>非</a:t>
            </a:r>
            <a:r>
              <a:rPr lang="en-US" altLang="zh-CN" sz="2200" dirty="0"/>
              <a:t>内置对象需要导入模块才能使用，如正弦函数sin(x)</a:t>
            </a:r>
            <a:r>
              <a:rPr lang="zh-CN" altLang="en-US" sz="2200" dirty="0"/>
              <a:t>，随机数产生函数</a:t>
            </a:r>
            <a:r>
              <a:rPr lang="en-US" altLang="zh-CN" sz="1800" dirty="0"/>
              <a:t>random( )</a:t>
            </a:r>
            <a:r>
              <a:rPr lang="zh-CN" altLang="en-US" sz="1800" dirty="0"/>
              <a:t>等。</a:t>
            </a:r>
            <a:endParaRPr lang="zh-CN" altLang="en-US" sz="1800" dirty="0"/>
          </a:p>
        </p:txBody>
      </p:sp>
      <p:grpSp>
        <p:nvGrpSpPr>
          <p:cNvPr id="4" name="组合 67"/>
          <p:cNvGrpSpPr/>
          <p:nvPr/>
        </p:nvGrpSpPr>
        <p:grpSpPr>
          <a:xfrm>
            <a:off x="555407" y="89761"/>
            <a:ext cx="7661425" cy="698583"/>
            <a:chOff x="936625" y="4179148"/>
            <a:chExt cx="7661425" cy="698583"/>
          </a:xfrm>
        </p:grpSpPr>
        <p:grpSp>
          <p:nvGrpSpPr>
            <p:cNvPr id="5" name="组合 106"/>
            <p:cNvGrpSpPr/>
            <p:nvPr/>
          </p:nvGrpSpPr>
          <p:grpSpPr>
            <a:xfrm>
              <a:off x="936625" y="4179148"/>
              <a:ext cx="7661425" cy="698583"/>
              <a:chOff x="927100" y="4179148"/>
              <a:chExt cx="7661425" cy="698583"/>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对象模型</a:t>
                </a:r>
                <a:endParaRPr lang="zh-CN" altLang="en-US" sz="3600" b="1" dirty="0">
                  <a:latin typeface="Times New Roman" panose="02020603050405020304" pitchFamily="18" charset="0"/>
                  <a:ea typeface="仿宋" panose="02010609060101010101" pitchFamily="49" charset="-122"/>
                </a:endParaRPr>
              </a:p>
            </p:txBody>
          </p:sp>
        </p:grpSp>
        <p:pic>
          <p:nvPicPr>
            <p:cNvPr id="6" name="图片 5"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3" name="文本框 2"/>
          <p:cNvSpPr txBox="1"/>
          <p:nvPr/>
        </p:nvSpPr>
        <p:spPr>
          <a:xfrm>
            <a:off x="323528" y="925935"/>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ea typeface="仿宋" panose="02010609060101010101" pitchFamily="49" charset="-122"/>
              </a:rPr>
              <a:t>1.3.1 Python</a:t>
            </a:r>
            <a:r>
              <a:rPr lang="zh-CN" altLang="en-US" sz="2800" b="1" dirty="0">
                <a:ea typeface="仿宋" panose="02010609060101010101" pitchFamily="49" charset="-122"/>
              </a:rPr>
              <a:t>对象模型</a:t>
            </a:r>
            <a:endParaRPr lang="zh-CN" altLang="en-US" sz="2800" b="1" dirty="0">
              <a:ea typeface="仿宋" panose="02010609060101010101" pitchFamily="49" charset="-122"/>
            </a:endParaRPr>
          </a:p>
        </p:txBody>
      </p:sp>
      <p:graphicFrame>
        <p:nvGraphicFramePr>
          <p:cNvPr id="11" name="Table -1"/>
          <p:cNvGraphicFramePr/>
          <p:nvPr/>
        </p:nvGraphicFramePr>
        <p:xfrm>
          <a:off x="323528" y="3140968"/>
          <a:ext cx="8712968" cy="3289935"/>
        </p:xfrm>
        <a:graphic>
          <a:graphicData uri="http://schemas.openxmlformats.org/drawingml/2006/table">
            <a:tbl>
              <a:tblPr firstRow="1" bandRow="1">
                <a:tableStyleId>{5940675A-B579-460E-94D1-54222C63F5DA}</a:tableStyleId>
              </a:tblPr>
              <a:tblGrid>
                <a:gridCol w="805400"/>
                <a:gridCol w="878618"/>
                <a:gridCol w="1844374"/>
                <a:gridCol w="5184576"/>
              </a:tblGrid>
              <a:tr h="193675">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pitchFamily="34" charset="0"/>
                        </a:rPr>
                        <a:t>对象类型</a:t>
                      </a:r>
                      <a:endPar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pitchFamily="3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rPr>
                        <a:t>类型名称</a:t>
                      </a:r>
                      <a:endPar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pitchFamily="34" charset="0"/>
                        </a:rPr>
                        <a:t>示例</a:t>
                      </a:r>
                      <a:endPar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pitchFamily="34" charset="0"/>
                      </a:endParaRP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rPr>
                        <a:t>简要说明</a:t>
                      </a:r>
                      <a:endPar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3845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数字</a:t>
                      </a:r>
                      <a:endPar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int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float, complex</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1234,  3.14, </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1.3e5,</a:t>
                      </a: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 3+4j</a:t>
                      </a:r>
                      <a:endPar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a:latin typeface="Times New Roman" panose="02020603050405020304" pitchFamily="18" charset="0"/>
                          <a:ea typeface="宋体" panose="02010600030101010101" pitchFamily="2" charset="-122"/>
                          <a:cs typeface="宋体" panose="02010600030101010101" pitchFamily="2" charset="-122"/>
                        </a:rPr>
                        <a:t>数字</a:t>
                      </a:r>
                      <a:r>
                        <a:rPr lang="zh-CN" altLang="en-US" sz="1200" b="1" u="none" baseline="0">
                          <a:solidFill>
                            <a:srgbClr val="FF0000"/>
                          </a:solidFill>
                          <a:latin typeface="Times New Roman" panose="02020603050405020304" pitchFamily="18" charset="0"/>
                          <a:ea typeface="宋体" panose="02010600030101010101" pitchFamily="2" charset="-122"/>
                          <a:cs typeface="宋体" panose="02010600030101010101" pitchFamily="2" charset="-122"/>
                        </a:rPr>
                        <a:t>大小没有限制</a:t>
                      </a:r>
                      <a:r>
                        <a:rPr lang="zh-CN" altLang="en-US" sz="1200" b="0" u="none" baseline="0">
                          <a:latin typeface="Times New Roman" panose="02020603050405020304" pitchFamily="18" charset="0"/>
                          <a:ea typeface="宋体" panose="02010600030101010101" pitchFamily="2" charset="-122"/>
                          <a:cs typeface="宋体" panose="02010600030101010101" pitchFamily="2" charset="-122"/>
                        </a:rPr>
                        <a:t>，内置支持复数及其运算</a:t>
                      </a:r>
                      <a:endParaRPr lang="zh-CN" altLang="en-US" sz="1200" b="0" u="none" baseline="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8354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字符串</a:t>
                      </a:r>
                      <a:endPar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str</a:t>
                      </a:r>
                      <a:endParaRPr lang="en-US" altLang="zh-CN" sz="1200" b="0" u="none" baseline="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a:t>
                      </a:r>
                      <a:r>
                        <a:rPr lang="en-US" altLang="zh-CN" sz="1200" b="0" u="none" baseline="0" dirty="0" err="1">
                          <a:latin typeface="Times New Roman" panose="02020603050405020304" pitchFamily="18" charset="0"/>
                          <a:ea typeface="宋体" panose="02010600030101010101" pitchFamily="2" charset="-122"/>
                          <a:cs typeface="Calibri" panose="020F0502020204030204" pitchFamily="34" charset="0"/>
                        </a:rPr>
                        <a:t>swfu</a:t>
                      </a: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 "I'm student",</a:t>
                      </a:r>
                      <a:endPar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endParaRPr>
                    </a:p>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 '''Python '''</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r</a:t>
                      </a:r>
                      <a:r>
                        <a:rPr lang="en-US" altLang="zh-CN" sz="1200" baseline="0" dirty="0" err="1">
                          <a:latin typeface="Times New Roman" panose="02020603050405020304" pitchFamily="18" charset="0"/>
                          <a:ea typeface="宋体" panose="02010600030101010101" pitchFamily="2" charset="-122"/>
                          <a:cs typeface="Calibri" panose="020F0502020204030204" pitchFamily="34" charset="0"/>
                          <a:sym typeface="+mn-ea"/>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abc</a:t>
                      </a:r>
                      <a:r>
                        <a:rPr lang="en-US" altLang="zh-CN" sz="1200" baseline="0" dirty="0">
                          <a:latin typeface="Times New Roman" panose="02020603050405020304" pitchFamily="18" charset="0"/>
                          <a:ea typeface="宋体" panose="02010600030101010101" pitchFamily="2" charset="-122"/>
                          <a:cs typeface="Calibri" panose="020F0502020204030204" pitchFamily="34" charset="0"/>
                          <a:sym typeface="+mn-ea"/>
                        </a:rPr>
                        <a: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R</a:t>
                      </a:r>
                      <a:r>
                        <a:rPr lang="en-US" altLang="zh-CN" sz="1200" baseline="0" dirty="0" err="1">
                          <a:latin typeface="Times New Roman" panose="02020603050405020304" pitchFamily="18" charset="0"/>
                          <a:ea typeface="宋体" panose="02010600030101010101" pitchFamily="2" charset="-122"/>
                          <a:cs typeface="Calibri" panose="020F0502020204030204" pitchFamily="34" charset="0"/>
                          <a:sym typeface="+mn-ea"/>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bcd</a:t>
                      </a:r>
                      <a:r>
                        <a:rPr lang="en-US" altLang="zh-CN" sz="1200" baseline="0" dirty="0">
                          <a:latin typeface="Times New Roman" panose="02020603050405020304" pitchFamily="18" charset="0"/>
                          <a:ea typeface="宋体" panose="02010600030101010101" pitchFamily="2" charset="-122"/>
                          <a:cs typeface="Calibri" panose="020F0502020204030204" pitchFamily="34" charset="0"/>
                          <a:sym typeface="+mn-ea"/>
                        </a:rPr>
                        <a:t>'</a:t>
                      </a:r>
                      <a:endPar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使用单引号、双引号、三引号作为定界符，以字母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r</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或</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R</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引导的表示原始字符串</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1211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字节串</a:t>
                      </a:r>
                      <a:endPar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bytes</a:t>
                      </a:r>
                      <a:endParaRPr lang="en-US" altLang="zh-CN" sz="1200" b="0" u="none" baseline="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b</a:t>
                      </a:r>
                      <a:r>
                        <a:rPr lang="en-US" altLang="zh-CN" sz="1200" b="0" u="none" baseline="0" dirty="0" err="1">
                          <a:latin typeface="Times New Roman" panose="02020603050405020304" pitchFamily="18" charset="0"/>
                          <a:ea typeface="宋体" panose="02010600030101010101" pitchFamily="2" charset="-122"/>
                          <a:cs typeface="Calibri" panose="020F0502020204030204" pitchFamily="34" charset="0"/>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hello</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world</a:t>
                      </a: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以字母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b</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引导，可以使用单引号、双引号、三引号作为定界符</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0863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列表</a:t>
                      </a:r>
                      <a:endPar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list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[1, 2, 3]</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['a', 'b', ['c', 2]]</a:t>
                      </a:r>
                      <a:endParaRPr lang="en-US" sz="1200" b="0" u="none" baseline="0" dirty="0">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所有元素放在一对方括号中，元素之间使用逗号分隔，其中的元素可以是任意类型</a:t>
                      </a:r>
                      <a:endPar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8354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字典</a:t>
                      </a:r>
                      <a:endPar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dict</a:t>
                      </a:r>
                      <a:endParaRPr lang="en-US" altLang="zh-CN" sz="1200" b="0" u="none" baseline="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{1:'food' ,2:'taste', 3:'import'}</a:t>
                      </a:r>
                      <a:endPar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所有元素放在一对大括号中，元素之间使用逗号分隔，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元素形式为“键</a:t>
                      </a:r>
                      <a:r>
                        <a:rPr lang="en-US" altLang="zh-CN"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值”</a:t>
                      </a:r>
                      <a:endPar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1181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元组</a:t>
                      </a:r>
                      <a:endPar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tuple</a:t>
                      </a:r>
                      <a:endParaRPr lang="en-US" altLang="zh-CN" sz="1200" b="0" u="none" baseline="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(2, -5, 6)</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(3,)</a:t>
                      </a:r>
                      <a:endPar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不可变</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，所有元素放在一对圆括号中，元素之间使用逗号分隔，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如果元组中只有一个元素的话，后面的逗号不能省略</a:t>
                      </a:r>
                      <a:endPar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1117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集合</a:t>
                      </a:r>
                      <a:endPar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set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p>
                      <a:pPr marL="0" indent="0" algn="ctr">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frozenset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{'a', 'b', 'c'}</a:t>
                      </a:r>
                      <a:endPar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所有元素放在一对大括号中，元素之间使用逗号分隔，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元素不允许重复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另外，</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set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是可变的，而</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frozenset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是不可变的</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683568" y="1772816"/>
          <a:ext cx="7992887" cy="3499088"/>
        </p:xfrm>
        <a:graphic>
          <a:graphicData uri="http://schemas.openxmlformats.org/drawingml/2006/table">
            <a:tbl>
              <a:tblPr firstRow="1" bandRow="1">
                <a:tableStyleId>{5940675A-B579-460E-94D1-54222C63F5DA}</a:tableStyleId>
              </a:tblPr>
              <a:tblGrid>
                <a:gridCol w="1339039"/>
                <a:gridCol w="1115866"/>
                <a:gridCol w="2434375"/>
                <a:gridCol w="3103607"/>
              </a:tblGrid>
              <a:tr h="217805">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pitchFamily="34" charset="0"/>
                        </a:rPr>
                        <a:t>对象类型</a:t>
                      </a:r>
                      <a:endPar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pitchFamily="3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类型名称</a:t>
                      </a:r>
                      <a:endPar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pitchFamily="34" charset="0"/>
                        </a:rPr>
                        <a:t>示例</a:t>
                      </a:r>
                      <a:endPar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pitchFamily="34" charset="0"/>
                      </a:endParaRP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简要说明</a:t>
                      </a:r>
                      <a:endPar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02920">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rPr>
                        <a:t>布尔型</a:t>
                      </a:r>
                      <a:endPar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a:t>
                      </a:r>
                      <a:endPar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rPr>
                        <a:t>True, False</a:t>
                      </a:r>
                      <a:endPar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逻辑值，关系运算符、成员测试运算符、同一性测试运算符组成的表达式的值一般为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294243">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rPr>
                        <a:t>空类型</a:t>
                      </a:r>
                      <a:endPar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NoneType</a:t>
                      </a:r>
                      <a:endPar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rPr>
                        <a:t>None</a:t>
                      </a:r>
                      <a:endPar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空值</a:t>
                      </a:r>
                      <a:endParaRPr lang="zh-CN" altLang="en-US"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7086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异常</a:t>
                      </a:r>
                      <a:endPar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Exception</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ValueError</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TypeError</a:t>
                      </a:r>
                      <a:endParaRPr lang="en-US" altLang="zh-CN"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rPr>
                        <a:t> </a:t>
                      </a:r>
                      <a:endPar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内置大量异常类，分别对应不同类型的异常</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84810">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rPr>
                        <a:t>文件</a:t>
                      </a:r>
                      <a:endPar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 </a:t>
                      </a:r>
                      <a:endParaRPr lang="en-US" altLang="zh-CN"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f </a:t>
                      </a:r>
                      <a:r>
                        <a:rPr lang="en-US" altLang="zh-CN" sz="1400" b="0" u="none" baseline="0">
                          <a:latin typeface="Times New Roman" panose="02020603050405020304" pitchFamily="18" charset="0"/>
                          <a:ea typeface="仿宋" panose="02010609060101010101" pitchFamily="49" charset="-122"/>
                          <a:cs typeface="Calibri" panose="020F0502020204030204" pitchFamily="34" charset="0"/>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baseline="0">
                          <a:latin typeface="Times New Roman" panose="02020603050405020304" pitchFamily="18" charset="0"/>
                          <a:ea typeface="仿宋" panose="02010609060101010101" pitchFamily="49" charset="-122"/>
                          <a:cs typeface="Calibri" panose="020F0502020204030204" pitchFamily="34" charset="0"/>
                        </a:rPr>
                        <a:t>open('data.dat', 'r</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b</a:t>
                      </a:r>
                      <a:r>
                        <a:rPr lang="en-US" altLang="zh-CN" sz="1400" b="0" u="none" baseline="0">
                          <a:latin typeface="Times New Roman" panose="02020603050405020304" pitchFamily="18" charset="0"/>
                          <a:ea typeface="仿宋" panose="02010609060101010101" pitchFamily="49" charset="-122"/>
                          <a:cs typeface="Calibri" panose="020F0502020204030204" pitchFamily="34" charset="0"/>
                        </a:rPr>
                        <a:t>')</a:t>
                      </a:r>
                      <a:endParaRPr lang="en-US" altLang="zh-CN"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open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是</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内置函数，使用指定的模式打开文件，返回文件对象</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0355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其他可迭代对象</a:t>
                      </a:r>
                      <a:endPar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 </a:t>
                      </a:r>
                      <a:endPar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生成器对象、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range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zip</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enumerate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map</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filter</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对象等等</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具有</a:t>
                      </a: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惰性求值</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的特点，除</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range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对象之外，其他对象中的元素只能看一次</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7086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rPr>
                        <a:t>编程单元</a:t>
                      </a:r>
                      <a:endPar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endParaRP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rPr>
                        <a:t> </a:t>
                      </a:r>
                      <a:endPar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endParaRP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Calibri" panose="020F0502020204030204" pitchFamily="34" charset="0"/>
                        </a:rPr>
                        <a:t>函数</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（使用</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def</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定义）</a:t>
                      </a:r>
                      <a:endParaRPr lang="zh-CN" altLang="en-US" sz="1400" b="0" u="none" baseline="0">
                        <a:latin typeface="Times New Roman" panose="02020603050405020304" pitchFamily="18" charset="0"/>
                        <a:ea typeface="仿宋" panose="02010609060101010101" pitchFamily="49" charset="-122"/>
                        <a:cs typeface="宋体" panose="02010600030101010101" pitchFamily="2" charset="-122"/>
                      </a:endParaRPr>
                    </a:p>
                    <a:p>
                      <a:pPr marL="0" indent="0" algn="l">
                        <a:buNone/>
                      </a:pPr>
                      <a:r>
                        <a:rPr lang="zh-CN" altLang="en-US" sz="1400" b="0" u="none" baseline="0">
                          <a:latin typeface="Times New Roman" panose="02020603050405020304" pitchFamily="18" charset="0"/>
                          <a:ea typeface="仿宋" panose="02010609060101010101" pitchFamily="49" charset="-122"/>
                          <a:cs typeface="Calibri" panose="020F0502020204030204" pitchFamily="34" charset="0"/>
                        </a:rPr>
                        <a:t>类</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（使用</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class</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定义）</a:t>
                      </a:r>
                      <a:endParaRPr lang="zh-CN" altLang="en-US" sz="1400" b="0" u="none" baseline="0">
                        <a:latin typeface="Times New Roman" panose="02020603050405020304" pitchFamily="18" charset="0"/>
                        <a:ea typeface="仿宋" panose="02010609060101010101" pitchFamily="49" charset="-122"/>
                        <a:cs typeface="宋体" panose="02010600030101010101" pitchFamily="2" charset="-122"/>
                      </a:endParaRPr>
                    </a:p>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模块（类型为</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module</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endParaRPr lang="en-US" sz="1400" b="0" u="none" baseline="0">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类和函数都属于</a:t>
                      </a: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可调用对象</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，模块用来集中存放函数、类、常量或其他对象</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323528" y="925935"/>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t>1.3.1 Python</a:t>
            </a:r>
            <a:r>
              <a:rPr lang="zh-CN" altLang="en-US" sz="2800" b="1" dirty="0"/>
              <a:t>对象模型</a:t>
            </a:r>
            <a:endParaRPr lang="zh-CN" altLang="en-US" sz="2800" b="1" dirty="0"/>
          </a:p>
        </p:txBody>
      </p:sp>
      <p:grpSp>
        <p:nvGrpSpPr>
          <p:cNvPr id="13" name="组合 67"/>
          <p:cNvGrpSpPr/>
          <p:nvPr/>
        </p:nvGrpSpPr>
        <p:grpSpPr>
          <a:xfrm>
            <a:off x="555407" y="89761"/>
            <a:ext cx="7661425" cy="698583"/>
            <a:chOff x="936625" y="4179148"/>
            <a:chExt cx="7661425" cy="698583"/>
          </a:xfrm>
        </p:grpSpPr>
        <p:grpSp>
          <p:nvGrpSpPr>
            <p:cNvPr id="14" name="组合 106"/>
            <p:cNvGrpSpPr/>
            <p:nvPr/>
          </p:nvGrpSpPr>
          <p:grpSpPr>
            <a:xfrm>
              <a:off x="936625" y="4179148"/>
              <a:ext cx="7661425" cy="698583"/>
              <a:chOff x="927100" y="4179148"/>
              <a:chExt cx="7661425"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对象模型</a:t>
                </a:r>
                <a:endParaRPr lang="zh-CN" altLang="en-US" sz="3600" b="1" dirty="0">
                  <a:latin typeface="Times New Roman" panose="02020603050405020304" pitchFamily="18" charset="0"/>
                  <a:ea typeface="仿宋" panose="02010609060101010101" pitchFamily="49" charset="-122"/>
                </a:endParaRPr>
              </a:p>
            </p:txBody>
          </p:sp>
        </p:grpSp>
        <p:pic>
          <p:nvPicPr>
            <p:cNvPr id="15" name="图片 14"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1505"/>
          <p:cNvSpPr>
            <a:spLocks noGrp="1"/>
          </p:cNvSpPr>
          <p:nvPr>
            <p:ph idx="1"/>
          </p:nvPr>
        </p:nvSpPr>
        <p:spPr>
          <a:xfrm>
            <a:off x="467544" y="1315591"/>
            <a:ext cx="8229600" cy="4678451"/>
          </a:xfrm>
        </p:spPr>
        <p:txBody>
          <a:bodyPr anchor="t"/>
          <a:lstStyle/>
          <a:p>
            <a:pPr>
              <a:spcBef>
                <a:spcPts val="600"/>
              </a:spcBef>
              <a:spcAft>
                <a:spcPts val="600"/>
              </a:spcAft>
              <a:buClr>
                <a:srgbClr val="FF0000"/>
              </a:buClr>
              <a:buSzPct val="90000"/>
              <a:buFont typeface="Wingdings" panose="05000000000000000000" pitchFamily="2" charset="2"/>
              <a:buChar char="n"/>
            </a:pPr>
            <a:r>
              <a:rPr lang="zh-CN" altLang="en-US" sz="1800" b="1" dirty="0"/>
              <a:t>在</a:t>
            </a:r>
            <a:r>
              <a:rPr lang="en-US" altLang="zh-CN" sz="1800" b="1" dirty="0"/>
              <a:t>Python</a:t>
            </a:r>
            <a:r>
              <a:rPr lang="zh-CN" altLang="en-US" sz="1800" b="1" dirty="0"/>
              <a:t>中，</a:t>
            </a:r>
            <a:r>
              <a:rPr lang="zh-CN" altLang="en-US" sz="1800" b="1" dirty="0">
                <a:solidFill>
                  <a:srgbClr val="FF0000"/>
                </a:solidFill>
              </a:rPr>
              <a:t>不需事先声明变量名及其类型</a:t>
            </a:r>
            <a:r>
              <a:rPr lang="zh-CN" altLang="en-US" sz="1800" b="1" dirty="0"/>
              <a:t>，直接赋值即可创建各种类型的对象变量。</a:t>
            </a:r>
            <a:r>
              <a:rPr lang="zh-CN" altLang="en-US" sz="1800" b="1" dirty="0">
                <a:sym typeface="Arial" panose="020B0604020202020204" charset="-122"/>
              </a:rPr>
              <a:t>这一点适用于</a:t>
            </a:r>
            <a:r>
              <a:rPr lang="en-US" altLang="zh-CN" sz="1800" b="1" dirty="0">
                <a:sym typeface="Arial" panose="020B0604020202020204" charset="-122"/>
              </a:rPr>
              <a:t>Python</a:t>
            </a:r>
            <a:r>
              <a:rPr lang="zh-CN" altLang="en-US" sz="1800" b="1" dirty="0">
                <a:sym typeface="Arial" panose="020B0604020202020204" charset="-122"/>
              </a:rPr>
              <a:t>任意类型的对象。</a:t>
            </a:r>
            <a:endParaRPr lang="zh-CN" altLang="en-US" sz="1800" b="1" dirty="0"/>
          </a:p>
          <a:p>
            <a:pPr>
              <a:spcBef>
                <a:spcPts val="600"/>
              </a:spcBef>
              <a:spcAft>
                <a:spcPts val="600"/>
              </a:spcAft>
              <a:buClr>
                <a:srgbClr val="FF0000"/>
              </a:buClr>
              <a:buSzPct val="90000"/>
              <a:buFont typeface="Wingdings" panose="05000000000000000000" pitchFamily="2" charset="2"/>
              <a:buChar char="ü"/>
            </a:pPr>
            <a:r>
              <a:rPr lang="zh-CN" altLang="en-US" sz="1800" dirty="0"/>
              <a:t>例如：</a:t>
            </a:r>
            <a:endParaRPr lang="zh-CN" altLang="en-US" sz="1800" dirty="0"/>
          </a:p>
        </p:txBody>
      </p:sp>
      <p:sp>
        <p:nvSpPr>
          <p:cNvPr id="7" name="文本框 6"/>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1.3.2 Python</a:t>
            </a:r>
            <a:r>
              <a:rPr lang="zh-CN" altLang="en-US" sz="2800" b="1" dirty="0">
                <a:latin typeface="Times New Roman" panose="02020603050405020304" pitchFamily="18" charset="0"/>
                <a:ea typeface="仿宋" panose="02010609060101010101" pitchFamily="49" charset="-122"/>
              </a:rPr>
              <a:t>变量</a:t>
            </a:r>
            <a:endParaRPr lang="zh-CN" altLang="en-US" sz="2800" b="1" dirty="0">
              <a:latin typeface="Times New Roman" panose="02020603050405020304" pitchFamily="18" charset="0"/>
              <a:ea typeface="仿宋" panose="02010609060101010101" pitchFamily="49" charset="-122"/>
            </a:endParaRPr>
          </a:p>
        </p:txBody>
      </p:sp>
      <p:sp>
        <p:nvSpPr>
          <p:cNvPr id="16" name="文本框 15"/>
          <p:cNvSpPr txBox="1"/>
          <p:nvPr/>
        </p:nvSpPr>
        <p:spPr>
          <a:xfrm>
            <a:off x="1558008" y="2089238"/>
            <a:ext cx="3168352" cy="623248"/>
          </a:xfrm>
          <a:prstGeom prst="rect">
            <a:avLst/>
          </a:prstGeom>
          <a:noFill/>
        </p:spPr>
        <p:txBody>
          <a:bodyPr wrap="square" rtlCol="0">
            <a:spAutoFit/>
          </a:bodyPr>
          <a:lstStyle/>
          <a:p>
            <a:pPr>
              <a:spcBef>
                <a:spcPts val="600"/>
              </a:spcBef>
              <a:spcAft>
                <a:spcPts val="0"/>
              </a:spcAft>
              <a:buSzPct val="90000"/>
              <a:buNone/>
            </a:pPr>
            <a:r>
              <a:rPr lang="en-US" altLang="zh-CN" sz="1350" dirty="0">
                <a:ea typeface="仿宋" panose="02010609060101010101" pitchFamily="49" charset="-122"/>
              </a:rPr>
              <a:t> &gt;&gt;&gt; x = 3</a:t>
            </a:r>
            <a:endParaRPr lang="en-US" altLang="zh-CN" sz="1350" dirty="0">
              <a:ea typeface="仿宋" panose="02010609060101010101" pitchFamily="49" charset="-122"/>
            </a:endParaRPr>
          </a:p>
          <a:p>
            <a:pPr>
              <a:spcBef>
                <a:spcPts val="600"/>
              </a:spcBef>
              <a:spcAft>
                <a:spcPts val="0"/>
              </a:spcAft>
              <a:buSzPct val="90000"/>
              <a:buNone/>
            </a:pPr>
            <a:r>
              <a:rPr lang="zh-CN" altLang="en-US" sz="1600" dirty="0">
                <a:ea typeface="仿宋" panose="02010609060101010101" pitchFamily="49" charset="-122"/>
              </a:rPr>
              <a:t>创建了整型变量</a:t>
            </a:r>
            <a:r>
              <a:rPr lang="en-US" altLang="zh-CN" sz="1600" dirty="0">
                <a:ea typeface="仿宋" panose="02010609060101010101" pitchFamily="49" charset="-122"/>
              </a:rPr>
              <a:t>x</a:t>
            </a:r>
            <a:r>
              <a:rPr lang="zh-CN" altLang="en-US" sz="1600" dirty="0">
                <a:ea typeface="仿宋" panose="02010609060101010101" pitchFamily="49" charset="-122"/>
              </a:rPr>
              <a:t>，并赋值为</a:t>
            </a:r>
            <a:r>
              <a:rPr lang="en-US" altLang="zh-CN" sz="1600" dirty="0">
                <a:ea typeface="仿宋" panose="02010609060101010101" pitchFamily="49" charset="-122"/>
              </a:rPr>
              <a:t>3</a:t>
            </a:r>
            <a:r>
              <a:rPr lang="zh-CN" altLang="en-US" sz="1600" dirty="0">
                <a:ea typeface="仿宋" panose="02010609060101010101" pitchFamily="49" charset="-122"/>
              </a:rPr>
              <a:t>。</a:t>
            </a:r>
            <a:endParaRPr lang="zh-CN" altLang="en-US" sz="1600" dirty="0">
              <a:ea typeface="仿宋" panose="02010609060101010101" pitchFamily="49" charset="-122"/>
            </a:endParaRPr>
          </a:p>
        </p:txBody>
      </p:sp>
      <p:sp>
        <p:nvSpPr>
          <p:cNvPr id="17" name="文本框 16"/>
          <p:cNvSpPr txBox="1"/>
          <p:nvPr/>
        </p:nvSpPr>
        <p:spPr>
          <a:xfrm>
            <a:off x="1558008" y="2754821"/>
            <a:ext cx="4762872" cy="700192"/>
          </a:xfrm>
          <a:prstGeom prst="rect">
            <a:avLst/>
          </a:prstGeom>
          <a:noFill/>
        </p:spPr>
        <p:txBody>
          <a:bodyPr wrap="square" rtlCol="0">
            <a:spAutoFit/>
          </a:bodyPr>
          <a:lstStyle/>
          <a:p>
            <a:pPr>
              <a:spcBef>
                <a:spcPts val="600"/>
              </a:spcBef>
              <a:spcAft>
                <a:spcPts val="600"/>
              </a:spcAft>
              <a:buSzPct val="90000"/>
              <a:buNone/>
            </a:pPr>
            <a:r>
              <a:rPr lang="en-US" altLang="zh-CN" sz="1350" dirty="0">
                <a:ea typeface="仿宋" panose="02010609060101010101" pitchFamily="49" charset="-122"/>
              </a:rPr>
              <a:t>&gt;&gt;&gt; x = 'Hello world.'</a:t>
            </a:r>
            <a:endParaRPr lang="en-US" altLang="zh-CN" sz="1350" dirty="0">
              <a:ea typeface="仿宋" panose="02010609060101010101" pitchFamily="49" charset="-122"/>
            </a:endParaRPr>
          </a:p>
          <a:p>
            <a:pPr>
              <a:spcBef>
                <a:spcPts val="600"/>
              </a:spcBef>
              <a:spcAft>
                <a:spcPts val="600"/>
              </a:spcAft>
              <a:buSzPct val="90000"/>
              <a:buNone/>
            </a:pPr>
            <a:r>
              <a:rPr lang="zh-CN" altLang="en-US" sz="1600" dirty="0">
                <a:ea typeface="仿宋" panose="02010609060101010101" pitchFamily="49" charset="-122"/>
              </a:rPr>
              <a:t>创建了字符串变量</a:t>
            </a:r>
            <a:r>
              <a:rPr lang="en-US" altLang="zh-CN" sz="1600" dirty="0">
                <a:ea typeface="仿宋" panose="02010609060101010101" pitchFamily="49" charset="-122"/>
              </a:rPr>
              <a:t>x</a:t>
            </a:r>
            <a:r>
              <a:rPr lang="zh-CN" altLang="en-US" sz="1600" dirty="0">
                <a:ea typeface="仿宋" panose="02010609060101010101" pitchFamily="49" charset="-122"/>
              </a:rPr>
              <a:t>，并赋值为</a:t>
            </a:r>
            <a:r>
              <a:rPr lang="en-US" altLang="zh-CN" sz="1600" dirty="0">
                <a:ea typeface="仿宋" panose="02010609060101010101" pitchFamily="49" charset="-122"/>
              </a:rPr>
              <a:t>'Hello world.'</a:t>
            </a:r>
            <a:r>
              <a:rPr lang="zh-CN" altLang="en-US" sz="1600" dirty="0">
                <a:ea typeface="仿宋" panose="02010609060101010101" pitchFamily="49" charset="-122"/>
              </a:rPr>
              <a:t>。</a:t>
            </a:r>
            <a:endParaRPr lang="zh-CN" altLang="en-US" sz="1600" dirty="0">
              <a:ea typeface="仿宋" panose="02010609060101010101" pitchFamily="49" charset="-122"/>
            </a:endParaRPr>
          </a:p>
        </p:txBody>
      </p:sp>
      <p:grpSp>
        <p:nvGrpSpPr>
          <p:cNvPr id="25" name="组合 24"/>
          <p:cNvGrpSpPr/>
          <p:nvPr/>
        </p:nvGrpSpPr>
        <p:grpSpPr>
          <a:xfrm>
            <a:off x="3562625" y="2712486"/>
            <a:ext cx="3816424" cy="360040"/>
            <a:chOff x="2627784" y="3246395"/>
            <a:chExt cx="3816424" cy="360040"/>
          </a:xfrm>
        </p:grpSpPr>
        <p:sp>
          <p:nvSpPr>
            <p:cNvPr id="5" name="矩形 4"/>
            <p:cNvSpPr/>
            <p:nvPr/>
          </p:nvSpPr>
          <p:spPr>
            <a:xfrm>
              <a:off x="2915816" y="3246395"/>
              <a:ext cx="3528392" cy="360040"/>
            </a:xfrm>
            <a:prstGeom prst="rect">
              <a:avLst/>
            </a:prstGeom>
            <a:solidFill>
              <a:srgbClr val="FFFF00"/>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noProof="1">
                  <a:solidFill>
                    <a:srgbClr val="FF0000"/>
                  </a:solidFill>
                  <a:ea typeface="仿宋" panose="02010609060101010101" pitchFamily="49" charset="-122"/>
                </a:rPr>
                <a:t>新的字符串变量，再也不是原来的</a:t>
              </a:r>
              <a:r>
                <a:rPr lang="en-US" altLang="zh-CN" sz="1600" noProof="1">
                  <a:solidFill>
                    <a:srgbClr val="FF0000"/>
                  </a:solidFill>
                  <a:ea typeface="仿宋" panose="02010609060101010101" pitchFamily="49" charset="-122"/>
                </a:rPr>
                <a:t>x</a:t>
              </a:r>
              <a:r>
                <a:rPr lang="zh-CN" altLang="en-US" sz="1600" noProof="1">
                  <a:solidFill>
                    <a:srgbClr val="FF0000"/>
                  </a:solidFill>
                  <a:ea typeface="仿宋" panose="02010609060101010101" pitchFamily="49" charset="-122"/>
                </a:rPr>
                <a:t>了</a:t>
              </a:r>
              <a:endParaRPr lang="zh-CN" altLang="en-US" sz="1600" noProof="1">
                <a:solidFill>
                  <a:srgbClr val="FF0000"/>
                </a:solidFill>
                <a:ea typeface="仿宋" panose="02010609060101010101" pitchFamily="49" charset="-122"/>
              </a:endParaRPr>
            </a:p>
          </p:txBody>
        </p:sp>
        <p:cxnSp>
          <p:nvCxnSpPr>
            <p:cNvPr id="24" name="直接箭头连接符 23"/>
            <p:cNvCxnSpPr/>
            <p:nvPr/>
          </p:nvCxnSpPr>
          <p:spPr>
            <a:xfrm flipH="1">
              <a:off x="2627784" y="3426415"/>
              <a:ext cx="288032"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文本占位符 22530"/>
          <p:cNvSpPr txBox="1"/>
          <p:nvPr/>
        </p:nvSpPr>
        <p:spPr bwMode="auto">
          <a:xfrm>
            <a:off x="647564" y="3654816"/>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spcAft>
                <a:spcPts val="600"/>
              </a:spcAft>
              <a:buClr>
                <a:srgbClr val="FF0000"/>
              </a:buClr>
              <a:buSzPct val="90000"/>
              <a:buFont typeface="Wingdings" panose="05000000000000000000" pitchFamily="2" charset="2"/>
              <a:buChar char="n"/>
            </a:pPr>
            <a:r>
              <a:rPr lang="en-US" altLang="zh-CN" sz="1800" b="1" dirty="0">
                <a:latin typeface="宋体" panose="02010600030101010101" pitchFamily="2" charset="-122"/>
              </a:rPr>
              <a:t>Python</a:t>
            </a:r>
            <a:r>
              <a:rPr lang="zh-CN" altLang="en-US" sz="1800" b="1" dirty="0">
                <a:latin typeface="宋体" panose="02010600030101010101" pitchFamily="2" charset="-122"/>
              </a:rPr>
              <a:t>属于</a:t>
            </a:r>
            <a:r>
              <a:rPr lang="zh-CN" altLang="en-US" sz="1800" b="1" dirty="0">
                <a:solidFill>
                  <a:srgbClr val="FF0000"/>
                </a:solidFill>
                <a:latin typeface="宋体" panose="02010600030101010101" pitchFamily="2" charset="-122"/>
              </a:rPr>
              <a:t>强类型编程语言</a:t>
            </a:r>
            <a:r>
              <a:rPr lang="zh-CN" altLang="en-US" sz="1800" b="1" dirty="0">
                <a:latin typeface="宋体" panose="02010600030101010101" pitchFamily="2" charset="-122"/>
              </a:rPr>
              <a:t>，</a:t>
            </a:r>
            <a:r>
              <a:rPr lang="en-US" altLang="zh-CN" sz="1800" b="1" dirty="0">
                <a:latin typeface="宋体" panose="02010600030101010101" pitchFamily="2" charset="-122"/>
              </a:rPr>
              <a:t>Python</a:t>
            </a:r>
            <a:r>
              <a:rPr lang="zh-CN" altLang="en-US" sz="1800" b="1" dirty="0">
                <a:latin typeface="宋体" panose="02010600030101010101" pitchFamily="2" charset="-122"/>
              </a:rPr>
              <a:t>解释器会根据赋值或运算来自动推断变量类型。</a:t>
            </a:r>
            <a:r>
              <a:rPr lang="en-US" altLang="zh-CN" sz="1800" b="1" dirty="0">
                <a:latin typeface="宋体" panose="02010600030101010101" pitchFamily="2" charset="-122"/>
              </a:rPr>
              <a:t>Python</a:t>
            </a:r>
            <a:r>
              <a:rPr lang="zh-CN" altLang="en-US" sz="1800" b="1" dirty="0">
                <a:latin typeface="宋体" panose="02010600030101010101" pitchFamily="2" charset="-122"/>
              </a:rPr>
              <a:t>还是一种</a:t>
            </a:r>
            <a:r>
              <a:rPr lang="zh-CN" altLang="en-US" sz="1800" b="1" dirty="0">
                <a:solidFill>
                  <a:srgbClr val="FF0000"/>
                </a:solidFill>
                <a:latin typeface="宋体" panose="02010600030101010101" pitchFamily="2" charset="-122"/>
              </a:rPr>
              <a:t>动态类型语言</a:t>
            </a:r>
            <a:r>
              <a:rPr lang="zh-CN" altLang="en-US" sz="1800" b="1" dirty="0">
                <a:latin typeface="宋体" panose="02010600030101010101" pitchFamily="2" charset="-122"/>
              </a:rPr>
              <a:t>，变量的类型也是可以随时变化的。</a:t>
            </a:r>
            <a:endParaRPr lang="zh-CN" altLang="en-US" sz="1800" b="1" dirty="0">
              <a:latin typeface="宋体" panose="02010600030101010101" pitchFamily="2" charset="-122"/>
            </a:endParaRPr>
          </a:p>
          <a:p>
            <a:pPr>
              <a:lnSpc>
                <a:spcPct val="80000"/>
              </a:lnSpc>
              <a:buClr>
                <a:srgbClr val="FF0000"/>
              </a:buClr>
              <a:buSzPct val="90000"/>
              <a:buFont typeface="Wingdings" panose="05000000000000000000" pitchFamily="2" charset="2"/>
              <a:buChar char="ü"/>
            </a:pPr>
            <a:r>
              <a:rPr lang="zh-CN" altLang="en-US" sz="1800" dirty="0">
                <a:latin typeface="Consolas" panose="020B0609020204030204" charset="0"/>
              </a:rPr>
              <a:t>例如：</a:t>
            </a:r>
            <a:endParaRPr lang="en-US" altLang="zh-CN" sz="1800" dirty="0">
              <a:latin typeface="Consolas" panose="020B0609020204030204" charset="0"/>
            </a:endParaRPr>
          </a:p>
          <a:p>
            <a:pPr>
              <a:lnSpc>
                <a:spcPct val="80000"/>
              </a:lnSpc>
              <a:buSzPct val="90000"/>
              <a:buFont typeface="Arial" panose="020B0604020202020204" pitchFamily="34" charset="0"/>
              <a:buNone/>
            </a:pPr>
            <a:r>
              <a:rPr lang="en-US" altLang="zh-CN" sz="1350" dirty="0">
                <a:latin typeface="Consolas" panose="020B0609020204030204" charset="0"/>
              </a:rPr>
              <a:t>    &gt;&gt;&gt; x = 3</a:t>
            </a:r>
            <a:endParaRPr lang="en-US" altLang="zh-CN" sz="1350" dirty="0">
              <a:latin typeface="Consolas" panose="020B0609020204030204" charset="0"/>
            </a:endParaRPr>
          </a:p>
          <a:p>
            <a:pPr>
              <a:lnSpc>
                <a:spcPct val="80000"/>
              </a:lnSpc>
              <a:buSzPct val="90000"/>
              <a:buNone/>
            </a:pPr>
            <a:r>
              <a:rPr lang="en-US" altLang="zh-CN" sz="1350" dirty="0">
                <a:latin typeface="Consolas" panose="020B0609020204030204" charset="0"/>
              </a:rPr>
              <a:t>    &gt;&gt;&gt; print(type(x))       </a:t>
            </a:r>
            <a:r>
              <a:rPr lang="en-US" altLang="zh-CN" sz="1350" dirty="0">
                <a:solidFill>
                  <a:srgbClr val="0000FF"/>
                </a:solidFill>
                <a:latin typeface="Consolas" panose="020B0609020204030204" charset="0"/>
              </a:rPr>
              <a:t>#type():</a:t>
            </a:r>
            <a:r>
              <a:rPr lang="zh-CN" altLang="en-US" sz="1350" dirty="0">
                <a:solidFill>
                  <a:srgbClr val="0000FF"/>
                </a:solidFill>
                <a:latin typeface="Consolas" panose="020B0609020204030204" charset="0"/>
              </a:rPr>
              <a:t>查看变量类型</a:t>
            </a:r>
            <a:endParaRPr lang="zh-CN" altLang="en-US" sz="1350" dirty="0">
              <a:solidFill>
                <a:srgbClr val="0000FF"/>
              </a:solidFill>
              <a:latin typeface="Consolas" panose="020B0609020204030204" charset="0"/>
            </a:endParaRPr>
          </a:p>
          <a:p>
            <a:pPr>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    &lt;class '</a:t>
            </a:r>
            <a:r>
              <a:rPr lang="en-US" altLang="zh-CN" sz="1350" dirty="0" err="1">
                <a:solidFill>
                  <a:srgbClr val="0000FF"/>
                </a:solidFill>
                <a:latin typeface="Consolas" panose="020B0609020204030204" charset="0"/>
              </a:rPr>
              <a:t>int</a:t>
            </a:r>
            <a:r>
              <a:rPr lang="en-US" altLang="zh-CN" sz="1350" dirty="0">
                <a:solidFill>
                  <a:srgbClr val="0000FF"/>
                </a:solidFill>
                <a:latin typeface="Consolas" panose="020B0609020204030204" charset="0"/>
              </a:rPr>
              <a:t>'&gt;</a:t>
            </a:r>
            <a:endParaRPr lang="en-US" altLang="zh-CN" sz="1350" dirty="0">
              <a:solidFill>
                <a:srgbClr val="0000FF"/>
              </a:solidFill>
              <a:latin typeface="Consolas" panose="020B0609020204030204" charset="0"/>
            </a:endParaRPr>
          </a:p>
          <a:p>
            <a:pPr>
              <a:lnSpc>
                <a:spcPct val="80000"/>
              </a:lnSpc>
              <a:buSzPct val="90000"/>
              <a:buFont typeface="Arial" panose="020B0604020202020204" pitchFamily="34" charset="0"/>
              <a:buNone/>
            </a:pPr>
            <a:r>
              <a:rPr lang="en-US" altLang="zh-CN" sz="1350" dirty="0">
                <a:latin typeface="Consolas" panose="020B0609020204030204" charset="0"/>
              </a:rPr>
              <a:t>    &gt;&gt;&gt; x = 'Hello world.'</a:t>
            </a:r>
            <a:endParaRPr lang="en-US" altLang="zh-CN" sz="1350" dirty="0">
              <a:latin typeface="Consolas" panose="020B0609020204030204" charset="0"/>
            </a:endParaRPr>
          </a:p>
          <a:p>
            <a:pPr>
              <a:lnSpc>
                <a:spcPct val="80000"/>
              </a:lnSpc>
              <a:buSzPct val="90000"/>
              <a:buFont typeface="Arial" panose="020B0604020202020204" pitchFamily="34" charset="0"/>
              <a:buNone/>
            </a:pPr>
            <a:r>
              <a:rPr lang="en-US" altLang="zh-CN" sz="1350" dirty="0">
                <a:latin typeface="Consolas" panose="020B0609020204030204" charset="0"/>
              </a:rPr>
              <a:t>    &gt;&gt;&gt; print(type(x)) </a:t>
            </a:r>
            <a:endParaRPr lang="en-US" altLang="zh-CN" sz="1350" dirty="0">
              <a:latin typeface="Consolas" panose="020B0609020204030204" charset="0"/>
            </a:endParaRPr>
          </a:p>
          <a:p>
            <a:pPr>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    &lt;class '</a:t>
            </a:r>
            <a:r>
              <a:rPr lang="en-US" altLang="zh-CN" sz="1350" dirty="0" err="1">
                <a:solidFill>
                  <a:srgbClr val="0000FF"/>
                </a:solidFill>
                <a:latin typeface="Consolas" panose="020B0609020204030204" charset="0"/>
              </a:rPr>
              <a:t>str</a:t>
            </a:r>
            <a:r>
              <a:rPr lang="en-US" altLang="zh-CN" sz="1350" dirty="0">
                <a:solidFill>
                  <a:srgbClr val="0000FF"/>
                </a:solidFill>
                <a:latin typeface="Consolas" panose="020B0609020204030204" charset="0"/>
              </a:rPr>
              <a:t>'&gt;</a:t>
            </a:r>
            <a:endParaRPr lang="en-US" altLang="zh-CN" sz="1350" dirty="0">
              <a:solidFill>
                <a:srgbClr val="0000FF"/>
              </a:solidFill>
              <a:latin typeface="Consolas" panose="020B0609020204030204" charset="0"/>
            </a:endParaRPr>
          </a:p>
          <a:p>
            <a:pPr>
              <a:lnSpc>
                <a:spcPct val="80000"/>
              </a:lnSpc>
              <a:buSzPct val="90000"/>
              <a:buNone/>
            </a:pPr>
            <a:r>
              <a:rPr lang="en-US" altLang="zh-CN" sz="1350" dirty="0">
                <a:latin typeface="Consolas" panose="020B0609020204030204" charset="0"/>
              </a:rPr>
              <a:t>    &gt;&gt;&gt; </a:t>
            </a:r>
            <a:r>
              <a:rPr lang="en-US" altLang="zh-CN" sz="1350" dirty="0" err="1">
                <a:latin typeface="Consolas" panose="020B0609020204030204" charset="0"/>
              </a:rPr>
              <a:t>isinstance</a:t>
            </a:r>
            <a:r>
              <a:rPr lang="en-US" altLang="zh-CN" sz="1350" dirty="0">
                <a:latin typeface="Consolas" panose="020B0609020204030204" charset="0"/>
              </a:rPr>
              <a:t>(3, </a:t>
            </a:r>
            <a:r>
              <a:rPr lang="en-US" altLang="zh-CN" sz="1350" dirty="0" err="1">
                <a:latin typeface="Consolas" panose="020B0609020204030204" charset="0"/>
              </a:rPr>
              <a:t>int</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isinstance</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测试对象是否是某个类型的实例</a:t>
            </a:r>
            <a:endParaRPr lang="zh-CN" altLang="en-US" sz="1350" dirty="0">
              <a:solidFill>
                <a:srgbClr val="0000FF"/>
              </a:solidFill>
              <a:latin typeface="Consolas" panose="020B0609020204030204" charset="0"/>
            </a:endParaRPr>
          </a:p>
          <a:p>
            <a:pPr>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    True</a:t>
            </a:r>
            <a:endParaRPr lang="en-US" altLang="zh-CN" sz="1350" dirty="0">
              <a:solidFill>
                <a:srgbClr val="0000FF"/>
              </a:solidFill>
              <a:latin typeface="Consolas" panose="020B0609020204030204" charset="0"/>
            </a:endParaRPr>
          </a:p>
        </p:txBody>
      </p:sp>
      <p:grpSp>
        <p:nvGrpSpPr>
          <p:cNvPr id="18" name="组合 67"/>
          <p:cNvGrpSpPr/>
          <p:nvPr/>
        </p:nvGrpSpPr>
        <p:grpSpPr>
          <a:xfrm>
            <a:off x="467544" y="89761"/>
            <a:ext cx="7317240" cy="698583"/>
            <a:chOff x="848762" y="4179148"/>
            <a:chExt cx="7317240" cy="698583"/>
          </a:xfrm>
        </p:grpSpPr>
        <p:grpSp>
          <p:nvGrpSpPr>
            <p:cNvPr id="19" name="组合 106"/>
            <p:cNvGrpSpPr/>
            <p:nvPr/>
          </p:nvGrpSpPr>
          <p:grpSpPr>
            <a:xfrm>
              <a:off x="848762" y="4179148"/>
              <a:ext cx="7317240" cy="698583"/>
              <a:chOff x="839237" y="4179148"/>
              <a:chExt cx="7317240" cy="698583"/>
            </a:xfrm>
          </p:grpSpPr>
          <p:sp>
            <p:nvSpPr>
              <p:cNvPr id="2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22"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20" name="图片 19" descr="无标题.png"/>
            <p:cNvPicPr>
              <a:picLocks noChangeAspect="1"/>
            </p:cNvPicPr>
            <p:nvPr/>
          </p:nvPicPr>
          <p:blipFill>
            <a:blip r:embed="rId1" cstate="print"/>
            <a:stretch>
              <a:fillRect/>
            </a:stretch>
          </p:blipFill>
          <p:spPr>
            <a:xfrm>
              <a:off x="1137949" y="4364064"/>
              <a:ext cx="433676" cy="330989"/>
            </a:xfrm>
            <a:prstGeom prst="rect">
              <a:avLst/>
            </a:prstGeom>
          </p:spPr>
        </p:pic>
      </p:grpSp>
      <p:grpSp>
        <p:nvGrpSpPr>
          <p:cNvPr id="2" name="组合 1"/>
          <p:cNvGrpSpPr/>
          <p:nvPr/>
        </p:nvGrpSpPr>
        <p:grpSpPr>
          <a:xfrm>
            <a:off x="3578996" y="2020347"/>
            <a:ext cx="2691228" cy="360040"/>
            <a:chOff x="4758910" y="1920227"/>
            <a:chExt cx="2691228" cy="360040"/>
          </a:xfrm>
        </p:grpSpPr>
        <p:sp>
          <p:nvSpPr>
            <p:cNvPr id="13" name="矩形 12"/>
            <p:cNvSpPr/>
            <p:nvPr/>
          </p:nvSpPr>
          <p:spPr>
            <a:xfrm>
              <a:off x="5046942" y="1920227"/>
              <a:ext cx="2403196" cy="360040"/>
            </a:xfrm>
            <a:prstGeom prst="rect">
              <a:avLst/>
            </a:prstGeom>
            <a:solidFill>
              <a:srgbClr val="FFFF00"/>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noProof="1">
                  <a:solidFill>
                    <a:srgbClr val="FF0000"/>
                  </a:solidFill>
                  <a:ea typeface="仿宋" panose="02010609060101010101" pitchFamily="49" charset="-122"/>
                </a:rPr>
                <a:t>凭空出现一个整型变量</a:t>
              </a:r>
              <a:r>
                <a:rPr lang="en-US" altLang="zh-CN" sz="1600" noProof="1">
                  <a:solidFill>
                    <a:srgbClr val="FF0000"/>
                  </a:solidFill>
                  <a:ea typeface="仿宋" panose="02010609060101010101" pitchFamily="49" charset="-122"/>
                </a:rPr>
                <a:t>x</a:t>
              </a:r>
              <a:endParaRPr lang="en-US" altLang="zh-CN" sz="1600" noProof="1">
                <a:solidFill>
                  <a:srgbClr val="FF0000"/>
                </a:solidFill>
                <a:ea typeface="仿宋" panose="02010609060101010101" pitchFamily="49" charset="-122"/>
              </a:endParaRPr>
            </a:p>
          </p:txBody>
        </p:sp>
        <p:cxnSp>
          <p:nvCxnSpPr>
            <p:cNvPr id="23" name="直接箭头连接符 22"/>
            <p:cNvCxnSpPr/>
            <p:nvPr/>
          </p:nvCxnSpPr>
          <p:spPr>
            <a:xfrm flipH="1">
              <a:off x="4758910" y="2086144"/>
              <a:ext cx="288032"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24578"/>
          <p:cNvSpPr>
            <a:spLocks noGrp="1"/>
          </p:cNvSpPr>
          <p:nvPr>
            <p:ph idx="1"/>
          </p:nvPr>
        </p:nvSpPr>
        <p:spPr>
          <a:xfrm>
            <a:off x="539552" y="1390194"/>
            <a:ext cx="8352928" cy="4678451"/>
          </a:xfrm>
        </p:spPr>
        <p:txBody>
          <a:bodyPr anchor="t"/>
          <a:lstStyle/>
          <a:p>
            <a:pPr>
              <a:spcBef>
                <a:spcPct val="0"/>
              </a:spcBef>
              <a:buClr>
                <a:srgbClr val="FF0000"/>
              </a:buClr>
              <a:buSzPct val="90000"/>
              <a:buFont typeface="Wingdings" panose="05000000000000000000" pitchFamily="2" charset="2"/>
              <a:buChar char="n"/>
            </a:pPr>
            <a:r>
              <a:rPr lang="zh-CN" altLang="en-US" sz="1800" b="1" dirty="0">
                <a:latin typeface="宋体" panose="02010600030101010101" pitchFamily="2" charset="-122"/>
              </a:rPr>
              <a:t>如果变量出现在赋值运算符或复合赋值运算符（例如</a:t>
            </a:r>
            <a:r>
              <a:rPr lang="en-US" altLang="zh-CN" sz="1800" b="1" dirty="0">
                <a:latin typeface="宋体" panose="02010600030101010101" pitchFamily="2" charset="-122"/>
              </a:rPr>
              <a:t>+=</a:t>
            </a:r>
            <a:r>
              <a:rPr lang="zh-CN" altLang="en-US" sz="1800" b="1" dirty="0">
                <a:latin typeface="宋体" panose="02010600030101010101" pitchFamily="2" charset="-122"/>
              </a:rPr>
              <a:t>、</a:t>
            </a:r>
            <a:r>
              <a:rPr lang="en-US" altLang="zh-CN" sz="1800" b="1" dirty="0">
                <a:latin typeface="宋体" panose="02010600030101010101" pitchFamily="2" charset="-122"/>
              </a:rPr>
              <a:t>*=</a:t>
            </a:r>
            <a:r>
              <a:rPr lang="zh-CN" altLang="en-US" sz="1800" b="1" dirty="0">
                <a:latin typeface="宋体" panose="02010600030101010101" pitchFamily="2" charset="-122"/>
              </a:rPr>
              <a:t>等等）的左边则表示创建变量或修改变量的值，否则表示引用该变量的值</a:t>
            </a:r>
            <a:endParaRPr lang="en-US" altLang="zh-CN" sz="1800" b="1" dirty="0">
              <a:latin typeface="宋体" panose="02010600030101010101" pitchFamily="2" charset="-122"/>
            </a:endParaRPr>
          </a:p>
          <a:p>
            <a:pPr lvl="1">
              <a:spcBef>
                <a:spcPct val="0"/>
              </a:spcBef>
              <a:buClr>
                <a:srgbClr val="FF0000"/>
              </a:buClr>
              <a:buSzPct val="90000"/>
              <a:buFont typeface="Arial" panose="020B0604020202020204" pitchFamily="34" charset="0"/>
              <a:buChar char="•"/>
            </a:pPr>
            <a:r>
              <a:rPr lang="zh-CN" altLang="en-US" sz="1800" b="1" dirty="0">
                <a:latin typeface="宋体" panose="02010600030101010101" pitchFamily="2" charset="-122"/>
              </a:rPr>
              <a:t>适用于使用下标来访问列表、字典等可变序列及其他自定义对象中元素的情况。</a:t>
            </a:r>
            <a:endParaRPr lang="en-US" altLang="zh-CN" sz="1800" b="1" dirty="0">
              <a:latin typeface="宋体" panose="02010600030101010101" pitchFamily="2" charset="-122"/>
            </a:endParaRPr>
          </a:p>
          <a:p>
            <a:pPr lvl="1">
              <a:spcBef>
                <a:spcPct val="0"/>
              </a:spcBef>
              <a:buClr>
                <a:srgbClr val="FF0000"/>
              </a:buClr>
              <a:buSzPct val="90000"/>
              <a:buFont typeface="Wingdings" panose="05000000000000000000" pitchFamily="2" charset="2"/>
              <a:buChar char="ü"/>
            </a:pPr>
            <a:r>
              <a:rPr lang="zh-CN" altLang="en-US" sz="1800" dirty="0">
                <a:latin typeface="宋体" panose="02010600030101010101" pitchFamily="2" charset="-122"/>
              </a:rPr>
              <a:t>例如：</a:t>
            </a:r>
            <a:endParaRPr lang="zh-CN" altLang="en-US" sz="1800" dirty="0">
              <a:latin typeface="宋体" panose="02010600030101010101" pitchFamily="2" charset="-122"/>
            </a:endParaRPr>
          </a:p>
          <a:p>
            <a:pPr>
              <a:lnSpc>
                <a:spcPct val="80000"/>
              </a:lnSpc>
              <a:buSzPct val="90000"/>
              <a:buNone/>
            </a:pPr>
            <a:r>
              <a:rPr lang="en-US" altLang="zh-CN" sz="1350" dirty="0">
                <a:latin typeface="Consolas" panose="020B0609020204030204" charset="0"/>
              </a:rPr>
              <a:t>        &gt;&gt;&gt; x = 3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创建整型变量</a:t>
            </a:r>
            <a:endParaRPr lang="zh-CN" altLang="en-US" sz="1350" dirty="0">
              <a:solidFill>
                <a:srgbClr val="0000FF"/>
              </a:solidFill>
              <a:latin typeface="Consolas" panose="020B0609020204030204" charset="0"/>
            </a:endParaRPr>
          </a:p>
          <a:p>
            <a:pPr>
              <a:lnSpc>
                <a:spcPct val="80000"/>
              </a:lnSpc>
              <a:buSzPct val="90000"/>
              <a:buNone/>
            </a:pPr>
            <a:r>
              <a:rPr lang="en-US" altLang="zh-CN" sz="1350" dirty="0">
                <a:latin typeface="Consolas" panose="020B0609020204030204" charset="0"/>
              </a:rPr>
              <a:t>        &gt;&gt;&gt; print(x**2)</a:t>
            </a:r>
            <a:endParaRPr lang="en-US" altLang="zh-CN" sz="1350" dirty="0">
              <a:latin typeface="Consolas" panose="020B0609020204030204" charset="0"/>
            </a:endParaRPr>
          </a:p>
          <a:p>
            <a:pPr>
              <a:lnSpc>
                <a:spcPct val="80000"/>
              </a:lnSpc>
              <a:buSzPct val="90000"/>
              <a:buNone/>
            </a:pPr>
            <a:r>
              <a:rPr lang="en-US" altLang="zh-CN" sz="1350" dirty="0">
                <a:solidFill>
                  <a:srgbClr val="0000FF"/>
                </a:solidFill>
                <a:latin typeface="Consolas" panose="020B0609020204030204" charset="0"/>
              </a:rPr>
              <a:t>        9</a:t>
            </a:r>
            <a:endParaRPr lang="en-US" altLang="zh-CN" sz="1350" dirty="0">
              <a:solidFill>
                <a:srgbClr val="0000FF"/>
              </a:solidFill>
              <a:latin typeface="Consolas" panose="020B0609020204030204" charset="0"/>
            </a:endParaRPr>
          </a:p>
          <a:p>
            <a:pPr>
              <a:lnSpc>
                <a:spcPct val="80000"/>
              </a:lnSpc>
              <a:buSzPct val="90000"/>
              <a:buNone/>
            </a:pPr>
            <a:r>
              <a:rPr lang="en-US" altLang="zh-CN" sz="1350" dirty="0">
                <a:latin typeface="Consolas" panose="020B0609020204030204" charset="0"/>
              </a:rPr>
              <a:t>        &gt;&gt;&gt; x += 6      #</a:t>
            </a:r>
            <a:r>
              <a:rPr lang="zh-CN" altLang="en-US" sz="1350" dirty="0">
                <a:latin typeface="Consolas" panose="020B0609020204030204" charset="0"/>
              </a:rPr>
              <a:t>修改变量值</a:t>
            </a:r>
            <a:endParaRPr lang="zh-CN" altLang="en-US" sz="1350" dirty="0">
              <a:latin typeface="Consolas" panose="020B0609020204030204" charset="0"/>
            </a:endParaRPr>
          </a:p>
          <a:p>
            <a:pPr>
              <a:lnSpc>
                <a:spcPct val="80000"/>
              </a:lnSpc>
              <a:buSzPct val="90000"/>
              <a:buNone/>
            </a:pPr>
            <a:r>
              <a:rPr lang="en-US" altLang="zh-CN" sz="1350" dirty="0">
                <a:latin typeface="Consolas" panose="020B0609020204030204" charset="0"/>
              </a:rPr>
              <a:t>        &gt;&gt;&gt; print(x)</a:t>
            </a:r>
            <a:endParaRPr lang="zh-CN" altLang="en-US" sz="1350" dirty="0">
              <a:latin typeface="Consolas" panose="020B0609020204030204" charset="0"/>
            </a:endParaRPr>
          </a:p>
          <a:p>
            <a:pPr>
              <a:lnSpc>
                <a:spcPct val="80000"/>
              </a:lnSpc>
              <a:buSzPct val="90000"/>
              <a:buNone/>
            </a:pPr>
            <a:r>
              <a:rPr lang="en-US" altLang="zh-CN" sz="1350" dirty="0">
                <a:solidFill>
                  <a:srgbClr val="0000FF"/>
                </a:solidFill>
                <a:latin typeface="Consolas" panose="020B0609020204030204" charset="0"/>
              </a:rPr>
              <a:t>        9</a:t>
            </a:r>
            <a:endParaRPr lang="en-US" altLang="zh-CN" sz="1350" dirty="0">
              <a:solidFill>
                <a:srgbClr val="0000FF"/>
              </a:solidFill>
              <a:latin typeface="Consolas" panose="020B0609020204030204" charset="0"/>
            </a:endParaRP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endParaRPr lang="zh-CN" altLang="en-US" sz="2800" b="1" dirty="0">
              <a:latin typeface="Times New Roman" panose="02020603050405020304" pitchFamily="18" charset="0"/>
            </a:endParaRPr>
          </a:p>
        </p:txBody>
      </p:sp>
      <p:sp>
        <p:nvSpPr>
          <p:cNvPr id="7" name="文本占位符 25602"/>
          <p:cNvSpPr txBox="1"/>
          <p:nvPr/>
        </p:nvSpPr>
        <p:spPr bwMode="auto">
          <a:xfrm>
            <a:off x="601216" y="4077072"/>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Clr>
                <a:srgbClr val="FF0000"/>
              </a:buClr>
              <a:buFont typeface="Wingdings" panose="05000000000000000000" pitchFamily="2" charset="2"/>
              <a:buChar char="n"/>
            </a:pPr>
            <a:r>
              <a:rPr lang="zh-CN" altLang="en-US" sz="1800" b="1" dirty="0">
                <a:latin typeface="宋体" panose="02010600030101010101" pitchFamily="2" charset="-122"/>
              </a:rPr>
              <a:t>字符串和元组属于不可变序列</a:t>
            </a:r>
            <a:r>
              <a:rPr lang="zh-CN" altLang="en-US" sz="1800" dirty="0">
                <a:latin typeface="宋体" panose="02010600030101010101" pitchFamily="2" charset="-122"/>
              </a:rPr>
              <a:t>，不能通过下标的方式来修改其中的元素值，试图修改元组中元素的值时会抛出异常。</a:t>
            </a:r>
            <a:endParaRPr lang="en-US" altLang="zh-CN" sz="1800" dirty="0">
              <a:latin typeface="宋体" panose="02010600030101010101" pitchFamily="2" charset="-122"/>
            </a:endParaRPr>
          </a:p>
          <a:p>
            <a:pPr lvl="1">
              <a:spcBef>
                <a:spcPct val="0"/>
              </a:spcBef>
              <a:buClr>
                <a:srgbClr val="FF0000"/>
              </a:buClr>
              <a:buSzPct val="90000"/>
              <a:buFont typeface="Wingdings" panose="05000000000000000000" pitchFamily="2" charset="2"/>
              <a:buChar char="ü"/>
            </a:pPr>
            <a:r>
              <a:rPr lang="zh-CN" altLang="en-US" sz="1800" dirty="0">
                <a:latin typeface="宋体" panose="02010600030101010101" pitchFamily="2" charset="-122"/>
              </a:rPr>
              <a:t>例如：</a:t>
            </a:r>
            <a:endParaRPr lang="en-US" altLang="zh-CN" sz="1800" dirty="0">
              <a:latin typeface="宋体" panose="02010600030101010101" pitchFamily="2" charset="-122"/>
            </a:endParaRPr>
          </a:p>
          <a:p>
            <a:pPr>
              <a:lnSpc>
                <a:spcPct val="80000"/>
              </a:lnSpc>
              <a:buFont typeface="Arial" panose="020B0604020202020204" pitchFamily="34" charset="0"/>
              <a:buNone/>
            </a:pPr>
            <a:r>
              <a:rPr lang="en-US" altLang="zh-CN" sz="1500" dirty="0">
                <a:latin typeface="Consolas" panose="020B0609020204030204" charset="0"/>
              </a:rPr>
              <a:t>       &gt;&gt;&gt; x = (1,2,3)</a:t>
            </a:r>
            <a:endParaRPr lang="en-US" altLang="zh-CN" sz="1500" dirty="0">
              <a:latin typeface="Consolas" panose="020B0609020204030204" charset="0"/>
            </a:endParaRPr>
          </a:p>
          <a:p>
            <a:pPr>
              <a:lnSpc>
                <a:spcPct val="80000"/>
              </a:lnSpc>
              <a:buFont typeface="Arial" panose="020B0604020202020204" pitchFamily="34" charset="0"/>
              <a:buNone/>
            </a:pPr>
            <a:r>
              <a:rPr lang="en-US" altLang="zh-CN" sz="1500" dirty="0">
                <a:latin typeface="Consolas" panose="020B0609020204030204" charset="0"/>
              </a:rPr>
              <a:t>       &gt;&gt;&gt; x[1] = 5</a:t>
            </a:r>
            <a:endParaRPr lang="en-US" altLang="zh-CN" sz="1500" dirty="0">
              <a:latin typeface="Consolas" panose="020B0609020204030204" charset="0"/>
            </a:endParaRPr>
          </a:p>
          <a:p>
            <a:pPr>
              <a:lnSpc>
                <a:spcPct val="80000"/>
              </a:lnSpc>
              <a:buFont typeface="Arial" panose="020B0604020202020204" pitchFamily="34" charset="0"/>
              <a:buNone/>
            </a:pPr>
            <a:r>
              <a:rPr lang="en-US" altLang="zh-CN" sz="1500" dirty="0">
                <a:solidFill>
                  <a:srgbClr val="FF0000"/>
                </a:solidFill>
                <a:latin typeface="Consolas" panose="020B0609020204030204" charset="0"/>
              </a:rPr>
              <a:t>       </a:t>
            </a:r>
            <a:r>
              <a:rPr lang="en-US" altLang="zh-CN" sz="1500" dirty="0" err="1">
                <a:solidFill>
                  <a:srgbClr val="FF0000"/>
                </a:solidFill>
                <a:latin typeface="Consolas" panose="020B0609020204030204" charset="0"/>
              </a:rPr>
              <a:t>Traceback</a:t>
            </a:r>
            <a:r>
              <a:rPr lang="en-US" altLang="zh-CN" sz="1500" dirty="0">
                <a:solidFill>
                  <a:srgbClr val="FF0000"/>
                </a:solidFill>
                <a:latin typeface="Consolas" panose="020B0609020204030204" charset="0"/>
              </a:rPr>
              <a:t> (most recent call last):</a:t>
            </a:r>
            <a:endParaRPr lang="en-US" altLang="zh-CN" sz="1500" dirty="0">
              <a:solidFill>
                <a:srgbClr val="FF0000"/>
              </a:solidFill>
              <a:latin typeface="Consolas" panose="020B0609020204030204" charset="0"/>
            </a:endParaRPr>
          </a:p>
          <a:p>
            <a:pPr>
              <a:lnSpc>
                <a:spcPct val="80000"/>
              </a:lnSpc>
              <a:buFont typeface="Arial" panose="020B0604020202020204" pitchFamily="34" charset="0"/>
              <a:buNone/>
            </a:pPr>
            <a:r>
              <a:rPr lang="en-US" altLang="zh-CN" sz="1500" dirty="0">
                <a:solidFill>
                  <a:srgbClr val="FF0000"/>
                </a:solidFill>
                <a:latin typeface="Consolas" panose="020B0609020204030204" charset="0"/>
              </a:rPr>
              <a:t>          File "&lt;pyshell#7&gt;", line 1, in &lt;module&gt;</a:t>
            </a:r>
            <a:endParaRPr lang="en-US" altLang="zh-CN" sz="1500" dirty="0">
              <a:solidFill>
                <a:srgbClr val="FF0000"/>
              </a:solidFill>
              <a:latin typeface="Consolas" panose="020B0609020204030204" charset="0"/>
            </a:endParaRPr>
          </a:p>
          <a:p>
            <a:pPr>
              <a:lnSpc>
                <a:spcPct val="80000"/>
              </a:lnSpc>
              <a:buFont typeface="Arial" panose="020B0604020202020204" pitchFamily="34" charset="0"/>
              <a:buNone/>
            </a:pPr>
            <a:r>
              <a:rPr lang="en-US" altLang="zh-CN" sz="1500" dirty="0">
                <a:solidFill>
                  <a:srgbClr val="FF0000"/>
                </a:solidFill>
                <a:latin typeface="Consolas" panose="020B0609020204030204" charset="0"/>
              </a:rPr>
              <a:t>             x[1] = 5</a:t>
            </a:r>
            <a:endParaRPr lang="en-US" altLang="zh-CN" sz="1500" dirty="0">
              <a:solidFill>
                <a:srgbClr val="FF0000"/>
              </a:solidFill>
              <a:latin typeface="Consolas" panose="020B0609020204030204" charset="0"/>
            </a:endParaRPr>
          </a:p>
          <a:p>
            <a:pPr>
              <a:lnSpc>
                <a:spcPct val="80000"/>
              </a:lnSpc>
              <a:buFont typeface="Arial" panose="020B0604020202020204" pitchFamily="34" charset="0"/>
              <a:buNone/>
            </a:pPr>
            <a:r>
              <a:rPr lang="en-US" altLang="zh-CN" sz="1500" dirty="0">
                <a:solidFill>
                  <a:srgbClr val="FF0000"/>
                </a:solidFill>
                <a:latin typeface="Consolas" panose="020B0609020204030204" charset="0"/>
              </a:rPr>
              <a:t>       </a:t>
            </a:r>
            <a:r>
              <a:rPr lang="en-US" altLang="zh-CN" sz="1500" dirty="0" err="1">
                <a:solidFill>
                  <a:srgbClr val="FF0000"/>
                </a:solidFill>
                <a:latin typeface="Consolas" panose="020B0609020204030204" charset="0"/>
              </a:rPr>
              <a:t>TypeError</a:t>
            </a:r>
            <a:r>
              <a:rPr lang="en-US" altLang="zh-CN" sz="1500" dirty="0">
                <a:solidFill>
                  <a:srgbClr val="FF0000"/>
                </a:solidFill>
                <a:latin typeface="Consolas" panose="020B0609020204030204" charset="0"/>
              </a:rPr>
              <a:t>: 'tuple' object does not support item assignment  </a:t>
            </a:r>
            <a:endParaRPr lang="en-US" altLang="zh-CN" sz="1500" dirty="0">
              <a:solidFill>
                <a:srgbClr val="FF0000"/>
              </a:solidFill>
              <a:latin typeface="Consolas" panose="020B0609020204030204" charset="0"/>
            </a:endParaRPr>
          </a:p>
        </p:txBody>
      </p:sp>
      <p:grpSp>
        <p:nvGrpSpPr>
          <p:cNvPr id="13" name="组合 67"/>
          <p:cNvGrpSpPr/>
          <p:nvPr/>
        </p:nvGrpSpPr>
        <p:grpSpPr>
          <a:xfrm>
            <a:off x="467544" y="89761"/>
            <a:ext cx="7317240" cy="698583"/>
            <a:chOff x="848762" y="4179148"/>
            <a:chExt cx="7317240" cy="698583"/>
          </a:xfrm>
        </p:grpSpPr>
        <p:grpSp>
          <p:nvGrpSpPr>
            <p:cNvPr id="14" name="组合 106"/>
            <p:cNvGrpSpPr/>
            <p:nvPr/>
          </p:nvGrpSpPr>
          <p:grpSpPr>
            <a:xfrm>
              <a:off x="848762" y="4179148"/>
              <a:ext cx="7317240" cy="698583"/>
              <a:chOff x="839237" y="4179148"/>
              <a:chExt cx="7317240"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15" name="图片 14"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6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a:t>第</a:t>
            </a:r>
            <a:r>
              <a:rPr lang="en-US" altLang="zh-CN" b="1" dirty="0"/>
              <a:t>1</a:t>
            </a:r>
            <a:r>
              <a:rPr lang="zh-CN" altLang="en-US" b="1" dirty="0"/>
              <a:t>章  概 述</a:t>
            </a:r>
            <a:endParaRPr lang="zh-CN" altLang="en-US" b="1" dirty="0"/>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fld>
            <a:endParaRPr lang="zh-CN" altLang="en-US" sz="1200" dirty="0"/>
          </a:p>
        </p:txBody>
      </p:sp>
      <p:grpSp>
        <p:nvGrpSpPr>
          <p:cNvPr id="5" name="组合 107"/>
          <p:cNvGrpSpPr/>
          <p:nvPr/>
        </p:nvGrpSpPr>
        <p:grpSpPr>
          <a:xfrm>
            <a:off x="958665" y="5264031"/>
            <a:ext cx="3973375" cy="684275"/>
            <a:chOff x="939802" y="5062184"/>
            <a:chExt cx="3973375" cy="684275"/>
          </a:xfrm>
        </p:grpSpPr>
        <p:grpSp>
          <p:nvGrpSpPr>
            <p:cNvPr id="6" name="组合 33"/>
            <p:cNvGrpSpPr/>
            <p:nvPr/>
          </p:nvGrpSpPr>
          <p:grpSpPr>
            <a:xfrm>
              <a:off x="939802" y="5098728"/>
              <a:ext cx="813499" cy="647731"/>
              <a:chOff x="6068613" y="2138334"/>
              <a:chExt cx="412166" cy="348468"/>
            </a:xfrm>
          </p:grpSpPr>
          <p:sp>
            <p:nvSpPr>
              <p:cNvPr id="8"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7" name="TextBox 6"/>
            <p:cNvSpPr txBox="1">
              <a:spLocks noChangeArrowheads="1"/>
            </p:cNvSpPr>
            <p:nvPr/>
          </p:nvSpPr>
          <p:spPr bwMode="auto">
            <a:xfrm>
              <a:off x="1405937"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1.6 </a:t>
              </a:r>
              <a:r>
                <a:rPr lang="zh-CN" altLang="en-US" sz="3600" b="1" dirty="0">
                  <a:latin typeface="Times New Roman" panose="02020603050405020304" pitchFamily="18" charset="0"/>
                  <a:ea typeface="黑体" panose="02010609060101010101" pitchFamily="49" charset="-122"/>
                </a:rPr>
                <a:t>本章小结</a:t>
              </a:r>
              <a:endParaRPr lang="zh-CN" altLang="en-US" sz="3600" b="1" dirty="0">
                <a:latin typeface="Times New Roman" panose="02020603050405020304" pitchFamily="18" charset="0"/>
                <a:ea typeface="黑体" panose="02010609060101010101" pitchFamily="49" charset="-122"/>
              </a:endParaRPr>
            </a:p>
          </p:txBody>
        </p:sp>
      </p:grpSp>
      <p:grpSp>
        <p:nvGrpSpPr>
          <p:cNvPr id="4" name="组合 3"/>
          <p:cNvGrpSpPr/>
          <p:nvPr/>
        </p:nvGrpSpPr>
        <p:grpSpPr>
          <a:xfrm>
            <a:off x="628884" y="1124744"/>
            <a:ext cx="4231148" cy="684042"/>
            <a:chOff x="611560" y="1326432"/>
            <a:chExt cx="4231148" cy="684042"/>
          </a:xfrm>
        </p:grpSpPr>
        <p:sp>
          <p:nvSpPr>
            <p:cNvPr id="11"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黑体" panose="02010609060101010101" pitchFamily="49" charset="-122"/>
                  <a:ea typeface="黑体" panose="02010609060101010101" pitchFamily="49" charset="-122"/>
                </a:rPr>
                <a:t>引言</a:t>
              </a:r>
              <a:endParaRPr lang="zh-CN" altLang="en-US" sz="3600" b="1" dirty="0">
                <a:latin typeface="黑体" panose="02010609060101010101" pitchFamily="49" charset="-122"/>
                <a:ea typeface="黑体" panose="02010609060101010101"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descr="1.jpg"/>
              <p:cNvPicPr>
                <a:picLocks noChangeAspect="1"/>
              </p:cNvPicPr>
              <p:nvPr/>
            </p:nvPicPr>
            <p:blipFill>
              <a:blip r:embed="rId1" cstate="print"/>
              <a:stretch>
                <a:fillRect/>
              </a:stretch>
            </p:blipFill>
            <p:spPr>
              <a:xfrm>
                <a:off x="1189071" y="1467621"/>
                <a:ext cx="377680" cy="419801"/>
              </a:xfrm>
              <a:prstGeom prst="rect">
                <a:avLst/>
              </a:prstGeom>
            </p:spPr>
          </p:pic>
        </p:grpSp>
      </p:grpSp>
      <p:grpSp>
        <p:nvGrpSpPr>
          <p:cNvPr id="14" name="组合 114"/>
          <p:cNvGrpSpPr/>
          <p:nvPr/>
        </p:nvGrpSpPr>
        <p:grpSpPr>
          <a:xfrm>
            <a:off x="987910" y="2001734"/>
            <a:ext cx="6464410" cy="662730"/>
            <a:chOff x="933887" y="3380765"/>
            <a:chExt cx="6464410" cy="662730"/>
          </a:xfrm>
        </p:grpSpPr>
        <p:grpSp>
          <p:nvGrpSpPr>
            <p:cNvPr id="15" name="组合 105"/>
            <p:cNvGrpSpPr/>
            <p:nvPr/>
          </p:nvGrpSpPr>
          <p:grpSpPr>
            <a:xfrm>
              <a:off x="933887" y="3380765"/>
              <a:ext cx="6464410" cy="662730"/>
              <a:chOff x="933887" y="3380765"/>
              <a:chExt cx="6464410" cy="662730"/>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6" name="图片 15"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19" name="组合 67"/>
          <p:cNvGrpSpPr/>
          <p:nvPr/>
        </p:nvGrpSpPr>
        <p:grpSpPr>
          <a:xfrm>
            <a:off x="207088" y="2800117"/>
            <a:ext cx="7317240" cy="698583"/>
            <a:chOff x="200690" y="4179148"/>
            <a:chExt cx="7317240" cy="698583"/>
          </a:xfrm>
        </p:grpSpPr>
        <p:grpSp>
          <p:nvGrpSpPr>
            <p:cNvPr id="20" name="组合 106"/>
            <p:cNvGrpSpPr/>
            <p:nvPr/>
          </p:nvGrpSpPr>
          <p:grpSpPr>
            <a:xfrm>
              <a:off x="200690" y="4179148"/>
              <a:ext cx="7317240" cy="698583"/>
              <a:chOff x="191165" y="4179148"/>
              <a:chExt cx="7317240" cy="698583"/>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19116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1.3 Python</a:t>
                </a:r>
                <a:r>
                  <a:rPr lang="zh-CN" altLang="en-US" sz="3600" b="1" dirty="0">
                    <a:latin typeface="黑体" panose="02010609060101010101" pitchFamily="49" charset="-122"/>
                    <a:ea typeface="黑体" panose="02010609060101010101" pitchFamily="49" charset="-122"/>
                  </a:rPr>
                  <a:t>基础知识</a:t>
                </a:r>
                <a:endParaRPr lang="zh-CN" altLang="en-US" sz="36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4" name="组合 109"/>
          <p:cNvGrpSpPr/>
          <p:nvPr/>
        </p:nvGrpSpPr>
        <p:grpSpPr>
          <a:xfrm>
            <a:off x="611560" y="3623205"/>
            <a:ext cx="6542686" cy="651944"/>
            <a:chOff x="605162" y="4599564"/>
            <a:chExt cx="6542686" cy="65194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4"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605162"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1.4 Python</a:t>
              </a:r>
              <a:r>
                <a:rPr lang="zh-CN" altLang="en-US" sz="3600" b="1" dirty="0">
                  <a:latin typeface="Times New Roman" panose="02020603050405020304" pitchFamily="18" charset="0"/>
                  <a:ea typeface="黑体" panose="02010609060101010101" pitchFamily="49" charset="-122"/>
                </a:rPr>
                <a:t>代码规范</a:t>
              </a:r>
              <a:endParaRPr lang="zh-CN" altLang="en-US" sz="3600" b="1" dirty="0">
                <a:latin typeface="Times New Roman" panose="02020603050405020304" pitchFamily="18" charset="0"/>
                <a:ea typeface="黑体" panose="02010609060101010101" pitchFamily="49" charset="-122"/>
              </a:endParaRPr>
            </a:p>
          </p:txBody>
        </p:sp>
      </p:grpSp>
      <p:grpSp>
        <p:nvGrpSpPr>
          <p:cNvPr id="28" name="组合 27"/>
          <p:cNvGrpSpPr/>
          <p:nvPr/>
        </p:nvGrpSpPr>
        <p:grpSpPr>
          <a:xfrm>
            <a:off x="827584" y="4418995"/>
            <a:ext cx="6121277" cy="651944"/>
            <a:chOff x="397425" y="96425"/>
            <a:chExt cx="6121277" cy="651944"/>
          </a:xfrm>
        </p:grpSpPr>
        <p:sp>
          <p:nvSpPr>
            <p:cNvPr id="29" name="TextBox 6"/>
            <p:cNvSpPr txBox="1">
              <a:spLocks noChangeArrowheads="1"/>
            </p:cNvSpPr>
            <p:nvPr/>
          </p:nvSpPr>
          <p:spPr bwMode="auto">
            <a:xfrm>
              <a:off x="397425"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endParaRPr lang="zh-CN" altLang="en-US" sz="3600" b="1" dirty="0">
                <a:latin typeface="Times New Roman" panose="02020603050405020304" pitchFamily="18" charset="0"/>
                <a:ea typeface="黑体" panose="02010609060101010101" pitchFamily="49" charset="-122"/>
              </a:endParaRPr>
            </a:p>
          </p:txBody>
        </p:sp>
        <p:grpSp>
          <p:nvGrpSpPr>
            <p:cNvPr id="30" name="组合 29"/>
            <p:cNvGrpSpPr/>
            <p:nvPr/>
          </p:nvGrpSpPr>
          <p:grpSpPr>
            <a:xfrm>
              <a:off x="541440" y="96425"/>
              <a:ext cx="792093" cy="651756"/>
              <a:chOff x="541440" y="96425"/>
              <a:chExt cx="792093" cy="651756"/>
            </a:xfrm>
          </p:grpSpPr>
          <p:sp>
            <p:nvSpPr>
              <p:cNvPr id="31"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32" name="图片 31"/>
              <p:cNvPicPr>
                <a:picLocks noChangeAspect="1"/>
              </p:cNvPicPr>
              <p:nvPr/>
            </p:nvPicPr>
            <p:blipFill>
              <a:blip r:embed="rId5"/>
              <a:stretch>
                <a:fillRect/>
              </a:stretch>
            </p:blipFill>
            <p:spPr>
              <a:xfrm>
                <a:off x="734178" y="272894"/>
                <a:ext cx="404824" cy="335225"/>
              </a:xfrm>
              <a:prstGeom prst="rect">
                <a:avLst/>
              </a:prstGeom>
            </p:spPr>
          </p:pic>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文本框 5"/>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endParaRPr lang="zh-CN" altLang="en-US" sz="2800" b="1" dirty="0">
              <a:latin typeface="Times New Roman" panose="02020603050405020304" pitchFamily="18" charset="0"/>
            </a:endParaRPr>
          </a:p>
        </p:txBody>
      </p:sp>
      <p:sp>
        <p:nvSpPr>
          <p:cNvPr id="10" name="文本占位符 26626"/>
          <p:cNvSpPr>
            <a:spLocks noGrp="1"/>
          </p:cNvSpPr>
          <p:nvPr>
            <p:ph idx="1"/>
          </p:nvPr>
        </p:nvSpPr>
        <p:spPr>
          <a:xfrm>
            <a:off x="599713" y="1348681"/>
            <a:ext cx="8544287" cy="4678451"/>
          </a:xfrm>
        </p:spPr>
        <p:txBody>
          <a:bodyPr anchor="t"/>
          <a:lstStyle/>
          <a:p>
            <a:pPr>
              <a:lnSpc>
                <a:spcPct val="80000"/>
              </a:lnSpc>
              <a:buClr>
                <a:srgbClr val="FF0000"/>
              </a:buClr>
              <a:buFont typeface="Wingdings" panose="05000000000000000000" pitchFamily="2" charset="2"/>
              <a:buChar char="n"/>
            </a:pPr>
            <a:r>
              <a:rPr lang="zh-CN" altLang="en-US" sz="2000" b="1" dirty="0">
                <a:latin typeface="宋体" panose="02010600030101010101" pitchFamily="2" charset="-122"/>
              </a:rPr>
              <a:t>允许多个变量指向同一个值</a:t>
            </a:r>
            <a:endParaRPr lang="en-US" altLang="zh-CN" sz="2000" b="1"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r>
              <a:rPr lang="en-US" altLang="zh-CN" sz="1350" dirty="0">
                <a:latin typeface="宋体" panose="02010600030101010101" pitchFamily="2" charset="-122"/>
              </a:rPr>
              <a:t> </a:t>
            </a: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spcBef>
                <a:spcPct val="0"/>
              </a:spcBef>
              <a:buClr>
                <a:srgbClr val="FF0000"/>
              </a:buClr>
              <a:buFont typeface="Wingdings" panose="05000000000000000000" pitchFamily="2" charset="2"/>
              <a:buChar char="n"/>
            </a:pPr>
            <a:r>
              <a:rPr lang="zh-CN" altLang="en-US" sz="2000" b="1" dirty="0">
                <a:latin typeface="宋体" panose="02010600030101010101" pitchFamily="2" charset="-122"/>
              </a:rPr>
              <a:t>当修改其中一个变量值后，其内存地址将会变化，但并不影响另一变量</a:t>
            </a:r>
            <a:endParaRPr lang="en-US" altLang="zh-CN" sz="2000" b="1" dirty="0">
              <a:latin typeface="宋体" panose="02010600030101010101" pitchFamily="2" charset="-122"/>
            </a:endParaRPr>
          </a:p>
        </p:txBody>
      </p:sp>
      <p:sp>
        <p:nvSpPr>
          <p:cNvPr id="11" name="矩形 10"/>
          <p:cNvSpPr/>
          <p:nvPr/>
        </p:nvSpPr>
        <p:spPr>
          <a:xfrm>
            <a:off x="899592" y="4077072"/>
            <a:ext cx="2232248" cy="2423740"/>
          </a:xfrm>
          <a:prstGeom prst="rect">
            <a:avLst/>
          </a:prstGeom>
        </p:spPr>
        <p:txBody>
          <a:bodyPr wrap="square">
            <a:spAutoFit/>
          </a:bodyPr>
          <a:lstStyle/>
          <a:p>
            <a:pPr>
              <a:spcBef>
                <a:spcPts val="300"/>
              </a:spcBef>
              <a:buClr>
                <a:srgbClr val="FF0000"/>
              </a:buClr>
              <a:buFont typeface="Wingdings" panose="05000000000000000000" pitchFamily="2" charset="2"/>
              <a:buChar char="ü"/>
            </a:pPr>
            <a:r>
              <a:rPr lang="zh-CN" altLang="en-US" sz="2000" b="1" dirty="0">
                <a:latin typeface="Times New Roman" panose="02020603050405020304" pitchFamily="18" charset="0"/>
                <a:ea typeface="仿宋" panose="02010609060101010101" pitchFamily="49" charset="-122"/>
              </a:rPr>
              <a:t>例如：</a:t>
            </a:r>
            <a:endParaRPr lang="zh-CN" altLang="en-US" sz="2000" b="1" dirty="0">
              <a:latin typeface="Times New Roman" panose="02020603050405020304" pitchFamily="18" charset="0"/>
              <a:ea typeface="仿宋" panose="02010609060101010101" pitchFamily="49" charset="-122"/>
            </a:endParaRPr>
          </a:p>
          <a:p>
            <a:pPr>
              <a:spcBef>
                <a:spcPts val="300"/>
              </a:spcBef>
              <a:buNone/>
            </a:pPr>
            <a:r>
              <a:rPr lang="en-US" altLang="zh-CN" dirty="0">
                <a:latin typeface="Times New Roman" panose="02020603050405020304" pitchFamily="18" charset="0"/>
              </a:rPr>
              <a:t>    </a:t>
            </a:r>
            <a:r>
              <a:rPr lang="en-US" altLang="zh-CN" sz="1600" dirty="0">
                <a:latin typeface="Consolas" panose="020B0609020204030204" charset="0"/>
                <a:ea typeface="仿宋" panose="02010609060101010101" pitchFamily="49" charset="-122"/>
              </a:rPr>
              <a:t>&gt;&gt;&gt; x += 6</a:t>
            </a:r>
            <a:endParaRPr lang="en-US" altLang="zh-CN" sz="1600" dirty="0">
              <a:latin typeface="Consolas" panose="020B0609020204030204" charset="0"/>
              <a:ea typeface="仿宋" panose="02010609060101010101" pitchFamily="49" charset="-122"/>
            </a:endParaRPr>
          </a:p>
          <a:p>
            <a:pPr>
              <a:spcBef>
                <a:spcPts val="300"/>
              </a:spcBef>
              <a:buNone/>
            </a:pPr>
            <a:r>
              <a:rPr lang="en-US" altLang="zh-CN" sz="1600" dirty="0">
                <a:latin typeface="Consolas" panose="020B0609020204030204" charset="0"/>
                <a:ea typeface="仿宋" panose="02010609060101010101" pitchFamily="49" charset="-122"/>
              </a:rPr>
              <a:t>  &gt;&gt;&gt; id(x)</a:t>
            </a:r>
            <a:endParaRPr lang="en-US" altLang="zh-CN" sz="1600" dirty="0">
              <a:latin typeface="Consolas" panose="020B0609020204030204" charset="0"/>
              <a:ea typeface="仿宋" panose="02010609060101010101" pitchFamily="49" charset="-122"/>
            </a:endParaRPr>
          </a:p>
          <a:p>
            <a:pPr>
              <a:spcBef>
                <a:spcPts val="300"/>
              </a:spcBef>
              <a:buNone/>
            </a:pPr>
            <a:r>
              <a:rPr lang="en-US" altLang="zh-CN" sz="1600" dirty="0">
                <a:solidFill>
                  <a:srgbClr val="00B0F0"/>
                </a:solidFill>
                <a:latin typeface="Consolas" panose="020B0609020204030204" charset="0"/>
                <a:ea typeface="仿宋" panose="02010609060101010101" pitchFamily="49" charset="-122"/>
              </a:rPr>
              <a:t>  </a:t>
            </a:r>
            <a:r>
              <a:rPr lang="en-US" altLang="zh-CN" sz="1600" dirty="0">
                <a:solidFill>
                  <a:srgbClr val="0000FF"/>
                </a:solidFill>
                <a:latin typeface="Consolas" panose="020B0609020204030204" charset="0"/>
                <a:ea typeface="仿宋" panose="02010609060101010101" pitchFamily="49" charset="-122"/>
              </a:rPr>
              <a:t>1786684752</a:t>
            </a:r>
            <a:endParaRPr lang="en-US" altLang="zh-CN" sz="1600" dirty="0">
              <a:solidFill>
                <a:srgbClr val="0000FF"/>
              </a:solidFill>
              <a:latin typeface="Consolas" panose="020B0609020204030204" charset="0"/>
              <a:ea typeface="仿宋" panose="02010609060101010101" pitchFamily="49" charset="-122"/>
            </a:endParaRPr>
          </a:p>
          <a:p>
            <a:pPr>
              <a:spcBef>
                <a:spcPts val="300"/>
              </a:spcBef>
              <a:buNone/>
            </a:pPr>
            <a:r>
              <a:rPr lang="en-US" altLang="zh-CN" sz="1600" dirty="0">
                <a:latin typeface="Consolas" panose="020B0609020204030204" charset="0"/>
                <a:ea typeface="仿宋" panose="02010609060101010101" pitchFamily="49" charset="-122"/>
              </a:rPr>
              <a:t>  &gt;&gt;&gt; y</a:t>
            </a:r>
            <a:endParaRPr lang="en-US" altLang="zh-CN" sz="1600" dirty="0">
              <a:latin typeface="Consolas" panose="020B0609020204030204" charset="0"/>
              <a:ea typeface="仿宋" panose="02010609060101010101" pitchFamily="49" charset="-122"/>
            </a:endParaRPr>
          </a:p>
          <a:p>
            <a:pPr>
              <a:spcBef>
                <a:spcPts val="300"/>
              </a:spcBef>
              <a:buNone/>
            </a:pPr>
            <a:r>
              <a:rPr lang="en-US" altLang="zh-CN" sz="1600" dirty="0">
                <a:latin typeface="Consolas" panose="020B0609020204030204" charset="0"/>
                <a:ea typeface="仿宋" panose="02010609060101010101" pitchFamily="49" charset="-122"/>
              </a:rPr>
              <a:t>  </a:t>
            </a:r>
            <a:r>
              <a:rPr lang="en-US" altLang="zh-CN" sz="1600" dirty="0">
                <a:solidFill>
                  <a:srgbClr val="0000FF"/>
                </a:solidFill>
                <a:latin typeface="Consolas" panose="020B0609020204030204" charset="0"/>
                <a:ea typeface="仿宋" panose="02010609060101010101" pitchFamily="49" charset="-122"/>
              </a:rPr>
              <a:t>3</a:t>
            </a:r>
            <a:endParaRPr lang="en-US" altLang="zh-CN" sz="1600" dirty="0">
              <a:solidFill>
                <a:srgbClr val="0000FF"/>
              </a:solidFill>
              <a:latin typeface="Consolas" panose="020B0609020204030204" charset="0"/>
              <a:ea typeface="仿宋" panose="02010609060101010101" pitchFamily="49" charset="-122"/>
            </a:endParaRPr>
          </a:p>
          <a:p>
            <a:pPr>
              <a:spcBef>
                <a:spcPts val="300"/>
              </a:spcBef>
              <a:buNone/>
            </a:pPr>
            <a:r>
              <a:rPr lang="en-US" altLang="zh-CN" sz="1600" dirty="0">
                <a:latin typeface="Consolas" panose="020B0609020204030204" charset="0"/>
                <a:ea typeface="仿宋" panose="02010609060101010101" pitchFamily="49" charset="-122"/>
              </a:rPr>
              <a:t>  &gt;&gt;&gt; id(y)</a:t>
            </a:r>
            <a:endParaRPr lang="en-US" altLang="zh-CN" sz="1600" dirty="0">
              <a:latin typeface="Consolas" panose="020B0609020204030204" charset="0"/>
              <a:ea typeface="仿宋" panose="02010609060101010101" pitchFamily="49" charset="-122"/>
            </a:endParaRPr>
          </a:p>
          <a:p>
            <a:pPr>
              <a:spcBef>
                <a:spcPts val="300"/>
              </a:spcBef>
              <a:buNone/>
            </a:pPr>
            <a:r>
              <a:rPr lang="en-US" altLang="zh-CN" sz="1600" dirty="0">
                <a:latin typeface="Consolas" panose="020B0609020204030204" charset="0"/>
                <a:ea typeface="仿宋" panose="02010609060101010101" pitchFamily="49" charset="-122"/>
              </a:rPr>
              <a:t>  </a:t>
            </a:r>
            <a:r>
              <a:rPr lang="en-US" altLang="zh-CN" sz="1600" dirty="0">
                <a:solidFill>
                  <a:srgbClr val="0000FF"/>
                </a:solidFill>
                <a:latin typeface="Consolas" panose="020B0609020204030204" charset="0"/>
                <a:ea typeface="仿宋" panose="02010609060101010101" pitchFamily="49" charset="-122"/>
              </a:rPr>
              <a:t>1786684560</a:t>
            </a:r>
            <a:endParaRPr lang="en-US" altLang="zh-CN" sz="1600" dirty="0">
              <a:solidFill>
                <a:srgbClr val="0000FF"/>
              </a:solidFill>
              <a:latin typeface="Consolas" panose="020B0609020204030204" charset="0"/>
              <a:ea typeface="仿宋" panose="02010609060101010101" pitchFamily="49" charset="-122"/>
            </a:endParaRPr>
          </a:p>
        </p:txBody>
      </p:sp>
      <p:sp>
        <p:nvSpPr>
          <p:cNvPr id="12" name="矩形 11"/>
          <p:cNvSpPr/>
          <p:nvPr/>
        </p:nvSpPr>
        <p:spPr>
          <a:xfrm>
            <a:off x="899592" y="1715265"/>
            <a:ext cx="4572000" cy="1815882"/>
          </a:xfrm>
          <a:prstGeom prst="rect">
            <a:avLst/>
          </a:prstGeom>
        </p:spPr>
        <p:txBody>
          <a:bodyPr>
            <a:spAutoFit/>
          </a:bodyPr>
          <a:lstStyle/>
          <a:p>
            <a:pPr>
              <a:lnSpc>
                <a:spcPct val="80000"/>
              </a:lnSpc>
              <a:buClr>
                <a:srgbClr val="FF0000"/>
              </a:buClr>
              <a:buFont typeface="Wingdings" panose="05000000000000000000" pitchFamily="2" charset="2"/>
              <a:buChar char="ü"/>
            </a:pPr>
            <a:r>
              <a:rPr lang="zh-CN" altLang="en-US" sz="2000" b="1" dirty="0">
                <a:latin typeface="仿宋" panose="02010609060101010101" pitchFamily="49" charset="-122"/>
                <a:ea typeface="仿宋" panose="02010609060101010101" pitchFamily="49" charset="-122"/>
              </a:rPr>
              <a:t>例如：</a:t>
            </a:r>
            <a:endParaRPr lang="zh-CN" altLang="en-US" sz="2000" b="1" dirty="0">
              <a:latin typeface="仿宋" panose="02010609060101010101" pitchFamily="49" charset="-122"/>
              <a:ea typeface="仿宋" panose="02010609060101010101" pitchFamily="49" charset="-122"/>
            </a:endParaRPr>
          </a:p>
          <a:p>
            <a:pPr>
              <a:buNone/>
            </a:pPr>
            <a:r>
              <a:rPr lang="en-US" altLang="zh-CN" sz="1600" dirty="0">
                <a:latin typeface="Consolas" panose="020B0609020204030204" charset="0"/>
              </a:rPr>
              <a:t>  &gt;&gt;&gt; x = 3</a:t>
            </a:r>
            <a:endParaRPr lang="en-US" altLang="zh-CN" sz="1600" dirty="0">
              <a:latin typeface="Consolas" panose="020B0609020204030204" charset="0"/>
            </a:endParaRPr>
          </a:p>
          <a:p>
            <a:pPr>
              <a:buNone/>
            </a:pPr>
            <a:r>
              <a:rPr lang="en-US" altLang="zh-CN" sz="1600" dirty="0">
                <a:latin typeface="Consolas" panose="020B0609020204030204" charset="0"/>
              </a:rPr>
              <a:t>  &gt;&gt;&gt; id(x)</a:t>
            </a:r>
            <a:endParaRPr lang="en-US" altLang="zh-CN" sz="1600" dirty="0">
              <a:latin typeface="Consolas" panose="020B0609020204030204" charset="0"/>
            </a:endParaRPr>
          </a:p>
          <a:p>
            <a:pPr>
              <a:buNone/>
            </a:pPr>
            <a:r>
              <a:rPr lang="en-US" altLang="zh-CN" sz="1600" dirty="0">
                <a:solidFill>
                  <a:srgbClr val="0000FF"/>
                </a:solidFill>
                <a:latin typeface="Consolas" panose="020B0609020204030204" charset="0"/>
              </a:rPr>
              <a:t>  1786684560</a:t>
            </a:r>
            <a:endParaRPr lang="en-US" altLang="zh-CN" sz="1600" dirty="0">
              <a:solidFill>
                <a:srgbClr val="0000FF"/>
              </a:solidFill>
              <a:latin typeface="Consolas" panose="020B0609020204030204" charset="0"/>
            </a:endParaRPr>
          </a:p>
          <a:p>
            <a:pPr>
              <a:buNone/>
            </a:pPr>
            <a:r>
              <a:rPr lang="en-US" altLang="zh-CN" sz="1600" dirty="0">
                <a:latin typeface="Consolas" panose="020B0609020204030204" charset="0"/>
              </a:rPr>
              <a:t>  &gt;&gt;&gt; y = x</a:t>
            </a:r>
            <a:endParaRPr lang="en-US" altLang="zh-CN" sz="1600" dirty="0">
              <a:latin typeface="Consolas" panose="020B0609020204030204" charset="0"/>
            </a:endParaRPr>
          </a:p>
          <a:p>
            <a:pPr>
              <a:buNone/>
            </a:pPr>
            <a:r>
              <a:rPr lang="en-US" altLang="zh-CN" sz="1600" dirty="0">
                <a:latin typeface="Consolas" panose="020B0609020204030204" charset="0"/>
              </a:rPr>
              <a:t>  &gt;&gt;&gt; id(y)</a:t>
            </a:r>
            <a:endParaRPr lang="en-US" altLang="zh-CN" sz="1600" dirty="0">
              <a:latin typeface="Consolas" panose="020B0609020204030204" charset="0"/>
            </a:endParaRPr>
          </a:p>
          <a:p>
            <a:pPr>
              <a:buNone/>
            </a:pPr>
            <a:r>
              <a:rPr lang="en-US" altLang="zh-CN" sz="1600" dirty="0">
                <a:solidFill>
                  <a:srgbClr val="0000FF"/>
                </a:solidFill>
                <a:latin typeface="Consolas" panose="020B0609020204030204" charset="0"/>
              </a:rPr>
              <a:t>  1786684560</a:t>
            </a:r>
            <a:endParaRPr lang="en-US" altLang="zh-CN" sz="1600" dirty="0">
              <a:solidFill>
                <a:srgbClr val="0000FF"/>
              </a:solidFill>
              <a:latin typeface="Consolas" panose="020B0609020204030204" charset="0"/>
            </a:endParaRPr>
          </a:p>
        </p:txBody>
      </p:sp>
      <p:grpSp>
        <p:nvGrpSpPr>
          <p:cNvPr id="56" name="组合 55"/>
          <p:cNvGrpSpPr/>
          <p:nvPr/>
        </p:nvGrpSpPr>
        <p:grpSpPr>
          <a:xfrm>
            <a:off x="4352001" y="1867915"/>
            <a:ext cx="2083134" cy="830562"/>
            <a:chOff x="4259622" y="2337799"/>
            <a:chExt cx="2083134" cy="830562"/>
          </a:xfrm>
        </p:grpSpPr>
        <p:sp>
          <p:nvSpPr>
            <p:cNvPr id="15" name="矩形 14"/>
            <p:cNvSpPr>
              <a:spLocks noChangeArrowheads="1"/>
            </p:cNvSpPr>
            <p:nvPr/>
          </p:nvSpPr>
          <p:spPr bwMode="auto">
            <a:xfrm>
              <a:off x="4685406" y="2337799"/>
              <a:ext cx="360363"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6" name="直接连接符 15"/>
            <p:cNvSpPr>
              <a:spLocks noChangeShapeType="1"/>
            </p:cNvSpPr>
            <p:nvPr/>
          </p:nvSpPr>
          <p:spPr bwMode="auto">
            <a:xfrm>
              <a:off x="5045769" y="2482262"/>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矩形 16"/>
            <p:cNvSpPr/>
            <p:nvPr/>
          </p:nvSpPr>
          <p:spPr>
            <a:xfrm>
              <a:off x="5982394" y="2348240"/>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a:effectLst>
                    <a:outerShdw blurRad="38100" dist="38100" dir="2700000" algn="tl">
                      <a:srgbClr val="FFFFFF"/>
                    </a:outerShdw>
                  </a:effectLst>
                  <a:latin typeface="Arial" panose="020B0604020202020204" pitchFamily="34" charset="0"/>
                </a:rPr>
                <a:t>3</a:t>
              </a:r>
              <a:endParaRPr lang="zh-CN" altLang="zh-CN" noProof="1">
                <a:effectLst>
                  <a:outerShdw blurRad="38100" dist="38100" dir="2700000" algn="tl">
                    <a:srgbClr val="FFFFFF"/>
                  </a:outerShdw>
                </a:effectLst>
                <a:latin typeface="Arial" panose="020B0604020202020204" pitchFamily="34" charset="0"/>
              </a:endParaRPr>
            </a:p>
          </p:txBody>
        </p:sp>
        <p:sp>
          <p:nvSpPr>
            <p:cNvPr id="18" name="文本框 17"/>
            <p:cNvSpPr txBox="1">
              <a:spLocks noChangeArrowheads="1"/>
            </p:cNvSpPr>
            <p:nvPr/>
          </p:nvSpPr>
          <p:spPr bwMode="auto">
            <a:xfrm>
              <a:off x="4259622" y="2337799"/>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x</a:t>
              </a:r>
              <a:endParaRPr lang="en-US" altLang="zh-CN" sz="2000" dirty="0">
                <a:ea typeface="楷体_GB2312" pitchFamily="49" charset="-122"/>
              </a:endParaRPr>
            </a:p>
          </p:txBody>
        </p:sp>
        <p:sp>
          <p:nvSpPr>
            <p:cNvPr id="20" name="矩形 19"/>
            <p:cNvSpPr>
              <a:spLocks noChangeArrowheads="1"/>
            </p:cNvSpPr>
            <p:nvPr/>
          </p:nvSpPr>
          <p:spPr bwMode="auto">
            <a:xfrm>
              <a:off x="4699159" y="2807998"/>
              <a:ext cx="360363"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21" name="文本框 20"/>
            <p:cNvSpPr txBox="1">
              <a:spLocks noChangeArrowheads="1"/>
            </p:cNvSpPr>
            <p:nvPr/>
          </p:nvSpPr>
          <p:spPr bwMode="auto">
            <a:xfrm>
              <a:off x="4272864" y="2807998"/>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y</a:t>
              </a:r>
              <a:endParaRPr lang="en-US" altLang="zh-CN" sz="2000" dirty="0">
                <a:ea typeface="楷体_GB2312" pitchFamily="49" charset="-122"/>
              </a:endParaRPr>
            </a:p>
          </p:txBody>
        </p:sp>
        <p:grpSp>
          <p:nvGrpSpPr>
            <p:cNvPr id="26" name="组合 25"/>
            <p:cNvGrpSpPr/>
            <p:nvPr/>
          </p:nvGrpSpPr>
          <p:grpSpPr>
            <a:xfrm>
              <a:off x="5059522" y="2715337"/>
              <a:ext cx="1103053" cy="281103"/>
              <a:chOff x="7307795" y="2630665"/>
              <a:chExt cx="1103053" cy="281103"/>
            </a:xfrm>
          </p:grpSpPr>
          <p:cxnSp>
            <p:nvCxnSpPr>
              <p:cNvPr id="23" name="直接连接符 22"/>
              <p:cNvCxnSpPr/>
              <p:nvPr/>
            </p:nvCxnSpPr>
            <p:spPr>
              <a:xfrm flipV="1">
                <a:off x="7307795" y="2911767"/>
                <a:ext cx="110305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8410848" y="2630665"/>
                <a:ext cx="0" cy="281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5" name="组合 54"/>
          <p:cNvGrpSpPr/>
          <p:nvPr/>
        </p:nvGrpSpPr>
        <p:grpSpPr>
          <a:xfrm>
            <a:off x="4356267" y="4885266"/>
            <a:ext cx="2305437" cy="1251702"/>
            <a:chOff x="6369202" y="1626956"/>
            <a:chExt cx="2305437" cy="1251702"/>
          </a:xfrm>
        </p:grpSpPr>
        <p:sp>
          <p:nvSpPr>
            <p:cNvPr id="29" name="矩形 28"/>
            <p:cNvSpPr>
              <a:spLocks noChangeArrowheads="1"/>
            </p:cNvSpPr>
            <p:nvPr/>
          </p:nvSpPr>
          <p:spPr bwMode="auto">
            <a:xfrm>
              <a:off x="6781744" y="1626956"/>
              <a:ext cx="360363"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0" name="直接连接符 29"/>
            <p:cNvSpPr>
              <a:spLocks noChangeShapeType="1"/>
            </p:cNvSpPr>
            <p:nvPr/>
          </p:nvSpPr>
          <p:spPr bwMode="auto">
            <a:xfrm>
              <a:off x="7142107" y="1771419"/>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矩形 30"/>
            <p:cNvSpPr/>
            <p:nvPr/>
          </p:nvSpPr>
          <p:spPr>
            <a:xfrm>
              <a:off x="8078732" y="1637397"/>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a:effectLst>
                    <a:outerShdw blurRad="38100" dist="38100" dir="2700000" algn="tl">
                      <a:srgbClr val="FFFFFF"/>
                    </a:outerShdw>
                  </a:effectLst>
                  <a:latin typeface="Arial" panose="020B0604020202020204" pitchFamily="34" charset="0"/>
                </a:rPr>
                <a:t>3</a:t>
              </a:r>
              <a:endParaRPr lang="zh-CN" altLang="zh-CN" noProof="1">
                <a:effectLst>
                  <a:outerShdw blurRad="38100" dist="38100" dir="2700000" algn="tl">
                    <a:srgbClr val="FFFFFF"/>
                  </a:outerShdw>
                </a:effectLst>
                <a:latin typeface="Arial" panose="020B0604020202020204" pitchFamily="34" charset="0"/>
              </a:endParaRPr>
            </a:p>
          </p:txBody>
        </p:sp>
        <p:sp>
          <p:nvSpPr>
            <p:cNvPr id="32" name="文本框 31"/>
            <p:cNvSpPr txBox="1">
              <a:spLocks noChangeArrowheads="1"/>
            </p:cNvSpPr>
            <p:nvPr/>
          </p:nvSpPr>
          <p:spPr bwMode="auto">
            <a:xfrm flipH="1">
              <a:off x="6372200" y="1626956"/>
              <a:ext cx="315930"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y</a:t>
              </a:r>
              <a:endParaRPr lang="en-US" altLang="zh-CN" sz="2000" dirty="0">
                <a:ea typeface="楷体_GB2312" pitchFamily="49" charset="-122"/>
              </a:endParaRPr>
            </a:p>
          </p:txBody>
        </p:sp>
        <p:sp>
          <p:nvSpPr>
            <p:cNvPr id="33" name="矩形 32"/>
            <p:cNvSpPr>
              <a:spLocks noChangeArrowheads="1"/>
            </p:cNvSpPr>
            <p:nvPr/>
          </p:nvSpPr>
          <p:spPr bwMode="auto">
            <a:xfrm>
              <a:off x="6795497" y="2097155"/>
              <a:ext cx="360363"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4" name="文本框 33"/>
            <p:cNvSpPr txBox="1">
              <a:spLocks noChangeArrowheads="1"/>
            </p:cNvSpPr>
            <p:nvPr/>
          </p:nvSpPr>
          <p:spPr bwMode="auto">
            <a:xfrm>
              <a:off x="6369202" y="2097155"/>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x</a:t>
              </a:r>
              <a:endParaRPr lang="en-US" altLang="zh-CN" sz="2000" dirty="0">
                <a:ea typeface="楷体_GB2312" pitchFamily="49" charset="-122"/>
              </a:endParaRPr>
            </a:p>
          </p:txBody>
        </p:sp>
        <p:cxnSp>
          <p:nvCxnSpPr>
            <p:cNvPr id="39" name="直接箭头连接符 38"/>
            <p:cNvCxnSpPr>
              <a:stCxn id="31" idx="2"/>
            </p:cNvCxnSpPr>
            <p:nvPr/>
          </p:nvCxnSpPr>
          <p:spPr>
            <a:xfrm>
              <a:off x="8258913" y="1997759"/>
              <a:ext cx="0" cy="520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078732" y="2518296"/>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a:effectLst>
                    <a:outerShdw blurRad="38100" dist="38100" dir="2700000" algn="tl">
                      <a:srgbClr val="FFFFFF"/>
                    </a:outerShdw>
                  </a:effectLst>
                  <a:latin typeface="Arial" panose="020B0604020202020204" pitchFamily="34" charset="0"/>
                </a:rPr>
                <a:t>9</a:t>
              </a:r>
              <a:endParaRPr lang="zh-CN" altLang="zh-CN" noProof="1">
                <a:effectLst>
                  <a:outerShdw blurRad="38100" dist="38100" dir="2700000" algn="tl">
                    <a:srgbClr val="FFFFFF"/>
                  </a:outerShdw>
                </a:effectLst>
                <a:latin typeface="Arial" panose="020B0604020202020204" pitchFamily="34" charset="0"/>
              </a:endParaRPr>
            </a:p>
          </p:txBody>
        </p:sp>
        <p:sp>
          <p:nvSpPr>
            <p:cNvPr id="42" name="文本框 41"/>
            <p:cNvSpPr txBox="1"/>
            <p:nvPr/>
          </p:nvSpPr>
          <p:spPr>
            <a:xfrm>
              <a:off x="8203549" y="2081122"/>
              <a:ext cx="471090" cy="276999"/>
            </a:xfrm>
            <a:prstGeom prst="rect">
              <a:avLst/>
            </a:prstGeom>
            <a:noFill/>
          </p:spPr>
          <p:txBody>
            <a:bodyPr wrap="square" rtlCol="0">
              <a:spAutoFit/>
            </a:bodyPr>
            <a:lstStyle/>
            <a:p>
              <a:r>
                <a:rPr lang="en-US" altLang="zh-CN" sz="1200" dirty="0"/>
                <a:t>+6</a:t>
              </a:r>
              <a:endParaRPr lang="zh-CN" altLang="en-US" sz="1200" dirty="0"/>
            </a:p>
          </p:txBody>
        </p:sp>
        <p:cxnSp>
          <p:nvCxnSpPr>
            <p:cNvPr id="47" name="直接连接符 46"/>
            <p:cNvCxnSpPr/>
            <p:nvPr/>
          </p:nvCxnSpPr>
          <p:spPr>
            <a:xfrm>
              <a:off x="6948264" y="2457518"/>
              <a:ext cx="0" cy="251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948264" y="2708602"/>
              <a:ext cx="1130468" cy="6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67"/>
          <p:cNvGrpSpPr/>
          <p:nvPr/>
        </p:nvGrpSpPr>
        <p:grpSpPr>
          <a:xfrm>
            <a:off x="467544" y="89761"/>
            <a:ext cx="7317240" cy="698583"/>
            <a:chOff x="848762" y="4179148"/>
            <a:chExt cx="7317240" cy="698583"/>
          </a:xfrm>
        </p:grpSpPr>
        <p:grpSp>
          <p:nvGrpSpPr>
            <p:cNvPr id="36" name="组合 106"/>
            <p:cNvGrpSpPr/>
            <p:nvPr/>
          </p:nvGrpSpPr>
          <p:grpSpPr>
            <a:xfrm>
              <a:off x="848762" y="4179148"/>
              <a:ext cx="7317240" cy="698583"/>
              <a:chOff x="839237" y="4179148"/>
              <a:chExt cx="7317240" cy="698583"/>
            </a:xfrm>
          </p:grpSpPr>
          <p:sp>
            <p:nvSpPr>
              <p:cNvPr id="3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41"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37" name="图片 36"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ppt_x"/>
                                          </p:val>
                                        </p:tav>
                                        <p:tav tm="100000">
                                          <p:val>
                                            <p:strVal val="#ppt_x"/>
                                          </p:val>
                                        </p:tav>
                                      </p:tavLst>
                                    </p:anim>
                                    <p:anim calcmode="lin" valueType="num">
                                      <p:cBhvr additive="base">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8674"/>
          <p:cNvSpPr>
            <a:spLocks noGrp="1"/>
          </p:cNvSpPr>
          <p:nvPr>
            <p:ph idx="1"/>
          </p:nvPr>
        </p:nvSpPr>
        <p:spPr>
          <a:xfrm>
            <a:off x="683568" y="1415743"/>
            <a:ext cx="8229600" cy="4678451"/>
          </a:xfrm>
        </p:spPr>
        <p:txBody>
          <a:bodyPr anchor="t"/>
          <a:lstStyle/>
          <a:p>
            <a:pPr>
              <a:lnSpc>
                <a:spcPct val="150000"/>
              </a:lnSpc>
              <a:spcBef>
                <a:spcPct val="0"/>
              </a:spcBef>
              <a:buClr>
                <a:srgbClr val="FF0000"/>
              </a:buClr>
              <a:buFont typeface="Wingdings" panose="05000000000000000000" pitchFamily="2" charset="2"/>
              <a:buChar char="n"/>
            </a:pPr>
            <a:r>
              <a:rPr lang="en-US" altLang="zh-CN" sz="2000" b="1" dirty="0">
                <a:latin typeface="宋体" panose="02010600030101010101" pitchFamily="2" charset="-122"/>
              </a:rPr>
              <a:t>Python</a:t>
            </a:r>
            <a:r>
              <a:rPr lang="zh-CN" altLang="en-US" sz="2000" b="1" dirty="0">
                <a:latin typeface="宋体" panose="02010600030101010101" pitchFamily="2" charset="-122"/>
              </a:rPr>
              <a:t>采用的是</a:t>
            </a:r>
            <a:r>
              <a:rPr lang="zh-CN" altLang="en-US" sz="2000" b="1" dirty="0">
                <a:solidFill>
                  <a:srgbClr val="FF0000"/>
                </a:solidFill>
                <a:latin typeface="宋体" panose="02010600030101010101" pitchFamily="2" charset="-122"/>
              </a:rPr>
              <a:t>基于值的内存管理方式</a:t>
            </a:r>
            <a:r>
              <a:rPr lang="zh-CN" altLang="en-US" sz="2000" b="1" dirty="0">
                <a:latin typeface="宋体" panose="02010600030101010101" pitchFamily="2" charset="-122"/>
              </a:rPr>
              <a:t>，如果为不同变量赋值为相同值，这个值在内存中只有一份，多个变量指向同一块内存地址。</a:t>
            </a:r>
            <a:endParaRPr lang="en-US" altLang="zh-CN" sz="2000" b="1" dirty="0">
              <a:latin typeface="宋体" panose="02010600030101010101" pitchFamily="2" charset="-122"/>
            </a:endParaRPr>
          </a:p>
          <a:p>
            <a:pPr>
              <a:lnSpc>
                <a:spcPct val="150000"/>
              </a:lnSpc>
              <a:spcBef>
                <a:spcPct val="0"/>
              </a:spcBef>
              <a:buClr>
                <a:srgbClr val="FF0000"/>
              </a:buClr>
              <a:buFont typeface="Wingdings" panose="05000000000000000000" pitchFamily="2" charset="2"/>
              <a:buChar char="ü"/>
            </a:pPr>
            <a:r>
              <a:rPr lang="zh-CN" altLang="en-US" sz="2000" b="1" dirty="0">
                <a:latin typeface="宋体" panose="02010600030101010101" pitchFamily="2" charset="-122"/>
              </a:rPr>
              <a:t>例如</a:t>
            </a:r>
            <a:r>
              <a:rPr lang="en-US" altLang="zh-CN" sz="2000" b="1" dirty="0">
                <a:latin typeface="宋体" panose="02010600030101010101" pitchFamily="2" charset="-122"/>
              </a:rPr>
              <a:t>:</a:t>
            </a:r>
            <a:endParaRPr lang="zh-CN" altLang="en-US" sz="2000" b="1"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endParaRPr lang="zh-CN" altLang="en-US" sz="2800" b="1" dirty="0">
              <a:latin typeface="Times New Roman" panose="02020603050405020304" pitchFamily="18" charset="0"/>
            </a:endParaRPr>
          </a:p>
        </p:txBody>
      </p:sp>
      <p:sp>
        <p:nvSpPr>
          <p:cNvPr id="3" name="矩形 2"/>
          <p:cNvSpPr/>
          <p:nvPr/>
        </p:nvSpPr>
        <p:spPr>
          <a:xfrm>
            <a:off x="1691680" y="2708920"/>
            <a:ext cx="4572000" cy="2706254"/>
          </a:xfrm>
          <a:prstGeom prst="rect">
            <a:avLst/>
          </a:prstGeom>
        </p:spPr>
        <p:txBody>
          <a:bodyPr>
            <a:spAutoFit/>
          </a:bodyPr>
          <a:lstStyle/>
          <a:p>
            <a:pPr>
              <a:lnSpc>
                <a:spcPct val="80000"/>
              </a:lnSpc>
              <a:spcBef>
                <a:spcPts val="600"/>
              </a:spcBef>
              <a:buNone/>
            </a:pPr>
            <a:r>
              <a:rPr lang="en-US" altLang="zh-CN" dirty="0">
                <a:latin typeface="Consolas" panose="020B0609020204030204" charset="0"/>
              </a:rPr>
              <a:t>&gt;&gt;&gt; x = 3</a:t>
            </a:r>
            <a:endParaRPr lang="en-US" altLang="zh-CN" dirty="0">
              <a:latin typeface="Consolas" panose="020B0609020204030204" charset="0"/>
            </a:endParaRPr>
          </a:p>
          <a:p>
            <a:pPr>
              <a:lnSpc>
                <a:spcPct val="80000"/>
              </a:lnSpc>
              <a:spcBef>
                <a:spcPts val="600"/>
              </a:spcBef>
              <a:buNone/>
            </a:pPr>
            <a:r>
              <a:rPr lang="en-US" altLang="zh-CN" dirty="0">
                <a:latin typeface="Consolas" panose="020B0609020204030204" charset="0"/>
              </a:rPr>
              <a:t>&gt;&gt;&gt; id(x)</a:t>
            </a:r>
            <a:endParaRPr lang="en-US" altLang="zh-CN" dirty="0">
              <a:latin typeface="Consolas" panose="020B0609020204030204" charset="0"/>
            </a:endParaRPr>
          </a:p>
          <a:p>
            <a:pPr>
              <a:lnSpc>
                <a:spcPct val="80000"/>
              </a:lnSpc>
              <a:spcBef>
                <a:spcPts val="600"/>
              </a:spcBef>
              <a:buNone/>
            </a:pPr>
            <a:r>
              <a:rPr lang="en-US" altLang="zh-CN" dirty="0">
                <a:solidFill>
                  <a:srgbClr val="0000FF"/>
                </a:solidFill>
                <a:latin typeface="Consolas" panose="020B0609020204030204" charset="0"/>
              </a:rPr>
              <a:t>10417624</a:t>
            </a:r>
            <a:endParaRPr lang="en-US" altLang="zh-CN" dirty="0">
              <a:solidFill>
                <a:srgbClr val="0000FF"/>
              </a:solidFill>
              <a:latin typeface="Consolas" panose="020B0609020204030204" charset="0"/>
            </a:endParaRPr>
          </a:p>
          <a:p>
            <a:pPr>
              <a:lnSpc>
                <a:spcPct val="80000"/>
              </a:lnSpc>
              <a:spcBef>
                <a:spcPts val="600"/>
              </a:spcBef>
              <a:buNone/>
            </a:pPr>
            <a:r>
              <a:rPr lang="en-US" altLang="zh-CN" dirty="0">
                <a:latin typeface="Consolas" panose="020B0609020204030204" charset="0"/>
              </a:rPr>
              <a:t>&gt;&gt;&gt; y = 3</a:t>
            </a:r>
            <a:endParaRPr lang="en-US" altLang="zh-CN" dirty="0">
              <a:latin typeface="Consolas" panose="020B0609020204030204" charset="0"/>
            </a:endParaRPr>
          </a:p>
          <a:p>
            <a:pPr>
              <a:lnSpc>
                <a:spcPct val="80000"/>
              </a:lnSpc>
              <a:spcBef>
                <a:spcPts val="600"/>
              </a:spcBef>
              <a:buNone/>
            </a:pPr>
            <a:r>
              <a:rPr lang="en-US" altLang="zh-CN" dirty="0">
                <a:latin typeface="Consolas" panose="020B0609020204030204" charset="0"/>
              </a:rPr>
              <a:t>&gt;&gt;&gt; id(y)</a:t>
            </a:r>
            <a:endParaRPr lang="en-US" altLang="zh-CN" dirty="0">
              <a:latin typeface="Consolas" panose="020B0609020204030204" charset="0"/>
            </a:endParaRPr>
          </a:p>
          <a:p>
            <a:pPr>
              <a:lnSpc>
                <a:spcPct val="80000"/>
              </a:lnSpc>
              <a:spcBef>
                <a:spcPts val="600"/>
              </a:spcBef>
              <a:buNone/>
            </a:pPr>
            <a:r>
              <a:rPr lang="en-US" altLang="zh-CN" dirty="0">
                <a:solidFill>
                  <a:srgbClr val="0000FF"/>
                </a:solidFill>
                <a:latin typeface="Consolas" panose="020B0609020204030204" charset="0"/>
              </a:rPr>
              <a:t>10417624</a:t>
            </a:r>
            <a:endParaRPr lang="en-US" altLang="zh-CN" dirty="0">
              <a:solidFill>
                <a:srgbClr val="0000FF"/>
              </a:solidFill>
              <a:latin typeface="Consolas" panose="020B0609020204030204" charset="0"/>
            </a:endParaRPr>
          </a:p>
          <a:p>
            <a:pPr>
              <a:lnSpc>
                <a:spcPct val="80000"/>
              </a:lnSpc>
              <a:spcBef>
                <a:spcPts val="600"/>
              </a:spcBef>
              <a:buNone/>
            </a:pPr>
            <a:r>
              <a:rPr lang="en-US" altLang="zh-CN" dirty="0">
                <a:latin typeface="Consolas" panose="020B0609020204030204" charset="0"/>
              </a:rPr>
              <a:t>&gt;&gt;&gt; x = [1, 1, 1, 1]</a:t>
            </a:r>
            <a:endParaRPr lang="en-US" altLang="zh-CN" dirty="0">
              <a:latin typeface="Consolas" panose="020B0609020204030204" charset="0"/>
            </a:endParaRPr>
          </a:p>
          <a:p>
            <a:pPr>
              <a:lnSpc>
                <a:spcPct val="80000"/>
              </a:lnSpc>
              <a:spcBef>
                <a:spcPts val="600"/>
              </a:spcBef>
              <a:buNone/>
            </a:pPr>
            <a:r>
              <a:rPr lang="en-US" altLang="zh-CN" dirty="0">
                <a:latin typeface="Consolas" panose="020B0609020204030204" charset="0"/>
              </a:rPr>
              <a:t>&gt;&gt;&gt; id(x[0]) == id(x[1])</a:t>
            </a:r>
            <a:endParaRPr lang="en-US" altLang="zh-CN" dirty="0">
              <a:latin typeface="Consolas" panose="020B0609020204030204" charset="0"/>
            </a:endParaRPr>
          </a:p>
          <a:p>
            <a:pPr>
              <a:lnSpc>
                <a:spcPct val="80000"/>
              </a:lnSpc>
              <a:spcBef>
                <a:spcPts val="600"/>
              </a:spcBef>
              <a:buNone/>
            </a:pPr>
            <a:r>
              <a:rPr lang="en-US" altLang="zh-CN" dirty="0">
                <a:solidFill>
                  <a:srgbClr val="0000FF"/>
                </a:solidFill>
                <a:latin typeface="Consolas" panose="020B0609020204030204" charset="0"/>
              </a:rPr>
              <a:t>True</a:t>
            </a:r>
            <a:endParaRPr lang="en-US" altLang="zh-CN" dirty="0">
              <a:solidFill>
                <a:srgbClr val="0000FF"/>
              </a:solidFill>
              <a:latin typeface="Consolas" panose="020B0609020204030204" charset="0"/>
            </a:endParaRPr>
          </a:p>
        </p:txBody>
      </p:sp>
      <p:grpSp>
        <p:nvGrpSpPr>
          <p:cNvPr id="11" name="组合 67"/>
          <p:cNvGrpSpPr/>
          <p:nvPr/>
        </p:nvGrpSpPr>
        <p:grpSpPr>
          <a:xfrm>
            <a:off x="467544" y="89761"/>
            <a:ext cx="7317240" cy="698583"/>
            <a:chOff x="848762" y="4179148"/>
            <a:chExt cx="7317240" cy="698583"/>
          </a:xfrm>
        </p:grpSpPr>
        <p:grpSp>
          <p:nvGrpSpPr>
            <p:cNvPr id="12" name="组合 106"/>
            <p:cNvGrpSpPr/>
            <p:nvPr/>
          </p:nvGrpSpPr>
          <p:grpSpPr>
            <a:xfrm>
              <a:off x="848762" y="4179148"/>
              <a:ext cx="7317240" cy="698583"/>
              <a:chOff x="839237" y="4179148"/>
              <a:chExt cx="7317240" cy="698583"/>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5"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13" name="图片 12"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8">
                                            <p:txEl>
                                              <p:pRg st="1" end="1"/>
                                            </p:txEl>
                                          </p:spTgt>
                                        </p:tgtEl>
                                        <p:attrNameLst>
                                          <p:attrName>style.visibility</p:attrName>
                                        </p:attrNameLst>
                                      </p:cBhvr>
                                      <p:to>
                                        <p:strVal val="visible"/>
                                      </p:to>
                                    </p:set>
                                    <p:anim calcmode="lin" valueType="num">
                                      <p:cBhvr additive="base">
                                        <p:cTn id="13"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30722"/>
          <p:cNvSpPr>
            <a:spLocks noGrp="1"/>
          </p:cNvSpPr>
          <p:nvPr>
            <p:ph idx="1"/>
          </p:nvPr>
        </p:nvSpPr>
        <p:spPr>
          <a:xfrm>
            <a:off x="467544" y="1521100"/>
            <a:ext cx="8676456" cy="4678451"/>
          </a:xfrm>
        </p:spPr>
        <p:txBody>
          <a:bodyPr anchor="t"/>
          <a:lstStyle/>
          <a:p>
            <a:pPr>
              <a:spcBef>
                <a:spcPts val="600"/>
              </a:spcBef>
              <a:spcAft>
                <a:spcPts val="600"/>
              </a:spcAft>
              <a:buClr>
                <a:srgbClr val="FF0000"/>
              </a:buClr>
              <a:buSzPct val="90000"/>
              <a:buFont typeface="Wingdings" panose="05000000000000000000" charset="0"/>
              <a:buChar char="ü"/>
            </a:pPr>
            <a:r>
              <a:rPr lang="zh-CN" altLang="en-US" sz="1800" b="1" dirty="0">
                <a:latin typeface="宋体" panose="02010600030101010101" pitchFamily="2" charset="-122"/>
              </a:rPr>
              <a:t>变量名</a:t>
            </a:r>
            <a:r>
              <a:rPr lang="zh-CN" altLang="en-US" sz="1800" b="1" dirty="0">
                <a:solidFill>
                  <a:srgbClr val="FF0000"/>
                </a:solidFill>
                <a:latin typeface="宋体" panose="02010600030101010101" pitchFamily="2" charset="-122"/>
              </a:rPr>
              <a:t>必须</a:t>
            </a:r>
            <a:r>
              <a:rPr lang="zh-CN" altLang="en-US" sz="1800" b="1" dirty="0">
                <a:latin typeface="宋体" panose="02010600030101010101" pitchFamily="2" charset="-122"/>
              </a:rPr>
              <a:t>以字母或下划线开头，但以下划线开头的变量在</a:t>
            </a:r>
            <a:r>
              <a:rPr lang="en-US" altLang="zh-CN" sz="1800" b="1" dirty="0">
                <a:latin typeface="宋体" panose="02010600030101010101" pitchFamily="2" charset="-122"/>
              </a:rPr>
              <a:t>Python</a:t>
            </a:r>
            <a:r>
              <a:rPr lang="zh-CN" altLang="en-US" sz="1800" b="1" dirty="0">
                <a:latin typeface="宋体" panose="02010600030101010101" pitchFamily="2" charset="-122"/>
              </a:rPr>
              <a:t>中有特殊含义；</a:t>
            </a:r>
            <a:endParaRPr lang="zh-CN" altLang="en-US" sz="1800" b="1"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r>
              <a:rPr lang="zh-CN" altLang="en-US" sz="1800" b="1" dirty="0">
                <a:latin typeface="宋体" panose="02010600030101010101" pitchFamily="2" charset="-122"/>
              </a:rPr>
              <a:t>变量名中</a:t>
            </a:r>
            <a:r>
              <a:rPr lang="zh-CN" altLang="en-US" sz="1800" b="1" dirty="0">
                <a:solidFill>
                  <a:srgbClr val="FF0000"/>
                </a:solidFill>
                <a:latin typeface="宋体" panose="02010600030101010101" pitchFamily="2" charset="-122"/>
              </a:rPr>
              <a:t>不能</a:t>
            </a:r>
            <a:r>
              <a:rPr lang="zh-CN" altLang="en-US" sz="1800" b="1" dirty="0">
                <a:latin typeface="宋体" panose="02010600030101010101" pitchFamily="2" charset="-122"/>
              </a:rPr>
              <a:t>有空格以及标点符号（括号、引号、逗号、斜线、反斜线、冒号、句号、问号等）；</a:t>
            </a:r>
            <a:endParaRPr lang="zh-CN" altLang="en-US" sz="1800" b="1"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r>
              <a:rPr lang="zh-CN" altLang="en-US" sz="1800" b="1" dirty="0">
                <a:solidFill>
                  <a:srgbClr val="FF0000"/>
                </a:solidFill>
                <a:latin typeface="宋体" panose="02010600030101010101" pitchFamily="2" charset="-122"/>
              </a:rPr>
              <a:t>不能</a:t>
            </a:r>
            <a:r>
              <a:rPr lang="zh-CN" altLang="en-US" sz="1800" b="1" dirty="0">
                <a:latin typeface="宋体" panose="02010600030101010101" pitchFamily="2" charset="-122"/>
              </a:rPr>
              <a:t>使用关键字作变量名，可以导入</a:t>
            </a:r>
            <a:r>
              <a:rPr lang="en-US" altLang="zh-CN" sz="1800" b="1" dirty="0">
                <a:latin typeface="宋体" panose="02010600030101010101" pitchFamily="2" charset="-122"/>
              </a:rPr>
              <a:t>keyword</a:t>
            </a:r>
            <a:r>
              <a:rPr lang="zh-CN" altLang="en-US" sz="1800" b="1" dirty="0">
                <a:latin typeface="宋体" panose="02010600030101010101" pitchFamily="2" charset="-122"/>
              </a:rPr>
              <a:t>模块后使用</a:t>
            </a:r>
            <a:r>
              <a:rPr lang="en-US" altLang="zh-CN" sz="1800" b="1" dirty="0">
                <a:latin typeface="宋体" panose="02010600030101010101" pitchFamily="2" charset="-122"/>
              </a:rPr>
              <a:t>print(</a:t>
            </a:r>
            <a:r>
              <a:rPr lang="en-US" altLang="zh-CN" sz="1800" b="1" dirty="0" err="1">
                <a:latin typeface="宋体" panose="02010600030101010101" pitchFamily="2" charset="-122"/>
              </a:rPr>
              <a:t>keyword.kwlist</a:t>
            </a:r>
            <a:r>
              <a:rPr lang="en-US" altLang="zh-CN" sz="1800" b="1" dirty="0">
                <a:latin typeface="宋体" panose="02010600030101010101" pitchFamily="2" charset="-122"/>
              </a:rPr>
              <a:t>)</a:t>
            </a:r>
            <a:r>
              <a:rPr lang="zh-CN" altLang="en-US" sz="1800" b="1" dirty="0">
                <a:latin typeface="宋体" panose="02010600030101010101" pitchFamily="2" charset="-122"/>
              </a:rPr>
              <a:t>查看所有</a:t>
            </a:r>
            <a:r>
              <a:rPr lang="en-US" altLang="zh-CN" sz="1800" b="1" dirty="0">
                <a:latin typeface="宋体" panose="02010600030101010101" pitchFamily="2" charset="-122"/>
              </a:rPr>
              <a:t>Python</a:t>
            </a:r>
            <a:r>
              <a:rPr lang="zh-CN" altLang="en-US" sz="1800" b="1" dirty="0">
                <a:latin typeface="宋体" panose="02010600030101010101" pitchFamily="2" charset="-122"/>
              </a:rPr>
              <a:t>关键字</a:t>
            </a:r>
            <a:r>
              <a:rPr lang="en-US" altLang="zh-CN" sz="1800" b="1" dirty="0">
                <a:latin typeface="宋体" panose="02010600030101010101" pitchFamily="2" charset="-122"/>
              </a:rPr>
              <a:t>(</a:t>
            </a:r>
            <a:r>
              <a:rPr lang="en-US" altLang="zh-CN" sz="1800" b="1" dirty="0">
                <a:solidFill>
                  <a:srgbClr val="FF0000"/>
                </a:solidFill>
                <a:latin typeface="宋体" panose="02010600030101010101" pitchFamily="2" charset="-122"/>
              </a:rPr>
              <a:t>33</a:t>
            </a:r>
            <a:r>
              <a:rPr lang="zh-CN" altLang="en-US" sz="1800" b="1" dirty="0">
                <a:solidFill>
                  <a:srgbClr val="FF0000"/>
                </a:solidFill>
                <a:latin typeface="宋体" panose="02010600030101010101" pitchFamily="2" charset="-122"/>
              </a:rPr>
              <a:t>个</a:t>
            </a:r>
            <a:r>
              <a:rPr lang="en-US" altLang="zh-CN" sz="1800" b="1" dirty="0">
                <a:latin typeface="宋体" panose="02010600030101010101" pitchFamily="2" charset="-122"/>
              </a:rPr>
              <a:t>)</a:t>
            </a:r>
            <a:r>
              <a:rPr lang="zh-CN" altLang="en-US" sz="1800" b="1" dirty="0">
                <a:latin typeface="宋体" panose="02010600030101010101" pitchFamily="2" charset="-122"/>
              </a:rPr>
              <a:t>；</a:t>
            </a:r>
            <a:endParaRPr lang="en-US" altLang="zh-CN" sz="1800" b="1"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300"/>
              </a:spcBef>
              <a:spcAft>
                <a:spcPts val="300"/>
              </a:spcAft>
              <a:buClr>
                <a:srgbClr val="FF0000"/>
              </a:buClr>
              <a:buSzPct val="90000"/>
              <a:buFont typeface="Wingdings" panose="05000000000000000000" charset="0"/>
              <a:buChar char="ü"/>
            </a:pPr>
            <a:r>
              <a:rPr lang="zh-CN" altLang="en-US" sz="1800" b="1" dirty="0">
                <a:solidFill>
                  <a:srgbClr val="FF0000"/>
                </a:solidFill>
                <a:latin typeface="宋体" panose="02010600030101010101" pitchFamily="2" charset="-122"/>
              </a:rPr>
              <a:t>不建议</a:t>
            </a:r>
            <a:r>
              <a:rPr lang="zh-CN" altLang="en-US" sz="1800" b="1" dirty="0">
                <a:latin typeface="宋体" panose="02010600030101010101" pitchFamily="2" charset="-122"/>
              </a:rPr>
              <a:t>使用系统内置的模块名、类型名或函数名以及已导入的模块名及其成员名作变量名</a:t>
            </a:r>
            <a:r>
              <a:rPr lang="zh-CN" altLang="en-US" sz="1800" dirty="0">
                <a:latin typeface="宋体" panose="02010600030101010101" pitchFamily="2" charset="-122"/>
              </a:rPr>
              <a:t>，这将会改变其类型和含义，可以通过</a:t>
            </a:r>
            <a:r>
              <a:rPr lang="en-US" altLang="zh-CN" sz="1800" dirty="0" err="1">
                <a:latin typeface="宋体" panose="02010600030101010101" pitchFamily="2" charset="-122"/>
              </a:rPr>
              <a:t>dir</a:t>
            </a:r>
            <a:r>
              <a:rPr lang="en-US" altLang="zh-CN" sz="1800" dirty="0">
                <a:latin typeface="宋体" panose="02010600030101010101" pitchFamily="2" charset="-122"/>
              </a:rPr>
              <a:t>(__</a:t>
            </a:r>
            <a:r>
              <a:rPr lang="en-US" altLang="zh-CN" sz="1800" dirty="0" err="1">
                <a:latin typeface="宋体" panose="02010600030101010101" pitchFamily="2" charset="-122"/>
              </a:rPr>
              <a:t>builtins</a:t>
            </a:r>
            <a:r>
              <a:rPr lang="en-US" altLang="zh-CN" sz="1800" dirty="0">
                <a:latin typeface="宋体" panose="02010600030101010101" pitchFamily="2" charset="-122"/>
              </a:rPr>
              <a:t>__)</a:t>
            </a:r>
            <a:r>
              <a:rPr lang="zh-CN" altLang="en-US" sz="1800" dirty="0">
                <a:latin typeface="宋体" panose="02010600030101010101" pitchFamily="2" charset="-122"/>
              </a:rPr>
              <a:t>查看所有内置模块、类型和函数；</a:t>
            </a:r>
            <a:endParaRPr lang="zh-CN" altLang="en-US" sz="1800" dirty="0">
              <a:latin typeface="宋体" panose="02010600030101010101" pitchFamily="2" charset="-122"/>
            </a:endParaRPr>
          </a:p>
          <a:p>
            <a:pPr>
              <a:spcBef>
                <a:spcPts val="600"/>
              </a:spcBef>
              <a:spcAft>
                <a:spcPts val="0"/>
              </a:spcAft>
              <a:buClr>
                <a:srgbClr val="FF0000"/>
              </a:buClr>
              <a:buSzPct val="90000"/>
              <a:buFont typeface="Wingdings" panose="05000000000000000000" charset="0"/>
              <a:buChar char="ü"/>
            </a:pPr>
            <a:r>
              <a:rPr lang="zh-CN" altLang="en-US" sz="1800" b="1" dirty="0">
                <a:latin typeface="宋体" panose="02010600030101010101" pitchFamily="2" charset="-122"/>
              </a:rPr>
              <a:t>变量名对英文字母的</a:t>
            </a:r>
            <a:r>
              <a:rPr lang="zh-CN" altLang="en-US" sz="1800" b="1" dirty="0">
                <a:solidFill>
                  <a:srgbClr val="FF0000"/>
                </a:solidFill>
                <a:latin typeface="宋体" panose="02010600030101010101" pitchFamily="2" charset="-122"/>
              </a:rPr>
              <a:t>大小写敏感</a:t>
            </a:r>
            <a:r>
              <a:rPr lang="zh-CN" altLang="en-US" sz="1800" dirty="0">
                <a:latin typeface="宋体" panose="02010600030101010101" pitchFamily="2" charset="-122"/>
              </a:rPr>
              <a:t>，例如</a:t>
            </a:r>
            <a:r>
              <a:rPr lang="en-US" altLang="zh-CN" sz="1800" dirty="0">
                <a:latin typeface="宋体" panose="02010600030101010101" pitchFamily="2" charset="-122"/>
              </a:rPr>
              <a:t>student</a:t>
            </a:r>
            <a:r>
              <a:rPr lang="zh-CN" altLang="en-US" sz="1800" dirty="0">
                <a:latin typeface="宋体" panose="02010600030101010101" pitchFamily="2" charset="-122"/>
              </a:rPr>
              <a:t>和</a:t>
            </a:r>
            <a:r>
              <a:rPr lang="en-US" altLang="zh-CN" sz="1800" dirty="0">
                <a:latin typeface="宋体" panose="02010600030101010101" pitchFamily="2" charset="-122"/>
              </a:rPr>
              <a:t>Student</a:t>
            </a:r>
            <a:r>
              <a:rPr lang="zh-CN" altLang="en-US" sz="1800" dirty="0">
                <a:latin typeface="宋体" panose="02010600030101010101" pitchFamily="2" charset="-122"/>
              </a:rPr>
              <a:t>是不同的变量。</a:t>
            </a:r>
            <a:endParaRPr lang="zh-CN" altLang="en-US" sz="1800" dirty="0">
              <a:latin typeface="宋体" panose="02010600030101010101" pitchFamily="2" charset="-122"/>
            </a:endParaRPr>
          </a:p>
        </p:txBody>
      </p:sp>
      <p:sp>
        <p:nvSpPr>
          <p:cNvPr id="5" name="文本框 4"/>
          <p:cNvSpPr txBox="1"/>
          <p:nvPr/>
        </p:nvSpPr>
        <p:spPr>
          <a:xfrm>
            <a:off x="251520" y="94560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endParaRPr lang="zh-CN" altLang="en-US" sz="2800" b="1" dirty="0">
              <a:latin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881773" y="3356992"/>
            <a:ext cx="7847997" cy="1413816"/>
          </a:xfrm>
          <a:prstGeom prst="rect">
            <a:avLst/>
          </a:prstGeom>
        </p:spPr>
      </p:pic>
      <p:grpSp>
        <p:nvGrpSpPr>
          <p:cNvPr id="11" name="组合 67"/>
          <p:cNvGrpSpPr/>
          <p:nvPr/>
        </p:nvGrpSpPr>
        <p:grpSpPr>
          <a:xfrm>
            <a:off x="467544" y="89761"/>
            <a:ext cx="7317240" cy="698583"/>
            <a:chOff x="848762" y="4179148"/>
            <a:chExt cx="7317240" cy="698583"/>
          </a:xfrm>
        </p:grpSpPr>
        <p:grpSp>
          <p:nvGrpSpPr>
            <p:cNvPr id="12" name="组合 106"/>
            <p:cNvGrpSpPr/>
            <p:nvPr/>
          </p:nvGrpSpPr>
          <p:grpSpPr>
            <a:xfrm>
              <a:off x="848762" y="4179148"/>
              <a:ext cx="7317240" cy="698583"/>
              <a:chOff x="839237" y="4179148"/>
              <a:chExt cx="7317240" cy="698583"/>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5"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endParaRPr lang="zh-CN" altLang="en-US" sz="3600" b="1" dirty="0">
                  <a:latin typeface="Times New Roman" panose="02020603050405020304" pitchFamily="18" charset="0"/>
                  <a:ea typeface="仿宋" panose="02010609060101010101" pitchFamily="49" charset="-122"/>
                </a:endParaRP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9698"/>
          <p:cNvSpPr>
            <a:spLocks noGrp="1"/>
          </p:cNvSpPr>
          <p:nvPr>
            <p:ph idx="1"/>
          </p:nvPr>
        </p:nvSpPr>
        <p:spPr>
          <a:xfrm>
            <a:off x="395536" y="1521101"/>
            <a:ext cx="8229600" cy="4699808"/>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Python中的变量并不直接存储值，而是存储了值的内存地址或者引用</a:t>
            </a:r>
            <a:r>
              <a:rPr lang="en-US" altLang="zh-CN" sz="1800" b="1" dirty="0" err="1"/>
              <a:t>，这也是变量类型随时可以改变的原因</a:t>
            </a:r>
            <a:r>
              <a:rPr lang="en-US" altLang="zh-CN" sz="1800" dirty="0">
                <a:latin typeface="宋体" panose="02010600030101010101" pitchFamily="2" charset="-122"/>
              </a:rPr>
              <a:t>。</a:t>
            </a:r>
            <a:endParaRPr lang="en-US" altLang="zh-CN" sz="1800" dirty="0">
              <a:latin typeface="宋体" panose="02010600030101010101" pitchFamily="2" charset="-122"/>
            </a:endParaRPr>
          </a:p>
          <a:p>
            <a:pPr lvl="1">
              <a:spcBef>
                <a:spcPts val="1200"/>
              </a:spcBef>
              <a:spcAft>
                <a:spcPts val="600"/>
              </a:spcAft>
              <a:buClr>
                <a:srgbClr val="FF0000"/>
              </a:buClr>
              <a:buSzPct val="90000"/>
              <a:buFont typeface="Wingdings" panose="05000000000000000000" pitchFamily="2" charset="2"/>
              <a:buChar char="ü"/>
            </a:pPr>
            <a:r>
              <a:rPr lang="en-US" altLang="zh-CN" sz="1800" dirty="0">
                <a:latin typeface="宋体" panose="02010600030101010101" pitchFamily="2" charset="-122"/>
              </a:rPr>
              <a:t>赋值语句的执行过程是：首先把等号右侧表达式的值计算出来，然后在内存中寻找一个位置把值存放进去，最后创建变量并指向这个内存地址。</a:t>
            </a:r>
            <a:endParaRPr lang="en-US" altLang="zh-CN" sz="1800" dirty="0">
              <a:latin typeface="宋体" panose="02010600030101010101" pitchFamily="2" charset="-122"/>
            </a:endParaRPr>
          </a:p>
          <a:p>
            <a:pPr marL="457200" lvl="1" indent="0">
              <a:spcBef>
                <a:spcPts val="1200"/>
              </a:spcBef>
              <a:spcAft>
                <a:spcPts val="600"/>
              </a:spcAft>
              <a:buClr>
                <a:srgbClr val="FF0000"/>
              </a:buClr>
              <a:buSzPct val="90000"/>
              <a:buNone/>
            </a:pPr>
            <a:r>
              <a:rPr lang="en-US" altLang="zh-CN" sz="1800" dirty="0">
                <a:latin typeface="宋体" panose="02010600030101010101" pitchFamily="2" charset="-122"/>
              </a:rPr>
              <a:t>  &gt;&gt;&gt;x = 2**3</a:t>
            </a:r>
            <a:endParaRPr lang="en-US" altLang="zh-CN" sz="1800" dirty="0">
              <a:latin typeface="宋体" panose="02010600030101010101" pitchFamily="2" charset="-122"/>
            </a:endParaRPr>
          </a:p>
          <a:p>
            <a:pPr>
              <a:spcBef>
                <a:spcPts val="1200"/>
              </a:spcBef>
              <a:spcAft>
                <a:spcPts val="600"/>
              </a:spcAft>
              <a:buClr>
                <a:srgbClr val="FF0000"/>
              </a:buClr>
              <a:buSzPct val="90000"/>
              <a:buFont typeface="Wingdings" panose="05000000000000000000" pitchFamily="2" charset="2"/>
              <a:buChar char="n"/>
            </a:pPr>
            <a:r>
              <a:rPr lang="en-US" altLang="zh-CN" sz="1800" b="1" dirty="0">
                <a:latin typeface="宋体" panose="02010600030101010101" pitchFamily="2" charset="-122"/>
              </a:rPr>
              <a:t>Python</a:t>
            </a:r>
            <a:r>
              <a:rPr lang="zh-CN" altLang="en-US" sz="1800" b="1" dirty="0">
                <a:latin typeface="宋体" panose="02010600030101010101" pitchFamily="2" charset="-122"/>
              </a:rPr>
              <a:t>具有</a:t>
            </a:r>
            <a:r>
              <a:rPr lang="zh-CN" altLang="en-US" sz="1800" b="1" dirty="0">
                <a:solidFill>
                  <a:srgbClr val="FF0000"/>
                </a:solidFill>
                <a:latin typeface="宋体" panose="02010600030101010101" pitchFamily="2" charset="-122"/>
              </a:rPr>
              <a:t>自动内存管理功能</a:t>
            </a:r>
            <a:r>
              <a:rPr lang="zh-CN" altLang="en-US" sz="1800" dirty="0">
                <a:latin typeface="宋体" panose="02010600030101010101" pitchFamily="2" charset="-122"/>
              </a:rPr>
              <a:t>，对于没有任何变量指向的值，</a:t>
            </a:r>
            <a:r>
              <a:rPr lang="en-US" altLang="zh-CN" sz="1800" dirty="0">
                <a:latin typeface="宋体" panose="02010600030101010101" pitchFamily="2" charset="-122"/>
              </a:rPr>
              <a:t>Python</a:t>
            </a:r>
            <a:r>
              <a:rPr lang="zh-CN" altLang="en-US" sz="1800" dirty="0">
                <a:latin typeface="宋体" panose="02010600030101010101" pitchFamily="2" charset="-122"/>
              </a:rPr>
              <a:t>自动将其删除。</a:t>
            </a:r>
            <a:r>
              <a:rPr lang="en-US" altLang="zh-CN" sz="1800" dirty="0">
                <a:latin typeface="宋体" panose="02010600030101010101" pitchFamily="2" charset="-122"/>
              </a:rPr>
              <a:t>Python</a:t>
            </a:r>
            <a:r>
              <a:rPr lang="zh-CN" altLang="en-US" sz="1800" dirty="0">
                <a:latin typeface="宋体" panose="02010600030101010101" pitchFamily="2" charset="-122"/>
              </a:rPr>
              <a:t>会跟踪所有的值，并自动删除不再有变量指向的值。</a:t>
            </a:r>
            <a:endParaRPr lang="zh-CN" altLang="en-US" sz="1800" dirty="0">
              <a:latin typeface="宋体" panose="02010600030101010101" pitchFamily="2" charset="-122"/>
            </a:endParaRPr>
          </a:p>
          <a:p>
            <a:pPr>
              <a:spcBef>
                <a:spcPts val="1200"/>
              </a:spcBef>
              <a:spcAft>
                <a:spcPts val="600"/>
              </a:spcAft>
              <a:buClr>
                <a:srgbClr val="FF0000"/>
              </a:buClr>
              <a:buSzPct val="90000"/>
              <a:buFont typeface="Wingdings" panose="05000000000000000000" pitchFamily="2" charset="2"/>
              <a:buChar char="n"/>
            </a:pPr>
            <a:r>
              <a:rPr lang="zh-CN" altLang="en-US" sz="1800" dirty="0">
                <a:latin typeface="宋体" panose="02010600030101010101" pitchFamily="2" charset="-122"/>
              </a:rPr>
              <a:t>显式</a:t>
            </a:r>
            <a:r>
              <a:rPr lang="zh-CN" altLang="en-US" sz="1800" b="1" dirty="0">
                <a:latin typeface="宋体" panose="02010600030101010101" pitchFamily="2" charset="-122"/>
              </a:rPr>
              <a:t>使用</a:t>
            </a:r>
            <a:r>
              <a:rPr lang="en-US" altLang="zh-CN" sz="1800" b="1" dirty="0">
                <a:latin typeface="宋体" panose="02010600030101010101" pitchFamily="2" charset="-122"/>
              </a:rPr>
              <a:t>del</a:t>
            </a:r>
            <a:r>
              <a:rPr lang="zh-CN" altLang="en-US" sz="1800" b="1" dirty="0">
                <a:latin typeface="宋体" panose="02010600030101010101" pitchFamily="2" charset="-122"/>
              </a:rPr>
              <a:t>命令删除不需要的值或显式关闭不再需要访问的资源</a:t>
            </a:r>
            <a:r>
              <a:rPr lang="zh-CN" altLang="en-US" sz="1800" dirty="0">
                <a:latin typeface="宋体" panose="02010600030101010101" pitchFamily="2" charset="-122"/>
              </a:rPr>
              <a:t>，仍是一个好的习惯，同时也是一个优秀程序员的基本素养之一。</a:t>
            </a:r>
            <a:endParaRPr lang="zh-CN" altLang="en-US" sz="1800" dirty="0">
              <a:latin typeface="宋体" panose="02010600030101010101" pitchFamily="2" charset="-122"/>
            </a:endParaRP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endParaRPr lang="zh-CN" altLang="en-US" sz="2800" b="1" dirty="0">
              <a:latin typeface="Times New Roman" panose="02020603050405020304" pitchFamily="18" charset="0"/>
            </a:endParaRPr>
          </a:p>
        </p:txBody>
      </p:sp>
      <p:grpSp>
        <p:nvGrpSpPr>
          <p:cNvPr id="6" name="组合 67"/>
          <p:cNvGrpSpPr/>
          <p:nvPr/>
        </p:nvGrpSpPr>
        <p:grpSpPr>
          <a:xfrm>
            <a:off x="-900608" y="89761"/>
            <a:ext cx="7317240" cy="698583"/>
            <a:chOff x="-519390" y="4179148"/>
            <a:chExt cx="7317240" cy="698583"/>
          </a:xfrm>
        </p:grpSpPr>
        <p:grpSp>
          <p:nvGrpSpPr>
            <p:cNvPr id="7" name="组合 106"/>
            <p:cNvGrpSpPr/>
            <p:nvPr/>
          </p:nvGrpSpPr>
          <p:grpSpPr>
            <a:xfrm>
              <a:off x="-519390" y="4179148"/>
              <a:ext cx="7317240" cy="698583"/>
              <a:chOff x="-528915" y="4179148"/>
              <a:chExt cx="7317240"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52891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仿宋" panose="02010609060101010101" pitchFamily="49" charset="-122"/>
                    <a:ea typeface="仿宋" panose="02010609060101010101" pitchFamily="49" charset="-122"/>
                  </a:rPr>
                  <a:t>基础知识</a:t>
                </a:r>
                <a:endParaRPr lang="zh-CN" altLang="en-US" sz="3600" b="1" dirty="0">
                  <a:latin typeface="仿宋" panose="02010609060101010101" pitchFamily="49" charset="-122"/>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31746"/>
          <p:cNvSpPr>
            <a:spLocks noGrp="1"/>
          </p:cNvSpPr>
          <p:nvPr>
            <p:ph idx="1"/>
          </p:nvPr>
        </p:nvSpPr>
        <p:spPr>
          <a:xfrm>
            <a:off x="588968" y="1389738"/>
            <a:ext cx="8375520" cy="4678451"/>
          </a:xfrm>
        </p:spPr>
        <p:txBody>
          <a:bodyPr anchor="t"/>
          <a:lstStyle/>
          <a:p>
            <a:pPr>
              <a:buClr>
                <a:srgbClr val="FF0000"/>
              </a:buClr>
              <a:buSzPct val="90000"/>
              <a:buFont typeface="Wingdings" panose="05000000000000000000" pitchFamily="2" charset="2"/>
              <a:buChar char="n"/>
            </a:pPr>
            <a:r>
              <a:rPr lang="zh-CN" altLang="en-US" sz="2000" b="1" noProof="1"/>
              <a:t>数字是不可变对象，可以表示任意大小的数字。</a:t>
            </a:r>
            <a:endParaRPr lang="zh-CN" altLang="en-US" sz="2000" b="1" noProof="1"/>
          </a:p>
          <a:p>
            <a:pPr>
              <a:lnSpc>
                <a:spcPct val="90000"/>
              </a:lnSpc>
              <a:buClr>
                <a:srgbClr val="FF0000"/>
              </a:buClr>
              <a:buSzPct val="90000"/>
              <a:buFont typeface="Wingdings" panose="05000000000000000000" pitchFamily="2" charset="2"/>
              <a:buChar char="ü"/>
            </a:pPr>
            <a:r>
              <a:rPr lang="zh-CN" altLang="en-US" sz="1800" b="1" noProof="1">
                <a:latin typeface="Consolas" panose="020B0609020204030204" charset="0"/>
              </a:rPr>
              <a:t>例如：</a:t>
            </a:r>
            <a:endParaRPr lang="pt-BR" altLang="en-US" sz="1800" b="1" noProof="1">
              <a:latin typeface="Consolas" panose="020B0609020204030204" charset="0"/>
            </a:endParaRPr>
          </a:p>
          <a:p>
            <a:pPr>
              <a:lnSpc>
                <a:spcPct val="90000"/>
              </a:lnSpc>
              <a:buSzPct val="90000"/>
              <a:buNone/>
            </a:pPr>
            <a:r>
              <a:rPr lang="pt-BR" altLang="en-US" sz="1350" noProof="1">
                <a:latin typeface="Consolas" panose="020B0609020204030204" charset="0"/>
              </a:rPr>
              <a:t>    &gt;&gt;&gt; a=99999999999999999999999999999999</a:t>
            </a:r>
            <a:endParaRPr lang="pt-BR" altLang="en-US" sz="1350" noProof="1">
              <a:latin typeface="Consolas" panose="020B0609020204030204" charset="0"/>
            </a:endParaRPr>
          </a:p>
          <a:p>
            <a:pPr>
              <a:lnSpc>
                <a:spcPct val="90000"/>
              </a:lnSpc>
              <a:buSzPct val="90000"/>
              <a:buNone/>
            </a:pPr>
            <a:r>
              <a:rPr lang="pt-BR" altLang="en-US" sz="1350" noProof="1">
                <a:latin typeface="Consolas" panose="020B0609020204030204" charset="0"/>
              </a:rPr>
              <a:t>    &gt;&gt;&gt; a*a</a:t>
            </a:r>
            <a:endParaRPr lang="pt-BR" altLang="en-US" sz="1350" noProof="1">
              <a:latin typeface="Consolas" panose="020B0609020204030204" charset="0"/>
            </a:endParaRPr>
          </a:p>
          <a:p>
            <a:pPr marL="0" indent="0">
              <a:lnSpc>
                <a:spcPct val="90000"/>
              </a:lnSpc>
              <a:buSzPct val="90000"/>
              <a:buNone/>
            </a:pPr>
            <a:r>
              <a:rPr lang="pt-BR" altLang="en-US" sz="1350" noProof="1">
                <a:solidFill>
                  <a:srgbClr val="0000FF"/>
                </a:solidFill>
                <a:latin typeface="Consolas" panose="020B0609020204030204" charset="0"/>
              </a:rPr>
              <a:t>    9999999999999999999999999999999800000000000000000000000000000001</a:t>
            </a:r>
            <a:endParaRPr lang="pt-BR" altLang="en-US" sz="1350" noProof="1">
              <a:solidFill>
                <a:srgbClr val="0000FF"/>
              </a:solidFill>
              <a:latin typeface="Consolas" panose="020B0609020204030204" charset="0"/>
            </a:endParaRPr>
          </a:p>
          <a:p>
            <a:pPr>
              <a:lnSpc>
                <a:spcPct val="90000"/>
              </a:lnSpc>
              <a:buSzPct val="90000"/>
              <a:buNone/>
            </a:pPr>
            <a:r>
              <a:rPr lang="pt-BR" altLang="en-US" sz="1350" noProof="1">
                <a:latin typeface="Consolas" panose="020B0609020204030204" charset="0"/>
              </a:rPr>
              <a:t>    &gt;&gt;&gt; a**3</a:t>
            </a:r>
            <a:endParaRPr lang="pt-BR" altLang="en-US" sz="1350" noProof="1">
              <a:latin typeface="Consolas" panose="020B0609020204030204" charset="0"/>
            </a:endParaRPr>
          </a:p>
          <a:p>
            <a:pPr marL="0" indent="0">
              <a:lnSpc>
                <a:spcPct val="90000"/>
              </a:lnSpc>
              <a:buSzPct val="90000"/>
              <a:buNone/>
            </a:pPr>
            <a:r>
              <a:rPr lang="pt-BR" altLang="en-US" sz="1350" noProof="1">
                <a:solidFill>
                  <a:srgbClr val="0000FF"/>
                </a:solidFill>
                <a:latin typeface="Consolas" panose="020B0609020204030204" charset="0"/>
              </a:rPr>
              <a:t>    99999999999999999999999999999997000000000000000000000000000000029999999999999999999</a:t>
            </a:r>
            <a:endParaRPr lang="pt-BR" altLang="en-US" sz="1350" noProof="1">
              <a:solidFill>
                <a:srgbClr val="0000FF"/>
              </a:solidFill>
              <a:latin typeface="Consolas" panose="020B0609020204030204" charset="0"/>
            </a:endParaRPr>
          </a:p>
          <a:p>
            <a:pPr marL="0" indent="0">
              <a:lnSpc>
                <a:spcPct val="90000"/>
              </a:lnSpc>
              <a:buSzPct val="90000"/>
              <a:buNone/>
            </a:pPr>
            <a:r>
              <a:rPr lang="pt-BR" altLang="en-US" sz="1350" noProof="1">
                <a:solidFill>
                  <a:srgbClr val="0000FF"/>
                </a:solidFill>
                <a:latin typeface="Consolas" panose="020B0609020204030204" charset="0"/>
              </a:rPr>
              <a:t>    9999999999999</a:t>
            </a:r>
            <a:endParaRPr lang="pt-BR" altLang="en-US" sz="1350" noProof="1">
              <a:solidFill>
                <a:srgbClr val="0000FF"/>
              </a:solidFill>
              <a:latin typeface="Consolas" panose="020B0609020204030204" charset="0"/>
            </a:endParaRPr>
          </a:p>
          <a:p>
            <a:pPr>
              <a:lnSpc>
                <a:spcPct val="90000"/>
              </a:lnSpc>
              <a:buSzPct val="90000"/>
              <a:buNone/>
            </a:pPr>
            <a:endParaRPr lang="pt-BR" altLang="en-US" sz="1350" noProof="1"/>
          </a:p>
          <a:p>
            <a:pPr>
              <a:lnSpc>
                <a:spcPct val="90000"/>
              </a:lnSpc>
              <a:buClr>
                <a:srgbClr val="FF0000"/>
              </a:buClr>
              <a:buSzPct val="90000"/>
              <a:buFont typeface="Wingdings" panose="05000000000000000000" pitchFamily="2" charset="2"/>
              <a:buChar char="n"/>
            </a:pPr>
            <a:r>
              <a:rPr lang="zh-CN" altLang="en-US" sz="1800" noProof="1"/>
              <a:t>Python的IDL</a:t>
            </a:r>
            <a:r>
              <a:rPr lang="en-US" altLang="zh-CN" sz="1800" noProof="1"/>
              <a:t>E</a:t>
            </a:r>
            <a:r>
              <a:rPr lang="zh-CN" altLang="en-US" sz="1800" noProof="1"/>
              <a:t>交互界面可以当做简便计算器来使用。</a:t>
            </a:r>
            <a:endParaRPr lang="zh-CN" altLang="en-US" sz="1800" noProof="1"/>
          </a:p>
          <a:p>
            <a:pPr>
              <a:buClr>
                <a:srgbClr val="FF0000"/>
              </a:buClr>
              <a:buSzPct val="90000"/>
              <a:buFont typeface="Wingdings" panose="05000000000000000000" pitchFamily="2" charset="2"/>
              <a:buChar char="ü"/>
            </a:pPr>
            <a:r>
              <a:rPr lang="zh-CN" altLang="en-US" sz="1800" b="1" noProof="1">
                <a:latin typeface="Consolas" panose="020B0609020204030204" charset="0"/>
              </a:rPr>
              <a:t>例如：</a:t>
            </a:r>
            <a:endParaRPr lang="pt-BR" altLang="en-US" sz="1800" b="1" noProof="1">
              <a:latin typeface="Consolas" panose="020B0609020204030204" charset="0"/>
            </a:endParaRPr>
          </a:p>
          <a:p>
            <a:pPr>
              <a:buSzPct val="90000"/>
              <a:buNone/>
            </a:pPr>
            <a:r>
              <a:rPr lang="pt-BR" altLang="en-US" sz="1350" noProof="1">
                <a:latin typeface="Consolas" panose="020B0609020204030204" charset="0"/>
              </a:rPr>
              <a:t>&gt;&gt;&gt; ((3**2) + (4**2)) ** 0.5</a:t>
            </a:r>
            <a:endParaRPr lang="pt-BR" altLang="en-US" sz="1350" noProof="1">
              <a:latin typeface="Consolas" panose="020B0609020204030204" charset="0"/>
            </a:endParaRPr>
          </a:p>
          <a:p>
            <a:pPr>
              <a:buSzPct val="90000"/>
              <a:buNone/>
            </a:pPr>
            <a:r>
              <a:rPr lang="pt-BR" altLang="en-US" sz="1350" noProof="1">
                <a:solidFill>
                  <a:srgbClr val="0000FF"/>
                </a:solidFill>
                <a:latin typeface="Consolas" panose="020B0609020204030204" charset="0"/>
              </a:rPr>
              <a:t>5.0</a:t>
            </a:r>
            <a:endParaRPr lang="pt-BR" altLang="en-US" sz="1350" noProof="1">
              <a:solidFill>
                <a:srgbClr val="0000FF"/>
              </a:solidFill>
              <a:latin typeface="Consolas" panose="020B0609020204030204" charset="0"/>
            </a:endParaRPr>
          </a:p>
        </p:txBody>
      </p:sp>
      <p:sp>
        <p:nvSpPr>
          <p:cNvPr id="10" name="文本框 9"/>
          <p:cNvSpPr txBox="1"/>
          <p:nvPr/>
        </p:nvSpPr>
        <p:spPr>
          <a:xfrm>
            <a:off x="287524" y="866974"/>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endParaRPr lang="zh-CN" altLang="en-US" sz="2800" b="1" dirty="0">
              <a:latin typeface="Times New Roman" panose="02020603050405020304" pitchFamily="18" charset="0"/>
            </a:endParaRPr>
          </a:p>
        </p:txBody>
      </p:sp>
      <p:grpSp>
        <p:nvGrpSpPr>
          <p:cNvPr id="9" name="组合 67"/>
          <p:cNvGrpSpPr/>
          <p:nvPr/>
        </p:nvGrpSpPr>
        <p:grpSpPr>
          <a:xfrm>
            <a:off x="555407" y="89761"/>
            <a:ext cx="7833017" cy="698583"/>
            <a:chOff x="936625" y="4179148"/>
            <a:chExt cx="7833017" cy="698583"/>
          </a:xfrm>
        </p:grpSpPr>
        <p:grpSp>
          <p:nvGrpSpPr>
            <p:cNvPr id="11" name="组合 106"/>
            <p:cNvGrpSpPr/>
            <p:nvPr/>
          </p:nvGrpSpPr>
          <p:grpSpPr>
            <a:xfrm>
              <a:off x="936625" y="4179148"/>
              <a:ext cx="7833017" cy="698583"/>
              <a:chOff x="927100" y="4179148"/>
              <a:chExt cx="7833017" cy="698583"/>
            </a:xfrm>
          </p:grpSpPr>
          <p:sp>
            <p:nvSpPr>
              <p:cNvPr id="13"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4"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endParaRPr lang="zh-CN" altLang="en-US" sz="3600" b="1" dirty="0">
                  <a:latin typeface="Times New Roman" panose="02020603050405020304" pitchFamily="18" charset="0"/>
                  <a:ea typeface="仿宋" panose="02010609060101010101" pitchFamily="49" charset="-122"/>
                </a:endParaRPr>
              </a:p>
            </p:txBody>
          </p:sp>
        </p:grpSp>
        <p:pic>
          <p:nvPicPr>
            <p:cNvPr id="12" name="图片 11"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08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08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08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08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08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32770"/>
          <p:cNvSpPr>
            <a:spLocks noGrp="1"/>
          </p:cNvSpPr>
          <p:nvPr>
            <p:ph idx="1"/>
          </p:nvPr>
        </p:nvSpPr>
        <p:spPr>
          <a:xfrm>
            <a:off x="611560" y="2179549"/>
            <a:ext cx="8424936" cy="4678451"/>
          </a:xfrm>
        </p:spPr>
        <p:txBody>
          <a:bodyPr anchor="t"/>
          <a:lstStyle/>
          <a:p>
            <a:pPr marL="457200" indent="-457200">
              <a:lnSpc>
                <a:spcPct val="90000"/>
              </a:lnSpc>
              <a:buClr>
                <a:srgbClr val="FF0000"/>
              </a:buClr>
              <a:buSzPct val="90000"/>
              <a:buFont typeface="+mj-ea"/>
              <a:buAutoNum type="circleNumDbPlain"/>
            </a:pPr>
            <a:r>
              <a:rPr lang="en-US" altLang="zh-CN" sz="2400" b="1" dirty="0">
                <a:latin typeface="Times New Roman" panose="02020603050405020304" pitchFamily="18" charset="0"/>
              </a:rPr>
              <a:t>Python</a:t>
            </a:r>
            <a:r>
              <a:rPr lang="zh-CN" altLang="en-US" sz="2400" b="1" dirty="0">
                <a:latin typeface="Times New Roman" panose="02020603050405020304" pitchFamily="18" charset="0"/>
              </a:rPr>
              <a:t>中的</a:t>
            </a:r>
            <a:r>
              <a:rPr lang="zh-CN" altLang="en-US" sz="2400" b="1" dirty="0">
                <a:solidFill>
                  <a:srgbClr val="0000FF"/>
                </a:solidFill>
                <a:latin typeface="Times New Roman" panose="02020603050405020304" pitchFamily="18" charset="0"/>
              </a:rPr>
              <a:t>整数类型</a:t>
            </a:r>
            <a:endParaRPr lang="zh-CN" altLang="en-US" sz="2400" b="1" dirty="0">
              <a:latin typeface="Times New Roman" panose="02020603050405020304" pitchFamily="18" charset="0"/>
            </a:endParaRPr>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18" charset="0"/>
              </a:rPr>
              <a:t>十进制整数（</a:t>
            </a:r>
            <a:r>
              <a:rPr lang="en-US" altLang="zh-CN" sz="1800" dirty="0">
                <a:sym typeface="+mn-ea"/>
              </a:rPr>
              <a:t>Decimal</a:t>
            </a:r>
            <a:r>
              <a:rPr lang="zh-CN" altLang="en-US" sz="1800" b="1" dirty="0">
                <a:solidFill>
                  <a:srgbClr val="FF0000"/>
                </a:solidFill>
                <a:latin typeface="Times New Roman" panose="02020603050405020304" pitchFamily="18" charset="0"/>
              </a:rPr>
              <a:t>）</a:t>
            </a:r>
            <a:r>
              <a:rPr lang="zh-CN" altLang="en-US" sz="1800" dirty="0">
                <a:latin typeface="Times New Roman" panose="02020603050405020304" pitchFamily="18" charset="0"/>
              </a:rPr>
              <a:t>如，</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9</a:t>
            </a:r>
            <a:r>
              <a:rPr lang="zh-CN" altLang="en-US" sz="1800" dirty="0">
                <a:latin typeface="Times New Roman" panose="02020603050405020304" pitchFamily="18" charset="0"/>
              </a:rPr>
              <a:t>、</a:t>
            </a:r>
            <a:r>
              <a:rPr lang="en-US" altLang="zh-CN" sz="1800" dirty="0">
                <a:latin typeface="Times New Roman" panose="02020603050405020304" pitchFamily="18" charset="0"/>
              </a:rPr>
              <a:t>123  </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18" charset="0"/>
              </a:rPr>
              <a:t>十六进制整数（</a:t>
            </a:r>
            <a:r>
              <a:rPr lang="zh-CN" altLang="en-US" sz="1800">
                <a:sym typeface="+mn-ea"/>
              </a:rPr>
              <a:t>Hexadecimal</a:t>
            </a:r>
            <a:r>
              <a:rPr lang="zh-CN" altLang="en-US" sz="1800" b="1" dirty="0">
                <a:solidFill>
                  <a:srgbClr val="FF0000"/>
                </a:solidFill>
                <a:latin typeface="Times New Roman" panose="02020603050405020304" pitchFamily="18" charset="0"/>
              </a:rPr>
              <a:t>）</a:t>
            </a:r>
            <a:r>
              <a:rPr lang="zh-CN" altLang="en-US" sz="1800" dirty="0">
                <a:latin typeface="Times New Roman" panose="02020603050405020304" pitchFamily="18" charset="0"/>
              </a:rPr>
              <a:t>，需要</a:t>
            </a:r>
            <a:r>
              <a:rPr lang="en-US" altLang="zh-CN" sz="1800" dirty="0">
                <a:latin typeface="Times New Roman" panose="02020603050405020304" pitchFamily="18" charset="0"/>
              </a:rPr>
              <a:t>16</a:t>
            </a:r>
            <a:r>
              <a:rPr lang="zh-CN" altLang="en-US" sz="1800" dirty="0">
                <a:latin typeface="Times New Roman" panose="02020603050405020304" pitchFamily="18" charset="0"/>
              </a:rPr>
              <a:t>个数字</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3</a:t>
            </a:r>
            <a:r>
              <a:rPr lang="zh-CN" altLang="en-US" sz="1800" dirty="0">
                <a:latin typeface="Times New Roman" panose="02020603050405020304" pitchFamily="18" charset="0"/>
              </a:rPr>
              <a:t>、</a:t>
            </a:r>
            <a:r>
              <a:rPr lang="en-US" altLang="zh-CN" sz="1800" dirty="0">
                <a:latin typeface="Times New Roman" panose="02020603050405020304" pitchFamily="18" charset="0"/>
              </a:rPr>
              <a:t>4</a:t>
            </a:r>
            <a:r>
              <a:rPr lang="zh-CN" altLang="en-US" sz="1800" dirty="0">
                <a:latin typeface="Times New Roman" panose="02020603050405020304" pitchFamily="18" charset="0"/>
              </a:rPr>
              <a:t>、</a:t>
            </a:r>
            <a:r>
              <a:rPr lang="en-US" altLang="zh-CN" sz="1800" dirty="0">
                <a:latin typeface="Times New Roman" panose="02020603050405020304" pitchFamily="18" charset="0"/>
              </a:rPr>
              <a:t>5</a:t>
            </a:r>
            <a:r>
              <a:rPr lang="zh-CN" altLang="en-US" sz="1800" dirty="0">
                <a:latin typeface="Times New Roman" panose="02020603050405020304" pitchFamily="18" charset="0"/>
              </a:rPr>
              <a:t>、</a:t>
            </a:r>
            <a:r>
              <a:rPr lang="en-US" altLang="zh-CN" sz="1800" dirty="0">
                <a:latin typeface="Times New Roman" panose="02020603050405020304" pitchFamily="18" charset="0"/>
              </a:rPr>
              <a:t>6</a:t>
            </a:r>
            <a:r>
              <a:rPr lang="zh-CN" altLang="en-US" sz="1800" dirty="0">
                <a:latin typeface="Times New Roman" panose="02020603050405020304" pitchFamily="18" charset="0"/>
              </a:rPr>
              <a:t>、</a:t>
            </a:r>
            <a:r>
              <a:rPr lang="en-US" altLang="zh-CN" sz="1800" dirty="0">
                <a:latin typeface="Times New Roman" panose="02020603050405020304" pitchFamily="18" charset="0"/>
              </a:rPr>
              <a:t>7</a:t>
            </a:r>
            <a:r>
              <a:rPr lang="zh-CN" altLang="en-US" sz="1800" dirty="0">
                <a:latin typeface="Times New Roman" panose="02020603050405020304" pitchFamily="18" charset="0"/>
              </a:rPr>
              <a:t>、</a:t>
            </a:r>
            <a:r>
              <a:rPr lang="en-US" altLang="zh-CN" sz="1800" dirty="0">
                <a:latin typeface="Times New Roman" panose="02020603050405020304" pitchFamily="18" charset="0"/>
              </a:rPr>
              <a:t>8</a:t>
            </a:r>
            <a:r>
              <a:rPr lang="zh-CN" altLang="en-US" sz="1800" dirty="0">
                <a:latin typeface="Times New Roman" panose="02020603050405020304" pitchFamily="18" charset="0"/>
              </a:rPr>
              <a:t>、</a:t>
            </a:r>
            <a:r>
              <a:rPr lang="en-US" altLang="zh-CN" sz="1800" dirty="0">
                <a:latin typeface="Times New Roman" panose="02020603050405020304" pitchFamily="18" charset="0"/>
              </a:rPr>
              <a:t>9</a:t>
            </a:r>
            <a:r>
              <a:rPr lang="zh-CN" altLang="en-US" sz="1800" dirty="0">
                <a:latin typeface="Times New Roman" panose="02020603050405020304" pitchFamily="18" charset="0"/>
              </a:rPr>
              <a:t>、</a:t>
            </a:r>
            <a:r>
              <a:rPr lang="en-US" altLang="zh-CN" sz="1800" dirty="0">
                <a:latin typeface="Times New Roman" panose="02020603050405020304" pitchFamily="18" charset="0"/>
              </a:rPr>
              <a:t>a</a:t>
            </a:r>
            <a:r>
              <a:rPr lang="zh-CN" altLang="en-US" sz="1800" dirty="0">
                <a:latin typeface="Times New Roman" panose="02020603050405020304" pitchFamily="18" charset="0"/>
              </a:rPr>
              <a:t>、</a:t>
            </a:r>
            <a:r>
              <a:rPr lang="en-US" altLang="zh-CN" sz="1800" dirty="0">
                <a:latin typeface="Times New Roman" panose="02020603050405020304" pitchFamily="18" charset="0"/>
              </a:rPr>
              <a:t>b</a:t>
            </a:r>
            <a:r>
              <a:rPr lang="zh-CN" altLang="en-US" sz="1800" dirty="0">
                <a:latin typeface="Times New Roman" panose="02020603050405020304" pitchFamily="18" charset="0"/>
              </a:rPr>
              <a:t>、</a:t>
            </a:r>
            <a:r>
              <a:rPr lang="en-US" altLang="zh-CN" sz="1800" dirty="0">
                <a:latin typeface="Times New Roman" panose="02020603050405020304" pitchFamily="18" charset="0"/>
              </a:rPr>
              <a:t>c</a:t>
            </a:r>
            <a:r>
              <a:rPr lang="zh-CN" altLang="en-US" sz="1800" dirty="0">
                <a:latin typeface="Times New Roman" panose="02020603050405020304" pitchFamily="18" charset="0"/>
              </a:rPr>
              <a:t>、</a:t>
            </a:r>
            <a:r>
              <a:rPr lang="en-US" altLang="zh-CN" sz="1800" dirty="0">
                <a:latin typeface="Times New Roman" panose="02020603050405020304" pitchFamily="18" charset="0"/>
              </a:rPr>
              <a:t>d</a:t>
            </a:r>
            <a:r>
              <a:rPr lang="zh-CN" altLang="en-US" sz="1800" dirty="0">
                <a:latin typeface="Times New Roman" panose="02020603050405020304" pitchFamily="18" charset="0"/>
              </a:rPr>
              <a:t>、</a:t>
            </a:r>
            <a:r>
              <a:rPr lang="en-US" altLang="zh-CN" sz="1800" dirty="0">
                <a:latin typeface="Times New Roman" panose="02020603050405020304" pitchFamily="18" charset="0"/>
              </a:rPr>
              <a:t>e</a:t>
            </a:r>
            <a:r>
              <a:rPr lang="zh-CN" altLang="en-US" sz="1800" dirty="0">
                <a:latin typeface="Times New Roman" panose="02020603050405020304" pitchFamily="18" charset="0"/>
              </a:rPr>
              <a:t>、</a:t>
            </a:r>
            <a:r>
              <a:rPr lang="en-US" altLang="zh-CN" sz="1800" dirty="0">
                <a:latin typeface="Times New Roman" panose="02020603050405020304" pitchFamily="18" charset="0"/>
              </a:rPr>
              <a:t>f</a:t>
            </a:r>
            <a:r>
              <a:rPr lang="zh-CN" altLang="en-US" sz="1800" dirty="0">
                <a:latin typeface="Times New Roman" panose="02020603050405020304" pitchFamily="18" charset="0"/>
              </a:rPr>
              <a:t>来表示整数，必须以</a:t>
            </a:r>
            <a:r>
              <a:rPr lang="en-US" altLang="zh-CN" sz="1800" dirty="0">
                <a:latin typeface="Times New Roman" panose="02020603050405020304" pitchFamily="18" charset="0"/>
              </a:rPr>
              <a:t>0x</a:t>
            </a:r>
            <a:r>
              <a:rPr lang="zh-CN" altLang="en-US" sz="1800" dirty="0">
                <a:latin typeface="Times New Roman" panose="02020603050405020304" pitchFamily="18" charset="0"/>
              </a:rPr>
              <a:t>开头，如</a:t>
            </a:r>
            <a:r>
              <a:rPr lang="en-US" altLang="zh-CN" sz="1800" dirty="0">
                <a:latin typeface="Times New Roman" panose="02020603050405020304" pitchFamily="18" charset="0"/>
              </a:rPr>
              <a:t>0x10</a:t>
            </a:r>
            <a:r>
              <a:rPr lang="zh-CN" altLang="en-US" sz="1800" dirty="0">
                <a:latin typeface="Times New Roman" panose="02020603050405020304" pitchFamily="18" charset="0"/>
              </a:rPr>
              <a:t>、</a:t>
            </a:r>
            <a:r>
              <a:rPr lang="en-US" altLang="zh-CN" sz="1800" dirty="0">
                <a:latin typeface="Times New Roman" panose="02020603050405020304" pitchFamily="18" charset="0"/>
              </a:rPr>
              <a:t>0xfa</a:t>
            </a:r>
            <a:r>
              <a:rPr lang="zh-CN" altLang="en-US" sz="1800" dirty="0">
                <a:latin typeface="Times New Roman" panose="02020603050405020304" pitchFamily="18" charset="0"/>
              </a:rPr>
              <a:t>、</a:t>
            </a:r>
            <a:r>
              <a:rPr lang="en-US" altLang="zh-CN" sz="1800" dirty="0">
                <a:latin typeface="Times New Roman" panose="02020603050405020304" pitchFamily="18" charset="0"/>
              </a:rPr>
              <a:t>0xabcdef</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18" charset="0"/>
              </a:rPr>
              <a:t>八进制整数（</a:t>
            </a:r>
            <a:r>
              <a:rPr lang="zh-CN" altLang="en-US" sz="1800">
                <a:sym typeface="+mn-ea"/>
              </a:rPr>
              <a:t>Octal</a:t>
            </a:r>
            <a:r>
              <a:rPr lang="zh-CN" altLang="en-US" sz="1800" b="1" dirty="0">
                <a:solidFill>
                  <a:srgbClr val="FF0000"/>
                </a:solidFill>
                <a:latin typeface="Times New Roman" panose="02020603050405020304" pitchFamily="18" charset="0"/>
              </a:rPr>
              <a:t>）</a:t>
            </a:r>
            <a:r>
              <a:rPr lang="zh-CN" altLang="en-US" sz="1800" dirty="0">
                <a:latin typeface="Times New Roman" panose="02020603050405020304" pitchFamily="18" charset="0"/>
              </a:rPr>
              <a:t>，只需要</a:t>
            </a:r>
            <a:r>
              <a:rPr lang="en-US" altLang="zh-CN" sz="1800" dirty="0">
                <a:latin typeface="Times New Roman" panose="02020603050405020304" pitchFamily="18" charset="0"/>
              </a:rPr>
              <a:t>8</a:t>
            </a:r>
            <a:r>
              <a:rPr lang="zh-CN" altLang="en-US" sz="1800" dirty="0">
                <a:latin typeface="Times New Roman" panose="02020603050405020304" pitchFamily="18" charset="0"/>
              </a:rPr>
              <a:t>个数字</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3</a:t>
            </a:r>
            <a:r>
              <a:rPr lang="zh-CN" altLang="en-US" sz="1800" dirty="0">
                <a:latin typeface="Times New Roman" panose="02020603050405020304" pitchFamily="18" charset="0"/>
              </a:rPr>
              <a:t>、</a:t>
            </a:r>
            <a:r>
              <a:rPr lang="en-US" altLang="zh-CN" sz="1800" dirty="0">
                <a:latin typeface="Times New Roman" panose="02020603050405020304" pitchFamily="18" charset="0"/>
              </a:rPr>
              <a:t>4</a:t>
            </a:r>
            <a:r>
              <a:rPr lang="zh-CN" altLang="en-US" sz="1800" dirty="0">
                <a:latin typeface="Times New Roman" panose="02020603050405020304" pitchFamily="18" charset="0"/>
              </a:rPr>
              <a:t>、</a:t>
            </a:r>
            <a:r>
              <a:rPr lang="en-US" altLang="zh-CN" sz="1800" dirty="0">
                <a:latin typeface="Times New Roman" panose="02020603050405020304" pitchFamily="18" charset="0"/>
              </a:rPr>
              <a:t>5</a:t>
            </a:r>
            <a:r>
              <a:rPr lang="zh-CN" altLang="en-US" sz="1800" dirty="0">
                <a:latin typeface="Times New Roman" panose="02020603050405020304" pitchFamily="18" charset="0"/>
              </a:rPr>
              <a:t>、</a:t>
            </a:r>
            <a:r>
              <a:rPr lang="en-US" altLang="zh-CN" sz="1800" dirty="0">
                <a:latin typeface="Times New Roman" panose="02020603050405020304" pitchFamily="18" charset="0"/>
              </a:rPr>
              <a:t>6</a:t>
            </a:r>
            <a:r>
              <a:rPr lang="zh-CN" altLang="en-US" sz="1800" dirty="0">
                <a:latin typeface="Times New Roman" panose="02020603050405020304" pitchFamily="18" charset="0"/>
              </a:rPr>
              <a:t>、</a:t>
            </a:r>
            <a:r>
              <a:rPr lang="en-US" altLang="zh-CN" sz="1800" dirty="0">
                <a:latin typeface="Times New Roman" panose="02020603050405020304" pitchFamily="18" charset="0"/>
              </a:rPr>
              <a:t>7</a:t>
            </a:r>
            <a:r>
              <a:rPr lang="zh-CN" altLang="en-US" sz="1800" dirty="0">
                <a:latin typeface="Times New Roman" panose="02020603050405020304" pitchFamily="18" charset="0"/>
              </a:rPr>
              <a:t>来表示整数，必须以</a:t>
            </a:r>
            <a:r>
              <a:rPr lang="en-US" altLang="zh-CN" sz="1800" dirty="0">
                <a:latin typeface="Times New Roman" panose="02020603050405020304" pitchFamily="18" charset="0"/>
              </a:rPr>
              <a:t>0o</a:t>
            </a:r>
            <a:r>
              <a:rPr lang="zh-CN" altLang="en-US" sz="1800" dirty="0">
                <a:latin typeface="Times New Roman" panose="02020603050405020304" pitchFamily="18" charset="0"/>
              </a:rPr>
              <a:t>开头，如</a:t>
            </a:r>
            <a:r>
              <a:rPr lang="en-US" altLang="zh-CN" sz="1800" dirty="0">
                <a:latin typeface="Times New Roman" panose="02020603050405020304" pitchFamily="18" charset="0"/>
              </a:rPr>
              <a:t>0o35</a:t>
            </a:r>
            <a:r>
              <a:rPr lang="zh-CN" altLang="en-US" sz="1800" dirty="0">
                <a:latin typeface="Times New Roman" panose="02020603050405020304" pitchFamily="18" charset="0"/>
              </a:rPr>
              <a:t>、</a:t>
            </a:r>
            <a:r>
              <a:rPr lang="en-US" altLang="zh-CN" sz="1800" dirty="0">
                <a:latin typeface="Times New Roman" panose="02020603050405020304" pitchFamily="18" charset="0"/>
              </a:rPr>
              <a:t>0o11</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18" charset="0"/>
              </a:rPr>
              <a:t>二进制整数（</a:t>
            </a:r>
            <a:r>
              <a:rPr lang="zh-CN" altLang="en-US" sz="1800">
                <a:sym typeface="+mn-ea"/>
              </a:rPr>
              <a:t>Binary</a:t>
            </a:r>
            <a:r>
              <a:rPr lang="zh-CN" altLang="en-US" sz="1800" b="1" dirty="0">
                <a:solidFill>
                  <a:srgbClr val="FF0000"/>
                </a:solidFill>
                <a:latin typeface="Times New Roman" panose="02020603050405020304" pitchFamily="18" charset="0"/>
              </a:rPr>
              <a:t>）</a:t>
            </a:r>
            <a:r>
              <a:rPr lang="zh-CN" altLang="en-US" sz="1800" dirty="0">
                <a:latin typeface="Times New Roman" panose="02020603050405020304" pitchFamily="18" charset="0"/>
              </a:rPr>
              <a:t>，只需要</a:t>
            </a:r>
            <a:r>
              <a:rPr lang="en-US" altLang="zh-CN" sz="1800" dirty="0">
                <a:latin typeface="Times New Roman" panose="02020603050405020304" pitchFamily="18" charset="0"/>
              </a:rPr>
              <a:t>2</a:t>
            </a:r>
            <a:r>
              <a:rPr lang="zh-CN" altLang="en-US" sz="1800" dirty="0">
                <a:latin typeface="Times New Roman" panose="02020603050405020304" pitchFamily="18" charset="0"/>
              </a:rPr>
              <a:t>个数字</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来表示整数，必须以</a:t>
            </a:r>
            <a:r>
              <a:rPr lang="en-US" altLang="zh-CN" sz="1800" dirty="0">
                <a:latin typeface="Times New Roman" panose="02020603050405020304" pitchFamily="18" charset="0"/>
              </a:rPr>
              <a:t>0b</a:t>
            </a:r>
            <a:r>
              <a:rPr lang="zh-CN" altLang="en-US" sz="1800" dirty="0">
                <a:latin typeface="Times New Roman" panose="02020603050405020304" pitchFamily="18" charset="0"/>
              </a:rPr>
              <a:t>开头如，</a:t>
            </a:r>
            <a:r>
              <a:rPr lang="en-US" altLang="zh-CN" sz="1800" dirty="0">
                <a:latin typeface="Times New Roman" panose="02020603050405020304" pitchFamily="18" charset="0"/>
              </a:rPr>
              <a:t>0b101</a:t>
            </a:r>
            <a:r>
              <a:rPr lang="zh-CN" altLang="en-US" sz="1800" dirty="0">
                <a:latin typeface="Times New Roman" panose="02020603050405020304" pitchFamily="18" charset="0"/>
              </a:rPr>
              <a:t>、</a:t>
            </a:r>
            <a:r>
              <a:rPr lang="en-US" altLang="zh-CN" sz="1800" dirty="0">
                <a:latin typeface="Times New Roman" panose="02020603050405020304" pitchFamily="18" charset="0"/>
              </a:rPr>
              <a:t>0b100</a:t>
            </a:r>
            <a:endParaRPr lang="en-US" altLang="zh-CN" sz="1800" dirty="0">
              <a:latin typeface="Times New Roman" panose="02020603050405020304" pitchFamily="18" charset="0"/>
            </a:endParaRPr>
          </a:p>
          <a:p>
            <a:pPr marL="457200" indent="-457200">
              <a:buClr>
                <a:srgbClr val="FF0000"/>
              </a:buClr>
              <a:buFont typeface="+mj-ea"/>
              <a:buAutoNum type="circleNumDbPlain"/>
            </a:pPr>
            <a:r>
              <a:rPr lang="zh-CN" altLang="en-US" sz="2400" b="1" dirty="0">
                <a:solidFill>
                  <a:srgbClr val="0000FF"/>
                </a:solidFill>
              </a:rPr>
              <a:t>浮点数类型：浮点数又称小数</a:t>
            </a:r>
            <a:endParaRPr lang="zh-CN" altLang="en-US" sz="2400" b="1" dirty="0">
              <a:solidFill>
                <a:srgbClr val="0000FF"/>
              </a:solidFill>
            </a:endParaRPr>
          </a:p>
          <a:p>
            <a:pPr lvl="1">
              <a:buClr>
                <a:srgbClr val="FF0000"/>
              </a:buClr>
              <a:buFont typeface="Wingdings" panose="05000000000000000000" pitchFamily="2" charset="2"/>
              <a:buChar char="ü"/>
            </a:pPr>
            <a:r>
              <a:rPr lang="en-US" altLang="zh-CN" sz="1800" dirty="0"/>
              <a:t>15.0</a:t>
            </a:r>
            <a:r>
              <a:rPr lang="zh-CN" altLang="en-US" sz="1800" dirty="0"/>
              <a:t>、</a:t>
            </a:r>
            <a:r>
              <a:rPr lang="en-US" altLang="zh-CN" sz="1800" dirty="0"/>
              <a:t>0.37</a:t>
            </a:r>
            <a:r>
              <a:rPr lang="zh-CN" altLang="en-US" sz="1800" dirty="0"/>
              <a:t>、</a:t>
            </a:r>
            <a:r>
              <a:rPr lang="en-US" altLang="zh-CN" sz="1800" dirty="0"/>
              <a:t>-11.2</a:t>
            </a:r>
            <a:r>
              <a:rPr lang="zh-CN" altLang="en-US" sz="1800" dirty="0"/>
              <a:t>、</a:t>
            </a:r>
            <a:r>
              <a:rPr lang="en-US" altLang="zh-CN" sz="1800" dirty="0"/>
              <a:t>1.2e2、314.15e-2</a:t>
            </a:r>
            <a:endParaRPr lang="en-US" altLang="zh-CN" sz="1800" dirty="0"/>
          </a:p>
          <a:p>
            <a:pPr lvl="2">
              <a:spcBef>
                <a:spcPts val="1200"/>
              </a:spcBef>
              <a:spcAft>
                <a:spcPts val="600"/>
              </a:spcAft>
              <a:buClr>
                <a:srgbClr val="FF0000"/>
              </a:buClr>
              <a:buSzPct val="90000"/>
              <a:buFont typeface="Arial" panose="020B0604020202020204" pitchFamily="34" charset="0"/>
              <a:buChar char="•"/>
            </a:pPr>
            <a:endParaRPr lang="en-GB" altLang="en-US" sz="140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endParaRPr lang="zh-CN" altLang="en-US" sz="2800" b="1" dirty="0">
              <a:latin typeface="Times New Roman" panose="02020603050405020304" pitchFamily="18" charset="0"/>
            </a:endParaRPr>
          </a:p>
        </p:txBody>
      </p:sp>
      <p:sp>
        <p:nvSpPr>
          <p:cNvPr id="3" name="文本框 2"/>
          <p:cNvSpPr txBox="1"/>
          <p:nvPr/>
        </p:nvSpPr>
        <p:spPr>
          <a:xfrm>
            <a:off x="599803" y="1431940"/>
            <a:ext cx="6840760"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n"/>
            </a:pPr>
            <a:r>
              <a:rPr lang="zh-CN" altLang="en-US" sz="2400" b="1" dirty="0"/>
              <a:t>三类：整数类型、浮点类型与复数类型</a:t>
            </a:r>
            <a:endParaRPr lang="zh-CN" altLang="en-US" sz="2400" b="1" dirty="0"/>
          </a:p>
        </p:txBody>
      </p:sp>
      <p:grpSp>
        <p:nvGrpSpPr>
          <p:cNvPr id="6" name="组合 67"/>
          <p:cNvGrpSpPr/>
          <p:nvPr/>
        </p:nvGrpSpPr>
        <p:grpSpPr>
          <a:xfrm>
            <a:off x="555407" y="89761"/>
            <a:ext cx="7833017" cy="698583"/>
            <a:chOff x="936625" y="4179148"/>
            <a:chExt cx="7833017" cy="698583"/>
          </a:xfrm>
        </p:grpSpPr>
        <p:grpSp>
          <p:nvGrpSpPr>
            <p:cNvPr id="7" name="组合 106"/>
            <p:cNvGrpSpPr/>
            <p:nvPr/>
          </p:nvGrpSpPr>
          <p:grpSpPr>
            <a:xfrm>
              <a:off x="936625" y="4179148"/>
              <a:ext cx="7833017" cy="698583"/>
              <a:chOff x="927100" y="4179148"/>
              <a:chExt cx="7833017"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34818"/>
          <p:cNvSpPr>
            <a:spLocks noGrp="1"/>
          </p:cNvSpPr>
          <p:nvPr>
            <p:ph idx="1"/>
          </p:nvPr>
        </p:nvSpPr>
        <p:spPr>
          <a:xfrm>
            <a:off x="1115616" y="2168139"/>
            <a:ext cx="8229600" cy="4678451"/>
          </a:xfrm>
        </p:spPr>
        <p:txBody>
          <a:bodyPr anchor="t"/>
          <a:lstStyle/>
          <a:p>
            <a:pPr>
              <a:spcBef>
                <a:spcPts val="0"/>
              </a:spcBef>
              <a:buSzPct val="90000"/>
              <a:buNone/>
            </a:pPr>
            <a:r>
              <a:rPr lang="en-US" altLang="zh-CN" sz="1800" dirty="0">
                <a:latin typeface="Consolas" panose="020B0609020204030204" charset="0"/>
              </a:rPr>
              <a:t>&gt;&gt;&gt; a = 3+4j</a:t>
            </a:r>
            <a:endParaRPr lang="en-US" altLang="zh-CN" sz="1800" dirty="0">
              <a:latin typeface="Consolas" panose="020B0609020204030204" charset="0"/>
            </a:endParaRPr>
          </a:p>
          <a:p>
            <a:pPr>
              <a:spcBef>
                <a:spcPts val="0"/>
              </a:spcBef>
              <a:buSzPct val="90000"/>
              <a:buNone/>
            </a:pPr>
            <a:r>
              <a:rPr lang="en-US" altLang="zh-CN" sz="1800" dirty="0">
                <a:latin typeface="Consolas" panose="020B0609020204030204" charset="0"/>
              </a:rPr>
              <a:t>&gt;&gt;&gt; b = 5+6j</a:t>
            </a:r>
            <a:endParaRPr lang="en-US" altLang="zh-CN" sz="1800" dirty="0">
              <a:latin typeface="Consolas" panose="020B0609020204030204" charset="0"/>
            </a:endParaRPr>
          </a:p>
          <a:p>
            <a:pPr>
              <a:spcBef>
                <a:spcPts val="0"/>
              </a:spcBef>
              <a:buSzPct val="90000"/>
              <a:buNone/>
            </a:pPr>
            <a:r>
              <a:rPr lang="en-US" altLang="zh-CN" sz="1800" dirty="0">
                <a:latin typeface="Consolas" panose="020B0609020204030204" charset="0"/>
              </a:rPr>
              <a:t>&gt;&gt;&gt; c = </a:t>
            </a:r>
            <a:r>
              <a:rPr lang="en-US" altLang="zh-CN" sz="1800" dirty="0" err="1">
                <a:latin typeface="Consolas" panose="020B0609020204030204" charset="0"/>
              </a:rPr>
              <a:t>a+b</a:t>
            </a:r>
            <a:endParaRPr lang="en-US" altLang="zh-CN" sz="1800" dirty="0">
              <a:latin typeface="Consolas" panose="020B0609020204030204" charset="0"/>
            </a:endParaRPr>
          </a:p>
          <a:p>
            <a:pPr>
              <a:spcBef>
                <a:spcPts val="0"/>
              </a:spcBef>
              <a:buSzPct val="90000"/>
              <a:buNone/>
            </a:pPr>
            <a:r>
              <a:rPr lang="en-US" altLang="zh-CN" sz="1800" dirty="0">
                <a:latin typeface="Consolas" panose="020B0609020204030204" charset="0"/>
              </a:rPr>
              <a:t>&gt;&gt;&gt; c</a:t>
            </a:r>
            <a:endParaRPr lang="en-US" altLang="zh-CN" sz="1800" dirty="0">
              <a:latin typeface="Consolas" panose="020B0609020204030204" charset="0"/>
            </a:endParaRPr>
          </a:p>
          <a:p>
            <a:pPr>
              <a:spcBef>
                <a:spcPts val="0"/>
              </a:spcBef>
              <a:buSzPct val="90000"/>
              <a:buNone/>
            </a:pPr>
            <a:r>
              <a:rPr lang="en-US" altLang="zh-CN" sz="1800" dirty="0">
                <a:solidFill>
                  <a:srgbClr val="0000FF"/>
                </a:solidFill>
                <a:latin typeface="Consolas" panose="020B0609020204030204" charset="0"/>
              </a:rPr>
              <a:t>(8+10j)</a:t>
            </a:r>
            <a:endParaRPr lang="en-US" altLang="zh-CN" sz="1800" dirty="0">
              <a:solidFill>
                <a:srgbClr val="0000FF"/>
              </a:solidFill>
              <a:latin typeface="Consolas" panose="020B0609020204030204" charset="0"/>
            </a:endParaRP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c.real</a:t>
            </a:r>
            <a:r>
              <a:rPr lang="en-US" altLang="zh-CN" sz="1800" dirty="0">
                <a:latin typeface="Consolas" panose="020B0609020204030204" charset="0"/>
              </a:rPr>
              <a:t>        #</a:t>
            </a:r>
            <a:r>
              <a:rPr lang="zh-CN" altLang="en-US" sz="1800" dirty="0">
                <a:latin typeface="Consolas" panose="020B0609020204030204" charset="0"/>
              </a:rPr>
              <a:t>查看复数实部</a:t>
            </a:r>
            <a:endParaRPr lang="zh-CN" altLang="en-US" sz="1800" dirty="0">
              <a:latin typeface="Consolas" panose="020B0609020204030204" charset="0"/>
            </a:endParaRPr>
          </a:p>
          <a:p>
            <a:pPr>
              <a:spcBef>
                <a:spcPts val="0"/>
              </a:spcBef>
              <a:buSzPct val="90000"/>
              <a:buNone/>
            </a:pPr>
            <a:r>
              <a:rPr lang="en-US" altLang="zh-CN" sz="1800" dirty="0">
                <a:solidFill>
                  <a:srgbClr val="0000FF"/>
                </a:solidFill>
                <a:latin typeface="Consolas" panose="020B0609020204030204" charset="0"/>
              </a:rPr>
              <a:t>8.0</a:t>
            </a:r>
            <a:endParaRPr lang="en-US" altLang="zh-CN" sz="1800" dirty="0">
              <a:solidFill>
                <a:srgbClr val="0000FF"/>
              </a:solidFill>
              <a:latin typeface="Consolas" panose="020B0609020204030204" charset="0"/>
            </a:endParaRP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c.imag</a:t>
            </a:r>
            <a:r>
              <a:rPr lang="en-US" altLang="zh-CN" sz="1800" dirty="0">
                <a:latin typeface="Consolas" panose="020B0609020204030204" charset="0"/>
              </a:rPr>
              <a:t>        #</a:t>
            </a:r>
            <a:r>
              <a:rPr lang="zh-CN" altLang="en-US" sz="1800" dirty="0">
                <a:latin typeface="Consolas" panose="020B0609020204030204" charset="0"/>
              </a:rPr>
              <a:t>查看复数虚部（imaginary）</a:t>
            </a:r>
            <a:endParaRPr lang="zh-CN" altLang="en-US" sz="1800" dirty="0">
              <a:latin typeface="Consolas" panose="020B0609020204030204" charset="0"/>
            </a:endParaRPr>
          </a:p>
          <a:p>
            <a:pPr>
              <a:spcBef>
                <a:spcPts val="0"/>
              </a:spcBef>
              <a:buSzPct val="90000"/>
              <a:buNone/>
            </a:pPr>
            <a:r>
              <a:rPr lang="en-US" altLang="zh-CN" sz="1800" dirty="0">
                <a:solidFill>
                  <a:srgbClr val="0000FF"/>
                </a:solidFill>
                <a:latin typeface="Consolas" panose="020B0609020204030204" charset="0"/>
              </a:rPr>
              <a:t>10.0</a:t>
            </a:r>
            <a:endParaRPr lang="en-US" altLang="zh-CN" sz="1800" dirty="0">
              <a:solidFill>
                <a:srgbClr val="0000FF"/>
              </a:solidFill>
              <a:latin typeface="Consolas" panose="020B0609020204030204" charset="0"/>
            </a:endParaRP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a.conjugate</a:t>
            </a:r>
            <a:r>
              <a:rPr lang="en-US" altLang="zh-CN" sz="1800" dirty="0">
                <a:latin typeface="Consolas" panose="020B0609020204030204" charset="0"/>
              </a:rPr>
              <a:t>() #</a:t>
            </a:r>
            <a:r>
              <a:rPr lang="zh-CN" altLang="en-US" sz="1800" dirty="0">
                <a:latin typeface="Consolas" panose="020B0609020204030204" charset="0"/>
              </a:rPr>
              <a:t>返回共轭复数</a:t>
            </a:r>
            <a:endParaRPr lang="zh-CN" altLang="en-US" sz="1800" dirty="0">
              <a:latin typeface="Consolas" panose="020B0609020204030204" charset="0"/>
            </a:endParaRPr>
          </a:p>
          <a:p>
            <a:pPr>
              <a:spcBef>
                <a:spcPts val="0"/>
              </a:spcBef>
              <a:buSzPct val="90000"/>
              <a:buNone/>
            </a:pPr>
            <a:r>
              <a:rPr lang="en-US" altLang="zh-CN" sz="1800" dirty="0">
                <a:solidFill>
                  <a:srgbClr val="0000FF"/>
                </a:solidFill>
                <a:latin typeface="Consolas" panose="020B0609020204030204" charset="0"/>
              </a:rPr>
              <a:t>(3-4j)</a:t>
            </a:r>
            <a:endParaRPr lang="en-US" altLang="zh-CN" sz="1800" dirty="0">
              <a:solidFill>
                <a:srgbClr val="0000FF"/>
              </a:solidFill>
              <a:latin typeface="Consolas" panose="020B0609020204030204" charset="0"/>
            </a:endParaRPr>
          </a:p>
          <a:p>
            <a:pPr>
              <a:spcBef>
                <a:spcPts val="0"/>
              </a:spcBef>
              <a:buSzPct val="90000"/>
              <a:buNone/>
            </a:pPr>
            <a:r>
              <a:rPr lang="en-US" altLang="zh-CN" sz="1800" dirty="0">
                <a:latin typeface="Consolas" panose="020B0609020204030204" charset="0"/>
              </a:rPr>
              <a:t>&gt;&gt;&gt; a*b           #</a:t>
            </a:r>
            <a:r>
              <a:rPr lang="zh-CN" altLang="en-US" sz="1800" dirty="0">
                <a:latin typeface="Consolas" panose="020B0609020204030204" charset="0"/>
              </a:rPr>
              <a:t>复数乘法</a:t>
            </a:r>
            <a:endParaRPr lang="zh-CN" altLang="en-US" sz="1800" dirty="0">
              <a:latin typeface="Consolas" panose="020B0609020204030204" charset="0"/>
            </a:endParaRPr>
          </a:p>
          <a:p>
            <a:pPr>
              <a:spcBef>
                <a:spcPts val="0"/>
              </a:spcBef>
              <a:buSzPct val="90000"/>
              <a:buNone/>
            </a:pPr>
            <a:r>
              <a:rPr lang="en-US" altLang="zh-CN" sz="1800" dirty="0">
                <a:solidFill>
                  <a:srgbClr val="0000FF"/>
                </a:solidFill>
                <a:latin typeface="Consolas" panose="020B0609020204030204" charset="0"/>
              </a:rPr>
              <a:t>(-9+38j)</a:t>
            </a:r>
            <a:endParaRPr lang="en-US" altLang="zh-CN" sz="1800" dirty="0">
              <a:solidFill>
                <a:srgbClr val="0000FF"/>
              </a:solidFill>
              <a:latin typeface="Consolas" panose="020B0609020204030204" charset="0"/>
            </a:endParaRPr>
          </a:p>
          <a:p>
            <a:pPr>
              <a:spcBef>
                <a:spcPts val="0"/>
              </a:spcBef>
              <a:buSzPct val="90000"/>
              <a:buNone/>
            </a:pPr>
            <a:r>
              <a:rPr lang="en-US" altLang="zh-CN" sz="1800" dirty="0">
                <a:latin typeface="Consolas" panose="020B0609020204030204" charset="0"/>
              </a:rPr>
              <a:t>&gt;&gt;&gt; a/b           #</a:t>
            </a:r>
            <a:r>
              <a:rPr lang="zh-CN" altLang="en-US" sz="1800" dirty="0">
                <a:latin typeface="Consolas" panose="020B0609020204030204" charset="0"/>
              </a:rPr>
              <a:t>复数除法</a:t>
            </a:r>
            <a:endParaRPr lang="zh-CN" altLang="en-US" sz="1800" dirty="0">
              <a:latin typeface="Consolas" panose="020B0609020204030204" charset="0"/>
            </a:endParaRPr>
          </a:p>
          <a:p>
            <a:pPr>
              <a:spcBef>
                <a:spcPts val="0"/>
              </a:spcBef>
              <a:buSzPct val="90000"/>
              <a:buNone/>
            </a:pPr>
            <a:r>
              <a:rPr lang="en-US" altLang="zh-CN" sz="1800" dirty="0">
                <a:solidFill>
                  <a:srgbClr val="0000FF"/>
                </a:solidFill>
                <a:latin typeface="Consolas" panose="020B0609020204030204" charset="0"/>
              </a:rPr>
              <a:t>(0.6393442622950819+0.03278688524590165j)</a:t>
            </a:r>
            <a:endParaRPr lang="en-US" altLang="zh-CN" sz="1800" dirty="0">
              <a:solidFill>
                <a:srgbClr val="0000FF"/>
              </a:solidFill>
              <a:latin typeface="Consolas" panose="020B0609020204030204" charset="0"/>
            </a:endParaRP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endParaRPr lang="zh-CN" altLang="en-US" sz="2800" b="1" dirty="0">
              <a:latin typeface="Times New Roman" panose="02020603050405020304" pitchFamily="18" charset="0"/>
            </a:endParaRPr>
          </a:p>
        </p:txBody>
      </p:sp>
      <p:sp>
        <p:nvSpPr>
          <p:cNvPr id="3" name="矩形 2"/>
          <p:cNvSpPr/>
          <p:nvPr/>
        </p:nvSpPr>
        <p:spPr>
          <a:xfrm>
            <a:off x="755576" y="1449849"/>
            <a:ext cx="5040560" cy="387798"/>
          </a:xfrm>
          <a:prstGeom prst="rect">
            <a:avLst/>
          </a:prstGeom>
        </p:spPr>
        <p:txBody>
          <a:bodyPr wrap="square">
            <a:spAutoFit/>
          </a:bodyPr>
          <a:lstStyle/>
          <a:p>
            <a:pPr marL="457200" indent="-457200">
              <a:lnSpc>
                <a:spcPct val="80000"/>
              </a:lnSpc>
              <a:buClr>
                <a:srgbClr val="FF0000"/>
              </a:buClr>
              <a:buSzPct val="90000"/>
              <a:buFont typeface="+mj-ea"/>
              <a:buAutoNum type="circleNumDbPlain" startAt="3"/>
            </a:pPr>
            <a:r>
              <a:rPr lang="zh-CN" altLang="en-US" sz="2400" b="1" dirty="0"/>
              <a:t>Python内置支持</a:t>
            </a:r>
            <a:r>
              <a:rPr lang="zh-CN" altLang="en-US" sz="2400" b="1" dirty="0">
                <a:solidFill>
                  <a:srgbClr val="FF0000"/>
                </a:solidFill>
              </a:rPr>
              <a:t>复数</a:t>
            </a:r>
            <a:r>
              <a:rPr lang="zh-CN" altLang="en-US" sz="2400" b="1" dirty="0"/>
              <a:t>类型</a:t>
            </a:r>
            <a:endParaRPr lang="zh-CN" altLang="en-US" sz="2400" b="1" dirty="0"/>
          </a:p>
        </p:txBody>
      </p:sp>
      <p:sp>
        <p:nvSpPr>
          <p:cNvPr id="4" name="矩形 3"/>
          <p:cNvSpPr/>
          <p:nvPr/>
        </p:nvSpPr>
        <p:spPr>
          <a:xfrm>
            <a:off x="1043608" y="1818227"/>
            <a:ext cx="1045479" cy="369332"/>
          </a:xfrm>
          <a:prstGeom prst="rect">
            <a:avLst/>
          </a:prstGeom>
        </p:spPr>
        <p:txBody>
          <a:bodyPr wrap="none">
            <a:spAutoFit/>
          </a:bodyPr>
          <a:lstStyle/>
          <a:p>
            <a:pPr>
              <a:buClr>
                <a:srgbClr val="FF0000"/>
              </a:buClr>
              <a:buSzPct val="90000"/>
              <a:buFont typeface="Wingdings" panose="05000000000000000000" pitchFamily="2" charset="2"/>
              <a:buChar char="ü"/>
            </a:pPr>
            <a:r>
              <a:rPr lang="zh-CN" altLang="en-US" b="1" noProof="1">
                <a:latin typeface="Consolas" panose="020B0609020204030204" charset="0"/>
              </a:rPr>
              <a:t>例如：</a:t>
            </a:r>
            <a:endParaRPr lang="pt-BR" altLang="en-US" b="1" noProof="1">
              <a:latin typeface="Consolas" panose="020B0609020204030204" charset="0"/>
            </a:endParaRPr>
          </a:p>
        </p:txBody>
      </p:sp>
      <p:grpSp>
        <p:nvGrpSpPr>
          <p:cNvPr id="6" name="组合 67"/>
          <p:cNvGrpSpPr/>
          <p:nvPr/>
        </p:nvGrpSpPr>
        <p:grpSpPr>
          <a:xfrm>
            <a:off x="555407" y="89761"/>
            <a:ext cx="7833017" cy="698583"/>
            <a:chOff x="936625" y="4179148"/>
            <a:chExt cx="7833017" cy="698583"/>
          </a:xfrm>
        </p:grpSpPr>
        <p:grpSp>
          <p:nvGrpSpPr>
            <p:cNvPr id="7" name="组合 106"/>
            <p:cNvGrpSpPr/>
            <p:nvPr/>
          </p:nvGrpSpPr>
          <p:grpSpPr>
            <a:xfrm>
              <a:off x="936625" y="4179148"/>
              <a:ext cx="7833017" cy="698583"/>
              <a:chOff x="927100" y="4179148"/>
              <a:chExt cx="7833017"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842">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842">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84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spcBef>
                <a:spcPts val="1200"/>
              </a:spcBef>
              <a:buClr>
                <a:srgbClr val="FF0000"/>
              </a:buClr>
              <a:buFont typeface="Wingdings" panose="05000000000000000000" charset="0"/>
              <a:buChar char=""/>
            </a:pPr>
            <a:r>
              <a:rPr lang="zh-CN" altLang="en-US" sz="2400" b="1" noProof="1"/>
              <a:t>Python 3.6.x开始支持在数字</a:t>
            </a:r>
            <a:r>
              <a:rPr lang="zh-CN" altLang="en-US" sz="2400" b="1" noProof="1">
                <a:solidFill>
                  <a:srgbClr val="FF0000"/>
                </a:solidFill>
              </a:rPr>
              <a:t>中间位置</a:t>
            </a:r>
            <a:r>
              <a:rPr lang="zh-CN" altLang="en-US" sz="2400" b="1" noProof="1"/>
              <a:t>使用</a:t>
            </a:r>
            <a:r>
              <a:rPr lang="zh-CN" altLang="en-US" sz="2400" b="1" noProof="1">
                <a:solidFill>
                  <a:srgbClr val="FF0000"/>
                </a:solidFill>
              </a:rPr>
              <a:t>单个下划线</a:t>
            </a:r>
            <a:r>
              <a:rPr lang="zh-CN" altLang="en-US" sz="2400" b="1" noProof="1"/>
              <a:t>作为分隔来提高数字的可读性，类似于数学上使用逗号作为千位分隔符。</a:t>
            </a:r>
            <a:endParaRPr lang="zh-CN" altLang="en-US" sz="2400" b="1" noProof="1"/>
          </a:p>
          <a:p>
            <a:pPr marL="0" indent="0">
              <a:buNone/>
            </a:pPr>
            <a:endParaRPr lang="zh-CN" altLang="en-US" sz="1350" noProof="1">
              <a:latin typeface="Consolas" panose="020B0609020204030204" charset="0"/>
            </a:endParaRP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endParaRPr lang="zh-CN" altLang="en-US" sz="2800" b="1" dirty="0">
              <a:latin typeface="Times New Roman" panose="02020603050405020304" pitchFamily="18" charset="0"/>
            </a:endParaRPr>
          </a:p>
        </p:txBody>
      </p:sp>
      <p:sp>
        <p:nvSpPr>
          <p:cNvPr id="6" name="矩形 5"/>
          <p:cNvSpPr/>
          <p:nvPr/>
        </p:nvSpPr>
        <p:spPr>
          <a:xfrm>
            <a:off x="856831" y="2708543"/>
            <a:ext cx="1330814" cy="461665"/>
          </a:xfrm>
          <a:prstGeom prst="rect">
            <a:avLst/>
          </a:prstGeom>
        </p:spPr>
        <p:txBody>
          <a:bodyPr wrap="none">
            <a:spAutoFit/>
          </a:bodyPr>
          <a:lstStyle/>
          <a:p>
            <a:pPr>
              <a:buClr>
                <a:srgbClr val="FF0000"/>
              </a:buClr>
              <a:buSzPct val="90000"/>
              <a:buFont typeface="Wingdings" panose="05000000000000000000" pitchFamily="2" charset="2"/>
              <a:buChar char="ü"/>
            </a:pPr>
            <a:r>
              <a:rPr lang="zh-CN" altLang="en-US" sz="2400" b="1" noProof="1">
                <a:latin typeface="Consolas" panose="020B0609020204030204" charset="0"/>
              </a:rPr>
              <a:t>例如：</a:t>
            </a:r>
            <a:endParaRPr lang="pt-BR" altLang="en-US" sz="2400" b="1" noProof="1">
              <a:latin typeface="Consolas" panose="020B0609020204030204" charset="0"/>
            </a:endParaRPr>
          </a:p>
        </p:txBody>
      </p:sp>
      <p:sp>
        <p:nvSpPr>
          <p:cNvPr id="4" name="矩形 3"/>
          <p:cNvSpPr/>
          <p:nvPr/>
        </p:nvSpPr>
        <p:spPr>
          <a:xfrm>
            <a:off x="1168728" y="3292649"/>
            <a:ext cx="4572000" cy="2308324"/>
          </a:xfrm>
          <a:prstGeom prst="rect">
            <a:avLst/>
          </a:prstGeom>
        </p:spPr>
        <p:txBody>
          <a:bodyPr>
            <a:spAutoFit/>
          </a:bodyPr>
          <a:lstStyle/>
          <a:p>
            <a:pPr marL="0" indent="0">
              <a:buNone/>
            </a:pPr>
            <a:r>
              <a:rPr lang="zh-CN" altLang="en-US" noProof="1">
                <a:latin typeface="Consolas" panose="020B0609020204030204" charset="0"/>
              </a:rPr>
              <a:t>&gt;&gt;&gt; 1_000_000</a:t>
            </a:r>
            <a:endParaRPr lang="zh-CN" altLang="en-US" noProof="1">
              <a:latin typeface="Consolas" panose="020B0609020204030204" charset="0"/>
            </a:endParaRPr>
          </a:p>
          <a:p>
            <a:pPr marL="0" indent="0">
              <a:buNone/>
            </a:pPr>
            <a:r>
              <a:rPr lang="zh-CN" altLang="en-US" noProof="1">
                <a:solidFill>
                  <a:srgbClr val="0000FF"/>
                </a:solidFill>
                <a:latin typeface="Consolas" panose="020B0609020204030204" charset="0"/>
              </a:rPr>
              <a:t>1000000</a:t>
            </a:r>
            <a:endParaRPr lang="zh-CN" altLang="en-US" noProof="1">
              <a:solidFill>
                <a:srgbClr val="0000FF"/>
              </a:solidFill>
              <a:latin typeface="Consolas" panose="020B0609020204030204" charset="0"/>
            </a:endParaRPr>
          </a:p>
          <a:p>
            <a:pPr marL="0" indent="0">
              <a:buNone/>
            </a:pPr>
            <a:r>
              <a:rPr lang="zh-CN" altLang="en-US" noProof="1">
                <a:latin typeface="Consolas" panose="020B0609020204030204" charset="0"/>
              </a:rPr>
              <a:t>&gt;&gt;&gt; 1_2_3_4</a:t>
            </a:r>
            <a:endParaRPr lang="zh-CN" altLang="en-US" noProof="1">
              <a:latin typeface="Consolas" panose="020B0609020204030204" charset="0"/>
            </a:endParaRPr>
          </a:p>
          <a:p>
            <a:pPr marL="0" indent="0">
              <a:buNone/>
            </a:pPr>
            <a:r>
              <a:rPr lang="zh-CN" altLang="en-US" noProof="1">
                <a:solidFill>
                  <a:srgbClr val="0000FF"/>
                </a:solidFill>
                <a:latin typeface="Consolas" panose="020B0609020204030204" charset="0"/>
              </a:rPr>
              <a:t>1234</a:t>
            </a:r>
            <a:endParaRPr lang="zh-CN" altLang="en-US" noProof="1">
              <a:solidFill>
                <a:srgbClr val="0000FF"/>
              </a:solidFill>
              <a:latin typeface="Consolas" panose="020B0609020204030204" charset="0"/>
            </a:endParaRPr>
          </a:p>
          <a:p>
            <a:pPr marL="0" indent="0">
              <a:buNone/>
            </a:pPr>
            <a:r>
              <a:rPr lang="zh-CN" altLang="en-US" noProof="1">
                <a:latin typeface="Consolas" panose="020B0609020204030204" charset="0"/>
              </a:rPr>
              <a:t>&gt;&gt;&gt; 1_2 + 3_4j</a:t>
            </a:r>
            <a:endParaRPr lang="zh-CN" altLang="en-US" noProof="1">
              <a:latin typeface="Consolas" panose="020B0609020204030204" charset="0"/>
            </a:endParaRPr>
          </a:p>
          <a:p>
            <a:pPr marL="0" indent="0">
              <a:buNone/>
            </a:pPr>
            <a:r>
              <a:rPr lang="zh-CN" altLang="en-US" noProof="1">
                <a:solidFill>
                  <a:srgbClr val="0000FF"/>
                </a:solidFill>
                <a:latin typeface="Consolas" panose="020B0609020204030204" charset="0"/>
              </a:rPr>
              <a:t>(12+34j)</a:t>
            </a:r>
            <a:endParaRPr lang="zh-CN" altLang="en-US" noProof="1">
              <a:solidFill>
                <a:srgbClr val="0000FF"/>
              </a:solidFill>
              <a:latin typeface="Consolas" panose="020B0609020204030204" charset="0"/>
            </a:endParaRPr>
          </a:p>
          <a:p>
            <a:pPr marL="0" indent="0">
              <a:buNone/>
            </a:pPr>
            <a:r>
              <a:rPr lang="zh-CN" altLang="en-US" noProof="1">
                <a:latin typeface="Consolas" panose="020B0609020204030204" charset="0"/>
              </a:rPr>
              <a:t>&gt;&gt;&gt; 1_2.3_45</a:t>
            </a:r>
            <a:endParaRPr lang="zh-CN" altLang="en-US" noProof="1">
              <a:latin typeface="Consolas" panose="020B0609020204030204" charset="0"/>
            </a:endParaRPr>
          </a:p>
          <a:p>
            <a:pPr marL="0" indent="0">
              <a:buNone/>
            </a:pPr>
            <a:r>
              <a:rPr lang="zh-CN" altLang="en-US" noProof="1">
                <a:solidFill>
                  <a:srgbClr val="0000FF"/>
                </a:solidFill>
                <a:latin typeface="Consolas" panose="020B0609020204030204" charset="0"/>
              </a:rPr>
              <a:t>12.345</a:t>
            </a:r>
            <a:endParaRPr lang="zh-CN" altLang="en-US" noProof="1">
              <a:solidFill>
                <a:srgbClr val="0000FF"/>
              </a:solidFill>
              <a:latin typeface="Consolas" panose="020B0609020204030204" charset="0"/>
            </a:endParaRPr>
          </a:p>
        </p:txBody>
      </p:sp>
      <p:grpSp>
        <p:nvGrpSpPr>
          <p:cNvPr id="7" name="组合 67"/>
          <p:cNvGrpSpPr/>
          <p:nvPr/>
        </p:nvGrpSpPr>
        <p:grpSpPr>
          <a:xfrm>
            <a:off x="555407" y="89761"/>
            <a:ext cx="7833017" cy="698583"/>
            <a:chOff x="936625" y="4179148"/>
            <a:chExt cx="7833017" cy="698583"/>
          </a:xfrm>
        </p:grpSpPr>
        <p:grpSp>
          <p:nvGrpSpPr>
            <p:cNvPr id="8" name="组合 106"/>
            <p:cNvGrpSpPr/>
            <p:nvPr/>
          </p:nvGrpSpPr>
          <p:grpSpPr>
            <a:xfrm>
              <a:off x="936625" y="4179148"/>
              <a:ext cx="7833017" cy="698583"/>
              <a:chOff x="927100" y="4179148"/>
              <a:chExt cx="7833017"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endParaRPr lang="zh-CN" altLang="en-US" sz="3600" b="1" dirty="0">
                  <a:latin typeface="Times New Roman" panose="02020603050405020304" pitchFamily="18" charset="0"/>
                  <a:ea typeface="仿宋" panose="02010609060101010101" pitchFamily="49" charset="-122"/>
                </a:endParaRPr>
              </a:p>
            </p:txBody>
          </p:sp>
        </p:grpSp>
        <p:pic>
          <p:nvPicPr>
            <p:cNvPr id="9" name="图片 8"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35842"/>
          <p:cNvSpPr>
            <a:spLocks noGrp="1"/>
          </p:cNvSpPr>
          <p:nvPr>
            <p:ph idx="1"/>
          </p:nvPr>
        </p:nvSpPr>
        <p:spPr>
          <a:xfrm>
            <a:off x="683568" y="1473230"/>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18" charset="0"/>
              </a:rPr>
              <a:t>用单引号、双引号或三引号界定的符号系列称为字符串</a:t>
            </a:r>
            <a:endParaRPr lang="zh-CN" altLang="en-US" sz="2400" dirty="0">
              <a:latin typeface="Times New Roman" panose="02020603050405020304" pitchFamily="18" charset="0"/>
            </a:endParaRPr>
          </a:p>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18" charset="0"/>
              </a:rPr>
              <a:t>单引号、双引号、三单引号、三双引号可以</a:t>
            </a:r>
            <a:r>
              <a:rPr lang="zh-CN" altLang="en-US" sz="2400" b="1" dirty="0">
                <a:solidFill>
                  <a:srgbClr val="FF0000"/>
                </a:solidFill>
                <a:latin typeface="Times New Roman" panose="02020603050405020304" pitchFamily="18" charset="0"/>
              </a:rPr>
              <a:t>互相嵌套</a:t>
            </a:r>
            <a:r>
              <a:rPr lang="zh-CN" altLang="en-US" sz="2400" dirty="0">
                <a:latin typeface="Times New Roman" panose="02020603050405020304" pitchFamily="18" charset="0"/>
              </a:rPr>
              <a:t>，用来表示复杂字符串</a:t>
            </a:r>
            <a:endParaRPr lang="zh-CN" altLang="en-US" sz="2400" dirty="0">
              <a:latin typeface="Times New Roman" panose="02020603050405020304" pitchFamily="18" charset="0"/>
            </a:endParaRPr>
          </a:p>
          <a:p>
            <a:pPr lvl="1">
              <a:spcBef>
                <a:spcPts val="1200"/>
              </a:spcBef>
              <a:spcAft>
                <a:spcPts val="0"/>
              </a:spcAft>
              <a:buClr>
                <a:srgbClr val="FF0000"/>
              </a:buClr>
              <a:buSzPct val="90000"/>
              <a:buFont typeface="Wingdings" panose="05000000000000000000" pitchFamily="2" charset="2"/>
              <a:buChar char="ü"/>
            </a:pPr>
            <a:r>
              <a:rPr lang="zh-CN" altLang="en-US" sz="1600" b="1" dirty="0">
                <a:latin typeface="Consolas" panose="020B0609020204030204" charset="0"/>
              </a:rPr>
              <a:t>例如：</a:t>
            </a:r>
            <a:r>
              <a:rPr lang="en-US" altLang="zh-CN" sz="1600" b="1" dirty="0">
                <a:latin typeface="Consolas" panose="020B0609020204030204" charset="0"/>
              </a:rPr>
              <a:t> '</a:t>
            </a:r>
            <a:r>
              <a:rPr lang="en-US" altLang="zh-CN" sz="1600" b="1" dirty="0" err="1">
                <a:latin typeface="Consolas" panose="020B0609020204030204" charset="0"/>
              </a:rPr>
              <a:t>abc</a:t>
            </a:r>
            <a:r>
              <a:rPr lang="en-US" altLang="zh-CN" sz="1600" b="1" dirty="0">
                <a:latin typeface="Consolas" panose="020B0609020204030204" charset="0"/>
              </a:rPr>
              <a:t>'</a:t>
            </a:r>
            <a:r>
              <a:rPr lang="zh-CN" altLang="en-US" sz="1600" b="1" dirty="0">
                <a:latin typeface="Consolas" panose="020B0609020204030204" charset="0"/>
              </a:rPr>
              <a:t>、</a:t>
            </a:r>
            <a:r>
              <a:rPr lang="en-US" altLang="zh-CN" sz="1600" b="1" dirty="0">
                <a:latin typeface="Consolas" panose="020B0609020204030204" charset="0"/>
              </a:rPr>
              <a:t>'123'</a:t>
            </a:r>
            <a:r>
              <a:rPr lang="zh-CN" altLang="en-US" sz="1600" b="1" dirty="0">
                <a:latin typeface="Consolas" panose="020B0609020204030204" charset="0"/>
              </a:rPr>
              <a:t>、</a:t>
            </a:r>
            <a:r>
              <a:rPr lang="en-US" altLang="zh-CN" sz="1600" b="1" dirty="0">
                <a:latin typeface="Consolas" panose="020B0609020204030204" charset="0"/>
              </a:rPr>
              <a:t>'</a:t>
            </a:r>
            <a:r>
              <a:rPr lang="zh-CN" altLang="en-US" sz="1600" b="1" dirty="0">
                <a:latin typeface="Consolas" panose="020B0609020204030204" charset="0"/>
              </a:rPr>
              <a:t>中国</a:t>
            </a:r>
            <a:r>
              <a:rPr lang="en-US" altLang="zh-CN" sz="1600" b="1" dirty="0">
                <a:latin typeface="Consolas" panose="020B0609020204030204" charset="0"/>
              </a:rPr>
              <a:t>'</a:t>
            </a:r>
            <a:r>
              <a:rPr lang="zh-CN" altLang="en-US" sz="1600" b="1" dirty="0">
                <a:latin typeface="Consolas" panose="020B0609020204030204" charset="0"/>
              </a:rPr>
              <a:t>、</a:t>
            </a:r>
            <a:r>
              <a:rPr lang="en-US" altLang="zh-CN" sz="1600" b="1" dirty="0">
                <a:latin typeface="Consolas" panose="020B0609020204030204" charset="0"/>
              </a:rPr>
              <a:t>"Python"</a:t>
            </a:r>
            <a:r>
              <a:rPr lang="zh-CN" altLang="en-US" sz="1600" b="1" dirty="0">
                <a:latin typeface="Consolas" panose="020B0609020204030204" charset="0"/>
              </a:rPr>
              <a:t>、'''Tom said, "Let's go"'''</a:t>
            </a:r>
            <a:endParaRPr lang="zh-CN" altLang="en-US" sz="1600" b="1" dirty="0">
              <a:latin typeface="Consolas" panose="020B0609020204030204" charset="0"/>
            </a:endParaRPr>
          </a:p>
          <a:p>
            <a:pPr>
              <a:spcBef>
                <a:spcPts val="1200"/>
              </a:spcBef>
              <a:spcAft>
                <a:spcPts val="0"/>
              </a:spcAft>
              <a:buClr>
                <a:srgbClr val="FF0000"/>
              </a:buClr>
              <a:buSzPct val="90000"/>
              <a:buFont typeface="Wingdings" panose="05000000000000000000" pitchFamily="2" charset="2"/>
              <a:buChar char="n"/>
            </a:pPr>
            <a:r>
              <a:rPr lang="zh-CN" altLang="en-US" sz="2400" b="1" dirty="0">
                <a:latin typeface="Times New Roman" panose="02020603050405020304" pitchFamily="18" charset="0"/>
              </a:rPr>
              <a:t>字符串属于不可变序列</a:t>
            </a:r>
            <a:endParaRPr lang="en-US" altLang="zh-CN" sz="2400" b="1" dirty="0">
              <a:latin typeface="Times New Roman" panose="02020603050405020304" pitchFamily="18" charset="0"/>
            </a:endParaRPr>
          </a:p>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18" charset="0"/>
              </a:rPr>
              <a:t>空字符串表示为</a:t>
            </a:r>
            <a:r>
              <a:rPr lang="en-US" altLang="zh-CN" sz="2400" dirty="0">
                <a:latin typeface="Times New Roman" panose="02020603050405020304" pitchFamily="18" charset="0"/>
              </a:rPr>
              <a:t>''</a:t>
            </a:r>
            <a:r>
              <a:rPr lang="zh-CN" altLang="en-US" sz="2400" dirty="0">
                <a:latin typeface="Times New Roman" panose="02020603050405020304" pitchFamily="18" charset="0"/>
              </a:rPr>
              <a:t>或 </a:t>
            </a:r>
            <a:r>
              <a:rPr lang="en-US" altLang="zh-CN" sz="2400" dirty="0">
                <a:latin typeface="Times New Roman" panose="02020603050405020304" pitchFamily="18" charset="0"/>
              </a:rPr>
              <a:t>""</a:t>
            </a:r>
            <a:r>
              <a:rPr lang="en-GB" altLang="en-US" sz="2400" dirty="0"/>
              <a:t> </a:t>
            </a:r>
            <a:endParaRPr lang="en-GB" altLang="en-US" sz="2400" dirty="0"/>
          </a:p>
          <a:p>
            <a:pPr>
              <a:spcBef>
                <a:spcPts val="1200"/>
              </a:spcBef>
              <a:spcAft>
                <a:spcPts val="0"/>
              </a:spcAft>
              <a:buClr>
                <a:srgbClr val="FF0000"/>
              </a:buClr>
              <a:buSzPct val="90000"/>
              <a:buFont typeface="Wingdings" panose="05000000000000000000" pitchFamily="2" charset="2"/>
              <a:buChar char="n"/>
            </a:pPr>
            <a:r>
              <a:rPr lang="zh-CN" altLang="en-US" sz="2400" dirty="0"/>
              <a:t>三引号'''或"""表示的字符串</a:t>
            </a:r>
            <a:r>
              <a:rPr lang="zh-CN" altLang="en-US" sz="2400" b="1" dirty="0">
                <a:solidFill>
                  <a:srgbClr val="FF0000"/>
                </a:solidFill>
              </a:rPr>
              <a:t>可以换行</a:t>
            </a:r>
            <a:r>
              <a:rPr lang="zh-CN" altLang="en-US" sz="2400" dirty="0"/>
              <a:t>，支持排版较为复杂的字符串；三引号还可以在程序中表示较长的注释。</a:t>
            </a:r>
            <a:endParaRPr lang="en-US" altLang="zh-CN" sz="2400" dirty="0"/>
          </a:p>
          <a:p>
            <a:pPr marL="0" indent="0">
              <a:spcBef>
                <a:spcPts val="1200"/>
              </a:spcBef>
              <a:spcAft>
                <a:spcPts val="0"/>
              </a:spcAft>
              <a:buClr>
                <a:srgbClr val="FF0000"/>
              </a:buClr>
              <a:buSzPct val="90000"/>
              <a:buNone/>
            </a:pPr>
            <a:endParaRPr lang="en-GB" altLang="en-US" sz="240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endParaRPr lang="zh-CN" altLang="en-US" sz="2800" b="1" dirty="0">
              <a:latin typeface="Times New Roman" panose="02020603050405020304" pitchFamily="18" charset="0"/>
            </a:endParaRPr>
          </a:p>
        </p:txBody>
      </p:sp>
      <p:grpSp>
        <p:nvGrpSpPr>
          <p:cNvPr id="4" name="组合 67"/>
          <p:cNvGrpSpPr/>
          <p:nvPr/>
        </p:nvGrpSpPr>
        <p:grpSpPr>
          <a:xfrm>
            <a:off x="555407" y="89761"/>
            <a:ext cx="8121049" cy="698583"/>
            <a:chOff x="936625" y="4179148"/>
            <a:chExt cx="8121049" cy="698583"/>
          </a:xfrm>
        </p:grpSpPr>
        <p:grpSp>
          <p:nvGrpSpPr>
            <p:cNvPr id="6" name="组合 106"/>
            <p:cNvGrpSpPr/>
            <p:nvPr/>
          </p:nvGrpSpPr>
          <p:grpSpPr>
            <a:xfrm>
              <a:off x="936625" y="4179148"/>
              <a:ext cx="8121049" cy="698583"/>
              <a:chOff x="927100" y="4179148"/>
              <a:chExt cx="8121049"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9" name="组合 67"/>
          <p:cNvGrpSpPr/>
          <p:nvPr/>
        </p:nvGrpSpPr>
        <p:grpSpPr>
          <a:xfrm>
            <a:off x="555407" y="89761"/>
            <a:ext cx="8121049" cy="698583"/>
            <a:chOff x="936625" y="4179148"/>
            <a:chExt cx="8121049" cy="698583"/>
          </a:xfrm>
        </p:grpSpPr>
        <p:grpSp>
          <p:nvGrpSpPr>
            <p:cNvPr id="10" name="组合 106"/>
            <p:cNvGrpSpPr/>
            <p:nvPr/>
          </p:nvGrpSpPr>
          <p:grpSpPr>
            <a:xfrm>
              <a:off x="936625" y="4179148"/>
              <a:ext cx="8121049" cy="698583"/>
              <a:chOff x="927100" y="4179148"/>
              <a:chExt cx="8121049" cy="698583"/>
            </a:xfrm>
          </p:grpSpPr>
          <p:sp>
            <p:nvSpPr>
              <p:cNvPr id="1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3"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endParaRPr lang="zh-CN" altLang="en-US" sz="3600" b="1" dirty="0">
                  <a:latin typeface="Times New Roman" panose="02020603050405020304" pitchFamily="18" charset="0"/>
                  <a:ea typeface="仿宋" panose="02010609060101010101" pitchFamily="49" charset="-122"/>
                </a:endParaRPr>
              </a:p>
            </p:txBody>
          </p:sp>
        </p:grpSp>
        <p:pic>
          <p:nvPicPr>
            <p:cNvPr id="11" name="图片 10"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endParaRPr lang="zh-CN" altLang="en-US" sz="2800" b="1" dirty="0">
              <a:latin typeface="Times New Roman" panose="02020603050405020304" pitchFamily="18" charset="0"/>
            </a:endParaRPr>
          </a:p>
        </p:txBody>
      </p:sp>
      <p:sp>
        <p:nvSpPr>
          <p:cNvPr id="18" name="TextBox 2"/>
          <p:cNvSpPr txBox="1">
            <a:spLocks noChangeArrowheads="1"/>
          </p:cNvSpPr>
          <p:nvPr/>
        </p:nvSpPr>
        <p:spPr bwMode="auto">
          <a:xfrm>
            <a:off x="179512" y="1406556"/>
            <a:ext cx="9076605" cy="2862322"/>
          </a:xfrm>
          <a:prstGeom prst="rect">
            <a:avLst/>
          </a:prstGeom>
          <a:noFill/>
          <a:ln w="9525">
            <a:noFill/>
            <a:miter lim="800000"/>
          </a:ln>
        </p:spPr>
        <p:txBody>
          <a:bodyPr wrap="square">
            <a:spAutoFit/>
          </a:bodyPr>
          <a:lstStyle/>
          <a:p>
            <a:pPr lvl="1" indent="457200" algn="just" eaLnBrk="1" hangingPunct="1">
              <a:buClr>
                <a:srgbClr val="FF0000"/>
              </a:buClr>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字符串之间可以通过</a:t>
            </a:r>
            <a:r>
              <a:rPr lang="en-US" altLang="zh-CN" sz="2400" b="1" dirty="0">
                <a:latin typeface="Times New Roman" panose="02020603050405020304" pitchFamily="18" charset="0"/>
                <a:ea typeface="仿宋" panose="02010609060101010101" pitchFamily="49" charset="-122"/>
              </a:rPr>
              <a:t>+</a:t>
            </a:r>
            <a:r>
              <a:rPr lang="zh-CN" altLang="en-US" sz="2400" b="1" dirty="0">
                <a:latin typeface="Times New Roman" panose="02020603050405020304" pitchFamily="18" charset="0"/>
                <a:ea typeface="仿宋" panose="02010609060101010101" pitchFamily="49" charset="-122"/>
              </a:rPr>
              <a:t>或*进行连接</a:t>
            </a:r>
            <a:endParaRPr lang="en-US" altLang="zh-CN" sz="2400" b="1" dirty="0">
              <a:latin typeface="Times New Roman" panose="02020603050405020304" pitchFamily="18" charset="0"/>
              <a:ea typeface="仿宋" panose="02010609060101010101" pitchFamily="49" charset="-122"/>
            </a:endParaRPr>
          </a:p>
          <a:p>
            <a:pPr marL="1143000" lvl="2" indent="-228600" algn="just" eaLnBrk="1" hangingPunct="1">
              <a:spcBef>
                <a:spcPts val="600"/>
              </a:spcBef>
              <a:buClr>
                <a:srgbClr val="FF0000"/>
              </a:buClr>
              <a:buFont typeface="Wingdings" panose="05000000000000000000" pitchFamily="2" charset="2"/>
              <a:buChar char="l"/>
            </a:pPr>
            <a:r>
              <a:rPr lang="zh-CN" altLang="en-US" sz="2200" b="1" dirty="0">
                <a:latin typeface="Times New Roman" panose="02020603050405020304" pitchFamily="18" charset="0"/>
                <a:ea typeface="仿宋" panose="02010609060101010101" pitchFamily="49" charset="-122"/>
              </a:rPr>
              <a:t>加法操作</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将两个字符串连接成为一个新的字符串</a:t>
            </a:r>
            <a:endParaRPr lang="en-US" altLang="zh-CN" sz="2200" b="1" dirty="0">
              <a:latin typeface="Times New Roman" panose="02020603050405020304" pitchFamily="18" charset="0"/>
              <a:ea typeface="仿宋" panose="02010609060101010101" pitchFamily="49" charset="-122"/>
            </a:endParaRPr>
          </a:p>
          <a:p>
            <a:pPr marL="1143000" lvl="2" indent="-228600" algn="just" eaLnBrk="1" hangingPunct="1">
              <a:spcBef>
                <a:spcPts val="600"/>
              </a:spcBef>
              <a:buClr>
                <a:srgbClr val="FF0000"/>
              </a:buClr>
              <a:buFont typeface="Wingdings" panose="05000000000000000000" pitchFamily="2" charset="2"/>
              <a:buChar char="l"/>
            </a:pPr>
            <a:r>
              <a:rPr lang="zh-CN" altLang="en-US" sz="2200" b="1" dirty="0">
                <a:latin typeface="Times New Roman" panose="02020603050405020304" pitchFamily="18" charset="0"/>
                <a:ea typeface="仿宋" panose="02010609060101010101" pitchFamily="49" charset="-122"/>
              </a:rPr>
              <a:t>乘法操作</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生成一个由其本身字符串重复连接而成的字符串</a:t>
            </a:r>
            <a:endParaRPr lang="en-US" altLang="zh-CN" sz="2200" b="1" dirty="0">
              <a:latin typeface="Times New Roman" panose="02020603050405020304" pitchFamily="18" charset="0"/>
              <a:ea typeface="仿宋" panose="02010609060101010101" pitchFamily="49" charset="-122"/>
            </a:endParaRPr>
          </a:p>
          <a:p>
            <a:pPr marL="800100" lvl="1" indent="-342900" algn="just">
              <a:spcBef>
                <a:spcPts val="600"/>
              </a:spcBef>
              <a:buClr>
                <a:srgbClr val="FF0000"/>
              </a:buClr>
              <a:buFont typeface="Wingdings" panose="05000000000000000000" pitchFamily="2" charset="2"/>
              <a:buChar char="n"/>
            </a:pPr>
            <a:r>
              <a:rPr lang="en-US" altLang="zh-CN" sz="2200" b="1" dirty="0">
                <a:latin typeface="Times New Roman" panose="02020603050405020304" pitchFamily="18" charset="0"/>
                <a:ea typeface="仿宋" panose="02010609060101010101" pitchFamily="49" charset="-122"/>
              </a:rPr>
              <a:t> </a:t>
            </a:r>
            <a:r>
              <a:rPr lang="en-US" altLang="zh-CN" sz="2200" b="1" dirty="0" err="1">
                <a:latin typeface="Times New Roman" panose="02020603050405020304" pitchFamily="18" charset="0"/>
                <a:ea typeface="仿宋" panose="02010609060101010101" pitchFamily="49" charset="-122"/>
              </a:rPr>
              <a:t>len</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函数能否返回一个字符串的长度</a:t>
            </a:r>
            <a:endParaRPr lang="en-US" altLang="zh-CN" sz="2200" b="1" dirty="0">
              <a:latin typeface="Times New Roman" panose="02020603050405020304" pitchFamily="18" charset="0"/>
              <a:ea typeface="仿宋" panose="02010609060101010101" pitchFamily="49" charset="-122"/>
            </a:endParaRPr>
          </a:p>
          <a:p>
            <a:pPr marL="1143000" lvl="2" indent="-228600" algn="just">
              <a:spcBef>
                <a:spcPts val="600"/>
              </a:spcBef>
              <a:buClr>
                <a:srgbClr val="FF0000"/>
              </a:buClr>
              <a:buFont typeface="Wingdings" panose="05000000000000000000" pitchFamily="2" charset="2"/>
              <a:buChar char="l"/>
            </a:pPr>
            <a:endParaRPr lang="en-US" altLang="zh-CN" sz="2200" b="1" dirty="0">
              <a:latin typeface="Times New Roman" panose="02020603050405020304" pitchFamily="18" charset="0"/>
              <a:ea typeface="仿宋" panose="02010609060101010101" pitchFamily="49" charset="-122"/>
            </a:endParaRPr>
          </a:p>
          <a:p>
            <a:pPr marL="1143000" lvl="2" indent="-228600" algn="just" eaLnBrk="1" hangingPunct="1">
              <a:lnSpc>
                <a:spcPct val="200000"/>
              </a:lnSpc>
              <a:buClr>
                <a:srgbClr val="FF0000"/>
              </a:buClr>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p:txBody>
      </p:sp>
      <p:sp>
        <p:nvSpPr>
          <p:cNvPr id="2" name="矩形 1"/>
          <p:cNvSpPr/>
          <p:nvPr/>
        </p:nvSpPr>
        <p:spPr>
          <a:xfrm>
            <a:off x="1693478" y="3594861"/>
            <a:ext cx="6048672" cy="2086725"/>
          </a:xfrm>
          <a:prstGeom prst="rect">
            <a:avLst/>
          </a:prstGeom>
        </p:spPr>
        <p:txBody>
          <a:bodyPr wrap="square">
            <a:spAutoFit/>
          </a:bodyPr>
          <a:lstStyle/>
          <a:p>
            <a:pPr>
              <a:lnSpc>
                <a:spcPct val="80000"/>
              </a:lnSpc>
              <a:buSzPct val="90000"/>
              <a:buNone/>
            </a:pPr>
            <a:r>
              <a:rPr lang="en-US" altLang="zh-CN" dirty="0">
                <a:latin typeface="Consolas" panose="020B0609020204030204" charset="0"/>
              </a:rPr>
              <a:t>&gt;&gt;&gt; a = '</a:t>
            </a:r>
            <a:r>
              <a:rPr lang="en-US" altLang="zh-CN" dirty="0" err="1">
                <a:latin typeface="Consolas" panose="020B0609020204030204" charset="0"/>
              </a:rPr>
              <a:t>abc</a:t>
            </a:r>
            <a:r>
              <a:rPr lang="en-US" altLang="zh-CN" dirty="0">
                <a:latin typeface="Consolas" panose="020B0609020204030204" charset="0"/>
              </a:rPr>
              <a:t>' + '123</a:t>
            </a:r>
            <a:r>
              <a:rPr lang="zh-CN" altLang="en-US" dirty="0">
                <a:latin typeface="Consolas" panose="020B0609020204030204" charset="0"/>
              </a:rPr>
              <a:t>'     </a:t>
            </a:r>
            <a:r>
              <a:rPr lang="zh-CN" altLang="en-US" dirty="0">
                <a:solidFill>
                  <a:srgbClr val="0000FF"/>
                </a:solidFill>
                <a:latin typeface="Consolas" panose="020B0609020204030204" charset="0"/>
              </a:rPr>
              <a:t>#生成新字符串</a:t>
            </a:r>
            <a:endParaRPr lang="zh-CN" altLang="en-US" dirty="0">
              <a:solidFill>
                <a:srgbClr val="0000FF"/>
              </a:solidFill>
              <a:latin typeface="Consolas" panose="020B0609020204030204" charset="0"/>
            </a:endParaRPr>
          </a:p>
          <a:p>
            <a:pPr>
              <a:lnSpc>
                <a:spcPct val="80000"/>
              </a:lnSpc>
              <a:buSzPct val="90000"/>
              <a:buNone/>
            </a:pPr>
            <a:r>
              <a:rPr lang="zh-CN" altLang="en-US" dirty="0">
                <a:latin typeface="Consolas" panose="020B0609020204030204" charset="0"/>
              </a:rPr>
              <a:t>&gt;&gt;&gt; x = '1234''abcd'</a:t>
            </a:r>
            <a:endParaRPr lang="zh-CN" altLang="en-US" dirty="0">
              <a:latin typeface="Consolas" panose="020B0609020204030204" charset="0"/>
            </a:endParaRPr>
          </a:p>
          <a:p>
            <a:pPr>
              <a:lnSpc>
                <a:spcPct val="80000"/>
              </a:lnSpc>
              <a:buSzPct val="90000"/>
              <a:buNone/>
            </a:pPr>
            <a:r>
              <a:rPr lang="zh-CN" altLang="en-US" dirty="0">
                <a:latin typeface="Consolas" panose="020B0609020204030204" charset="0"/>
              </a:rPr>
              <a:t>&gt;&gt;&gt; x</a:t>
            </a:r>
            <a:endParaRPr lang="zh-CN" altLang="en-US" dirty="0">
              <a:latin typeface="Consolas" panose="020B0609020204030204" charset="0"/>
            </a:endParaRPr>
          </a:p>
          <a:p>
            <a:pPr>
              <a:lnSpc>
                <a:spcPct val="80000"/>
              </a:lnSpc>
              <a:buSzPct val="90000"/>
              <a:buNone/>
            </a:pPr>
            <a:r>
              <a:rPr lang="zh-CN" altLang="en-US" dirty="0">
                <a:solidFill>
                  <a:srgbClr val="0000FF"/>
                </a:solidFill>
                <a:latin typeface="Consolas" panose="020B0609020204030204" charset="0"/>
              </a:rPr>
              <a:t>'1234abcd'</a:t>
            </a:r>
            <a:endParaRPr lang="zh-CN" altLang="en-US" dirty="0">
              <a:solidFill>
                <a:srgbClr val="0000FF"/>
              </a:solidFill>
              <a:latin typeface="Consolas" panose="020B0609020204030204" charset="0"/>
            </a:endParaRPr>
          </a:p>
          <a:p>
            <a:pPr>
              <a:lnSpc>
                <a:spcPct val="80000"/>
              </a:lnSpc>
              <a:buSzPct val="90000"/>
              <a:buNone/>
            </a:pPr>
            <a:r>
              <a:rPr lang="zh-CN" altLang="en-US" dirty="0">
                <a:latin typeface="Consolas" panose="020B0609020204030204" charset="0"/>
              </a:rPr>
              <a:t>&gt;&gt;&gt; x = x + ',.;'</a:t>
            </a:r>
            <a:endParaRPr lang="zh-CN" altLang="en-US" dirty="0">
              <a:latin typeface="Consolas" panose="020B0609020204030204" charset="0"/>
            </a:endParaRPr>
          </a:p>
          <a:p>
            <a:pPr>
              <a:lnSpc>
                <a:spcPct val="80000"/>
              </a:lnSpc>
              <a:buSzPct val="90000"/>
              <a:buNone/>
            </a:pPr>
            <a:r>
              <a:rPr lang="zh-CN" altLang="en-US" dirty="0">
                <a:latin typeface="Consolas" panose="020B0609020204030204" charset="0"/>
              </a:rPr>
              <a:t>&gt;&gt;&gt; x</a:t>
            </a:r>
            <a:endParaRPr lang="zh-CN" altLang="en-US" dirty="0">
              <a:latin typeface="Consolas" panose="020B0609020204030204" charset="0"/>
            </a:endParaRPr>
          </a:p>
          <a:p>
            <a:pPr>
              <a:lnSpc>
                <a:spcPct val="80000"/>
              </a:lnSpc>
              <a:buSzPct val="90000"/>
              <a:buNone/>
            </a:pPr>
            <a:r>
              <a:rPr lang="zh-CN" altLang="en-US" dirty="0">
                <a:solidFill>
                  <a:srgbClr val="0000FF"/>
                </a:solidFill>
                <a:latin typeface="Consolas" panose="020B0609020204030204" charset="0"/>
              </a:rPr>
              <a:t>'1234abcd,.;'</a:t>
            </a:r>
            <a:endParaRPr lang="zh-CN" altLang="en-US" dirty="0">
              <a:solidFill>
                <a:srgbClr val="0000FF"/>
              </a:solidFill>
              <a:latin typeface="Consolas" panose="020B0609020204030204" charset="0"/>
            </a:endParaRPr>
          </a:p>
          <a:p>
            <a:pPr>
              <a:lnSpc>
                <a:spcPct val="80000"/>
              </a:lnSpc>
              <a:buSzPct val="90000"/>
              <a:buNone/>
            </a:pPr>
            <a:r>
              <a:rPr lang="zh-CN" altLang="en-US" dirty="0">
                <a:latin typeface="Consolas" panose="020B0609020204030204" charset="0"/>
              </a:rPr>
              <a:t>&gt;&gt;&gt; x = x'efg'            </a:t>
            </a:r>
            <a:r>
              <a:rPr lang="en-US" altLang="zh-CN" dirty="0">
                <a:solidFill>
                  <a:srgbClr val="0000FF"/>
                </a:solidFill>
                <a:latin typeface="Consolas" panose="020B0609020204030204" charset="0"/>
              </a:rPr>
              <a:t>#</a:t>
            </a:r>
            <a:r>
              <a:rPr lang="zh-CN" altLang="en-US" dirty="0">
                <a:solidFill>
                  <a:srgbClr val="0000FF"/>
                </a:solidFill>
                <a:latin typeface="Consolas" panose="020B0609020204030204" charset="0"/>
                <a:ea typeface="宋体" panose="02010600030101010101" pitchFamily="2" charset="-122"/>
              </a:rPr>
              <a:t>不允许这样连接字符串</a:t>
            </a:r>
            <a:endParaRPr lang="zh-CN" altLang="en-US" dirty="0">
              <a:solidFill>
                <a:srgbClr val="0000FF"/>
              </a:solidFill>
              <a:latin typeface="Consolas" panose="020B0609020204030204" charset="0"/>
              <a:ea typeface="宋体" panose="02010600030101010101" pitchFamily="2" charset="-122"/>
            </a:endParaRPr>
          </a:p>
          <a:p>
            <a:pPr>
              <a:lnSpc>
                <a:spcPct val="80000"/>
              </a:lnSpc>
              <a:buSzPct val="90000"/>
              <a:buNone/>
            </a:pPr>
            <a:r>
              <a:rPr lang="zh-CN" altLang="en-US" dirty="0">
                <a:solidFill>
                  <a:srgbClr val="FF0000"/>
                </a:solidFill>
                <a:latin typeface="Consolas" panose="020B0609020204030204" charset="0"/>
              </a:rPr>
              <a:t>SyntaxError: invalid syntax</a:t>
            </a:r>
            <a:endParaRPr lang="zh-CN" altLang="en-US" dirty="0">
              <a:solidFill>
                <a:srgbClr val="FF0000"/>
              </a:solidFill>
              <a:latin typeface="Consolas" panose="020B0609020204030204" charset="0"/>
            </a:endParaRPr>
          </a:p>
        </p:txBody>
      </p:sp>
      <p:sp>
        <p:nvSpPr>
          <p:cNvPr id="3" name="文本框 2"/>
          <p:cNvSpPr txBox="1"/>
          <p:nvPr/>
        </p:nvSpPr>
        <p:spPr>
          <a:xfrm>
            <a:off x="1379571" y="3160856"/>
            <a:ext cx="1080120"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b="1" dirty="0"/>
              <a:t>例如： </a:t>
            </a:r>
            <a:endParaRPr lang="zh-CN" altLang="en-US" b="1"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Times New Roman" panose="02020603050405020304" pitchFamily="18" charset="0"/>
                  <a:ea typeface="黑体" panose="02010609060101010101" pitchFamily="49" charset="-122"/>
                </a:rPr>
                <a:t>引言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1" cstate="print"/>
              <a:stretch>
                <a:fillRect/>
              </a:stretch>
            </p:blipFill>
            <p:spPr>
              <a:xfrm>
                <a:off x="1189071" y="1467621"/>
                <a:ext cx="377680" cy="419801"/>
              </a:xfrm>
              <a:prstGeom prst="rect">
                <a:avLst/>
              </a:prstGeom>
            </p:spPr>
          </p:pic>
        </p:grpSp>
      </p:grpSp>
      <p:sp>
        <p:nvSpPr>
          <p:cNvPr id="11" name="TextBox 2"/>
          <p:cNvSpPr txBox="1">
            <a:spLocks noChangeArrowheads="1"/>
          </p:cNvSpPr>
          <p:nvPr/>
        </p:nvSpPr>
        <p:spPr bwMode="auto">
          <a:xfrm>
            <a:off x="-180528" y="935145"/>
            <a:ext cx="10296525" cy="2014855"/>
          </a:xfrm>
          <a:prstGeom prst="rect">
            <a:avLst/>
          </a:prstGeom>
          <a:noFill/>
          <a:ln w="9525">
            <a:noFill/>
            <a:miter lim="800000"/>
          </a:ln>
        </p:spPr>
        <p:txBody>
          <a:bodyPr>
            <a:spAutoFit/>
          </a:bodyPr>
          <a:lstStyle/>
          <a:p>
            <a:pPr marL="800100" lvl="1" indent="-342900" algn="just">
              <a:lnSpc>
                <a:spcPct val="125000"/>
              </a:lnSpc>
              <a:buClr>
                <a:srgbClr val="FF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Guido van Rossum</a:t>
            </a:r>
            <a:r>
              <a:rPr lang="zh-CN" altLang="en-US" sz="2400" dirty="0">
                <a:latin typeface="微软雅黑" panose="020B0503020204020204" pitchFamily="34" charset="-122"/>
                <a:ea typeface="微软雅黑" panose="020B0503020204020204" pitchFamily="34" charset="-122"/>
              </a:rPr>
              <a:t>（吉多·范罗苏姆）：</a:t>
            </a:r>
            <a:endParaRPr lang="zh-CN" altLang="en-US" sz="2400" dirty="0">
              <a:latin typeface="微软雅黑" panose="020B0503020204020204" pitchFamily="34" charset="-122"/>
              <a:ea typeface="微软雅黑" panose="020B0503020204020204" pitchFamily="34" charset="-122"/>
            </a:endParaRPr>
          </a:p>
          <a:p>
            <a:pPr lvl="1" indent="0" algn="just">
              <a:lnSpc>
                <a:spcPct val="125000"/>
              </a:lnSpc>
              <a:buClr>
                <a:srgbClr val="FF0000"/>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语言创立者 </a:t>
            </a:r>
            <a:r>
              <a:rPr lang="en-US" altLang="zh-CN" sz="2400" dirty="0">
                <a:latin typeface="微软雅黑" panose="020B0503020204020204" pitchFamily="34" charset="-122"/>
                <a:ea typeface="微软雅黑" panose="020B0503020204020204" pitchFamily="34" charset="-122"/>
              </a:rPr>
              <a:t>1989</a:t>
            </a:r>
            <a:endParaRPr lang="en-US" altLang="zh-CN" sz="2400" dirty="0">
              <a:latin typeface="微软雅黑" panose="020B0503020204020204" pitchFamily="34" charset="-122"/>
              <a:ea typeface="微软雅黑" panose="020B0503020204020204" pitchFamily="34" charset="-122"/>
            </a:endParaRPr>
          </a:p>
          <a:p>
            <a:pPr lvl="1" algn="just">
              <a:lnSpc>
                <a:spcPct val="125000"/>
              </a:lnSpc>
              <a:buClr>
                <a:srgbClr val="0066FF"/>
              </a:buClr>
            </a:pPr>
            <a:r>
              <a:rPr lang="zh-CN" altLang="en-US" sz="2400" dirty="0"/>
              <a:t>命名：</a:t>
            </a:r>
            <a:r>
              <a:rPr lang="en-US" altLang="zh-CN" sz="2400" dirty="0"/>
              <a:t>Monty Python’s  Flying Circus</a:t>
            </a:r>
            <a:endParaRPr lang="zh-CN" altLang="en-US" sz="2400" dirty="0"/>
          </a:p>
          <a:p>
            <a:pPr lvl="1" algn="just" eaLnBrk="1" hangingPunct="1">
              <a:lnSpc>
                <a:spcPct val="125000"/>
              </a:lnSpc>
              <a:buClr>
                <a:srgbClr val="0066FF"/>
              </a:buClr>
            </a:pP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395536" y="6296729"/>
            <a:ext cx="4322832" cy="276999"/>
          </a:xfrm>
          <a:prstGeom prst="rect">
            <a:avLst/>
          </a:prstGeom>
        </p:spPr>
        <p:txBody>
          <a:bodyPr wrap="square">
            <a:spAutoFit/>
          </a:bodyPr>
          <a:lstStyle/>
          <a:p>
            <a:r>
              <a:rPr lang="en-US" altLang="zh-CN" sz="1200" b="1" dirty="0">
                <a:solidFill>
                  <a:srgbClr val="0000FF"/>
                </a:solidFill>
              </a:rPr>
              <a:t>https://www.python.org/doc/versions/</a:t>
            </a:r>
            <a:endParaRPr lang="zh-CN" altLang="en-US" sz="1200" b="1" dirty="0">
              <a:solidFill>
                <a:srgbClr val="0000FF"/>
              </a:solidFill>
            </a:endParaRPr>
          </a:p>
        </p:txBody>
      </p:sp>
      <p:pic>
        <p:nvPicPr>
          <p:cNvPr id="13" name="Picture 1"/>
          <p:cNvPicPr>
            <a:picLocks noChangeAspect="1" noChangeArrowheads="1"/>
          </p:cNvPicPr>
          <p:nvPr/>
        </p:nvPicPr>
        <p:blipFill>
          <a:blip r:embed="rId2" cstate="print"/>
          <a:srcRect/>
          <a:stretch>
            <a:fillRect/>
          </a:stretch>
        </p:blipFill>
        <p:spPr bwMode="auto">
          <a:xfrm>
            <a:off x="7236296" y="1272508"/>
            <a:ext cx="1084221" cy="1622276"/>
          </a:xfrm>
          <a:prstGeom prst="rect">
            <a:avLst/>
          </a:prstGeom>
          <a:noFill/>
          <a:ln w="9525">
            <a:noFill/>
            <a:miter lim="800000"/>
            <a:headEnd/>
            <a:tailEnd/>
          </a:ln>
        </p:spPr>
      </p:pic>
      <p:pic>
        <p:nvPicPr>
          <p:cNvPr id="14" name="图片 13"/>
          <p:cNvPicPr>
            <a:picLocks noChangeAspect="1"/>
          </p:cNvPicPr>
          <p:nvPr/>
        </p:nvPicPr>
        <p:blipFill>
          <a:blip r:embed="rId3"/>
          <a:stretch>
            <a:fillRect/>
          </a:stretch>
        </p:blipFill>
        <p:spPr>
          <a:xfrm>
            <a:off x="395536" y="3140968"/>
            <a:ext cx="8424936" cy="2361934"/>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37890"/>
          <p:cNvSpPr>
            <a:spLocks noGrp="1"/>
          </p:cNvSpPr>
          <p:nvPr>
            <p:ph idx="1"/>
          </p:nvPr>
        </p:nvSpPr>
        <p:spPr>
          <a:xfrm>
            <a:off x="683568" y="1431940"/>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t>常用转义字符</a:t>
            </a:r>
            <a:endParaRPr lang="zh-CN" altLang="en-US" sz="1800" b="1" dirty="0"/>
          </a:p>
        </p:txBody>
      </p:sp>
      <p:graphicFrame>
        <p:nvGraphicFramePr>
          <p:cNvPr id="2" name="Table -1"/>
          <p:cNvGraphicFramePr/>
          <p:nvPr/>
        </p:nvGraphicFramePr>
        <p:xfrm>
          <a:off x="756730" y="1916832"/>
          <a:ext cx="8156438" cy="2588317"/>
        </p:xfrm>
        <a:graphic>
          <a:graphicData uri="http://schemas.openxmlformats.org/drawingml/2006/table">
            <a:tbl>
              <a:tblPr firstRow="1" bandRow="1">
                <a:tableStyleId>{5940675A-B579-460E-94D1-54222C63F5DA}</a:tableStyleId>
              </a:tblPr>
              <a:tblGrid>
                <a:gridCol w="1164552"/>
                <a:gridCol w="2590332"/>
                <a:gridCol w="1041248"/>
                <a:gridCol w="3360306"/>
              </a:tblGrid>
              <a:tr h="228478">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转义字符</a:t>
                      </a:r>
                      <a:endPar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含义</a:t>
                      </a:r>
                      <a:endPar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转义字符</a:t>
                      </a:r>
                      <a:endPar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含义</a:t>
                      </a:r>
                      <a:endPar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586">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\b</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退格，把光标移动到前一列位置</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a:t>
                      </a:r>
                      <a:endPar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一个斜线</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\f</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换页符</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单引号</a:t>
                      </a:r>
                      <a:r>
                        <a:rPr lang="zh-CN" altLang="en-US" sz="1400" b="0" u="none" baseline="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\n</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换行符</a:t>
                      </a:r>
                      <a:endParaRPr lang="zh-CN" altLang="en-US"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双引号</a:t>
                      </a:r>
                      <a:r>
                        <a:rPr lang="zh-CN" altLang="en-US" sz="1400" b="0" u="none" baseline="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\r</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回车</a:t>
                      </a:r>
                      <a:endParaRPr lang="zh-CN" altLang="en-US"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\ooo</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3</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位八进制数对应的字符</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\t</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水平制表符</a:t>
                      </a:r>
                      <a:endParaRPr lang="zh-CN" altLang="en-US"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\xhh</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2</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位十六进制数对应的字符</a:t>
                      </a:r>
                      <a:endParaRPr lang="en-US"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2493">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\v</a:t>
                      </a:r>
                      <a:endPar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垂直制表符</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dirty="0" err="1">
                          <a:latin typeface="Times New Roman" panose="02020603050405020304" pitchFamily="18" charset="0"/>
                          <a:ea typeface="仿宋" panose="02010609060101010101" pitchFamily="49" charset="-122"/>
                          <a:cs typeface="宋体" panose="02010600030101010101" pitchFamily="2" charset="-122"/>
                        </a:rPr>
                        <a:t>uhhhh</a:t>
                      </a:r>
                      <a:endPar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4</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位十六进制数表示的</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Unicode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字符</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endParaRPr lang="zh-CN" altLang="en-US" sz="2800" b="1" dirty="0">
              <a:latin typeface="Times New Roman" panose="02020603050405020304" pitchFamily="18" charset="0"/>
            </a:endParaRPr>
          </a:p>
        </p:txBody>
      </p:sp>
      <p:sp>
        <p:nvSpPr>
          <p:cNvPr id="4" name="矩形 3"/>
          <p:cNvSpPr/>
          <p:nvPr/>
        </p:nvSpPr>
        <p:spPr>
          <a:xfrm>
            <a:off x="756730" y="4884513"/>
            <a:ext cx="7704856" cy="1200329"/>
          </a:xfrm>
          <a:prstGeom prst="rect">
            <a:avLst/>
          </a:prstGeom>
        </p:spPr>
        <p:txBody>
          <a:bodyPr wrap="square">
            <a:spAutoFit/>
          </a:bodyPr>
          <a:lstStyle/>
          <a:p>
            <a:pPr marL="285750" indent="-285750">
              <a:buClr>
                <a:srgbClr val="FF0000"/>
              </a:buClr>
              <a:buFont typeface="Wingdings" panose="05000000000000000000" pitchFamily="2" charset="2"/>
              <a:buChar char="ü"/>
            </a:pPr>
            <a:r>
              <a:rPr lang="zh-CN" altLang="en-US" dirty="0">
                <a:latin typeface="Consolas" panose="020B0609020204030204" charset="0"/>
              </a:rPr>
              <a:t>例如：</a:t>
            </a:r>
            <a:endParaRPr lang="en-US" altLang="zh-CN" dirty="0">
              <a:latin typeface="Consolas" panose="020B0609020204030204" charset="0"/>
            </a:endParaRPr>
          </a:p>
          <a:p>
            <a:r>
              <a:rPr lang="zh-CN" altLang="en-US" dirty="0">
                <a:latin typeface="Consolas" panose="020B0609020204030204" charset="0"/>
              </a:rPr>
              <a:t>&gt;&gt;&gt; print('Hello\nWorld')          </a:t>
            </a:r>
            <a:r>
              <a:rPr lang="zh-CN" altLang="en-US" sz="1600" dirty="0">
                <a:solidFill>
                  <a:srgbClr val="0000FF"/>
                </a:solidFill>
                <a:latin typeface="Consolas" panose="020B0609020204030204" charset="0"/>
              </a:rPr>
              <a:t>#包含转义字符的字符串</a:t>
            </a:r>
            <a:endParaRPr lang="zh-CN" altLang="en-US" sz="1600" dirty="0">
              <a:solidFill>
                <a:srgbClr val="0000FF"/>
              </a:solidFill>
              <a:latin typeface="Consolas" panose="020B0609020204030204" charset="0"/>
            </a:endParaRPr>
          </a:p>
          <a:p>
            <a:pPr>
              <a:buNone/>
            </a:pPr>
            <a:r>
              <a:rPr lang="zh-CN" altLang="en-US" dirty="0">
                <a:solidFill>
                  <a:srgbClr val="0000FF"/>
                </a:solidFill>
                <a:latin typeface="Consolas" panose="020B0609020204030204" charset="0"/>
              </a:rPr>
              <a:t>Hello</a:t>
            </a:r>
            <a:endParaRPr lang="zh-CN" altLang="en-US" dirty="0">
              <a:solidFill>
                <a:srgbClr val="0000FF"/>
              </a:solidFill>
              <a:latin typeface="Consolas" panose="020B0609020204030204" charset="0"/>
            </a:endParaRPr>
          </a:p>
          <a:p>
            <a:pPr>
              <a:buNone/>
            </a:pPr>
            <a:r>
              <a:rPr lang="zh-CN" altLang="en-US" dirty="0">
                <a:solidFill>
                  <a:srgbClr val="0000FF"/>
                </a:solidFill>
                <a:latin typeface="Consolas" panose="020B0609020204030204" charset="0"/>
              </a:rPr>
              <a:t>World</a:t>
            </a:r>
            <a:endParaRPr lang="zh-CN" altLang="en-US" dirty="0">
              <a:solidFill>
                <a:srgbClr val="0000FF"/>
              </a:solidFill>
              <a:latin typeface="Consolas" panose="020B0609020204030204" charset="0"/>
            </a:endParaRPr>
          </a:p>
        </p:txBody>
      </p:sp>
      <p:grpSp>
        <p:nvGrpSpPr>
          <p:cNvPr id="7" name="组合 67"/>
          <p:cNvGrpSpPr/>
          <p:nvPr/>
        </p:nvGrpSpPr>
        <p:grpSpPr>
          <a:xfrm>
            <a:off x="555407" y="89761"/>
            <a:ext cx="8121049" cy="698583"/>
            <a:chOff x="936625" y="4179148"/>
            <a:chExt cx="8121049" cy="698583"/>
          </a:xfrm>
        </p:grpSpPr>
        <p:grpSp>
          <p:nvGrpSpPr>
            <p:cNvPr id="8" name="组合 106"/>
            <p:cNvGrpSpPr/>
            <p:nvPr/>
          </p:nvGrpSpPr>
          <p:grpSpPr>
            <a:xfrm>
              <a:off x="936625" y="4179148"/>
              <a:ext cx="8121049" cy="698583"/>
              <a:chOff x="927100" y="4179148"/>
              <a:chExt cx="8121049"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endParaRPr lang="zh-CN" altLang="en-US" sz="3600" b="1" dirty="0">
                  <a:latin typeface="Times New Roman" panose="02020603050405020304" pitchFamily="18" charset="0"/>
                  <a:ea typeface="仿宋" panose="02010609060101010101" pitchFamily="49" charset="-122"/>
                </a:endParaRPr>
              </a:p>
            </p:txBody>
          </p:sp>
        </p:grpSp>
        <p:pic>
          <p:nvPicPr>
            <p:cNvPr id="9" name="图片 8"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p:txBody>
          <a:bodyPr anchor="t"/>
          <a:lstStyle/>
          <a:p>
            <a:pPr>
              <a:lnSpc>
                <a:spcPct val="150000"/>
              </a:lnSpc>
              <a:spcBef>
                <a:spcPct val="0"/>
              </a:spcBef>
              <a:buClr>
                <a:srgbClr val="FF0000"/>
              </a:buClr>
              <a:buSzPct val="90000"/>
              <a:buFont typeface="Wingdings" panose="05000000000000000000" pitchFamily="2" charset="2"/>
              <a:buChar char="n"/>
            </a:pPr>
            <a:r>
              <a:rPr lang="zh-CN" altLang="en-US" sz="1800" dirty="0">
                <a:sym typeface="Arial" panose="020B0604020202020204" pitchFamily="34" charset="0"/>
              </a:rPr>
              <a:t> </a:t>
            </a:r>
            <a:r>
              <a:rPr lang="zh-CN" altLang="en-US" sz="2000" b="1" dirty="0">
                <a:sym typeface="Arial" panose="020B0604020202020204" pitchFamily="34" charset="0"/>
              </a:rPr>
              <a:t>字符串界定符前面</a:t>
            </a:r>
            <a:r>
              <a:rPr lang="zh-CN" altLang="en-US" sz="2000" b="1" dirty="0">
                <a:solidFill>
                  <a:srgbClr val="0000FF"/>
                </a:solidFill>
                <a:sym typeface="Arial" panose="020B0604020202020204" pitchFamily="34" charset="0"/>
              </a:rPr>
              <a:t>加字母r或</a:t>
            </a:r>
            <a:r>
              <a:rPr lang="en-US" altLang="zh-CN" sz="2000" b="1" dirty="0">
                <a:solidFill>
                  <a:srgbClr val="0000FF"/>
                </a:solidFill>
                <a:sym typeface="Arial" panose="020B0604020202020204" pitchFamily="34" charset="0"/>
              </a:rPr>
              <a:t>R</a:t>
            </a:r>
            <a:r>
              <a:rPr lang="zh-CN" altLang="en-US" sz="2000" b="1" dirty="0">
                <a:solidFill>
                  <a:srgbClr val="0000FF"/>
                </a:solidFill>
                <a:sym typeface="Arial" panose="020B0604020202020204" pitchFamily="34" charset="0"/>
              </a:rPr>
              <a:t>表示</a:t>
            </a:r>
            <a:r>
              <a:rPr lang="zh-CN" altLang="en-US" sz="2000" b="1" dirty="0">
                <a:solidFill>
                  <a:srgbClr val="FF0000"/>
                </a:solidFill>
                <a:sym typeface="Arial" panose="020B0604020202020204" pitchFamily="34" charset="0"/>
              </a:rPr>
              <a:t>原始字符串</a:t>
            </a:r>
            <a:r>
              <a:rPr lang="zh-CN" altLang="en-US" sz="2000" b="1" dirty="0">
                <a:sym typeface="Arial" panose="020B0604020202020204" pitchFamily="34" charset="0"/>
              </a:rPr>
              <a:t>，其中的特殊字符不 进行转义，但字符串的</a:t>
            </a:r>
            <a:r>
              <a:rPr lang="zh-CN" altLang="en-US" sz="2000" b="1" dirty="0">
                <a:solidFill>
                  <a:srgbClr val="0000FF"/>
                </a:solidFill>
                <a:sym typeface="Arial" panose="020B0604020202020204" pitchFamily="34" charset="0"/>
              </a:rPr>
              <a:t>最后一个字符不能是</a:t>
            </a:r>
            <a:r>
              <a:rPr lang="en-US" altLang="zh-CN" sz="2000" b="1" dirty="0">
                <a:solidFill>
                  <a:srgbClr val="0000FF"/>
                </a:solidFill>
                <a:sym typeface="Arial" panose="020B0604020202020204" pitchFamily="34" charset="0"/>
              </a:rPr>
              <a:t>\</a:t>
            </a:r>
            <a:r>
              <a:rPr lang="zh-CN" altLang="en-US" sz="2000" b="1" dirty="0">
                <a:sym typeface="Arial" panose="020B0604020202020204" pitchFamily="34" charset="0"/>
              </a:rPr>
              <a:t>。</a:t>
            </a:r>
            <a:endParaRPr lang="en-US" altLang="zh-CN" sz="2000" b="1" dirty="0">
              <a:sym typeface="Arial" panose="020B0604020202020204" pitchFamily="34" charset="0"/>
            </a:endParaRPr>
          </a:p>
          <a:p>
            <a:pPr lvl="1">
              <a:lnSpc>
                <a:spcPct val="150000"/>
              </a:lnSpc>
              <a:spcBef>
                <a:spcPct val="0"/>
              </a:spcBef>
              <a:buClr>
                <a:srgbClr val="FF0000"/>
              </a:buClr>
              <a:buSzPct val="90000"/>
              <a:buFont typeface="Arial" panose="020B0604020202020204" pitchFamily="34" charset="0"/>
              <a:buChar char="•"/>
            </a:pPr>
            <a:r>
              <a:rPr lang="zh-CN" altLang="en-US" sz="1800" b="1" dirty="0">
                <a:sym typeface="Arial" panose="020B0604020202020204" pitchFamily="34" charset="0"/>
              </a:rPr>
              <a:t>原始字符串主要用于正则表达式、文件路径或者</a:t>
            </a:r>
            <a:r>
              <a:rPr lang="en-US" altLang="zh-CN" sz="1800" b="1" dirty="0">
                <a:sym typeface="Arial" panose="020B0604020202020204" pitchFamily="34" charset="0"/>
              </a:rPr>
              <a:t>URL</a:t>
            </a:r>
            <a:r>
              <a:rPr lang="zh-CN" altLang="en-US" sz="1800" b="1" dirty="0">
                <a:sym typeface="Arial" panose="020B0604020202020204" pitchFamily="34" charset="0"/>
              </a:rPr>
              <a:t>的场合。</a:t>
            </a:r>
            <a:endParaRPr lang="en-US" altLang="zh-CN" sz="1800" b="1" dirty="0">
              <a:sym typeface="Arial" panose="020B0604020202020204" pitchFamily="34" charset="0"/>
            </a:endParaRPr>
          </a:p>
          <a:p>
            <a:pPr lvl="1">
              <a:lnSpc>
                <a:spcPct val="150000"/>
              </a:lnSpc>
              <a:spcBef>
                <a:spcPct val="0"/>
              </a:spcBef>
              <a:buClr>
                <a:srgbClr val="FF0000"/>
              </a:buClr>
              <a:buSzPct val="90000"/>
              <a:buFont typeface="Wingdings" panose="05000000000000000000" pitchFamily="2" charset="2"/>
              <a:buChar char="ü"/>
            </a:pPr>
            <a:r>
              <a:rPr lang="zh-CN" altLang="en-US" sz="1800" b="1" dirty="0">
                <a:sym typeface="Arial" panose="020B0604020202020204" pitchFamily="34" charset="0"/>
              </a:rPr>
              <a:t>例如：</a:t>
            </a:r>
            <a:endParaRPr lang="en-US" altLang="zh-CN" sz="1800" b="1" dirty="0">
              <a:sym typeface="Arial" panose="020B0604020202020204" pitchFamily="34" charset="0"/>
            </a:endParaRPr>
          </a:p>
          <a:p>
            <a:pPr lvl="1">
              <a:lnSpc>
                <a:spcPct val="150000"/>
              </a:lnSpc>
              <a:spcBef>
                <a:spcPct val="0"/>
              </a:spcBef>
              <a:buClr>
                <a:srgbClr val="FF0000"/>
              </a:buClr>
              <a:buSzPct val="90000"/>
              <a:buFont typeface="Wingdings" panose="05000000000000000000" pitchFamily="2" charset="2"/>
              <a:buChar char="ü"/>
            </a:pPr>
            <a:endParaRPr lang="zh-CN" altLang="en-US" sz="1600" b="1" dirty="0">
              <a:sym typeface="Arial" panose="020B0604020202020204" pitchFamily="34" charset="0"/>
            </a:endParaRP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endParaRPr lang="zh-CN" altLang="en-US" sz="2800" b="1" dirty="0">
              <a:latin typeface="Times New Roman" panose="02020603050405020304" pitchFamily="18" charset="0"/>
            </a:endParaRPr>
          </a:p>
        </p:txBody>
      </p:sp>
      <p:sp>
        <p:nvSpPr>
          <p:cNvPr id="3" name="矩形 2"/>
          <p:cNvSpPr/>
          <p:nvPr/>
        </p:nvSpPr>
        <p:spPr>
          <a:xfrm>
            <a:off x="1194624" y="3284984"/>
            <a:ext cx="7776864" cy="2277547"/>
          </a:xfrm>
          <a:prstGeom prst="rect">
            <a:avLst/>
          </a:prstGeom>
        </p:spPr>
        <p:txBody>
          <a:bodyPr wrap="square">
            <a:spAutoFit/>
          </a:bodyPr>
          <a:lstStyle/>
          <a:p>
            <a:pPr>
              <a:spcBef>
                <a:spcPts val="600"/>
              </a:spcBef>
              <a:buSzPct val="90000"/>
              <a:buNone/>
            </a:pPr>
            <a:r>
              <a:rPr lang="zh-CN" altLang="en-US" sz="1600" dirty="0">
                <a:latin typeface="Consolas" panose="020B0609020204030204" charset="0"/>
                <a:sym typeface="Arial" panose="020B0604020202020204" pitchFamily="34" charset="0"/>
              </a:rPr>
              <a:t>&gt;&gt;&gt; path = 'C:\Windows\notepad.exe'</a:t>
            </a:r>
            <a:endParaRPr lang="zh-CN" altLang="en-US" sz="1600" dirty="0">
              <a:latin typeface="Consolas" panose="020B0609020204030204" charset="0"/>
              <a:sym typeface="Arial" panose="020B0604020202020204" pitchFamily="34" charset="0"/>
            </a:endParaRPr>
          </a:p>
          <a:p>
            <a:pPr>
              <a:spcBef>
                <a:spcPts val="600"/>
              </a:spcBef>
              <a:buSzPct val="90000"/>
              <a:buNone/>
            </a:pPr>
            <a:r>
              <a:rPr lang="zh-CN" altLang="en-US" sz="1600" dirty="0">
                <a:latin typeface="Consolas" panose="020B0609020204030204" charset="0"/>
                <a:sym typeface="Arial" panose="020B0604020202020204" pitchFamily="34" charset="0"/>
              </a:rPr>
              <a:t>&gt;&gt;&gt; print(path)                      </a:t>
            </a:r>
            <a:r>
              <a:rPr lang="zh-CN" altLang="en-US" sz="1600" dirty="0">
                <a:solidFill>
                  <a:srgbClr val="0000FF"/>
                </a:solidFill>
                <a:latin typeface="Consolas" panose="020B0609020204030204" charset="0"/>
                <a:sym typeface="Arial" panose="020B0604020202020204" pitchFamily="34" charset="0"/>
              </a:rPr>
              <a:t>#字符\n被转义为换行符</a:t>
            </a:r>
            <a:endParaRPr lang="zh-CN" altLang="en-US" sz="1600" dirty="0">
              <a:solidFill>
                <a:srgbClr val="0000FF"/>
              </a:solidFill>
              <a:latin typeface="Consolas" panose="020B0609020204030204" charset="0"/>
              <a:sym typeface="Arial" panose="020B0604020202020204" pitchFamily="34" charset="0"/>
            </a:endParaRP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C:\Windows</a:t>
            </a:r>
            <a:endParaRPr lang="zh-CN" altLang="en-US" sz="1600" dirty="0">
              <a:solidFill>
                <a:srgbClr val="0000FF"/>
              </a:solidFill>
              <a:latin typeface="Consolas" panose="020B0609020204030204" charset="0"/>
              <a:sym typeface="Arial" panose="020B0604020202020204" pitchFamily="34" charset="0"/>
            </a:endParaRP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otepad.exe</a:t>
            </a:r>
            <a:endParaRPr lang="zh-CN" altLang="en-US" sz="1600" dirty="0">
              <a:solidFill>
                <a:srgbClr val="0000FF"/>
              </a:solidFill>
              <a:latin typeface="Consolas" panose="020B0609020204030204" charset="0"/>
              <a:sym typeface="Arial" panose="020B0604020202020204" pitchFamily="34" charset="0"/>
            </a:endParaRPr>
          </a:p>
          <a:p>
            <a:pPr>
              <a:spcBef>
                <a:spcPts val="600"/>
              </a:spcBef>
              <a:buSzPct val="90000"/>
              <a:buNone/>
            </a:pPr>
            <a:r>
              <a:rPr lang="zh-CN" altLang="en-US" sz="1600" dirty="0">
                <a:latin typeface="Consolas" panose="020B0609020204030204" charset="0"/>
                <a:sym typeface="Arial" panose="020B0604020202020204" pitchFamily="34" charset="0"/>
              </a:rPr>
              <a:t>&gt;&gt;&gt; path = r'C:\Windows\notepad.exe' </a:t>
            </a:r>
            <a:r>
              <a:rPr lang="zh-CN" altLang="en-US" sz="1600" dirty="0">
                <a:solidFill>
                  <a:srgbClr val="0000FF"/>
                </a:solidFill>
                <a:latin typeface="Consolas" panose="020B0609020204030204" charset="0"/>
                <a:sym typeface="Arial" panose="020B0604020202020204" pitchFamily="34" charset="0"/>
              </a:rPr>
              <a:t>#原始字符串，任何字符都不转义</a:t>
            </a:r>
            <a:endParaRPr lang="zh-CN" altLang="en-US" sz="1600" dirty="0">
              <a:solidFill>
                <a:srgbClr val="0000FF"/>
              </a:solidFill>
              <a:latin typeface="Consolas" panose="020B0609020204030204" charset="0"/>
              <a:sym typeface="Arial" panose="020B0604020202020204" pitchFamily="34" charset="0"/>
            </a:endParaRPr>
          </a:p>
          <a:p>
            <a:pPr>
              <a:spcBef>
                <a:spcPts val="600"/>
              </a:spcBef>
              <a:buSzPct val="90000"/>
              <a:buNone/>
            </a:pPr>
            <a:r>
              <a:rPr lang="zh-CN" altLang="en-US" sz="1600" dirty="0">
                <a:latin typeface="Consolas" panose="020B0609020204030204" charset="0"/>
                <a:sym typeface="Arial" panose="020B0604020202020204" pitchFamily="34" charset="0"/>
              </a:rPr>
              <a:t>&gt;&gt;&gt; print(path)</a:t>
            </a:r>
            <a:endParaRPr lang="zh-CN" altLang="en-US" sz="1600" dirty="0">
              <a:latin typeface="Consolas" panose="020B0609020204030204" charset="0"/>
              <a:sym typeface="Arial" panose="020B0604020202020204" pitchFamily="34" charset="0"/>
            </a:endParaRP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C:\Windows\notepad.exe</a:t>
            </a:r>
            <a:endParaRPr lang="zh-CN" altLang="en-US" sz="1600" dirty="0">
              <a:solidFill>
                <a:srgbClr val="0000FF"/>
              </a:solidFill>
              <a:latin typeface="Consolas" panose="020B0609020204030204" charset="0"/>
              <a:sym typeface="Arial" panose="020B0604020202020204" pitchFamily="34" charset="0"/>
            </a:endParaRPr>
          </a:p>
        </p:txBody>
      </p:sp>
      <p:grpSp>
        <p:nvGrpSpPr>
          <p:cNvPr id="6" name="组合 67"/>
          <p:cNvGrpSpPr/>
          <p:nvPr/>
        </p:nvGrpSpPr>
        <p:grpSpPr>
          <a:xfrm>
            <a:off x="555407" y="89761"/>
            <a:ext cx="8121049" cy="698583"/>
            <a:chOff x="936625" y="4179148"/>
            <a:chExt cx="8121049" cy="698583"/>
          </a:xfrm>
        </p:grpSpPr>
        <p:grpSp>
          <p:nvGrpSpPr>
            <p:cNvPr id="7" name="组合 106"/>
            <p:cNvGrpSpPr/>
            <p:nvPr/>
          </p:nvGrpSpPr>
          <p:grpSpPr>
            <a:xfrm>
              <a:off x="936625" y="4179148"/>
              <a:ext cx="8121049" cy="698583"/>
              <a:chOff x="927100" y="4179148"/>
              <a:chExt cx="8121049"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190407" y="1353385"/>
          <a:ext cx="6408712" cy="2709545"/>
        </p:xfrm>
        <a:graphic>
          <a:graphicData uri="http://schemas.openxmlformats.org/drawingml/2006/table">
            <a:tbl>
              <a:tblPr firstRow="1" bandRow="1">
                <a:tableStyleId>{5940675A-B579-460E-94D1-54222C63F5DA}</a:tableStyleId>
              </a:tblPr>
              <a:tblGrid>
                <a:gridCol w="1872884"/>
                <a:gridCol w="4535828"/>
              </a:tblGrid>
              <a:tr h="193675">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运算符</a:t>
                      </a:r>
                      <a:endPar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算术减法，集合差集，相反数</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算术乘法，序列重复</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真除法</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求整商，但如果操作数中有实数的话，</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结果为实数形式的整数</a:t>
                      </a:r>
                      <a:endPar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求余数，字符串格式化</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幂运算</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（值）大小比较，集合的包含关系比较</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1456">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or</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and, not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u="none" dirty="0">
                          <a:latin typeface="宋体" panose="02010600030101010101" pitchFamily="2" charset="-122"/>
                          <a:ea typeface="宋体" panose="02010600030101010101" pitchFamily="2" charset="-122"/>
                          <a:cs typeface="宋体" panose="02010600030101010101" pitchFamily="2" charset="-122"/>
                        </a:rPr>
                        <a:t>逻辑或、</a:t>
                      </a:r>
                      <a:r>
                        <a:rPr lang="zh-CN" altLang="en-US" sz="1200" b="1" u="none" dirty="0">
                          <a:latin typeface="宋体" panose="02010600030101010101" pitchFamily="2" charset="-122"/>
                          <a:ea typeface="+mn-ea"/>
                          <a:cs typeface="宋体" panose="02010600030101010101" pitchFamily="2" charset="-122"/>
                        </a:rPr>
                        <a:t>逻辑与、逻辑非</a:t>
                      </a:r>
                      <a:endParaRPr lang="zh-CN" altLang="en-US" sz="1200" b="1" u="none" dirty="0">
                        <a:latin typeface="宋体" panose="02010600030101010101" pitchFamily="2" charset="-122"/>
                        <a:ea typeface="+mn-ea"/>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lgn="ctr">
                      <a:solidFill>
                        <a:srgbClr val="00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in</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成员测试</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9680">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is</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位或、位异或、位与、左移位、右移位、位求反</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集合交集、并集、对称差集，差集</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7" name="Content Placeholder 2"/>
          <p:cNvSpPr txBox="1"/>
          <p:nvPr/>
        </p:nvSpPr>
        <p:spPr bwMode="auto">
          <a:xfrm>
            <a:off x="555407" y="4168221"/>
            <a:ext cx="8229600" cy="905594"/>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dirty="0">
                <a:solidFill>
                  <a:srgbClr val="0000FF"/>
                </a:solidFill>
              </a:rPr>
              <a:t>+</a:t>
            </a:r>
            <a:r>
              <a:rPr lang="zh-CN" altLang="en-US" sz="1800" b="1" dirty="0"/>
              <a:t>运算符除了用于算术加法外</a:t>
            </a:r>
            <a:r>
              <a:rPr lang="zh-CN" altLang="en-US" sz="1800" dirty="0"/>
              <a:t>，还可用于</a:t>
            </a:r>
            <a:r>
              <a:rPr lang="zh-CN" altLang="en-US" sz="1800" dirty="0">
                <a:solidFill>
                  <a:srgbClr val="FF0000"/>
                </a:solidFill>
              </a:rPr>
              <a:t>列表、元组、字符串的连接</a:t>
            </a:r>
            <a:r>
              <a:rPr lang="zh-CN" altLang="en-US" sz="1800" dirty="0"/>
              <a:t>，但</a:t>
            </a:r>
            <a:r>
              <a:rPr lang="zh-CN" altLang="en-US" sz="1800" dirty="0">
                <a:solidFill>
                  <a:srgbClr val="FF0000"/>
                </a:solidFill>
              </a:rPr>
              <a:t>不支持不同类型的对象之间相加或连接</a:t>
            </a:r>
            <a:r>
              <a:rPr lang="zh-CN" altLang="en-US" sz="1800" dirty="0"/>
              <a:t>。</a:t>
            </a:r>
            <a:endParaRPr lang="zh-CN" altLang="en-US" sz="1800" dirty="0"/>
          </a:p>
          <a:p>
            <a:pPr>
              <a:buClr>
                <a:srgbClr val="FF0000"/>
              </a:buClr>
              <a:buFont typeface="Wingdings" panose="05000000000000000000" pitchFamily="2" charset="2"/>
              <a:buChar char="ü"/>
            </a:pPr>
            <a:r>
              <a:rPr lang="zh-CN" altLang="en-US" sz="1400" b="1" dirty="0"/>
              <a:t>例如：</a:t>
            </a:r>
            <a:endParaRPr lang="zh-CN" altLang="en-US" sz="1400" b="1" dirty="0"/>
          </a:p>
        </p:txBody>
      </p:sp>
      <p:sp>
        <p:nvSpPr>
          <p:cNvPr id="4" name="矩形 3"/>
          <p:cNvSpPr/>
          <p:nvPr/>
        </p:nvSpPr>
        <p:spPr>
          <a:xfrm>
            <a:off x="1871103" y="4766840"/>
            <a:ext cx="4572000" cy="1800493"/>
          </a:xfrm>
          <a:prstGeom prst="rect">
            <a:avLst/>
          </a:prstGeom>
        </p:spPr>
        <p:txBody>
          <a:bodyPr>
            <a:spAutoFit/>
          </a:bodyPr>
          <a:lstStyle/>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'abcd' + '1234'</a:t>
            </a:r>
            <a:endParaRPr lang="zh-CN" altLang="en-US" sz="1400" b="1" dirty="0">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'abcd1234'</a:t>
            </a:r>
            <a:endParaRPr lang="zh-CN" altLang="en-US" sz="1400" b="1" dirty="0">
              <a:solidFill>
                <a:srgbClr val="0000FF"/>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'A' + 1</a:t>
            </a:r>
            <a:endParaRPr lang="zh-CN" altLang="en-US" sz="1400" b="1" dirty="0">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solidFill>
                  <a:srgbClr val="FF0000"/>
                </a:solidFill>
                <a:latin typeface="Times New Roman" panose="02020603050405020304" pitchFamily="18" charset="0"/>
                <a:ea typeface="仿宋" panose="02010609060101010101" pitchFamily="49" charset="-122"/>
              </a:rPr>
              <a:t>TypeError: Can't convert 'int' object to str implicitly</a:t>
            </a:r>
            <a:endParaRPr lang="zh-CN" altLang="en-US" sz="1400" b="1" dirty="0">
              <a:solidFill>
                <a:srgbClr val="FF0000"/>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True + 3                        </a:t>
            </a:r>
            <a:r>
              <a:rPr lang="zh-CN" altLang="en-US" sz="1200" b="1" dirty="0">
                <a:solidFill>
                  <a:srgbClr val="0000FF"/>
                </a:solidFill>
                <a:latin typeface="Times New Roman" panose="02020603050405020304" pitchFamily="18" charset="0"/>
                <a:ea typeface="仿宋" panose="02010609060101010101" pitchFamily="49" charset="-122"/>
              </a:rPr>
              <a:t>#Python内部把True当作1处理</a:t>
            </a:r>
            <a:endParaRPr lang="zh-CN" altLang="en-US" sz="1200" b="1" dirty="0">
              <a:solidFill>
                <a:srgbClr val="0000FF"/>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4</a:t>
            </a:r>
            <a:endParaRPr lang="zh-CN" altLang="en-US" sz="1400" b="1" dirty="0">
              <a:solidFill>
                <a:srgbClr val="0000FF"/>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False + 3                      </a:t>
            </a:r>
            <a:r>
              <a:rPr lang="zh-CN" altLang="en-US" sz="1200" b="1" dirty="0">
                <a:solidFill>
                  <a:srgbClr val="0000FF"/>
                </a:solidFill>
                <a:latin typeface="Times New Roman" panose="02020603050405020304" pitchFamily="18" charset="0"/>
                <a:ea typeface="仿宋" panose="02010609060101010101" pitchFamily="49" charset="-122"/>
              </a:rPr>
              <a:t>#把False当作0处理</a:t>
            </a:r>
            <a:endParaRPr lang="zh-CN" altLang="en-US" sz="1200" b="1" dirty="0">
              <a:solidFill>
                <a:srgbClr val="0000FF"/>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3</a:t>
            </a:r>
            <a:endParaRPr lang="zh-CN" altLang="en-US" sz="1400" b="1" dirty="0">
              <a:solidFill>
                <a:srgbClr val="0000FF"/>
              </a:solidFill>
              <a:latin typeface="Times New Roman" panose="02020603050405020304" pitchFamily="18" charset="0"/>
              <a:ea typeface="仿宋" panose="02010609060101010101" pitchFamily="49" charset="-122"/>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5" name="图片 4"/>
          <p:cNvPicPr>
            <a:picLocks noChangeAspect="1"/>
          </p:cNvPicPr>
          <p:nvPr/>
        </p:nvPicPr>
        <p:blipFill>
          <a:blip r:embed="rId2"/>
          <a:stretch>
            <a:fillRect/>
          </a:stretch>
        </p:blipFill>
        <p:spPr>
          <a:xfrm>
            <a:off x="555625" y="2080895"/>
            <a:ext cx="3064510" cy="4119880"/>
          </a:xfrm>
          <a:prstGeom prst="rect">
            <a:avLst/>
          </a:prstGeom>
        </p:spPr>
      </p:pic>
      <p:sp>
        <p:nvSpPr>
          <p:cNvPr id="13" name="文本框 12"/>
          <p:cNvSpPr txBox="1"/>
          <p:nvPr/>
        </p:nvSpPr>
        <p:spPr>
          <a:xfrm>
            <a:off x="495935" y="1602105"/>
            <a:ext cx="8152130" cy="368300"/>
          </a:xfrm>
          <a:prstGeom prst="rect">
            <a:avLst/>
          </a:prstGeom>
          <a:noFill/>
        </p:spPr>
        <p:txBody>
          <a:bodyPr wrap="square" rtlCol="0" anchor="t">
            <a:spAutoFit/>
          </a:bodyPr>
          <a:p>
            <a:r>
              <a:rPr lang="zh-CN" altLang="en-US"/>
              <a:t>举个简单的例子 4 +5 = 9 。 例子中，4 和 5 被称为操作数，+ 称为运算符。</a:t>
            </a:r>
            <a:endParaRPr lang="zh-CN" altLang="en-US"/>
          </a:p>
        </p:txBody>
      </p:sp>
    </p:spTree>
  </p:cSld>
  <p:clrMapOvr>
    <a:masterClrMapping/>
  </p:clrMapOvr>
  <p:transition spd="slow" advClick="0">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2" name="图片 1"/>
          <p:cNvPicPr>
            <a:picLocks noChangeAspect="1"/>
          </p:cNvPicPr>
          <p:nvPr/>
        </p:nvPicPr>
        <p:blipFill>
          <a:blip r:embed="rId2"/>
          <a:stretch>
            <a:fillRect/>
          </a:stretch>
        </p:blipFill>
        <p:spPr>
          <a:xfrm>
            <a:off x="467360" y="1412875"/>
            <a:ext cx="8472805" cy="4748530"/>
          </a:xfrm>
          <a:prstGeom prst="rect">
            <a:avLst/>
          </a:prstGeom>
        </p:spPr>
      </p:pic>
    </p:spTree>
  </p:cSld>
  <p:clrMapOvr>
    <a:masterClrMapping/>
  </p:clrMapOvr>
  <p:transition spd="slow" advClick="0">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3" name="图片 2"/>
          <p:cNvPicPr>
            <a:picLocks noChangeAspect="1"/>
          </p:cNvPicPr>
          <p:nvPr/>
        </p:nvPicPr>
        <p:blipFill>
          <a:blip r:embed="rId2"/>
          <a:stretch>
            <a:fillRect/>
          </a:stretch>
        </p:blipFill>
        <p:spPr>
          <a:xfrm>
            <a:off x="395605" y="1412875"/>
            <a:ext cx="8496300" cy="5177155"/>
          </a:xfrm>
          <a:prstGeom prst="rect">
            <a:avLst/>
          </a:prstGeom>
        </p:spPr>
      </p:pic>
    </p:spTree>
  </p:cSld>
  <p:clrMapOvr>
    <a:masterClrMapping/>
  </p:clrMapOvr>
  <p:transition spd="slow" advClick="0">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2" name="图片 1"/>
          <p:cNvPicPr>
            <a:picLocks noChangeAspect="1"/>
          </p:cNvPicPr>
          <p:nvPr/>
        </p:nvPicPr>
        <p:blipFill>
          <a:blip r:embed="rId2"/>
          <a:stretch>
            <a:fillRect/>
          </a:stretch>
        </p:blipFill>
        <p:spPr>
          <a:xfrm>
            <a:off x="683260" y="1268730"/>
            <a:ext cx="7347585" cy="5223510"/>
          </a:xfrm>
          <a:prstGeom prst="rect">
            <a:avLst/>
          </a:prstGeom>
        </p:spPr>
      </p:pic>
    </p:spTree>
  </p:cSld>
  <p:clrMapOvr>
    <a:masterClrMapping/>
  </p:clrMapOvr>
  <p:transition spd="slow" advClick="0">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3" name="文本框 2"/>
          <p:cNvSpPr txBox="1"/>
          <p:nvPr/>
        </p:nvSpPr>
        <p:spPr>
          <a:xfrm>
            <a:off x="422910" y="1334770"/>
            <a:ext cx="8206105" cy="922020"/>
          </a:xfrm>
          <a:prstGeom prst="rect">
            <a:avLst/>
          </a:prstGeom>
          <a:noFill/>
        </p:spPr>
        <p:txBody>
          <a:bodyPr wrap="square" rtlCol="0" anchor="t">
            <a:spAutoFit/>
          </a:bodyPr>
          <a:p>
            <a:r>
              <a:rPr lang="zh-CN" altLang="en-US"/>
              <a:t>按位运算符是把数字看作二进制来进行计算的。Python中的按位运算法则如下：</a:t>
            </a:r>
            <a:endParaRPr lang="zh-CN" altLang="en-US"/>
          </a:p>
          <a:p>
            <a:endParaRPr lang="zh-CN" altLang="en-US"/>
          </a:p>
          <a:p>
            <a:r>
              <a:rPr lang="zh-CN" altLang="en-US"/>
              <a:t>下表中变量 a 为 60，b 为 13二进制格式如下：</a:t>
            </a:r>
            <a:endParaRPr lang="zh-CN" altLang="en-US"/>
          </a:p>
        </p:txBody>
      </p:sp>
      <p:sp>
        <p:nvSpPr>
          <p:cNvPr id="4" name="文本框 3"/>
          <p:cNvSpPr txBox="1"/>
          <p:nvPr/>
        </p:nvSpPr>
        <p:spPr>
          <a:xfrm>
            <a:off x="555625" y="2420620"/>
            <a:ext cx="7696200" cy="3291840"/>
          </a:xfrm>
          <a:prstGeom prst="rect">
            <a:avLst/>
          </a:prstGeom>
          <a:noFill/>
        </p:spPr>
        <p:txBody>
          <a:bodyPr wrap="square" rtlCol="0" anchor="t">
            <a:spAutoFit/>
          </a:bodyPr>
          <a:p>
            <a:r>
              <a:rPr lang="zh-CN" altLang="en-US" sz="1600"/>
              <a:t>a = 0011 1100</a:t>
            </a:r>
            <a:endParaRPr lang="zh-CN" altLang="en-US" sz="1600"/>
          </a:p>
          <a:p>
            <a:endParaRPr lang="zh-CN" altLang="en-US" sz="1600"/>
          </a:p>
          <a:p>
            <a:r>
              <a:rPr lang="zh-CN" altLang="en-US" sz="1600"/>
              <a:t>b = 0000 1101</a:t>
            </a:r>
            <a:endParaRPr lang="zh-CN" altLang="en-US" sz="1600"/>
          </a:p>
          <a:p>
            <a:endParaRPr lang="zh-CN" altLang="en-US" sz="1600"/>
          </a:p>
          <a:p>
            <a:r>
              <a:rPr lang="zh-CN" altLang="en-US" sz="1600"/>
              <a:t>-----------------</a:t>
            </a:r>
            <a:endParaRPr lang="zh-CN" altLang="en-US" sz="1600"/>
          </a:p>
          <a:p>
            <a:endParaRPr lang="zh-CN" altLang="en-US" sz="1600"/>
          </a:p>
          <a:p>
            <a:r>
              <a:rPr lang="zh-CN" altLang="en-US" sz="1600"/>
              <a:t>a&amp;b = 0000 1100</a:t>
            </a:r>
            <a:endParaRPr lang="zh-CN" altLang="en-US" sz="1600"/>
          </a:p>
          <a:p>
            <a:endParaRPr lang="zh-CN" altLang="en-US" sz="1600"/>
          </a:p>
          <a:p>
            <a:r>
              <a:rPr lang="zh-CN" altLang="en-US" sz="1600"/>
              <a:t>a|b = 0011 1101</a:t>
            </a:r>
            <a:endParaRPr lang="zh-CN" altLang="en-US" sz="1600"/>
          </a:p>
          <a:p>
            <a:endParaRPr lang="zh-CN" altLang="en-US" sz="1600"/>
          </a:p>
          <a:p>
            <a:r>
              <a:rPr lang="zh-CN" altLang="en-US" sz="1600"/>
              <a:t>a^b = 0011 0001</a:t>
            </a:r>
            <a:endParaRPr lang="zh-CN" altLang="en-US" sz="1600"/>
          </a:p>
          <a:p>
            <a:endParaRPr lang="zh-CN" altLang="en-US" sz="1600"/>
          </a:p>
          <a:p>
            <a:r>
              <a:rPr lang="zh-CN" altLang="en-US" sz="1600"/>
              <a:t>~a  = 1100 0011</a:t>
            </a:r>
            <a:endParaRPr lang="zh-CN" altLang="en-US" sz="1600"/>
          </a:p>
        </p:txBody>
      </p:sp>
      <p:pic>
        <p:nvPicPr>
          <p:cNvPr id="5" name="图片 4"/>
          <p:cNvPicPr>
            <a:picLocks noChangeAspect="1"/>
          </p:cNvPicPr>
          <p:nvPr/>
        </p:nvPicPr>
        <p:blipFill>
          <a:blip r:embed="rId2"/>
          <a:stretch>
            <a:fillRect/>
          </a:stretch>
        </p:blipFill>
        <p:spPr>
          <a:xfrm>
            <a:off x="2411095" y="2420620"/>
            <a:ext cx="6619240" cy="3265170"/>
          </a:xfrm>
          <a:prstGeom prst="rect">
            <a:avLst/>
          </a:prstGeom>
        </p:spPr>
      </p:pic>
    </p:spTree>
  </p:cSld>
  <p:clrMapOvr>
    <a:masterClrMapping/>
  </p:clrMapOvr>
  <p:transition spd="slow" advClick="0">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2" name="图片 1"/>
          <p:cNvPicPr>
            <a:picLocks noChangeAspect="1"/>
          </p:cNvPicPr>
          <p:nvPr/>
        </p:nvPicPr>
        <p:blipFill>
          <a:blip r:embed="rId2"/>
          <a:stretch>
            <a:fillRect/>
          </a:stretch>
        </p:blipFill>
        <p:spPr>
          <a:xfrm>
            <a:off x="395605" y="1268730"/>
            <a:ext cx="7922260" cy="1759585"/>
          </a:xfrm>
          <a:prstGeom prst="rect">
            <a:avLst/>
          </a:prstGeom>
        </p:spPr>
      </p:pic>
      <p:sp>
        <p:nvSpPr>
          <p:cNvPr id="13" name="文本框 12"/>
          <p:cNvSpPr txBox="1"/>
          <p:nvPr/>
        </p:nvSpPr>
        <p:spPr>
          <a:xfrm>
            <a:off x="467360" y="2996565"/>
            <a:ext cx="7990840" cy="3938270"/>
          </a:xfrm>
          <a:prstGeom prst="rect">
            <a:avLst/>
          </a:prstGeom>
          <a:noFill/>
        </p:spPr>
        <p:txBody>
          <a:bodyPr wrap="square" rtlCol="0" anchor="t">
            <a:spAutoFit/>
          </a:bodyPr>
          <a:p>
            <a:r>
              <a:rPr lang="zh-CN" altLang="en-US" sz="1000"/>
              <a:t>a = 10</a:t>
            </a:r>
            <a:endParaRPr lang="zh-CN" altLang="en-US" sz="1000"/>
          </a:p>
          <a:p>
            <a:r>
              <a:rPr lang="zh-CN" altLang="en-US" sz="1000"/>
              <a:t>b = 20</a:t>
            </a:r>
            <a:endParaRPr lang="zh-CN" altLang="en-US" sz="1000"/>
          </a:p>
          <a:p>
            <a:r>
              <a:rPr lang="zh-CN" altLang="en-US" sz="1000"/>
              <a:t>if ( a and b ):</a:t>
            </a:r>
            <a:endParaRPr lang="zh-CN" altLang="en-US" sz="1000"/>
          </a:p>
          <a:p>
            <a:r>
              <a:rPr lang="zh-CN" altLang="en-US" sz="1000"/>
              <a:t>   print ("1 - 变量 a 和 b 都为 true")</a:t>
            </a:r>
            <a:endParaRPr lang="zh-CN" altLang="en-US" sz="1000"/>
          </a:p>
          <a:p>
            <a:r>
              <a:rPr lang="zh-CN" altLang="en-US" sz="1000"/>
              <a:t>else:</a:t>
            </a:r>
            <a:endParaRPr lang="zh-CN" altLang="en-US" sz="1000"/>
          </a:p>
          <a:p>
            <a:r>
              <a:rPr lang="zh-CN" altLang="en-US" sz="1000"/>
              <a:t>   print ("1 - 变量 a 和 b 有一个不为 true")</a:t>
            </a:r>
            <a:endParaRPr lang="zh-CN" altLang="en-US" sz="1000"/>
          </a:p>
          <a:p>
            <a:r>
              <a:rPr lang="zh-CN" altLang="en-US" sz="1000"/>
              <a:t>if ( a or b ):</a:t>
            </a:r>
            <a:endParaRPr lang="zh-CN" altLang="en-US" sz="1000"/>
          </a:p>
          <a:p>
            <a:r>
              <a:rPr lang="zh-CN" altLang="en-US" sz="1000"/>
              <a:t>   print ("2 - 变量 a 和 b 都为 true，或其中一个变量为 true")</a:t>
            </a:r>
            <a:endParaRPr lang="zh-CN" altLang="en-US" sz="1000"/>
          </a:p>
          <a:p>
            <a:r>
              <a:rPr lang="zh-CN" altLang="en-US" sz="1000"/>
              <a:t>else:</a:t>
            </a:r>
            <a:endParaRPr lang="zh-CN" altLang="en-US" sz="1000"/>
          </a:p>
          <a:p>
            <a:r>
              <a:rPr lang="zh-CN" altLang="en-US" sz="1000"/>
              <a:t>   print ("2 - 变量 a 和 b 都不为 true")</a:t>
            </a:r>
            <a:endParaRPr lang="zh-CN" altLang="en-US" sz="1000"/>
          </a:p>
          <a:p>
            <a:r>
              <a:rPr lang="zh-CN" altLang="en-US" sz="1000"/>
              <a:t> # 修改变量 a 的值</a:t>
            </a:r>
            <a:endParaRPr lang="zh-CN" altLang="en-US" sz="1000"/>
          </a:p>
          <a:p>
            <a:r>
              <a:rPr lang="zh-CN" altLang="en-US" sz="1000"/>
              <a:t>a = 0</a:t>
            </a:r>
            <a:endParaRPr lang="zh-CN" altLang="en-US" sz="1000"/>
          </a:p>
          <a:p>
            <a:r>
              <a:rPr lang="zh-CN" altLang="en-US" sz="1000"/>
              <a:t>if ( a and b ):</a:t>
            </a:r>
            <a:endParaRPr lang="zh-CN" altLang="en-US" sz="1000"/>
          </a:p>
          <a:p>
            <a:r>
              <a:rPr lang="zh-CN" altLang="en-US" sz="1000"/>
              <a:t>   print ("3 - 变量 a 和 b 都为 true")</a:t>
            </a:r>
            <a:endParaRPr lang="zh-CN" altLang="en-US" sz="1000"/>
          </a:p>
          <a:p>
            <a:r>
              <a:rPr lang="zh-CN" altLang="en-US" sz="1000"/>
              <a:t>else:</a:t>
            </a:r>
            <a:endParaRPr lang="zh-CN" altLang="en-US" sz="1000"/>
          </a:p>
          <a:p>
            <a:r>
              <a:rPr lang="zh-CN" altLang="en-US" sz="1000"/>
              <a:t>   print ("3 - 变量 a 和 b 有一个不为 true") </a:t>
            </a:r>
            <a:endParaRPr lang="zh-CN" altLang="en-US" sz="1000"/>
          </a:p>
          <a:p>
            <a:r>
              <a:rPr lang="zh-CN" altLang="en-US" sz="1000"/>
              <a:t>if ( a or b ):</a:t>
            </a:r>
            <a:endParaRPr lang="zh-CN" altLang="en-US" sz="1000"/>
          </a:p>
          <a:p>
            <a:r>
              <a:rPr lang="zh-CN" altLang="en-US" sz="1000"/>
              <a:t>   print ("4 - 变量 a 和 b 都为 true，或其中一个变量为 true")</a:t>
            </a:r>
            <a:endParaRPr lang="zh-CN" altLang="en-US" sz="1000"/>
          </a:p>
          <a:p>
            <a:r>
              <a:rPr lang="zh-CN" altLang="en-US" sz="1000"/>
              <a:t>else:</a:t>
            </a:r>
            <a:endParaRPr lang="zh-CN" altLang="en-US" sz="1000"/>
          </a:p>
          <a:p>
            <a:r>
              <a:rPr lang="zh-CN" altLang="en-US" sz="1000"/>
              <a:t>   print ("4 - 变量 a 和 b 都不为 true")</a:t>
            </a:r>
            <a:endParaRPr lang="zh-CN" altLang="en-US" sz="1000"/>
          </a:p>
          <a:p>
            <a:r>
              <a:rPr lang="zh-CN" altLang="en-US" sz="1000"/>
              <a:t> </a:t>
            </a:r>
            <a:endParaRPr lang="zh-CN" altLang="en-US" sz="1000"/>
          </a:p>
          <a:p>
            <a:r>
              <a:rPr lang="zh-CN" altLang="en-US" sz="1000"/>
              <a:t>if not( a and b ):</a:t>
            </a:r>
            <a:endParaRPr lang="zh-CN" altLang="en-US" sz="1000"/>
          </a:p>
          <a:p>
            <a:r>
              <a:rPr lang="zh-CN" altLang="en-US" sz="1000"/>
              <a:t>   print ("5 - 变量 a 和 b 都为 false，或其中一个变量为 false")</a:t>
            </a:r>
            <a:endParaRPr lang="zh-CN" altLang="en-US" sz="1000"/>
          </a:p>
          <a:p>
            <a:r>
              <a:rPr lang="zh-CN" altLang="en-US" sz="1000"/>
              <a:t>else:</a:t>
            </a:r>
            <a:endParaRPr lang="zh-CN" altLang="en-US" sz="1000"/>
          </a:p>
          <a:p>
            <a:r>
              <a:rPr lang="zh-CN" altLang="en-US" sz="1000"/>
              <a:t>   print ("5 - 变量 a 和 b 都为 true")</a:t>
            </a:r>
            <a:endParaRPr lang="zh-CN" altLang="en-US" sz="1000"/>
          </a:p>
        </p:txBody>
      </p:sp>
      <p:pic>
        <p:nvPicPr>
          <p:cNvPr id="14" name="图片 13"/>
          <p:cNvPicPr>
            <a:picLocks noChangeAspect="1"/>
          </p:cNvPicPr>
          <p:nvPr/>
        </p:nvPicPr>
        <p:blipFill>
          <a:blip r:embed="rId3"/>
          <a:stretch>
            <a:fillRect/>
          </a:stretch>
        </p:blipFill>
        <p:spPr>
          <a:xfrm>
            <a:off x="4211955" y="4005580"/>
            <a:ext cx="3676650" cy="1228725"/>
          </a:xfrm>
          <a:prstGeom prst="rect">
            <a:avLst/>
          </a:prstGeom>
        </p:spPr>
      </p:pic>
    </p:spTree>
  </p:cSld>
  <p:clrMapOvr>
    <a:masterClrMapping/>
  </p:clrMapOvr>
  <p:transition spd="slow" advClick="0">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2" name="图片 1"/>
          <p:cNvPicPr>
            <a:picLocks noChangeAspect="1"/>
          </p:cNvPicPr>
          <p:nvPr/>
        </p:nvPicPr>
        <p:blipFill>
          <a:blip r:embed="rId2"/>
          <a:stretch>
            <a:fillRect/>
          </a:stretch>
        </p:blipFill>
        <p:spPr>
          <a:xfrm>
            <a:off x="395605" y="1334770"/>
            <a:ext cx="8520430" cy="1866900"/>
          </a:xfrm>
          <a:prstGeom prst="rect">
            <a:avLst/>
          </a:prstGeom>
        </p:spPr>
      </p:pic>
      <p:pic>
        <p:nvPicPr>
          <p:cNvPr id="7" name="图片 6"/>
          <p:cNvPicPr>
            <a:picLocks noChangeAspect="1"/>
          </p:cNvPicPr>
          <p:nvPr/>
        </p:nvPicPr>
        <p:blipFill>
          <a:blip r:embed="rId3"/>
          <a:stretch>
            <a:fillRect/>
          </a:stretch>
        </p:blipFill>
        <p:spPr>
          <a:xfrm>
            <a:off x="467360" y="3201670"/>
            <a:ext cx="3221990" cy="3246120"/>
          </a:xfrm>
          <a:prstGeom prst="rect">
            <a:avLst/>
          </a:prstGeom>
        </p:spPr>
      </p:pic>
      <p:pic>
        <p:nvPicPr>
          <p:cNvPr id="14" name="图片 13"/>
          <p:cNvPicPr>
            <a:picLocks noChangeAspect="1"/>
          </p:cNvPicPr>
          <p:nvPr/>
        </p:nvPicPr>
        <p:blipFill>
          <a:blip r:embed="rId4"/>
          <a:stretch>
            <a:fillRect/>
          </a:stretch>
        </p:blipFill>
        <p:spPr>
          <a:xfrm>
            <a:off x="4067810" y="5137785"/>
            <a:ext cx="2867025" cy="131000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6146"/>
          <p:cNvSpPr>
            <a:spLocks noGrp="1"/>
          </p:cNvSpPr>
          <p:nvPr>
            <p:ph idx="1"/>
          </p:nvPr>
        </p:nvSpPr>
        <p:spPr>
          <a:xfrm>
            <a:off x="313184" y="881814"/>
            <a:ext cx="8723312" cy="4678451"/>
          </a:xfrm>
        </p:spPr>
        <p:txBody>
          <a:bodyPr anchor="t"/>
          <a:lstStyle/>
          <a:p>
            <a:pPr>
              <a:spcBef>
                <a:spcPts val="600"/>
              </a:spcBef>
              <a:spcAft>
                <a:spcPts val="0"/>
              </a:spcAft>
              <a:buClr>
                <a:srgbClr val="FF0000"/>
              </a:buClr>
              <a:buSzPct val="90000"/>
              <a:buFont typeface="Wingdings" panose="05000000000000000000" pitchFamily="2" charset="2"/>
              <a:buChar char="Ø"/>
            </a:pPr>
            <a:r>
              <a:rPr lang="en-US" altLang="zh-CN" sz="2800" b="1" dirty="0">
                <a:latin typeface="宋体" panose="02010600030101010101" pitchFamily="2" charset="-122"/>
              </a:rPr>
              <a:t>Python</a:t>
            </a:r>
            <a:r>
              <a:rPr lang="zh-CN" altLang="en-US" sz="2800" b="1" dirty="0">
                <a:latin typeface="宋体" panose="02010600030101010101" pitchFamily="2" charset="-122"/>
              </a:rPr>
              <a:t>语言的魅力</a:t>
            </a:r>
            <a:endParaRPr lang="en-US" altLang="zh-CN" sz="2800" b="1" dirty="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2200" b="1" dirty="0">
                <a:latin typeface="宋体" panose="02010600030101010101" pitchFamily="2" charset="-122"/>
              </a:rPr>
              <a:t>Python是一门</a:t>
            </a:r>
            <a:r>
              <a:rPr lang="zh-CN" altLang="en-US" sz="2200" b="1" dirty="0">
                <a:solidFill>
                  <a:srgbClr val="FF0000"/>
                </a:solidFill>
                <a:latin typeface="宋体" panose="02010600030101010101" pitchFamily="2" charset="-122"/>
              </a:rPr>
              <a:t>跨平台</a:t>
            </a:r>
            <a:r>
              <a:rPr lang="zh-CN" altLang="en-US" sz="2200" b="1" dirty="0">
                <a:latin typeface="宋体" panose="02010600030101010101" pitchFamily="2" charset="-122"/>
              </a:rPr>
              <a:t>、</a:t>
            </a:r>
            <a:r>
              <a:rPr lang="zh-CN" altLang="en-US" sz="2200" b="1" dirty="0">
                <a:solidFill>
                  <a:srgbClr val="FF0000"/>
                </a:solidFill>
                <a:latin typeface="宋体" panose="02010600030101010101" pitchFamily="2" charset="-122"/>
              </a:rPr>
              <a:t>开源</a:t>
            </a:r>
            <a:r>
              <a:rPr lang="zh-CN" altLang="en-US" sz="2200" b="1" dirty="0">
                <a:latin typeface="宋体" panose="02010600030101010101" pitchFamily="2" charset="-122"/>
              </a:rPr>
              <a:t>、</a:t>
            </a:r>
            <a:r>
              <a:rPr lang="zh-CN" altLang="en-US" sz="2200" b="1" dirty="0">
                <a:solidFill>
                  <a:srgbClr val="FF0000"/>
                </a:solidFill>
                <a:latin typeface="宋体" panose="02010600030101010101" pitchFamily="2" charset="-122"/>
              </a:rPr>
              <a:t>免费</a:t>
            </a:r>
            <a:r>
              <a:rPr lang="zh-CN" altLang="en-US" sz="2200" b="1" dirty="0">
                <a:latin typeface="宋体" panose="02010600030101010101" pitchFamily="2" charset="-122"/>
              </a:rPr>
              <a:t>的</a:t>
            </a:r>
            <a:r>
              <a:rPr lang="zh-CN" altLang="en-US" sz="2200" b="1" dirty="0">
                <a:solidFill>
                  <a:srgbClr val="FF0000"/>
                </a:solidFill>
                <a:latin typeface="宋体" panose="02010600030101010101" pitchFamily="2" charset="-122"/>
              </a:rPr>
              <a:t>解释型高级动态编程语言</a:t>
            </a:r>
            <a:endParaRPr lang="en-US" altLang="zh-CN" sz="2200" b="1"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a:latin typeface="宋体" panose="02010600030101010101" pitchFamily="2" charset="-122"/>
              </a:rPr>
              <a:t>支持伪编译将Python源程序转换为</a:t>
            </a:r>
            <a:r>
              <a:rPr lang="zh-CN" altLang="en-US" sz="1800" b="1" dirty="0">
                <a:latin typeface="宋体" panose="02010600030101010101" pitchFamily="2" charset="-122"/>
              </a:rPr>
              <a:t>字节码</a:t>
            </a:r>
            <a:r>
              <a:rPr lang="zh-CN" altLang="en-US" sz="1800" dirty="0">
                <a:latin typeface="宋体" panose="02010600030101010101" pitchFamily="2" charset="-122"/>
              </a:rPr>
              <a:t>来优化程序和提高运行速度</a:t>
            </a:r>
            <a:endParaRPr lang="en-US" altLang="zh-CN" sz="1800"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a:latin typeface="宋体" panose="02010600030101010101" pitchFamily="2" charset="-122"/>
              </a:rPr>
              <a:t>支持使用py2exe、</a:t>
            </a:r>
            <a:r>
              <a:rPr lang="en-US" altLang="zh-CN" sz="1800" dirty="0">
                <a:latin typeface="宋体" panose="02010600030101010101" pitchFamily="2" charset="-122"/>
              </a:rPr>
              <a:t>pyinstaller</a:t>
            </a:r>
            <a:r>
              <a:rPr lang="zh-CN" altLang="en-US" sz="1800" dirty="0">
                <a:latin typeface="宋体" panose="02010600030101010101" pitchFamily="2" charset="-122"/>
              </a:rPr>
              <a:t>或</a:t>
            </a:r>
            <a:r>
              <a:rPr lang="en-US" altLang="zh-CN" sz="1800" dirty="0">
                <a:latin typeface="宋体" panose="02010600030101010101" pitchFamily="2" charset="-122"/>
              </a:rPr>
              <a:t>cx_Freeze</a:t>
            </a:r>
            <a:r>
              <a:rPr lang="zh-CN" altLang="en-US" sz="1800" dirty="0">
                <a:latin typeface="宋体" panose="02010600030101010101" pitchFamily="2" charset="-122"/>
              </a:rPr>
              <a:t>工具将Python程序</a:t>
            </a:r>
            <a:r>
              <a:rPr lang="zh-CN" altLang="en-US" sz="1800" b="1" dirty="0">
                <a:latin typeface="宋体" panose="02010600030101010101" pitchFamily="2" charset="-122"/>
              </a:rPr>
              <a:t>转换为二进制可执行文件</a:t>
            </a:r>
            <a:r>
              <a:rPr lang="zh-CN" altLang="en-US" sz="1400" dirty="0">
                <a:latin typeface="宋体" panose="02010600030101010101" pitchFamily="2" charset="-122"/>
              </a:rPr>
              <a:t>。</a:t>
            </a:r>
            <a:endParaRPr lang="zh-CN" altLang="en-US" sz="1400" dirty="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1800" dirty="0">
                <a:latin typeface="宋体" panose="02010600030101010101" pitchFamily="2" charset="-122"/>
              </a:rPr>
              <a:t>Python支持</a:t>
            </a:r>
            <a:r>
              <a:rPr lang="zh-CN" altLang="en-US" sz="1800" b="1" dirty="0">
                <a:solidFill>
                  <a:srgbClr val="FF0000"/>
                </a:solidFill>
                <a:latin typeface="宋体" panose="02010600030101010101" pitchFamily="2" charset="-122"/>
              </a:rPr>
              <a:t>命令式编程</a:t>
            </a:r>
            <a:r>
              <a:rPr lang="zh-CN" altLang="en-US" sz="1800" b="1" dirty="0">
                <a:latin typeface="宋体" panose="02010600030101010101" pitchFamily="2" charset="-122"/>
              </a:rPr>
              <a:t>（</a:t>
            </a:r>
            <a:r>
              <a:rPr lang="en-US" altLang="zh-CN" sz="1800" b="1" dirty="0">
                <a:latin typeface="宋体" panose="02010600030101010101" pitchFamily="2" charset="-122"/>
              </a:rPr>
              <a:t>How to do</a:t>
            </a:r>
            <a:r>
              <a:rPr lang="zh-CN" altLang="en-US" sz="1800" b="1"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rPr>
              <a:t>、</a:t>
            </a:r>
            <a:r>
              <a:rPr lang="zh-CN" altLang="en-US" sz="1800" b="1" dirty="0">
                <a:solidFill>
                  <a:srgbClr val="FF0000"/>
                </a:solidFill>
                <a:latin typeface="宋体" panose="02010600030101010101" pitchFamily="2" charset="-122"/>
              </a:rPr>
              <a:t>函数式编程</a:t>
            </a:r>
            <a:r>
              <a:rPr lang="zh-CN" altLang="en-US" sz="1800" b="1" dirty="0">
                <a:latin typeface="宋体" panose="02010600030101010101" pitchFamily="2" charset="-122"/>
              </a:rPr>
              <a:t>（</a:t>
            </a:r>
            <a:r>
              <a:rPr lang="en-US" altLang="zh-CN" sz="1800" b="1" dirty="0">
                <a:latin typeface="宋体" panose="02010600030101010101" pitchFamily="2" charset="-122"/>
              </a:rPr>
              <a:t>What to do</a:t>
            </a:r>
            <a:r>
              <a:rPr lang="zh-CN" altLang="en-US" sz="1800" b="1" dirty="0">
                <a:latin typeface="宋体" panose="02010600030101010101" pitchFamily="2" charset="-122"/>
              </a:rPr>
              <a:t>）</a:t>
            </a:r>
            <a:r>
              <a:rPr lang="zh-CN" altLang="en-US" sz="1800" dirty="0">
                <a:latin typeface="宋体" panose="02010600030101010101" pitchFamily="2" charset="-122"/>
              </a:rPr>
              <a:t>，完全支持</a:t>
            </a:r>
            <a:r>
              <a:rPr lang="zh-CN" altLang="en-US" sz="1800" b="1" dirty="0">
                <a:latin typeface="宋体" panose="02010600030101010101" pitchFamily="2" charset="-122"/>
              </a:rPr>
              <a:t>面向对象程序设计</a:t>
            </a:r>
            <a:endParaRPr lang="en-US" altLang="zh-CN" sz="1800" b="1"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a:latin typeface="宋体" panose="02010600030101010101" pitchFamily="2" charset="-122"/>
              </a:rPr>
              <a:t>语法简洁清晰，</a:t>
            </a:r>
            <a:r>
              <a:rPr lang="zh-CN" altLang="en-US" sz="1800" b="1" dirty="0">
                <a:solidFill>
                  <a:srgbClr val="0000FF"/>
                </a:solidFill>
                <a:latin typeface="宋体" panose="02010600030101010101" pitchFamily="2" charset="-122"/>
              </a:rPr>
              <a:t>拥有大量的几乎支持所有领域应用开发的成熟扩展库</a:t>
            </a:r>
            <a:r>
              <a:rPr lang="zh-CN" altLang="en-US" sz="1800" b="1" dirty="0">
                <a:latin typeface="宋体" panose="02010600030101010101" pitchFamily="2" charset="-122"/>
              </a:rPr>
              <a:t>。</a:t>
            </a:r>
            <a:endParaRPr lang="en-US" altLang="zh-CN" sz="1800" b="1" dirty="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1800" b="1" dirty="0">
                <a:solidFill>
                  <a:srgbClr val="FF0000"/>
                </a:solidFill>
                <a:latin typeface="宋体" panose="02010600030101010101" pitchFamily="2" charset="-122"/>
              </a:rPr>
              <a:t>胶水语言</a:t>
            </a:r>
            <a:r>
              <a:rPr lang="zh-CN" altLang="en-US" sz="1800" dirty="0">
                <a:solidFill>
                  <a:srgbClr val="FF0000"/>
                </a:solidFill>
                <a:latin typeface="宋体" panose="02010600030101010101" pitchFamily="2" charset="-122"/>
              </a:rPr>
              <a:t>：</a:t>
            </a:r>
            <a:r>
              <a:rPr lang="zh-CN" altLang="en-US" sz="1800" dirty="0">
                <a:latin typeface="宋体" panose="02010600030101010101" pitchFamily="2" charset="-122"/>
              </a:rPr>
              <a:t>可以把多种不同语言编写的程序融合到一起实现无缝拼接，更好地发挥不同语言和工具的优势，满足不同</a:t>
            </a:r>
            <a:r>
              <a:rPr lang="zh-CN" altLang="en-US" sz="1800" b="1" dirty="0">
                <a:solidFill>
                  <a:srgbClr val="0000FF"/>
                </a:solidFill>
                <a:latin typeface="宋体" panose="02010600030101010101" pitchFamily="2" charset="-122"/>
              </a:rPr>
              <a:t>应用领域</a:t>
            </a:r>
            <a:r>
              <a:rPr lang="zh-CN" altLang="en-US" sz="1800" dirty="0">
                <a:latin typeface="宋体" panose="02010600030101010101" pitchFamily="2" charset="-122"/>
              </a:rPr>
              <a:t>的需求。</a:t>
            </a:r>
            <a:endParaRPr lang="en-US" altLang="zh-CN" sz="1800"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Web and Internet Development: </a:t>
            </a:r>
            <a:r>
              <a:rPr lang="en-US" altLang="zh-CN" sz="1400" b="1" dirty="0">
                <a:solidFill>
                  <a:srgbClr val="0000FF"/>
                </a:solidFill>
              </a:rPr>
              <a:t>Django</a:t>
            </a:r>
            <a:r>
              <a:rPr lang="zh-CN" altLang="en-US" sz="1400" b="1" dirty="0">
                <a:solidFill>
                  <a:srgbClr val="0000FF"/>
                </a:solidFill>
              </a:rPr>
              <a:t>、</a:t>
            </a:r>
            <a:r>
              <a:rPr lang="en-US" altLang="zh-CN" sz="1400" b="1" dirty="0">
                <a:solidFill>
                  <a:srgbClr val="0000FF"/>
                </a:solidFill>
              </a:rPr>
              <a:t>Pyramid</a:t>
            </a:r>
            <a:r>
              <a:rPr lang="zh-CN" altLang="en-US" sz="1400" b="1" dirty="0">
                <a:solidFill>
                  <a:srgbClr val="0000FF"/>
                </a:solidFill>
              </a:rPr>
              <a:t>、</a:t>
            </a:r>
            <a:r>
              <a:rPr lang="en-US" altLang="zh-CN" sz="1400" b="1" dirty="0">
                <a:solidFill>
                  <a:srgbClr val="0000FF"/>
                </a:solidFill>
              </a:rPr>
              <a:t>Flask</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Scientific and Numeric: </a:t>
            </a:r>
            <a:r>
              <a:rPr lang="en-US" altLang="zh-CN" sz="1400" b="1" dirty="0" err="1">
                <a:solidFill>
                  <a:srgbClr val="0000FF"/>
                </a:solidFill>
              </a:rPr>
              <a:t>NumPy</a:t>
            </a:r>
            <a:r>
              <a:rPr lang="zh-CN" altLang="en-US" sz="1400" b="1" dirty="0">
                <a:solidFill>
                  <a:srgbClr val="0000FF"/>
                </a:solidFill>
              </a:rPr>
              <a:t>、</a:t>
            </a:r>
            <a:r>
              <a:rPr lang="en-US" altLang="zh-CN" sz="1400" b="1" dirty="0" err="1">
                <a:solidFill>
                  <a:srgbClr val="0000FF"/>
                </a:solidFill>
              </a:rPr>
              <a:t>SciPy</a:t>
            </a:r>
            <a:r>
              <a:rPr lang="zh-CN" altLang="en-US" sz="1400" b="1" dirty="0">
                <a:solidFill>
                  <a:srgbClr val="0000FF"/>
                </a:solidFill>
              </a:rPr>
              <a:t>、</a:t>
            </a:r>
            <a:r>
              <a:rPr lang="en-US" altLang="zh-CN" sz="1400" b="1" dirty="0" err="1">
                <a:solidFill>
                  <a:srgbClr val="0000FF"/>
                </a:solidFill>
              </a:rPr>
              <a:t>Matplotlib</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Desktop GUIs: </a:t>
            </a:r>
            <a:r>
              <a:rPr lang="en-US" altLang="zh-CN" sz="1400" b="1" dirty="0" err="1">
                <a:solidFill>
                  <a:srgbClr val="0000FF"/>
                </a:solidFill>
              </a:rPr>
              <a:t>PyQT</a:t>
            </a:r>
            <a:r>
              <a:rPr lang="zh-CN" altLang="en-US" sz="1400" b="1" dirty="0">
                <a:solidFill>
                  <a:srgbClr val="0000FF"/>
                </a:solidFill>
              </a:rPr>
              <a:t>，</a:t>
            </a:r>
            <a:r>
              <a:rPr lang="en-US" altLang="zh-CN" sz="1400" b="1" dirty="0" err="1">
                <a:solidFill>
                  <a:srgbClr val="0000FF"/>
                </a:solidFill>
              </a:rPr>
              <a:t>WXPython</a:t>
            </a:r>
            <a:r>
              <a:rPr lang="zh-CN" altLang="en-US" sz="1400" b="1" dirty="0">
                <a:solidFill>
                  <a:srgbClr val="0000FF"/>
                </a:solidFill>
              </a:rPr>
              <a:t>，</a:t>
            </a:r>
            <a:r>
              <a:rPr lang="en-US" altLang="zh-CN" sz="1400" b="1" dirty="0" err="1">
                <a:solidFill>
                  <a:srgbClr val="0000FF"/>
                </a:solidFill>
              </a:rPr>
              <a:t>TkInter</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Software Development</a:t>
            </a:r>
            <a:endParaRPr lang="en-US" altLang="zh-CN" sz="1400" b="1" dirty="0"/>
          </a:p>
          <a:p>
            <a:pPr lvl="1">
              <a:spcBef>
                <a:spcPts val="600"/>
              </a:spcBef>
              <a:spcAft>
                <a:spcPts val="0"/>
              </a:spcAft>
              <a:buClr>
                <a:srgbClr val="FF0000"/>
              </a:buClr>
              <a:buSzPct val="90000"/>
              <a:buFont typeface="Wingdings" panose="05000000000000000000" pitchFamily="2" charset="2"/>
              <a:buChar char="ü"/>
            </a:pPr>
            <a:r>
              <a:rPr lang="en-US" altLang="zh-CN" sz="1400" b="1" dirty="0"/>
              <a:t>Business Applications</a:t>
            </a:r>
            <a:endParaRPr lang="en-US" altLang="zh-CN" sz="1400" b="1" dirty="0"/>
          </a:p>
          <a:p>
            <a:pPr lvl="1">
              <a:spcBef>
                <a:spcPts val="600"/>
              </a:spcBef>
              <a:spcAft>
                <a:spcPts val="0"/>
              </a:spcAft>
              <a:buClr>
                <a:srgbClr val="FF0000"/>
              </a:buClr>
              <a:buSzPct val="90000"/>
              <a:buFont typeface="Wingdings" panose="05000000000000000000" pitchFamily="2" charset="2"/>
              <a:buChar char="ü"/>
            </a:pPr>
            <a:r>
              <a:rPr lang="en-US" altLang="zh-CN" sz="1400" b="1" dirty="0"/>
              <a:t>Education</a:t>
            </a:r>
            <a:endParaRPr lang="en-US" altLang="zh-CN" sz="1400" b="1" dirty="0"/>
          </a:p>
          <a:p>
            <a:pPr lvl="1">
              <a:spcBef>
                <a:spcPts val="600"/>
              </a:spcBef>
              <a:spcAft>
                <a:spcPts val="0"/>
              </a:spcAft>
              <a:buClr>
                <a:srgbClr val="FF0000"/>
              </a:buClr>
              <a:buSzPct val="90000"/>
              <a:buFont typeface="Wingdings" panose="05000000000000000000" pitchFamily="2" charset="2"/>
              <a:buChar char="ü"/>
            </a:pPr>
            <a:r>
              <a:rPr lang="en-US" altLang="zh-CN" sz="1400" dirty="0"/>
              <a:t>……</a:t>
            </a:r>
            <a:endParaRPr lang="en-US" altLang="zh-CN" sz="1400" dirty="0"/>
          </a:p>
          <a:p>
            <a:pPr>
              <a:spcBef>
                <a:spcPts val="600"/>
              </a:spcBef>
              <a:spcAft>
                <a:spcPts val="0"/>
              </a:spcAft>
              <a:buClr>
                <a:srgbClr val="FF0000"/>
              </a:buClr>
              <a:buSzPct val="90000"/>
              <a:buFont typeface="Wingdings" panose="05000000000000000000" pitchFamily="2" charset="2"/>
              <a:buChar char="n"/>
            </a:pPr>
            <a:endParaRPr lang="zh-CN" altLang="en-US" sz="1800" dirty="0">
              <a:latin typeface="宋体" panose="02010600030101010101" pitchFamily="2" charset="-122"/>
            </a:endParaRPr>
          </a:p>
        </p:txBody>
      </p:sp>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Times New Roman" panose="02020603050405020304" pitchFamily="18" charset="0"/>
                  <a:ea typeface="黑体" panose="02010609060101010101" pitchFamily="49" charset="-122"/>
                </a:rPr>
                <a:t>引言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1"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4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4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4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pic>
        <p:nvPicPr>
          <p:cNvPr id="3" name="图片 2"/>
          <p:cNvPicPr>
            <a:picLocks noChangeAspect="1"/>
          </p:cNvPicPr>
          <p:nvPr/>
        </p:nvPicPr>
        <p:blipFill>
          <a:blip r:embed="rId2"/>
          <a:stretch>
            <a:fillRect/>
          </a:stretch>
        </p:blipFill>
        <p:spPr>
          <a:xfrm>
            <a:off x="611505" y="1269365"/>
            <a:ext cx="7624445" cy="2028825"/>
          </a:xfrm>
          <a:prstGeom prst="rect">
            <a:avLst/>
          </a:prstGeom>
        </p:spPr>
      </p:pic>
      <p:pic>
        <p:nvPicPr>
          <p:cNvPr id="4" name="图片 3"/>
          <p:cNvPicPr>
            <a:picLocks noChangeAspect="1"/>
          </p:cNvPicPr>
          <p:nvPr/>
        </p:nvPicPr>
        <p:blipFill>
          <a:blip r:embed="rId3"/>
          <a:stretch>
            <a:fillRect/>
          </a:stretch>
        </p:blipFill>
        <p:spPr>
          <a:xfrm>
            <a:off x="2699385" y="3212465"/>
            <a:ext cx="2265680" cy="3412490"/>
          </a:xfrm>
          <a:prstGeom prst="rect">
            <a:avLst/>
          </a:prstGeom>
        </p:spPr>
      </p:pic>
      <p:pic>
        <p:nvPicPr>
          <p:cNvPr id="5" name="图片 4"/>
          <p:cNvPicPr>
            <a:picLocks noChangeAspect="1"/>
          </p:cNvPicPr>
          <p:nvPr/>
        </p:nvPicPr>
        <p:blipFill>
          <a:blip r:embed="rId4"/>
          <a:stretch>
            <a:fillRect/>
          </a:stretch>
        </p:blipFill>
        <p:spPr>
          <a:xfrm>
            <a:off x="5076190" y="3284855"/>
            <a:ext cx="2133600" cy="1571625"/>
          </a:xfrm>
          <a:prstGeom prst="rect">
            <a:avLst/>
          </a:prstGeom>
        </p:spPr>
      </p:pic>
      <p:pic>
        <p:nvPicPr>
          <p:cNvPr id="13" name="图片 12"/>
          <p:cNvPicPr>
            <a:picLocks noChangeAspect="1"/>
          </p:cNvPicPr>
          <p:nvPr/>
        </p:nvPicPr>
        <p:blipFill>
          <a:blip r:embed="rId5"/>
          <a:stretch>
            <a:fillRect/>
          </a:stretch>
        </p:blipFill>
        <p:spPr>
          <a:xfrm>
            <a:off x="1619250" y="3302635"/>
            <a:ext cx="5925820" cy="329819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7" name="文本框 6"/>
          <p:cNvSpPr txBox="1"/>
          <p:nvPr/>
        </p:nvSpPr>
        <p:spPr>
          <a:xfrm>
            <a:off x="283210" y="1340485"/>
            <a:ext cx="8576945" cy="521970"/>
          </a:xfrm>
          <a:prstGeom prst="rect">
            <a:avLst/>
          </a:prstGeom>
          <a:noFill/>
        </p:spPr>
        <p:txBody>
          <a:bodyPr wrap="square" rtlCol="0" anchor="t">
            <a:spAutoFit/>
          </a:bodyPr>
          <a:p>
            <a:r>
              <a:rPr lang="zh-CN" altLang="en-US" sz="1400"/>
              <a:t>以下表格列出了从最高到最低优先级的所有运算符， 相同单元格内的运算符具有相同优先级。 运算符均指二元运算，除非特别指出。 相同单元格内的运算符从左至右分组（除了幂运算是从右至左分组）：</a:t>
            </a:r>
            <a:endParaRPr lang="zh-CN" altLang="en-US" sz="1400"/>
          </a:p>
        </p:txBody>
      </p:sp>
      <p:pic>
        <p:nvPicPr>
          <p:cNvPr id="14" name="图片 13"/>
          <p:cNvPicPr>
            <a:picLocks noChangeAspect="1"/>
          </p:cNvPicPr>
          <p:nvPr/>
        </p:nvPicPr>
        <p:blipFill>
          <a:blip r:embed="rId2"/>
          <a:stretch>
            <a:fillRect/>
          </a:stretch>
        </p:blipFill>
        <p:spPr>
          <a:xfrm>
            <a:off x="1907540" y="89535"/>
            <a:ext cx="6172200" cy="690562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2" name="文本框 1"/>
          <p:cNvSpPr txBox="1"/>
          <p:nvPr/>
        </p:nvSpPr>
        <p:spPr>
          <a:xfrm>
            <a:off x="395605" y="1419860"/>
            <a:ext cx="2540000" cy="368300"/>
          </a:xfrm>
          <a:prstGeom prst="rect">
            <a:avLst/>
          </a:prstGeom>
          <a:noFill/>
        </p:spPr>
        <p:txBody>
          <a:bodyPr wrap="square" rtlCol="0" anchor="t">
            <a:spAutoFit/>
          </a:bodyPr>
          <a:p>
            <a:r>
              <a:rPr lang="zh-CN" altLang="en-US"/>
              <a:t>and 拥有更高优先级:</a:t>
            </a:r>
            <a:endParaRPr lang="zh-CN" altLang="en-US"/>
          </a:p>
        </p:txBody>
      </p:sp>
      <p:sp>
        <p:nvSpPr>
          <p:cNvPr id="3" name="文本框 2"/>
          <p:cNvSpPr txBox="1"/>
          <p:nvPr/>
        </p:nvSpPr>
        <p:spPr>
          <a:xfrm>
            <a:off x="395605" y="1845310"/>
            <a:ext cx="2540000" cy="2306955"/>
          </a:xfrm>
          <a:prstGeom prst="rect">
            <a:avLst/>
          </a:prstGeom>
          <a:noFill/>
        </p:spPr>
        <p:txBody>
          <a:bodyPr wrap="square" rtlCol="0" anchor="t">
            <a:spAutoFit/>
          </a:bodyPr>
          <a:p>
            <a:r>
              <a:rPr lang="zh-CN" altLang="en-US"/>
              <a:t>x = True</a:t>
            </a:r>
            <a:endParaRPr lang="zh-CN" altLang="en-US"/>
          </a:p>
          <a:p>
            <a:r>
              <a:rPr lang="zh-CN" altLang="en-US"/>
              <a:t>y = False</a:t>
            </a:r>
            <a:endParaRPr lang="zh-CN" altLang="en-US"/>
          </a:p>
          <a:p>
            <a:r>
              <a:rPr lang="zh-CN" altLang="en-US"/>
              <a:t>z = False</a:t>
            </a:r>
            <a:endParaRPr lang="zh-CN" altLang="en-US"/>
          </a:p>
          <a:p>
            <a:r>
              <a:rPr lang="zh-CN" altLang="en-US"/>
              <a:t> </a:t>
            </a:r>
            <a:endParaRPr lang="zh-CN" altLang="en-US"/>
          </a:p>
          <a:p>
            <a:r>
              <a:rPr lang="zh-CN" altLang="en-US"/>
              <a:t>if x or y and z:</a:t>
            </a:r>
            <a:endParaRPr lang="zh-CN" altLang="en-US"/>
          </a:p>
          <a:p>
            <a:r>
              <a:rPr lang="zh-CN" altLang="en-US"/>
              <a:t>    print("yes")</a:t>
            </a:r>
            <a:endParaRPr lang="zh-CN" altLang="en-US"/>
          </a:p>
          <a:p>
            <a:r>
              <a:rPr lang="zh-CN" altLang="en-US"/>
              <a:t>else:</a:t>
            </a:r>
            <a:endParaRPr lang="zh-CN" altLang="en-US"/>
          </a:p>
          <a:p>
            <a:r>
              <a:rPr lang="zh-CN" altLang="en-US"/>
              <a:t>    print("no")</a:t>
            </a:r>
            <a:endParaRPr lang="zh-CN" altLang="en-US"/>
          </a:p>
        </p:txBody>
      </p:sp>
      <p:sp>
        <p:nvSpPr>
          <p:cNvPr id="4" name="文本框 3"/>
          <p:cNvSpPr txBox="1"/>
          <p:nvPr/>
        </p:nvSpPr>
        <p:spPr>
          <a:xfrm>
            <a:off x="395605" y="5949315"/>
            <a:ext cx="8000365" cy="521970"/>
          </a:xfrm>
          <a:prstGeom prst="rect">
            <a:avLst/>
          </a:prstGeom>
          <a:noFill/>
        </p:spPr>
        <p:txBody>
          <a:bodyPr wrap="square" rtlCol="0" anchor="t">
            <a:spAutoFit/>
          </a:bodyPr>
          <a:p>
            <a:r>
              <a:rPr lang="zh-CN" altLang="en-US" sz="1400">
                <a:solidFill>
                  <a:srgbClr val="FF0000"/>
                </a:solidFill>
              </a:rPr>
              <a:t>以上实例先计算 y and z 并返回 False ，然后 x or False 返回 True，输出结果：</a:t>
            </a:r>
            <a:r>
              <a:rPr lang="en-US" altLang="zh-CN" sz="1400">
                <a:solidFill>
                  <a:srgbClr val="FF0000"/>
                </a:solidFill>
              </a:rPr>
              <a:t>yes</a:t>
            </a:r>
            <a:endParaRPr lang="zh-CN" altLang="en-US" sz="1400">
              <a:solidFill>
                <a:srgbClr val="FF0000"/>
              </a:solidFill>
            </a:endParaRPr>
          </a:p>
          <a:p>
            <a:endParaRPr lang="zh-CN" altLang="en-US" sz="1400">
              <a:solidFill>
                <a:srgbClr val="FF0000"/>
              </a:solidFill>
            </a:endParaRPr>
          </a:p>
        </p:txBody>
      </p:sp>
      <p:pic>
        <p:nvPicPr>
          <p:cNvPr id="5" name="图片 4"/>
          <p:cNvPicPr>
            <a:picLocks noChangeAspect="1"/>
          </p:cNvPicPr>
          <p:nvPr/>
        </p:nvPicPr>
        <p:blipFill>
          <a:blip r:embed="rId2"/>
          <a:stretch>
            <a:fillRect/>
          </a:stretch>
        </p:blipFill>
        <p:spPr>
          <a:xfrm>
            <a:off x="467360" y="4221480"/>
            <a:ext cx="1738630" cy="1614805"/>
          </a:xfrm>
          <a:prstGeom prst="rect">
            <a:avLst/>
          </a:prstGeom>
        </p:spPr>
      </p:pic>
      <p:pic>
        <p:nvPicPr>
          <p:cNvPr id="13" name="图片 12"/>
          <p:cNvPicPr>
            <a:picLocks noChangeAspect="1"/>
          </p:cNvPicPr>
          <p:nvPr/>
        </p:nvPicPr>
        <p:blipFill>
          <a:blip r:embed="rId3"/>
          <a:stretch>
            <a:fillRect/>
          </a:stretch>
        </p:blipFill>
        <p:spPr>
          <a:xfrm>
            <a:off x="1835785" y="1873250"/>
            <a:ext cx="7120255" cy="122872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190407" y="1353385"/>
          <a:ext cx="6408712" cy="2709545"/>
        </p:xfrm>
        <a:graphic>
          <a:graphicData uri="http://schemas.openxmlformats.org/drawingml/2006/table">
            <a:tbl>
              <a:tblPr firstRow="1" bandRow="1">
                <a:tableStyleId>{5940675A-B579-460E-94D1-54222C63F5DA}</a:tableStyleId>
              </a:tblPr>
              <a:tblGrid>
                <a:gridCol w="1872884"/>
                <a:gridCol w="4535828"/>
              </a:tblGrid>
              <a:tr h="193675">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运算符</a:t>
                      </a:r>
                      <a:endPar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算术减法，集合差集，相反数</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算术乘法，序列重复</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真除法</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求整商，但如果操作数中有实数的话，</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结果为实数形式的整数</a:t>
                      </a:r>
                      <a:endPar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求余数，字符串格式化</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幂运算</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（值）大小比较，集合的包含关系比较</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1456">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or</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and, not</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u="none" dirty="0">
                          <a:latin typeface="宋体" panose="02010600030101010101" pitchFamily="2" charset="-122"/>
                          <a:ea typeface="宋体" panose="02010600030101010101" pitchFamily="2" charset="-122"/>
                          <a:cs typeface="宋体" panose="02010600030101010101" pitchFamily="2" charset="-122"/>
                        </a:rPr>
                        <a:t>逻辑或、</a:t>
                      </a:r>
                      <a:r>
                        <a:rPr lang="zh-CN" altLang="en-US" sz="1200" b="1" u="none" dirty="0">
                          <a:latin typeface="宋体" panose="02010600030101010101" pitchFamily="2" charset="-122"/>
                          <a:ea typeface="+mn-ea"/>
                          <a:cs typeface="宋体" panose="02010600030101010101" pitchFamily="2" charset="-122"/>
                        </a:rPr>
                        <a:t>逻辑与、逻辑非</a:t>
                      </a:r>
                      <a:endParaRPr lang="zh-CN" altLang="en-US" sz="1200" b="1" u="none" dirty="0">
                        <a:latin typeface="宋体" panose="02010600030101010101" pitchFamily="2" charset="-122"/>
                        <a:ea typeface="+mn-ea"/>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lgn="ctr">
                      <a:solidFill>
                        <a:srgbClr val="00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in</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成员测试</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9680">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is</a:t>
                      </a:r>
                      <a:endPar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位或、位异或、位与、左移位、右移位、位求反</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集合交集、并集、对称差集，差集</a:t>
                      </a:r>
                      <a:endParaRPr lang="zh-CN" altLang="en-US" sz="1200" b="1" u="none" dirty="0">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endParaRPr lang="zh-CN" altLang="en-US" sz="100">
              <a:latin typeface="Arial" panose="020B0604020202020204" pitchFamily="34" charset="0"/>
              <a:ea typeface="宋体" panose="02010600030101010101" pitchFamily="2" charset="-122"/>
            </a:endParaRP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7" name="Content Placeholder 2"/>
          <p:cNvSpPr txBox="1"/>
          <p:nvPr/>
        </p:nvSpPr>
        <p:spPr bwMode="auto">
          <a:xfrm>
            <a:off x="555407" y="4168221"/>
            <a:ext cx="8229600" cy="905594"/>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dirty="0">
                <a:solidFill>
                  <a:srgbClr val="0000FF"/>
                </a:solidFill>
              </a:rPr>
              <a:t>+</a:t>
            </a:r>
            <a:r>
              <a:rPr lang="zh-CN" altLang="en-US" sz="1800" b="1" dirty="0"/>
              <a:t>运算符除了用于算术加法外</a:t>
            </a:r>
            <a:r>
              <a:rPr lang="zh-CN" altLang="en-US" sz="1800" dirty="0"/>
              <a:t>，还可用于</a:t>
            </a:r>
            <a:r>
              <a:rPr lang="zh-CN" altLang="en-US" sz="1800" dirty="0">
                <a:solidFill>
                  <a:srgbClr val="FF0000"/>
                </a:solidFill>
              </a:rPr>
              <a:t>列表、元组、字符串的连接</a:t>
            </a:r>
            <a:r>
              <a:rPr lang="zh-CN" altLang="en-US" sz="1800" dirty="0"/>
              <a:t>，但</a:t>
            </a:r>
            <a:r>
              <a:rPr lang="zh-CN" altLang="en-US" sz="1800" dirty="0">
                <a:solidFill>
                  <a:srgbClr val="FF0000"/>
                </a:solidFill>
              </a:rPr>
              <a:t>不支持不同类型的对象之间相加或连接</a:t>
            </a:r>
            <a:r>
              <a:rPr lang="zh-CN" altLang="en-US" sz="1800" dirty="0"/>
              <a:t>。</a:t>
            </a:r>
            <a:endParaRPr lang="zh-CN" altLang="en-US" sz="1800" dirty="0"/>
          </a:p>
          <a:p>
            <a:pPr>
              <a:buClr>
                <a:srgbClr val="FF0000"/>
              </a:buClr>
              <a:buFont typeface="Wingdings" panose="05000000000000000000" pitchFamily="2" charset="2"/>
              <a:buChar char="ü"/>
            </a:pPr>
            <a:r>
              <a:rPr lang="zh-CN" altLang="en-US" sz="1400" b="1" dirty="0"/>
              <a:t>例如：</a:t>
            </a:r>
            <a:endParaRPr lang="zh-CN" altLang="en-US" sz="1400" b="1" dirty="0"/>
          </a:p>
        </p:txBody>
      </p:sp>
      <p:sp>
        <p:nvSpPr>
          <p:cNvPr id="4" name="矩形 3"/>
          <p:cNvSpPr/>
          <p:nvPr/>
        </p:nvSpPr>
        <p:spPr>
          <a:xfrm>
            <a:off x="1871103" y="4766840"/>
            <a:ext cx="4572000" cy="1800493"/>
          </a:xfrm>
          <a:prstGeom prst="rect">
            <a:avLst/>
          </a:prstGeom>
        </p:spPr>
        <p:txBody>
          <a:bodyPr>
            <a:spAutoFit/>
          </a:bodyPr>
          <a:lstStyle/>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'abcd' + '1234'</a:t>
            </a:r>
            <a:endParaRPr lang="zh-CN" altLang="en-US" sz="1400" b="1" dirty="0">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'abcd1234'</a:t>
            </a:r>
            <a:endParaRPr lang="zh-CN" altLang="en-US" sz="1400" b="1" dirty="0">
              <a:solidFill>
                <a:srgbClr val="0000FF"/>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'A' + 1</a:t>
            </a:r>
            <a:endParaRPr lang="zh-CN" altLang="en-US" sz="1400" b="1" dirty="0">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solidFill>
                  <a:srgbClr val="FF0000"/>
                </a:solidFill>
                <a:latin typeface="Times New Roman" panose="02020603050405020304" pitchFamily="18" charset="0"/>
                <a:ea typeface="仿宋" panose="02010609060101010101" pitchFamily="49" charset="-122"/>
              </a:rPr>
              <a:t>TypeError: Can't convert 'int' object to str implicitly</a:t>
            </a:r>
            <a:endParaRPr lang="zh-CN" altLang="en-US" sz="1400" b="1" dirty="0">
              <a:solidFill>
                <a:srgbClr val="FF0000"/>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True + 3                        </a:t>
            </a:r>
            <a:r>
              <a:rPr lang="zh-CN" altLang="en-US" sz="1200" b="1" dirty="0">
                <a:solidFill>
                  <a:srgbClr val="0000FF"/>
                </a:solidFill>
                <a:latin typeface="Times New Roman" panose="02020603050405020304" pitchFamily="18" charset="0"/>
                <a:ea typeface="仿宋" panose="02010609060101010101" pitchFamily="49" charset="-122"/>
              </a:rPr>
              <a:t>#Python内部把True当作1处理</a:t>
            </a:r>
            <a:endParaRPr lang="zh-CN" altLang="en-US" sz="1200" b="1" dirty="0">
              <a:solidFill>
                <a:srgbClr val="0000FF"/>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4</a:t>
            </a:r>
            <a:endParaRPr lang="zh-CN" altLang="en-US" sz="1400" b="1" dirty="0">
              <a:solidFill>
                <a:srgbClr val="0000FF"/>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False + 3                      </a:t>
            </a:r>
            <a:r>
              <a:rPr lang="zh-CN" altLang="en-US" sz="1200" b="1" dirty="0">
                <a:solidFill>
                  <a:srgbClr val="0000FF"/>
                </a:solidFill>
                <a:latin typeface="Times New Roman" panose="02020603050405020304" pitchFamily="18" charset="0"/>
                <a:ea typeface="仿宋" panose="02010609060101010101" pitchFamily="49" charset="-122"/>
              </a:rPr>
              <a:t>#把False当作0处理</a:t>
            </a:r>
            <a:endParaRPr lang="zh-CN" altLang="en-US" sz="1200" b="1" dirty="0">
              <a:solidFill>
                <a:srgbClr val="0000FF"/>
              </a:solidFill>
              <a:latin typeface="Times New Roman" panose="02020603050405020304" pitchFamily="18" charset="0"/>
              <a:ea typeface="仿宋" panose="02010609060101010101" pitchFamily="49" charset="-122"/>
            </a:endParaRP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3</a:t>
            </a:r>
            <a:endParaRPr lang="zh-CN" altLang="en-US" sz="1400" b="1" dirty="0">
              <a:solidFill>
                <a:srgbClr val="0000FF"/>
              </a:solidFill>
              <a:latin typeface="Times New Roman" panose="02020603050405020304" pitchFamily="18" charset="0"/>
              <a:ea typeface="仿宋" panose="02010609060101010101" pitchFamily="49" charset="-122"/>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3010"/>
          <p:cNvSpPr>
            <a:spLocks noGrp="1"/>
          </p:cNvSpPr>
          <p:nvPr>
            <p:ph idx="1"/>
          </p:nvPr>
        </p:nvSpPr>
        <p:spPr>
          <a:xfrm>
            <a:off x="611560" y="1331539"/>
            <a:ext cx="8229600" cy="4678451"/>
          </a:xfrm>
        </p:spPr>
        <p:txBody>
          <a:bodyPr anchor="t"/>
          <a:lstStyle/>
          <a:p>
            <a:pPr>
              <a:spcBef>
                <a:spcPts val="600"/>
              </a:spcBef>
              <a:buClr>
                <a:srgbClr val="FF0000"/>
              </a:buClr>
              <a:buFont typeface="Wingdings" panose="05000000000000000000" pitchFamily="2" charset="2"/>
              <a:buChar char="n"/>
            </a:pPr>
            <a:r>
              <a:rPr lang="en-US" altLang="zh-CN" sz="1800" b="1" dirty="0">
                <a:solidFill>
                  <a:srgbClr val="0000FF"/>
                </a:solidFill>
                <a:latin typeface="宋体" panose="02010600030101010101" pitchFamily="2" charset="-122"/>
              </a:rPr>
              <a:t>*</a:t>
            </a:r>
            <a:r>
              <a:rPr lang="zh-CN" altLang="en-US" sz="1800" b="1" dirty="0">
                <a:latin typeface="宋体" panose="02010600030101010101" pitchFamily="2" charset="-122"/>
              </a:rPr>
              <a:t>运算符不仅可以用于</a:t>
            </a:r>
            <a:r>
              <a:rPr lang="zh-CN" altLang="en-US" sz="1800" b="1" dirty="0">
                <a:solidFill>
                  <a:srgbClr val="FF0000"/>
                </a:solidFill>
                <a:latin typeface="宋体" panose="02010600030101010101" pitchFamily="2" charset="-122"/>
              </a:rPr>
              <a:t>数值乘法</a:t>
            </a:r>
            <a:r>
              <a:rPr lang="zh-CN" altLang="en-US" sz="1800" b="1" dirty="0">
                <a:latin typeface="宋体" panose="02010600030101010101" pitchFamily="2" charset="-122"/>
              </a:rPr>
              <a:t>，还可以用于列表、字符串、元组等类型</a:t>
            </a:r>
            <a:endParaRPr lang="en-US" altLang="zh-CN" sz="1800" b="1" dirty="0">
              <a:latin typeface="宋体" panose="02010600030101010101" pitchFamily="2" charset="-122"/>
            </a:endParaRPr>
          </a:p>
          <a:p>
            <a:pPr>
              <a:spcBef>
                <a:spcPts val="600"/>
              </a:spcBef>
              <a:buClr>
                <a:srgbClr val="FF0000"/>
              </a:buClr>
              <a:buFont typeface="Wingdings" panose="05000000000000000000" pitchFamily="2" charset="2"/>
              <a:buChar char="n"/>
            </a:pPr>
            <a:r>
              <a:rPr lang="zh-CN" altLang="en-US" sz="1800" b="1" dirty="0">
                <a:latin typeface="宋体" panose="02010600030101010101" pitchFamily="2" charset="-122"/>
              </a:rPr>
              <a:t>当列表、字符串或元组等类型变量与整数进行“</a:t>
            </a:r>
            <a:r>
              <a:rPr lang="en-US" altLang="zh-CN" sz="1800" b="1" dirty="0">
                <a:latin typeface="宋体" panose="02010600030101010101" pitchFamily="2" charset="-122"/>
              </a:rPr>
              <a:t>*”</a:t>
            </a:r>
            <a:r>
              <a:rPr lang="zh-CN" altLang="en-US" sz="1800" b="1" dirty="0">
                <a:latin typeface="宋体" panose="02010600030101010101" pitchFamily="2" charset="-122"/>
              </a:rPr>
              <a:t>运算时，表示</a:t>
            </a:r>
            <a:r>
              <a:rPr lang="zh-CN" altLang="en-US" sz="1800" b="1" dirty="0">
                <a:solidFill>
                  <a:srgbClr val="FF0000"/>
                </a:solidFill>
                <a:latin typeface="宋体" panose="02010600030101010101" pitchFamily="2" charset="-122"/>
              </a:rPr>
              <a:t>对内容进行重复</a:t>
            </a:r>
            <a:r>
              <a:rPr lang="zh-CN" altLang="en-US" sz="1800" b="1" dirty="0">
                <a:latin typeface="宋体" panose="02010600030101010101" pitchFamily="2" charset="-122"/>
              </a:rPr>
              <a:t>并返回重复后的新对象。</a:t>
            </a:r>
            <a:endParaRPr lang="en-US" altLang="zh-CN" sz="1800" b="1" dirty="0">
              <a:latin typeface="宋体" panose="02010600030101010101" pitchFamily="2" charset="-122"/>
            </a:endParaRPr>
          </a:p>
          <a:p>
            <a:pPr>
              <a:spcBef>
                <a:spcPts val="600"/>
              </a:spcBef>
              <a:buClr>
                <a:srgbClr val="FF0000"/>
              </a:buClr>
              <a:buFont typeface="Wingdings" panose="05000000000000000000" pitchFamily="2" charset="2"/>
              <a:buChar char="ü"/>
            </a:pPr>
            <a:r>
              <a:rPr lang="zh-CN" altLang="en-US" sz="1800" b="1" dirty="0">
                <a:latin typeface="宋体" panose="02010600030101010101" pitchFamily="2" charset="-122"/>
              </a:rPr>
              <a:t>例如：</a:t>
            </a:r>
            <a:endParaRPr lang="zh-CN" altLang="en-US" sz="1800" b="1" dirty="0">
              <a:latin typeface="宋体" panose="02010600030101010101" pitchFamily="2" charset="-122"/>
            </a:endParaRPr>
          </a:p>
        </p:txBody>
      </p:sp>
      <p:sp>
        <p:nvSpPr>
          <p:cNvPr id="5" name="文本框 4"/>
          <p:cNvSpPr txBox="1"/>
          <p:nvPr/>
        </p:nvSpPr>
        <p:spPr>
          <a:xfrm>
            <a:off x="323528" y="869874"/>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1449996" y="2780928"/>
            <a:ext cx="6552728" cy="2846933"/>
          </a:xfrm>
          <a:prstGeom prst="rect">
            <a:avLst/>
          </a:prstGeom>
        </p:spPr>
        <p:txBody>
          <a:bodyPr wrap="square">
            <a:spAutoFit/>
          </a:bodyPr>
          <a:lstStyle/>
          <a:p>
            <a:pPr>
              <a:spcBef>
                <a:spcPts val="600"/>
              </a:spcBef>
              <a:buNone/>
            </a:pPr>
            <a:r>
              <a:rPr lang="en-US" altLang="zh-CN" dirty="0">
                <a:latin typeface="Consolas" panose="020B0609020204030204" charset="0"/>
              </a:rPr>
              <a:t>&gt;&gt;&gt; 2.0 * 3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浮点数与整数相乘</a:t>
            </a:r>
            <a:endParaRPr lang="zh-CN" altLang="en-US" sz="1400"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6.0</a:t>
            </a:r>
            <a:endParaRPr lang="en-US" altLang="zh-CN" dirty="0">
              <a:solidFill>
                <a:srgbClr val="0000FF"/>
              </a:solidFill>
              <a:latin typeface="Consolas" panose="020B0609020204030204" charset="0"/>
            </a:endParaRPr>
          </a:p>
          <a:p>
            <a:pPr>
              <a:spcBef>
                <a:spcPts val="600"/>
              </a:spcBef>
              <a:buNone/>
            </a:pPr>
            <a:r>
              <a:rPr lang="en-US" altLang="zh-CN" dirty="0">
                <a:latin typeface="Consolas" panose="020B0609020204030204" charset="0"/>
              </a:rPr>
              <a:t>&gt;&gt;&gt; (3+4j) * 2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复数与整数相乘</a:t>
            </a:r>
            <a:endParaRPr lang="zh-CN" altLang="en-US"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(6+8j)</a:t>
            </a:r>
            <a:endParaRPr lang="en-US" altLang="zh-CN" dirty="0">
              <a:solidFill>
                <a:srgbClr val="0000FF"/>
              </a:solidFill>
              <a:latin typeface="Consolas" panose="020B0609020204030204" charset="0"/>
            </a:endParaRPr>
          </a:p>
          <a:p>
            <a:pPr>
              <a:spcBef>
                <a:spcPts val="600"/>
              </a:spcBef>
              <a:buNone/>
            </a:pPr>
            <a:r>
              <a:rPr lang="en-US" altLang="zh-CN" dirty="0">
                <a:latin typeface="Consolas" panose="020B0609020204030204" charset="0"/>
              </a:rPr>
              <a:t>&gt;&gt;&gt; (3+4j) * (3-4j)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复数与复数相乘</a:t>
            </a:r>
            <a:endParaRPr lang="zh-CN" altLang="en-US" sz="1400"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(25+0j)</a:t>
            </a:r>
            <a:endParaRPr lang="en-US" altLang="zh-CN" dirty="0">
              <a:solidFill>
                <a:srgbClr val="0000FF"/>
              </a:solidFill>
              <a:latin typeface="Consolas" panose="020B0609020204030204" charset="0"/>
            </a:endParaRPr>
          </a:p>
          <a:p>
            <a:pPr>
              <a:spcBef>
                <a:spcPts val="600"/>
              </a:spcBef>
              <a:buNone/>
            </a:pPr>
            <a:r>
              <a:rPr lang="en-US" altLang="zh-CN" dirty="0">
                <a:latin typeface="Consolas" panose="020B0609020204030204" charset="0"/>
              </a:rPr>
              <a:t>&gt;&gt;&gt; "a" * 10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字符串重复</a:t>
            </a:r>
            <a:endParaRPr lang="zh-CN" altLang="en-US"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a:t>
            </a:r>
            <a:r>
              <a:rPr lang="en-US" altLang="zh-CN" dirty="0" err="1">
                <a:solidFill>
                  <a:srgbClr val="0000FF"/>
                </a:solidFill>
                <a:latin typeface="Consolas" panose="020B0609020204030204" charset="0"/>
              </a:rPr>
              <a:t>aaaaaaaaaa</a:t>
            </a:r>
            <a:r>
              <a:rPr lang="en-US" altLang="zh-CN" dirty="0">
                <a:solidFill>
                  <a:srgbClr val="0000FF"/>
                </a:solidFill>
                <a:latin typeface="Consolas" panose="020B0609020204030204" charset="0"/>
              </a:rPr>
              <a:t>'</a:t>
            </a:r>
            <a:endParaRPr lang="en-US" altLang="zh-CN" dirty="0">
              <a:solidFill>
                <a:srgbClr val="0000FF"/>
              </a:solidFill>
              <a:latin typeface="Consolas" panose="020B0609020204030204" charset="0"/>
            </a:endParaRP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39938"/>
          <p:cNvSpPr>
            <a:spLocks noGrp="1"/>
          </p:cNvSpPr>
          <p:nvPr>
            <p:ph idx="1"/>
          </p:nvPr>
        </p:nvSpPr>
        <p:spPr>
          <a:xfrm>
            <a:off x="683568" y="1331539"/>
            <a:ext cx="8229600" cy="4678451"/>
          </a:xfrm>
        </p:spPr>
        <p:txBody>
          <a:bodyPr anchor="t"/>
          <a:lstStyle/>
          <a:p>
            <a:pPr>
              <a:spcBef>
                <a:spcPct val="0"/>
              </a:spcBef>
              <a:buClr>
                <a:srgbClr val="FF0000"/>
              </a:buClr>
              <a:buFont typeface="Wingdings" panose="05000000000000000000" pitchFamily="2" charset="2"/>
              <a:buChar char="n"/>
            </a:pPr>
            <a:r>
              <a:rPr lang="en-US" altLang="zh-CN" sz="2400" b="1" dirty="0">
                <a:latin typeface="宋体" panose="02010600030101010101" pitchFamily="2" charset="-122"/>
              </a:rPr>
              <a:t>Python</a:t>
            </a:r>
            <a:r>
              <a:rPr lang="zh-CN" altLang="en-US" sz="2400" b="1" dirty="0">
                <a:latin typeface="宋体" panose="02010600030101010101" pitchFamily="2" charset="-122"/>
              </a:rPr>
              <a:t>中的除法有两种，</a:t>
            </a:r>
            <a:r>
              <a:rPr lang="zh-CN" altLang="en-US" sz="2400" b="1" dirty="0">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和“</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分别表示除法和整除运算</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a:spcBef>
                <a:spcPts val="600"/>
              </a:spcBef>
              <a:buClr>
                <a:srgbClr val="FF0000"/>
              </a:buClr>
              <a:buFont typeface="Wingdings" panose="05000000000000000000" pitchFamily="2" charset="2"/>
              <a:buChar char="ü"/>
            </a:pPr>
            <a:r>
              <a:rPr lang="zh-CN" altLang="en-US" sz="2000" b="1" dirty="0">
                <a:latin typeface="宋体" panose="02010600030101010101" pitchFamily="2" charset="-122"/>
              </a:rPr>
              <a:t>例如：</a:t>
            </a:r>
            <a:endParaRPr lang="zh-CN" altLang="en-US" sz="2000" b="1" dirty="0">
              <a:latin typeface="宋体" panose="02010600030101010101" pitchFamily="2" charset="-122"/>
            </a:endParaRPr>
          </a:p>
          <a:p>
            <a:pPr>
              <a:spcBef>
                <a:spcPct val="0"/>
              </a:spcBef>
              <a:buClr>
                <a:srgbClr val="FF0000"/>
              </a:buClr>
              <a:buFont typeface="Wingdings" panose="05000000000000000000" pitchFamily="2" charset="2"/>
              <a:buChar char="n"/>
            </a:pPr>
            <a:endParaRPr lang="zh-CN" altLang="en-US" sz="1800" dirty="0">
              <a:latin typeface="宋体" panose="02010600030101010101" pitchFamily="2" charset="-122"/>
            </a:endParaRPr>
          </a:p>
          <a:p>
            <a:pPr>
              <a:lnSpc>
                <a:spcPct val="80000"/>
              </a:lnSpc>
              <a:buNone/>
            </a:pPr>
            <a:endParaRPr lang="en-US" altLang="zh-CN" sz="1350" dirty="0">
              <a:latin typeface="Consolas" panose="020B0609020204030204" charset="0"/>
            </a:endParaRPr>
          </a:p>
        </p:txBody>
      </p:sp>
      <p:sp>
        <p:nvSpPr>
          <p:cNvPr id="5" name="文本框 4"/>
          <p:cNvSpPr txBox="1"/>
          <p:nvPr/>
        </p:nvSpPr>
        <p:spPr>
          <a:xfrm>
            <a:off x="323528" y="869874"/>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1691680" y="2606643"/>
            <a:ext cx="4572000" cy="3416320"/>
          </a:xfrm>
          <a:prstGeom prst="rect">
            <a:avLst/>
          </a:prstGeom>
        </p:spPr>
        <p:txBody>
          <a:bodyPr>
            <a:spAutoFit/>
          </a:bodyPr>
          <a:lstStyle/>
          <a:p>
            <a:pPr>
              <a:buNone/>
            </a:pPr>
            <a:r>
              <a:rPr lang="en-US" altLang="zh-CN" dirty="0">
                <a:latin typeface="Consolas" panose="020B0609020204030204" charset="0"/>
              </a:rPr>
              <a:t>&gt;&gt;&gt; 3 / 5</a:t>
            </a:r>
            <a:endParaRPr lang="en-US" altLang="zh-CN" dirty="0">
              <a:latin typeface="Consolas" panose="020B0609020204030204" charset="0"/>
            </a:endParaRPr>
          </a:p>
          <a:p>
            <a:pPr>
              <a:buNone/>
            </a:pPr>
            <a:r>
              <a:rPr lang="en-US" altLang="zh-CN" dirty="0">
                <a:solidFill>
                  <a:srgbClr val="0000FF"/>
                </a:solidFill>
                <a:latin typeface="Consolas" panose="020B0609020204030204" charset="0"/>
              </a:rPr>
              <a:t>0.6</a:t>
            </a:r>
            <a:endParaRPr lang="en-US" altLang="zh-CN" dirty="0">
              <a:solidFill>
                <a:srgbClr val="0000FF"/>
              </a:solidFill>
              <a:latin typeface="Consolas" panose="020B0609020204030204" charset="0"/>
            </a:endParaRPr>
          </a:p>
          <a:p>
            <a:pPr>
              <a:buNone/>
            </a:pPr>
            <a:r>
              <a:rPr lang="en-US" altLang="zh-CN" dirty="0">
                <a:latin typeface="Consolas" panose="020B0609020204030204" charset="0"/>
              </a:rPr>
              <a:t>&gt;&gt;&gt; 3 // 5</a:t>
            </a:r>
            <a:endParaRPr lang="en-US" altLang="zh-CN" dirty="0">
              <a:latin typeface="Consolas" panose="020B0609020204030204" charset="0"/>
            </a:endParaRPr>
          </a:p>
          <a:p>
            <a:pPr>
              <a:buNone/>
            </a:pPr>
            <a:r>
              <a:rPr lang="en-US" altLang="zh-CN" dirty="0">
                <a:solidFill>
                  <a:srgbClr val="0000FF"/>
                </a:solidFill>
                <a:latin typeface="Consolas" panose="020B0609020204030204" charset="0"/>
              </a:rPr>
              <a:t>0</a:t>
            </a:r>
            <a:endParaRPr lang="en-US" altLang="zh-CN" dirty="0">
              <a:solidFill>
                <a:srgbClr val="0000FF"/>
              </a:solidFill>
              <a:latin typeface="Consolas" panose="020B0609020204030204" charset="0"/>
            </a:endParaRPr>
          </a:p>
          <a:p>
            <a:pPr>
              <a:buNone/>
            </a:pPr>
            <a:r>
              <a:rPr lang="en-US" altLang="zh-CN" dirty="0">
                <a:latin typeface="Consolas" panose="020B0609020204030204" charset="0"/>
              </a:rPr>
              <a:t>&gt;&gt;&gt; 3.0 / 5</a:t>
            </a:r>
            <a:endParaRPr lang="en-US" altLang="zh-CN" dirty="0">
              <a:latin typeface="Consolas" panose="020B0609020204030204" charset="0"/>
            </a:endParaRPr>
          </a:p>
          <a:p>
            <a:pPr>
              <a:buNone/>
            </a:pPr>
            <a:r>
              <a:rPr lang="en-US" altLang="zh-CN" dirty="0">
                <a:solidFill>
                  <a:srgbClr val="0000FF"/>
                </a:solidFill>
                <a:latin typeface="Consolas" panose="020B0609020204030204" charset="0"/>
              </a:rPr>
              <a:t>0.6</a:t>
            </a:r>
            <a:endParaRPr lang="en-US" altLang="zh-CN" dirty="0">
              <a:solidFill>
                <a:srgbClr val="0000FF"/>
              </a:solidFill>
              <a:latin typeface="Consolas" panose="020B0609020204030204" charset="0"/>
            </a:endParaRPr>
          </a:p>
          <a:p>
            <a:pPr>
              <a:buNone/>
            </a:pPr>
            <a:r>
              <a:rPr lang="en-US" altLang="zh-CN" dirty="0">
                <a:latin typeface="Consolas" panose="020B0609020204030204" charset="0"/>
              </a:rPr>
              <a:t>&gt;&gt;&gt; 3.0 // 5</a:t>
            </a:r>
            <a:endParaRPr lang="en-US" altLang="zh-CN" dirty="0">
              <a:latin typeface="Consolas" panose="020B0609020204030204" charset="0"/>
            </a:endParaRPr>
          </a:p>
          <a:p>
            <a:pPr>
              <a:buNone/>
            </a:pPr>
            <a:r>
              <a:rPr lang="en-US" altLang="zh-CN" dirty="0">
                <a:solidFill>
                  <a:srgbClr val="0000FF"/>
                </a:solidFill>
                <a:latin typeface="Consolas" panose="020B0609020204030204" charset="0"/>
              </a:rPr>
              <a:t>0.0</a:t>
            </a:r>
            <a:endParaRPr lang="en-US" altLang="zh-CN" dirty="0">
              <a:solidFill>
                <a:srgbClr val="0000FF"/>
              </a:solidFill>
              <a:latin typeface="Consolas" panose="020B0609020204030204" charset="0"/>
            </a:endParaRPr>
          </a:p>
          <a:p>
            <a:pPr>
              <a:buNone/>
            </a:pPr>
            <a:r>
              <a:rPr lang="en-US" altLang="zh-CN" dirty="0">
                <a:latin typeface="Consolas" panose="020B0609020204030204" charset="0"/>
              </a:rPr>
              <a:t>&gt;&gt;&gt; 13 // 10</a:t>
            </a:r>
            <a:endParaRPr lang="en-US" altLang="zh-CN" dirty="0">
              <a:latin typeface="Consolas" panose="020B0609020204030204" charset="0"/>
            </a:endParaRPr>
          </a:p>
          <a:p>
            <a:pPr>
              <a:buNone/>
            </a:pPr>
            <a:r>
              <a:rPr lang="en-US" altLang="zh-CN" dirty="0">
                <a:solidFill>
                  <a:srgbClr val="0000FF"/>
                </a:solidFill>
                <a:latin typeface="Consolas" panose="020B0609020204030204" charset="0"/>
              </a:rPr>
              <a:t>1</a:t>
            </a:r>
            <a:endParaRPr lang="en-US" altLang="zh-CN" dirty="0">
              <a:solidFill>
                <a:srgbClr val="0000FF"/>
              </a:solidFill>
              <a:latin typeface="Consolas" panose="020B0609020204030204" charset="0"/>
            </a:endParaRPr>
          </a:p>
          <a:p>
            <a:pPr>
              <a:buNone/>
            </a:pPr>
            <a:r>
              <a:rPr lang="en-US" altLang="zh-CN" dirty="0">
                <a:latin typeface="Consolas" panose="020B0609020204030204" charset="0"/>
              </a:rPr>
              <a:t>&gt;&gt;&gt; -13 // 10</a:t>
            </a:r>
            <a:endParaRPr lang="en-US" altLang="zh-CN" dirty="0">
              <a:latin typeface="Consolas" panose="020B0609020204030204" charset="0"/>
            </a:endParaRPr>
          </a:p>
          <a:p>
            <a:pPr>
              <a:buNone/>
            </a:pPr>
            <a:r>
              <a:rPr lang="en-US" altLang="zh-CN" dirty="0">
                <a:solidFill>
                  <a:srgbClr val="0000FF"/>
                </a:solidFill>
                <a:latin typeface="Consolas" panose="020B0609020204030204" charset="0"/>
              </a:rPr>
              <a:t>-2</a:t>
            </a:r>
            <a:endParaRPr lang="en-US" altLang="zh-CN" dirty="0">
              <a:solidFill>
                <a:srgbClr val="0000FF"/>
              </a:solidFill>
              <a:latin typeface="Consolas" panose="020B0609020204030204" charset="0"/>
            </a:endParaRP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41986"/>
          <p:cNvSpPr>
            <a:spLocks noGrp="1"/>
          </p:cNvSpPr>
          <p:nvPr>
            <p:ph idx="1"/>
          </p:nvPr>
        </p:nvSpPr>
        <p:spPr>
          <a:xfrm>
            <a:off x="611560" y="1412776"/>
            <a:ext cx="8229600" cy="4678451"/>
          </a:xfrm>
        </p:spPr>
        <p:txBody>
          <a:bodyPr anchor="t"/>
          <a:lstStyle/>
          <a:p>
            <a:pPr>
              <a:spcBef>
                <a:spcPts val="600"/>
              </a:spcBef>
              <a:buClr>
                <a:srgbClr val="FF0000"/>
              </a:buClr>
              <a:buFont typeface="Wingdings" panose="05000000000000000000" pitchFamily="2" charset="2"/>
              <a:buChar char="n"/>
            </a:pPr>
            <a:r>
              <a:rPr lang="en-US" altLang="zh-CN" sz="1800" b="1" dirty="0">
                <a:solidFill>
                  <a:srgbClr val="0000FF"/>
                </a:solidFill>
                <a:latin typeface="宋体" panose="02010600030101010101" pitchFamily="2" charset="-122"/>
              </a:rPr>
              <a:t>%</a:t>
            </a:r>
            <a:r>
              <a:rPr lang="zh-CN" altLang="en-US" sz="1800" b="1" dirty="0">
                <a:latin typeface="宋体" panose="02010600030101010101" pitchFamily="2" charset="-122"/>
              </a:rPr>
              <a:t>运算符除去可用于字符串格式化之外，也可对整数和浮点数计算余数。</a:t>
            </a:r>
            <a:endParaRPr lang="en-US" altLang="zh-CN" sz="1800" b="1" dirty="0">
              <a:latin typeface="宋体" panose="02010600030101010101" pitchFamily="2" charset="-122"/>
            </a:endParaRPr>
          </a:p>
          <a:p>
            <a:pPr lvl="1">
              <a:spcBef>
                <a:spcPts val="600"/>
              </a:spcBef>
              <a:buClr>
                <a:srgbClr val="FF0000"/>
              </a:buClr>
              <a:buFont typeface="Arial" panose="020B0604020202020204" pitchFamily="34" charset="0"/>
              <a:buChar char="•"/>
            </a:pPr>
            <a:r>
              <a:rPr lang="zh-CN" altLang="en-US" sz="1600" b="1" dirty="0">
                <a:latin typeface="宋体" panose="02010600030101010101" pitchFamily="2" charset="-122"/>
              </a:rPr>
              <a:t>由于浮点数的精确度影响，计算结果可能略有误差。</a:t>
            </a:r>
            <a:endParaRPr lang="en-US" altLang="zh-CN" sz="1600" b="1" dirty="0">
              <a:latin typeface="宋体" panose="02010600030101010101" pitchFamily="2" charset="-122"/>
            </a:endParaRPr>
          </a:p>
          <a:p>
            <a:pPr lvl="1">
              <a:spcBef>
                <a:spcPts val="600"/>
              </a:spcBef>
              <a:buClr>
                <a:srgbClr val="FF0000"/>
              </a:buClr>
              <a:buFont typeface="Wingdings" panose="05000000000000000000" pitchFamily="2" charset="2"/>
              <a:buChar char="ü"/>
            </a:pPr>
            <a:r>
              <a:rPr lang="zh-CN" altLang="en-US" sz="1600" b="1" dirty="0">
                <a:latin typeface="宋体" panose="02010600030101010101" pitchFamily="2" charset="-122"/>
              </a:rPr>
              <a:t>例如：</a:t>
            </a:r>
            <a:endParaRPr lang="zh-CN" altLang="en-US" sz="1600" b="1"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p:txBody>
      </p:sp>
      <p:sp>
        <p:nvSpPr>
          <p:cNvPr id="5" name="文本框 4"/>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1329111" y="2564904"/>
            <a:ext cx="7488832" cy="3108543"/>
          </a:xfrm>
          <a:prstGeom prst="rect">
            <a:avLst/>
          </a:prstGeom>
        </p:spPr>
        <p:txBody>
          <a:bodyPr wrap="square">
            <a:spAutoFit/>
          </a:bodyPr>
          <a:lstStyle/>
          <a:p>
            <a:r>
              <a:rPr lang="en-US" altLang="zh-CN" sz="1600" dirty="0">
                <a:latin typeface="Consolas" panose="020B0609020204030204" charset="0"/>
              </a:rPr>
              <a:t>&gt;&gt;&gt; 3.1 % 2</a:t>
            </a:r>
            <a:endParaRPr lang="en-US" altLang="zh-CN" sz="1600" dirty="0">
              <a:latin typeface="Consolas" panose="020B0609020204030204" charset="0"/>
            </a:endParaRPr>
          </a:p>
          <a:p>
            <a:r>
              <a:rPr lang="en-US" altLang="zh-CN" sz="1600" dirty="0">
                <a:solidFill>
                  <a:srgbClr val="0000FF"/>
                </a:solidFill>
                <a:latin typeface="Consolas" panose="020B0609020204030204" charset="0"/>
              </a:rPr>
              <a:t>1.1</a:t>
            </a:r>
            <a:endParaRPr lang="en-US" altLang="zh-CN" sz="1600" dirty="0">
              <a:solidFill>
                <a:srgbClr val="0000FF"/>
              </a:solidFill>
              <a:latin typeface="Consolas" panose="020B0609020204030204" charset="0"/>
            </a:endParaRPr>
          </a:p>
          <a:p>
            <a:r>
              <a:rPr lang="en-US" altLang="zh-CN" sz="1600" dirty="0">
                <a:latin typeface="Consolas" panose="020B0609020204030204" charset="0"/>
              </a:rPr>
              <a:t>&gt;&gt;&gt; 6.3 % 2.1</a:t>
            </a:r>
            <a:endParaRPr lang="en-US" altLang="zh-CN" sz="1600" dirty="0">
              <a:latin typeface="Consolas" panose="020B0609020204030204" charset="0"/>
            </a:endParaRPr>
          </a:p>
          <a:p>
            <a:r>
              <a:rPr lang="en-US" altLang="zh-CN" sz="1600" dirty="0">
                <a:solidFill>
                  <a:srgbClr val="0000FF"/>
                </a:solidFill>
                <a:latin typeface="Consolas" panose="020B0609020204030204" charset="0"/>
              </a:rPr>
              <a:t>2.0999999999999996</a:t>
            </a:r>
            <a:endParaRPr lang="en-US" altLang="zh-CN" sz="1600" dirty="0">
              <a:solidFill>
                <a:srgbClr val="0000FF"/>
              </a:solidFill>
              <a:latin typeface="Consolas" panose="020B0609020204030204" charset="0"/>
            </a:endParaRPr>
          </a:p>
          <a:p>
            <a:r>
              <a:rPr lang="en-US" altLang="zh-CN" sz="1600" dirty="0">
                <a:latin typeface="Consolas" panose="020B0609020204030204" charset="0"/>
              </a:rPr>
              <a:t>&gt;&gt;&gt; 6 % 2</a:t>
            </a:r>
            <a:endParaRPr lang="en-US" altLang="zh-CN" sz="1600" dirty="0">
              <a:latin typeface="Consolas" panose="020B0609020204030204" charset="0"/>
            </a:endParaRPr>
          </a:p>
          <a:p>
            <a:r>
              <a:rPr lang="en-US" altLang="zh-CN" sz="1600" dirty="0">
                <a:solidFill>
                  <a:srgbClr val="0000FF"/>
                </a:solidFill>
                <a:latin typeface="Consolas" panose="020B0609020204030204" charset="0"/>
              </a:rPr>
              <a:t>0</a:t>
            </a:r>
            <a:endParaRPr lang="en-US" altLang="zh-CN" sz="1600" dirty="0">
              <a:solidFill>
                <a:srgbClr val="0000FF"/>
              </a:solidFill>
              <a:latin typeface="Consolas" panose="020B0609020204030204" charset="0"/>
            </a:endParaRPr>
          </a:p>
          <a:p>
            <a:r>
              <a:rPr lang="en-US" altLang="zh-CN" sz="1600" dirty="0">
                <a:latin typeface="Consolas" panose="020B0609020204030204" charset="0"/>
              </a:rPr>
              <a:t>&gt;&gt;&gt; -17 % 4</a:t>
            </a:r>
            <a:endParaRPr lang="en-US" altLang="zh-CN" sz="1600" dirty="0">
              <a:solidFill>
                <a:srgbClr val="0000FF"/>
              </a:solidFill>
              <a:latin typeface="Consolas" panose="020B0609020204030204" charset="0"/>
            </a:endParaRPr>
          </a:p>
          <a:p>
            <a:r>
              <a:rPr lang="en-US" altLang="zh-CN" sz="1600" dirty="0">
                <a:solidFill>
                  <a:srgbClr val="0000FF"/>
                </a:solidFill>
                <a:latin typeface="Consolas" panose="020B0609020204030204" charset="0"/>
              </a:rPr>
              <a:t>3                            #</a:t>
            </a:r>
            <a:r>
              <a:rPr lang="en-US" altLang="zh-CN" sz="1600" dirty="0" err="1">
                <a:solidFill>
                  <a:srgbClr val="FF0000"/>
                </a:solidFill>
                <a:latin typeface="Consolas" panose="020B0609020204030204" charset="0"/>
              </a:rPr>
              <a:t>余数与%右侧的运算数符号一致</a:t>
            </a:r>
            <a:endParaRPr lang="en-US" altLang="zh-CN" sz="1600" dirty="0">
              <a:solidFill>
                <a:srgbClr val="FF0000"/>
              </a:solidFill>
              <a:latin typeface="Consolas" panose="020B0609020204030204" charset="0"/>
            </a:endParaRPr>
          </a:p>
          <a:p>
            <a:r>
              <a:rPr lang="en-US" altLang="zh-CN" sz="1600" dirty="0">
                <a:latin typeface="Consolas" panose="020B0609020204030204" charset="0"/>
              </a:rPr>
              <a:t>&gt;&gt;&gt; 17 % -4</a:t>
            </a:r>
            <a:endParaRPr lang="en-US" altLang="zh-CN" sz="1600" dirty="0">
              <a:latin typeface="Consolas" panose="020B0609020204030204" charset="0"/>
            </a:endParaRPr>
          </a:p>
          <a:p>
            <a:r>
              <a:rPr lang="en-US" altLang="zh-CN" sz="1600" dirty="0">
                <a:solidFill>
                  <a:srgbClr val="0000FF"/>
                </a:solidFill>
                <a:latin typeface="Consolas" panose="020B0609020204030204" charset="0"/>
              </a:rPr>
              <a:t>-3                           #(17-(-3))</a:t>
            </a:r>
            <a:r>
              <a:rPr lang="en-US" altLang="zh-CN" sz="1600" dirty="0" err="1">
                <a:solidFill>
                  <a:srgbClr val="0000FF"/>
                </a:solidFill>
                <a:latin typeface="Consolas" panose="020B0609020204030204" charset="0"/>
              </a:rPr>
              <a:t>能被</a:t>
            </a:r>
            <a:r>
              <a:rPr lang="en-US" altLang="zh-CN" sz="1600" dirty="0">
                <a:solidFill>
                  <a:srgbClr val="0000FF"/>
                </a:solidFill>
                <a:latin typeface="Consolas" panose="020B0609020204030204" charset="0"/>
              </a:rPr>
              <a:t>(-4)</a:t>
            </a:r>
            <a:r>
              <a:rPr lang="en-US" altLang="zh-CN" sz="1600" dirty="0" err="1">
                <a:solidFill>
                  <a:srgbClr val="0000FF"/>
                </a:solidFill>
                <a:latin typeface="Consolas" panose="020B0609020204030204" charset="0"/>
              </a:rPr>
              <a:t>整除</a:t>
            </a:r>
            <a:endParaRPr lang="en-US" altLang="zh-CN" sz="1600" dirty="0">
              <a:solidFill>
                <a:srgbClr val="0000FF"/>
              </a:solidFill>
              <a:latin typeface="Consolas" panose="020B0609020204030204" charset="0"/>
            </a:endParaRPr>
          </a:p>
          <a:p>
            <a:r>
              <a:rPr lang="en-US" altLang="zh-CN" sz="1600" dirty="0">
                <a:latin typeface="Consolas" panose="020B0609020204030204" charset="0"/>
              </a:rPr>
              <a:t>&gt;&gt;&gt; 5.7 % 4.8</a:t>
            </a:r>
            <a:endParaRPr lang="en-US" altLang="zh-CN" sz="1600" dirty="0">
              <a:latin typeface="Consolas" panose="020B0609020204030204" charset="0"/>
            </a:endParaRPr>
          </a:p>
          <a:p>
            <a:r>
              <a:rPr lang="en-US" altLang="zh-CN" sz="1600" dirty="0">
                <a:solidFill>
                  <a:srgbClr val="0000FF"/>
                </a:solidFill>
                <a:latin typeface="Consolas" panose="020B0609020204030204" charset="0"/>
              </a:rPr>
              <a:t>0.9000000000000004</a:t>
            </a:r>
            <a:endParaRPr lang="en-US" altLang="zh-CN" sz="1600" dirty="0">
              <a:solidFill>
                <a:srgbClr val="0000FF"/>
              </a:solidFill>
              <a:latin typeface="Consolas" panose="020B0609020204030204" charset="0"/>
            </a:endParaRP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p:cNvSpPr>
          <p:nvPr>
            <p:ph idx="1"/>
          </p:nvPr>
        </p:nvSpPr>
        <p:spPr>
          <a:xfrm>
            <a:off x="587177" y="1429569"/>
            <a:ext cx="8229600" cy="4678451"/>
          </a:xfrm>
        </p:spPr>
        <p:txBody>
          <a:bodyPr anchor="t"/>
          <a:lstStyle/>
          <a:p>
            <a:pPr>
              <a:buClr>
                <a:srgbClr val="FF0000"/>
              </a:buClr>
              <a:buFont typeface="Wingdings" panose="05000000000000000000" pitchFamily="2" charset="2"/>
              <a:buChar char="n"/>
            </a:pPr>
            <a:r>
              <a:rPr lang="zh-CN" altLang="en-US" sz="2000" dirty="0"/>
              <a:t>关系运算符</a:t>
            </a:r>
            <a:r>
              <a:rPr lang="zh-CN" altLang="en-US" sz="2000" dirty="0">
                <a:solidFill>
                  <a:srgbClr val="FF0000"/>
                </a:solidFill>
              </a:rPr>
              <a:t>可以连用</a:t>
            </a:r>
            <a:r>
              <a:rPr lang="zh-CN" altLang="en-US" sz="2000" dirty="0"/>
              <a:t>，一般用于同类型对象之间值的大小比较，或者测试集合之间的包含关系</a:t>
            </a:r>
            <a:endParaRPr lang="zh-CN" altLang="en-US" sz="2000" dirty="0"/>
          </a:p>
        </p:txBody>
      </p:sp>
      <p:sp>
        <p:nvSpPr>
          <p:cNvPr id="5" name="文本框 4"/>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1259632" y="2354531"/>
            <a:ext cx="7454788" cy="2492990"/>
          </a:xfrm>
          <a:prstGeom prst="rect">
            <a:avLst/>
          </a:prstGeom>
        </p:spPr>
        <p:txBody>
          <a:bodyPr wrap="square">
            <a:spAutoFit/>
          </a:bodyPr>
          <a:lstStyle/>
          <a:p>
            <a:pPr>
              <a:buNone/>
            </a:pPr>
            <a:endParaRPr lang="zh-CN" altLang="en-US" dirty="0"/>
          </a:p>
          <a:p>
            <a:pPr>
              <a:spcBef>
                <a:spcPts val="600"/>
              </a:spcBef>
              <a:buNone/>
            </a:pPr>
            <a:r>
              <a:rPr lang="zh-CN" altLang="en-US" dirty="0">
                <a:latin typeface="Consolas" panose="020B0609020204030204" charset="0"/>
              </a:rPr>
              <a:t>&gt;&gt;&gt; 1 &lt; 3 &lt; 5                       </a:t>
            </a:r>
            <a:r>
              <a:rPr lang="zh-CN" altLang="en-US" sz="1600" dirty="0">
                <a:solidFill>
                  <a:srgbClr val="0000FF"/>
                </a:solidFill>
                <a:latin typeface="Consolas" panose="020B0609020204030204" charset="0"/>
              </a:rPr>
              <a:t>#等价于1 &lt; 3 and 3 &lt; 5</a:t>
            </a:r>
            <a:endParaRPr lang="zh-CN" altLang="en-US" sz="1600" dirty="0">
              <a:solidFill>
                <a:srgbClr val="0000FF"/>
              </a:solidFill>
              <a:latin typeface="Consolas" panose="020B0609020204030204" charset="0"/>
            </a:endParaRPr>
          </a:p>
          <a:p>
            <a:pPr>
              <a:spcBef>
                <a:spcPts val="600"/>
              </a:spcBef>
              <a:buNone/>
            </a:pPr>
            <a:r>
              <a:rPr lang="zh-CN" altLang="en-US" dirty="0">
                <a:solidFill>
                  <a:srgbClr val="0000FF"/>
                </a:solidFill>
                <a:latin typeface="Consolas" panose="020B0609020204030204" charset="0"/>
              </a:rPr>
              <a:t>True</a:t>
            </a:r>
            <a:endParaRPr lang="zh-CN" altLang="en-US" dirty="0">
              <a:solidFill>
                <a:srgbClr val="0000FF"/>
              </a:solidFill>
              <a:latin typeface="Consolas" panose="020B0609020204030204" charset="0"/>
            </a:endParaRPr>
          </a:p>
          <a:p>
            <a:pPr>
              <a:spcBef>
                <a:spcPts val="600"/>
              </a:spcBef>
              <a:buNone/>
            </a:pPr>
            <a:r>
              <a:rPr lang="zh-CN" altLang="en-US" dirty="0">
                <a:latin typeface="Consolas" panose="020B0609020204030204" charset="0"/>
              </a:rPr>
              <a:t>&gt;&gt;&gt; 'Hello' &gt; 'world'               </a:t>
            </a:r>
            <a:r>
              <a:rPr lang="zh-CN" altLang="en-US" sz="1600" dirty="0">
                <a:solidFill>
                  <a:srgbClr val="0000FF"/>
                </a:solidFill>
                <a:latin typeface="Consolas" panose="020B0609020204030204" charset="0"/>
              </a:rPr>
              <a:t>#比较字符串大小</a:t>
            </a:r>
            <a:endParaRPr lang="zh-CN" altLang="en-US" dirty="0">
              <a:solidFill>
                <a:srgbClr val="0000FF"/>
              </a:solidFill>
              <a:latin typeface="Consolas" panose="020B0609020204030204" charset="0"/>
            </a:endParaRPr>
          </a:p>
          <a:p>
            <a:pPr>
              <a:spcBef>
                <a:spcPts val="600"/>
              </a:spcBef>
              <a:buNone/>
            </a:pPr>
            <a:r>
              <a:rPr lang="zh-CN" altLang="en-US" dirty="0">
                <a:solidFill>
                  <a:srgbClr val="0000FF"/>
                </a:solidFill>
                <a:latin typeface="Consolas" panose="020B0609020204030204" charset="0"/>
              </a:rPr>
              <a:t>False</a:t>
            </a:r>
            <a:endParaRPr lang="zh-CN" altLang="en-US" dirty="0">
              <a:solidFill>
                <a:srgbClr val="0000FF"/>
              </a:solidFill>
              <a:latin typeface="Consolas" panose="020B0609020204030204" charset="0"/>
            </a:endParaRPr>
          </a:p>
          <a:p>
            <a:pPr>
              <a:spcBef>
                <a:spcPts val="600"/>
              </a:spcBef>
              <a:buNone/>
            </a:pPr>
            <a:r>
              <a:rPr lang="zh-CN" altLang="en-US" dirty="0">
                <a:latin typeface="Consolas" panose="020B0609020204030204" charset="0"/>
              </a:rPr>
              <a:t>&gt;&gt;&gt; 'Hello' &gt; 3                     </a:t>
            </a:r>
            <a:r>
              <a:rPr lang="zh-CN" altLang="en-US" sz="1600" dirty="0">
                <a:solidFill>
                  <a:srgbClr val="0000FF"/>
                </a:solidFill>
                <a:latin typeface="Consolas" panose="020B0609020204030204" charset="0"/>
              </a:rPr>
              <a:t>#字符串和数字不能比较</a:t>
            </a:r>
            <a:endParaRPr lang="zh-CN" altLang="en-US" dirty="0">
              <a:solidFill>
                <a:srgbClr val="0000FF"/>
              </a:solidFill>
              <a:latin typeface="Consolas" panose="020B0609020204030204" charset="0"/>
            </a:endParaRPr>
          </a:p>
          <a:p>
            <a:pPr>
              <a:spcBef>
                <a:spcPts val="600"/>
              </a:spcBef>
              <a:buNone/>
            </a:pPr>
            <a:r>
              <a:rPr lang="zh-CN" altLang="en-US" dirty="0">
                <a:solidFill>
                  <a:srgbClr val="FF0000"/>
                </a:solidFill>
                <a:latin typeface="Consolas" panose="020B0609020204030204" charset="0"/>
              </a:rPr>
              <a:t>TypeError: unorderable types: str() &gt; int()</a:t>
            </a:r>
            <a:endParaRPr lang="zh-CN" altLang="en-US" dirty="0">
              <a:solidFill>
                <a:srgbClr val="FF0000"/>
              </a:solidFill>
              <a:latin typeface="Consolas" panose="020B0609020204030204" charset="0"/>
            </a:endParaRPr>
          </a:p>
        </p:txBody>
      </p:sp>
      <p:sp>
        <p:nvSpPr>
          <p:cNvPr id="4" name="矩形 3"/>
          <p:cNvSpPr/>
          <p:nvPr/>
        </p:nvSpPr>
        <p:spPr>
          <a:xfrm>
            <a:off x="683568" y="2153072"/>
            <a:ext cx="1524776" cy="369332"/>
          </a:xfrm>
          <a:prstGeom prst="rect">
            <a:avLst/>
          </a:prstGeom>
        </p:spPr>
        <p:txBody>
          <a:bodyPr wrap="none">
            <a:spAutoFit/>
          </a:bodyPr>
          <a:lstStyle/>
          <a:p>
            <a:pPr lvl="1">
              <a:spcBef>
                <a:spcPts val="600"/>
              </a:spcBef>
              <a:buClr>
                <a:srgbClr val="FF0000"/>
              </a:buClr>
              <a:buFont typeface="Wingdings" panose="05000000000000000000" pitchFamily="2" charset="2"/>
              <a:buChar char="ü"/>
            </a:pPr>
            <a:r>
              <a:rPr lang="zh-CN" altLang="en-US" b="1" dirty="0">
                <a:latin typeface="宋体" panose="02010600030101010101" pitchFamily="2" charset="-122"/>
              </a:rPr>
              <a:t>例如：</a:t>
            </a:r>
            <a:endParaRPr lang="zh-CN" altLang="en-US" b="1" dirty="0">
              <a:latin typeface="宋体" panose="02010600030101010101" pitchFamily="2" charset="-122"/>
            </a:endParaRP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a:spLocks noGrp="1"/>
          </p:cNvSpPr>
          <p:nvPr>
            <p:ph idx="1"/>
          </p:nvPr>
        </p:nvSpPr>
        <p:spPr>
          <a:xfrm>
            <a:off x="750163" y="1412776"/>
            <a:ext cx="8377802" cy="4678451"/>
          </a:xfrm>
        </p:spPr>
        <p:txBody>
          <a:bodyPr anchor="t"/>
          <a:lstStyle/>
          <a:p>
            <a:pPr>
              <a:buClr>
                <a:srgbClr val="FF0000"/>
              </a:buClr>
              <a:buFont typeface="Wingdings" panose="05000000000000000000" pitchFamily="2" charset="2"/>
              <a:buChar char="n"/>
            </a:pPr>
            <a:r>
              <a:rPr lang="en-US" altLang="en-US" sz="2400" b="1" dirty="0" err="1"/>
              <a:t>成员测试运算符in用于</a:t>
            </a:r>
            <a:r>
              <a:rPr lang="en-US" altLang="en-US" sz="2400" b="1" dirty="0" err="1">
                <a:solidFill>
                  <a:srgbClr val="FF0000"/>
                </a:solidFill>
              </a:rPr>
              <a:t>成员测试</a:t>
            </a:r>
            <a:endParaRPr lang="en-US" altLang="en-US" sz="2400" b="1" dirty="0">
              <a:solidFill>
                <a:srgbClr val="FF0000"/>
              </a:solidFill>
            </a:endParaRPr>
          </a:p>
          <a:p>
            <a:pPr lvl="1">
              <a:buClr>
                <a:srgbClr val="FF0000"/>
              </a:buClr>
              <a:buFont typeface="Arial" panose="020B0604020202020204" pitchFamily="34" charset="0"/>
              <a:buChar char="•"/>
            </a:pPr>
            <a:r>
              <a:rPr lang="zh-CN" altLang="en-US" sz="2000" b="1" dirty="0"/>
              <a:t>即</a:t>
            </a:r>
            <a:r>
              <a:rPr lang="en-US" altLang="en-US" sz="2000" b="1" dirty="0"/>
              <a:t>测试一个对象是否为另一个对象的元素。</a:t>
            </a:r>
            <a:endParaRPr lang="en-US" altLang="en-US" sz="2000" b="1" dirty="0"/>
          </a:p>
          <a:p>
            <a:pPr>
              <a:buClr>
                <a:srgbClr val="FF0000"/>
              </a:buClr>
              <a:buFont typeface="Wingdings" panose="05000000000000000000" pitchFamily="2" charset="2"/>
              <a:buChar char="ü"/>
            </a:pPr>
            <a:r>
              <a:rPr lang="zh-CN" altLang="en-US" sz="1800" b="1" dirty="0">
                <a:solidFill>
                  <a:srgbClr val="FF0000"/>
                </a:solidFill>
                <a:latin typeface="Consolas" panose="020B0609020204030204" charset="0"/>
              </a:rPr>
              <a:t>例如：</a:t>
            </a:r>
            <a:endParaRPr lang="en-US" altLang="en-US" sz="1800" b="1" dirty="0">
              <a:solidFill>
                <a:srgbClr val="FF0000"/>
              </a:solidFill>
              <a:latin typeface="Consolas" panose="020B0609020204030204" charset="0"/>
            </a:endParaRPr>
          </a:p>
          <a:p>
            <a:pPr>
              <a:buNone/>
            </a:pPr>
            <a:r>
              <a:rPr lang="en-US" altLang="en-US" sz="1800" dirty="0">
                <a:latin typeface="Consolas" panose="020B0609020204030204" charset="0"/>
              </a:rPr>
              <a:t>&gt;&gt;&gt; 5 in range(1, 10, 1) </a:t>
            </a:r>
            <a:r>
              <a:rPr lang="en-US" altLang="en-US" sz="1800" dirty="0">
                <a:solidFill>
                  <a:srgbClr val="0000FF"/>
                </a:solidFill>
                <a:latin typeface="Consolas" panose="020B0609020204030204" charset="0"/>
              </a:rPr>
              <a:t>#range()</a:t>
            </a:r>
            <a:r>
              <a:rPr lang="en-US" altLang="en-US" sz="1800" dirty="0" err="1">
                <a:solidFill>
                  <a:srgbClr val="0000FF"/>
                </a:solidFill>
                <a:latin typeface="Consolas" panose="020B0609020204030204" charset="0"/>
              </a:rPr>
              <a:t>是用来生成指定范围数字的内置函数</a:t>
            </a:r>
            <a:endParaRPr lang="en-US" altLang="en-US" sz="1800" dirty="0">
              <a:solidFill>
                <a:srgbClr val="0000FF"/>
              </a:solidFill>
              <a:latin typeface="Consolas" panose="020B0609020204030204" charset="0"/>
            </a:endParaRPr>
          </a:p>
          <a:p>
            <a:pPr>
              <a:buNone/>
            </a:pPr>
            <a:r>
              <a:rPr lang="en-US" altLang="en-US" sz="1800" dirty="0">
                <a:solidFill>
                  <a:srgbClr val="0000FF"/>
                </a:solidFill>
                <a:latin typeface="Consolas" panose="020B0609020204030204" charset="0"/>
              </a:rPr>
              <a:t>True</a:t>
            </a:r>
            <a:endParaRPr lang="en-US" altLang="en-US" sz="1800" dirty="0">
              <a:solidFill>
                <a:srgbClr val="0000FF"/>
              </a:solidFill>
              <a:latin typeface="Consolas" panose="020B0609020204030204" charset="0"/>
            </a:endParaRPr>
          </a:p>
          <a:p>
            <a:pPr>
              <a:buNone/>
            </a:pPr>
            <a:r>
              <a:rPr lang="en-US" altLang="en-US" sz="1800" dirty="0">
                <a:latin typeface="Consolas" panose="020B0609020204030204" charset="0"/>
              </a:rPr>
              <a:t>&gt;&gt;&gt; '</a:t>
            </a:r>
            <a:r>
              <a:rPr lang="en-US" altLang="en-US" sz="1800" dirty="0" err="1">
                <a:latin typeface="Consolas" panose="020B0609020204030204" charset="0"/>
              </a:rPr>
              <a:t>abc</a:t>
            </a:r>
            <a:r>
              <a:rPr lang="en-US" altLang="en-US" sz="1800" dirty="0">
                <a:latin typeface="Consolas" panose="020B0609020204030204" charset="0"/>
              </a:rPr>
              <a:t>' in '</a:t>
            </a:r>
            <a:r>
              <a:rPr lang="en-US" altLang="en-US" sz="1800" dirty="0" err="1">
                <a:latin typeface="Consolas" panose="020B0609020204030204" charset="0"/>
              </a:rPr>
              <a:t>abcdefg</a:t>
            </a:r>
            <a:r>
              <a:rPr lang="en-US" altLang="en-US" sz="1800" dirty="0">
                <a:latin typeface="Consolas" panose="020B0609020204030204" charset="0"/>
              </a:rPr>
              <a:t>'   </a:t>
            </a:r>
            <a:r>
              <a:rPr lang="en-US" altLang="en-US" sz="1800" dirty="0">
                <a:solidFill>
                  <a:srgbClr val="0000FF"/>
                </a:solidFill>
                <a:latin typeface="Consolas" panose="020B0609020204030204" charset="0"/>
              </a:rPr>
              <a:t>#</a:t>
            </a:r>
            <a:r>
              <a:rPr lang="en-US" altLang="en-US" sz="1800" dirty="0" err="1">
                <a:solidFill>
                  <a:srgbClr val="0000FF"/>
                </a:solidFill>
                <a:latin typeface="Consolas" panose="020B0609020204030204" charset="0"/>
              </a:rPr>
              <a:t>子字符串测试</a:t>
            </a:r>
            <a:endParaRPr lang="en-US" altLang="en-US" sz="1800" dirty="0">
              <a:solidFill>
                <a:srgbClr val="0000FF"/>
              </a:solidFill>
              <a:latin typeface="Consolas" panose="020B0609020204030204" charset="0"/>
            </a:endParaRPr>
          </a:p>
          <a:p>
            <a:pPr>
              <a:buNone/>
            </a:pPr>
            <a:r>
              <a:rPr lang="en-US" altLang="en-US" sz="1800" dirty="0">
                <a:solidFill>
                  <a:srgbClr val="0000FF"/>
                </a:solidFill>
                <a:latin typeface="Consolas" panose="020B0609020204030204" charset="0"/>
              </a:rPr>
              <a:t>True</a:t>
            </a:r>
            <a:endParaRPr lang="en-US" altLang="en-US" sz="1800" dirty="0">
              <a:solidFill>
                <a:srgbClr val="0000FF"/>
              </a:solidFill>
              <a:latin typeface="Consolas" panose="020B0609020204030204" charset="0"/>
            </a:endParaRPr>
          </a:p>
          <a:p>
            <a:pPr>
              <a:buNone/>
            </a:pPr>
            <a:r>
              <a:rPr lang="en-US" altLang="en-US" sz="1800" dirty="0">
                <a:latin typeface="Consolas" panose="020B0609020204030204" charset="0"/>
              </a:rPr>
              <a:t>&gt;&gt;&gt; for </a:t>
            </a:r>
            <a:r>
              <a:rPr lang="en-US" altLang="en-US" sz="1800" dirty="0" err="1">
                <a:latin typeface="Consolas" panose="020B0609020204030204" charset="0"/>
              </a:rPr>
              <a:t>i</a:t>
            </a:r>
            <a:r>
              <a:rPr lang="en-US" altLang="en-US" sz="1800" dirty="0">
                <a:latin typeface="Consolas" panose="020B0609020204030204" charset="0"/>
              </a:rPr>
              <a:t> in (3, 5, 7):  </a:t>
            </a:r>
            <a:r>
              <a:rPr lang="en-US" altLang="en-US" sz="1800" dirty="0">
                <a:solidFill>
                  <a:srgbClr val="0000FF"/>
                </a:solidFill>
                <a:latin typeface="Consolas" panose="020B0609020204030204" charset="0"/>
              </a:rPr>
              <a:t>#</a:t>
            </a:r>
            <a:r>
              <a:rPr lang="en-US" altLang="en-US" sz="1800" dirty="0" err="1">
                <a:solidFill>
                  <a:srgbClr val="0000FF"/>
                </a:solidFill>
                <a:latin typeface="Consolas" panose="020B0609020204030204" charset="0"/>
              </a:rPr>
              <a:t>循环，成员遍历</a:t>
            </a:r>
            <a:endParaRPr lang="en-US" altLang="en-US" sz="1800" dirty="0">
              <a:solidFill>
                <a:srgbClr val="0000FF"/>
              </a:solidFill>
              <a:latin typeface="Consolas" panose="020B0609020204030204" charset="0"/>
            </a:endParaRPr>
          </a:p>
          <a:p>
            <a:pPr>
              <a:buNone/>
            </a:pPr>
            <a:r>
              <a:rPr lang="en-US" altLang="en-US" sz="1800" dirty="0">
                <a:latin typeface="Consolas" panose="020B0609020204030204" charset="0"/>
              </a:rPr>
              <a:t>    print(</a:t>
            </a:r>
            <a:r>
              <a:rPr lang="en-US" altLang="en-US" sz="1800" dirty="0" err="1">
                <a:latin typeface="Consolas" panose="020B0609020204030204" charset="0"/>
              </a:rPr>
              <a:t>i</a:t>
            </a:r>
            <a:r>
              <a:rPr lang="en-US" altLang="en-US" sz="1800" dirty="0">
                <a:latin typeface="Consolas" panose="020B0609020204030204" charset="0"/>
              </a:rPr>
              <a:t>, end='\t')</a:t>
            </a:r>
            <a:endParaRPr lang="en-US" altLang="en-US" sz="1800" dirty="0">
              <a:latin typeface="Consolas" panose="020B0609020204030204" charset="0"/>
            </a:endParaRPr>
          </a:p>
          <a:p>
            <a:pPr>
              <a:buNone/>
            </a:pPr>
            <a:endParaRPr lang="en-US" altLang="en-US" sz="1800" dirty="0">
              <a:latin typeface="Consolas" panose="020B0609020204030204" charset="0"/>
            </a:endParaRPr>
          </a:p>
          <a:p>
            <a:pPr>
              <a:buNone/>
            </a:pPr>
            <a:r>
              <a:rPr lang="en-US" altLang="en-US" sz="1800" dirty="0">
                <a:solidFill>
                  <a:srgbClr val="0000FF"/>
                </a:solidFill>
                <a:latin typeface="Consolas" panose="020B0609020204030204" charset="0"/>
              </a:rPr>
              <a:t>3	 5	7</a:t>
            </a:r>
            <a:r>
              <a:rPr lang="en-US" altLang="en-US" sz="1400" dirty="0">
                <a:solidFill>
                  <a:srgbClr val="00B0F0"/>
                </a:solidFill>
                <a:latin typeface="Consolas" panose="020B0609020204030204" charset="0"/>
              </a:rPr>
              <a:t>	</a:t>
            </a:r>
            <a:endParaRPr lang="en-US" altLang="en-US" sz="1400" dirty="0">
              <a:solidFill>
                <a:srgbClr val="00B0F0"/>
              </a:solidFill>
              <a:latin typeface="Consolas" panose="020B0609020204030204" charset="0"/>
            </a:endParaRP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17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7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1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a:xfrm>
            <a:off x="738847" y="1435744"/>
            <a:ext cx="8229600" cy="4678451"/>
          </a:xfrm>
        </p:spPr>
        <p:txBody>
          <a:bodyPr anchor="t"/>
          <a:lstStyle/>
          <a:p>
            <a:pPr>
              <a:lnSpc>
                <a:spcPct val="150000"/>
              </a:lnSpc>
              <a:spcBef>
                <a:spcPts val="1200"/>
              </a:spcBef>
              <a:buClr>
                <a:srgbClr val="FF0000"/>
              </a:buClr>
              <a:buFont typeface="Wingdings" panose="05000000000000000000" pitchFamily="2" charset="2"/>
              <a:buChar char="n"/>
            </a:pPr>
            <a:r>
              <a:rPr lang="en-US" altLang="en-US" sz="2000" b="1" dirty="0">
                <a:solidFill>
                  <a:srgbClr val="FF0000"/>
                </a:solidFill>
              </a:rPr>
              <a:t>位运算符只能用于整数</a:t>
            </a:r>
            <a:r>
              <a:rPr lang="en-US" altLang="en-US" sz="2000" dirty="0"/>
              <a:t>，其内部执行过程为：首先将整数转换为二进制数，然后右对齐，必要的时候左侧补0，按位进行运算，最后再把计算结果转换为十进制数字返回</a:t>
            </a:r>
            <a:endParaRPr lang="en-US" altLang="en-US" sz="2000" dirty="0"/>
          </a:p>
          <a:p>
            <a:pPr>
              <a:buClr>
                <a:srgbClr val="FF0000"/>
              </a:buClr>
              <a:buFont typeface="Wingdings" panose="05000000000000000000" pitchFamily="2" charset="2"/>
              <a:buChar char="ü"/>
            </a:pPr>
            <a:r>
              <a:rPr lang="zh-CN" altLang="en-US" sz="1800" b="1" dirty="0"/>
              <a:t>例如：</a:t>
            </a:r>
            <a:endParaRPr lang="en-US" altLang="zh-CN" sz="1800" b="1" dirty="0"/>
          </a:p>
          <a:p>
            <a:pPr marL="0" indent="0">
              <a:buClr>
                <a:srgbClr val="FF0000"/>
              </a:buClr>
              <a:buNone/>
            </a:pPr>
            <a:endParaRPr lang="en-US" altLang="en-US" sz="1800" b="1" dirty="0"/>
          </a:p>
          <a:p>
            <a:pPr>
              <a:buNone/>
            </a:pPr>
            <a:r>
              <a:rPr lang="en-US" altLang="en-US" sz="1600" dirty="0">
                <a:latin typeface="Consolas" panose="020B0609020204030204" charset="0"/>
              </a:rPr>
              <a:t>&gt;&gt;&gt; 3 &lt;&lt; 2    </a:t>
            </a:r>
            <a:r>
              <a:rPr lang="en-US" altLang="en-US" sz="1600" dirty="0">
                <a:solidFill>
                  <a:srgbClr val="0000FF"/>
                </a:solidFill>
                <a:latin typeface="Consolas" panose="020B0609020204030204" charset="0"/>
              </a:rPr>
              <a:t>#把3左移2位</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12</a:t>
            </a:r>
            <a:endParaRPr lang="en-US" altLang="en-US" sz="1600" dirty="0">
              <a:solidFill>
                <a:srgbClr val="0000FF"/>
              </a:solidFill>
              <a:latin typeface="Consolas" panose="020B0609020204030204" charset="0"/>
            </a:endParaRPr>
          </a:p>
          <a:p>
            <a:pPr>
              <a:buNone/>
            </a:pPr>
            <a:r>
              <a:rPr lang="en-US" altLang="en-US" sz="1600" dirty="0">
                <a:latin typeface="Consolas" panose="020B0609020204030204" charset="0"/>
              </a:rPr>
              <a:t>&gt;&gt;&gt; 3 &amp; 7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位与运算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3</a:t>
            </a:r>
            <a:endParaRPr lang="en-US" altLang="en-US" sz="1600" dirty="0">
              <a:solidFill>
                <a:srgbClr val="0000FF"/>
              </a:solidFill>
              <a:latin typeface="Consolas" panose="020B0609020204030204" charset="0"/>
            </a:endParaRPr>
          </a:p>
          <a:p>
            <a:pPr>
              <a:buNone/>
            </a:pPr>
            <a:r>
              <a:rPr lang="en-US" altLang="en-US" sz="1600" dirty="0">
                <a:latin typeface="Consolas" panose="020B0609020204030204" charset="0"/>
              </a:rPr>
              <a:t>&gt;&gt;&gt; 3 | 8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位或运算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11</a:t>
            </a:r>
            <a:endParaRPr lang="en-US" altLang="en-US" sz="1600" dirty="0">
              <a:solidFill>
                <a:srgbClr val="0000FF"/>
              </a:solidFill>
              <a:latin typeface="Consolas" panose="020B0609020204030204" charset="0"/>
            </a:endParaRPr>
          </a:p>
          <a:p>
            <a:pPr>
              <a:buNone/>
            </a:pPr>
            <a:r>
              <a:rPr lang="en-US" altLang="en-US" sz="1600" dirty="0">
                <a:latin typeface="Consolas" panose="020B0609020204030204" charset="0"/>
              </a:rPr>
              <a:t>&gt;&gt;&gt; 3 ^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位异或运算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6</a:t>
            </a:r>
            <a:endParaRPr lang="en-US" altLang="en-US" sz="1600" dirty="0">
              <a:solidFill>
                <a:srgbClr val="0000FF"/>
              </a:solidFill>
              <a:latin typeface="Consolas" panose="020B0609020204030204" charset="0"/>
            </a:endParaRPr>
          </a:p>
        </p:txBody>
      </p:sp>
      <p:graphicFrame>
        <p:nvGraphicFramePr>
          <p:cNvPr id="52227" name="对象 1"/>
          <p:cNvGraphicFramePr/>
          <p:nvPr/>
        </p:nvGraphicFramePr>
        <p:xfrm>
          <a:off x="5995578" y="3131743"/>
          <a:ext cx="2680878" cy="1906982"/>
        </p:xfrm>
        <a:graphic>
          <a:graphicData uri="http://schemas.openxmlformats.org/presentationml/2006/ole">
            <mc:AlternateContent xmlns:mc="http://schemas.openxmlformats.org/markup-compatibility/2006">
              <mc:Choice xmlns:v="urn:schemas-microsoft-com:vml" Requires="v">
                <p:oleObj spid="_x0000_s2403" name="" r:id="rId1" imgW="2733675" imgH="1771650" progId="Paint.Picture">
                  <p:embed/>
                </p:oleObj>
              </mc:Choice>
              <mc:Fallback>
                <p:oleObj name="" r:id="rId1" imgW="2733675" imgH="1771650" progId="Paint.Picture">
                  <p:embed/>
                  <p:pic>
                    <p:nvPicPr>
                      <p:cNvPr id="0" name="对象 1"/>
                      <p:cNvPicPr/>
                      <p:nvPr/>
                    </p:nvPicPr>
                    <p:blipFill>
                      <a:blip r:embed="rId2"/>
                      <a:stretch>
                        <a:fillRect/>
                      </a:stretch>
                    </p:blipFill>
                    <p:spPr>
                      <a:xfrm>
                        <a:off x="5995578" y="3131743"/>
                        <a:ext cx="2680878" cy="1906982"/>
                      </a:xfrm>
                      <a:prstGeom prst="rect">
                        <a:avLst/>
                      </a:prstGeom>
                      <a:solidFill>
                        <a:srgbClr val="0000FF"/>
                      </a:solidFill>
                      <a:ln w="38100">
                        <a:noFill/>
                        <a:miter/>
                      </a:ln>
                    </p:spPr>
                  </p:pic>
                </p:oleObj>
              </mc:Fallback>
            </mc:AlternateContent>
          </a:graphicData>
        </a:graphic>
      </p:graphicFrame>
      <p:sp>
        <p:nvSpPr>
          <p:cNvPr id="5" name="线形标注 1 4"/>
          <p:cNvSpPr/>
          <p:nvPr/>
        </p:nvSpPr>
        <p:spPr>
          <a:xfrm>
            <a:off x="5968501" y="3131743"/>
            <a:ext cx="2707955" cy="1881517"/>
          </a:xfrm>
          <a:prstGeom prst="borderCallout1">
            <a:avLst>
              <a:gd name="adj1" fmla="val 54177"/>
              <a:gd name="adj2" fmla="val -1210"/>
              <a:gd name="adj3" fmla="val 123012"/>
              <a:gd name="adj4" fmla="val -40845"/>
            </a:avLst>
          </a:prstGeom>
          <a:noFill/>
          <a:ln w="25400">
            <a:solidFill>
              <a:srgbClr val="0000FF"/>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noProof="1"/>
          </a:p>
        </p:txBody>
      </p:sp>
      <p:sp>
        <p:nvSpPr>
          <p:cNvPr id="52229" name="文本框 5"/>
          <p:cNvSpPr txBox="1"/>
          <p:nvPr/>
        </p:nvSpPr>
        <p:spPr>
          <a:xfrm>
            <a:off x="4072166" y="5439411"/>
            <a:ext cx="1407795" cy="306705"/>
          </a:xfrm>
          <a:prstGeom prst="rect">
            <a:avLst/>
          </a:prstGeom>
          <a:noFill/>
          <a:ln w="25400" cap="flat" cmpd="sng">
            <a:solidFill>
              <a:srgbClr val="0000FF"/>
            </a:solidFill>
            <a:prstDash val="solid"/>
            <a:round/>
            <a:headEnd type="none" w="med" len="med"/>
            <a:tailEnd type="none" w="med" len="med"/>
          </a:ln>
        </p:spPr>
        <p:txBody>
          <a:bodyPr wrap="square" anchor="t">
            <a:spAutoFit/>
          </a:bodyPr>
          <a:lstStyle/>
          <a:p>
            <a:r>
              <a:rPr lang="zh-CN" altLang="en-US" sz="1400">
                <a:solidFill>
                  <a:srgbClr val="FF0000"/>
                </a:solidFill>
                <a:latin typeface="Arial" panose="020B0604020202020204" pitchFamily="34" charset="0"/>
                <a:ea typeface="宋体" panose="02010600030101010101" pitchFamily="2" charset="-122"/>
              </a:rPr>
              <a:t>位运算符规则</a:t>
            </a:r>
            <a:endParaRPr lang="zh-CN" altLang="en-US" sz="1400">
              <a:solidFill>
                <a:srgbClr val="FF0000"/>
              </a:solidFill>
              <a:latin typeface="Arial" panose="020B0604020202020204" pitchFamily="34" charset="0"/>
              <a:ea typeface="宋体" panose="02010600030101010101" pitchFamily="2" charset="-122"/>
            </a:endParaRP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3" name="文本框 12"/>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3707765" y="3141345"/>
            <a:ext cx="1081405" cy="295783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2229"/>
                                        </p:tgtEl>
                                        <p:attrNameLst>
                                          <p:attrName>style.visibility</p:attrName>
                                        </p:attrNameLst>
                                      </p:cBhvr>
                                      <p:to>
                                        <p:strVal val="visible"/>
                                      </p:to>
                                    </p:set>
                                    <p:anim calcmode="lin" valueType="num">
                                      <p:cBhvr additive="base">
                                        <p:cTn id="16" dur="500" fill="hold"/>
                                        <p:tgtEl>
                                          <p:spTgt spid="52229"/>
                                        </p:tgtEl>
                                        <p:attrNameLst>
                                          <p:attrName>ppt_x</p:attrName>
                                        </p:attrNameLst>
                                      </p:cBhvr>
                                      <p:tavLst>
                                        <p:tav tm="0">
                                          <p:val>
                                            <p:strVal val="#ppt_x"/>
                                          </p:val>
                                        </p:tav>
                                        <p:tav tm="100000">
                                          <p:val>
                                            <p:strVal val="#ppt_x"/>
                                          </p:val>
                                        </p:tav>
                                      </p:tavLst>
                                    </p:anim>
                                    <p:anim calcmode="lin" valueType="num">
                                      <p:cBhvr additive="base">
                                        <p:cTn id="17" dur="500" fill="hold"/>
                                        <p:tgtEl>
                                          <p:spTgt spid="5222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2227"/>
                                        </p:tgtEl>
                                        <p:attrNameLst>
                                          <p:attrName>style.visibility</p:attrName>
                                        </p:attrNameLst>
                                      </p:cBhvr>
                                      <p:to>
                                        <p:strVal val="visible"/>
                                      </p:to>
                                    </p:set>
                                    <p:anim calcmode="lin" valueType="num">
                                      <p:cBhvr additive="base">
                                        <p:cTn id="20" dur="500" fill="hold"/>
                                        <p:tgtEl>
                                          <p:spTgt spid="52227"/>
                                        </p:tgtEl>
                                        <p:attrNameLst>
                                          <p:attrName>ppt_x</p:attrName>
                                        </p:attrNameLst>
                                      </p:cBhvr>
                                      <p:tavLst>
                                        <p:tav tm="0">
                                          <p:val>
                                            <p:strVal val="#ppt_x"/>
                                          </p:val>
                                        </p:tav>
                                        <p:tav tm="100000">
                                          <p:val>
                                            <p:strVal val="#ppt_x"/>
                                          </p:val>
                                        </p:tav>
                                      </p:tavLst>
                                    </p:anim>
                                    <p:anim calcmode="lin" valueType="num">
                                      <p:cBhvr additive="base">
                                        <p:cTn id="21"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22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222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2225">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2225">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225">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2225">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2225">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2225">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2225">
                                            <p:txEl>
                                              <p:pRg st="10" end="1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uiExpand="1" build="p"/>
      <p:bldP spid="5" grpId="0" animBg="1"/>
      <p:bldP spid="522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Times New Roman" panose="02020603050405020304" pitchFamily="18" charset="0"/>
                  <a:ea typeface="黑体" panose="02010609060101010101" pitchFamily="49" charset="-122"/>
                </a:rPr>
                <a:t>引言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1" cstate="print"/>
              <a:stretch>
                <a:fillRect/>
              </a:stretch>
            </p:blipFill>
            <p:spPr>
              <a:xfrm>
                <a:off x="1189071" y="1467621"/>
                <a:ext cx="377680" cy="419801"/>
              </a:xfrm>
              <a:prstGeom prst="rect">
                <a:avLst/>
              </a:prstGeom>
            </p:spPr>
          </p:pic>
        </p:grpSp>
      </p:grpSp>
      <p:graphicFrame>
        <p:nvGraphicFramePr>
          <p:cNvPr id="2" name="表格 1"/>
          <p:cNvGraphicFramePr>
            <a:graphicFrameLocks noGrp="1"/>
          </p:cNvGraphicFramePr>
          <p:nvPr>
            <p:custDataLst>
              <p:tags r:id="rId2"/>
            </p:custDataLst>
          </p:nvPr>
        </p:nvGraphicFramePr>
        <p:xfrm>
          <a:off x="1691640" y="3220720"/>
          <a:ext cx="5816600" cy="288290"/>
        </p:xfrm>
        <a:graphic>
          <a:graphicData uri="http://schemas.openxmlformats.org/drawingml/2006/table">
            <a:tbl>
              <a:tblPr firstRow="1" firstCol="1" lastRow="1" lastCol="1" bandRow="1" bandCol="1">
                <a:tableStyleId>{5C22544A-7EE6-4342-B048-85BDC9FD1C3A}</a:tableStyleId>
              </a:tblPr>
              <a:tblGrid>
                <a:gridCol w="5816600"/>
              </a:tblGrid>
              <a:tr h="288032">
                <a:tc>
                  <a:txBody>
                    <a:bodyPr/>
                    <a:lstStyle/>
                    <a:p>
                      <a:pPr algn="just">
                        <a:spcAft>
                          <a:spcPts val="0"/>
                        </a:spcAft>
                      </a:pPr>
                      <a:r>
                        <a:rPr lang="zh-CN" sz="1600" kern="100" baseline="0" dirty="0">
                          <a:solidFill>
                            <a:schemeClr val="tx1"/>
                          </a:solidFill>
                          <a:effectLst/>
                          <a:latin typeface="Times New Roman" panose="02020603050405020304" pitchFamily="18" charset="0"/>
                        </a:rPr>
                        <a:t>董付国</a:t>
                      </a:r>
                      <a:r>
                        <a:rPr lang="en-US" sz="1600" kern="100" baseline="0" dirty="0">
                          <a:solidFill>
                            <a:schemeClr val="tx1"/>
                          </a:solidFill>
                          <a:effectLst/>
                          <a:latin typeface="Times New Roman" panose="02020603050405020304" pitchFamily="18" charset="0"/>
                        </a:rPr>
                        <a:t>. </a:t>
                      </a:r>
                      <a:r>
                        <a:rPr lang="zh-CN" sz="1600" kern="100" baseline="0" dirty="0">
                          <a:solidFill>
                            <a:schemeClr val="tx1"/>
                          </a:solidFill>
                          <a:effectLst/>
                          <a:latin typeface="Times New Roman" panose="02020603050405020304" pitchFamily="18" charset="0"/>
                        </a:rPr>
                        <a:t>《</a:t>
                      </a:r>
                      <a:r>
                        <a:rPr lang="en-US" sz="1600" kern="100" baseline="0" dirty="0">
                          <a:solidFill>
                            <a:schemeClr val="tx1"/>
                          </a:solidFill>
                          <a:effectLst/>
                          <a:latin typeface="Times New Roman" panose="02020603050405020304" pitchFamily="18" charset="0"/>
                        </a:rPr>
                        <a:t>Python</a:t>
                      </a:r>
                      <a:r>
                        <a:rPr lang="zh-CN" sz="1600" kern="100" baseline="0" dirty="0">
                          <a:solidFill>
                            <a:schemeClr val="tx1"/>
                          </a:solidFill>
                          <a:effectLst/>
                          <a:latin typeface="Times New Roman" panose="02020603050405020304" pitchFamily="18" charset="0"/>
                        </a:rPr>
                        <a:t>程序设计》</a:t>
                      </a:r>
                      <a:r>
                        <a:rPr lang="en-US" altLang="zh-CN" sz="1600" kern="100" baseline="0" dirty="0">
                          <a:solidFill>
                            <a:schemeClr val="tx1"/>
                          </a:solidFill>
                          <a:effectLst/>
                          <a:latin typeface="Times New Roman" panose="02020603050405020304" pitchFamily="18" charset="0"/>
                        </a:rPr>
                        <a:t>(</a:t>
                      </a:r>
                      <a:r>
                        <a:rPr lang="zh-CN" sz="1600" kern="100" baseline="0" dirty="0">
                          <a:solidFill>
                            <a:schemeClr val="tx1"/>
                          </a:solidFill>
                          <a:effectLst/>
                          <a:latin typeface="Times New Roman" panose="02020603050405020304" pitchFamily="18" charset="0"/>
                        </a:rPr>
                        <a:t>第</a:t>
                      </a:r>
                      <a:r>
                        <a:rPr lang="en-US" sz="1600" kern="100" baseline="0" dirty="0">
                          <a:solidFill>
                            <a:schemeClr val="tx1"/>
                          </a:solidFill>
                          <a:effectLst/>
                          <a:latin typeface="Times New Roman" panose="02020603050405020304" pitchFamily="18" charset="0"/>
                        </a:rPr>
                        <a:t>2</a:t>
                      </a:r>
                      <a:r>
                        <a:rPr lang="zh-CN" sz="1600" kern="100" baseline="0" dirty="0">
                          <a:solidFill>
                            <a:schemeClr val="tx1"/>
                          </a:solidFill>
                          <a:effectLst/>
                          <a:latin typeface="Times New Roman" panose="02020603050405020304" pitchFamily="18" charset="0"/>
                        </a:rPr>
                        <a:t>版</a:t>
                      </a:r>
                      <a:r>
                        <a:rPr lang="en-US" altLang="zh-CN" sz="1600" kern="100" baseline="0" dirty="0">
                          <a:solidFill>
                            <a:schemeClr val="tx1"/>
                          </a:solidFill>
                          <a:effectLst/>
                          <a:latin typeface="Times New Roman" panose="02020603050405020304" pitchFamily="18" charset="0"/>
                        </a:rPr>
                        <a:t>/3</a:t>
                      </a:r>
                      <a:r>
                        <a:rPr lang="zh-CN" altLang="en-US" sz="1600" kern="100" baseline="0" dirty="0">
                          <a:solidFill>
                            <a:schemeClr val="tx1"/>
                          </a:solidFill>
                          <a:effectLst/>
                          <a:latin typeface="Times New Roman" panose="02020603050405020304" pitchFamily="18" charset="0"/>
                        </a:rPr>
                        <a:t>版</a:t>
                      </a:r>
                      <a:r>
                        <a:rPr lang="en-US" altLang="zh-CN" sz="1600" kern="100" baseline="0" dirty="0">
                          <a:solidFill>
                            <a:schemeClr val="tx1"/>
                          </a:solidFill>
                          <a:effectLst/>
                          <a:latin typeface="Times New Roman" panose="02020603050405020304" pitchFamily="18" charset="0"/>
                        </a:rPr>
                        <a:t>)</a:t>
                      </a:r>
                      <a:r>
                        <a:rPr lang="en-US" sz="1600" kern="100" baseline="0" dirty="0">
                          <a:solidFill>
                            <a:schemeClr val="tx1"/>
                          </a:solidFill>
                          <a:effectLst/>
                          <a:latin typeface="Times New Roman" panose="02020603050405020304" pitchFamily="18" charset="0"/>
                        </a:rPr>
                        <a:t>. </a:t>
                      </a:r>
                      <a:r>
                        <a:rPr lang="zh-CN" sz="1600" kern="100" baseline="0" dirty="0">
                          <a:solidFill>
                            <a:schemeClr val="tx1"/>
                          </a:solidFill>
                          <a:effectLst/>
                          <a:latin typeface="Times New Roman" panose="02020603050405020304" pitchFamily="18" charset="0"/>
                        </a:rPr>
                        <a:t>清华大学出版社</a:t>
                      </a:r>
                      <a:r>
                        <a:rPr lang="en-US" altLang="zh-CN" sz="1600" kern="100" baseline="0" dirty="0">
                          <a:solidFill>
                            <a:schemeClr val="tx1"/>
                          </a:solidFill>
                          <a:effectLst/>
                          <a:latin typeface="Times New Roman" panose="02020603050405020304" pitchFamily="18" charset="0"/>
                        </a:rPr>
                        <a:t>.</a:t>
                      </a:r>
                      <a:endParaRPr lang="zh-CN" sz="20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bl>
          </a:graphicData>
        </a:graphic>
      </p:graphicFrame>
      <p:graphicFrame>
        <p:nvGraphicFramePr>
          <p:cNvPr id="3" name="表格 2"/>
          <p:cNvGraphicFramePr>
            <a:graphicFrameLocks noGrp="1"/>
          </p:cNvGraphicFramePr>
          <p:nvPr/>
        </p:nvGraphicFramePr>
        <p:xfrm>
          <a:off x="543941" y="4390474"/>
          <a:ext cx="8496944" cy="1371600"/>
        </p:xfrm>
        <a:graphic>
          <a:graphicData uri="http://schemas.openxmlformats.org/drawingml/2006/table">
            <a:tbl>
              <a:tblPr firstRow="1" firstCol="1" lastRow="1" lastCol="1" bandRow="1" bandCol="1">
                <a:tableStyleId>{5C22544A-7EE6-4342-B048-85BDC9FD1C3A}</a:tableStyleId>
              </a:tblPr>
              <a:tblGrid>
                <a:gridCol w="1635961"/>
                <a:gridCol w="1603046"/>
                <a:gridCol w="677819"/>
                <a:gridCol w="1864002"/>
                <a:gridCol w="610406"/>
                <a:gridCol w="1575441"/>
                <a:gridCol w="530269"/>
              </a:tblGrid>
              <a:tr h="592898">
                <a:tc>
                  <a:txBody>
                    <a:bodyPr/>
                    <a:lstStyle/>
                    <a:p>
                      <a:pPr marL="0" algn="ctr" defTabSz="914400" rtl="0" eaLnBrk="1" latinLnBrk="0" hangingPunct="1">
                        <a:lnSpc>
                          <a:spcPct val="100000"/>
                        </a:lnSpc>
                        <a:spcBef>
                          <a:spcPts val="300"/>
                        </a:spcBef>
                        <a:spcAft>
                          <a:spcPts val="0"/>
                        </a:spcAft>
                      </a:pP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教学方式</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(Pedagogical </a:t>
                      </a:r>
                      <a:r>
                        <a:rPr lang="en-US" sz="1400" b="1" kern="100" baseline="0" dirty="0" err="1">
                          <a:solidFill>
                            <a:schemeClr val="tx1"/>
                          </a:solidFill>
                          <a:effectLst/>
                          <a:latin typeface="Times New Roman" panose="02020603050405020304" pitchFamily="18" charset="0"/>
                          <a:ea typeface="仿宋" panose="02010609060101010101" pitchFamily="49" charset="-122"/>
                          <a:cs typeface="+mn-cs"/>
                        </a:rPr>
                        <a:t>Methods,PM</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gridSpan="3">
                  <a:txBody>
                    <a:bodyPr/>
                    <a:lstStyle/>
                    <a:p>
                      <a:pPr marL="0" algn="l"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PM1.</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讲授法教学 </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16</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66.7 %</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p>
                      <a:pPr marL="0" algn="l"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PM3.</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案例教学</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6</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25.0%</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hMerge="1">
                  <a:tcPr/>
                </a:tc>
                <a:tc hMerge="1">
                  <a:tcPr/>
                </a:tc>
                <a:tc gridSpan="3">
                  <a:txBody>
                    <a:bodyPr/>
                    <a:lstStyle/>
                    <a:p>
                      <a:pPr marL="0" algn="ctr"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PM2.</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研讨式学习</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2 </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8.3 %</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hMerge="1">
                  <a:tcPr/>
                </a:tc>
                <a:tc hMerge="1">
                  <a:tcPr/>
                </a:tc>
              </a:tr>
              <a:tr h="0">
                <a:tc rowSpan="4">
                  <a:txBody>
                    <a:bodyPr/>
                    <a:lstStyle/>
                    <a:p>
                      <a:pPr marL="0" algn="ctr" defTabSz="914400" rtl="0" eaLnBrk="1" latinLnBrk="0" hangingPunct="1">
                        <a:lnSpc>
                          <a:spcPct val="100000"/>
                        </a:lnSpc>
                        <a:spcBef>
                          <a:spcPts val="300"/>
                        </a:spcBef>
                        <a:spcAft>
                          <a:spcPts val="0"/>
                        </a:spcAft>
                      </a:pP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评估方式</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(Evaluation </a:t>
                      </a:r>
                      <a:r>
                        <a:rPr lang="en-US" sz="1400" b="1" kern="100" baseline="0" dirty="0" err="1">
                          <a:solidFill>
                            <a:schemeClr val="tx1"/>
                          </a:solidFill>
                          <a:effectLst/>
                          <a:latin typeface="Times New Roman" panose="02020603050405020304" pitchFamily="18" charset="0"/>
                          <a:ea typeface="仿宋" panose="02010609060101010101" pitchFamily="49" charset="-122"/>
                          <a:cs typeface="+mn-cs"/>
                        </a:rPr>
                        <a:t>Methods,EM</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课堂测试</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20%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 2.</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期中考试</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EM3.</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期末考试</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40%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r>
              <a:tr h="139065">
                <a:tc vMerge="1">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□EM4.</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作业撰写</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EM5.</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实验分析报告</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20</a:t>
                      </a:r>
                      <a:r>
                        <a:rPr lang="en-US" altLang="zh-CN"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□EM6.</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期末报告</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r>
              <a:tr h="160655">
                <a:tc vMerge="1">
                  <a:tcPr/>
                </a:tc>
                <a:tc>
                  <a:txBody>
                    <a:bodyPr/>
                    <a:lstStyle/>
                    <a:p>
                      <a:pPr marL="0" algn="l" defTabSz="914400" rtl="0" eaLnBrk="1" latinLnBrk="0" hangingPunct="1">
                        <a:lnSpc>
                          <a:spcPct val="100000"/>
                        </a:lnSpc>
                        <a:spcBef>
                          <a:spcPts val="300"/>
                        </a:spcBef>
                        <a:spcAft>
                          <a:spcPts val="0"/>
                        </a:spcAft>
                      </a:pPr>
                      <a:r>
                        <a:rPr lang="en-US" sz="1200" b="1" kern="100" baseline="0">
                          <a:solidFill>
                            <a:schemeClr val="tx1"/>
                          </a:solidFill>
                          <a:effectLst/>
                          <a:latin typeface="Times New Roman" panose="02020603050405020304" pitchFamily="18" charset="0"/>
                          <a:ea typeface="仿宋" panose="02010609060101010101" pitchFamily="49" charset="-122"/>
                          <a:cs typeface="+mn-cs"/>
                        </a:rPr>
                        <a:t>□EM7.</a:t>
                      </a:r>
                      <a:r>
                        <a:rPr lang="zh-CN" sz="1200" b="1" kern="100" baseline="0">
                          <a:solidFill>
                            <a:schemeClr val="tx1"/>
                          </a:solidFill>
                          <a:effectLst/>
                          <a:latin typeface="Times New Roman" panose="02020603050405020304" pitchFamily="18" charset="0"/>
                          <a:ea typeface="仿宋" panose="02010609060101010101" pitchFamily="49" charset="-122"/>
                          <a:cs typeface="+mn-cs"/>
                        </a:rPr>
                        <a:t>课堂演讲</a:t>
                      </a:r>
                      <a:endParaRPr lang="zh-CN" sz="1200" b="1" kern="100" baseline="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□EM8.</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论文撰述</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□EM9.</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出勤率</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r>
              <a:tr h="142875">
                <a:tc vMerge="1">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□EM10.</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口试</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altLang="zh-CN"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EM11.</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设计报告</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ctr" defTabSz="914400" rtl="0" eaLnBrk="1" latinLnBrk="0" hangingPunct="1">
                        <a:lnSpc>
                          <a:spcPct val="100000"/>
                        </a:lnSpc>
                        <a:spcBef>
                          <a:spcPts val="300"/>
                        </a:spcBef>
                        <a:spcAft>
                          <a:spcPts val="0"/>
                        </a:spcAft>
                      </a:pPr>
                      <a:r>
                        <a:rPr lang="en-US" altLang="zh-CN" sz="1200" b="1" kern="100" baseline="0" dirty="0">
                          <a:solidFill>
                            <a:schemeClr val="tx1"/>
                          </a:solidFill>
                          <a:effectLst/>
                          <a:latin typeface="Times New Roman" panose="02020603050405020304" pitchFamily="18" charset="0"/>
                          <a:ea typeface="仿宋" panose="02010609060101010101" pitchFamily="49" charset="-122"/>
                          <a:cs typeface="+mn-cs"/>
                        </a:rPr>
                        <a:t>20%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gridSpan="2">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hMerge="1">
                  <a:tcPr/>
                </a:tc>
              </a:tr>
            </a:tbl>
          </a:graphicData>
        </a:graphic>
      </p:graphicFrame>
      <p:sp>
        <p:nvSpPr>
          <p:cNvPr id="4" name="文本框 3"/>
          <p:cNvSpPr txBox="1"/>
          <p:nvPr/>
        </p:nvSpPr>
        <p:spPr>
          <a:xfrm>
            <a:off x="543941" y="2759205"/>
            <a:ext cx="1579787"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a:t>课程教材</a:t>
            </a:r>
            <a:r>
              <a:rPr lang="zh-CN" altLang="en-US" dirty="0"/>
              <a:t>： </a:t>
            </a:r>
            <a:endParaRPr lang="zh-CN" altLang="en-US" dirty="0"/>
          </a:p>
        </p:txBody>
      </p:sp>
      <p:sp>
        <p:nvSpPr>
          <p:cNvPr id="11" name="文本框 10"/>
          <p:cNvSpPr txBox="1"/>
          <p:nvPr/>
        </p:nvSpPr>
        <p:spPr>
          <a:xfrm>
            <a:off x="524841" y="3764840"/>
            <a:ext cx="2894856"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a:t>教学方式与评估方式 </a:t>
            </a:r>
            <a:r>
              <a:rPr lang="zh-CN" altLang="en-US" dirty="0"/>
              <a:t>： </a:t>
            </a:r>
            <a:endParaRPr lang="zh-CN" altLang="en-US" dirty="0"/>
          </a:p>
        </p:txBody>
      </p:sp>
      <p:sp>
        <p:nvSpPr>
          <p:cNvPr id="12" name="文本框 11"/>
          <p:cNvSpPr txBox="1"/>
          <p:nvPr/>
        </p:nvSpPr>
        <p:spPr>
          <a:xfrm>
            <a:off x="524841" y="943013"/>
            <a:ext cx="1579787"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a:t>课程概况</a:t>
            </a:r>
            <a:r>
              <a:rPr lang="zh-CN" altLang="en-US" dirty="0"/>
              <a:t>： </a:t>
            </a:r>
            <a:endParaRPr lang="zh-CN" altLang="en-US" dirty="0"/>
          </a:p>
        </p:txBody>
      </p:sp>
      <p:graphicFrame>
        <p:nvGraphicFramePr>
          <p:cNvPr id="14" name="表格 13"/>
          <p:cNvGraphicFramePr>
            <a:graphicFrameLocks noGrp="1"/>
          </p:cNvGraphicFramePr>
          <p:nvPr/>
        </p:nvGraphicFramePr>
        <p:xfrm>
          <a:off x="1475656" y="1415837"/>
          <a:ext cx="6908526" cy="1076398"/>
        </p:xfrm>
        <a:graphic>
          <a:graphicData uri="http://schemas.openxmlformats.org/drawingml/2006/table">
            <a:tbl>
              <a:tblPr firstRow="1" firstCol="1" lastRow="1" lastCol="1" bandRow="1" bandCol="1">
                <a:tableStyleId>{5C22544A-7EE6-4342-B048-85BDC9FD1C3A}</a:tableStyleId>
              </a:tblPr>
              <a:tblGrid>
                <a:gridCol w="1075878"/>
                <a:gridCol w="1800200"/>
                <a:gridCol w="1080120"/>
                <a:gridCol w="1008112"/>
                <a:gridCol w="1944216"/>
              </a:tblGrid>
              <a:tr h="217600">
                <a:tc>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开课单位</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计算机与信息学院</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课程类型</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zh-CN" sz="1600" kern="100" baseline="0" dirty="0">
                          <a:solidFill>
                            <a:srgbClr val="FF0000"/>
                          </a:solidFill>
                          <a:effectLst/>
                          <a:latin typeface="Times New Roman" panose="02020603050405020304" pitchFamily="18" charset="0"/>
                          <a:ea typeface="仿宋" panose="02010609060101010101" pitchFamily="49" charset="-122"/>
                        </a:rPr>
                        <a:t>专业选修课程</a:t>
                      </a:r>
                      <a:endParaRPr lang="zh-CN" sz="2000" kern="100" baseline="0" dirty="0">
                        <a:solidFill>
                          <a:srgbClr val="FF0000"/>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cPr/>
                </a:tc>
              </a:tr>
              <a:tr h="217600">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课程名称</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en-US" sz="1600" b="1" kern="100" baseline="0" dirty="0">
                          <a:solidFill>
                            <a:schemeClr val="tx1"/>
                          </a:solidFill>
                          <a:effectLst/>
                          <a:latin typeface="Times New Roman" panose="02020603050405020304" pitchFamily="18" charset="0"/>
                          <a:ea typeface="仿宋" panose="02010609060101010101" pitchFamily="49" charset="-122"/>
                        </a:rPr>
                        <a:t>Python</a:t>
                      </a:r>
                      <a:r>
                        <a:rPr lang="zh-CN" sz="1600" b="1" kern="100" baseline="0" dirty="0">
                          <a:solidFill>
                            <a:schemeClr val="tx1"/>
                          </a:solidFill>
                          <a:effectLst/>
                          <a:latin typeface="Times New Roman" panose="02020603050405020304" pitchFamily="18" charset="0"/>
                          <a:ea typeface="仿宋" panose="02010609060101010101" pitchFamily="49" charset="-122"/>
                        </a:rPr>
                        <a:t>语言与系统设计</a:t>
                      </a:r>
                      <a:endParaRPr lang="zh-CN" sz="2000" b="1"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课程代码</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marL="0" algn="ctr" defTabSz="914400" rtl="0" eaLnBrk="1" latinLnBrk="0" hangingPunct="1">
                        <a:spcAft>
                          <a:spcPts val="0"/>
                        </a:spcAft>
                      </a:pPr>
                      <a:r>
                        <a:rPr lang="en-US" altLang="zh-CN" sz="1600" b="1" kern="100" baseline="0" dirty="0">
                          <a:solidFill>
                            <a:schemeClr val="tx1"/>
                          </a:solidFill>
                          <a:effectLst/>
                          <a:latin typeface="Times New Roman" panose="02020603050405020304" pitchFamily="18" charset="0"/>
                          <a:ea typeface="仿宋" panose="02010609060101010101" pitchFamily="49" charset="-122"/>
                          <a:cs typeface="+mn-cs"/>
                        </a:rPr>
                        <a:t>0521760X</a:t>
                      </a:r>
                      <a:r>
                        <a:rPr lang="en-US" sz="16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6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r>
              <a:tr h="217600">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开课学期</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第三学期</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学时</a:t>
                      </a:r>
                      <a:r>
                        <a:rPr lang="en-US" sz="1600" kern="100" baseline="0">
                          <a:solidFill>
                            <a:schemeClr val="tx1"/>
                          </a:solidFill>
                          <a:effectLst/>
                          <a:latin typeface="Times New Roman" panose="02020603050405020304" pitchFamily="18" charset="0"/>
                          <a:ea typeface="仿宋" panose="02010609060101010101" pitchFamily="49" charset="-122"/>
                        </a:rPr>
                        <a:t>/</a:t>
                      </a:r>
                      <a:r>
                        <a:rPr lang="zh-CN" sz="1600" kern="100" baseline="0">
                          <a:solidFill>
                            <a:schemeClr val="tx1"/>
                          </a:solidFill>
                          <a:effectLst/>
                          <a:latin typeface="Times New Roman" panose="02020603050405020304" pitchFamily="18" charset="0"/>
                          <a:ea typeface="仿宋" panose="02010609060101010101" pitchFamily="49" charset="-122"/>
                        </a:rPr>
                        <a:t>学分</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en-US" sz="1600" kern="100" baseline="0" dirty="0">
                          <a:solidFill>
                            <a:schemeClr val="tx1"/>
                          </a:solidFill>
                          <a:effectLst/>
                          <a:latin typeface="Times New Roman" panose="02020603050405020304" pitchFamily="18" charset="0"/>
                          <a:ea typeface="仿宋" panose="02010609060101010101" pitchFamily="49" charset="-122"/>
                        </a:rPr>
                        <a:t>(24</a:t>
                      </a:r>
                      <a:r>
                        <a:rPr lang="zh-CN" altLang="en-US" sz="1600" kern="100" baseline="0" dirty="0">
                          <a:solidFill>
                            <a:schemeClr val="tx1"/>
                          </a:solidFill>
                          <a:effectLst/>
                          <a:latin typeface="Times New Roman" panose="02020603050405020304" pitchFamily="18" charset="0"/>
                          <a:ea typeface="仿宋" panose="02010609060101010101" pitchFamily="49" charset="-122"/>
                        </a:rPr>
                        <a:t>理论</a:t>
                      </a:r>
                      <a:r>
                        <a:rPr lang="en-US" sz="1600" kern="100" baseline="0" dirty="0">
                          <a:solidFill>
                            <a:schemeClr val="tx1"/>
                          </a:solidFill>
                          <a:effectLst/>
                          <a:latin typeface="Times New Roman" panose="02020603050405020304" pitchFamily="18" charset="0"/>
                          <a:ea typeface="仿宋" panose="02010609060101010101" pitchFamily="49" charset="-122"/>
                        </a:rPr>
                        <a:t>+8</a:t>
                      </a:r>
                      <a:r>
                        <a:rPr lang="zh-CN" altLang="en-US" sz="1600" kern="100" baseline="0" dirty="0">
                          <a:solidFill>
                            <a:schemeClr val="tx1"/>
                          </a:solidFill>
                          <a:effectLst/>
                          <a:latin typeface="Times New Roman" panose="02020603050405020304" pitchFamily="18" charset="0"/>
                          <a:ea typeface="仿宋" panose="02010609060101010101" pitchFamily="49" charset="-122"/>
                        </a:rPr>
                        <a:t>实践</a:t>
                      </a:r>
                      <a:r>
                        <a:rPr lang="en-US" sz="1600" kern="100" baseline="0" dirty="0">
                          <a:solidFill>
                            <a:schemeClr val="tx1"/>
                          </a:solidFill>
                          <a:effectLst/>
                          <a:latin typeface="Times New Roman" panose="02020603050405020304" pitchFamily="18" charset="0"/>
                          <a:ea typeface="仿宋" panose="02010609060101010101" pitchFamily="49" charset="-122"/>
                        </a:rPr>
                        <a:t>) /2</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rgbClr val="92D050"/>
                    </a:solidFill>
                  </a:tcPr>
                </a:tc>
              </a:tr>
              <a:tr h="344878">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选课对象</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4">
                  <a:txBody>
                    <a:bodyPr/>
                    <a:lstStyle/>
                    <a:p>
                      <a:pPr algn="ctr">
                        <a:spcAft>
                          <a:spcPts val="0"/>
                        </a:spcAft>
                      </a:pPr>
                      <a:r>
                        <a:rPr lang="zh-CN" altLang="en-US" sz="1600" kern="100" baseline="0" dirty="0">
                          <a:solidFill>
                            <a:schemeClr val="tx1"/>
                          </a:solidFill>
                          <a:effectLst/>
                          <a:latin typeface="Times New Roman" panose="02020603050405020304" pitchFamily="18" charset="0"/>
                          <a:ea typeface="仿宋" panose="02010609060101010101" pitchFamily="49" charset="-122"/>
                        </a:rPr>
                        <a:t>主要面向</a:t>
                      </a:r>
                      <a:r>
                        <a:rPr lang="zh-CN" sz="1600" kern="100" baseline="0" dirty="0">
                          <a:solidFill>
                            <a:schemeClr val="tx1"/>
                          </a:solidFill>
                          <a:effectLst/>
                          <a:latin typeface="Times New Roman" panose="02020603050405020304" pitchFamily="18" charset="0"/>
                          <a:ea typeface="仿宋" panose="02010609060101010101" pitchFamily="49" charset="-122"/>
                        </a:rPr>
                        <a:t>计算机科学与技术专业</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rgbClr val="92D050"/>
                    </a:solidFill>
                  </a:tcPr>
                </a:tc>
                <a:tc hMerge="1">
                  <a:tcPr/>
                </a:tc>
                <a:tc hMerge="1">
                  <a:tcPr/>
                </a:tc>
                <a:tc hMerge="1">
                  <a:tcPr/>
                </a:tc>
              </a:tr>
            </a:tbl>
          </a:graphicData>
        </a:graphic>
      </p:graphicFrame>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683568" y="1412776"/>
            <a:ext cx="8229600" cy="4678451"/>
          </a:xfrm>
        </p:spPr>
        <p:txBody>
          <a:bodyPr anchor="t"/>
          <a:lstStyle/>
          <a:p>
            <a:pPr>
              <a:buClr>
                <a:srgbClr val="FF0000"/>
              </a:buClr>
              <a:buFont typeface="Wingdings" panose="05000000000000000000" pitchFamily="2" charset="2"/>
              <a:buChar char="n"/>
            </a:pPr>
            <a:r>
              <a:rPr lang="en-US" altLang="en-US" sz="2000" b="1" dirty="0" err="1"/>
              <a:t>集合的交集、并集、对称差集</a:t>
            </a:r>
            <a:r>
              <a:rPr lang="en-US" altLang="en-US" sz="2000" dirty="0" err="1"/>
              <a:t>等运算借助于</a:t>
            </a:r>
            <a:r>
              <a:rPr lang="en-US" altLang="en-US" sz="2000" b="1" dirty="0" err="1">
                <a:solidFill>
                  <a:srgbClr val="FF0000"/>
                </a:solidFill>
              </a:rPr>
              <a:t>位运算符</a:t>
            </a:r>
            <a:r>
              <a:rPr lang="en-US" altLang="en-US" sz="2000" dirty="0" err="1"/>
              <a:t>来实现</a:t>
            </a:r>
            <a:endParaRPr lang="en-US" altLang="en-US" sz="2000" dirty="0"/>
          </a:p>
          <a:p>
            <a:pPr>
              <a:buClr>
                <a:srgbClr val="FF0000"/>
              </a:buClr>
              <a:buFont typeface="Wingdings" panose="05000000000000000000" pitchFamily="2" charset="2"/>
              <a:buChar char="n"/>
            </a:pPr>
            <a:r>
              <a:rPr lang="en-US" altLang="en-US" sz="2000" dirty="0" err="1"/>
              <a:t>而</a:t>
            </a:r>
            <a:r>
              <a:rPr lang="en-US" altLang="en-US" sz="2000" b="1" dirty="0" err="1"/>
              <a:t>差集</a:t>
            </a:r>
            <a:r>
              <a:rPr lang="en-US" altLang="en-US" sz="2000" dirty="0" err="1"/>
              <a:t>则使用</a:t>
            </a:r>
            <a:r>
              <a:rPr lang="en-US" altLang="en-US" sz="2000" dirty="0" err="1">
                <a:solidFill>
                  <a:srgbClr val="FF0000"/>
                </a:solidFill>
              </a:rPr>
              <a:t>减号运算符</a:t>
            </a:r>
            <a:r>
              <a:rPr lang="en-US" altLang="en-US" sz="2000" dirty="0" err="1"/>
              <a:t>实现</a:t>
            </a:r>
            <a:endParaRPr lang="en-US" altLang="en-US" sz="2000" dirty="0"/>
          </a:p>
          <a:p>
            <a:pPr>
              <a:buClr>
                <a:srgbClr val="FF0000"/>
              </a:buClr>
              <a:buFont typeface="Wingdings" panose="05000000000000000000" pitchFamily="2" charset="2"/>
              <a:buChar char="ü"/>
            </a:pPr>
            <a:r>
              <a:rPr lang="zh-CN" altLang="en-US" sz="2000" b="1" dirty="0"/>
              <a:t>例如</a:t>
            </a:r>
            <a:r>
              <a:rPr lang="zh-CN" altLang="en-US" sz="1600" b="1" dirty="0"/>
              <a:t>：</a:t>
            </a:r>
            <a:endParaRPr lang="en-US" altLang="zh-CN" sz="1600" b="1" dirty="0"/>
          </a:p>
          <a:p>
            <a:pPr>
              <a:buNone/>
            </a:pPr>
            <a:endParaRPr lang="en-US" altLang="en-US" sz="1350" dirty="0"/>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并集，</a:t>
            </a:r>
            <a:r>
              <a:rPr lang="en-US" altLang="en-US" sz="1600" b="1" dirty="0" err="1">
                <a:solidFill>
                  <a:srgbClr val="FF0000"/>
                </a:solidFill>
                <a:latin typeface="Consolas" panose="020B0609020204030204" charset="0"/>
              </a:rPr>
              <a:t>自动去除重复元素</a:t>
            </a:r>
            <a:endParaRPr lang="en-US" altLang="en-US" sz="1600" b="1" dirty="0">
              <a:solidFill>
                <a:srgbClr val="FF0000"/>
              </a:solidFill>
              <a:latin typeface="Consolas" panose="020B0609020204030204" charset="0"/>
            </a:endParaRPr>
          </a:p>
          <a:p>
            <a:pPr>
              <a:buNone/>
            </a:pPr>
            <a:r>
              <a:rPr lang="en-US" altLang="en-US" sz="1600" dirty="0">
                <a:solidFill>
                  <a:srgbClr val="0000FF"/>
                </a:solidFill>
                <a:latin typeface="Consolas" panose="020B0609020204030204" charset="0"/>
              </a:rPr>
              <a:t>{1, 2, 3, 4, 5}</a:t>
            </a:r>
            <a:endParaRPr lang="en-US" altLang="en-US" sz="1600" dirty="0">
              <a:solidFill>
                <a:srgbClr val="0000FF"/>
              </a:solidFill>
              <a:latin typeface="Consolas" panose="020B0609020204030204" charset="0"/>
            </a:endParaRPr>
          </a:p>
          <a:p>
            <a:pPr>
              <a:buNone/>
            </a:pPr>
            <a:r>
              <a:rPr lang="en-US" altLang="en-US" sz="1600" dirty="0">
                <a:latin typeface="Consolas" panose="020B0609020204030204" charset="0"/>
              </a:rPr>
              <a:t>&gt;&gt;&gt; {1, 2, 3} &amp;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交集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{3}</a:t>
            </a:r>
            <a:endParaRPr lang="en-US" altLang="en-US" sz="1600" dirty="0">
              <a:solidFill>
                <a:srgbClr val="0000FF"/>
              </a:solidFill>
              <a:latin typeface="Consolas" panose="020B0609020204030204" charset="0"/>
            </a:endParaRPr>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对称差集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 2, 4, 5}</a:t>
            </a:r>
            <a:endParaRPr lang="en-US" altLang="en-US" sz="1600" dirty="0">
              <a:solidFill>
                <a:srgbClr val="0000FF"/>
              </a:solidFill>
              <a:latin typeface="Consolas" panose="020B0609020204030204" charset="0"/>
            </a:endParaRPr>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差集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 2}</a:t>
            </a:r>
            <a:endParaRPr lang="en-US" altLang="en-US" sz="1600" dirty="0">
              <a:solidFill>
                <a:srgbClr val="0000FF"/>
              </a:solidFill>
              <a:latin typeface="Consolas" panose="020B0609020204030204" charset="0"/>
            </a:endParaRP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11" name="文本框 10"/>
          <p:cNvSpPr txBox="1"/>
          <p:nvPr/>
        </p:nvSpPr>
        <p:spPr>
          <a:xfrm>
            <a:off x="611505" y="5229225"/>
            <a:ext cx="6583680" cy="368300"/>
          </a:xfrm>
          <a:prstGeom prst="rect">
            <a:avLst/>
          </a:prstGeom>
          <a:solidFill>
            <a:srgbClr val="FFC000"/>
          </a:solidFill>
        </p:spPr>
        <p:txBody>
          <a:bodyPr wrap="none" rtlCol="0">
            <a:spAutoFit/>
          </a:bodyPr>
          <a:p>
            <a:pPr algn="l"/>
            <a:r>
              <a:rPr lang="zh-CN" altLang="en-US"/>
              <a:t>思考：结果是空集，那么是什么样子？那么，如何创建空集合？</a:t>
            </a:r>
            <a:endParaRPr lang="zh-CN" altLang="en-US"/>
          </a:p>
        </p:txBody>
      </p:sp>
      <p:sp>
        <p:nvSpPr>
          <p:cNvPr id="12" name="文本框 11"/>
          <p:cNvSpPr txBox="1"/>
          <p:nvPr/>
        </p:nvSpPr>
        <p:spPr>
          <a:xfrm>
            <a:off x="611505" y="5732780"/>
            <a:ext cx="7939405" cy="645160"/>
          </a:xfrm>
          <a:prstGeom prst="rect">
            <a:avLst/>
          </a:prstGeom>
          <a:noFill/>
        </p:spPr>
        <p:txBody>
          <a:bodyPr wrap="square" rtlCol="0" anchor="t">
            <a:spAutoFit/>
          </a:bodyPr>
          <a:p>
            <a:r>
              <a:rPr lang="zh-CN" altLang="en-US">
                <a:solidFill>
                  <a:srgbClr val="FF0000"/>
                </a:solidFill>
              </a:rPr>
              <a:t>可以使用大括号 { } 或者 set() 函数创建集合，注意：创建一个空集合必须用 set() 而不是 { }，因为 { } 是用来创建一个空字典。</a:t>
            </a:r>
            <a:endParaRPr lang="zh-CN" altLang="en-US">
              <a:solidFill>
                <a:srgbClr val="FF0000"/>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4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4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24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24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24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24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build="p"/>
      <p:bldP spid="11" grpId="0" animBg="1"/>
      <p:bldP spid="11" grpId="1" animBg="1"/>
      <p:bldP spid="12" grpId="0"/>
      <p:bldP spid="12"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a:xfrm>
            <a:off x="607977" y="1297008"/>
            <a:ext cx="8229600" cy="4678451"/>
          </a:xfrm>
        </p:spPr>
        <p:txBody>
          <a:bodyPr anchor="t"/>
          <a:lstStyle/>
          <a:p>
            <a:pPr>
              <a:buClr>
                <a:srgbClr val="FF0000"/>
              </a:buClr>
              <a:buFont typeface="Wingdings" panose="05000000000000000000" pitchFamily="2" charset="2"/>
              <a:buChar char="n"/>
            </a:pPr>
            <a:r>
              <a:rPr lang="en-US" altLang="zh-CN" sz="2000" b="1" dirty="0"/>
              <a:t>and</a:t>
            </a:r>
            <a:r>
              <a:rPr lang="zh-CN" altLang="en-US" sz="2000" b="1" dirty="0"/>
              <a:t>和</a:t>
            </a:r>
            <a:r>
              <a:rPr lang="en-US" altLang="zh-CN" sz="2000" b="1" dirty="0"/>
              <a:t>or</a:t>
            </a:r>
            <a:r>
              <a:rPr lang="zh-CN" altLang="en-US" sz="2000" b="1" dirty="0"/>
              <a:t>具有</a:t>
            </a:r>
            <a:r>
              <a:rPr lang="zh-CN" altLang="en-US" sz="2000" b="1" dirty="0">
                <a:solidFill>
                  <a:srgbClr val="FF0000"/>
                </a:solidFill>
              </a:rPr>
              <a:t>惰性求值</a:t>
            </a:r>
            <a:r>
              <a:rPr lang="zh-CN" altLang="en-US" sz="2000" b="1" dirty="0"/>
              <a:t>特点，只计算必须计算的表达式</a:t>
            </a:r>
            <a:endParaRPr lang="zh-CN" altLang="en-US" sz="2000" b="1" dirty="0"/>
          </a:p>
          <a:p>
            <a:pPr>
              <a:buClr>
                <a:srgbClr val="FF0000"/>
              </a:buClr>
              <a:buFont typeface="Wingdings" panose="05000000000000000000" pitchFamily="2" charset="2"/>
              <a:buChar char="ü"/>
            </a:pPr>
            <a:r>
              <a:rPr lang="zh-CN" altLang="en-US" sz="1600" b="1" dirty="0">
                <a:latin typeface="Consolas" panose="020B0609020204030204" charset="0"/>
              </a:rPr>
              <a:t>例如：</a:t>
            </a:r>
            <a:endParaRPr lang="en-US" altLang="en-US" sz="1600" b="1" dirty="0">
              <a:latin typeface="Consolas" panose="020B0609020204030204" charset="0"/>
            </a:endParaRPr>
          </a:p>
          <a:p>
            <a:pPr>
              <a:buNone/>
            </a:pPr>
            <a:r>
              <a:rPr lang="en-US" altLang="en-US" sz="1350" dirty="0">
                <a:latin typeface="Consolas" panose="020B0609020204030204" charset="0"/>
              </a:rPr>
              <a:t>&gt;&gt;&gt; 3&gt;5 and a&gt;3     </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False</a:t>
            </a:r>
            <a:endParaRPr lang="en-US" altLang="en-US" sz="1350" dirty="0">
              <a:solidFill>
                <a:srgbClr val="0000FF"/>
              </a:solidFill>
              <a:latin typeface="Consolas" panose="020B0609020204030204" charset="0"/>
            </a:endParaRPr>
          </a:p>
          <a:p>
            <a:pPr>
              <a:buNone/>
            </a:pPr>
            <a:r>
              <a:rPr lang="en-US" altLang="en-US" sz="1350" dirty="0">
                <a:latin typeface="Consolas" panose="020B0609020204030204" charset="0"/>
              </a:rPr>
              <a:t>&gt;&gt;&gt; 3&gt;5 or a&gt;3      </a:t>
            </a:r>
            <a:endParaRPr lang="en-US" altLang="en-US" sz="1350" dirty="0">
              <a:latin typeface="Consolas" panose="020B0609020204030204" charset="0"/>
            </a:endParaRPr>
          </a:p>
          <a:p>
            <a:pPr>
              <a:buNone/>
            </a:pPr>
            <a:r>
              <a:rPr lang="en-US" altLang="en-US" sz="1350" dirty="0" err="1">
                <a:solidFill>
                  <a:srgbClr val="FF0000"/>
                </a:solidFill>
                <a:latin typeface="Consolas" panose="020B0609020204030204" charset="0"/>
              </a:rPr>
              <a:t>NameError</a:t>
            </a:r>
            <a:r>
              <a:rPr lang="en-US" altLang="en-US" sz="1350" dirty="0">
                <a:solidFill>
                  <a:srgbClr val="FF0000"/>
                </a:solidFill>
                <a:latin typeface="Consolas" panose="020B0609020204030204" charset="0"/>
              </a:rPr>
              <a:t>: name 'a' is not defined</a:t>
            </a:r>
            <a:endParaRPr lang="en-US" altLang="en-US" sz="1350" dirty="0">
              <a:solidFill>
                <a:srgbClr val="FF0000"/>
              </a:solidFill>
              <a:latin typeface="Consolas" panose="020B0609020204030204" charset="0"/>
            </a:endParaRPr>
          </a:p>
          <a:p>
            <a:pPr>
              <a:buNone/>
            </a:pPr>
            <a:r>
              <a:rPr lang="en-US" altLang="en-US" sz="1350" dirty="0">
                <a:latin typeface="Consolas" panose="020B0609020204030204" charset="0"/>
              </a:rPr>
              <a:t>&gt;&gt;&gt; 3&lt;5 or a&gt;3</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True</a:t>
            </a:r>
            <a:endParaRPr lang="en-US" altLang="en-US" sz="1350" dirty="0">
              <a:solidFill>
                <a:srgbClr val="0000FF"/>
              </a:solidFill>
              <a:latin typeface="Consolas" panose="020B0609020204030204" charset="0"/>
            </a:endParaRPr>
          </a:p>
          <a:p>
            <a:pPr>
              <a:buNone/>
            </a:pPr>
            <a:r>
              <a:rPr lang="en-US" altLang="en-US" sz="1350" dirty="0">
                <a:latin typeface="Consolas" panose="020B0609020204030204" charset="0"/>
              </a:rPr>
              <a:t>&gt;&gt;&gt; 3 and 5</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5</a:t>
            </a:r>
            <a:endParaRPr lang="en-US" altLang="en-US" sz="1350" dirty="0">
              <a:solidFill>
                <a:srgbClr val="0000FF"/>
              </a:solidFill>
              <a:latin typeface="Consolas" panose="020B0609020204030204" charset="0"/>
            </a:endParaRPr>
          </a:p>
          <a:p>
            <a:pPr>
              <a:buNone/>
            </a:pPr>
            <a:r>
              <a:rPr lang="en-US" altLang="en-US" sz="1350" dirty="0">
                <a:latin typeface="Consolas" panose="020B0609020204030204" charset="0"/>
              </a:rPr>
              <a:t>&gt;&gt;&gt; 3 and 5&gt;2</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True</a:t>
            </a:r>
            <a:endParaRPr lang="en-US" altLang="en-US" sz="1350" dirty="0">
              <a:solidFill>
                <a:srgbClr val="0000FF"/>
              </a:solidFill>
              <a:latin typeface="Consolas" panose="020B0609020204030204" charset="0"/>
            </a:endParaRPr>
          </a:p>
          <a:p>
            <a:pPr>
              <a:buNone/>
            </a:pPr>
            <a:r>
              <a:rPr lang="en-US" altLang="en-US" sz="1350" dirty="0">
                <a:latin typeface="Consolas" panose="020B0609020204030204" charset="0"/>
              </a:rPr>
              <a:t>&gt;&gt;&gt; 3 is not 5           </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True</a:t>
            </a:r>
            <a:endParaRPr lang="en-US" altLang="en-US" sz="1350" dirty="0">
              <a:solidFill>
                <a:srgbClr val="0000FF"/>
              </a:solidFill>
              <a:latin typeface="Consolas" panose="020B0609020204030204" charset="0"/>
            </a:endParaRP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2699792" y="1938326"/>
            <a:ext cx="2537874"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注意，此时并没有定义变量a</a:t>
            </a:r>
            <a:endParaRPr lang="en-US" altLang="en-US" sz="1400" dirty="0">
              <a:solidFill>
                <a:srgbClr val="0000FF"/>
              </a:solidFill>
              <a:latin typeface="Consolas" panose="020B0609020204030204" charset="0"/>
              <a:ea typeface="仿宋" panose="02010609060101010101" pitchFamily="49" charset="-122"/>
            </a:endParaRPr>
          </a:p>
        </p:txBody>
      </p:sp>
      <p:sp>
        <p:nvSpPr>
          <p:cNvPr id="4" name="矩形 3"/>
          <p:cNvSpPr/>
          <p:nvPr/>
        </p:nvSpPr>
        <p:spPr>
          <a:xfrm>
            <a:off x="2699792" y="2405013"/>
            <a:ext cx="4572000" cy="307777"/>
          </a:xfrm>
          <a:prstGeom prst="rect">
            <a:avLst/>
          </a:prstGeom>
        </p:spPr>
        <p:txBody>
          <a:bodyPr>
            <a:spAutoFit/>
          </a:bodyPr>
          <a:lstStyle/>
          <a:p>
            <a:pPr>
              <a:buNone/>
            </a:pPr>
            <a:r>
              <a:rPr lang="en-US" altLang="en-US" sz="1400" dirty="0">
                <a:solidFill>
                  <a:srgbClr val="0000FF"/>
                </a:solidFill>
                <a:latin typeface="Consolas" panose="020B0609020204030204" charset="0"/>
                <a:ea typeface="仿宋" panose="02010609060101010101" pitchFamily="49" charset="-122"/>
              </a:rPr>
              <a:t>#3&gt;5的值为False，所以需要计算后面表达式</a:t>
            </a:r>
            <a:endParaRPr lang="en-US" altLang="en-US" sz="1400" dirty="0">
              <a:solidFill>
                <a:srgbClr val="0000FF"/>
              </a:solidFill>
              <a:latin typeface="Consolas" panose="020B0609020204030204" charset="0"/>
              <a:ea typeface="仿宋" panose="02010609060101010101" pitchFamily="49" charset="-122"/>
            </a:endParaRPr>
          </a:p>
        </p:txBody>
      </p:sp>
      <p:sp>
        <p:nvSpPr>
          <p:cNvPr id="11" name="矩形 10"/>
          <p:cNvSpPr/>
          <p:nvPr/>
        </p:nvSpPr>
        <p:spPr>
          <a:xfrm>
            <a:off x="2691408" y="2924944"/>
            <a:ext cx="3175695" cy="307777"/>
          </a:xfrm>
          <a:prstGeom prst="rect">
            <a:avLst/>
          </a:prstGeom>
        </p:spPr>
        <p:txBody>
          <a:bodyPr wrap="none">
            <a:spAutoFit/>
          </a:bodyPr>
          <a:lstStyle/>
          <a:p>
            <a:r>
              <a:rPr lang="en-US" altLang="en-US" sz="1400" dirty="0">
                <a:solidFill>
                  <a:srgbClr val="0000FF"/>
                </a:solidFill>
                <a:latin typeface="Consolas" panose="020B0609020204030204" charset="0"/>
                <a:ea typeface="仿宋" panose="02010609060101010101" pitchFamily="49" charset="-122"/>
              </a:rPr>
              <a:t>#3&lt;5的值为True，不需要计算后面表达式</a:t>
            </a:r>
            <a:endParaRPr lang="zh-CN" altLang="en-US" sz="1400" dirty="0">
              <a:solidFill>
                <a:srgbClr val="0000FF"/>
              </a:solidFill>
              <a:latin typeface="Consolas" panose="020B0609020204030204" charset="0"/>
              <a:ea typeface="仿宋" panose="02010609060101010101" pitchFamily="49" charset="-122"/>
            </a:endParaRPr>
          </a:p>
        </p:txBody>
      </p:sp>
      <p:sp>
        <p:nvSpPr>
          <p:cNvPr id="12" name="矩形 11"/>
          <p:cNvSpPr/>
          <p:nvPr/>
        </p:nvSpPr>
        <p:spPr>
          <a:xfrm>
            <a:off x="2699792" y="3420276"/>
            <a:ext cx="4572000" cy="307777"/>
          </a:xfrm>
          <a:prstGeom prst="rect">
            <a:avLst/>
          </a:prstGeom>
        </p:spPr>
        <p:txBody>
          <a:bodyPr>
            <a:spAutoFit/>
          </a:bodyPr>
          <a:lstStyle/>
          <a:p>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最后一个计算的表达式的值作为整个表达式的值</a:t>
            </a:r>
            <a:endParaRPr lang="zh-CN" altLang="en-US" sz="1400" dirty="0">
              <a:solidFill>
                <a:srgbClr val="0000FF"/>
              </a:solidFill>
              <a:latin typeface="Consolas" panose="020B0609020204030204" charset="0"/>
              <a:ea typeface="仿宋" panose="02010609060101010101" pitchFamily="49" charset="-122"/>
            </a:endParaRPr>
          </a:p>
        </p:txBody>
      </p:sp>
      <p:sp>
        <p:nvSpPr>
          <p:cNvPr id="13" name="矩形 12"/>
          <p:cNvSpPr/>
          <p:nvPr/>
        </p:nvSpPr>
        <p:spPr>
          <a:xfrm>
            <a:off x="2722048" y="4356871"/>
            <a:ext cx="3451586"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not的计算结果只能是True或False之一</a:t>
            </a:r>
            <a:endParaRPr lang="en-US" altLang="en-US" sz="1400" dirty="0">
              <a:solidFill>
                <a:srgbClr val="0000FF"/>
              </a:solidFill>
              <a:latin typeface="Consolas" panose="020B0609020204030204" charset="0"/>
              <a:ea typeface="仿宋" panose="02010609060101010101" pitchFamily="49" charset="-122"/>
            </a:endParaRPr>
          </a:p>
        </p:txBody>
      </p:sp>
      <p:pic>
        <p:nvPicPr>
          <p:cNvPr id="2" name="图片 1"/>
          <p:cNvPicPr>
            <a:picLocks noChangeAspect="1"/>
          </p:cNvPicPr>
          <p:nvPr/>
        </p:nvPicPr>
        <p:blipFill>
          <a:blip r:embed="rId2"/>
          <a:stretch>
            <a:fillRect/>
          </a:stretch>
        </p:blipFill>
        <p:spPr>
          <a:xfrm>
            <a:off x="486410" y="4725035"/>
            <a:ext cx="8458200" cy="193357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27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27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27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27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27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27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27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4273">
                                            <p:txEl>
                                              <p:pRg st="13" end="1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additive="base">
                                        <p:cTn id="93" dur="500" fill="hold"/>
                                        <p:tgtEl>
                                          <p:spTgt spid="2"/>
                                        </p:tgtEl>
                                        <p:attrNameLst>
                                          <p:attrName>ppt_x</p:attrName>
                                        </p:attrNameLst>
                                      </p:cBhvr>
                                      <p:tavLst>
                                        <p:tav tm="0">
                                          <p:val>
                                            <p:strVal val="#ppt_x"/>
                                          </p:val>
                                        </p:tav>
                                        <p:tav tm="100000">
                                          <p:val>
                                            <p:strVal val="#ppt_x"/>
                                          </p:val>
                                        </p:tav>
                                      </p:tavLst>
                                    </p:anim>
                                    <p:anim calcmode="lin" valueType="num">
                                      <p:cBhvr additive="base">
                                        <p:cTn id="9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uiExpand="1" build="p"/>
      <p:bldP spid="3" grpId="0"/>
      <p:bldP spid="4" grpId="0"/>
      <p:bldP spid="11" grpId="0"/>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a:xfrm>
            <a:off x="607977" y="1297008"/>
            <a:ext cx="8229600" cy="4678451"/>
          </a:xfrm>
        </p:spPr>
        <p:txBody>
          <a:bodyPr anchor="t"/>
          <a:lstStyle/>
          <a:p>
            <a:pPr>
              <a:buClr>
                <a:srgbClr val="FF0000"/>
              </a:buClr>
              <a:buFont typeface="Wingdings" panose="05000000000000000000" pitchFamily="2" charset="2"/>
              <a:buChar char="n"/>
            </a:pPr>
            <a:r>
              <a:rPr lang="en-US" altLang="zh-CN" sz="2000" b="1" dirty="0"/>
              <a:t>and</a:t>
            </a:r>
            <a:r>
              <a:rPr lang="zh-CN" altLang="en-US" sz="2000" b="1" dirty="0"/>
              <a:t>和</a:t>
            </a:r>
            <a:r>
              <a:rPr lang="en-US" altLang="zh-CN" sz="2000" b="1" dirty="0"/>
              <a:t>or</a:t>
            </a:r>
            <a:r>
              <a:rPr lang="zh-CN" altLang="en-US" sz="2000" b="1" dirty="0"/>
              <a:t>具有</a:t>
            </a:r>
            <a:r>
              <a:rPr lang="zh-CN" altLang="en-US" sz="2000" b="1" dirty="0">
                <a:solidFill>
                  <a:srgbClr val="FF0000"/>
                </a:solidFill>
              </a:rPr>
              <a:t>惰性求值</a:t>
            </a:r>
            <a:r>
              <a:rPr lang="zh-CN" altLang="en-US" sz="2000" b="1" dirty="0"/>
              <a:t>特点，只计算必须计算的表达式</a:t>
            </a:r>
            <a:endParaRPr lang="zh-CN" altLang="en-US" sz="2000" b="1" dirty="0"/>
          </a:p>
          <a:p>
            <a:pPr>
              <a:buClr>
                <a:srgbClr val="FF0000"/>
              </a:buClr>
              <a:buFont typeface="Wingdings" panose="05000000000000000000" pitchFamily="2" charset="2"/>
              <a:buChar char="ü"/>
            </a:pPr>
            <a:r>
              <a:rPr lang="zh-CN" altLang="en-US" sz="1600" b="1" dirty="0">
                <a:latin typeface="Consolas" panose="020B0609020204030204" charset="0"/>
              </a:rPr>
              <a:t>例如：</a:t>
            </a:r>
            <a:endParaRPr lang="en-US" altLang="en-US" sz="1600" b="1" dirty="0">
              <a:latin typeface="Consolas" panose="020B0609020204030204" charset="0"/>
            </a:endParaRPr>
          </a:p>
          <a:p>
            <a:pPr>
              <a:buNone/>
            </a:pPr>
            <a:r>
              <a:rPr lang="en-US" altLang="en-US" sz="1350" dirty="0">
                <a:latin typeface="Consolas" panose="020B0609020204030204" charset="0"/>
              </a:rPr>
              <a:t>&gt;&gt;&gt; 3&gt;5 and a&gt;3     </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False</a:t>
            </a:r>
            <a:endParaRPr lang="en-US" altLang="en-US" sz="1350" dirty="0">
              <a:solidFill>
                <a:srgbClr val="0000FF"/>
              </a:solidFill>
              <a:latin typeface="Consolas" panose="020B0609020204030204" charset="0"/>
            </a:endParaRPr>
          </a:p>
          <a:p>
            <a:pPr>
              <a:buNone/>
            </a:pPr>
            <a:r>
              <a:rPr lang="en-US" altLang="en-US" sz="1350" dirty="0">
                <a:latin typeface="Consolas" panose="020B0609020204030204" charset="0"/>
              </a:rPr>
              <a:t>&gt;&gt;&gt; 3&gt;5 or a&gt;3      </a:t>
            </a:r>
            <a:endParaRPr lang="en-US" altLang="en-US" sz="1350" dirty="0">
              <a:latin typeface="Consolas" panose="020B0609020204030204" charset="0"/>
            </a:endParaRPr>
          </a:p>
          <a:p>
            <a:pPr>
              <a:buNone/>
            </a:pPr>
            <a:r>
              <a:rPr lang="en-US" altLang="en-US" sz="1350" dirty="0" err="1">
                <a:solidFill>
                  <a:srgbClr val="FF0000"/>
                </a:solidFill>
                <a:latin typeface="Consolas" panose="020B0609020204030204" charset="0"/>
              </a:rPr>
              <a:t>NameError</a:t>
            </a:r>
            <a:r>
              <a:rPr lang="en-US" altLang="en-US" sz="1350" dirty="0">
                <a:solidFill>
                  <a:srgbClr val="FF0000"/>
                </a:solidFill>
                <a:latin typeface="Consolas" panose="020B0609020204030204" charset="0"/>
              </a:rPr>
              <a:t>: name 'a' is not defined</a:t>
            </a:r>
            <a:endParaRPr lang="en-US" altLang="en-US" sz="1350" dirty="0">
              <a:solidFill>
                <a:srgbClr val="FF0000"/>
              </a:solidFill>
              <a:latin typeface="Consolas" panose="020B0609020204030204" charset="0"/>
            </a:endParaRPr>
          </a:p>
          <a:p>
            <a:pPr>
              <a:buNone/>
            </a:pPr>
            <a:r>
              <a:rPr lang="en-US" altLang="en-US" sz="1350" dirty="0">
                <a:latin typeface="Consolas" panose="020B0609020204030204" charset="0"/>
              </a:rPr>
              <a:t>&gt;&gt;&gt; 3&lt;5 or a&gt;3</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True</a:t>
            </a:r>
            <a:endParaRPr lang="en-US" altLang="en-US" sz="1350" dirty="0">
              <a:solidFill>
                <a:srgbClr val="0000FF"/>
              </a:solidFill>
              <a:latin typeface="Consolas" panose="020B0609020204030204" charset="0"/>
            </a:endParaRPr>
          </a:p>
          <a:p>
            <a:pPr>
              <a:buNone/>
            </a:pPr>
            <a:r>
              <a:rPr lang="en-US" altLang="en-US" sz="1350" dirty="0">
                <a:latin typeface="Consolas" panose="020B0609020204030204" charset="0"/>
              </a:rPr>
              <a:t>&gt;&gt;&gt; 3 and 5</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5</a:t>
            </a:r>
            <a:endParaRPr lang="en-US" altLang="en-US" sz="1350" dirty="0">
              <a:solidFill>
                <a:srgbClr val="0000FF"/>
              </a:solidFill>
              <a:latin typeface="Consolas" panose="020B0609020204030204" charset="0"/>
            </a:endParaRPr>
          </a:p>
          <a:p>
            <a:pPr>
              <a:buNone/>
            </a:pPr>
            <a:r>
              <a:rPr lang="en-US" altLang="en-US" sz="1350" dirty="0">
                <a:latin typeface="Consolas" panose="020B0609020204030204" charset="0"/>
              </a:rPr>
              <a:t>&gt;&gt;&gt; 3 and 5&gt;2</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True</a:t>
            </a:r>
            <a:endParaRPr lang="en-US" altLang="en-US" sz="1350" dirty="0">
              <a:solidFill>
                <a:srgbClr val="0000FF"/>
              </a:solidFill>
              <a:latin typeface="Consolas" panose="020B0609020204030204" charset="0"/>
            </a:endParaRPr>
          </a:p>
          <a:p>
            <a:pPr>
              <a:buNone/>
            </a:pPr>
            <a:r>
              <a:rPr lang="en-US" altLang="en-US" sz="1350" dirty="0">
                <a:latin typeface="Consolas" panose="020B0609020204030204" charset="0"/>
              </a:rPr>
              <a:t>&gt;&gt;&gt; 3 is not 5           </a:t>
            </a:r>
            <a:endParaRPr lang="en-US" altLang="en-US" sz="1350" dirty="0">
              <a:latin typeface="Consolas" panose="020B0609020204030204" charset="0"/>
            </a:endParaRPr>
          </a:p>
          <a:p>
            <a:pPr>
              <a:buNone/>
            </a:pPr>
            <a:r>
              <a:rPr lang="en-US" altLang="en-US" sz="1350" dirty="0">
                <a:solidFill>
                  <a:srgbClr val="0000FF"/>
                </a:solidFill>
                <a:latin typeface="Consolas" panose="020B0609020204030204" charset="0"/>
              </a:rPr>
              <a:t>True</a:t>
            </a:r>
            <a:endParaRPr lang="en-US" altLang="en-US" sz="1350" dirty="0">
              <a:solidFill>
                <a:srgbClr val="0000FF"/>
              </a:solidFill>
              <a:latin typeface="Consolas" panose="020B0609020204030204" charset="0"/>
            </a:endParaRP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endParaRPr lang="zh-CN" altLang="en-US" sz="2400" b="1" dirty="0">
              <a:latin typeface="Times New Roman" panose="02020603050405020304" pitchFamily="18" charset="0"/>
            </a:endParaRPr>
          </a:p>
        </p:txBody>
      </p:sp>
      <p:sp>
        <p:nvSpPr>
          <p:cNvPr id="3" name="矩形 2"/>
          <p:cNvSpPr/>
          <p:nvPr/>
        </p:nvSpPr>
        <p:spPr>
          <a:xfrm>
            <a:off x="2699792" y="1938326"/>
            <a:ext cx="2537874"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注意，此时并没有定义变量a</a:t>
            </a:r>
            <a:endParaRPr lang="en-US" altLang="en-US" sz="1400" dirty="0">
              <a:solidFill>
                <a:srgbClr val="0000FF"/>
              </a:solidFill>
              <a:latin typeface="Consolas" panose="020B0609020204030204" charset="0"/>
              <a:ea typeface="仿宋" panose="02010609060101010101" pitchFamily="49" charset="-122"/>
            </a:endParaRPr>
          </a:p>
        </p:txBody>
      </p:sp>
      <p:sp>
        <p:nvSpPr>
          <p:cNvPr id="4" name="矩形 3"/>
          <p:cNvSpPr/>
          <p:nvPr/>
        </p:nvSpPr>
        <p:spPr>
          <a:xfrm>
            <a:off x="2699792" y="2405013"/>
            <a:ext cx="4572000" cy="307777"/>
          </a:xfrm>
          <a:prstGeom prst="rect">
            <a:avLst/>
          </a:prstGeom>
        </p:spPr>
        <p:txBody>
          <a:bodyPr>
            <a:spAutoFit/>
          </a:bodyPr>
          <a:lstStyle/>
          <a:p>
            <a:pPr>
              <a:buNone/>
            </a:pPr>
            <a:r>
              <a:rPr lang="en-US" altLang="en-US" sz="1400" dirty="0">
                <a:solidFill>
                  <a:srgbClr val="0000FF"/>
                </a:solidFill>
                <a:latin typeface="Consolas" panose="020B0609020204030204" charset="0"/>
                <a:ea typeface="仿宋" panose="02010609060101010101" pitchFamily="49" charset="-122"/>
              </a:rPr>
              <a:t>#3&gt;5的值为False，所以需要计算后面表达式</a:t>
            </a:r>
            <a:endParaRPr lang="en-US" altLang="en-US" sz="1400" dirty="0">
              <a:solidFill>
                <a:srgbClr val="0000FF"/>
              </a:solidFill>
              <a:latin typeface="Consolas" panose="020B0609020204030204" charset="0"/>
              <a:ea typeface="仿宋" panose="02010609060101010101" pitchFamily="49" charset="-122"/>
            </a:endParaRPr>
          </a:p>
        </p:txBody>
      </p:sp>
      <p:sp>
        <p:nvSpPr>
          <p:cNvPr id="11" name="矩形 10"/>
          <p:cNvSpPr/>
          <p:nvPr/>
        </p:nvSpPr>
        <p:spPr>
          <a:xfrm>
            <a:off x="2691408" y="2924944"/>
            <a:ext cx="3175695" cy="307777"/>
          </a:xfrm>
          <a:prstGeom prst="rect">
            <a:avLst/>
          </a:prstGeom>
        </p:spPr>
        <p:txBody>
          <a:bodyPr wrap="none">
            <a:spAutoFit/>
          </a:bodyPr>
          <a:lstStyle/>
          <a:p>
            <a:r>
              <a:rPr lang="en-US" altLang="en-US" sz="1400" dirty="0">
                <a:solidFill>
                  <a:srgbClr val="0000FF"/>
                </a:solidFill>
                <a:latin typeface="Consolas" panose="020B0609020204030204" charset="0"/>
                <a:ea typeface="仿宋" panose="02010609060101010101" pitchFamily="49" charset="-122"/>
              </a:rPr>
              <a:t>#3&lt;5的值为True，不需要计算后面表达式</a:t>
            </a:r>
            <a:endParaRPr lang="zh-CN" altLang="en-US" sz="1400" dirty="0">
              <a:solidFill>
                <a:srgbClr val="0000FF"/>
              </a:solidFill>
              <a:latin typeface="Consolas" panose="020B0609020204030204" charset="0"/>
              <a:ea typeface="仿宋" panose="02010609060101010101" pitchFamily="49" charset="-122"/>
            </a:endParaRPr>
          </a:p>
        </p:txBody>
      </p:sp>
      <p:sp>
        <p:nvSpPr>
          <p:cNvPr id="12" name="矩形 11"/>
          <p:cNvSpPr/>
          <p:nvPr/>
        </p:nvSpPr>
        <p:spPr>
          <a:xfrm>
            <a:off x="2699792" y="3420276"/>
            <a:ext cx="4572000" cy="307777"/>
          </a:xfrm>
          <a:prstGeom prst="rect">
            <a:avLst/>
          </a:prstGeom>
        </p:spPr>
        <p:txBody>
          <a:bodyPr>
            <a:spAutoFit/>
          </a:bodyPr>
          <a:lstStyle/>
          <a:p>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最后一个计算的表达式的值作为整个表达式的值</a:t>
            </a:r>
            <a:endParaRPr lang="zh-CN" altLang="en-US" sz="1400" dirty="0">
              <a:solidFill>
                <a:srgbClr val="0000FF"/>
              </a:solidFill>
              <a:latin typeface="Consolas" panose="020B0609020204030204" charset="0"/>
              <a:ea typeface="仿宋" panose="02010609060101010101" pitchFamily="49" charset="-122"/>
            </a:endParaRPr>
          </a:p>
        </p:txBody>
      </p:sp>
      <p:sp>
        <p:nvSpPr>
          <p:cNvPr id="13" name="矩形 12"/>
          <p:cNvSpPr/>
          <p:nvPr/>
        </p:nvSpPr>
        <p:spPr>
          <a:xfrm>
            <a:off x="2722048" y="4356871"/>
            <a:ext cx="3451586"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not的计算结果只能是True或False之一</a:t>
            </a:r>
            <a:endParaRPr lang="en-US" altLang="en-US" sz="1400" dirty="0">
              <a:solidFill>
                <a:srgbClr val="0000FF"/>
              </a:solidFill>
              <a:latin typeface="Consolas" panose="020B0609020204030204" charset="0"/>
              <a:ea typeface="仿宋" panose="02010609060101010101" pitchFamily="49" charset="-122"/>
            </a:endParaRPr>
          </a:p>
        </p:txBody>
      </p:sp>
      <p:sp>
        <p:nvSpPr>
          <p:cNvPr id="18" name="矩形 17"/>
          <p:cNvSpPr/>
          <p:nvPr/>
        </p:nvSpPr>
        <p:spPr>
          <a:xfrm>
            <a:off x="593913" y="4973198"/>
            <a:ext cx="8372814" cy="1523494"/>
          </a:xfrm>
          <a:prstGeom prst="rect">
            <a:avLst/>
          </a:prstGeom>
        </p:spPr>
        <p:txBody>
          <a:bodyPr wrap="square">
            <a:spAutoFit/>
          </a:bodyPr>
          <a:lstStyle/>
          <a:p>
            <a:pPr marL="342900" indent="-342900">
              <a:spcBef>
                <a:spcPct val="20000"/>
              </a:spcBef>
              <a:buClr>
                <a:srgbClr val="FF0000"/>
              </a:buClr>
              <a:buFont typeface="Wingdings" panose="05000000000000000000" pitchFamily="2" charset="2"/>
              <a:buChar char="n"/>
            </a:pPr>
            <a:r>
              <a:rPr lang="en-US" altLang="zh-CN" sz="2000" b="1" noProof="1">
                <a:latin typeface="Times New Roman" panose="02020603050405020304" pitchFamily="18" charset="0"/>
                <a:ea typeface="仿宋" panose="02010609060101010101" pitchFamily="49" charset="-122"/>
              </a:rPr>
              <a:t>Python</a:t>
            </a:r>
            <a:r>
              <a:rPr lang="zh-CN" altLang="en-US" sz="2000" b="1" noProof="1">
                <a:latin typeface="Times New Roman" panose="02020603050405020304" pitchFamily="18" charset="0"/>
                <a:ea typeface="仿宋" panose="02010609060101010101" pitchFamily="49" charset="-122"/>
              </a:rPr>
              <a:t>中</a:t>
            </a:r>
            <a:r>
              <a:rPr lang="zh-CN" altLang="en-US" sz="2000" b="1" noProof="1">
                <a:solidFill>
                  <a:srgbClr val="FF0000"/>
                </a:solidFill>
                <a:latin typeface="Times New Roman" panose="02020603050405020304" pitchFamily="18" charset="0"/>
                <a:ea typeface="仿宋" panose="02010609060101010101" pitchFamily="49" charset="-122"/>
              </a:rPr>
              <a:t>单个任何类型的对象或常数</a:t>
            </a:r>
            <a:r>
              <a:rPr lang="zh-CN" altLang="en-US" sz="2000" b="1" noProof="1">
                <a:latin typeface="Times New Roman" panose="02020603050405020304" pitchFamily="18" charset="0"/>
                <a:ea typeface="仿宋" panose="02010609060101010101" pitchFamily="49" charset="-122"/>
              </a:rPr>
              <a:t>属于合法表达式，使用</a:t>
            </a:r>
            <a:r>
              <a:rPr lang="zh-CN" altLang="en-US" sz="2000" b="1" noProof="1">
                <a:solidFill>
                  <a:srgbClr val="FF0000"/>
                </a:solidFill>
                <a:latin typeface="Times New Roman" panose="02020603050405020304" pitchFamily="18" charset="0"/>
                <a:ea typeface="仿宋" panose="02010609060101010101" pitchFamily="49" charset="-122"/>
              </a:rPr>
              <a:t>运算符连接的变量和常量以及函数调用的任意组合</a:t>
            </a:r>
            <a:r>
              <a:rPr lang="zh-CN" altLang="en-US" sz="2000" b="1" noProof="1">
                <a:latin typeface="Times New Roman" panose="02020603050405020304" pitchFamily="18" charset="0"/>
                <a:ea typeface="仿宋" panose="02010609060101010101" pitchFamily="49" charset="-122"/>
              </a:rPr>
              <a:t>也属于</a:t>
            </a:r>
            <a:r>
              <a:rPr lang="zh-CN" altLang="en-US" sz="2000" b="1" noProof="1">
                <a:solidFill>
                  <a:srgbClr val="FF0000"/>
                </a:solidFill>
                <a:latin typeface="Times New Roman" panose="02020603050405020304" pitchFamily="18" charset="0"/>
                <a:ea typeface="仿宋" panose="02010609060101010101" pitchFamily="49" charset="-122"/>
              </a:rPr>
              <a:t>合法的表达式</a:t>
            </a:r>
            <a:endParaRPr lang="zh-CN" altLang="en-US" sz="2000" b="1" noProof="1">
              <a:solidFill>
                <a:srgbClr val="FF0000"/>
              </a:solidFill>
              <a:latin typeface="Times New Roman" panose="02020603050405020304" pitchFamily="18" charset="0"/>
              <a:ea typeface="仿宋" panose="02010609060101010101" pitchFamily="49" charset="-122"/>
            </a:endParaRPr>
          </a:p>
          <a:p>
            <a:pPr marL="285750" indent="-285750">
              <a:spcBef>
                <a:spcPts val="600"/>
              </a:spcBef>
              <a:buClr>
                <a:srgbClr val="FF0000"/>
              </a:buClr>
              <a:buFont typeface="Wingdings" panose="05000000000000000000" pitchFamily="2" charset="2"/>
              <a:buChar char="ü"/>
            </a:pPr>
            <a:r>
              <a:rPr lang="zh-CN" altLang="en-US" sz="1600" b="1" dirty="0">
                <a:latin typeface="Consolas" panose="020B0609020204030204" charset="0"/>
              </a:rPr>
              <a:t>例如：</a:t>
            </a:r>
            <a:endParaRPr lang="en-US" altLang="en-US" sz="1600" b="1" dirty="0">
              <a:latin typeface="Consolas" panose="020B0609020204030204" charset="0"/>
            </a:endParaRPr>
          </a:p>
          <a:p>
            <a:r>
              <a:rPr lang="en-US" altLang="zh-CN" sz="1600" noProof="1">
                <a:latin typeface="Consolas" panose="020B0609020204030204" charset="0"/>
              </a:rPr>
              <a:t>   &gt;&gt;&gt; 'Hello' + ' ' + 'world'</a:t>
            </a:r>
            <a:endParaRPr lang="en-US" altLang="zh-CN" sz="1600" noProof="1">
              <a:latin typeface="Consolas" panose="020B0609020204030204" charset="0"/>
            </a:endParaRPr>
          </a:p>
          <a:p>
            <a:r>
              <a:rPr lang="en-US" altLang="zh-CN" sz="1600" noProof="1">
                <a:solidFill>
                  <a:srgbClr val="0000FF"/>
                </a:solidFill>
                <a:latin typeface="Consolas" panose="020B0609020204030204" charset="0"/>
              </a:rPr>
              <a:t>   'Hello world'</a:t>
            </a:r>
            <a:endParaRPr lang="en-US" altLang="zh-CN" sz="1600" noProof="1">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27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27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27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27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27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27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27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4273">
                                            <p:txEl>
                                              <p:pRg st="13" end="1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uiExpand="1" build="p"/>
      <p:bldP spid="3" grpId="0"/>
      <p:bldP spid="4" grpId="0"/>
      <p:bldP spid="11" grpId="0"/>
      <p:bldP spid="12"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5716" y="3212976"/>
            <a:ext cx="8229600" cy="4678451"/>
          </a:xfrm>
        </p:spPr>
        <p:txBody>
          <a:bodyPr/>
          <a:lstStyle/>
          <a:p>
            <a:pPr fontAlgn="base">
              <a:buClr>
                <a:srgbClr val="FF0000"/>
              </a:buClr>
              <a:buFont typeface="Wingdings" panose="05000000000000000000" charset="0"/>
              <a:buChar char=""/>
            </a:pPr>
            <a:r>
              <a:rPr lang="zh-CN" altLang="en-US" sz="2000" b="1" noProof="1"/>
              <a:t>Python不支持++和--运算符，虽然在形式上有时似乎可这样用，但实际上是另外的含义</a:t>
            </a:r>
            <a:endParaRPr lang="zh-CN" altLang="en-US" sz="2000" b="1" noProof="1"/>
          </a:p>
          <a:p>
            <a:pPr>
              <a:buClr>
                <a:srgbClr val="FF0000"/>
              </a:buClr>
              <a:buFont typeface="Wingdings" panose="05000000000000000000" pitchFamily="2" charset="2"/>
              <a:buChar char="ü"/>
            </a:pPr>
            <a:r>
              <a:rPr lang="zh-CN" altLang="en-US" sz="1800" b="1" noProof="1">
                <a:latin typeface="Consolas" panose="020B0609020204030204" charset="0"/>
              </a:rPr>
              <a:t>例如：</a:t>
            </a:r>
            <a:endParaRPr lang="en-US" altLang="zh-CN" sz="1800" b="1" noProof="1">
              <a:latin typeface="Consolas" panose="020B0609020204030204" charset="0"/>
            </a:endParaRPr>
          </a:p>
          <a:p>
            <a:pPr marL="0" indent="0">
              <a:spcBef>
                <a:spcPts val="200"/>
              </a:spcBef>
              <a:buNone/>
            </a:pPr>
            <a:r>
              <a:rPr lang="zh-CN" altLang="en-US" sz="1400" b="1" noProof="1">
                <a:latin typeface="Consolas" panose="020B0609020204030204" charset="0"/>
              </a:rPr>
              <a:t>                     </a:t>
            </a:r>
            <a:r>
              <a:rPr lang="zh-CN" altLang="en-US" sz="1600" b="1" noProof="1">
                <a:latin typeface="Consolas" panose="020B0609020204030204" charset="0"/>
              </a:rPr>
              <a:t>&gt;&gt;&gt; i = 3</a:t>
            </a:r>
            <a:endParaRPr lang="zh-CN" altLang="en-US" sz="1600" b="1" noProof="1">
              <a:latin typeface="Consolas" panose="020B0609020204030204" charset="0"/>
            </a:endParaRPr>
          </a:p>
          <a:p>
            <a:pPr marL="0" indent="0">
              <a:spcBef>
                <a:spcPts val="200"/>
              </a:spcBef>
              <a:buNone/>
            </a:pPr>
            <a:r>
              <a:rPr lang="zh-CN" altLang="en-US" sz="1600" b="1" noProof="1">
                <a:latin typeface="Consolas" panose="020B0609020204030204" charset="0"/>
              </a:rPr>
              <a:t>                   &gt;&gt;&gt; ++i</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a:solidFill>
                  <a:srgbClr val="0000FF"/>
                </a:solidFill>
                <a:latin typeface="Consolas" panose="020B0609020204030204" charset="0"/>
              </a:rPr>
              <a:t>                   3                       #正正得正</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a:latin typeface="Consolas" panose="020B0609020204030204" charset="0"/>
              </a:rPr>
              <a:t>                   &gt;&gt;&gt; i++                </a:t>
            </a:r>
            <a:r>
              <a:rPr lang="zh-CN" altLang="en-US" sz="1600" b="1" noProof="1">
                <a:solidFill>
                  <a:srgbClr val="0000FF"/>
                </a:solidFill>
                <a:latin typeface="Consolas" panose="020B0609020204030204" charset="0"/>
              </a:rPr>
              <a:t>#Python不支持++运算符，语法错误</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a:solidFill>
                  <a:srgbClr val="FF0000"/>
                </a:solidFill>
                <a:latin typeface="Consolas" panose="020B0609020204030204" charset="0"/>
              </a:rPr>
              <a:t>                   SyntaxError: invalid syntax</a:t>
            </a:r>
            <a:endParaRPr lang="zh-CN" altLang="en-US" sz="1600" b="1" noProof="1">
              <a:solidFill>
                <a:srgbClr val="FF0000"/>
              </a:solidFill>
              <a:latin typeface="Consolas" panose="020B0609020204030204" charset="0"/>
            </a:endParaRPr>
          </a:p>
          <a:p>
            <a:pPr marL="0" indent="0">
              <a:spcBef>
                <a:spcPts val="200"/>
              </a:spcBef>
              <a:buNone/>
            </a:pPr>
            <a:r>
              <a:rPr lang="zh-CN" altLang="en-US" sz="1600" b="1" noProof="1">
                <a:latin typeface="Consolas" panose="020B0609020204030204" charset="0"/>
              </a:rPr>
              <a:t>                   &gt;&gt;&gt; --i                 </a:t>
            </a:r>
            <a:r>
              <a:rPr lang="zh-CN" altLang="en-US" sz="1600" b="1" noProof="1">
                <a:solidFill>
                  <a:srgbClr val="0000FF"/>
                </a:solidFill>
                <a:latin typeface="Consolas" panose="020B0609020204030204" charset="0"/>
              </a:rPr>
              <a:t>#负负得正</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a:solidFill>
                  <a:srgbClr val="0000FF"/>
                </a:solidFill>
                <a:latin typeface="Consolas" panose="020B0609020204030204" charset="0"/>
              </a:rPr>
              <a:t>                   3</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a:latin typeface="Consolas" panose="020B0609020204030204" charset="0"/>
              </a:rPr>
              <a:t>                   &gt;&gt;&gt; -(-i)               </a:t>
            </a:r>
            <a:r>
              <a:rPr lang="zh-CN" altLang="en-US" sz="1600" b="1" noProof="1">
                <a:solidFill>
                  <a:srgbClr val="0000FF"/>
                </a:solidFill>
                <a:latin typeface="Consolas" panose="020B0609020204030204" charset="0"/>
              </a:rPr>
              <a:t>#与--i等价</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a:solidFill>
                  <a:srgbClr val="0000FF"/>
                </a:solidFill>
                <a:latin typeface="Consolas" panose="020B0609020204030204" charset="0"/>
              </a:rPr>
              <a:t>                   3</a:t>
            </a:r>
            <a:endParaRPr lang="zh-CN" altLang="en-US" sz="1600" b="1" noProof="1">
              <a:solidFill>
                <a:srgbClr val="0000FF"/>
              </a:solidFill>
              <a:latin typeface="Consolas" panose="020B0609020204030204" charset="0"/>
            </a:endParaRPr>
          </a:p>
        </p:txBody>
      </p:sp>
      <p:sp>
        <p:nvSpPr>
          <p:cNvPr id="5" name="文本占位符 45058"/>
          <p:cNvSpPr txBox="1"/>
          <p:nvPr/>
        </p:nvSpPr>
        <p:spPr bwMode="auto">
          <a:xfrm>
            <a:off x="555407" y="1345162"/>
            <a:ext cx="8229600" cy="1147734"/>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pitchFamily="2" charset="2"/>
              <a:buChar char="n"/>
            </a:pPr>
            <a:r>
              <a:rPr lang="zh-CN" altLang="en-US" sz="2000" b="1" dirty="0">
                <a:solidFill>
                  <a:srgbClr val="FF0000"/>
                </a:solidFill>
              </a:rPr>
              <a:t>逗号</a:t>
            </a:r>
            <a:r>
              <a:rPr lang="zh-CN" altLang="en-US" sz="2000" b="1" dirty="0"/>
              <a:t>并不是运算符，只是一个普通分隔符</a:t>
            </a:r>
            <a:endParaRPr lang="zh-CN" altLang="en-US" sz="2000" b="1" dirty="0"/>
          </a:p>
          <a:p>
            <a:pPr>
              <a:lnSpc>
                <a:spcPct val="80000"/>
              </a:lnSpc>
              <a:buClr>
                <a:srgbClr val="FF0000"/>
              </a:buClr>
              <a:buFont typeface="Wingdings" panose="05000000000000000000" pitchFamily="2" charset="2"/>
              <a:buChar char="ü"/>
            </a:pPr>
            <a:r>
              <a:rPr lang="zh-CN" altLang="en-US" sz="1800" b="1" dirty="0">
                <a:latin typeface="Consolas" panose="020B0609020204030204" charset="0"/>
              </a:rPr>
              <a:t>例如：</a:t>
            </a:r>
            <a:endParaRPr lang="en-US" altLang="en-US" sz="1800" b="1" dirty="0">
              <a:latin typeface="Consolas" panose="020B0609020204030204" charset="0"/>
            </a:endParaRPr>
          </a:p>
          <a:p>
            <a:pPr>
              <a:lnSpc>
                <a:spcPct val="80000"/>
              </a:lnSpc>
              <a:buFont typeface="Arial" panose="020B0604020202020204" pitchFamily="34" charset="0"/>
              <a:buNone/>
            </a:pPr>
            <a:r>
              <a:rPr lang="en-US" altLang="zh-CN" sz="1600" dirty="0">
                <a:latin typeface="Consolas" panose="020B0609020204030204" charset="0"/>
              </a:rPr>
              <a:t>                   </a:t>
            </a:r>
            <a:r>
              <a:rPr lang="en-US" altLang="zh-CN" sz="1600" b="1" dirty="0">
                <a:latin typeface="Consolas" panose="020B0609020204030204" charset="0"/>
              </a:rPr>
              <a:t>&gt;&gt;&gt; x = 3, 5</a:t>
            </a:r>
            <a:endParaRPr lang="en-US" altLang="zh-CN" sz="1600" b="1" dirty="0">
              <a:latin typeface="Consolas" panose="020B0609020204030204" charset="0"/>
            </a:endParaRPr>
          </a:p>
          <a:p>
            <a:pPr>
              <a:lnSpc>
                <a:spcPct val="80000"/>
              </a:lnSpc>
              <a:buFont typeface="Arial" panose="020B0604020202020204" pitchFamily="34" charset="0"/>
              <a:buNone/>
            </a:pPr>
            <a:r>
              <a:rPr lang="en-US" altLang="zh-CN" sz="1600" b="1" dirty="0">
                <a:latin typeface="Consolas" panose="020B0609020204030204" charset="0"/>
              </a:rPr>
              <a:t>                   &gt;&gt;&gt; x</a:t>
            </a:r>
            <a:endParaRPr lang="en-US" altLang="zh-CN" sz="1600" b="1" dirty="0">
              <a:latin typeface="Consolas" panose="020B0609020204030204" charset="0"/>
            </a:endParaRPr>
          </a:p>
          <a:p>
            <a:pPr>
              <a:lnSpc>
                <a:spcPct val="80000"/>
              </a:lnSpc>
              <a:buFont typeface="Arial" panose="020B0604020202020204" pitchFamily="34" charset="0"/>
              <a:buNone/>
            </a:pPr>
            <a:r>
              <a:rPr lang="en-US" altLang="zh-CN" sz="1600" b="1" dirty="0">
                <a:solidFill>
                  <a:srgbClr val="0000FF"/>
                </a:solidFill>
                <a:latin typeface="Consolas" panose="020B0609020204030204" charset="0"/>
              </a:rPr>
              <a:t>                   (3, 5)</a:t>
            </a:r>
            <a:endParaRPr lang="en-US" altLang="zh-CN" sz="1600" b="1" dirty="0">
              <a:solidFill>
                <a:srgbClr val="0000FF"/>
              </a:solidFill>
              <a:latin typeface="Consolas" panose="020B0609020204030204" charset="0"/>
            </a:endParaRPr>
          </a:p>
          <a:p>
            <a:pPr>
              <a:lnSpc>
                <a:spcPct val="80000"/>
              </a:lnSpc>
              <a:buNone/>
            </a:pPr>
            <a:r>
              <a:rPr lang="en-US" altLang="zh-CN" sz="1600" b="1" dirty="0">
                <a:latin typeface="Consolas" panose="020B0609020204030204" charset="0"/>
              </a:rPr>
              <a:t>                   &gt;&gt;&gt; 3==3, 5</a:t>
            </a:r>
            <a:endParaRPr lang="en-US" altLang="zh-CN" sz="1600" b="1" dirty="0">
              <a:latin typeface="Consolas" panose="020B0609020204030204" charset="0"/>
            </a:endParaRPr>
          </a:p>
          <a:p>
            <a:pPr>
              <a:lnSpc>
                <a:spcPct val="80000"/>
              </a:lnSpc>
              <a:buNone/>
            </a:pPr>
            <a:r>
              <a:rPr lang="en-US" altLang="zh-CN" sz="1600" b="1" dirty="0">
                <a:solidFill>
                  <a:srgbClr val="0000FF"/>
                </a:solidFill>
                <a:latin typeface="Consolas" panose="020B0609020204030204" charset="0"/>
              </a:rPr>
              <a:t>                   (True, 5)</a:t>
            </a:r>
            <a:endParaRPr lang="en-US" altLang="zh-CN" sz="1600" b="1" dirty="0">
              <a:solidFill>
                <a:srgbClr val="0000FF"/>
              </a:solidFill>
              <a:latin typeface="Consolas" panose="020B0609020204030204" charset="0"/>
            </a:endParaRPr>
          </a:p>
          <a:p>
            <a:pPr>
              <a:lnSpc>
                <a:spcPct val="80000"/>
              </a:lnSpc>
              <a:buFont typeface="Arial" panose="020B0604020202020204" pitchFamily="34" charset="0"/>
              <a:buNone/>
            </a:pPr>
            <a:endParaRPr lang="en-US" altLang="zh-CN" sz="1400" dirty="0">
              <a:solidFill>
                <a:srgbClr val="0000FF"/>
              </a:solidFill>
              <a:latin typeface="Consolas" panose="020B0609020204030204" charset="0"/>
            </a:endParaRPr>
          </a:p>
        </p:txBody>
      </p:sp>
      <p:sp>
        <p:nvSpPr>
          <p:cNvPr id="6" name="文本框 5"/>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b="1" dirty="0">
                <a:latin typeface="Times New Roman" panose="02020603050405020304" pitchFamily="18" charset="0"/>
              </a:rPr>
              <a:t>特殊说明</a:t>
            </a:r>
            <a:endParaRPr lang="zh-CN" altLang="en-US" sz="2400" b="1" dirty="0">
              <a:latin typeface="Times New Roman" panose="02020603050405020304" pitchFamily="18" charset="0"/>
            </a:endParaRPr>
          </a:p>
        </p:txBody>
      </p:sp>
      <p:grpSp>
        <p:nvGrpSpPr>
          <p:cNvPr id="18" name="组合 67"/>
          <p:cNvGrpSpPr/>
          <p:nvPr/>
        </p:nvGrpSpPr>
        <p:grpSpPr>
          <a:xfrm>
            <a:off x="555407" y="89761"/>
            <a:ext cx="7661425" cy="698583"/>
            <a:chOff x="936625" y="4179148"/>
            <a:chExt cx="7661425" cy="698583"/>
          </a:xfrm>
        </p:grpSpPr>
        <p:grpSp>
          <p:nvGrpSpPr>
            <p:cNvPr id="19" name="组合 106"/>
            <p:cNvGrpSpPr/>
            <p:nvPr/>
          </p:nvGrpSpPr>
          <p:grpSpPr>
            <a:xfrm>
              <a:off x="936625" y="4179148"/>
              <a:ext cx="7661425" cy="698583"/>
              <a:chOff x="927100" y="4179148"/>
              <a:chExt cx="7661425" cy="698583"/>
            </a:xfrm>
          </p:grpSpPr>
          <p:sp>
            <p:nvSpPr>
              <p:cNvPr id="2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2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endParaRPr lang="zh-CN" altLang="en-US" sz="3600" b="1" dirty="0">
                  <a:latin typeface="Times New Roman" panose="02020603050405020304" pitchFamily="18" charset="0"/>
                  <a:ea typeface="仿宋" panose="02010609060101010101" pitchFamily="49" charset="-122"/>
                </a:endParaRPr>
              </a:p>
            </p:txBody>
          </p:sp>
        </p:grpSp>
        <p:pic>
          <p:nvPicPr>
            <p:cNvPr id="20" name="图片 19"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67"/>
          <p:cNvGrpSpPr/>
          <p:nvPr/>
        </p:nvGrpSpPr>
        <p:grpSpPr>
          <a:xfrm>
            <a:off x="555407" y="89761"/>
            <a:ext cx="7445401" cy="698583"/>
            <a:chOff x="936625" y="4179148"/>
            <a:chExt cx="7445401" cy="698583"/>
          </a:xfrm>
        </p:grpSpPr>
        <p:grpSp>
          <p:nvGrpSpPr>
            <p:cNvPr id="14" name="组合 106"/>
            <p:cNvGrpSpPr/>
            <p:nvPr/>
          </p:nvGrpSpPr>
          <p:grpSpPr>
            <a:xfrm>
              <a:off x="936625" y="4179148"/>
              <a:ext cx="7445401" cy="698583"/>
              <a:chOff x="927100" y="4179148"/>
              <a:chExt cx="7445401"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15" name="图片 14"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1" name="文本占位符 46082"/>
          <p:cNvSpPr>
            <a:spLocks noGrp="1"/>
          </p:cNvSpPr>
          <p:nvPr>
            <p:ph idx="1"/>
          </p:nvPr>
        </p:nvSpPr>
        <p:spPr>
          <a:xfrm>
            <a:off x="467544" y="1345162"/>
            <a:ext cx="8229600" cy="4678451"/>
          </a:xfrm>
        </p:spPr>
        <p:txBody>
          <a:bodyPr anchor="t"/>
          <a:lstStyle/>
          <a:p>
            <a:pPr>
              <a:buClr>
                <a:srgbClr val="FF0000"/>
              </a:buClr>
              <a:buSzPct val="90000"/>
              <a:buFont typeface="Wingdings" panose="05000000000000000000" pitchFamily="2" charset="2"/>
              <a:buChar char="n"/>
            </a:pPr>
            <a:r>
              <a:rPr lang="zh-CN" altLang="en-US" sz="1800" b="1" dirty="0"/>
              <a:t>内置函数不需要导入任何模块即可使用</a:t>
            </a:r>
            <a:endParaRPr lang="en-US" altLang="zh-CN" sz="1800" b="1" dirty="0"/>
          </a:p>
          <a:p>
            <a:pPr>
              <a:buClr>
                <a:srgbClr val="FF0000"/>
              </a:buClr>
              <a:buSzPct val="90000"/>
              <a:buFont typeface="Wingdings" panose="05000000000000000000" pitchFamily="2" charset="2"/>
              <a:buChar char="n"/>
            </a:pPr>
            <a:r>
              <a:rPr lang="zh-CN" altLang="en-US" sz="1800" b="1" dirty="0"/>
              <a:t>执行下面的命令</a:t>
            </a:r>
            <a:r>
              <a:rPr lang="en-US" altLang="zh-CN" sz="1800" b="1" dirty="0"/>
              <a:t>可以</a:t>
            </a:r>
            <a:r>
              <a:rPr lang="zh-CN" altLang="en-US" sz="1800" b="1" dirty="0"/>
              <a:t>列出所有内置函数</a:t>
            </a:r>
            <a:endParaRPr lang="zh-CN" altLang="en-US" sz="1800" b="1" dirty="0"/>
          </a:p>
          <a:p>
            <a:pPr>
              <a:buSzPct val="90000"/>
              <a:buNone/>
            </a:pPr>
            <a:r>
              <a:rPr lang="en-US" altLang="zh-CN" sz="1500" b="1" dirty="0">
                <a:solidFill>
                  <a:srgbClr val="C00000"/>
                </a:solidFill>
              </a:rPr>
              <a:t>        &gt;&gt;&gt; </a:t>
            </a:r>
            <a:r>
              <a:rPr lang="en-US" altLang="zh-CN" sz="1500" b="1" dirty="0" err="1">
                <a:solidFill>
                  <a:srgbClr val="C00000"/>
                </a:solidFill>
              </a:rPr>
              <a:t>dir</a:t>
            </a:r>
            <a:r>
              <a:rPr lang="en-US" altLang="zh-CN" sz="1500" b="1" dirty="0">
                <a:solidFill>
                  <a:srgbClr val="C00000"/>
                </a:solidFill>
              </a:rPr>
              <a:t> </a:t>
            </a:r>
            <a:r>
              <a:rPr lang="en-US" altLang="zh-CN" sz="1500" b="1" dirty="0"/>
              <a:t>(__</a:t>
            </a:r>
            <a:r>
              <a:rPr lang="en-US" altLang="zh-CN" sz="1500" b="1" dirty="0" err="1"/>
              <a:t>builtins</a:t>
            </a:r>
            <a:r>
              <a:rPr lang="en-US" altLang="zh-CN" sz="1500" b="1" dirty="0"/>
              <a:t>__)</a:t>
            </a:r>
            <a:endParaRPr lang="en-US" altLang="zh-CN" sz="1500" b="1" dirty="0"/>
          </a:p>
        </p:txBody>
      </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endParaRPr lang="zh-CN" altLang="en-US" sz="2400" b="1" dirty="0">
              <a:latin typeface="Times New Roman" panose="02020603050405020304" pitchFamily="18" charset="0"/>
            </a:endParaRPr>
          </a:p>
        </p:txBody>
      </p:sp>
      <p:graphicFrame>
        <p:nvGraphicFramePr>
          <p:cNvPr id="18" name="表格 -1"/>
          <p:cNvGraphicFramePr/>
          <p:nvPr/>
        </p:nvGraphicFramePr>
        <p:xfrm>
          <a:off x="467544" y="2564904"/>
          <a:ext cx="8373616" cy="3256062"/>
        </p:xfrm>
        <a:graphic>
          <a:graphicData uri="http://schemas.openxmlformats.org/drawingml/2006/table">
            <a:tbl>
              <a:tblPr firstRow="1" bandRow="1">
                <a:tableStyleId>{5940675A-B579-460E-94D1-54222C63F5DA}</a:tableStyleId>
              </a:tblPr>
              <a:tblGrid>
                <a:gridCol w="1728192"/>
                <a:gridCol w="6645424"/>
              </a:tblGrid>
              <a:tr h="240691">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endPar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endPar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9172">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abs(x)</a:t>
                      </a:r>
                      <a:endPar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返回数字</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的绝对值或复数</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的模</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2225">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all(</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如果对于可迭代对象中所有元素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都等价于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，也就是对于所有元素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都有</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等于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，则返回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。对于空的可迭代对象也返回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166">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any(</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只要可迭代对象</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iterable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中存在元素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使得</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，则返回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。对于空的可迭代对象，返回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44016">
                <a:tc>
                  <a:txBody>
                    <a:bodyPr/>
                    <a:lstStyle/>
                    <a:p>
                      <a:pPr marL="0" indent="0" algn="l">
                        <a:buNone/>
                      </a:pP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ascii</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把对象转换为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ASCII</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码表示形式，必要的时候使用转义字符来表示特定的字符</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9172">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bin(x)</a:t>
                      </a:r>
                      <a:endPar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把整数</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转换为二进制串表示形式</a:t>
                      </a:r>
                      <a:endParaRPr lang="zh-CN" altLang="en-US"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9172">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bool(x)</a:t>
                      </a:r>
                      <a:endPar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等价的布尔值</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9888">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bytes(x)</a:t>
                      </a:r>
                      <a:endPar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生成字节串，或把指定对象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转换为字节串表示形式</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0418">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callable(</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obj</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是否可调用。类和函数是可调用的，包含</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__call__()</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方法的类的对象也是可调用的</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542">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compile()</a:t>
                      </a:r>
                      <a:endPar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用于把</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代码编译成可被</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exec()</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eval</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函数执行的代码对象</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complex(real, [</a:t>
                      </a:r>
                      <a:r>
                        <a:rPr lang="en-US" altLang="zh-CN" sz="1400" b="0" u="none"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imag</a:t>
                      </a: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返回复数</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9172">
                <a:tc>
                  <a:txBody>
                    <a:bodyPr/>
                    <a:lstStyle/>
                    <a:p>
                      <a:pPr marL="0" indent="0" algn="l">
                        <a:buNone/>
                      </a:pPr>
                      <a:r>
                        <a:rPr lang="en-US" altLang="zh-CN" sz="1400" b="0" u="none"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chr</a:t>
                      </a: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a:t>
                      </a:r>
                      <a:endPar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Unicode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编码为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的字符</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67"/>
          <p:cNvGrpSpPr/>
          <p:nvPr/>
        </p:nvGrpSpPr>
        <p:grpSpPr>
          <a:xfrm>
            <a:off x="555407" y="89761"/>
            <a:ext cx="7445401" cy="698583"/>
            <a:chOff x="936625" y="4179148"/>
            <a:chExt cx="7445401" cy="698583"/>
          </a:xfrm>
        </p:grpSpPr>
        <p:grpSp>
          <p:nvGrpSpPr>
            <p:cNvPr id="14" name="组合 106"/>
            <p:cNvGrpSpPr/>
            <p:nvPr/>
          </p:nvGrpSpPr>
          <p:grpSpPr>
            <a:xfrm>
              <a:off x="936625" y="4179148"/>
              <a:ext cx="7445401" cy="698583"/>
              <a:chOff x="927100" y="4179148"/>
              <a:chExt cx="7445401"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15" name="图片 14"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endParaRPr lang="zh-CN" altLang="en-US" sz="2400" b="1" dirty="0">
              <a:latin typeface="Times New Roman" panose="02020603050405020304" pitchFamily="18" charset="0"/>
            </a:endParaRPr>
          </a:p>
        </p:txBody>
      </p:sp>
      <p:sp>
        <p:nvSpPr>
          <p:cNvPr id="2" name="内容占位符 1"/>
          <p:cNvSpPr/>
          <p:nvPr>
            <p:ph idx="1"/>
          </p:nvPr>
        </p:nvSpPr>
        <p:spPr/>
        <p:txBody>
          <a:bodyPr/>
          <a:p>
            <a:pPr marL="0" indent="0">
              <a:buNone/>
            </a:pPr>
            <a:r>
              <a:rPr lang="zh-CN" altLang="en-US" sz="1600">
                <a:solidFill>
                  <a:srgbClr val="FF0000"/>
                </a:solidFill>
              </a:rPr>
              <a:t>迭代器</a:t>
            </a:r>
            <a:endParaRPr lang="zh-CN" altLang="en-US" sz="1600"/>
          </a:p>
          <a:p>
            <a:r>
              <a:rPr lang="zh-CN" altLang="en-US" sz="1600"/>
              <a:t>迭代是Python最强大的功能之一，是访问集合元素的一种方式。</a:t>
            </a:r>
            <a:endParaRPr lang="zh-CN" altLang="en-US" sz="1600"/>
          </a:p>
          <a:p>
            <a:r>
              <a:rPr lang="zh-CN" altLang="en-US" sz="1600"/>
              <a:t>迭代器是一个可以记住遍历的位置的对象。</a:t>
            </a:r>
            <a:endParaRPr lang="zh-CN" altLang="en-US" sz="1600"/>
          </a:p>
          <a:p>
            <a:r>
              <a:rPr lang="zh-CN" altLang="en-US" sz="1600"/>
              <a:t>迭代器对象从集合的第一个元素开始访问，直到所有的元素被访问完结束。迭代器只能往前不会后退。</a:t>
            </a:r>
            <a:endParaRPr lang="zh-CN" altLang="en-US" sz="1600"/>
          </a:p>
          <a:p>
            <a:r>
              <a:rPr lang="zh-CN" altLang="en-US" sz="1600"/>
              <a:t>迭代器有两个基本的方法：iter() 和 next()。</a:t>
            </a:r>
            <a:endParaRPr lang="zh-CN" altLang="en-US" sz="1600"/>
          </a:p>
          <a:p>
            <a:r>
              <a:rPr lang="zh-CN" altLang="en-US" sz="1600"/>
              <a:t>字符串，列表或元组对象都可用于创建迭代器：</a:t>
            </a:r>
            <a:endParaRPr lang="zh-CN" altLang="en-US" sz="1600"/>
          </a:p>
          <a:p>
            <a:endParaRPr lang="zh-CN" altLang="en-US" sz="1600"/>
          </a:p>
        </p:txBody>
      </p:sp>
      <p:pic>
        <p:nvPicPr>
          <p:cNvPr id="3" name="图片 2"/>
          <p:cNvPicPr>
            <a:picLocks noChangeAspect="1"/>
          </p:cNvPicPr>
          <p:nvPr/>
        </p:nvPicPr>
        <p:blipFill>
          <a:blip r:embed="rId2"/>
          <a:stretch>
            <a:fillRect/>
          </a:stretch>
        </p:blipFill>
        <p:spPr>
          <a:xfrm>
            <a:off x="560705" y="3140710"/>
            <a:ext cx="6879590" cy="2837815"/>
          </a:xfrm>
          <a:prstGeom prst="rect">
            <a:avLst/>
          </a:prstGeom>
        </p:spPr>
      </p:pic>
      <p:sp>
        <p:nvSpPr>
          <p:cNvPr id="4" name="文本框 3"/>
          <p:cNvSpPr txBox="1"/>
          <p:nvPr/>
        </p:nvSpPr>
        <p:spPr>
          <a:xfrm>
            <a:off x="251460" y="5876925"/>
            <a:ext cx="8089900" cy="737235"/>
          </a:xfrm>
          <a:prstGeom prst="rect">
            <a:avLst/>
          </a:prstGeom>
          <a:noFill/>
        </p:spPr>
        <p:txBody>
          <a:bodyPr wrap="square" rtlCol="0" anchor="t">
            <a:spAutoFit/>
          </a:bodyPr>
          <a:p>
            <a:r>
              <a:rPr lang="zh-CN" altLang="en-US" sz="1400">
                <a:solidFill>
                  <a:srgbClr val="FF0000"/>
                </a:solidFill>
              </a:rPr>
              <a:t>StopIteration</a:t>
            </a:r>
            <a:endParaRPr lang="zh-CN" altLang="en-US" sz="1400">
              <a:solidFill>
                <a:srgbClr val="FF0000"/>
              </a:solidFill>
            </a:endParaRPr>
          </a:p>
          <a:p>
            <a:r>
              <a:rPr lang="zh-CN" altLang="en-US" sz="1400">
                <a:solidFill>
                  <a:srgbClr val="FF0000"/>
                </a:solidFill>
              </a:rPr>
              <a:t>StopIteration 异常用于标识迭代的完成，防止出现无限循环的情况，在 __next__() 方法中我们可以设置在完成指定循环次数后触发 StopIteration 异常来结束迭代。</a:t>
            </a:r>
            <a:endParaRPr lang="zh-CN" altLang="en-US" sz="1400">
              <a:solidFill>
                <a:srgbClr val="FF0000"/>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67"/>
          <p:cNvGrpSpPr/>
          <p:nvPr/>
        </p:nvGrpSpPr>
        <p:grpSpPr>
          <a:xfrm>
            <a:off x="555407" y="89761"/>
            <a:ext cx="7445401" cy="698583"/>
            <a:chOff x="936625" y="4179148"/>
            <a:chExt cx="7445401" cy="698583"/>
          </a:xfrm>
        </p:grpSpPr>
        <p:grpSp>
          <p:nvGrpSpPr>
            <p:cNvPr id="14" name="组合 106"/>
            <p:cNvGrpSpPr/>
            <p:nvPr/>
          </p:nvGrpSpPr>
          <p:grpSpPr>
            <a:xfrm>
              <a:off x="936625" y="4179148"/>
              <a:ext cx="7445401" cy="698583"/>
              <a:chOff x="927100" y="4179148"/>
              <a:chExt cx="7445401"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15" name="图片 14"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endParaRPr lang="zh-CN" altLang="en-US" sz="2400" b="1" dirty="0">
              <a:latin typeface="Times New Roman" panose="02020603050405020304" pitchFamily="18" charset="0"/>
            </a:endParaRPr>
          </a:p>
        </p:txBody>
      </p:sp>
      <p:sp>
        <p:nvSpPr>
          <p:cNvPr id="2" name="内容占位符 1"/>
          <p:cNvSpPr/>
          <p:nvPr>
            <p:ph idx="1"/>
          </p:nvPr>
        </p:nvSpPr>
        <p:spPr/>
        <p:txBody>
          <a:bodyPr/>
          <a:p>
            <a:pPr marL="0" indent="0">
              <a:buNone/>
            </a:pPr>
            <a:endParaRPr lang="zh-CN" altLang="en-US" sz="1600"/>
          </a:p>
          <a:p>
            <a:endParaRPr lang="zh-CN" altLang="en-US" sz="1600"/>
          </a:p>
        </p:txBody>
      </p:sp>
      <p:sp>
        <p:nvSpPr>
          <p:cNvPr id="4" name="文本框 3"/>
          <p:cNvSpPr txBox="1"/>
          <p:nvPr/>
        </p:nvSpPr>
        <p:spPr>
          <a:xfrm>
            <a:off x="527050" y="3716655"/>
            <a:ext cx="8089900" cy="737235"/>
          </a:xfrm>
          <a:prstGeom prst="rect">
            <a:avLst/>
          </a:prstGeom>
          <a:noFill/>
        </p:spPr>
        <p:txBody>
          <a:bodyPr wrap="square" rtlCol="0" anchor="t">
            <a:spAutoFit/>
          </a:bodyPr>
          <a:p>
            <a:r>
              <a:rPr lang="zh-CN" altLang="en-US" sz="1400">
                <a:solidFill>
                  <a:srgbClr val="FF0000"/>
                </a:solidFill>
              </a:rPr>
              <a:t>StopIteration</a:t>
            </a:r>
            <a:endParaRPr lang="zh-CN" altLang="en-US" sz="1400">
              <a:solidFill>
                <a:srgbClr val="FF0000"/>
              </a:solidFill>
            </a:endParaRPr>
          </a:p>
          <a:p>
            <a:r>
              <a:rPr lang="zh-CN" altLang="en-US" sz="1400">
                <a:solidFill>
                  <a:srgbClr val="FF0000"/>
                </a:solidFill>
              </a:rPr>
              <a:t>StopIteration 异常用于标识迭代的完成，防止出现无限循环的情况，在 __next__() 方法中我们可以设置在完成指定循环次数后触发 StopIteration 异常来结束迭代。</a:t>
            </a:r>
            <a:endParaRPr lang="zh-CN" altLang="en-US" sz="1400">
              <a:solidFill>
                <a:srgbClr val="FF0000"/>
              </a:solidFill>
            </a:endParaRPr>
          </a:p>
        </p:txBody>
      </p:sp>
      <p:sp>
        <p:nvSpPr>
          <p:cNvPr id="5" name="文本框 4"/>
          <p:cNvSpPr txBox="1"/>
          <p:nvPr/>
        </p:nvSpPr>
        <p:spPr>
          <a:xfrm>
            <a:off x="457200" y="1440180"/>
            <a:ext cx="5552440" cy="368300"/>
          </a:xfrm>
          <a:prstGeom prst="rect">
            <a:avLst/>
          </a:prstGeom>
          <a:noFill/>
        </p:spPr>
        <p:txBody>
          <a:bodyPr wrap="square" rtlCol="0" anchor="t">
            <a:spAutoFit/>
          </a:bodyPr>
          <a:p>
            <a:r>
              <a:rPr lang="zh-CN" altLang="en-US">
                <a:solidFill>
                  <a:srgbClr val="FF0000"/>
                </a:solidFill>
              </a:rPr>
              <a:t>迭代器对象可以使用常规for语句进行遍历：</a:t>
            </a:r>
            <a:endParaRPr lang="zh-CN" altLang="en-US">
              <a:solidFill>
                <a:srgbClr val="FF0000"/>
              </a:solidFill>
            </a:endParaRPr>
          </a:p>
        </p:txBody>
      </p:sp>
      <p:pic>
        <p:nvPicPr>
          <p:cNvPr id="6" name="图片 5"/>
          <p:cNvPicPr>
            <a:picLocks noChangeAspect="1"/>
          </p:cNvPicPr>
          <p:nvPr/>
        </p:nvPicPr>
        <p:blipFill>
          <a:blip r:embed="rId2"/>
          <a:stretch>
            <a:fillRect/>
          </a:stretch>
        </p:blipFill>
        <p:spPr>
          <a:xfrm>
            <a:off x="539750" y="1808480"/>
            <a:ext cx="4208780" cy="1824990"/>
          </a:xfrm>
          <a:prstGeom prst="rect">
            <a:avLst/>
          </a:prstGeom>
        </p:spPr>
      </p:pic>
      <p:pic>
        <p:nvPicPr>
          <p:cNvPr id="7" name="图片 6"/>
          <p:cNvPicPr>
            <a:picLocks noChangeAspect="1"/>
          </p:cNvPicPr>
          <p:nvPr/>
        </p:nvPicPr>
        <p:blipFill>
          <a:blip r:embed="rId3"/>
          <a:stretch>
            <a:fillRect/>
          </a:stretch>
        </p:blipFill>
        <p:spPr>
          <a:xfrm>
            <a:off x="2915920" y="4436745"/>
            <a:ext cx="3107055" cy="193675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 grpId="0"/>
      <p:bldP spid="4"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457200" y="1556792"/>
          <a:ext cx="8446074" cy="4419600"/>
        </p:xfrm>
        <a:graphic>
          <a:graphicData uri="http://schemas.openxmlformats.org/drawingml/2006/table">
            <a:tbl>
              <a:tblPr firstRow="1" bandRow="1">
                <a:tableStyleId>{5940675A-B579-460E-94D1-54222C63F5DA}</a:tableStyleId>
              </a:tblPr>
              <a:tblGrid>
                <a:gridCol w="2487928"/>
                <a:gridCol w="5958146"/>
              </a:tblGrid>
              <a:tr h="182880">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endPar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endPar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delattr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name)</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删除属性，等价于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del obj.name</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dir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返回指定对象或模块</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的成员列表，如果不带参数则返回当前作用域内所有标识符</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divmod</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 y)</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返回包含整商和余数的元组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((x-x%y)/y, x%y)</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enumerate(</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start])</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返回包含元素形式为</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(0,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[0]), (1,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[1]), (2,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[2]),  ...</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的迭代器对象</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eval</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globals</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locals]])</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计算并返回字符串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中表达式的值</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exec(x)</a:t>
                      </a:r>
                      <a:endPar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执行代码或代码对象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exit()</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退出当前解释器环境</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filter(</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func</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seq</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filter</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对象，其中包含序列</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中使得单参数函数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返回值为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的那些元素，如果函数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None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则返回包含</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中等价于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filter</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float(x)</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把整数或字符串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转换为浮点数并返回</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frozenset([x]))</a:t>
                      </a:r>
                      <a:endPar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创建不可变的集合对象</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292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getattr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name[, default])</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获取对象中指定属性的值，等价于</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obj.name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，如果不存在指定属性则返回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default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的值，如果要访问的属性不存在并且没有指定</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default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则抛出异常</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endParaRPr lang="zh-CN" altLang="en-US" sz="2400" b="1" dirty="0">
              <a:latin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32072" y="1700808"/>
          <a:ext cx="7956351" cy="3931920"/>
        </p:xfrm>
        <a:graphic>
          <a:graphicData uri="http://schemas.openxmlformats.org/drawingml/2006/table">
            <a:tbl>
              <a:tblPr firstRow="1" bandRow="1">
                <a:tableStyleId>{5940675A-B579-460E-94D1-54222C63F5DA}</a:tableStyleId>
              </a:tblPr>
              <a:tblGrid>
                <a:gridCol w="3073179"/>
                <a:gridCol w="4883172"/>
              </a:tblGrid>
              <a:tr h="193675">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endPar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endPar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161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globals()</a:t>
                      </a:r>
                      <a:endPar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返回包含当前作用域内全局变量及其值的字典</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07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hasattr(obj, name)</a:t>
                      </a:r>
                      <a:endPar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是否具有名为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name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的成员</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hash(x)</a:t>
                      </a:r>
                      <a:endPar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的哈希值，如果</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不可哈希则抛出异常</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help(obj)</a:t>
                      </a:r>
                      <a:endPar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的帮助信息</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9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hex(x)</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转换为十六进制串</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id(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的标识（内存地址）</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971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input([</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提示</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显示提示，接收键盘输入的内容，返回字符串</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941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int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 d])</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返回实数（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float</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）、分数（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Fraction</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）或高精度实数（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Decimal</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的整数部分，或把</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进制的字符串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转换为十进制并返回，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默认为十进制</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9095">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isinstance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class-or-type-or-tuple)</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是否属于指定类型（如果有多个类型的话需要放到元组中）的实例</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0345">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返回指定对象的可迭代对象</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069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len</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包含的元素个数，适用于列表、元组、集合、字典、字符串以及</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对象和其他可迭代对象</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endParaRPr lang="zh-CN" altLang="en-US" sz="2400" b="1" dirty="0">
              <a:latin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520383" y="1524614"/>
          <a:ext cx="8180521" cy="4766945"/>
        </p:xfrm>
        <a:graphic>
          <a:graphicData uri="http://schemas.openxmlformats.org/drawingml/2006/table">
            <a:tbl>
              <a:tblPr firstRow="1" bandRow="1">
                <a:tableStyleId>{5940675A-B579-460E-94D1-54222C63F5DA}</a:tableStyleId>
              </a:tblPr>
              <a:tblGrid>
                <a:gridCol w="1627794"/>
                <a:gridCol w="6552727"/>
              </a:tblGrid>
              <a:tr h="256540">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endPar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endPar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list([x])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set([x])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tuple([x])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dict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转换为列表、集合、元组或字典并返回，或生成空列表、空集合、空元组、空字典</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locals()</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返回包含当前作用域内局部变量及其值的字典</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8780">
                <a:tc>
                  <a:txBody>
                    <a:bodyPr/>
                    <a:lstStyle/>
                    <a:p>
                      <a:pPr marL="0" indent="0" algn="l" defTabSz="914400" rtl="0" eaLnBrk="1" latinLnBrk="0" hangingPunct="1">
                        <a:buNone/>
                      </a:pPr>
                      <a:r>
                        <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rPr>
                        <a:t>map(func, *iterables)</a:t>
                      </a:r>
                      <a:endPar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返回包含若干函数值的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map</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的参数分别来自于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iterables</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指定的每个迭代对象，</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179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max(x)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min(x)</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返回可迭代对象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中的最大值、最小值，要求</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中的所有元素之间可比较大小，允许指定排序规则和</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为空时返回的默认值</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99415">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next(iterator[, default])</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返回可迭代对象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中的下一个元素，允许指定迭代结束之后继续迭代时返回的默认值</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defTabSz="914400" rtl="0" eaLnBrk="1" latinLnBrk="0" hangingPunct="1">
                        <a:buNone/>
                      </a:pPr>
                      <a:r>
                        <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rPr>
                        <a:t>oct(x)</a:t>
                      </a:r>
                      <a:endPar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转换为八进制串</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638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open(name[, mode])</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以指定模式</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mode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打开文件</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name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并返回文件对象</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828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ord(x)</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1</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个字符</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Unicode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编码</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pow(x, y, z=None)</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y</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次方，等价于</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 ** y</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或</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 ** y) % z</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15176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print(value, ...,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sep</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 end='\n', file = sys.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stdout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flush=False)</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基本输出函数</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quit()</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退出当前解释器环境</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range([start,] end [, step] )</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对象，其中包含左闭右开区间</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start,end</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内以</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step</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为步长的整数</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endParaRPr lang="zh-CN" altLang="en-US" sz="2400" b="1" dirty="0">
              <a:latin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Times New Roman" panose="02020603050405020304" pitchFamily="18" charset="0"/>
                  <a:ea typeface="黑体" panose="02010609060101010101" pitchFamily="49" charset="-122"/>
                </a:rPr>
                <a:t>引言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1" cstate="print"/>
              <a:stretch>
                <a:fillRect/>
              </a:stretch>
            </p:blipFill>
            <p:spPr>
              <a:xfrm>
                <a:off x="1189071" y="1467621"/>
                <a:ext cx="377680" cy="419801"/>
              </a:xfrm>
              <a:prstGeom prst="rect">
                <a:avLst/>
              </a:prstGeom>
            </p:spPr>
          </p:pic>
        </p:grpSp>
      </p:grpSp>
      <p:graphicFrame>
        <p:nvGraphicFramePr>
          <p:cNvPr id="10" name="表格 9"/>
          <p:cNvGraphicFramePr>
            <a:graphicFrameLocks noGrp="1"/>
          </p:cNvGraphicFramePr>
          <p:nvPr/>
        </p:nvGraphicFramePr>
        <p:xfrm>
          <a:off x="457200" y="1124744"/>
          <a:ext cx="8229600" cy="4517675"/>
        </p:xfrm>
        <a:graphic>
          <a:graphicData uri="http://schemas.openxmlformats.org/drawingml/2006/table">
            <a:tbl>
              <a:tblPr>
                <a:tableStyleId>{5C22544A-7EE6-4342-B048-85BDC9FD1C3A}</a:tableStyleId>
              </a:tblPr>
              <a:tblGrid>
                <a:gridCol w="863327"/>
                <a:gridCol w="792088"/>
                <a:gridCol w="3683521"/>
                <a:gridCol w="1501055"/>
                <a:gridCol w="1389609"/>
              </a:tblGrid>
              <a:tr h="270660">
                <a:tc>
                  <a:txBody>
                    <a:bodyPr/>
                    <a:lstStyle/>
                    <a:p>
                      <a:pPr algn="ctr">
                        <a:spcAft>
                          <a:spcPts val="0"/>
                        </a:spcAft>
                      </a:pPr>
                      <a:r>
                        <a:rPr lang="zh-CN" sz="1800" kern="100" dirty="0">
                          <a:solidFill>
                            <a:srgbClr val="0000FF"/>
                          </a:solidFill>
                          <a:effectLst/>
                        </a:rPr>
                        <a:t>课次</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学时</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教 学 主 要 内 容</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教学方式</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评估方式</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0587">
                <a:tc>
                  <a:txBody>
                    <a:bodyPr/>
                    <a:lstStyle/>
                    <a:p>
                      <a:pPr algn="ctr">
                        <a:spcAft>
                          <a:spcPts val="0"/>
                        </a:spcAft>
                      </a:pPr>
                      <a:r>
                        <a:rPr lang="en-US"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第一章：</a:t>
                      </a:r>
                      <a:r>
                        <a:rPr lang="en-US" sz="1600" kern="100" dirty="0">
                          <a:solidFill>
                            <a:schemeClr val="tx1"/>
                          </a:solidFill>
                          <a:effectLst/>
                        </a:rPr>
                        <a:t>Python</a:t>
                      </a:r>
                      <a:r>
                        <a:rPr lang="zh-CN" sz="1600" kern="100" dirty="0">
                          <a:solidFill>
                            <a:schemeClr val="tx1"/>
                          </a:solidFill>
                          <a:effectLst/>
                        </a:rPr>
                        <a:t>基础知识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r>
                        <a:rPr lang="en-US" sz="16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第二章：</a:t>
                      </a:r>
                      <a:r>
                        <a:rPr lang="en-US" sz="1600" kern="100" dirty="0">
                          <a:solidFill>
                            <a:schemeClr val="tx1"/>
                          </a:solidFill>
                          <a:effectLst/>
                        </a:rPr>
                        <a:t>Python</a:t>
                      </a:r>
                      <a:r>
                        <a:rPr lang="zh-CN" sz="1600" kern="100" dirty="0">
                          <a:solidFill>
                            <a:schemeClr val="tx1"/>
                          </a:solidFill>
                          <a:effectLst/>
                        </a:rPr>
                        <a:t>序列</a:t>
                      </a:r>
                      <a:r>
                        <a:rPr lang="zh-CN" altLang="en-US" sz="1600" kern="100" dirty="0">
                          <a:solidFill>
                            <a:schemeClr val="tx1"/>
                          </a:solidFill>
                          <a:effectLst/>
                        </a:rPr>
                        <a:t>与复杂数据结构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r>
                        <a:rPr lang="en-US" sz="1600" kern="100">
                          <a:solidFill>
                            <a:schemeClr val="tx1"/>
                          </a:solidFill>
                          <a:effectLst/>
                        </a:rPr>
                        <a:t>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第三章：程序的控制结构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r>
                        <a:rPr lang="en-US" sz="1600" kern="100">
                          <a:solidFill>
                            <a:schemeClr val="tx1"/>
                          </a:solidFill>
                          <a:effectLst/>
                        </a:rPr>
                        <a:t>4</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第四章：字符串与正则表达式</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r>
                        <a:rPr lang="en-US" sz="1600" kern="100">
                          <a:solidFill>
                            <a:schemeClr val="tx1"/>
                          </a:solidFill>
                          <a:effectLst/>
                        </a:rPr>
                        <a:t>5</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第五章：函数设计与使用</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PM2;PM3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r>
                        <a:rPr lang="en-US" sz="1600" kern="100">
                          <a:solidFill>
                            <a:schemeClr val="tx1"/>
                          </a:solidFill>
                          <a:effectLst/>
                        </a:rPr>
                        <a:t>6</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第六章：面向对象程序设计</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PM2;PM3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r>
                        <a:rPr lang="en-US" sz="1600" kern="100">
                          <a:solidFill>
                            <a:schemeClr val="tx1"/>
                          </a:solidFill>
                          <a:effectLst/>
                        </a:rPr>
                        <a:t>7</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第七章：文件操作与异常处理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r>
                        <a:rPr lang="en-US" sz="1600" kern="100">
                          <a:solidFill>
                            <a:schemeClr val="tx1"/>
                          </a:solidFill>
                          <a:effectLst/>
                        </a:rPr>
                        <a:t>8</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第八章：科学计算与可视化</a:t>
                      </a:r>
                      <a:r>
                        <a:rPr lang="zh-CN" altLang="en-US" sz="1600" kern="100" dirty="0">
                          <a:solidFill>
                            <a:schemeClr val="tx1"/>
                          </a:solidFill>
                          <a:effectLst/>
                        </a:rPr>
                        <a:t>（选学）</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EM11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r>
                        <a:rPr lang="en-US" sz="1600" kern="100">
                          <a:solidFill>
                            <a:schemeClr val="tx1"/>
                          </a:solidFill>
                          <a:effectLst/>
                        </a:rPr>
                        <a:t>9</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第九章：</a:t>
                      </a:r>
                      <a:r>
                        <a:rPr lang="en-US" sz="1600" kern="100" dirty="0">
                          <a:solidFill>
                            <a:schemeClr val="tx1"/>
                          </a:solidFill>
                          <a:effectLst/>
                        </a:rPr>
                        <a:t>GUI</a:t>
                      </a:r>
                      <a:r>
                        <a:rPr lang="zh-CN" sz="1600" kern="100" dirty="0">
                          <a:solidFill>
                            <a:schemeClr val="tx1"/>
                          </a:solidFill>
                          <a:effectLst/>
                        </a:rPr>
                        <a:t>编程</a:t>
                      </a:r>
                      <a:r>
                        <a:rPr lang="zh-CN" altLang="en-US" sz="1600" kern="100" dirty="0">
                          <a:solidFill>
                            <a:schemeClr val="tx1"/>
                          </a:solidFill>
                          <a:effectLst/>
                        </a:rPr>
                        <a:t>（选学）</a:t>
                      </a:r>
                      <a:endParaRPr lang="zh-CN" altLang="zh-CN" sz="1600" kern="100" dirty="0">
                        <a:solidFill>
                          <a:schemeClr val="tx1"/>
                        </a:solidFill>
                        <a:effectLst/>
                        <a:latin typeface="Times New Roman" panose="02020603050405020304" pitchFamily="18" charset="0"/>
                        <a:ea typeface="+mn-ea"/>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EM11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r>
                        <a:rPr lang="en-US" sz="1600" kern="100">
                          <a:solidFill>
                            <a:schemeClr val="tx1"/>
                          </a:solidFill>
                          <a:effectLst/>
                        </a:rPr>
                        <a:t>10</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240"/>
                        </a:spcBef>
                        <a:spcAft>
                          <a:spcPts val="240"/>
                        </a:spcAft>
                        <a:buClrTx/>
                        <a:buSzTx/>
                        <a:buFontTx/>
                        <a:buNone/>
                        <a:defRPr/>
                      </a:pPr>
                      <a:r>
                        <a:rPr lang="zh-CN" sz="1600" kern="100" dirty="0">
                          <a:solidFill>
                            <a:schemeClr val="tx1"/>
                          </a:solidFill>
                          <a:effectLst/>
                        </a:rPr>
                        <a:t>第十一章：多线程与多进程编程</a:t>
                      </a:r>
                      <a:r>
                        <a:rPr lang="zh-CN" altLang="en-US" sz="1600" kern="100" dirty="0">
                          <a:solidFill>
                            <a:schemeClr val="tx1"/>
                          </a:solidFill>
                          <a:effectLst/>
                        </a:rPr>
                        <a:t>（选学）</a:t>
                      </a:r>
                      <a:endParaRPr lang="zh-CN" altLang="zh-CN" sz="1600" kern="100" dirty="0">
                        <a:solidFill>
                          <a:schemeClr val="tx1"/>
                        </a:solidFill>
                        <a:effectLst/>
                        <a:latin typeface="Times New Roman" panose="02020603050405020304" pitchFamily="18" charset="0"/>
                        <a:ea typeface="+mn-ea"/>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EM3; EM11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249985">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endParaRPr lang="zh-CN" altLang="en-US" dirty="0"/>
                    </a:p>
                  </a:txBody>
                  <a:tcPr marL="68580" marR="68580" marT="0" marB="0" anchor="ctr">
                    <a:solidFill>
                      <a:srgbClr val="92D050"/>
                    </a:solidFill>
                  </a:tcPr>
                </a:tc>
                <a:tc>
                  <a:txBody>
                    <a:bodyPr/>
                    <a:lstStyle/>
                    <a:p>
                      <a:endParaRPr lang="zh-CN" altLang="en-US" dirty="0"/>
                    </a:p>
                  </a:txBody>
                  <a:tcPr marL="68580" marR="68580" marT="0" marB="0" anchor="ctr">
                    <a:solidFill>
                      <a:srgbClr val="92D050"/>
                    </a:solidFill>
                  </a:tcPr>
                </a:tc>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r>
              <a:tr h="481174">
                <a:tc>
                  <a:txBody>
                    <a:bodyPr/>
                    <a:lstStyle/>
                    <a:p>
                      <a:pPr algn="ctr">
                        <a:spcAft>
                          <a:spcPts val="0"/>
                        </a:spcAft>
                      </a:pPr>
                      <a:r>
                        <a:rPr lang="en-US" sz="1600" kern="100" dirty="0">
                          <a:solidFill>
                            <a:schemeClr val="tx1"/>
                          </a:solidFill>
                          <a:effectLst/>
                        </a:rPr>
                        <a:t>1</a:t>
                      </a:r>
                      <a:r>
                        <a:rPr lang="en-US" altLang="zh-CN"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实验一：</a:t>
                      </a:r>
                      <a:r>
                        <a:rPr lang="en-US" sz="1600" kern="100" dirty="0">
                          <a:solidFill>
                            <a:schemeClr val="tx1"/>
                          </a:solidFill>
                          <a:effectLst/>
                        </a:rPr>
                        <a:t>Python</a:t>
                      </a:r>
                      <a:r>
                        <a:rPr lang="zh-CN" sz="1600" kern="100" dirty="0">
                          <a:solidFill>
                            <a:schemeClr val="tx1"/>
                          </a:solidFill>
                          <a:effectLst/>
                        </a:rPr>
                        <a:t>序列与复杂数据结构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r>
              <a:tr h="481174">
                <a:tc>
                  <a:txBody>
                    <a:bodyPr/>
                    <a:lstStyle/>
                    <a:p>
                      <a:pPr algn="ctr">
                        <a:spcAft>
                          <a:spcPts val="0"/>
                        </a:spcAft>
                      </a:pPr>
                      <a:r>
                        <a:rPr lang="en-US" sz="1600" kern="100" dirty="0">
                          <a:solidFill>
                            <a:schemeClr val="tx1"/>
                          </a:solidFill>
                          <a:effectLst/>
                        </a:rPr>
                        <a:t>1</a:t>
                      </a:r>
                      <a:r>
                        <a:rPr lang="en-US" altLang="zh-CN"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实验二：判断、循环、函数、文件</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r>
              <a:tr h="499970">
                <a:tc>
                  <a:txBody>
                    <a:bodyPr/>
                    <a:lstStyle/>
                    <a:p>
                      <a:pPr algn="ctr">
                        <a:spcAft>
                          <a:spcPts val="0"/>
                        </a:spcAft>
                      </a:pPr>
                      <a:r>
                        <a:rPr lang="en-US" sz="1600" kern="100" dirty="0">
                          <a:solidFill>
                            <a:schemeClr val="tx1"/>
                          </a:solidFill>
                          <a:effectLst/>
                        </a:rPr>
                        <a:t>1</a:t>
                      </a:r>
                      <a:r>
                        <a:rPr lang="en-US" altLang="zh-CN" sz="1600" kern="100" dirty="0">
                          <a:solidFill>
                            <a:schemeClr val="tx1"/>
                          </a:solidFill>
                          <a:effectLst/>
                        </a:rPr>
                        <a:t>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实验三：综合设计实验：面向实际应用问题编程设计算法</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EM11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r>
            </a:tbl>
          </a:graphicData>
        </a:graphic>
      </p:graphicFrame>
    </p:spTree>
  </p:cSld>
  <p:clrMapOvr>
    <a:masterClrMapping/>
  </p:clrMapOvr>
  <p:transition spd="slow" advClick="0">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5536" y="1700808"/>
          <a:ext cx="8350572" cy="3446789"/>
        </p:xfrm>
        <a:graphic>
          <a:graphicData uri="http://schemas.openxmlformats.org/drawingml/2006/table">
            <a:tbl>
              <a:tblPr firstRow="1" bandRow="1">
                <a:tableStyleId>{5940675A-B579-460E-94D1-54222C63F5DA}</a:tableStyleId>
              </a:tblPr>
              <a:tblGrid>
                <a:gridCol w="2122388"/>
                <a:gridCol w="6228184"/>
              </a:tblGrid>
              <a:tr h="260985">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endPar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endPar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0229">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repr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的规范化字符串表示形式，对于大多数对象有</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eval</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repr</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reversed(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seq</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（可以是列表、元组、字符串、</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以及其他可迭代对象）中所有元素逆序后的迭代器对象</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143691">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round(x [, </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小数位数</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进行四舍五入，若不指定小数位数，则返回整数</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sorted(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key=None, reverse=False)</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返回排序后的列表，其中</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表示要排序的序列或迭代对象，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key</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用来指定排序规则或依据，</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reverse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用来指定升序或降序。该函数不改变</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内任何元素的顺序</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str</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直接转换为字符串</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sum(x, start=0)</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返回序列</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中所有元素之和，返回</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start+sum</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type(</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的类型</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zip(seq1 [, seq2 [...]])</a:t>
                      </a:r>
                      <a:endPar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zip</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对象，其中元素为</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(seq1[</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seq2[</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形式的元组，最终结果中包含的元素个数取决于所有参数序列或可迭代对象中最短的那个</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endParaRPr lang="zh-CN" altLang="en-US" sz="2400" b="1" dirty="0">
              <a:latin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占位符 56322"/>
          <p:cNvSpPr>
            <a:spLocks noGrp="1"/>
          </p:cNvSpPr>
          <p:nvPr>
            <p:ph idx="1"/>
          </p:nvPr>
        </p:nvSpPr>
        <p:spPr>
          <a:xfrm>
            <a:off x="555407" y="1345162"/>
            <a:ext cx="8229600" cy="4678451"/>
          </a:xfrm>
        </p:spPr>
        <p:txBody>
          <a:bodyPr anchor="t"/>
          <a:lstStyle/>
          <a:p>
            <a:pPr>
              <a:buClr>
                <a:srgbClr val="FF0000"/>
              </a:buClr>
              <a:buSzPct val="90000"/>
              <a:buFont typeface="Wingdings" panose="05000000000000000000" pitchFamily="2" charset="2"/>
              <a:buChar char="n"/>
            </a:pPr>
            <a:r>
              <a:rPr lang="zh-CN" altLang="en-US" sz="2000" b="1" dirty="0"/>
              <a:t>输入输出函数 </a:t>
            </a:r>
            <a:r>
              <a:rPr lang="en-US" altLang="zh-CN" sz="2000" b="1" dirty="0"/>
              <a:t>(</a:t>
            </a:r>
            <a:r>
              <a:rPr lang="zh-CN" altLang="en-US" sz="2000" dirty="0"/>
              <a:t>Python 3.x</a:t>
            </a:r>
            <a:r>
              <a:rPr lang="en-US" altLang="zh-CN" sz="2000" b="1" dirty="0"/>
              <a:t>)</a:t>
            </a:r>
            <a:endParaRPr lang="en-US" altLang="zh-CN" sz="2000" b="1" dirty="0"/>
          </a:p>
          <a:p>
            <a:pPr lvl="1">
              <a:buClr>
                <a:srgbClr val="FF0000"/>
              </a:buClr>
              <a:buSzPct val="90000"/>
              <a:buFont typeface="Wingdings" panose="05000000000000000000" pitchFamily="2" charset="2"/>
              <a:buChar char="l"/>
            </a:pPr>
            <a:r>
              <a:rPr lang="zh-CN" altLang="en-US" sz="1800" b="1" dirty="0"/>
              <a:t>输入函数：</a:t>
            </a:r>
            <a:r>
              <a:rPr lang="en-US" altLang="zh-CN" sz="1800" b="1" dirty="0"/>
              <a:t>input( )</a:t>
            </a:r>
            <a:r>
              <a:rPr lang="zh-CN" altLang="en-US" sz="1800" b="1" dirty="0"/>
              <a:t> </a:t>
            </a:r>
            <a:endParaRPr lang="en-US" altLang="zh-CN" sz="1800" b="1" dirty="0"/>
          </a:p>
          <a:p>
            <a:pPr lvl="2">
              <a:buClr>
                <a:srgbClr val="FF0000"/>
              </a:buClr>
              <a:buSzPct val="90000"/>
              <a:buFont typeface="Arial" panose="020B0604020202020204" pitchFamily="34" charset="0"/>
              <a:buChar char="•"/>
            </a:pPr>
            <a:r>
              <a:rPr lang="zh-CN" altLang="en-US" sz="1600" b="1" dirty="0"/>
              <a:t>可输入数字、字符串和其它任意类型对象，</a:t>
            </a:r>
            <a:r>
              <a:rPr lang="zh-CN" altLang="en-US" sz="1600" b="1" dirty="0">
                <a:solidFill>
                  <a:srgbClr val="FF0000"/>
                </a:solidFill>
                <a:latin typeface="宋体" panose="02010600030101010101" pitchFamily="2" charset="-122"/>
                <a:ea typeface="宋体" panose="02010600030101010101" pitchFamily="2" charset="-122"/>
              </a:rPr>
              <a:t>返回结果都是字符串</a:t>
            </a:r>
            <a:r>
              <a:rPr lang="zh-CN" altLang="en-US" sz="1600" b="1" dirty="0"/>
              <a:t>。</a:t>
            </a:r>
            <a:endParaRPr lang="en-US" altLang="zh-CN" sz="1600" b="1" dirty="0"/>
          </a:p>
          <a:p>
            <a:pPr lvl="1">
              <a:buClr>
                <a:srgbClr val="FF0000"/>
              </a:buClr>
              <a:buSzPct val="90000"/>
              <a:buFont typeface="Wingdings" panose="05000000000000000000" pitchFamily="2" charset="2"/>
              <a:buChar char="ü"/>
            </a:pPr>
            <a:r>
              <a:rPr lang="zh-CN" altLang="en-US" sz="1800" b="1" dirty="0"/>
              <a:t>例如：</a:t>
            </a:r>
            <a:r>
              <a:rPr lang="en-US" altLang="zh-CN" sz="1600" b="1" dirty="0">
                <a:latin typeface="Consolas" panose="020B0609020204030204" charset="0"/>
              </a:rPr>
              <a:t>&gt;&gt;&gt; x = input('</a:t>
            </a:r>
            <a:r>
              <a:rPr lang="zh-CN" altLang="en-US" sz="1600" b="1" dirty="0">
                <a:latin typeface="Consolas" panose="020B0609020204030204" charset="0"/>
              </a:rPr>
              <a:t>提示：</a:t>
            </a:r>
            <a:r>
              <a:rPr lang="en-US" altLang="zh-CN" sz="1600" b="1" dirty="0">
                <a:latin typeface="Consolas" panose="020B0609020204030204" charset="0"/>
              </a:rPr>
              <a:t>')</a:t>
            </a:r>
            <a:endParaRPr lang="en-US" altLang="zh-CN" sz="1600" b="1" dirty="0">
              <a:latin typeface="Consolas" panose="020B0609020204030204" charset="0"/>
            </a:endParaRPr>
          </a:p>
          <a:p>
            <a:pPr>
              <a:buSzPct val="90000"/>
              <a:buNone/>
            </a:pPr>
            <a:endParaRPr lang="zh-CN" altLang="en-US" sz="1350" dirty="0"/>
          </a:p>
          <a:p>
            <a:pPr>
              <a:buSzPct val="90000"/>
              <a:buNone/>
            </a:pPr>
            <a:r>
              <a:rPr lang="zh-CN" altLang="en-US" sz="1800" dirty="0"/>
              <a:t>        </a:t>
            </a:r>
            <a:endParaRPr lang="zh-CN" altLang="en-US" sz="1800" dirty="0"/>
          </a:p>
        </p:txBody>
      </p:sp>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1" name="文本占位符 60418"/>
          <p:cNvSpPr txBox="1"/>
          <p:nvPr/>
        </p:nvSpPr>
        <p:spPr bwMode="auto">
          <a:xfrm>
            <a:off x="973244" y="270892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l"/>
            </a:pPr>
            <a:r>
              <a:rPr lang="zh-CN" altLang="en-US" sz="1800" b="1" dirty="0"/>
              <a:t>输出函数：print()函数进行输出。</a:t>
            </a:r>
            <a:endParaRPr lang="zh-CN" altLang="en-US" sz="1800" b="1" dirty="0"/>
          </a:p>
          <a:p>
            <a:pPr marL="342900" lvl="1" indent="-342900">
              <a:buClr>
                <a:srgbClr val="FF0000"/>
              </a:buClr>
              <a:buSzPct val="90000"/>
              <a:buFont typeface="Wingdings" panose="05000000000000000000" pitchFamily="2" charset="2"/>
              <a:buChar char="ü"/>
            </a:pPr>
            <a:r>
              <a:rPr lang="zh-CN" altLang="en-US" sz="1800" b="1" dirty="0"/>
              <a:t>例如：</a:t>
            </a:r>
            <a:endParaRPr lang="en-US" altLang="zh-CN" sz="1800" b="1" dirty="0"/>
          </a:p>
          <a:p>
            <a:pPr>
              <a:buSzPct val="90000"/>
              <a:buFont typeface="Arial" panose="020B0604020202020204" pitchFamily="34" charset="0"/>
              <a:buNone/>
            </a:pPr>
            <a:r>
              <a:rPr lang="zh-CN" altLang="en-US" sz="1400" dirty="0">
                <a:latin typeface="Consolas" panose="020B0609020204030204" charset="0"/>
              </a:rPr>
              <a:t>    &gt;&gt;&gt; print(3, 5, 7)</a:t>
            </a:r>
            <a:endParaRPr lang="zh-CN" altLang="en-US" sz="1400" dirty="0">
              <a:latin typeface="Consolas" panose="020B0609020204030204" charset="0"/>
            </a:endParaRPr>
          </a:p>
          <a:p>
            <a:pPr>
              <a:spcBef>
                <a:spcPts val="0"/>
              </a:spcBef>
              <a:buSzPct val="90000"/>
              <a:buFont typeface="Arial" panose="020B0604020202020204" pitchFamily="34" charset="0"/>
              <a:buNone/>
            </a:pPr>
            <a:r>
              <a:rPr lang="zh-CN" altLang="en-US" sz="1400" dirty="0">
                <a:solidFill>
                  <a:srgbClr val="0000FF"/>
                </a:solidFill>
                <a:latin typeface="Consolas" panose="020B0609020204030204" charset="0"/>
              </a:rPr>
              <a:t>    3 5 7</a:t>
            </a:r>
            <a:endParaRPr lang="zh-CN" altLang="en-US" sz="1400" dirty="0">
              <a:solidFill>
                <a:srgbClr val="0000FF"/>
              </a:solidFill>
              <a:latin typeface="Consolas" panose="020B0609020204030204" charset="0"/>
            </a:endParaRPr>
          </a:p>
          <a:p>
            <a:pPr>
              <a:buSzPct val="90000"/>
              <a:buFont typeface="Arial" panose="020B0604020202020204" pitchFamily="34" charset="0"/>
              <a:buNone/>
            </a:pPr>
            <a:r>
              <a:rPr lang="zh-CN" altLang="en-US" sz="1400" dirty="0">
                <a:latin typeface="Consolas" panose="020B0609020204030204" charset="0"/>
              </a:rPr>
              <a:t>    &gt;&gt;&gt; print(3, 5, 7, sep=',')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ea typeface="宋体" panose="02010600030101010101" pitchFamily="2" charset="-122"/>
              </a:rPr>
              <a:t>指定分隔符</a:t>
            </a:r>
            <a:endParaRPr lang="zh-CN" altLang="en-US" sz="1400" dirty="0">
              <a:solidFill>
                <a:srgbClr val="0000FF"/>
              </a:solidFill>
              <a:latin typeface="Consolas" panose="020B0609020204030204" charset="0"/>
              <a:ea typeface="宋体" panose="02010600030101010101" pitchFamily="2" charset="-122"/>
            </a:endParaRPr>
          </a:p>
          <a:p>
            <a:pPr>
              <a:buSzPct val="90000"/>
              <a:buFont typeface="Arial" panose="020B0604020202020204" pitchFamily="34" charset="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 3,5,7</a:t>
            </a:r>
            <a:endParaRPr lang="zh-CN" altLang="en-US" sz="1400" dirty="0">
              <a:solidFill>
                <a:srgbClr val="0000FF"/>
              </a:solidFill>
              <a:latin typeface="Consolas" panose="020B0609020204030204" charset="0"/>
            </a:endParaRPr>
          </a:p>
          <a:p>
            <a:pPr>
              <a:lnSpc>
                <a:spcPct val="80000"/>
              </a:lnSpc>
              <a:buFont typeface="Arial" panose="020B0604020202020204" pitchFamily="34" charset="0"/>
              <a:buNone/>
            </a:pPr>
            <a:r>
              <a:rPr lang="en-US" altLang="zh-CN" sz="1400" dirty="0">
                <a:latin typeface="Consolas" panose="020B0609020204030204" charset="0"/>
              </a:rPr>
              <a:t>    &gt;&gt;&gt; for </a:t>
            </a:r>
            <a:r>
              <a:rPr lang="en-US" altLang="zh-CN" sz="1400" dirty="0" err="1">
                <a:latin typeface="Consolas" panose="020B0609020204030204" charset="0"/>
              </a:rPr>
              <a:t>i</a:t>
            </a:r>
            <a:r>
              <a:rPr lang="en-US" altLang="zh-CN" sz="1400" dirty="0">
                <a:latin typeface="Consolas" panose="020B0609020204030204" charset="0"/>
              </a:rPr>
              <a:t> in range(10,20):</a:t>
            </a:r>
            <a:endParaRPr lang="en-US" altLang="zh-CN" sz="1400" dirty="0">
              <a:latin typeface="Consolas" panose="020B0609020204030204" charset="0"/>
            </a:endParaRPr>
          </a:p>
          <a:p>
            <a:pPr>
              <a:lnSpc>
                <a:spcPct val="80000"/>
              </a:lnSpc>
              <a:buFont typeface="Arial" panose="020B0604020202020204" pitchFamily="34" charset="0"/>
              <a:buNone/>
            </a:pPr>
            <a:r>
              <a:rPr lang="en-US" altLang="zh-CN" sz="1400" dirty="0">
                <a:latin typeface="Consolas" panose="020B0609020204030204" charset="0"/>
              </a:rPr>
              <a:t>        print(</a:t>
            </a:r>
            <a:r>
              <a:rPr lang="en-US" altLang="zh-CN" sz="1400" dirty="0" err="1">
                <a:latin typeface="Consolas" panose="020B0609020204030204" charset="0"/>
              </a:rPr>
              <a:t>i</a:t>
            </a:r>
            <a:r>
              <a:rPr lang="en-US" altLang="zh-CN" sz="1400" dirty="0">
                <a:latin typeface="Consolas" panose="020B0609020204030204" charset="0"/>
              </a:rPr>
              <a:t>, end=' ')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ea typeface="宋体" panose="02010600030101010101" pitchFamily="2" charset="-122"/>
              </a:rPr>
              <a:t>不换行</a:t>
            </a:r>
            <a:endParaRPr lang="zh-CN" altLang="en-US" sz="1400" dirty="0">
              <a:solidFill>
                <a:srgbClr val="0000FF"/>
              </a:solidFill>
              <a:latin typeface="Consolas" panose="020B0609020204030204" charset="0"/>
              <a:ea typeface="宋体" panose="02010600030101010101" pitchFamily="2" charset="-122"/>
            </a:endParaRPr>
          </a:p>
          <a:p>
            <a:pPr>
              <a:lnSpc>
                <a:spcPct val="80000"/>
              </a:lnSpc>
              <a:spcBef>
                <a:spcPts val="0"/>
              </a:spcBef>
              <a:buFont typeface="Arial" panose="020B0604020202020204" pitchFamily="34" charset="0"/>
              <a:buNone/>
            </a:pPr>
            <a:endParaRPr lang="en-US" altLang="zh-CN" sz="1400" dirty="0">
              <a:latin typeface="Consolas" panose="020B0609020204030204" charset="0"/>
            </a:endParaRPr>
          </a:p>
          <a:p>
            <a:pPr>
              <a:lnSpc>
                <a:spcPct val="80000"/>
              </a:lnSpc>
              <a:buFont typeface="Arial" panose="020B0604020202020204" pitchFamily="34" charset="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10 11 12 13 14 15 16 17 18 19 </a:t>
            </a:r>
            <a:endParaRPr lang="en-US" altLang="zh-CN" sz="1400" dirty="0">
              <a:solidFill>
                <a:srgbClr val="0000FF"/>
              </a:solidFill>
              <a:latin typeface="Consolas" panose="020B0609020204030204" charset="0"/>
            </a:endParaRPr>
          </a:p>
        </p:txBody>
      </p:sp>
      <p:sp>
        <p:nvSpPr>
          <p:cNvPr id="13" name="文本占位符 61442"/>
          <p:cNvSpPr txBox="1"/>
          <p:nvPr/>
        </p:nvSpPr>
        <p:spPr bwMode="auto">
          <a:xfrm>
            <a:off x="683568" y="5343695"/>
            <a:ext cx="8229600" cy="114158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charset="0"/>
              <a:buChar char=""/>
            </a:pPr>
            <a:r>
              <a:rPr lang="zh-CN" altLang="en-US" sz="1800" dirty="0">
                <a:latin typeface="宋体" panose="02010600030101010101" pitchFamily="2" charset="-122"/>
              </a:rPr>
              <a:t>在</a:t>
            </a:r>
            <a:r>
              <a:rPr lang="en-US" altLang="zh-CN" sz="1800" dirty="0">
                <a:latin typeface="宋体" panose="02010600030101010101" pitchFamily="2" charset="-122"/>
              </a:rPr>
              <a:t>Python 3.x</a:t>
            </a:r>
            <a:r>
              <a:rPr lang="zh-CN" altLang="en-US" sz="1800" dirty="0">
                <a:latin typeface="宋体" panose="02010600030101010101" pitchFamily="2" charset="-122"/>
              </a:rPr>
              <a:t>中则需要使用下面的方法进行重定向：</a:t>
            </a:r>
            <a:endParaRPr lang="zh-CN" altLang="en-US" sz="1800" dirty="0">
              <a:latin typeface="宋体" panose="02010600030101010101" pitchFamily="2" charset="-122"/>
            </a:endParaRPr>
          </a:p>
          <a:p>
            <a:pPr>
              <a:lnSpc>
                <a:spcPct val="80000"/>
              </a:lnSpc>
              <a:buFont typeface="Arial" panose="020B0604020202020204" pitchFamily="34" charset="0"/>
              <a:buNone/>
            </a:pPr>
            <a:endParaRPr lang="en-US" altLang="zh-CN" sz="1350" dirty="0">
              <a:latin typeface="Consolas" panose="020B0609020204030204" charset="0"/>
            </a:endParaRPr>
          </a:p>
          <a:p>
            <a:pPr>
              <a:lnSpc>
                <a:spcPct val="80000"/>
              </a:lnSpc>
              <a:buFont typeface="Arial" panose="020B0604020202020204" pitchFamily="34" charset="0"/>
              <a:buNone/>
            </a:pPr>
            <a:r>
              <a:rPr lang="en-US" altLang="zh-CN" sz="1350" b="1" dirty="0">
                <a:latin typeface="Consolas" panose="020B0609020204030204" charset="0"/>
              </a:rPr>
              <a:t>&gt;&gt;&gt; </a:t>
            </a:r>
            <a:r>
              <a:rPr lang="en-US" altLang="zh-CN" sz="1350" b="1" dirty="0" err="1">
                <a:latin typeface="Consolas" panose="020B0609020204030204" charset="0"/>
              </a:rPr>
              <a:t>fp</a:t>
            </a:r>
            <a:r>
              <a:rPr lang="en-US" altLang="zh-CN" sz="1350" b="1" dirty="0">
                <a:latin typeface="Consolas" panose="020B0609020204030204" charset="0"/>
              </a:rPr>
              <a:t> = open(</a:t>
            </a:r>
            <a:r>
              <a:rPr lang="en-US" altLang="zh-CN" sz="1350" b="1" dirty="0" err="1">
                <a:latin typeface="Consolas" panose="020B0609020204030204" charset="0"/>
              </a:rPr>
              <a:t>r'D</a:t>
            </a:r>
            <a:r>
              <a:rPr lang="en-US" altLang="zh-CN" sz="1350" b="1" dirty="0">
                <a:latin typeface="Consolas" panose="020B0609020204030204" charset="0"/>
              </a:rPr>
              <a:t>:\test.txt', 'a+')</a:t>
            </a:r>
            <a:endParaRPr lang="en-US" altLang="zh-CN" sz="1350" b="1" dirty="0">
              <a:latin typeface="Consolas" panose="020B0609020204030204" charset="0"/>
            </a:endParaRPr>
          </a:p>
          <a:p>
            <a:pPr>
              <a:lnSpc>
                <a:spcPct val="80000"/>
              </a:lnSpc>
              <a:buFont typeface="Arial" panose="020B0604020202020204" pitchFamily="34" charset="0"/>
              <a:buNone/>
            </a:pPr>
            <a:r>
              <a:rPr lang="en-US" altLang="zh-CN" sz="1350" b="1" dirty="0">
                <a:latin typeface="Consolas" panose="020B0609020204030204" charset="0"/>
              </a:rPr>
              <a:t>&gt;&gt;&gt; print('</a:t>
            </a:r>
            <a:r>
              <a:rPr lang="en-US" altLang="zh-CN" sz="1350" b="1" dirty="0" err="1">
                <a:latin typeface="Consolas" panose="020B0609020204030204" charset="0"/>
              </a:rPr>
              <a:t>Hello,world</a:t>
            </a:r>
            <a:r>
              <a:rPr lang="en-US" altLang="zh-CN" sz="1350" b="1" dirty="0">
                <a:latin typeface="Consolas" panose="020B0609020204030204" charset="0"/>
              </a:rPr>
              <a:t>!', file = </a:t>
            </a:r>
            <a:r>
              <a:rPr lang="en-US" altLang="zh-CN" sz="1350" b="1" dirty="0" err="1">
                <a:latin typeface="Consolas" panose="020B0609020204030204" charset="0"/>
              </a:rPr>
              <a:t>fp</a:t>
            </a:r>
            <a:r>
              <a:rPr lang="en-US" altLang="zh-CN" sz="1350" b="1" dirty="0">
                <a:latin typeface="Consolas" panose="020B0609020204030204" charset="0"/>
              </a:rPr>
              <a:t>)</a:t>
            </a:r>
            <a:endParaRPr lang="en-US" altLang="zh-CN" sz="1350" b="1" dirty="0">
              <a:latin typeface="Consolas" panose="020B0609020204030204" charset="0"/>
            </a:endParaRPr>
          </a:p>
          <a:p>
            <a:pPr>
              <a:lnSpc>
                <a:spcPct val="80000"/>
              </a:lnSpc>
              <a:buFont typeface="Arial" panose="020B0604020202020204" pitchFamily="34" charset="0"/>
              <a:buNone/>
            </a:pPr>
            <a:r>
              <a:rPr lang="en-US" altLang="zh-CN" sz="1350" b="1" dirty="0">
                <a:latin typeface="Consolas" panose="020B0609020204030204" charset="0"/>
              </a:rPr>
              <a:t>&gt;&gt;&gt; </a:t>
            </a:r>
            <a:r>
              <a:rPr lang="en-US" altLang="zh-CN" sz="1350" b="1" dirty="0" err="1">
                <a:latin typeface="Consolas" panose="020B0609020204030204" charset="0"/>
              </a:rPr>
              <a:t>fp.close</a:t>
            </a:r>
            <a:r>
              <a:rPr lang="en-US" altLang="zh-CN" sz="1350" b="1" dirty="0">
                <a:latin typeface="Consolas" panose="020B0609020204030204" charset="0"/>
              </a:rPr>
              <a:t>()</a:t>
            </a:r>
            <a:endParaRPr lang="en-US" altLang="zh-CN" sz="1350" b="1" dirty="0">
              <a:latin typeface="Consolas" panose="020B0609020204030204" charset="0"/>
            </a:endParaRPr>
          </a:p>
        </p:txBody>
      </p:sp>
      <p:sp>
        <p:nvSpPr>
          <p:cNvPr id="3" name="矩形 2"/>
          <p:cNvSpPr/>
          <p:nvPr/>
        </p:nvSpPr>
        <p:spPr>
          <a:xfrm>
            <a:off x="4398281" y="5469616"/>
            <a:ext cx="4733515" cy="784830"/>
          </a:xfrm>
          <a:prstGeom prst="rect">
            <a:avLst/>
          </a:prstGeom>
        </p:spPr>
        <p:txBody>
          <a:bodyPr wrap="square">
            <a:spAutoFit/>
          </a:bodyPr>
          <a:lstStyle/>
          <a:p>
            <a:pPr>
              <a:lnSpc>
                <a:spcPct val="80000"/>
              </a:lnSpc>
              <a:buFont typeface="Arial" panose="020B0604020202020204" pitchFamily="34" charset="0"/>
              <a:buNone/>
            </a:pPr>
            <a:endParaRPr lang="en-US" altLang="zh-CN" sz="1400" b="1" dirty="0">
              <a:latin typeface="Consolas" panose="020B0609020204030204" charset="0"/>
            </a:endParaRPr>
          </a:p>
          <a:p>
            <a:pPr>
              <a:lnSpc>
                <a:spcPct val="80000"/>
              </a:lnSpc>
              <a:buFont typeface="Arial" panose="020B0604020202020204" pitchFamily="34" charset="0"/>
              <a:buNone/>
            </a:pPr>
            <a:endParaRPr lang="zh-CN" altLang="en-US" sz="1400" b="1" dirty="0">
              <a:latin typeface="Consolas" panose="020B0609020204030204" charset="0"/>
              <a:ea typeface="宋体" panose="02010600030101010101" pitchFamily="2" charset="-122"/>
            </a:endParaRPr>
          </a:p>
          <a:p>
            <a:pPr>
              <a:lnSpc>
                <a:spcPct val="80000"/>
              </a:lnSpc>
              <a:buFont typeface="Arial" panose="020B0604020202020204" pitchFamily="34" charset="0"/>
              <a:buNone/>
            </a:pPr>
            <a:r>
              <a:rPr lang="zh-CN" altLang="en-US" sz="1400" b="1" dirty="0">
                <a:latin typeface="Consolas" panose="020B0609020204030204" charset="0"/>
                <a:ea typeface="宋体" panose="02010600030101010101" pitchFamily="2" charset="-122"/>
                <a:cs typeface="Consolas" panose="020B0609020204030204" charset="0"/>
              </a:rPr>
              <a:t>&gt;&gt;&gt; with open(r'D:\mytest.txt', 'a+') as fp:</a:t>
            </a:r>
            <a:endParaRPr lang="zh-CN" altLang="en-US" sz="1400" b="1" dirty="0">
              <a:latin typeface="Consolas" panose="020B0609020204030204" charset="0"/>
              <a:ea typeface="宋体" panose="02010600030101010101" pitchFamily="2" charset="-122"/>
              <a:cs typeface="Consolas" panose="020B0609020204030204" charset="0"/>
            </a:endParaRPr>
          </a:p>
          <a:p>
            <a:pPr>
              <a:lnSpc>
                <a:spcPct val="80000"/>
              </a:lnSpc>
              <a:buFont typeface="Arial" panose="020B0604020202020204" pitchFamily="34" charset="0"/>
              <a:buNone/>
            </a:pPr>
            <a:r>
              <a:rPr lang="zh-CN" altLang="en-US" sz="1400" b="1" dirty="0">
                <a:latin typeface="Consolas" panose="020B0609020204030204" charset="0"/>
                <a:ea typeface="宋体" panose="02010600030101010101" pitchFamily="2" charset="-122"/>
                <a:cs typeface="Consolas" panose="020B0609020204030204" charset="0"/>
              </a:rPr>
              <a:t>    print('Hello,world!', file=fp)</a:t>
            </a:r>
            <a:endParaRPr lang="zh-CN" altLang="en-US" sz="1400" b="1" dirty="0">
              <a:latin typeface="Consolas" panose="020B0609020204030204" charset="0"/>
              <a:ea typeface="宋体" panose="02010600030101010101" pitchFamily="2" charset="-122"/>
              <a:cs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1" name="内容占位符 2"/>
          <p:cNvSpPr txBox="1"/>
          <p:nvPr/>
        </p:nvSpPr>
        <p:spPr bwMode="auto">
          <a:xfrm>
            <a:off x="628403" y="1440315"/>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noProof="1"/>
              <a:t>bin()、oct()、hex()用来将整数转换为二进制、八进制和十六进制形式，这三个函数都要求参数必须为整数。</a:t>
            </a:r>
            <a:endParaRPr lang="en-US" altLang="zh-CN" sz="1800" b="1" noProof="1"/>
          </a:p>
          <a:p>
            <a:pPr>
              <a:spcBef>
                <a:spcPts val="600"/>
              </a:spcBef>
              <a:buClr>
                <a:srgbClr val="FF0000"/>
              </a:buClr>
              <a:buFont typeface="Wingdings" panose="05000000000000000000" pitchFamily="2" charset="2"/>
              <a:buChar char="ü"/>
            </a:pPr>
            <a:r>
              <a:rPr lang="zh-CN" altLang="en-US" sz="1600" b="1" noProof="1">
                <a:latin typeface="Consolas" panose="020B0609020204030204" charset="0"/>
              </a:rPr>
              <a:t>例如：</a:t>
            </a:r>
            <a:endParaRPr lang="zh-CN" altLang="en-US" sz="1600" b="1" noProof="1">
              <a:latin typeface="Consolas" panose="020B0609020204030204" charset="0"/>
            </a:endParaRPr>
          </a:p>
          <a:p>
            <a:pPr marL="0" indent="0">
              <a:spcBef>
                <a:spcPts val="600"/>
              </a:spcBef>
              <a:buFont typeface="Arial" panose="020B0604020202020204" pitchFamily="34" charset="0"/>
              <a:buNone/>
            </a:pPr>
            <a:r>
              <a:rPr lang="zh-CN" altLang="en-US" sz="1350" noProof="1">
                <a:latin typeface="Consolas" panose="020B0609020204030204" charset="0"/>
              </a:rPr>
              <a:t>                      &gt;&gt;&gt; bin(</a:t>
            </a:r>
            <a:r>
              <a:rPr lang="en-US" altLang="zh-CN" sz="1350" noProof="1">
                <a:latin typeface="Consolas" panose="020B0609020204030204" charset="0"/>
              </a:rPr>
              <a:t>32</a:t>
            </a:r>
            <a:r>
              <a:rPr lang="zh-CN" altLang="en-US" sz="1350" noProof="1">
                <a:latin typeface="Consolas" panose="020B0609020204030204" charset="0"/>
              </a:rPr>
              <a:t>)                      </a:t>
            </a:r>
            <a:r>
              <a:rPr lang="zh-CN" altLang="en-US" sz="1350" noProof="1">
                <a:solidFill>
                  <a:srgbClr val="0000FF"/>
                </a:solidFill>
                <a:latin typeface="Consolas" panose="020B0609020204030204" charset="0"/>
              </a:rPr>
              <a:t># 把数字转换为二进制串</a:t>
            </a:r>
            <a:endParaRPr lang="zh-CN" altLang="en-US" sz="1350" noProof="1">
              <a:solidFill>
                <a:srgbClr val="0000FF"/>
              </a:solidFill>
              <a:latin typeface="Consolas" panose="020B0609020204030204" charset="0"/>
            </a:endParaRPr>
          </a:p>
          <a:p>
            <a:pPr marL="0" indent="0">
              <a:spcBef>
                <a:spcPts val="600"/>
              </a:spcBef>
              <a:buNone/>
            </a:pPr>
            <a:r>
              <a:rPr lang="zh-CN" altLang="en-US" sz="1350" noProof="1">
                <a:solidFill>
                  <a:srgbClr val="0000FF"/>
                </a:solidFill>
                <a:latin typeface="Consolas" panose="020B0609020204030204" charset="0"/>
              </a:rPr>
              <a:t>                      '</a:t>
            </a:r>
            <a:r>
              <a:rPr lang="en-US" altLang="zh-CN" sz="1350" noProof="1">
                <a:solidFill>
                  <a:srgbClr val="0000FF"/>
                </a:solidFill>
                <a:latin typeface="Consolas" panose="020B0609020204030204" charset="0"/>
              </a:rPr>
              <a:t>0b100000</a:t>
            </a:r>
            <a:r>
              <a:rPr lang="zh-CN" altLang="en-US" sz="1350" noProof="1">
                <a:solidFill>
                  <a:srgbClr val="0000FF"/>
                </a:solidFill>
                <a:latin typeface="Consolas" panose="020B0609020204030204" charset="0"/>
              </a:rPr>
              <a:t>'</a:t>
            </a:r>
            <a:endParaRPr lang="zh-CN" altLang="en-US" sz="1350" noProof="1">
              <a:solidFill>
                <a:srgbClr val="0000FF"/>
              </a:solidFill>
              <a:latin typeface="Consolas" panose="020B0609020204030204" charset="0"/>
            </a:endParaRPr>
          </a:p>
          <a:p>
            <a:pPr marL="0" indent="0">
              <a:spcBef>
                <a:spcPts val="600"/>
              </a:spcBef>
              <a:buFont typeface="Arial" panose="020B0604020202020204" pitchFamily="34" charset="0"/>
              <a:buNone/>
            </a:pPr>
            <a:r>
              <a:rPr lang="zh-CN" altLang="en-US" sz="1350" noProof="1">
                <a:latin typeface="Consolas" panose="020B0609020204030204" charset="0"/>
              </a:rPr>
              <a:t>                      &gt;&gt;&gt; oct(</a:t>
            </a:r>
            <a:r>
              <a:rPr lang="en-US" altLang="zh-CN" sz="1350" noProof="1">
                <a:latin typeface="Consolas" panose="020B0609020204030204" charset="0"/>
              </a:rPr>
              <a:t>32</a:t>
            </a:r>
            <a:r>
              <a:rPr lang="zh-CN" altLang="en-US" sz="1350" noProof="1">
                <a:latin typeface="Consolas" panose="020B0609020204030204" charset="0"/>
              </a:rPr>
              <a:t>)                      </a:t>
            </a:r>
            <a:r>
              <a:rPr lang="zh-CN" altLang="en-US" sz="1350" noProof="1">
                <a:solidFill>
                  <a:srgbClr val="0000FF"/>
                </a:solidFill>
                <a:latin typeface="Consolas" panose="020B0609020204030204" charset="0"/>
              </a:rPr>
              <a:t># 转换为八进制串</a:t>
            </a:r>
            <a:endParaRPr lang="zh-CN" altLang="en-US" sz="1350" noProof="1">
              <a:solidFill>
                <a:srgbClr val="0000FF"/>
              </a:solidFill>
              <a:latin typeface="Consolas" panose="020B0609020204030204" charset="0"/>
            </a:endParaRPr>
          </a:p>
          <a:p>
            <a:pPr marL="0" indent="0">
              <a:spcBef>
                <a:spcPts val="600"/>
              </a:spcBef>
              <a:buNone/>
            </a:pPr>
            <a:r>
              <a:rPr lang="zh-CN" altLang="en-US" sz="1350" noProof="1">
                <a:solidFill>
                  <a:srgbClr val="0000FF"/>
                </a:solidFill>
                <a:latin typeface="Consolas" panose="020B0609020204030204" charset="0"/>
              </a:rPr>
              <a:t>                      '</a:t>
            </a:r>
            <a:r>
              <a:rPr lang="en-US" altLang="zh-CN" sz="1350" noProof="1">
                <a:solidFill>
                  <a:srgbClr val="0000FF"/>
                </a:solidFill>
                <a:latin typeface="Consolas" panose="020B0609020204030204" charset="0"/>
              </a:rPr>
              <a:t>0o40</a:t>
            </a:r>
            <a:r>
              <a:rPr lang="zh-CN" altLang="en-US" sz="1350" noProof="1">
                <a:solidFill>
                  <a:srgbClr val="0000FF"/>
                </a:solidFill>
                <a:latin typeface="Consolas" panose="020B0609020204030204" charset="0"/>
              </a:rPr>
              <a:t>'</a:t>
            </a:r>
            <a:endParaRPr lang="zh-CN" altLang="en-US" sz="1350" noProof="1">
              <a:solidFill>
                <a:srgbClr val="0000FF"/>
              </a:solidFill>
              <a:latin typeface="Consolas" panose="020B0609020204030204" charset="0"/>
            </a:endParaRPr>
          </a:p>
          <a:p>
            <a:pPr marL="0" indent="0">
              <a:spcBef>
                <a:spcPts val="600"/>
              </a:spcBef>
              <a:buFont typeface="Arial" panose="020B0604020202020204" pitchFamily="34" charset="0"/>
              <a:buNone/>
            </a:pPr>
            <a:r>
              <a:rPr lang="zh-CN" altLang="en-US" sz="1350" noProof="1">
                <a:latin typeface="Consolas" panose="020B0609020204030204" charset="0"/>
              </a:rPr>
              <a:t>                      &gt;&gt;&gt; hex(555)                     </a:t>
            </a:r>
            <a:r>
              <a:rPr lang="zh-CN" altLang="en-US" sz="1350" noProof="1">
                <a:solidFill>
                  <a:srgbClr val="0000FF"/>
                </a:solidFill>
                <a:latin typeface="Consolas" panose="020B0609020204030204" charset="0"/>
              </a:rPr>
              <a:t># 转换为十六进制串</a:t>
            </a:r>
            <a:endParaRPr lang="zh-CN" altLang="en-US" sz="1350" noProof="1">
              <a:solidFill>
                <a:srgbClr val="0000FF"/>
              </a:solidFill>
              <a:latin typeface="Consolas" panose="020B0609020204030204" charset="0"/>
            </a:endParaRPr>
          </a:p>
          <a:p>
            <a:pPr marL="0" indent="0">
              <a:spcBef>
                <a:spcPts val="600"/>
              </a:spcBef>
              <a:buNone/>
            </a:pPr>
            <a:r>
              <a:rPr lang="zh-CN" altLang="en-US" sz="1350" noProof="1">
                <a:solidFill>
                  <a:srgbClr val="0000FF"/>
                </a:solidFill>
                <a:latin typeface="Consolas" panose="020B0609020204030204" charset="0"/>
              </a:rPr>
              <a:t>                      '</a:t>
            </a:r>
            <a:r>
              <a:rPr lang="en-US" altLang="zh-CN" sz="1350" noProof="1">
                <a:solidFill>
                  <a:srgbClr val="0000FF"/>
                </a:solidFill>
                <a:latin typeface="Consolas" panose="020B0609020204030204" charset="0"/>
              </a:rPr>
              <a:t>0x20</a:t>
            </a:r>
            <a:r>
              <a:rPr lang="zh-CN" altLang="en-US" sz="1350" noProof="1">
                <a:solidFill>
                  <a:srgbClr val="0000FF"/>
                </a:solidFill>
                <a:latin typeface="Consolas" panose="020B0609020204030204" charset="0"/>
              </a:rPr>
              <a:t>' </a:t>
            </a:r>
            <a:endParaRPr lang="zh-CN" altLang="en-US" sz="1350" noProof="1">
              <a:solidFill>
                <a:srgbClr val="0000FF"/>
              </a:solidFill>
              <a:latin typeface="Consolas" panose="020B0609020204030204" charset="0"/>
            </a:endParaRPr>
          </a:p>
        </p:txBody>
      </p:sp>
      <p:sp>
        <p:nvSpPr>
          <p:cNvPr id="2" name="矩形 1"/>
          <p:cNvSpPr/>
          <p:nvPr/>
        </p:nvSpPr>
        <p:spPr>
          <a:xfrm>
            <a:off x="683568" y="4221088"/>
            <a:ext cx="8985145" cy="1554272"/>
          </a:xfrm>
          <a:prstGeom prst="rect">
            <a:avLst/>
          </a:prstGeom>
        </p:spPr>
        <p:txBody>
          <a:bodyPr wrap="square">
            <a:spAutoFit/>
          </a:bodyPr>
          <a:lstStyle/>
          <a:p>
            <a:pPr marL="285750" indent="-285750">
              <a:buClr>
                <a:srgbClr val="FF0000"/>
              </a:buClr>
              <a:buFont typeface="Wingdings" panose="05000000000000000000" pitchFamily="2" charset="2"/>
              <a:buChar char="n"/>
            </a:pPr>
            <a:r>
              <a:rPr lang="en-US" altLang="zh-CN" b="1" noProof="1">
                <a:latin typeface="Times New Roman" panose="02020603050405020304" pitchFamily="18" charset="0"/>
                <a:ea typeface="仿宋" panose="02010609060101010101" pitchFamily="49" charset="-122"/>
              </a:rPr>
              <a:t>int()</a:t>
            </a:r>
            <a:r>
              <a:rPr lang="zh-CN" altLang="en-US" b="1" noProof="1">
                <a:latin typeface="Times New Roman" panose="02020603050405020304" pitchFamily="18" charset="0"/>
                <a:ea typeface="仿宋" panose="02010609060101010101" pitchFamily="49" charset="-122"/>
              </a:rPr>
              <a:t>用来把实数转换为整数，或把数字字符串按指定进制转换为十进制数。</a:t>
            </a:r>
            <a:endParaRPr lang="zh-CN" altLang="en-US" b="1" noProof="1">
              <a:latin typeface="Times New Roman" panose="02020603050405020304" pitchFamily="18" charset="0"/>
              <a:ea typeface="仿宋" panose="02010609060101010101" pitchFamily="49" charset="-122"/>
            </a:endParaRPr>
          </a:p>
          <a:p>
            <a:pPr>
              <a:spcBef>
                <a:spcPts val="600"/>
              </a:spcBef>
              <a:buClr>
                <a:srgbClr val="FF0000"/>
              </a:buClr>
              <a:buFont typeface="Wingdings" panose="05000000000000000000" pitchFamily="2" charset="2"/>
              <a:buChar char="ü"/>
            </a:pPr>
            <a:r>
              <a:rPr lang="zh-CN" altLang="en-US" sz="1400" b="1" noProof="1">
                <a:latin typeface="Consolas" panose="020B0609020204030204" charset="0"/>
              </a:rPr>
              <a:t>例如：</a:t>
            </a:r>
            <a:endParaRPr lang="zh-CN" altLang="en-US" sz="1400" b="1" noProof="1">
              <a:latin typeface="Consolas" panose="020B0609020204030204" charset="0"/>
            </a:endParaRPr>
          </a:p>
          <a:p>
            <a:pPr marL="0" indent="0">
              <a:spcBef>
                <a:spcPts val="0"/>
              </a:spcBef>
              <a:buNone/>
            </a:pPr>
            <a:r>
              <a:rPr lang="zh-CN" altLang="en-US" sz="1400" noProof="1">
                <a:latin typeface="Consolas" panose="020B0609020204030204" charset="0"/>
              </a:rPr>
              <a:t>                     &gt;&gt;&gt; int(-3.5)</a:t>
            </a:r>
            <a:endParaRPr lang="zh-CN" altLang="en-US" sz="1400" noProof="1">
              <a:latin typeface="Consolas" panose="020B0609020204030204" charset="0"/>
            </a:endParaRPr>
          </a:p>
          <a:p>
            <a:pPr marL="0" indent="0">
              <a:spcBef>
                <a:spcPts val="0"/>
              </a:spcBef>
              <a:buNone/>
            </a:pPr>
            <a:r>
              <a:rPr lang="zh-CN" altLang="en-US" sz="1400" noProof="1">
                <a:solidFill>
                  <a:srgbClr val="0000FF"/>
                </a:solidFill>
                <a:latin typeface="Consolas" panose="020B0609020204030204" charset="0"/>
              </a:rPr>
              <a:t>                     -3</a:t>
            </a:r>
            <a:endParaRPr lang="zh-CN" altLang="en-US" sz="1400" noProof="1">
              <a:solidFill>
                <a:srgbClr val="0000FF"/>
              </a:solidFill>
              <a:latin typeface="Consolas" panose="020B0609020204030204" charset="0"/>
            </a:endParaRPr>
          </a:p>
          <a:p>
            <a:pPr marL="0" indent="0">
              <a:spcBef>
                <a:spcPts val="0"/>
              </a:spcBef>
              <a:buNone/>
            </a:pPr>
            <a:r>
              <a:rPr lang="zh-CN" altLang="en-US" sz="1400" noProof="1">
                <a:latin typeface="Consolas" panose="020B0609020204030204" charset="0"/>
              </a:rPr>
              <a:t>                     &gt;&gt;&gt; int('101', 2)             </a:t>
            </a:r>
            <a:r>
              <a:rPr lang="en-US" altLang="zh-CN" sz="1400" noProof="1">
                <a:solidFill>
                  <a:srgbClr val="0000FF"/>
                </a:solidFill>
                <a:latin typeface="Consolas" panose="020B0609020204030204" charset="0"/>
              </a:rPr>
              <a:t># </a:t>
            </a:r>
            <a:r>
              <a:rPr lang="zh-CN" altLang="en-US" sz="1400" noProof="1">
                <a:solidFill>
                  <a:srgbClr val="0000FF"/>
                </a:solidFill>
                <a:latin typeface="Consolas" panose="020B0609020204030204" charset="0"/>
              </a:rPr>
              <a:t>二进制</a:t>
            </a:r>
            <a:endParaRPr lang="zh-CN" altLang="en-US" sz="1400" noProof="1">
              <a:solidFill>
                <a:srgbClr val="0000FF"/>
              </a:solidFill>
              <a:latin typeface="Consolas" panose="020B0609020204030204" charset="0"/>
            </a:endParaRPr>
          </a:p>
          <a:p>
            <a:pPr marL="0" indent="0">
              <a:spcBef>
                <a:spcPts val="0"/>
              </a:spcBef>
              <a:buNone/>
            </a:pPr>
            <a:r>
              <a:rPr lang="zh-CN" altLang="en-US" sz="1400" noProof="1">
                <a:solidFill>
                  <a:srgbClr val="0000FF"/>
                </a:solidFill>
                <a:latin typeface="Consolas" panose="020B0609020204030204" charset="0"/>
              </a:rPr>
              <a:t>                     5</a:t>
            </a:r>
            <a:endParaRPr lang="zh-CN" altLang="en-US" sz="1400" noProof="1">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Content Placeholder 2"/>
          <p:cNvSpPr>
            <a:spLocks noGrp="1"/>
          </p:cNvSpPr>
          <p:nvPr>
            <p:ph idx="1"/>
          </p:nvPr>
        </p:nvSpPr>
        <p:spPr>
          <a:xfrm>
            <a:off x="2699792" y="4077072"/>
            <a:ext cx="8229600" cy="3395066"/>
          </a:xfrm>
        </p:spPr>
        <p:txBody>
          <a:bodyPr anchor="t"/>
          <a:lstStyle/>
          <a:p>
            <a:pPr>
              <a:lnSpc>
                <a:spcPct val="150000"/>
              </a:lnSpc>
              <a:spcBef>
                <a:spcPct val="0"/>
              </a:spcBef>
              <a:buClr>
                <a:srgbClr val="FF0000"/>
              </a:buClr>
              <a:buFont typeface="Wingdings" panose="05000000000000000000" pitchFamily="2" charset="2"/>
              <a:buChar char="ü"/>
            </a:pPr>
            <a:r>
              <a:rPr lang="zh-CN" altLang="en-US" sz="1800" b="1" dirty="0"/>
              <a:t>例如：</a:t>
            </a:r>
            <a:endParaRPr lang="en-US" altLang="en-US" sz="1800" b="1" dirty="0"/>
          </a:p>
          <a:p>
            <a:pPr>
              <a:buNone/>
            </a:pPr>
            <a:r>
              <a:rPr lang="en-US" altLang="en-US" sz="1350" b="1" dirty="0"/>
              <a:t>    &gt;&gt;&gt; range(5</a:t>
            </a:r>
            <a:r>
              <a:rPr lang="en-US" altLang="en-US" sz="1350" dirty="0"/>
              <a:t>)                      </a:t>
            </a:r>
            <a:r>
              <a:rPr lang="en-US" altLang="en-US" sz="1350" b="1" dirty="0">
                <a:solidFill>
                  <a:srgbClr val="0000FF"/>
                </a:solidFill>
              </a:rPr>
              <a:t>#start默认为0，step默认为1</a:t>
            </a:r>
            <a:endParaRPr lang="en-US" altLang="en-US" sz="1350" b="1" dirty="0">
              <a:solidFill>
                <a:srgbClr val="0000FF"/>
              </a:solidFill>
            </a:endParaRPr>
          </a:p>
          <a:p>
            <a:pPr>
              <a:buNone/>
            </a:pPr>
            <a:r>
              <a:rPr lang="en-US" altLang="en-US" sz="1350" b="1" dirty="0">
                <a:solidFill>
                  <a:srgbClr val="0000FF"/>
                </a:solidFill>
              </a:rPr>
              <a:t>    range(0, 5)</a:t>
            </a:r>
            <a:endParaRPr lang="en-US" altLang="en-US" sz="1350" b="1" dirty="0">
              <a:solidFill>
                <a:srgbClr val="0000FF"/>
              </a:solidFill>
            </a:endParaRPr>
          </a:p>
          <a:p>
            <a:pPr>
              <a:buNone/>
            </a:pPr>
            <a:r>
              <a:rPr lang="en-US" altLang="en-US" sz="1350" b="1" dirty="0"/>
              <a:t>    &gt;&gt;&gt; list(_)</a:t>
            </a:r>
            <a:endParaRPr lang="en-US" altLang="en-US" sz="1350" b="1" dirty="0"/>
          </a:p>
          <a:p>
            <a:pPr>
              <a:buNone/>
            </a:pPr>
            <a:r>
              <a:rPr lang="en-US" altLang="en-US" sz="1350" b="1" dirty="0">
                <a:solidFill>
                  <a:srgbClr val="00B0F0"/>
                </a:solidFill>
              </a:rPr>
              <a:t>    </a:t>
            </a:r>
            <a:r>
              <a:rPr lang="en-US" altLang="en-US" sz="1350" b="1" dirty="0">
                <a:solidFill>
                  <a:srgbClr val="0000FF"/>
                </a:solidFill>
              </a:rPr>
              <a:t>[0, 1, 2, 3, 4]</a:t>
            </a:r>
            <a:endParaRPr lang="en-US" altLang="en-US" sz="1350" b="1" dirty="0">
              <a:solidFill>
                <a:srgbClr val="0000FF"/>
              </a:solidFill>
            </a:endParaRPr>
          </a:p>
          <a:p>
            <a:pPr>
              <a:buNone/>
            </a:pPr>
            <a:r>
              <a:rPr lang="en-US" altLang="en-US" sz="1350" b="1" dirty="0"/>
              <a:t>    &gt;&gt;&gt; list(range(1, 10, 2))     </a:t>
            </a:r>
            <a:r>
              <a:rPr lang="en-US" altLang="en-US" sz="1350" dirty="0">
                <a:solidFill>
                  <a:srgbClr val="0000FF"/>
                </a:solidFill>
              </a:rPr>
              <a:t>#</a:t>
            </a:r>
            <a:r>
              <a:rPr lang="en-US" altLang="en-US" sz="1350" dirty="0" err="1">
                <a:solidFill>
                  <a:srgbClr val="0000FF"/>
                </a:solidFill>
              </a:rPr>
              <a:t>指定起始值和步长</a:t>
            </a:r>
            <a:endParaRPr lang="en-US" altLang="en-US" sz="1350" dirty="0">
              <a:solidFill>
                <a:srgbClr val="0000FF"/>
              </a:solidFill>
            </a:endParaRPr>
          </a:p>
          <a:p>
            <a:pPr>
              <a:buNone/>
            </a:pPr>
            <a:r>
              <a:rPr lang="en-US" altLang="en-US" sz="1350" b="1" dirty="0">
                <a:solidFill>
                  <a:srgbClr val="0000FF"/>
                </a:solidFill>
              </a:rPr>
              <a:t>    [1, 3, 5, 7, 9]</a:t>
            </a:r>
            <a:endParaRPr lang="en-US" altLang="en-US" sz="1350" b="1" dirty="0">
              <a:solidFill>
                <a:srgbClr val="0000FF"/>
              </a:solidFill>
            </a:endParaRPr>
          </a:p>
          <a:p>
            <a:pPr>
              <a:buNone/>
            </a:pPr>
            <a:r>
              <a:rPr lang="en-US" altLang="en-US" sz="1350" b="1" dirty="0"/>
              <a:t>    &gt;&gt;&gt; list(range(9, 0, -2))     </a:t>
            </a:r>
            <a:r>
              <a:rPr lang="en-US" altLang="en-US" sz="1350" dirty="0">
                <a:solidFill>
                  <a:srgbClr val="0000FF"/>
                </a:solidFill>
              </a:rPr>
              <a:t>#</a:t>
            </a:r>
            <a:r>
              <a:rPr lang="en-US" altLang="en-US" sz="1350" dirty="0" err="1">
                <a:solidFill>
                  <a:srgbClr val="0000FF"/>
                </a:solidFill>
              </a:rPr>
              <a:t>步长为负数时，start应比end大</a:t>
            </a:r>
            <a:endParaRPr lang="en-US" altLang="en-US" sz="1350" dirty="0">
              <a:solidFill>
                <a:srgbClr val="0000FF"/>
              </a:solidFill>
            </a:endParaRPr>
          </a:p>
          <a:p>
            <a:pPr>
              <a:buNone/>
            </a:pPr>
            <a:r>
              <a:rPr lang="en-US" altLang="en-US" sz="1350" b="1" dirty="0">
                <a:solidFill>
                  <a:srgbClr val="0000FF"/>
                </a:solidFill>
              </a:rPr>
              <a:t>    [9, 7, 5, 3, 1]</a:t>
            </a:r>
            <a:endParaRPr lang="en-US" altLang="en-US" sz="1350" b="1" dirty="0">
              <a:solidFill>
                <a:srgbClr val="0000FF"/>
              </a:solidFill>
            </a:endParaRPr>
          </a:p>
        </p:txBody>
      </p:sp>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3" name="TextBox 2"/>
          <p:cNvSpPr txBox="1">
            <a:spLocks noChangeArrowheads="1"/>
          </p:cNvSpPr>
          <p:nvPr/>
        </p:nvSpPr>
        <p:spPr bwMode="auto">
          <a:xfrm>
            <a:off x="687090" y="1273510"/>
            <a:ext cx="8208963" cy="707886"/>
          </a:xfrm>
          <a:prstGeom prst="rect">
            <a:avLst/>
          </a:prstGeom>
          <a:noFill/>
          <a:ln w="9525">
            <a:noFill/>
            <a:miter lim="800000"/>
          </a:ln>
        </p:spPr>
        <p:txBody>
          <a:bodyPr>
            <a:spAutoFit/>
          </a:bodyPr>
          <a:lstStyle/>
          <a:p>
            <a:pPr marL="342900" indent="-342900">
              <a:spcBef>
                <a:spcPct val="20000"/>
              </a:spcBef>
              <a:buClr>
                <a:srgbClr val="FF0000"/>
              </a:buClr>
              <a:buFont typeface="Wingdings" panose="05000000000000000000" pitchFamily="2" charset="2"/>
              <a:buChar char="n"/>
            </a:pPr>
            <a:r>
              <a:rPr lang="en-US" altLang="zh-CN" sz="2000" b="1" dirty="0">
                <a:latin typeface="Times New Roman" panose="02020603050405020304" pitchFamily="18" charset="0"/>
                <a:ea typeface="仿宋" panose="02010609060101010101" pitchFamily="49" charset="-122"/>
              </a:rPr>
              <a:t>eval(&lt;</a:t>
            </a:r>
            <a:r>
              <a:rPr lang="zh-CN" altLang="zh-CN" sz="2000" b="1" dirty="0">
                <a:latin typeface="Times New Roman" panose="02020603050405020304" pitchFamily="18" charset="0"/>
                <a:ea typeface="仿宋" panose="02010609060101010101" pitchFamily="49" charset="-122"/>
              </a:rPr>
              <a:t>字符串</a:t>
            </a:r>
            <a:r>
              <a:rPr lang="en-US" altLang="zh-CN" sz="2000" b="1" dirty="0">
                <a:latin typeface="Times New Roman" panose="02020603050405020304" pitchFamily="18" charset="0"/>
                <a:ea typeface="仿宋" panose="02010609060101010101" pitchFamily="49" charset="-122"/>
              </a:rPr>
              <a:t>&gt;)</a:t>
            </a:r>
            <a:r>
              <a:rPr lang="zh-CN" altLang="zh-CN" sz="2000" b="1" dirty="0">
                <a:latin typeface="Times New Roman" panose="02020603050405020304" pitchFamily="18" charset="0"/>
                <a:ea typeface="仿宋" panose="02010609060101010101" pitchFamily="49" charset="-122"/>
              </a:rPr>
              <a:t>函数能够</a:t>
            </a:r>
            <a:r>
              <a:rPr lang="zh-CN" altLang="zh-CN" sz="2000" b="1" dirty="0">
                <a:solidFill>
                  <a:srgbClr val="FF0000"/>
                </a:solidFill>
                <a:latin typeface="Times New Roman" panose="02020603050405020304" pitchFamily="18" charset="0"/>
                <a:ea typeface="仿宋" panose="02010609060101010101" pitchFamily="49" charset="-122"/>
              </a:rPr>
              <a:t>以</a:t>
            </a:r>
            <a:r>
              <a:rPr lang="en-US" altLang="zh-CN" sz="2000" b="1" dirty="0">
                <a:solidFill>
                  <a:srgbClr val="FF0000"/>
                </a:solidFill>
                <a:latin typeface="Times New Roman" panose="02020603050405020304" pitchFamily="18" charset="0"/>
                <a:ea typeface="仿宋" panose="02010609060101010101" pitchFamily="49" charset="-122"/>
              </a:rPr>
              <a:t>Python</a:t>
            </a:r>
            <a:r>
              <a:rPr lang="zh-CN" altLang="zh-CN" sz="2000" b="1" dirty="0">
                <a:solidFill>
                  <a:srgbClr val="FF0000"/>
                </a:solidFill>
                <a:latin typeface="Times New Roman" panose="02020603050405020304" pitchFamily="18" charset="0"/>
                <a:ea typeface="仿宋" panose="02010609060101010101" pitchFamily="49" charset="-122"/>
              </a:rPr>
              <a:t>表达式的方式解析并执行字符串</a:t>
            </a:r>
            <a:r>
              <a:rPr lang="zh-CN" altLang="zh-CN" sz="2000" b="1" dirty="0">
                <a:latin typeface="Times New Roman" panose="02020603050405020304" pitchFamily="18" charset="0"/>
                <a:ea typeface="仿宋" panose="02010609060101010101" pitchFamily="49" charset="-122"/>
              </a:rPr>
              <a:t>，将返回结果输出</a:t>
            </a:r>
            <a:endParaRPr lang="zh-CN" altLang="zh-CN" sz="2000" b="1" dirty="0">
              <a:latin typeface="Times New Roman" panose="02020603050405020304" pitchFamily="18" charset="0"/>
              <a:ea typeface="仿宋" panose="02010609060101010101" pitchFamily="49" charset="-122"/>
            </a:endParaRPr>
          </a:p>
        </p:txBody>
      </p:sp>
      <p:sp>
        <p:nvSpPr>
          <p:cNvPr id="15" name="矩形 14"/>
          <p:cNvSpPr/>
          <p:nvPr/>
        </p:nvSpPr>
        <p:spPr>
          <a:xfrm>
            <a:off x="2915816" y="1794981"/>
            <a:ext cx="4572000" cy="1631216"/>
          </a:xfrm>
          <a:prstGeom prst="rect">
            <a:avLst/>
          </a:prstGeom>
        </p:spPr>
        <p:txBody>
          <a:bodyPr>
            <a:spAutoFit/>
          </a:bodyPr>
          <a:lstStyle/>
          <a:p>
            <a:pPr marL="285750" indent="-285750" fontAlgn="auto">
              <a:lnSpc>
                <a:spcPts val="2000"/>
              </a:lnSpc>
              <a:spcAft>
                <a:spcPts val="0"/>
              </a:spcAft>
              <a:buClr>
                <a:srgbClr val="FF0000"/>
              </a:buClr>
              <a:buFont typeface="Wingdings" panose="05000000000000000000" pitchFamily="2" charset="2"/>
              <a:buChar char="ü"/>
            </a:pPr>
            <a:r>
              <a:rPr lang="zh-CN" altLang="en-US" sz="1400" b="1" dirty="0">
                <a:latin typeface="Times New Roman" panose="02020603050405020304" pitchFamily="18" charset="0"/>
              </a:rPr>
              <a:t>例如：</a:t>
            </a:r>
            <a:endParaRPr lang="en-US" altLang="en-US" sz="1400" b="1" dirty="0">
              <a:latin typeface="Times New Roman" panose="02020603050405020304" pitchFamily="18" charset="0"/>
            </a:endParaRPr>
          </a:p>
          <a:p>
            <a:pPr fontAlgn="auto">
              <a:lnSpc>
                <a:spcPts val="2000"/>
              </a:lnSpc>
              <a:spcAft>
                <a:spcPts val="0"/>
              </a:spcAft>
            </a:pPr>
            <a:r>
              <a:rPr lang="en-US" altLang="zh-CN" sz="1400" b="1" kern="0" dirty="0">
                <a:latin typeface="Times New Roman" panose="02020603050405020304" pitchFamily="18" charset="0"/>
                <a:ea typeface="宋体" panose="02010600030101010101" pitchFamily="2" charset="-122"/>
                <a:cs typeface="Consolas" panose="020B0609020204030204" charset="0"/>
              </a:rPr>
              <a:t>&gt;&gt;&gt;x = 1</a:t>
            </a:r>
            <a:endParaRPr lang="zh-CN" altLang="zh-CN" sz="1400" b="1" kern="100" dirty="0">
              <a:latin typeface="Times New Roman" panose="02020603050405020304" pitchFamily="18" charset="0"/>
              <a:ea typeface="宋体" panose="02010600030101010101" pitchFamily="2" charset="-122"/>
              <a:cs typeface="Consolas" panose="020B0609020204030204" charset="0"/>
            </a:endParaRPr>
          </a:p>
          <a:p>
            <a:pPr fontAlgn="auto">
              <a:lnSpc>
                <a:spcPts val="2000"/>
              </a:lnSpc>
              <a:spcAft>
                <a:spcPts val="0"/>
              </a:spcAft>
            </a:pPr>
            <a:r>
              <a:rPr lang="en-US" altLang="zh-CN" sz="1400" b="1" kern="0" dirty="0">
                <a:latin typeface="Times New Roman" panose="02020603050405020304" pitchFamily="18" charset="0"/>
                <a:ea typeface="宋体" panose="02010600030101010101" pitchFamily="2" charset="-122"/>
                <a:cs typeface="Consolas" panose="020B0609020204030204" charset="0"/>
              </a:rPr>
              <a:t>&gt;&gt;&gt;</a:t>
            </a:r>
            <a:r>
              <a:rPr lang="en-US" altLang="zh-CN" sz="1400" b="1" kern="0" dirty="0" err="1">
                <a:latin typeface="Times New Roman" panose="02020603050405020304" pitchFamily="18" charset="0"/>
                <a:ea typeface="宋体" panose="02010600030101010101" pitchFamily="2" charset="-122"/>
                <a:cs typeface="Consolas" panose="020B0609020204030204" charset="0"/>
              </a:rPr>
              <a:t>eval</a:t>
            </a:r>
            <a:r>
              <a:rPr lang="en-US" altLang="zh-CN" sz="1400" b="1" kern="0" dirty="0">
                <a:latin typeface="Times New Roman" panose="02020603050405020304" pitchFamily="18" charset="0"/>
                <a:ea typeface="宋体" panose="02010600030101010101" pitchFamily="2" charset="-122"/>
                <a:cs typeface="Consolas" panose="020B0609020204030204" charset="0"/>
              </a:rPr>
              <a:t>("x + 1")</a:t>
            </a:r>
            <a:endParaRPr lang="zh-CN" altLang="zh-CN" sz="1400" b="1" kern="100" dirty="0">
              <a:latin typeface="Times New Roman" panose="02020603050405020304" pitchFamily="18" charset="0"/>
              <a:ea typeface="宋体" panose="02010600030101010101" pitchFamily="2" charset="-122"/>
              <a:cs typeface="Consolas" panose="020B0609020204030204" charset="0"/>
            </a:endParaRPr>
          </a:p>
          <a:p>
            <a:pPr>
              <a:lnSpc>
                <a:spcPts val="2000"/>
              </a:lnSpc>
              <a:spcAft>
                <a:spcPts val="0"/>
              </a:spcAft>
            </a:pPr>
            <a:r>
              <a:rPr lang="en-US" altLang="zh-CN" sz="1400" b="1" kern="0" dirty="0">
                <a:solidFill>
                  <a:srgbClr val="0000FF"/>
                </a:solidFill>
                <a:latin typeface="Times New Roman" panose="02020603050405020304" pitchFamily="18" charset="0"/>
                <a:ea typeface="宋体" panose="02010600030101010101" pitchFamily="2" charset="-122"/>
                <a:cs typeface="Consolas" panose="020B0609020204030204" charset="0"/>
              </a:rPr>
              <a:t>2</a:t>
            </a:r>
            <a:endParaRPr lang="zh-CN" altLang="zh-CN" sz="1400" b="1" kern="100" dirty="0">
              <a:solidFill>
                <a:srgbClr val="0000FF"/>
              </a:solidFill>
              <a:latin typeface="Times New Roman" panose="02020603050405020304" pitchFamily="18" charset="0"/>
              <a:ea typeface="宋体" panose="02010600030101010101" pitchFamily="2" charset="-122"/>
              <a:cs typeface="Consolas" panose="020B0609020204030204" charset="0"/>
            </a:endParaRPr>
          </a:p>
          <a:p>
            <a:pPr>
              <a:lnSpc>
                <a:spcPts val="2000"/>
              </a:lnSpc>
              <a:spcAft>
                <a:spcPts val="0"/>
              </a:spcAft>
            </a:pPr>
            <a:r>
              <a:rPr lang="en-US" altLang="zh-CN" sz="1400" b="1" kern="0" dirty="0">
                <a:latin typeface="Times New Roman" panose="02020603050405020304" pitchFamily="18" charset="0"/>
                <a:ea typeface="宋体" panose="02010600030101010101" pitchFamily="2" charset="-122"/>
                <a:cs typeface="Consolas" panose="020B0609020204030204" charset="0"/>
              </a:rPr>
              <a:t>&gt;&gt;&gt;</a:t>
            </a:r>
            <a:r>
              <a:rPr lang="en-US" altLang="zh-CN" sz="1400" b="1" kern="0" dirty="0" err="1">
                <a:latin typeface="Times New Roman" panose="02020603050405020304" pitchFamily="18" charset="0"/>
                <a:ea typeface="宋体" panose="02010600030101010101" pitchFamily="2" charset="-122"/>
                <a:cs typeface="Consolas" panose="020B0609020204030204" charset="0"/>
              </a:rPr>
              <a:t>eval</a:t>
            </a:r>
            <a:r>
              <a:rPr lang="en-US" altLang="zh-CN" sz="1400" b="1" kern="0" dirty="0">
                <a:latin typeface="Times New Roman" panose="02020603050405020304" pitchFamily="18" charset="0"/>
                <a:ea typeface="宋体" panose="02010600030101010101" pitchFamily="2" charset="-122"/>
                <a:cs typeface="Consolas" panose="020B0609020204030204" charset="0"/>
              </a:rPr>
              <a:t>("1.1 + 2.2")</a:t>
            </a:r>
            <a:endParaRPr lang="zh-CN" altLang="zh-CN" sz="1400" b="1" kern="100" dirty="0">
              <a:latin typeface="Times New Roman" panose="02020603050405020304" pitchFamily="18" charset="0"/>
              <a:ea typeface="宋体" panose="02010600030101010101" pitchFamily="2" charset="-122"/>
              <a:cs typeface="Consolas" panose="020B0609020204030204" charset="0"/>
            </a:endParaRPr>
          </a:p>
          <a:p>
            <a:pPr fontAlgn="auto">
              <a:lnSpc>
                <a:spcPts val="2000"/>
              </a:lnSpc>
              <a:spcAft>
                <a:spcPts val="0"/>
              </a:spcAft>
            </a:pPr>
            <a:r>
              <a:rPr lang="en-US" altLang="zh-CN" sz="1400" b="1" kern="0" dirty="0">
                <a:solidFill>
                  <a:srgbClr val="0000FF"/>
                </a:solidFill>
                <a:latin typeface="Times New Roman" panose="02020603050405020304" pitchFamily="18" charset="0"/>
                <a:ea typeface="宋体" panose="02010600030101010101" pitchFamily="2" charset="-122"/>
                <a:cs typeface="Consolas" panose="020B0609020204030204" charset="0"/>
              </a:rPr>
              <a:t>3.3</a:t>
            </a:r>
            <a:endParaRPr lang="zh-CN" altLang="zh-CN" sz="1400" b="1" kern="100" dirty="0">
              <a:solidFill>
                <a:srgbClr val="0000FF"/>
              </a:solidFill>
              <a:latin typeface="Times New Roman" panose="02020603050405020304" pitchFamily="18" charset="0"/>
              <a:ea typeface="宋体" panose="02010600030101010101" pitchFamily="2" charset="-122"/>
              <a:cs typeface="Consolas" panose="020B0609020204030204" charset="0"/>
            </a:endParaRPr>
          </a:p>
        </p:txBody>
      </p:sp>
      <p:sp>
        <p:nvSpPr>
          <p:cNvPr id="16" name="矩形 15"/>
          <p:cNvSpPr/>
          <p:nvPr/>
        </p:nvSpPr>
        <p:spPr>
          <a:xfrm>
            <a:off x="658838" y="3328966"/>
            <a:ext cx="8212485" cy="646331"/>
          </a:xfrm>
          <a:prstGeom prst="rect">
            <a:avLst/>
          </a:prstGeom>
        </p:spPr>
        <p:txBody>
          <a:bodyPr wrap="square">
            <a:spAutoFit/>
          </a:bodyPr>
          <a:lstStyle/>
          <a:p>
            <a:pPr>
              <a:buClr>
                <a:srgbClr val="FF0000"/>
              </a:buClr>
              <a:buFont typeface="Wingdings" panose="05000000000000000000" pitchFamily="2" charset="2"/>
              <a:buChar char="n"/>
            </a:pPr>
            <a:r>
              <a:rPr lang="en-US" altLang="en-US" dirty="0"/>
              <a:t> </a:t>
            </a:r>
            <a:r>
              <a:rPr lang="en-US" altLang="en-US" b="1" dirty="0">
                <a:latin typeface="Times New Roman" panose="02020603050405020304" pitchFamily="18" charset="0"/>
                <a:ea typeface="仿宋" panose="02010609060101010101" pitchFamily="49" charset="-122"/>
              </a:rPr>
              <a:t>range()</a:t>
            </a:r>
            <a:r>
              <a:rPr lang="en-US" altLang="en-US" b="1" dirty="0" err="1">
                <a:latin typeface="Times New Roman" panose="02020603050405020304" pitchFamily="18" charset="0"/>
                <a:ea typeface="仿宋" panose="02010609060101010101" pitchFamily="49" charset="-122"/>
              </a:rPr>
              <a:t>语法格式为range</a:t>
            </a:r>
            <a:r>
              <a:rPr lang="en-US" altLang="en-US" b="1" dirty="0">
                <a:latin typeface="Times New Roman" panose="02020603050405020304" pitchFamily="18" charset="0"/>
                <a:ea typeface="仿宋" panose="02010609060101010101" pitchFamily="49" charset="-122"/>
              </a:rPr>
              <a:t>([start,] end [, step] )</a:t>
            </a:r>
            <a:r>
              <a:rPr lang="zh-CN" altLang="en-US" b="1" dirty="0">
                <a:latin typeface="Times New Roman" panose="02020603050405020304" pitchFamily="18" charset="0"/>
                <a:ea typeface="仿宋" panose="02010609060101010101" pitchFamily="49" charset="-122"/>
              </a:rPr>
              <a:t>，</a:t>
            </a:r>
            <a:r>
              <a:rPr lang="en-US" altLang="en-US" b="1" dirty="0" err="1">
                <a:latin typeface="Times New Roman" panose="02020603050405020304" pitchFamily="18" charset="0"/>
                <a:ea typeface="仿宋" panose="02010609060101010101" pitchFamily="49" charset="-122"/>
              </a:rPr>
              <a:t>返回具有</a:t>
            </a:r>
            <a:r>
              <a:rPr lang="en-US" altLang="en-US" b="1" dirty="0" err="1">
                <a:solidFill>
                  <a:srgbClr val="FF0000"/>
                </a:solidFill>
                <a:latin typeface="Times New Roman" panose="02020603050405020304" pitchFamily="18" charset="0"/>
                <a:ea typeface="仿宋" panose="02010609060101010101" pitchFamily="49" charset="-122"/>
              </a:rPr>
              <a:t>惰性求值特点的</a:t>
            </a:r>
            <a:endParaRPr lang="en-US" altLang="en-US" b="1" dirty="0">
              <a:solidFill>
                <a:srgbClr val="FF0000"/>
              </a:solidFill>
              <a:latin typeface="Times New Roman" panose="02020603050405020304" pitchFamily="18" charset="0"/>
              <a:ea typeface="仿宋" panose="02010609060101010101" pitchFamily="49" charset="-122"/>
            </a:endParaRPr>
          </a:p>
          <a:p>
            <a:pPr>
              <a:buClr>
                <a:srgbClr val="FF0000"/>
              </a:buClr>
            </a:pPr>
            <a:r>
              <a:rPr lang="en-US" altLang="en-US" b="1" dirty="0">
                <a:solidFill>
                  <a:srgbClr val="FF0000"/>
                </a:solidFill>
                <a:latin typeface="Times New Roman" panose="02020603050405020304" pitchFamily="18" charset="0"/>
                <a:ea typeface="仿宋" panose="02010609060101010101" pitchFamily="49" charset="-122"/>
              </a:rPr>
              <a:t>    </a:t>
            </a:r>
            <a:r>
              <a:rPr lang="en-US" altLang="en-US" b="1" dirty="0" err="1">
                <a:solidFill>
                  <a:srgbClr val="FF0000"/>
                </a:solidFill>
                <a:latin typeface="Times New Roman" panose="02020603050405020304" pitchFamily="18" charset="0"/>
                <a:ea typeface="仿宋" panose="02010609060101010101" pitchFamily="49" charset="-122"/>
              </a:rPr>
              <a:t>range对象</a:t>
            </a:r>
            <a:r>
              <a:rPr lang="en-US" altLang="en-US" b="1" dirty="0" err="1">
                <a:latin typeface="Times New Roman" panose="02020603050405020304" pitchFamily="18" charset="0"/>
                <a:ea typeface="仿宋" panose="02010609060101010101" pitchFamily="49" charset="-122"/>
              </a:rPr>
              <a:t>，其中包含</a:t>
            </a:r>
            <a:r>
              <a:rPr lang="en-US" altLang="en-US" b="1" dirty="0" err="1">
                <a:solidFill>
                  <a:srgbClr val="FF0000"/>
                </a:solidFill>
                <a:latin typeface="Times New Roman" panose="02020603050405020304" pitchFamily="18" charset="0"/>
                <a:ea typeface="仿宋" panose="02010609060101010101" pitchFamily="49" charset="-122"/>
              </a:rPr>
              <a:t>左闭右开区间</a:t>
            </a:r>
            <a:r>
              <a:rPr lang="en-US" altLang="en-US" b="1" dirty="0">
                <a:solidFill>
                  <a:srgbClr val="FF0000"/>
                </a:solidFill>
                <a:latin typeface="Times New Roman" panose="02020603050405020304" pitchFamily="18" charset="0"/>
                <a:ea typeface="仿宋" panose="02010609060101010101" pitchFamily="49" charset="-122"/>
              </a:rPr>
              <a:t>[</a:t>
            </a:r>
            <a:r>
              <a:rPr lang="en-US" altLang="en-US" b="1" dirty="0" err="1">
                <a:solidFill>
                  <a:srgbClr val="FF0000"/>
                </a:solidFill>
                <a:latin typeface="Times New Roman" panose="02020603050405020304" pitchFamily="18" charset="0"/>
                <a:ea typeface="仿宋" panose="02010609060101010101" pitchFamily="49" charset="-122"/>
              </a:rPr>
              <a:t>start,end</a:t>
            </a:r>
            <a:r>
              <a:rPr lang="en-US" altLang="en-US" b="1" dirty="0">
                <a:solidFill>
                  <a:srgbClr val="FF0000"/>
                </a:solidFill>
                <a:latin typeface="Times New Roman" panose="02020603050405020304" pitchFamily="18" charset="0"/>
                <a:ea typeface="仿宋" panose="02010609060101010101" pitchFamily="49" charset="-122"/>
              </a:rPr>
              <a:t>)</a:t>
            </a:r>
            <a:r>
              <a:rPr lang="en-US" altLang="en-US" b="1" dirty="0" err="1">
                <a:solidFill>
                  <a:srgbClr val="FF0000"/>
                </a:solidFill>
                <a:latin typeface="Times New Roman" panose="02020603050405020304" pitchFamily="18" charset="0"/>
                <a:ea typeface="仿宋" panose="02010609060101010101" pitchFamily="49" charset="-122"/>
              </a:rPr>
              <a:t>内以step为步长的整数</a:t>
            </a:r>
            <a:r>
              <a:rPr lang="en-US" altLang="en-US" b="1" dirty="0">
                <a:latin typeface="Times New Roman" panose="02020603050405020304" pitchFamily="18" charset="0"/>
                <a:ea typeface="仿宋" panose="02010609060101010101" pitchFamily="49" charset="-122"/>
              </a:rPr>
              <a:t>。</a:t>
            </a:r>
            <a:endParaRPr lang="en-US" altLang="en-US" b="1" dirty="0">
              <a:latin typeface="Times New Roman" panose="02020603050405020304" pitchFamily="18" charset="0"/>
              <a:ea typeface="仿宋" panose="02010609060101010101" pitchFamily="49" charset="-122"/>
            </a:endParaRPr>
          </a:p>
        </p:txBody>
      </p:sp>
      <p:sp>
        <p:nvSpPr>
          <p:cNvPr id="14" name="文本框 13"/>
          <p:cNvSpPr txBox="1"/>
          <p:nvPr/>
        </p:nvSpPr>
        <p:spPr>
          <a:xfrm>
            <a:off x="3678518" y="3965200"/>
            <a:ext cx="5465482" cy="553998"/>
          </a:xfrm>
          <a:prstGeom prst="rect">
            <a:avLst/>
          </a:prstGeom>
          <a:noFill/>
        </p:spPr>
        <p:txBody>
          <a:bodyPr wrap="square">
            <a:spAutoFit/>
          </a:bodyPr>
          <a:lstStyle/>
          <a:p>
            <a:r>
              <a:rPr lang="zh-CN" altLang="en-US" sz="1000" b="1" i="0" dirty="0">
                <a:solidFill>
                  <a:srgbClr val="121212"/>
                </a:solidFill>
                <a:effectLst/>
                <a:latin typeface="-apple-system"/>
              </a:rPr>
              <a:t>“</a:t>
            </a:r>
            <a:r>
              <a:rPr lang="en-US" altLang="zh-CN" sz="1000" b="1" i="0" dirty="0">
                <a:solidFill>
                  <a:srgbClr val="121212"/>
                </a:solidFill>
                <a:effectLst/>
                <a:latin typeface="-apple-system"/>
              </a:rPr>
              <a:t>_”</a:t>
            </a:r>
            <a:r>
              <a:rPr lang="zh-CN" altLang="en-US" sz="1000" b="1" i="0" dirty="0">
                <a:solidFill>
                  <a:srgbClr val="121212"/>
                </a:solidFill>
                <a:effectLst/>
                <a:latin typeface="-apple-system"/>
              </a:rPr>
              <a:t>是大多数</a:t>
            </a:r>
            <a:r>
              <a:rPr lang="en-US" altLang="zh-CN" sz="1000" b="1" i="0" dirty="0">
                <a:solidFill>
                  <a:srgbClr val="121212"/>
                </a:solidFill>
                <a:effectLst/>
                <a:latin typeface="-apple-system"/>
              </a:rPr>
              <a:t>Python REPL</a:t>
            </a:r>
            <a:r>
              <a:rPr lang="zh-CN" altLang="en-US" sz="1000" b="1" i="0" dirty="0">
                <a:solidFill>
                  <a:srgbClr val="121212"/>
                </a:solidFill>
                <a:effectLst/>
                <a:latin typeface="-apple-system"/>
              </a:rPr>
              <a:t>中的一个特殊变量，它表示由解释器评估的最近一个表达式的结果。</a:t>
            </a:r>
            <a:endParaRPr lang="en-US" altLang="zh-CN" sz="1000" b="1" i="0" dirty="0">
              <a:solidFill>
                <a:srgbClr val="121212"/>
              </a:solidFill>
              <a:effectLst/>
              <a:latin typeface="-apple-system"/>
            </a:endParaRPr>
          </a:p>
          <a:p>
            <a:r>
              <a:rPr lang="en-US" altLang="zh-CN" sz="1000" b="1" i="0" dirty="0">
                <a:solidFill>
                  <a:srgbClr val="70757A"/>
                </a:solidFill>
                <a:effectLst/>
                <a:latin typeface="Arial" panose="020B0604020202020204" pitchFamily="34" charset="0"/>
              </a:rPr>
              <a:t> </a:t>
            </a:r>
            <a:r>
              <a:rPr lang="en-US" altLang="zh-CN" sz="1000" b="1" i="0" dirty="0">
                <a:solidFill>
                  <a:srgbClr val="EA4335"/>
                </a:solidFill>
                <a:effectLst/>
                <a:latin typeface="Arial" panose="020B0604020202020204" pitchFamily="34" charset="0"/>
              </a:rPr>
              <a:t>REPL</a:t>
            </a:r>
            <a:r>
              <a:rPr lang="en-US" altLang="zh-CN" sz="1000" b="1" i="0" dirty="0">
                <a:solidFill>
                  <a:srgbClr val="4D5156"/>
                </a:solidFill>
                <a:effectLst/>
                <a:latin typeface="Arial" panose="020B0604020202020204" pitchFamily="34" charset="0"/>
              </a:rPr>
              <a:t>(Read Eval Print Loop:</a:t>
            </a:r>
            <a:r>
              <a:rPr lang="zh-CN" altLang="en-US" sz="1000" b="1" i="0" dirty="0">
                <a:solidFill>
                  <a:srgbClr val="4D5156"/>
                </a:solidFill>
                <a:effectLst/>
                <a:latin typeface="Arial" panose="020B0604020202020204" pitchFamily="34" charset="0"/>
              </a:rPr>
              <a:t>交互式解释器</a:t>
            </a:r>
            <a:r>
              <a:rPr lang="en-US" altLang="zh-CN" sz="1000" b="1" i="0" dirty="0">
                <a:solidFill>
                  <a:srgbClr val="4D5156"/>
                </a:solidFill>
                <a:effectLst/>
                <a:latin typeface="Arial" panose="020B0604020202020204" pitchFamily="34" charset="0"/>
              </a:rPr>
              <a:t>)</a:t>
            </a:r>
            <a:r>
              <a:rPr lang="zh-CN" altLang="en-US" sz="1000" b="1" i="0" dirty="0">
                <a:solidFill>
                  <a:srgbClr val="4D5156"/>
                </a:solidFill>
                <a:effectLst/>
                <a:latin typeface="Arial" panose="020B0604020202020204" pitchFamily="34" charset="0"/>
              </a:rPr>
              <a:t>提供了一个</a:t>
            </a:r>
            <a:r>
              <a:rPr lang="en-US" altLang="zh-CN" sz="1000" b="1" i="0" dirty="0">
                <a:solidFill>
                  <a:srgbClr val="4D5156"/>
                </a:solidFill>
                <a:effectLst/>
                <a:latin typeface="Arial" panose="020B0604020202020204" pitchFamily="34" charset="0"/>
              </a:rPr>
              <a:t>CLI(command-line interface:</a:t>
            </a:r>
            <a:r>
              <a:rPr lang="zh-CN" altLang="en-US" sz="1000" b="1" i="0" dirty="0">
                <a:solidFill>
                  <a:srgbClr val="4D5156"/>
                </a:solidFill>
                <a:effectLst/>
                <a:latin typeface="Arial" panose="020B0604020202020204" pitchFamily="34" charset="0"/>
              </a:rPr>
              <a:t>命令行界面</a:t>
            </a:r>
            <a:r>
              <a:rPr lang="en-US" altLang="zh-CN" sz="1000" b="1" i="0" dirty="0">
                <a:solidFill>
                  <a:srgbClr val="4D5156"/>
                </a:solidFill>
                <a:effectLst/>
                <a:latin typeface="Arial" panose="020B0604020202020204" pitchFamily="34" charset="0"/>
              </a:rPr>
              <a:t>)</a:t>
            </a:r>
            <a:r>
              <a:rPr lang="zh-CN" altLang="en-US" sz="1000" b="1" i="0" dirty="0">
                <a:solidFill>
                  <a:srgbClr val="4D5156"/>
                </a:solidFill>
                <a:effectLst/>
                <a:latin typeface="Arial" panose="020B0604020202020204" pitchFamily="34" charset="0"/>
              </a:rPr>
              <a:t>下读取值、求值、输出值、循环代码的环境。</a:t>
            </a:r>
            <a:endParaRPr lang="zh-CN" altLang="en-US" sz="1000" b="1"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2" presetClass="entr" presetSubtype="4" fill="hold" grpId="0" nodeType="after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 calcmode="lin" valueType="num">
                                      <p:cBhvr additive="base">
                                        <p:cTn id="2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grpId="0" nodeType="after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 presetClass="entr" presetSubtype="4" fill="hold" grpId="0" nodeType="after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000"/>
                            </p:stCondLst>
                            <p:childTnLst>
                              <p:par>
                                <p:cTn id="46" presetID="2" presetClass="entr" presetSubtype="4" fill="hold" grpId="0" nodeType="after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 calcmode="lin" valueType="num">
                                      <p:cBhvr additive="base">
                                        <p:cTn id="4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2" presetClass="entr" presetSubtype="4" fill="hold" grpId="0" nodeType="after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 calcmode="lin" valueType="num">
                                      <p:cBhvr additive="base">
                                        <p:cTn id="5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000"/>
                            </p:stCondLst>
                            <p:childTnLst>
                              <p:par>
                                <p:cTn id="56" presetID="2" presetClass="entr" presetSubtype="4" fill="hold" grpId="0" nodeType="afterEffect">
                                  <p:stCondLst>
                                    <p:cond delay="0"/>
                                  </p:stCondLst>
                                  <p:childTnLst>
                                    <p:set>
                                      <p:cBhvr>
                                        <p:cTn id="57" dur="1" fill="hold">
                                          <p:stCondLst>
                                            <p:cond delay="0"/>
                                          </p:stCondLst>
                                        </p:cTn>
                                        <p:tgtEl>
                                          <p:spTgt spid="5">
                                            <p:txEl>
                                              <p:pRg st="8" end="8"/>
                                            </p:txEl>
                                          </p:spTgt>
                                        </p:tgtEl>
                                        <p:attrNameLst>
                                          <p:attrName>style.visibility</p:attrName>
                                        </p:attrNameLst>
                                      </p:cBhvr>
                                      <p:to>
                                        <p:strVal val="visible"/>
                                      </p:to>
                                    </p:set>
                                    <p:anim calcmode="lin" valueType="num">
                                      <p:cBhvr additive="base">
                                        <p:cTn id="5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p:bldP spid="15" grpId="0"/>
      <p:bldP spid="16" grpId="0"/>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50178"/>
          <p:cNvSpPr>
            <a:spLocks noGrp="1"/>
          </p:cNvSpPr>
          <p:nvPr>
            <p:ph idx="1"/>
          </p:nvPr>
        </p:nvSpPr>
        <p:spPr>
          <a:xfrm>
            <a:off x="457200" y="1299674"/>
            <a:ext cx="8229600" cy="4678451"/>
          </a:xfrm>
        </p:spPr>
        <p:txBody>
          <a:bodyPr anchor="t"/>
          <a:lstStyle/>
          <a:p>
            <a:pPr algn="just">
              <a:spcBef>
                <a:spcPct val="0"/>
              </a:spcBef>
              <a:buClr>
                <a:srgbClr val="FF0000"/>
              </a:buClr>
              <a:buFont typeface="Wingdings" panose="05000000000000000000" pitchFamily="2" charset="2"/>
              <a:buChar char="n"/>
            </a:pPr>
            <a:r>
              <a:rPr lang="en-US" altLang="zh-CN" sz="1800" b="1" dirty="0">
                <a:latin typeface="宋体" panose="02010600030101010101" pitchFamily="2" charset="-122"/>
              </a:rPr>
              <a:t>ord()</a:t>
            </a:r>
            <a:r>
              <a:rPr lang="zh-CN" altLang="en-US" sz="1800" b="1" dirty="0">
                <a:latin typeface="宋体" panose="02010600030101010101" pitchFamily="2" charset="-122"/>
              </a:rPr>
              <a:t>和</a:t>
            </a:r>
            <a:r>
              <a:rPr lang="en-US" altLang="zh-CN" sz="1800" b="1" dirty="0" err="1">
                <a:latin typeface="宋体" panose="02010600030101010101" pitchFamily="2" charset="-122"/>
              </a:rPr>
              <a:t>chr</a:t>
            </a:r>
            <a:r>
              <a:rPr lang="en-US" altLang="zh-CN" sz="1800" b="1" dirty="0">
                <a:latin typeface="宋体" panose="02010600030101010101" pitchFamily="2" charset="-122"/>
              </a:rPr>
              <a:t>()</a:t>
            </a:r>
            <a:r>
              <a:rPr lang="zh-CN" altLang="en-US" sz="1800" b="1" dirty="0">
                <a:latin typeface="宋体" panose="02010600030101010101" pitchFamily="2" charset="-122"/>
              </a:rPr>
              <a:t>是一对功能相反的函数：</a:t>
            </a:r>
            <a:r>
              <a:rPr lang="en-US" altLang="zh-CN" sz="1800" b="1" dirty="0">
                <a:latin typeface="宋体" panose="02010600030101010101" pitchFamily="2" charset="-122"/>
              </a:rPr>
              <a:t>ord()</a:t>
            </a:r>
            <a:r>
              <a:rPr lang="zh-CN" altLang="en-US" sz="1800" b="1" dirty="0">
                <a:latin typeface="宋体" panose="02010600030101010101" pitchFamily="2" charset="-122"/>
              </a:rPr>
              <a:t>用来返回单个字符的序数或</a:t>
            </a:r>
            <a:r>
              <a:rPr lang="en-US" altLang="zh-CN" sz="1800" b="1" dirty="0">
                <a:latin typeface="宋体" panose="02010600030101010101" pitchFamily="2" charset="-122"/>
              </a:rPr>
              <a:t>Unicode</a:t>
            </a:r>
            <a:r>
              <a:rPr lang="zh-CN" altLang="en-US" sz="1800" b="1" dirty="0">
                <a:latin typeface="宋体" panose="02010600030101010101" pitchFamily="2" charset="-122"/>
              </a:rPr>
              <a:t>码，而</a:t>
            </a:r>
            <a:r>
              <a:rPr lang="en-US" altLang="zh-CN" sz="1800" b="1" dirty="0" err="1">
                <a:latin typeface="宋体" panose="02010600030101010101" pitchFamily="2" charset="-122"/>
              </a:rPr>
              <a:t>chr</a:t>
            </a:r>
            <a:r>
              <a:rPr lang="en-US" altLang="zh-CN" sz="1800" b="1" dirty="0">
                <a:latin typeface="宋体" panose="02010600030101010101" pitchFamily="2" charset="-122"/>
              </a:rPr>
              <a:t>()</a:t>
            </a:r>
            <a:r>
              <a:rPr lang="zh-CN" altLang="en-US" sz="1800" b="1" dirty="0">
                <a:latin typeface="宋体" panose="02010600030101010101" pitchFamily="2" charset="-122"/>
              </a:rPr>
              <a:t>则用来返回某序数对应的字符</a:t>
            </a:r>
            <a:endParaRPr lang="en-US" altLang="zh-CN" sz="1800" b="1" dirty="0">
              <a:latin typeface="宋体" panose="02010600030101010101" pitchFamily="2" charset="-122"/>
            </a:endParaRPr>
          </a:p>
          <a:p>
            <a:pPr algn="just">
              <a:spcBef>
                <a:spcPts val="600"/>
              </a:spcBef>
              <a:buClr>
                <a:srgbClr val="FF0000"/>
              </a:buClr>
              <a:buFont typeface="Wingdings" panose="05000000000000000000" pitchFamily="2" charset="2"/>
              <a:buChar char="n"/>
            </a:pPr>
            <a:r>
              <a:rPr lang="en-US" altLang="zh-CN" sz="1800" b="1" dirty="0" err="1">
                <a:latin typeface="宋体" panose="02010600030101010101" pitchFamily="2" charset="-122"/>
              </a:rPr>
              <a:t>str</a:t>
            </a:r>
            <a:r>
              <a:rPr lang="en-US" altLang="zh-CN" sz="1800" b="1" dirty="0">
                <a:latin typeface="宋体" panose="02010600030101010101" pitchFamily="2" charset="-122"/>
              </a:rPr>
              <a:t>()</a:t>
            </a:r>
            <a:r>
              <a:rPr lang="zh-CN" altLang="en-US" sz="1800" b="1" dirty="0">
                <a:latin typeface="宋体" panose="02010600030101010101" pitchFamily="2" charset="-122"/>
              </a:rPr>
              <a:t>则直接将其任意类型参数转换为字符串。</a:t>
            </a:r>
            <a:endParaRPr lang="en-US" altLang="zh-CN" sz="1800" b="1" dirty="0">
              <a:latin typeface="宋体" panose="02010600030101010101" pitchFamily="2" charset="-122"/>
            </a:endParaRPr>
          </a:p>
          <a:p>
            <a:pPr algn="just">
              <a:spcBef>
                <a:spcPts val="600"/>
              </a:spcBef>
              <a:buClr>
                <a:srgbClr val="FF0000"/>
              </a:buClr>
              <a:buFont typeface="Wingdings" panose="05000000000000000000" pitchFamily="2" charset="2"/>
              <a:buChar char="n"/>
            </a:pPr>
            <a:endParaRPr lang="zh-CN" altLang="en-US" sz="1800" b="1" dirty="0">
              <a:latin typeface="宋体" panose="02010600030101010101" pitchFamily="2" charset="-122"/>
            </a:endParaRPr>
          </a:p>
          <a:p>
            <a:pPr>
              <a:lnSpc>
                <a:spcPct val="80000"/>
              </a:lnSpc>
              <a:spcBef>
                <a:spcPts val="0"/>
              </a:spcBef>
              <a:buNone/>
            </a:pPr>
            <a:endParaRPr lang="en-US" altLang="zh-CN" sz="1350" dirty="0">
              <a:latin typeface="Consolas" panose="020B0609020204030204" charset="0"/>
            </a:endParaRPr>
          </a:p>
          <a:p>
            <a:pPr>
              <a:lnSpc>
                <a:spcPct val="80000"/>
              </a:lnSpc>
              <a:buNone/>
            </a:pPr>
            <a:r>
              <a:rPr lang="en-US" altLang="zh-CN" sz="1350" dirty="0">
                <a:latin typeface="Consolas" panose="020B0609020204030204" charset="0"/>
              </a:rPr>
              <a:t>      </a:t>
            </a:r>
            <a:r>
              <a:rPr lang="en-US" altLang="zh-CN" sz="1350" b="1" dirty="0">
                <a:latin typeface="Consolas" panose="020B0609020204030204" charset="0"/>
              </a:rPr>
              <a:t>&gt;&gt;&gt; ord('a')                   &gt;&gt;&gt; </a:t>
            </a:r>
            <a:r>
              <a:rPr lang="en-US" altLang="zh-CN" sz="1350" b="1" dirty="0" err="1">
                <a:latin typeface="Consolas" panose="020B0609020204030204" charset="0"/>
              </a:rPr>
              <a:t>chr</a:t>
            </a:r>
            <a:r>
              <a:rPr lang="en-US" altLang="zh-CN" sz="1350" b="1" dirty="0">
                <a:latin typeface="Consolas" panose="020B0609020204030204" charset="0"/>
              </a:rPr>
              <a:t>(65)</a:t>
            </a:r>
            <a:endParaRPr lang="en-US" altLang="zh-CN" sz="1350" b="1" dirty="0">
              <a:latin typeface="Consolas" panose="020B0609020204030204" charset="0"/>
            </a:endParaRPr>
          </a:p>
          <a:p>
            <a:pPr>
              <a:lnSpc>
                <a:spcPct val="80000"/>
              </a:lnSpc>
              <a:buNone/>
            </a:pPr>
            <a:r>
              <a:rPr lang="en-US" altLang="zh-CN" sz="1350" b="1" dirty="0">
                <a:solidFill>
                  <a:srgbClr val="0000FF"/>
                </a:solidFill>
                <a:latin typeface="Consolas" panose="020B0609020204030204" charset="0"/>
              </a:rPr>
              <a:t>      97</a:t>
            </a:r>
            <a:r>
              <a:rPr lang="en-US" altLang="zh-CN" sz="1350" b="1" dirty="0">
                <a:solidFill>
                  <a:srgbClr val="00B0F0"/>
                </a:solidFill>
                <a:latin typeface="Consolas" panose="020B0609020204030204" charset="0"/>
              </a:rPr>
              <a:t>                       </a:t>
            </a:r>
            <a:r>
              <a:rPr lang="en-US" altLang="zh-CN" sz="1350" b="1" dirty="0">
                <a:latin typeface="Consolas" panose="020B0609020204030204" charset="0"/>
              </a:rPr>
              <a:t>     </a:t>
            </a:r>
            <a:r>
              <a:rPr lang="en-US" altLang="zh-CN" sz="1350" b="1" dirty="0">
                <a:solidFill>
                  <a:srgbClr val="00B0F0"/>
                </a:solidFill>
                <a:latin typeface="Consolas" panose="020B0609020204030204" charset="0"/>
              </a:rPr>
              <a:t> </a:t>
            </a:r>
            <a:r>
              <a:rPr lang="en-US" altLang="zh-CN" sz="1350" b="1" dirty="0">
                <a:solidFill>
                  <a:srgbClr val="0000FF"/>
                </a:solidFill>
                <a:latin typeface="Consolas" panose="020B0609020204030204" charset="0"/>
              </a:rPr>
              <a:t>'A'</a:t>
            </a:r>
            <a:endParaRPr lang="en-US" altLang="zh-CN" sz="1350" b="1" dirty="0">
              <a:solidFill>
                <a:srgbClr val="0000FF"/>
              </a:solidFill>
              <a:latin typeface="Consolas" panose="020B0609020204030204" charset="0"/>
            </a:endParaRPr>
          </a:p>
          <a:p>
            <a:pPr>
              <a:lnSpc>
                <a:spcPct val="80000"/>
              </a:lnSpc>
              <a:buNone/>
            </a:pPr>
            <a:r>
              <a:rPr lang="en-US" altLang="zh-CN" sz="1350" b="1" dirty="0">
                <a:latin typeface="Consolas" panose="020B0609020204030204" charset="0"/>
              </a:rPr>
              <a:t>      &gt;&gt;&gt; </a:t>
            </a:r>
            <a:r>
              <a:rPr lang="en-US" altLang="zh-CN" sz="1350" b="1" dirty="0" err="1">
                <a:latin typeface="Consolas" panose="020B0609020204030204" charset="0"/>
              </a:rPr>
              <a:t>chr</a:t>
            </a:r>
            <a:r>
              <a:rPr lang="en-US" altLang="zh-CN" sz="1350" b="1" dirty="0">
                <a:latin typeface="Consolas" panose="020B0609020204030204" charset="0"/>
              </a:rPr>
              <a:t>(ord('A')+1)            &gt;&gt;&gt; </a:t>
            </a:r>
            <a:r>
              <a:rPr lang="en-US" altLang="zh-CN" sz="1350" b="1" dirty="0" err="1">
                <a:latin typeface="Consolas" panose="020B0609020204030204" charset="0"/>
              </a:rPr>
              <a:t>str</a:t>
            </a:r>
            <a:r>
              <a:rPr lang="en-US" altLang="zh-CN" sz="1350" b="1" dirty="0">
                <a:latin typeface="Consolas" panose="020B0609020204030204" charset="0"/>
              </a:rPr>
              <a:t>(12)</a:t>
            </a:r>
            <a:endParaRPr lang="en-US" altLang="zh-CN" sz="1350" b="1" dirty="0">
              <a:latin typeface="Consolas" panose="020B0609020204030204" charset="0"/>
            </a:endParaRPr>
          </a:p>
          <a:p>
            <a:pPr>
              <a:lnSpc>
                <a:spcPct val="80000"/>
              </a:lnSpc>
              <a:buNone/>
            </a:pPr>
            <a:r>
              <a:rPr lang="en-US" altLang="zh-CN" sz="1350" b="1" dirty="0">
                <a:solidFill>
                  <a:srgbClr val="0000FF"/>
                </a:solidFill>
                <a:latin typeface="Consolas" panose="020B0609020204030204" charset="0"/>
              </a:rPr>
              <a:t>      'B'                            '12'</a:t>
            </a:r>
            <a:endParaRPr lang="en-US" altLang="zh-CN" sz="1350" b="1" dirty="0">
              <a:solidFill>
                <a:srgbClr val="0000FF"/>
              </a:solidFill>
              <a:latin typeface="Consolas" panose="020B0609020204030204" charset="0"/>
            </a:endParaRPr>
          </a:p>
        </p:txBody>
      </p:sp>
      <p:grpSp>
        <p:nvGrpSpPr>
          <p:cNvPr id="3" name="组合 67"/>
          <p:cNvGrpSpPr/>
          <p:nvPr/>
        </p:nvGrpSpPr>
        <p:grpSpPr>
          <a:xfrm>
            <a:off x="555407" y="89761"/>
            <a:ext cx="7445401" cy="698583"/>
            <a:chOff x="936625" y="4179148"/>
            <a:chExt cx="7445401" cy="698583"/>
          </a:xfrm>
        </p:grpSpPr>
        <p:grpSp>
          <p:nvGrpSpPr>
            <p:cNvPr id="4" name="组合 106"/>
            <p:cNvGrpSpPr/>
            <p:nvPr/>
          </p:nvGrpSpPr>
          <p:grpSpPr>
            <a:xfrm>
              <a:off x="936625" y="4179148"/>
              <a:ext cx="7445401" cy="698583"/>
              <a:chOff x="927100" y="4179148"/>
              <a:chExt cx="7445401" cy="698583"/>
            </a:xfrm>
          </p:grpSpPr>
          <p:sp>
            <p:nvSpPr>
              <p:cNvPr id="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5" name="图片 4"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8" name="文本框 7"/>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2" name="矩形 1"/>
          <p:cNvSpPr/>
          <p:nvPr/>
        </p:nvSpPr>
        <p:spPr>
          <a:xfrm>
            <a:off x="767000" y="2420888"/>
            <a:ext cx="1063112" cy="369332"/>
          </a:xfrm>
          <a:prstGeom prst="rect">
            <a:avLst/>
          </a:prstGeom>
        </p:spPr>
        <p:txBody>
          <a:bodyPr wrap="none">
            <a:spAutoFit/>
          </a:bodyPr>
          <a:lstStyle/>
          <a:p>
            <a:pPr>
              <a:spcBef>
                <a:spcPts val="600"/>
              </a:spcBef>
              <a:buClr>
                <a:srgbClr val="FF0000"/>
              </a:buClr>
              <a:buFont typeface="Wingdings" panose="05000000000000000000" pitchFamily="2" charset="2"/>
              <a:buChar char="ü"/>
            </a:pPr>
            <a:r>
              <a:rPr lang="zh-CN" altLang="en-US" b="1" noProof="1">
                <a:latin typeface="Consolas" panose="020B0609020204030204" charset="0"/>
              </a:rPr>
              <a:t>例如：</a:t>
            </a:r>
            <a:endParaRPr lang="zh-CN" altLang="en-US" b="1" noProof="1">
              <a:latin typeface="Consolas" panose="020B0609020204030204" charset="0"/>
            </a:endParaRPr>
          </a:p>
        </p:txBody>
      </p:sp>
      <p:sp>
        <p:nvSpPr>
          <p:cNvPr id="11" name="文本占位符 51202"/>
          <p:cNvSpPr txBox="1"/>
          <p:nvPr/>
        </p:nvSpPr>
        <p:spPr bwMode="auto">
          <a:xfrm>
            <a:off x="457200" y="3501008"/>
            <a:ext cx="843528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spcBef>
                <a:spcPct val="0"/>
              </a:spcBef>
              <a:buClr>
                <a:srgbClr val="FF0000"/>
              </a:buClr>
              <a:buFont typeface="Wingdings" panose="05000000000000000000" charset="0"/>
              <a:buChar char="n"/>
            </a:pPr>
            <a:endParaRPr lang="en-US" altLang="zh-CN" sz="1350" dirty="0">
              <a:solidFill>
                <a:srgbClr val="0000FF"/>
              </a:solidFill>
              <a:latin typeface="Consolas" panose="020B0609020204030204" charset="0"/>
            </a:endParaRPr>
          </a:p>
        </p:txBody>
      </p:sp>
      <p:sp>
        <p:nvSpPr>
          <p:cNvPr id="12" name="矩形 11"/>
          <p:cNvSpPr/>
          <p:nvPr/>
        </p:nvSpPr>
        <p:spPr>
          <a:xfrm>
            <a:off x="491685" y="3852928"/>
            <a:ext cx="8366309" cy="2594556"/>
          </a:xfrm>
          <a:prstGeom prst="rect">
            <a:avLst/>
          </a:prstGeom>
        </p:spPr>
        <p:txBody>
          <a:bodyPr wrap="square">
            <a:spAutoFit/>
          </a:bodyPr>
          <a:lstStyle/>
          <a:p>
            <a:pPr marL="285750" indent="-285750">
              <a:buClr>
                <a:srgbClr val="FF0000"/>
              </a:buClr>
              <a:buFont typeface="Wingdings" panose="05000000000000000000" charset="0"/>
              <a:buChar char="n"/>
            </a:pPr>
            <a:r>
              <a:rPr lang="en-US" altLang="zh-CN" b="1" dirty="0">
                <a:latin typeface="宋体" panose="02010600030101010101" pitchFamily="2" charset="-122"/>
              </a:rPr>
              <a:t>max()</a:t>
            </a:r>
            <a:r>
              <a:rPr lang="zh-CN" altLang="en-US" b="1" dirty="0">
                <a:latin typeface="宋体" panose="02010600030101010101" pitchFamily="2" charset="-122"/>
              </a:rPr>
              <a:t>、</a:t>
            </a:r>
            <a:r>
              <a:rPr lang="en-US" altLang="zh-CN" b="1" dirty="0">
                <a:latin typeface="宋体" panose="02010600030101010101" pitchFamily="2" charset="-122"/>
              </a:rPr>
              <a:t>min()</a:t>
            </a:r>
            <a:r>
              <a:rPr lang="zh-CN" altLang="en-US" b="1" dirty="0">
                <a:latin typeface="宋体" panose="02010600030101010101" pitchFamily="2" charset="-122"/>
              </a:rPr>
              <a:t>、</a:t>
            </a:r>
            <a:r>
              <a:rPr lang="en-US" altLang="zh-CN" b="1" dirty="0">
                <a:latin typeface="宋体" panose="02010600030101010101" pitchFamily="2" charset="-122"/>
              </a:rPr>
              <a:t>sum()</a:t>
            </a:r>
            <a:r>
              <a:rPr lang="zh-CN" altLang="en-US" b="1" dirty="0">
                <a:latin typeface="宋体" panose="02010600030101010101" pitchFamily="2" charset="-122"/>
              </a:rPr>
              <a:t>这三个内置函数分别用于计算列表、元组或其他可迭代对象中所有元素最大值、最小值以及所有元素之和</a:t>
            </a:r>
            <a:endParaRPr lang="en-US" altLang="zh-CN" b="1" dirty="0">
              <a:latin typeface="宋体" panose="02010600030101010101" pitchFamily="2" charset="-122"/>
            </a:endParaRPr>
          </a:p>
          <a:p>
            <a:pPr marL="685800" lvl="1">
              <a:spcBef>
                <a:spcPts val="300"/>
              </a:spcBef>
              <a:buClr>
                <a:srgbClr val="FF0000"/>
              </a:buClr>
            </a:pPr>
            <a:r>
              <a:rPr lang="en-US" altLang="zh-CN" sz="1350" dirty="0">
                <a:latin typeface="Consolas" panose="020B0609020204030204" charset="0"/>
              </a:rPr>
              <a:t> </a:t>
            </a:r>
            <a:endParaRPr lang="en-US" altLang="zh-CN" sz="1350" dirty="0">
              <a:latin typeface="Consolas" panose="020B0609020204030204" charset="0"/>
            </a:endParaRPr>
          </a:p>
          <a:p>
            <a:pPr marL="685800" lvl="1">
              <a:spcBef>
                <a:spcPts val="300"/>
              </a:spcBef>
              <a:buClr>
                <a:srgbClr val="FF0000"/>
              </a:buClr>
            </a:pPr>
            <a:r>
              <a:rPr lang="en-US" altLang="zh-CN" sz="1350" dirty="0">
                <a:latin typeface="Consolas" panose="020B0609020204030204" charset="0"/>
              </a:rPr>
              <a:t>  </a:t>
            </a:r>
            <a:r>
              <a:rPr lang="en-US" altLang="zh-CN" sz="1600" dirty="0">
                <a:latin typeface="Consolas" panose="020B0609020204030204" charset="0"/>
              </a:rPr>
              <a:t>&gt;&gt;&gt; import random</a:t>
            </a:r>
            <a:endParaRPr lang="en-US" altLang="zh-CN" sz="1600" dirty="0">
              <a:latin typeface="Consolas" panose="020B0609020204030204" charset="0"/>
            </a:endParaRPr>
          </a:p>
          <a:p>
            <a:pPr marL="285750" indent="-285750">
              <a:lnSpc>
                <a:spcPct val="80000"/>
              </a:lnSpc>
              <a:buFont typeface="Arial" panose="020B0604020202020204" pitchFamily="34" charset="0"/>
              <a:buNone/>
            </a:pPr>
            <a:r>
              <a:rPr lang="en-US" altLang="zh-CN" sz="1600" dirty="0">
                <a:latin typeface="Consolas" panose="020B0609020204030204" charset="0"/>
              </a:rPr>
              <a:t>        &gt;&gt;&gt; a = [</a:t>
            </a:r>
            <a:r>
              <a:rPr lang="en-US" altLang="zh-CN" sz="1600" dirty="0" err="1">
                <a:latin typeface="Consolas" panose="020B0609020204030204" charset="0"/>
              </a:rPr>
              <a:t>random.randint</a:t>
            </a:r>
            <a:r>
              <a:rPr lang="en-US" altLang="zh-CN" sz="1600" dirty="0">
                <a:latin typeface="Consolas" panose="020B0609020204030204" charset="0"/>
              </a:rPr>
              <a:t>(1,100) for </a:t>
            </a:r>
            <a:r>
              <a:rPr lang="en-US" altLang="zh-CN" sz="1600" dirty="0" err="1">
                <a:latin typeface="Consolas" panose="020B0609020204030204" charset="0"/>
              </a:rPr>
              <a:t>i</a:t>
            </a:r>
            <a:r>
              <a:rPr lang="en-US" altLang="zh-CN" sz="1600" dirty="0">
                <a:latin typeface="Consolas" panose="020B0609020204030204" charset="0"/>
              </a:rPr>
              <a:t> in range(10)]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列表推导式</a:t>
            </a:r>
            <a:endParaRPr lang="zh-CN" altLang="en-US" sz="1600" dirty="0">
              <a:solidFill>
                <a:srgbClr val="0000FF"/>
              </a:solidFill>
              <a:latin typeface="Consolas" panose="020B0609020204030204" charset="0"/>
            </a:endParaRPr>
          </a:p>
          <a:p>
            <a:pPr marL="285750" indent="-285750">
              <a:lnSpc>
                <a:spcPct val="80000"/>
              </a:lnSpc>
              <a:buFont typeface="Arial" panose="020B0604020202020204" pitchFamily="34" charset="0"/>
              <a:buNone/>
            </a:pPr>
            <a:r>
              <a:rPr lang="en-US" altLang="zh-CN" sz="1600" dirty="0">
                <a:latin typeface="Consolas" panose="020B0609020204030204" charset="0"/>
              </a:rPr>
              <a:t>        &gt;&gt;&gt; a</a:t>
            </a:r>
            <a:endParaRPr lang="en-US" altLang="zh-CN" sz="1600" dirty="0">
              <a:latin typeface="Consolas" panose="020B0609020204030204" charset="0"/>
            </a:endParaRPr>
          </a:p>
          <a:p>
            <a:pPr marL="285750" indent="-285750">
              <a:lnSpc>
                <a:spcPct val="80000"/>
              </a:lnSpc>
              <a:buFont typeface="Arial" panose="020B0604020202020204" pitchFamily="34" charset="0"/>
              <a:buNone/>
            </a:pPr>
            <a:r>
              <a:rPr lang="en-US" altLang="zh-CN" sz="1600" dirty="0">
                <a:solidFill>
                  <a:srgbClr val="0000FF"/>
                </a:solidFill>
                <a:latin typeface="Consolas" panose="020B0609020204030204" charset="0"/>
              </a:rPr>
              <a:t>        [72, 26, 80, 65, 34, 86, 19, 74, 52, 40]</a:t>
            </a:r>
            <a:endParaRPr lang="en-US" altLang="zh-CN" sz="1600" dirty="0">
              <a:solidFill>
                <a:srgbClr val="0000FF"/>
              </a:solidFill>
              <a:latin typeface="Consolas" panose="020B0609020204030204" charset="0"/>
            </a:endParaRPr>
          </a:p>
          <a:p>
            <a:pPr marL="285750" indent="-285750">
              <a:lnSpc>
                <a:spcPct val="80000"/>
              </a:lnSpc>
              <a:buFont typeface="Arial" panose="020B0604020202020204" pitchFamily="34" charset="0"/>
              <a:buNone/>
            </a:pPr>
            <a:r>
              <a:rPr lang="en-US" altLang="zh-CN" sz="1600" dirty="0">
                <a:latin typeface="Consolas" panose="020B0609020204030204" charset="0"/>
              </a:rPr>
              <a:t>        &gt;&gt;&gt; print(max(a), min(a), sum(a))</a:t>
            </a:r>
            <a:endParaRPr lang="en-US" altLang="zh-CN" sz="1600" dirty="0">
              <a:latin typeface="Consolas" panose="020B0609020204030204" charset="0"/>
            </a:endParaRPr>
          </a:p>
          <a:p>
            <a:pPr marL="285750" indent="-285750">
              <a:lnSpc>
                <a:spcPct val="80000"/>
              </a:lnSpc>
              <a:buFont typeface="Arial" panose="020B0604020202020204" pitchFamily="34" charset="0"/>
              <a:buNone/>
            </a:pPr>
            <a:r>
              <a:rPr lang="en-US" altLang="zh-CN" sz="1600" dirty="0">
                <a:solidFill>
                  <a:srgbClr val="0000FF"/>
                </a:solidFill>
                <a:latin typeface="Consolas" panose="020B0609020204030204" charset="0"/>
              </a:rPr>
              <a:t>        86 19 548</a:t>
            </a:r>
            <a:endParaRPr lang="en-US" altLang="zh-CN" sz="1600" dirty="0">
              <a:solidFill>
                <a:srgbClr val="0000FF"/>
              </a:solidFill>
              <a:latin typeface="Consolas" panose="020B0609020204030204" charset="0"/>
            </a:endParaRPr>
          </a:p>
          <a:p>
            <a:pPr marL="685800" lvl="1">
              <a:lnSpc>
                <a:spcPct val="80000"/>
              </a:lnSpc>
              <a:spcBef>
                <a:spcPts val="300"/>
              </a:spcBef>
              <a:buClr>
                <a:srgbClr val="FF0000"/>
              </a:buClr>
            </a:pPr>
            <a:r>
              <a:rPr lang="en-US" altLang="zh-CN" sz="1600" dirty="0">
                <a:latin typeface="Consolas" panose="020B0609020204030204" charset="0"/>
              </a:rPr>
              <a:t> &gt;&gt;&gt; sum(a)/</a:t>
            </a:r>
            <a:r>
              <a:rPr lang="en-US" altLang="zh-CN" sz="1600" dirty="0" err="1">
                <a:latin typeface="Consolas" panose="020B0609020204030204" charset="0"/>
              </a:rPr>
              <a:t>len</a:t>
            </a:r>
            <a:r>
              <a:rPr lang="en-US" altLang="zh-CN" sz="1600" dirty="0">
                <a:latin typeface="Consolas" panose="020B0609020204030204" charset="0"/>
              </a:rPr>
              <a:t>(a)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计算该列表中的所有元素的平均值</a:t>
            </a:r>
            <a:endParaRPr lang="en-US" altLang="zh-CN" sz="1600" dirty="0">
              <a:solidFill>
                <a:srgbClr val="0000FF"/>
              </a:solidFill>
              <a:latin typeface="Consolas" panose="020B0609020204030204" charset="0"/>
            </a:endParaRPr>
          </a:p>
          <a:p>
            <a:pPr marL="285750" indent="-285750">
              <a:lnSpc>
                <a:spcPct val="80000"/>
              </a:lnSpc>
              <a:buFont typeface="Arial" panose="020B0604020202020204" pitchFamily="34" charset="0"/>
              <a:buNone/>
            </a:pPr>
            <a:r>
              <a:rPr lang="en-US" altLang="zh-CN" sz="1600" dirty="0">
                <a:solidFill>
                  <a:srgbClr val="0000FF"/>
                </a:solidFill>
                <a:latin typeface="Consolas" panose="020B0609020204030204" charset="0"/>
              </a:rPr>
              <a:t>        54.8</a:t>
            </a:r>
            <a:endParaRPr lang="en-US" altLang="zh-CN" sz="1600" dirty="0">
              <a:solidFill>
                <a:srgbClr val="0000FF"/>
              </a:solidFill>
              <a:latin typeface="Consolas" panose="020B0609020204030204" charset="0"/>
            </a:endParaRPr>
          </a:p>
        </p:txBody>
      </p:sp>
      <p:sp>
        <p:nvSpPr>
          <p:cNvPr id="13" name="矩形 12"/>
          <p:cNvSpPr/>
          <p:nvPr/>
        </p:nvSpPr>
        <p:spPr>
          <a:xfrm>
            <a:off x="767000" y="4437112"/>
            <a:ext cx="1063112" cy="369332"/>
          </a:xfrm>
          <a:prstGeom prst="rect">
            <a:avLst/>
          </a:prstGeom>
        </p:spPr>
        <p:txBody>
          <a:bodyPr wrap="none">
            <a:spAutoFit/>
          </a:bodyPr>
          <a:lstStyle/>
          <a:p>
            <a:pPr>
              <a:spcBef>
                <a:spcPts val="600"/>
              </a:spcBef>
              <a:buClr>
                <a:srgbClr val="FF0000"/>
              </a:buClr>
              <a:buFont typeface="Wingdings" panose="05000000000000000000" pitchFamily="2" charset="2"/>
              <a:buChar char="ü"/>
            </a:pPr>
            <a:r>
              <a:rPr lang="zh-CN" altLang="en-US" b="1" noProof="1">
                <a:latin typeface="Consolas" panose="020B0609020204030204" charset="0"/>
              </a:rPr>
              <a:t>例如：</a:t>
            </a:r>
            <a:endParaRPr lang="zh-CN" altLang="en-US" b="1" noProof="1">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3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Clr>
                <a:srgbClr val="FF0000"/>
              </a:buClr>
              <a:buFont typeface="Wingdings" panose="05000000000000000000" pitchFamily="2" charset="2"/>
              <a:buChar char="n"/>
            </a:pPr>
            <a:r>
              <a:rPr lang="en-US" altLang="en-US" sz="2000" b="1" dirty="0" err="1"/>
              <a:t>内置函数type</a:t>
            </a:r>
            <a:r>
              <a:rPr lang="en-US" altLang="en-US" sz="2000" b="1" dirty="0"/>
              <a:t>()</a:t>
            </a:r>
            <a:r>
              <a:rPr lang="en-US" altLang="en-US" sz="2000" b="1" dirty="0" err="1"/>
              <a:t>和isinstance</a:t>
            </a:r>
            <a:r>
              <a:rPr lang="en-US" altLang="en-US" sz="2000" b="1" dirty="0"/>
              <a:t>()</a:t>
            </a:r>
            <a:r>
              <a:rPr lang="en-US" altLang="en-US" sz="2000" b="1" dirty="0" err="1"/>
              <a:t>可以判断数据类型</a:t>
            </a:r>
            <a:r>
              <a:rPr lang="en-US" altLang="en-US" sz="2000" b="1" dirty="0"/>
              <a:t>。</a:t>
            </a:r>
            <a:endParaRPr lang="en-US" altLang="en-US" sz="2000" b="1" dirty="0"/>
          </a:p>
          <a:p>
            <a:pPr>
              <a:buClr>
                <a:srgbClr val="FF0000"/>
              </a:buClr>
              <a:buFont typeface="Wingdings" panose="05000000000000000000" pitchFamily="2" charset="2"/>
              <a:buChar char="ü"/>
            </a:pPr>
            <a:r>
              <a:rPr lang="zh-CN" altLang="en-US" sz="1400" b="1" dirty="0"/>
              <a:t>例如：</a:t>
            </a:r>
            <a:endParaRPr lang="en-US" altLang="en-US" sz="1400" b="1" dirty="0"/>
          </a:p>
        </p:txBody>
      </p:sp>
      <p:grpSp>
        <p:nvGrpSpPr>
          <p:cNvPr id="4" name="组合 67"/>
          <p:cNvGrpSpPr/>
          <p:nvPr/>
        </p:nvGrpSpPr>
        <p:grpSpPr>
          <a:xfrm>
            <a:off x="555407" y="89761"/>
            <a:ext cx="7445401" cy="698583"/>
            <a:chOff x="936625" y="4179148"/>
            <a:chExt cx="7445401" cy="698583"/>
          </a:xfrm>
        </p:grpSpPr>
        <p:grpSp>
          <p:nvGrpSpPr>
            <p:cNvPr id="5" name="组合 106"/>
            <p:cNvGrpSpPr/>
            <p:nvPr/>
          </p:nvGrpSpPr>
          <p:grpSpPr>
            <a:xfrm>
              <a:off x="936625" y="4179148"/>
              <a:ext cx="7445401" cy="698583"/>
              <a:chOff x="927100" y="4179148"/>
              <a:chExt cx="7445401" cy="698583"/>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6" name="图片 5"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9" name="文本框 8"/>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1" name="Content Placeholder 2"/>
          <p:cNvSpPr txBox="1"/>
          <p:nvPr/>
        </p:nvSpPr>
        <p:spPr bwMode="auto">
          <a:xfrm>
            <a:off x="477813" y="3888909"/>
            <a:ext cx="8480226" cy="339506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en-US" altLang="en-US" sz="1800" b="1" dirty="0"/>
              <a:t>sorted()</a:t>
            </a:r>
            <a:r>
              <a:rPr lang="en-US" altLang="en-US" sz="1800" b="1" dirty="0" err="1"/>
              <a:t>对列表、元组、字典、集合或其他可迭代对象进行排序并返回新列表</a:t>
            </a:r>
            <a:r>
              <a:rPr lang="en-US" altLang="en-US" sz="1800" b="1" dirty="0"/>
              <a:t>。</a:t>
            </a:r>
            <a:endParaRPr lang="en-US" altLang="en-US" sz="1800" b="1" dirty="0"/>
          </a:p>
          <a:p>
            <a:pPr>
              <a:buClr>
                <a:srgbClr val="FF0000"/>
              </a:buClr>
              <a:buFont typeface="Wingdings" panose="05000000000000000000" pitchFamily="2" charset="2"/>
              <a:buChar char="ü"/>
            </a:pPr>
            <a:r>
              <a:rPr lang="zh-CN" altLang="en-US" sz="1400" b="1" dirty="0"/>
              <a:t>例如：</a:t>
            </a:r>
            <a:endParaRPr lang="en-US" altLang="en-US" sz="1400" b="1" dirty="0"/>
          </a:p>
          <a:p>
            <a:pPr>
              <a:buFont typeface="Arial" panose="020B0604020202020204" pitchFamily="34" charset="0"/>
              <a:buNone/>
            </a:pPr>
            <a:r>
              <a:rPr lang="en-US" altLang="en-US" sz="1400" dirty="0">
                <a:latin typeface="Consolas" panose="020B0609020204030204" charset="0"/>
              </a:rPr>
              <a:t>    </a:t>
            </a:r>
            <a:endParaRPr lang="en-US" altLang="en-US" sz="1350" dirty="0">
              <a:solidFill>
                <a:srgbClr val="00B0F0"/>
              </a:solidFill>
              <a:latin typeface="Consolas" panose="020B0609020204030204" charset="0"/>
            </a:endParaRPr>
          </a:p>
          <a:p>
            <a:pPr>
              <a:buFont typeface="Arial" panose="020B0604020202020204" pitchFamily="34" charset="0"/>
              <a:buNone/>
            </a:pPr>
            <a:endParaRPr lang="en-US" altLang="en-US" sz="1350" dirty="0"/>
          </a:p>
        </p:txBody>
      </p:sp>
      <p:sp>
        <p:nvSpPr>
          <p:cNvPr id="2" name="矩形 1"/>
          <p:cNvSpPr/>
          <p:nvPr/>
        </p:nvSpPr>
        <p:spPr>
          <a:xfrm>
            <a:off x="934003" y="2060848"/>
            <a:ext cx="8571735" cy="1815882"/>
          </a:xfrm>
          <a:prstGeom prst="rect">
            <a:avLst/>
          </a:prstGeom>
        </p:spPr>
        <p:txBody>
          <a:bodyPr wrap="square">
            <a:spAutoFit/>
          </a:bodyPr>
          <a:lstStyle/>
          <a:p>
            <a:pPr>
              <a:buNone/>
            </a:pPr>
            <a:r>
              <a:rPr lang="en-US" altLang="en-US" sz="1400" dirty="0">
                <a:latin typeface="Consolas" panose="020B0609020204030204" charset="0"/>
              </a:rPr>
              <a:t>&gt;&gt;&gt; type([3])</a:t>
            </a:r>
            <a:endParaRPr lang="en-US" altLang="en-US" sz="1400" dirty="0">
              <a:latin typeface="Consolas" panose="020B0609020204030204" charset="0"/>
            </a:endParaRPr>
          </a:p>
          <a:p>
            <a:pPr>
              <a:buNone/>
            </a:pPr>
            <a:r>
              <a:rPr lang="en-US" altLang="en-US" sz="1400" dirty="0">
                <a:solidFill>
                  <a:srgbClr val="0000FF"/>
                </a:solidFill>
                <a:latin typeface="Consolas" panose="020B0609020204030204" charset="0"/>
              </a:rPr>
              <a:t>&lt;class 'list'&gt;</a:t>
            </a:r>
            <a:endParaRPr lang="en-US" altLang="en-US" sz="1400" dirty="0">
              <a:solidFill>
                <a:srgbClr val="0000FF"/>
              </a:solidFill>
              <a:latin typeface="Consolas" panose="020B0609020204030204" charset="0"/>
            </a:endParaRPr>
          </a:p>
          <a:p>
            <a:pPr>
              <a:buNone/>
            </a:pPr>
            <a:r>
              <a:rPr lang="en-US" altLang="en-US" sz="1400" dirty="0">
                <a:latin typeface="Consolas" panose="020B0609020204030204" charset="0"/>
              </a:rPr>
              <a:t>&gt;&gt;&gt; type({3}) in (list, tuple, </a:t>
            </a:r>
            <a:r>
              <a:rPr lang="en-US" altLang="en-US" sz="1400" dirty="0" err="1">
                <a:latin typeface="Consolas" panose="020B0609020204030204" charset="0"/>
              </a:rPr>
              <a:t>dict</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判断</a:t>
            </a:r>
            <a:r>
              <a:rPr lang="en-US" altLang="en-US" sz="1400" dirty="0">
                <a:solidFill>
                  <a:srgbClr val="0000FF"/>
                </a:solidFill>
                <a:latin typeface="Consolas" panose="020B0609020204030204" charset="0"/>
              </a:rPr>
              <a:t>{3}</a:t>
            </a:r>
            <a:r>
              <a:rPr lang="en-US" altLang="en-US" sz="1400" dirty="0" err="1">
                <a:solidFill>
                  <a:srgbClr val="0000FF"/>
                </a:solidFill>
                <a:latin typeface="Consolas" panose="020B0609020204030204" charset="0"/>
              </a:rPr>
              <a:t>是否为list,tuple或dict类型的实例</a:t>
            </a:r>
            <a:endParaRPr lang="en-US" altLang="en-US" sz="1400" dirty="0">
              <a:solidFill>
                <a:srgbClr val="0000FF"/>
              </a:solidFill>
              <a:latin typeface="Consolas" panose="020B0609020204030204" charset="0"/>
            </a:endParaRPr>
          </a:p>
          <a:p>
            <a:pPr>
              <a:buNone/>
            </a:pPr>
            <a:r>
              <a:rPr lang="en-US" altLang="en-US" sz="1400" dirty="0">
                <a:solidFill>
                  <a:srgbClr val="0000FF"/>
                </a:solidFill>
                <a:latin typeface="Consolas" panose="020B0609020204030204" charset="0"/>
              </a:rPr>
              <a:t>False</a:t>
            </a:r>
            <a:endParaRPr lang="en-US" altLang="en-US" sz="1400" dirty="0">
              <a:solidFill>
                <a:srgbClr val="0000FF"/>
              </a:solidFill>
              <a:latin typeface="Consolas" panose="020B0609020204030204" charset="0"/>
            </a:endParaRPr>
          </a:p>
          <a:p>
            <a:pPr>
              <a:buNone/>
            </a:pPr>
            <a:r>
              <a:rPr lang="en-US" altLang="en-US" sz="1400" dirty="0">
                <a:latin typeface="Consolas" panose="020B0609020204030204" charset="0"/>
              </a:rPr>
              <a:t>&gt;&gt;&gt; </a:t>
            </a:r>
            <a:r>
              <a:rPr lang="en-US" altLang="en-US" sz="1400" dirty="0" err="1">
                <a:latin typeface="Consolas" panose="020B0609020204030204" charset="0"/>
              </a:rPr>
              <a:t>isinstance</a:t>
            </a:r>
            <a:r>
              <a:rPr lang="en-US" altLang="en-US" sz="1400" dirty="0">
                <a:latin typeface="Consolas" panose="020B0609020204030204" charset="0"/>
              </a:rPr>
              <a:t>(3, </a:t>
            </a:r>
            <a:r>
              <a:rPr lang="en-US" altLang="en-US" sz="1400" dirty="0" err="1">
                <a:latin typeface="Consolas" panose="020B0609020204030204" charset="0"/>
              </a:rPr>
              <a:t>int</a:t>
            </a:r>
            <a:r>
              <a:rPr lang="en-US" altLang="en-US" sz="1400" dirty="0">
                <a:latin typeface="Consolas" panose="020B0609020204030204" charset="0"/>
              </a:rPr>
              <a:t>)</a:t>
            </a:r>
            <a:endParaRPr lang="en-US" altLang="en-US" sz="1400" dirty="0">
              <a:latin typeface="Consolas" panose="020B0609020204030204" charset="0"/>
            </a:endParaRPr>
          </a:p>
          <a:p>
            <a:pPr>
              <a:buNone/>
            </a:pPr>
            <a:r>
              <a:rPr lang="en-US" altLang="en-US" sz="1400" dirty="0">
                <a:solidFill>
                  <a:srgbClr val="0000FF"/>
                </a:solidFill>
                <a:latin typeface="Consolas" panose="020B0609020204030204" charset="0"/>
              </a:rPr>
              <a:t>True</a:t>
            </a:r>
            <a:endParaRPr lang="en-US" altLang="en-US" sz="1400" dirty="0">
              <a:solidFill>
                <a:srgbClr val="0000FF"/>
              </a:solidFill>
              <a:latin typeface="Consolas" panose="020B0609020204030204" charset="0"/>
            </a:endParaRPr>
          </a:p>
          <a:p>
            <a:pPr>
              <a:buNone/>
            </a:pPr>
            <a:r>
              <a:rPr lang="en-US" altLang="en-US" sz="1400" dirty="0">
                <a:latin typeface="Consolas" panose="020B0609020204030204" charset="0"/>
              </a:rPr>
              <a:t>&gt;&gt;&gt; </a:t>
            </a:r>
            <a:r>
              <a:rPr lang="en-US" altLang="en-US" sz="1400" dirty="0" err="1">
                <a:latin typeface="Consolas" panose="020B0609020204030204" charset="0"/>
              </a:rPr>
              <a:t>isinstance</a:t>
            </a:r>
            <a:r>
              <a:rPr lang="en-US" altLang="en-US" sz="1400" dirty="0">
                <a:latin typeface="Consolas" panose="020B0609020204030204" charset="0"/>
              </a:rPr>
              <a:t>(3j, (</a:t>
            </a:r>
            <a:r>
              <a:rPr lang="en-US" altLang="en-US" sz="1400" dirty="0" err="1">
                <a:latin typeface="Consolas" panose="020B0609020204030204" charset="0"/>
              </a:rPr>
              <a:t>int</a:t>
            </a:r>
            <a:r>
              <a:rPr lang="en-US" altLang="en-US" sz="1400" dirty="0">
                <a:latin typeface="Consolas" panose="020B0609020204030204" charset="0"/>
              </a:rPr>
              <a:t>, float, complex))</a:t>
            </a:r>
            <a:endParaRPr lang="en-US" altLang="en-US" sz="1400" dirty="0">
              <a:latin typeface="Consolas" panose="020B0609020204030204" charset="0"/>
            </a:endParaRPr>
          </a:p>
          <a:p>
            <a:pPr>
              <a:buNone/>
            </a:pPr>
            <a:r>
              <a:rPr lang="en-US" altLang="en-US" sz="1400" dirty="0">
                <a:solidFill>
                  <a:srgbClr val="0000FF"/>
                </a:solidFill>
                <a:latin typeface="Consolas" panose="020B0609020204030204" charset="0"/>
              </a:rPr>
              <a:t>True</a:t>
            </a:r>
            <a:endParaRPr lang="en-US" altLang="en-US" sz="1400" dirty="0">
              <a:solidFill>
                <a:srgbClr val="0000FF"/>
              </a:solidFill>
              <a:latin typeface="Consolas" panose="020B0609020204030204" charset="0"/>
            </a:endParaRPr>
          </a:p>
        </p:txBody>
      </p:sp>
      <p:pic>
        <p:nvPicPr>
          <p:cNvPr id="12" name="图片 11"/>
          <p:cNvPicPr>
            <a:picLocks noChangeAspect="1"/>
          </p:cNvPicPr>
          <p:nvPr/>
        </p:nvPicPr>
        <p:blipFill>
          <a:blip r:embed="rId2"/>
          <a:stretch>
            <a:fillRect/>
          </a:stretch>
        </p:blipFill>
        <p:spPr>
          <a:xfrm>
            <a:off x="2267744" y="4535560"/>
            <a:ext cx="4464496" cy="1951769"/>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Clr>
                <a:srgbClr val="FF0000"/>
              </a:buClr>
              <a:buFont typeface="Wingdings" panose="05000000000000000000" pitchFamily="2" charset="2"/>
              <a:buChar char="n"/>
            </a:pPr>
            <a:endParaRPr lang="en-US" altLang="en-US" sz="1400" b="1" dirty="0"/>
          </a:p>
        </p:txBody>
      </p:sp>
      <p:grpSp>
        <p:nvGrpSpPr>
          <p:cNvPr id="4" name="组合 67"/>
          <p:cNvGrpSpPr/>
          <p:nvPr/>
        </p:nvGrpSpPr>
        <p:grpSpPr>
          <a:xfrm>
            <a:off x="555407" y="89761"/>
            <a:ext cx="7445401" cy="698583"/>
            <a:chOff x="936625" y="4179148"/>
            <a:chExt cx="7445401" cy="698583"/>
          </a:xfrm>
        </p:grpSpPr>
        <p:grpSp>
          <p:nvGrpSpPr>
            <p:cNvPr id="5" name="组合 106"/>
            <p:cNvGrpSpPr/>
            <p:nvPr/>
          </p:nvGrpSpPr>
          <p:grpSpPr>
            <a:xfrm>
              <a:off x="936625" y="4179148"/>
              <a:ext cx="7445401" cy="698583"/>
              <a:chOff x="927100" y="4179148"/>
              <a:chExt cx="7445401" cy="698583"/>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6" name="图片 5"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9" name="文本框 8"/>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1" name="Content Placeholder 2"/>
          <p:cNvSpPr txBox="1"/>
          <p:nvPr/>
        </p:nvSpPr>
        <p:spPr bwMode="auto">
          <a:xfrm>
            <a:off x="457200" y="1302883"/>
            <a:ext cx="8480226" cy="339506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en-US" altLang="en-US" sz="1800" b="1" dirty="0"/>
              <a:t>sorted()</a:t>
            </a:r>
            <a:r>
              <a:rPr lang="en-US" altLang="en-US" sz="1800" b="1" dirty="0" err="1"/>
              <a:t>对列表、元组、字典、集合或其他可迭代对象进行排序并返回新列表</a:t>
            </a:r>
            <a:r>
              <a:rPr lang="en-US" altLang="en-US" sz="1800" b="1" dirty="0"/>
              <a:t>。</a:t>
            </a:r>
            <a:endParaRPr lang="en-US" altLang="en-US" sz="1800" b="1" dirty="0"/>
          </a:p>
          <a:p>
            <a:pPr>
              <a:buClr>
                <a:srgbClr val="FF0000"/>
              </a:buClr>
              <a:buFont typeface="Wingdings" panose="05000000000000000000" pitchFamily="2" charset="2"/>
              <a:buChar char="ü"/>
            </a:pPr>
            <a:r>
              <a:rPr lang="zh-CN" altLang="en-US" sz="1400" b="1" dirty="0"/>
              <a:t>例如：</a:t>
            </a:r>
            <a:endParaRPr lang="en-US" altLang="en-US" sz="1400" b="1" dirty="0"/>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buNone/>
            </a:pPr>
            <a:r>
              <a:rPr lang="en-US" altLang="en-US" sz="1200" dirty="0">
                <a:latin typeface="Consolas" panose="020B0609020204030204" charset="0"/>
              </a:rPr>
              <a:t> </a:t>
            </a:r>
            <a:endParaRPr lang="en-US" altLang="en-US" sz="1200" dirty="0">
              <a:latin typeface="Consolas" panose="020B0609020204030204" charset="0"/>
            </a:endParaRPr>
          </a:p>
          <a:p>
            <a:pPr>
              <a:buNone/>
            </a:pPr>
            <a:endParaRPr lang="en-US" altLang="en-US" sz="1200" dirty="0">
              <a:latin typeface="Consolas" panose="020B0609020204030204" charset="0"/>
            </a:endParaRPr>
          </a:p>
          <a:p>
            <a:pPr>
              <a:buNone/>
            </a:pPr>
            <a:endParaRPr lang="en-US" altLang="en-US" sz="1200" dirty="0">
              <a:latin typeface="Consolas" panose="020B0609020204030204" charset="0"/>
            </a:endParaRPr>
          </a:p>
          <a:p>
            <a:pPr>
              <a:buNone/>
            </a:pPr>
            <a:endParaRPr lang="en-US" altLang="en-US" sz="1200" dirty="0">
              <a:latin typeface="Consolas" panose="020B0609020204030204" charset="0"/>
            </a:endParaRPr>
          </a:p>
          <a:p>
            <a:pPr>
              <a:buNone/>
            </a:pPr>
            <a:r>
              <a:rPr lang="en-US" altLang="en-US" sz="1200" dirty="0">
                <a:latin typeface="Consolas" panose="020B0609020204030204" charset="0"/>
              </a:rPr>
              <a:t>&gt;&gt;&gt; x = ['</a:t>
            </a:r>
            <a:r>
              <a:rPr lang="en-US" altLang="en-US" sz="1200" dirty="0" err="1">
                <a:latin typeface="Consolas" panose="020B0609020204030204" charset="0"/>
              </a:rPr>
              <a:t>aaaa</a:t>
            </a:r>
            <a:r>
              <a:rPr lang="en-US" altLang="en-US" sz="1200" dirty="0">
                <a:latin typeface="Consolas" panose="020B0609020204030204" charset="0"/>
              </a:rPr>
              <a:t>', '</a:t>
            </a:r>
            <a:r>
              <a:rPr lang="en-US" altLang="en-US" sz="1200" dirty="0" err="1">
                <a:latin typeface="Consolas" panose="020B0609020204030204" charset="0"/>
              </a:rPr>
              <a:t>bc</a:t>
            </a:r>
            <a:r>
              <a:rPr lang="en-US" altLang="en-US" sz="1200" dirty="0">
                <a:latin typeface="Consolas" panose="020B0609020204030204" charset="0"/>
              </a:rPr>
              <a:t>', 'd', 'b', '</a:t>
            </a:r>
            <a:r>
              <a:rPr lang="en-US" altLang="en-US" sz="1200" dirty="0" err="1">
                <a:latin typeface="Consolas" panose="020B0609020204030204" charset="0"/>
              </a:rPr>
              <a:t>ba</a:t>
            </a:r>
            <a:r>
              <a:rPr lang="en-US" altLang="en-US" sz="1200" dirty="0">
                <a:latin typeface="Consolas" panose="020B0609020204030204" charset="0"/>
              </a:rPr>
              <a:t>']</a:t>
            </a:r>
            <a:endParaRPr lang="en-US" altLang="en-US" sz="1200" dirty="0">
              <a:latin typeface="Consolas" panose="020B0609020204030204" charset="0"/>
            </a:endParaRPr>
          </a:p>
          <a:p>
            <a:pPr>
              <a:spcBef>
                <a:spcPct val="0"/>
              </a:spcBef>
              <a:buNone/>
            </a:pPr>
            <a:r>
              <a:rPr lang="en-US" altLang="en-US" sz="1200" dirty="0">
                <a:latin typeface="Consolas" panose="020B0609020204030204" charset="0"/>
              </a:rPr>
              <a:t>    &gt;&gt;&gt; sorted(x, key=lambda item: (</a:t>
            </a:r>
            <a:r>
              <a:rPr lang="en-US" altLang="en-US" sz="1200" dirty="0" err="1">
                <a:latin typeface="Consolas" panose="020B0609020204030204" charset="0"/>
              </a:rPr>
              <a:t>len</a:t>
            </a:r>
            <a:r>
              <a:rPr lang="en-US" altLang="en-US" sz="1200" dirty="0">
                <a:latin typeface="Consolas" panose="020B0609020204030204" charset="0"/>
              </a:rPr>
              <a:t>(item), item))</a:t>
            </a:r>
            <a:endParaRPr lang="en-US" altLang="en-US" sz="1200" dirty="0">
              <a:solidFill>
                <a:srgbClr val="0000FF"/>
              </a:solidFill>
              <a:latin typeface="Consolas" panose="020B0609020204030204" charset="0"/>
            </a:endParaRPr>
          </a:p>
          <a:p>
            <a:pPr>
              <a:spcBef>
                <a:spcPct val="0"/>
              </a:spcBef>
              <a:buNone/>
            </a:pPr>
            <a:r>
              <a:rPr lang="en-US" altLang="en-US" sz="1200" dirty="0">
                <a:solidFill>
                  <a:srgbClr val="0000FF"/>
                </a:solidFill>
                <a:latin typeface="Consolas" panose="020B0609020204030204" charset="0"/>
              </a:rPr>
              <a:t>    ['b', 'd', '</a:t>
            </a:r>
            <a:r>
              <a:rPr lang="en-US" altLang="en-US" sz="1200" dirty="0" err="1">
                <a:solidFill>
                  <a:srgbClr val="0000FF"/>
                </a:solidFill>
                <a:latin typeface="Consolas" panose="020B0609020204030204" charset="0"/>
              </a:rPr>
              <a:t>ba</a:t>
            </a:r>
            <a:r>
              <a:rPr lang="en-US" altLang="en-US" sz="1200" dirty="0">
                <a:solidFill>
                  <a:srgbClr val="0000FF"/>
                </a:solidFill>
                <a:latin typeface="Consolas" panose="020B0609020204030204" charset="0"/>
              </a:rPr>
              <a:t>', '</a:t>
            </a:r>
            <a:r>
              <a:rPr lang="en-US" altLang="en-US" sz="1200" dirty="0" err="1">
                <a:solidFill>
                  <a:srgbClr val="0000FF"/>
                </a:solidFill>
                <a:latin typeface="Consolas" panose="020B0609020204030204" charset="0"/>
              </a:rPr>
              <a:t>bc</a:t>
            </a:r>
            <a:r>
              <a:rPr lang="en-US" altLang="en-US" sz="1200" dirty="0">
                <a:solidFill>
                  <a:srgbClr val="0000FF"/>
                </a:solidFill>
                <a:latin typeface="Consolas" panose="020B0609020204030204" charset="0"/>
              </a:rPr>
              <a:t>', '</a:t>
            </a:r>
            <a:r>
              <a:rPr lang="en-US" altLang="en-US" sz="1200" dirty="0" err="1">
                <a:solidFill>
                  <a:srgbClr val="0000FF"/>
                </a:solidFill>
                <a:latin typeface="Consolas" panose="020B0609020204030204" charset="0"/>
              </a:rPr>
              <a:t>aaaa</a:t>
            </a:r>
            <a:r>
              <a:rPr lang="en-US" altLang="en-US" sz="1200" dirty="0">
                <a:solidFill>
                  <a:srgbClr val="0000FF"/>
                </a:solidFill>
                <a:latin typeface="Consolas" panose="020B0609020204030204" charset="0"/>
              </a:rPr>
              <a:t>']</a:t>
            </a:r>
            <a:endParaRPr lang="en-US" altLang="en-US" sz="1350" dirty="0">
              <a:solidFill>
                <a:srgbClr val="00B0F0"/>
              </a:solidFill>
              <a:latin typeface="Consolas" panose="020B0609020204030204" charset="0"/>
            </a:endParaRPr>
          </a:p>
          <a:p>
            <a:pPr>
              <a:buFont typeface="Arial" panose="020B0604020202020204" pitchFamily="34" charset="0"/>
              <a:buNone/>
            </a:pPr>
            <a:endParaRPr lang="en-US" altLang="en-US" sz="1350" dirty="0"/>
          </a:p>
        </p:txBody>
      </p:sp>
      <p:sp>
        <p:nvSpPr>
          <p:cNvPr id="3" name="矩形 2"/>
          <p:cNvSpPr/>
          <p:nvPr/>
        </p:nvSpPr>
        <p:spPr>
          <a:xfrm>
            <a:off x="5220072" y="4697949"/>
            <a:ext cx="3156633" cy="307777"/>
          </a:xfrm>
          <a:prstGeom prst="rect">
            <a:avLst/>
          </a:prstGeom>
        </p:spPr>
        <p:txBody>
          <a:bodyPr wrap="none">
            <a:spAutoFit/>
          </a:bodyPr>
          <a:lstStyle/>
          <a:p>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先按长度排序，长度一样的正常排序</a:t>
            </a:r>
            <a:endParaRPr lang="zh-CN" altLang="en-US" sz="1400" dirty="0"/>
          </a:p>
        </p:txBody>
      </p:sp>
      <p:sp>
        <p:nvSpPr>
          <p:cNvPr id="13" name="文本框 12"/>
          <p:cNvSpPr txBox="1"/>
          <p:nvPr/>
        </p:nvSpPr>
        <p:spPr>
          <a:xfrm>
            <a:off x="619560" y="3152603"/>
            <a:ext cx="7904880" cy="1384995"/>
          </a:xfrm>
          <a:prstGeom prst="rect">
            <a:avLst/>
          </a:prstGeom>
          <a:noFill/>
        </p:spPr>
        <p:txBody>
          <a:bodyPr wrap="square">
            <a:spAutoFit/>
          </a:bodyPr>
          <a:lstStyle/>
          <a:p>
            <a:endParaRPr lang="en-US" altLang="zh-CN" sz="1400" dirty="0">
              <a:solidFill>
                <a:srgbClr val="0000FF"/>
              </a:solidFill>
              <a:latin typeface="Consolas" panose="020B0609020204030204" charset="0"/>
            </a:endParaRPr>
          </a:p>
          <a:p>
            <a:r>
              <a:rPr lang="en-US" altLang="zh-CN" sz="1400" dirty="0">
                <a:solidFill>
                  <a:srgbClr val="0000FF"/>
                </a:solidFill>
                <a:latin typeface="Consolas" panose="020B0609020204030204" charset="0"/>
              </a:rPr>
              <a:t>lambda</a:t>
            </a:r>
            <a:r>
              <a:rPr lang="zh-CN" altLang="en-US" sz="1400" dirty="0">
                <a:solidFill>
                  <a:srgbClr val="0000FF"/>
                </a:solidFill>
                <a:latin typeface="Consolas" panose="020B0609020204030204" charset="0"/>
              </a:rPr>
              <a:t>是一个隐函数，是固定写法，不要写成别的单词；</a:t>
            </a:r>
            <a:endParaRPr lang="en-US" altLang="zh-CN" sz="1400" dirty="0">
              <a:solidFill>
                <a:srgbClr val="0000FF"/>
              </a:solidFill>
              <a:latin typeface="Consolas" panose="020B0609020204030204" charset="0"/>
            </a:endParaRPr>
          </a:p>
          <a:p>
            <a:r>
              <a:rPr lang="en-US" altLang="zh-CN" sz="1400" dirty="0">
                <a:solidFill>
                  <a:srgbClr val="0000FF"/>
                </a:solidFill>
                <a:latin typeface="Consolas" panose="020B0609020204030204" charset="0"/>
              </a:rPr>
              <a:t>x</a:t>
            </a:r>
            <a:r>
              <a:rPr lang="zh-CN" altLang="en-US" sz="1400" dirty="0">
                <a:solidFill>
                  <a:srgbClr val="0000FF"/>
                </a:solidFill>
                <a:latin typeface="Consolas" panose="020B0609020204030204" charset="0"/>
              </a:rPr>
              <a:t>表示列表中的一个元素，在这里，表示一个元组，</a:t>
            </a:r>
            <a:r>
              <a:rPr lang="en-US" altLang="zh-CN" sz="1400" dirty="0">
                <a:solidFill>
                  <a:srgbClr val="0000FF"/>
                </a:solidFill>
                <a:latin typeface="Consolas" panose="020B0609020204030204" charset="0"/>
              </a:rPr>
              <a:t>x</a:t>
            </a:r>
            <a:r>
              <a:rPr lang="zh-CN" altLang="en-US" sz="1400" dirty="0">
                <a:solidFill>
                  <a:srgbClr val="0000FF"/>
                </a:solidFill>
                <a:latin typeface="Consolas" panose="020B0609020204030204" charset="0"/>
              </a:rPr>
              <a:t>只是临时起的一个名字，你可以使用任意的名字；</a:t>
            </a:r>
            <a:endParaRPr lang="en-US" altLang="zh-CN" sz="1400" dirty="0">
              <a:solidFill>
                <a:srgbClr val="0000FF"/>
              </a:solidFill>
              <a:latin typeface="Consolas" panose="020B0609020204030204" charset="0"/>
            </a:endParaRPr>
          </a:p>
          <a:p>
            <a:r>
              <a:rPr lang="en-US" altLang="zh-CN" sz="1400" dirty="0">
                <a:solidFill>
                  <a:srgbClr val="0000FF"/>
                </a:solidFill>
                <a:latin typeface="Consolas" panose="020B0609020204030204" charset="0"/>
              </a:rPr>
              <a:t>x[0]</a:t>
            </a:r>
            <a:r>
              <a:rPr lang="zh-CN" altLang="en-US" sz="1400" dirty="0">
                <a:solidFill>
                  <a:srgbClr val="0000FF"/>
                </a:solidFill>
                <a:latin typeface="Consolas" panose="020B0609020204030204" charset="0"/>
              </a:rPr>
              <a:t>表示元组里的第一个元素，当然第二个元素就是</a:t>
            </a:r>
            <a:r>
              <a:rPr lang="en-US" altLang="zh-CN" sz="1400" dirty="0">
                <a:solidFill>
                  <a:srgbClr val="0000FF"/>
                </a:solidFill>
                <a:latin typeface="Consolas" panose="020B0609020204030204" charset="0"/>
              </a:rPr>
              <a:t>x[1]</a:t>
            </a:r>
            <a:r>
              <a:rPr lang="zh-CN" altLang="en-US" sz="1400" dirty="0">
                <a:solidFill>
                  <a:srgbClr val="0000FF"/>
                </a:solidFill>
                <a:latin typeface="Consolas" panose="020B0609020204030204" charset="0"/>
              </a:rPr>
              <a:t>；所以这句命令的意思就是按照列表中第一个元素排序                                            </a:t>
            </a:r>
            <a:endParaRPr lang="zh-CN" altLang="en-US" sz="1400" dirty="0">
              <a:solidFill>
                <a:srgbClr val="0000FF"/>
              </a:solidFill>
              <a:latin typeface="Consolas" panose="020B0609020204030204" charset="0"/>
            </a:endParaRPr>
          </a:p>
        </p:txBody>
      </p:sp>
      <p:pic>
        <p:nvPicPr>
          <p:cNvPr id="10" name="图片 9"/>
          <p:cNvPicPr>
            <a:picLocks noChangeAspect="1"/>
          </p:cNvPicPr>
          <p:nvPr/>
        </p:nvPicPr>
        <p:blipFill>
          <a:blip r:embed="rId2"/>
          <a:stretch>
            <a:fillRect/>
          </a:stretch>
        </p:blipFill>
        <p:spPr>
          <a:xfrm>
            <a:off x="1920543" y="2134379"/>
            <a:ext cx="5302914" cy="1005238"/>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747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16" end="1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Content Placeholder 2"/>
          <p:cNvSpPr>
            <a:spLocks noGrp="1"/>
          </p:cNvSpPr>
          <p:nvPr>
            <p:ph idx="1"/>
          </p:nvPr>
        </p:nvSpPr>
        <p:spPr>
          <a:xfrm>
            <a:off x="467544" y="1335195"/>
            <a:ext cx="8352928" cy="3395345"/>
          </a:xfrm>
        </p:spPr>
        <p:txBody>
          <a:bodyPr anchor="t"/>
          <a:lstStyle/>
          <a:p>
            <a:pPr>
              <a:spcBef>
                <a:spcPts val="300"/>
              </a:spcBef>
              <a:buClr>
                <a:srgbClr val="FF0000"/>
              </a:buClr>
              <a:buFont typeface="Wingdings" panose="05000000000000000000" pitchFamily="2" charset="2"/>
              <a:buChar char="n"/>
            </a:pPr>
            <a:r>
              <a:rPr lang="en-US" altLang="en-US" sz="1800" b="1" dirty="0"/>
              <a:t>zip()函数用来把多个可迭代对象中的元素压缩到一起，返回一个可迭代的</a:t>
            </a:r>
            <a:r>
              <a:rPr lang="en-US" altLang="en-US" sz="1800" b="1" dirty="0">
                <a:solidFill>
                  <a:srgbClr val="FF0000"/>
                </a:solidFill>
              </a:rPr>
              <a:t>zip对象</a:t>
            </a:r>
            <a:r>
              <a:rPr lang="en-US" altLang="en-US" sz="1800" b="1" dirty="0"/>
              <a:t>，其中每个元素都是包含原来的多个可迭代对象对应位置上元素的元组</a:t>
            </a:r>
            <a:r>
              <a:rPr lang="zh-CN" altLang="en-US" sz="1800" b="1" dirty="0"/>
              <a:t>，如同拉拉链一样</a:t>
            </a:r>
            <a:r>
              <a:rPr lang="en-US" altLang="en-US" sz="1800" b="1" dirty="0"/>
              <a:t>。</a:t>
            </a:r>
            <a:endParaRPr lang="en-US" altLang="en-US" sz="1800" b="1" dirty="0"/>
          </a:p>
          <a:p>
            <a:pPr>
              <a:buClr>
                <a:srgbClr val="FF0000"/>
              </a:buClr>
              <a:buFont typeface="Wingdings" panose="05000000000000000000" pitchFamily="2" charset="2"/>
              <a:buChar char="ü"/>
            </a:pPr>
            <a:r>
              <a:rPr lang="zh-CN" altLang="en-US" sz="1600" b="1" dirty="0"/>
              <a:t>例如：</a:t>
            </a:r>
            <a:endParaRPr lang="en-US" altLang="en-US" sz="1600" dirty="0"/>
          </a:p>
          <a:p>
            <a:pPr>
              <a:buNone/>
            </a:pPr>
            <a:r>
              <a:rPr lang="en-US" altLang="en-US" sz="1400" dirty="0">
                <a:latin typeface="Consolas" panose="020B0609020204030204" charset="0"/>
              </a:rPr>
              <a:t>    &gt;&gt;&gt; x = zip('</a:t>
            </a:r>
            <a:r>
              <a:rPr lang="en-US" altLang="en-US" sz="1400" dirty="0" err="1">
                <a:latin typeface="Consolas" panose="020B0609020204030204" charset="0"/>
              </a:rPr>
              <a:t>abcd</a:t>
            </a:r>
            <a:r>
              <a:rPr lang="en-US" altLang="en-US" sz="1400" dirty="0">
                <a:latin typeface="Consolas" panose="020B0609020204030204" charset="0"/>
              </a:rPr>
              <a:t>', '1234')</a:t>
            </a:r>
            <a:endParaRPr lang="en-US" altLang="en-US" sz="1400" dirty="0">
              <a:latin typeface="Consolas" panose="020B0609020204030204" charset="0"/>
            </a:endParaRPr>
          </a:p>
          <a:p>
            <a:pPr>
              <a:buNone/>
            </a:pPr>
            <a:r>
              <a:rPr lang="en-US" altLang="en-US" sz="1400" dirty="0">
                <a:latin typeface="Consolas" panose="020B0609020204030204" charset="0"/>
              </a:rPr>
              <a:t>    &gt;&gt;&gt; list(x)</a:t>
            </a:r>
            <a:endParaRPr lang="en-US" altLang="en-US" sz="1400" dirty="0">
              <a:latin typeface="Consolas" panose="020B0609020204030204" charset="0"/>
            </a:endParaRPr>
          </a:p>
          <a:p>
            <a:pPr>
              <a:buNone/>
            </a:pPr>
            <a:r>
              <a:rPr lang="en-US" altLang="en-US" sz="1400" dirty="0">
                <a:solidFill>
                  <a:srgbClr val="0000FF"/>
                </a:solidFill>
                <a:latin typeface="Consolas" panose="020B0609020204030204" charset="0"/>
              </a:rPr>
              <a:t>    [('a', '1'), ('b', '2'), ('c', '3'), ('d', '4')]</a:t>
            </a:r>
            <a:endParaRPr lang="en-US" altLang="en-US" sz="1400" dirty="0">
              <a:solidFill>
                <a:srgbClr val="0000FF"/>
              </a:solidFill>
              <a:latin typeface="Consolas" panose="020B0609020204030204"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42172" y="2065157"/>
            <a:ext cx="2544628" cy="1306439"/>
          </a:xfrm>
          <a:prstGeom prst="rect">
            <a:avLst/>
          </a:prstGeom>
        </p:spPr>
      </p:pic>
      <p:grpSp>
        <p:nvGrpSpPr>
          <p:cNvPr id="8" name="组合 67"/>
          <p:cNvGrpSpPr/>
          <p:nvPr/>
        </p:nvGrpSpPr>
        <p:grpSpPr>
          <a:xfrm>
            <a:off x="555407" y="89761"/>
            <a:ext cx="7445401" cy="698583"/>
            <a:chOff x="936625" y="4179148"/>
            <a:chExt cx="7445401" cy="698583"/>
          </a:xfrm>
        </p:grpSpPr>
        <p:grpSp>
          <p:nvGrpSpPr>
            <p:cNvPr id="9" name="组合 106"/>
            <p:cNvGrpSpPr/>
            <p:nvPr/>
          </p:nvGrpSpPr>
          <p:grpSpPr>
            <a:xfrm>
              <a:off x="936625" y="4179148"/>
              <a:ext cx="7445401" cy="698583"/>
              <a:chOff x="927100" y="4179148"/>
              <a:chExt cx="7445401"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3" name="文本框 12"/>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4" name="Content Placeholder 2"/>
          <p:cNvSpPr txBox="1"/>
          <p:nvPr/>
        </p:nvSpPr>
        <p:spPr bwMode="auto">
          <a:xfrm>
            <a:off x="827584" y="3304708"/>
            <a:ext cx="8213442" cy="343979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300"/>
              </a:spcBef>
              <a:buClr>
                <a:srgbClr val="FF0000"/>
              </a:buClr>
              <a:buNone/>
            </a:pPr>
            <a:r>
              <a:rPr lang="en-US" altLang="zh-CN" sz="1400" dirty="0">
                <a:latin typeface="Consolas" panose="020B0609020204030204" charset="0"/>
              </a:rPr>
              <a:t>&gt;&gt;&gt;a = [1,2,3] </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b = [4,5,6] </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c = [4,5,6,7,8] </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zipped = zip(</a:t>
            </a:r>
            <a:r>
              <a:rPr lang="en-US" altLang="zh-CN" sz="1400" dirty="0" err="1">
                <a:latin typeface="Consolas" panose="020B0609020204030204" charset="0"/>
              </a:rPr>
              <a:t>a,b</a:t>
            </a:r>
            <a:r>
              <a:rPr lang="en-US" altLang="zh-CN" sz="1400" dirty="0">
                <a:latin typeface="Consolas" panose="020B0609020204030204" charset="0"/>
              </a:rPr>
              <a:t>) # </a:t>
            </a:r>
            <a:r>
              <a:rPr lang="zh-CN" altLang="en-US" sz="1400" dirty="0">
                <a:latin typeface="Consolas" panose="020B0609020204030204" charset="0"/>
              </a:rPr>
              <a:t>返回一个对象 </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zipped </a:t>
            </a:r>
            <a:endParaRPr lang="en-US" altLang="zh-CN" sz="1400" dirty="0">
              <a:latin typeface="Consolas" panose="020B0609020204030204" charset="0"/>
            </a:endParaRPr>
          </a:p>
          <a:p>
            <a:pPr marL="0" indent="0">
              <a:spcBef>
                <a:spcPts val="300"/>
              </a:spcBef>
              <a:buClr>
                <a:srgbClr val="FF0000"/>
              </a:buClr>
              <a:buNone/>
            </a:pPr>
            <a:r>
              <a:rPr lang="en-US" altLang="zh-CN" sz="1400" dirty="0">
                <a:solidFill>
                  <a:srgbClr val="0000FF"/>
                </a:solidFill>
                <a:latin typeface="Consolas" panose="020B0609020204030204" charset="0"/>
              </a:rPr>
              <a:t>&lt;zip object at 0x103abc288&gt; </a:t>
            </a:r>
            <a:endParaRPr lang="en-US" altLang="zh-CN" sz="1400" dirty="0">
              <a:solidFill>
                <a:srgbClr val="0000FF"/>
              </a:solidFill>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list(zipped) # list() </a:t>
            </a:r>
            <a:r>
              <a:rPr lang="zh-CN" altLang="en-US" sz="1400" dirty="0">
                <a:latin typeface="Consolas" panose="020B0609020204030204" charset="0"/>
              </a:rPr>
              <a:t>转换为列表 </a:t>
            </a:r>
            <a:endParaRPr lang="en-US" altLang="zh-CN" sz="1400" dirty="0">
              <a:latin typeface="Consolas" panose="020B0609020204030204" charset="0"/>
            </a:endParaRPr>
          </a:p>
          <a:p>
            <a:pPr marL="0" indent="0">
              <a:spcBef>
                <a:spcPts val="300"/>
              </a:spcBef>
              <a:buClr>
                <a:srgbClr val="FF0000"/>
              </a:buClr>
              <a:buNone/>
            </a:pPr>
            <a:r>
              <a:rPr lang="en-US" altLang="zh-CN" sz="1400" dirty="0">
                <a:solidFill>
                  <a:srgbClr val="0000FF"/>
                </a:solidFill>
                <a:latin typeface="Consolas" panose="020B0609020204030204" charset="0"/>
              </a:rPr>
              <a:t>[(1, 4), (2, 5), (3, 6)]</a:t>
            </a:r>
            <a:r>
              <a:rPr lang="zh-CN" altLang="en-US" sz="1400" dirty="0">
                <a:solidFill>
                  <a:srgbClr val="0000FF"/>
                </a:solidFill>
                <a:latin typeface="Consolas" panose="020B0609020204030204" charset="0"/>
              </a:rPr>
              <a:t> </a:t>
            </a:r>
            <a:endParaRPr lang="en-US" altLang="zh-CN" sz="1400" dirty="0">
              <a:solidFill>
                <a:srgbClr val="0000FF"/>
              </a:solidFill>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list(zip(</a:t>
            </a:r>
            <a:r>
              <a:rPr lang="en-US" altLang="zh-CN" sz="1400" dirty="0" err="1">
                <a:latin typeface="Consolas" panose="020B0609020204030204" charset="0"/>
              </a:rPr>
              <a:t>a,c</a:t>
            </a:r>
            <a:r>
              <a:rPr lang="en-US" altLang="zh-CN" sz="1400" dirty="0">
                <a:latin typeface="Consolas" panose="020B0609020204030204" charset="0"/>
              </a:rPr>
              <a:t>)) # </a:t>
            </a:r>
            <a:r>
              <a:rPr lang="zh-CN" altLang="en-US" sz="1400" dirty="0">
                <a:latin typeface="Consolas" panose="020B0609020204030204" charset="0"/>
              </a:rPr>
              <a:t>元素个数与最短的列表一致 </a:t>
            </a:r>
            <a:r>
              <a:rPr lang="en-US" altLang="zh-CN" sz="1400" dirty="0">
                <a:latin typeface="Consolas" panose="020B0609020204030204" charset="0"/>
              </a:rPr>
              <a:t>[(1, 4), (2, 5), (3, 6)]</a:t>
            </a:r>
            <a:r>
              <a:rPr lang="zh-CN" altLang="en-US" sz="1400" dirty="0">
                <a:latin typeface="Consolas" panose="020B0609020204030204" charset="0"/>
              </a:rPr>
              <a:t> </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a1, a2 = zip(*zip(</a:t>
            </a:r>
            <a:r>
              <a:rPr lang="en-US" altLang="zh-CN" sz="1400" dirty="0" err="1">
                <a:latin typeface="Consolas" panose="020B0609020204030204" charset="0"/>
              </a:rPr>
              <a:t>a,b</a:t>
            </a:r>
            <a:r>
              <a:rPr lang="en-US" altLang="zh-CN" sz="1400" dirty="0">
                <a:latin typeface="Consolas" panose="020B0609020204030204" charset="0"/>
              </a:rPr>
              <a:t>)) # </a:t>
            </a:r>
            <a:r>
              <a:rPr lang="zh-CN" altLang="en-US" sz="1400" dirty="0">
                <a:latin typeface="Consolas" panose="020B0609020204030204" charset="0"/>
              </a:rPr>
              <a:t>与 </a:t>
            </a:r>
            <a:r>
              <a:rPr lang="en-US" altLang="zh-CN" sz="1400" dirty="0">
                <a:latin typeface="Consolas" panose="020B0609020204030204" charset="0"/>
              </a:rPr>
              <a:t>zip </a:t>
            </a:r>
            <a:r>
              <a:rPr lang="zh-CN" altLang="en-US" sz="1400" dirty="0">
                <a:latin typeface="Consolas" panose="020B0609020204030204" charset="0"/>
              </a:rPr>
              <a:t>相反，</a:t>
            </a:r>
            <a:r>
              <a:rPr lang="en-US" altLang="zh-CN" sz="1400" dirty="0">
                <a:latin typeface="Consolas" panose="020B0609020204030204" charset="0"/>
              </a:rPr>
              <a:t>zip(*) </a:t>
            </a:r>
            <a:r>
              <a:rPr lang="zh-CN" altLang="en-US" sz="1400" dirty="0">
                <a:latin typeface="Consolas" panose="020B0609020204030204" charset="0"/>
              </a:rPr>
              <a:t>可理解为解压，返回二维矩阵式</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list(a1)     </a:t>
            </a:r>
            <a:r>
              <a:rPr lang="en-US" altLang="zh-CN" sz="1400" dirty="0">
                <a:solidFill>
                  <a:srgbClr val="0000FF"/>
                </a:solidFill>
                <a:latin typeface="Consolas" panose="020B0609020204030204" charset="0"/>
              </a:rPr>
              <a:t> [1, 2, 3] </a:t>
            </a:r>
            <a:endParaRPr lang="en-US" altLang="zh-CN" sz="1400" dirty="0">
              <a:solidFill>
                <a:srgbClr val="0000FF"/>
              </a:solidFill>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list(a2)      </a:t>
            </a:r>
            <a:r>
              <a:rPr lang="en-US" altLang="zh-CN" sz="1400" dirty="0">
                <a:solidFill>
                  <a:srgbClr val="0000FF"/>
                </a:solidFill>
                <a:latin typeface="Consolas" panose="020B0609020204030204" charset="0"/>
              </a:rPr>
              <a:t>[4, 5, 6] </a:t>
            </a:r>
            <a:endParaRPr lang="en-US" altLang="zh-CN" sz="1400" dirty="0">
              <a:solidFill>
                <a:srgbClr val="0000FF"/>
              </a:solidFill>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a:t>
            </a:r>
            <a:endParaRPr lang="en-US" altLang="en-US" sz="1400" dirty="0">
              <a:latin typeface="Consolas" panose="020B0609020204030204" charset="0"/>
            </a:endParaRPr>
          </a:p>
        </p:txBody>
      </p:sp>
      <p:sp>
        <p:nvSpPr>
          <p:cNvPr id="15" name="文本框 14"/>
          <p:cNvSpPr txBox="1"/>
          <p:nvPr/>
        </p:nvSpPr>
        <p:spPr>
          <a:xfrm>
            <a:off x="4735557" y="3486405"/>
            <a:ext cx="4195192" cy="1569660"/>
          </a:xfrm>
          <a:prstGeom prst="rect">
            <a:avLst/>
          </a:prstGeom>
          <a:noFill/>
        </p:spPr>
        <p:txBody>
          <a:bodyPr wrap="square">
            <a:spAutoFit/>
          </a:bodyPr>
          <a:lstStyle/>
          <a:p>
            <a:pPr algn="l" latinLnBrk="1"/>
            <a:r>
              <a:rPr lang="en-US" altLang="zh-CN" sz="1600" b="1" i="0" dirty="0">
                <a:solidFill>
                  <a:srgbClr val="333333"/>
                </a:solidFill>
                <a:effectLst/>
                <a:latin typeface="Times New Roman" panose="02020603050405020304" pitchFamily="18" charset="0"/>
                <a:cs typeface="Times New Roman" panose="02020603050405020304" pitchFamily="18" charset="0"/>
              </a:rPr>
              <a:t>zip()</a:t>
            </a:r>
            <a:r>
              <a:rPr lang="zh-CN" altLang="en-US" sz="1600" b="0" i="0" dirty="0">
                <a:solidFill>
                  <a:srgbClr val="333333"/>
                </a:solidFill>
                <a:effectLst/>
                <a:latin typeface="Times New Roman" panose="02020603050405020304" pitchFamily="18" charset="0"/>
                <a:cs typeface="Times New Roman" panose="02020603050405020304" pitchFamily="18" charset="0"/>
              </a:rPr>
              <a:t> 函数用于将可迭代的对象作为参数，将对象中对应的元素打包成一个个元组，然后返回由这些元组组成的列表。</a:t>
            </a:r>
            <a:endParaRPr lang="zh-CN" altLang="en-US" sz="1600" b="0" i="0" dirty="0">
              <a:solidFill>
                <a:srgbClr val="333333"/>
              </a:solidFill>
              <a:effectLst/>
              <a:latin typeface="Times New Roman" panose="02020603050405020304" pitchFamily="18" charset="0"/>
              <a:cs typeface="Times New Roman" panose="02020603050405020304" pitchFamily="18" charset="0"/>
            </a:endParaRPr>
          </a:p>
          <a:p>
            <a:pPr latinLnBrk="1"/>
            <a:r>
              <a:rPr lang="zh-CN" altLang="en-US" sz="1600" b="0" i="0" dirty="0">
                <a:solidFill>
                  <a:srgbClr val="333333"/>
                </a:solidFill>
                <a:effectLst/>
                <a:latin typeface="Times New Roman" panose="02020603050405020304" pitchFamily="18" charset="0"/>
                <a:cs typeface="Times New Roman" panose="02020603050405020304" pitchFamily="18" charset="0"/>
              </a:rPr>
              <a:t>如果各个迭代器的元素个数不一致，则返回列表长度与最短的对象相同，</a:t>
            </a:r>
            <a:r>
              <a:rPr lang="zh-CN" altLang="en-US" sz="1600" dirty="0"/>
              <a:t>利用 </a:t>
            </a:r>
            <a:r>
              <a:rPr lang="zh-CN" altLang="en-US" sz="1600" b="1" dirty="0"/>
              <a:t>*</a:t>
            </a:r>
            <a:r>
              <a:rPr lang="zh-CN" altLang="en-US" sz="1600" dirty="0"/>
              <a:t> 号操作符，可以将元组解压为列表。</a:t>
            </a:r>
            <a:endParaRPr lang="zh-CN" altLang="en-US" sz="1600" b="0" i="0" dirty="0">
              <a:solidFill>
                <a:srgbClr val="333333"/>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Content Placeholder 2"/>
          <p:cNvSpPr>
            <a:spLocks noGrp="1"/>
          </p:cNvSpPr>
          <p:nvPr>
            <p:ph idx="1"/>
          </p:nvPr>
        </p:nvSpPr>
        <p:spPr>
          <a:xfrm>
            <a:off x="467544" y="1335195"/>
            <a:ext cx="8352928" cy="3395345"/>
          </a:xfrm>
        </p:spPr>
        <p:txBody>
          <a:bodyPr anchor="t"/>
          <a:lstStyle/>
          <a:p>
            <a:pPr>
              <a:spcBef>
                <a:spcPts val="300"/>
              </a:spcBef>
              <a:buClr>
                <a:srgbClr val="FF0000"/>
              </a:buClr>
              <a:buFont typeface="Wingdings" panose="05000000000000000000" pitchFamily="2" charset="2"/>
              <a:buChar char="n"/>
            </a:pPr>
            <a:r>
              <a:rPr lang="en-US" altLang="en-US" sz="1800" b="1" dirty="0"/>
              <a:t>zip()函数用来把多个可迭代对象中的元素压缩到一起，返回一个可迭代的</a:t>
            </a:r>
            <a:r>
              <a:rPr lang="en-US" altLang="en-US" sz="1800" b="1" dirty="0">
                <a:solidFill>
                  <a:srgbClr val="FF0000"/>
                </a:solidFill>
              </a:rPr>
              <a:t>zip对象</a:t>
            </a:r>
            <a:r>
              <a:rPr lang="en-US" altLang="en-US" sz="1800" b="1" dirty="0"/>
              <a:t>，其中每个元素都是包含原来的多个可迭代对象对应位置上元素的元组</a:t>
            </a:r>
            <a:r>
              <a:rPr lang="zh-CN" altLang="en-US" sz="1800" b="1" dirty="0"/>
              <a:t>，如同拉拉链一样</a:t>
            </a:r>
            <a:r>
              <a:rPr lang="en-US" altLang="en-US" sz="1800" b="1" dirty="0"/>
              <a:t>。</a:t>
            </a:r>
            <a:endParaRPr lang="en-US" altLang="en-US" sz="1800" b="1" dirty="0"/>
          </a:p>
          <a:p>
            <a:pPr>
              <a:buClr>
                <a:srgbClr val="FF0000"/>
              </a:buClr>
              <a:buFont typeface="Wingdings" panose="05000000000000000000" pitchFamily="2" charset="2"/>
              <a:buChar char="ü"/>
            </a:pPr>
            <a:r>
              <a:rPr lang="zh-CN" altLang="en-US" sz="1600" b="1" dirty="0"/>
              <a:t>例如：</a:t>
            </a:r>
            <a:endParaRPr lang="en-US" altLang="en-US" sz="1600" dirty="0"/>
          </a:p>
          <a:p>
            <a:pPr>
              <a:buNone/>
            </a:pPr>
            <a:r>
              <a:rPr lang="en-US" altLang="en-US" sz="1400" dirty="0">
                <a:latin typeface="Consolas" panose="020B0609020204030204" charset="0"/>
              </a:rPr>
              <a:t>    &gt;&gt;&gt; x = zip('</a:t>
            </a:r>
            <a:r>
              <a:rPr lang="en-US" altLang="en-US" sz="1400" dirty="0" err="1">
                <a:latin typeface="Consolas" panose="020B0609020204030204" charset="0"/>
              </a:rPr>
              <a:t>abcd</a:t>
            </a:r>
            <a:r>
              <a:rPr lang="en-US" altLang="en-US" sz="1400" dirty="0">
                <a:latin typeface="Consolas" panose="020B0609020204030204" charset="0"/>
              </a:rPr>
              <a:t>', '1234')</a:t>
            </a:r>
            <a:endParaRPr lang="en-US" altLang="en-US" sz="1400" dirty="0">
              <a:latin typeface="Consolas" panose="020B0609020204030204" charset="0"/>
            </a:endParaRPr>
          </a:p>
          <a:p>
            <a:pPr>
              <a:buNone/>
            </a:pPr>
            <a:r>
              <a:rPr lang="en-US" altLang="en-US" sz="1400" dirty="0">
                <a:latin typeface="Consolas" panose="020B0609020204030204" charset="0"/>
              </a:rPr>
              <a:t>    &gt;&gt;&gt; list(x)</a:t>
            </a:r>
            <a:endParaRPr lang="en-US" altLang="en-US" sz="1400" dirty="0">
              <a:latin typeface="Consolas" panose="020B0609020204030204" charset="0"/>
            </a:endParaRPr>
          </a:p>
          <a:p>
            <a:pPr>
              <a:buNone/>
            </a:pPr>
            <a:r>
              <a:rPr lang="en-US" altLang="en-US" sz="1400" dirty="0">
                <a:solidFill>
                  <a:srgbClr val="0000FF"/>
                </a:solidFill>
                <a:latin typeface="Consolas" panose="020B0609020204030204" charset="0"/>
              </a:rPr>
              <a:t>    [('a', '1'), ('b', '2'), ('c', '3'), ('d', '4')]</a:t>
            </a:r>
            <a:endParaRPr lang="en-US" altLang="en-US" sz="1400" dirty="0">
              <a:solidFill>
                <a:srgbClr val="0000FF"/>
              </a:solidFill>
              <a:latin typeface="Consolas" panose="020B0609020204030204" charset="0"/>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42172" y="2065157"/>
            <a:ext cx="2544628" cy="1306439"/>
          </a:xfrm>
          <a:prstGeom prst="rect">
            <a:avLst/>
          </a:prstGeom>
        </p:spPr>
      </p:pic>
      <p:grpSp>
        <p:nvGrpSpPr>
          <p:cNvPr id="8" name="组合 67"/>
          <p:cNvGrpSpPr/>
          <p:nvPr/>
        </p:nvGrpSpPr>
        <p:grpSpPr>
          <a:xfrm>
            <a:off x="555407" y="89761"/>
            <a:ext cx="7445401" cy="698583"/>
            <a:chOff x="936625" y="4179148"/>
            <a:chExt cx="7445401" cy="698583"/>
          </a:xfrm>
        </p:grpSpPr>
        <p:grpSp>
          <p:nvGrpSpPr>
            <p:cNvPr id="9" name="组合 106"/>
            <p:cNvGrpSpPr/>
            <p:nvPr/>
          </p:nvGrpSpPr>
          <p:grpSpPr>
            <a:xfrm>
              <a:off x="936625" y="4179148"/>
              <a:ext cx="7445401" cy="698583"/>
              <a:chOff x="927100" y="4179148"/>
              <a:chExt cx="7445401"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3" name="文本框 12"/>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4" name="Content Placeholder 2"/>
          <p:cNvSpPr txBox="1"/>
          <p:nvPr/>
        </p:nvSpPr>
        <p:spPr bwMode="auto">
          <a:xfrm>
            <a:off x="495003" y="3632711"/>
            <a:ext cx="8213442" cy="343979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pPr>
            <a:r>
              <a:rPr lang="en-US" altLang="en-US" sz="1800" b="1" dirty="0"/>
              <a:t>内置函数filter()将一个单参数函数作用到一个序列上，返回该序列中使得该函数返回值为True的那些元素组成的</a:t>
            </a:r>
            <a:r>
              <a:rPr lang="en-US" altLang="en-US" sz="1800" b="1" dirty="0">
                <a:solidFill>
                  <a:srgbClr val="FF0000"/>
                </a:solidFill>
              </a:rPr>
              <a:t>filter对象</a:t>
            </a:r>
            <a:r>
              <a:rPr lang="en-US" altLang="en-US" sz="1800" b="1" dirty="0"/>
              <a:t>，如果指定函数为None，则返回序列中等价于True的元素。</a:t>
            </a:r>
            <a:endParaRPr lang="en-US" altLang="en-US" sz="1800" b="1" dirty="0"/>
          </a:p>
          <a:p>
            <a:pPr>
              <a:spcBef>
                <a:spcPts val="300"/>
              </a:spcBef>
              <a:buClr>
                <a:srgbClr val="FF0000"/>
              </a:buClr>
              <a:buFont typeface="Wingdings" panose="05000000000000000000" pitchFamily="2" charset="2"/>
              <a:buChar char="ü"/>
            </a:pPr>
            <a:r>
              <a:rPr lang="zh-CN" altLang="en-US" sz="1600" b="1" dirty="0"/>
              <a:t>例如：</a:t>
            </a:r>
            <a:endParaRPr lang="en-US" altLang="en-US" sz="1600" dirty="0"/>
          </a:p>
          <a:p>
            <a:pPr>
              <a:spcBef>
                <a:spcPts val="600"/>
              </a:spcBef>
              <a:buFont typeface="Arial" panose="020B0604020202020204" pitchFamily="34" charset="0"/>
              <a:buNone/>
            </a:pPr>
            <a:r>
              <a:rPr lang="en-US" altLang="en-US" sz="1400" dirty="0">
                <a:latin typeface="Consolas" panose="020B0609020204030204" charset="0"/>
              </a:rPr>
              <a:t>    &gt;&gt;&gt; </a:t>
            </a:r>
            <a:r>
              <a:rPr lang="en-US" altLang="en-US" sz="1400" dirty="0" err="1">
                <a:latin typeface="Consolas" panose="020B0609020204030204" charset="0"/>
              </a:rPr>
              <a:t>seq</a:t>
            </a:r>
            <a:r>
              <a:rPr lang="en-US" altLang="en-US" sz="1400" dirty="0">
                <a:latin typeface="Consolas" panose="020B0609020204030204" charset="0"/>
              </a:rPr>
              <a:t> = ['foo', 'x41', '?!', '***']</a:t>
            </a:r>
            <a:endParaRPr lang="en-US" altLang="en-US" sz="1400" dirty="0">
              <a:latin typeface="Consolas" panose="020B0609020204030204" charset="0"/>
            </a:endParaRPr>
          </a:p>
          <a:p>
            <a:pPr>
              <a:spcBef>
                <a:spcPts val="600"/>
              </a:spcBef>
              <a:buFont typeface="Arial" panose="020B0604020202020204" pitchFamily="34" charset="0"/>
              <a:buNone/>
            </a:pPr>
            <a:r>
              <a:rPr lang="en-US" altLang="en-US" sz="1400" dirty="0">
                <a:latin typeface="Consolas" panose="020B0609020204030204" charset="0"/>
              </a:rPr>
              <a:t>    &gt;&gt;&gt; list(filter(</a:t>
            </a:r>
            <a:r>
              <a:rPr lang="en-US" altLang="en-US" sz="1400" dirty="0" err="1">
                <a:latin typeface="Consolas" panose="020B0609020204030204" charset="0"/>
              </a:rPr>
              <a:t>str.isalnum</a:t>
            </a:r>
            <a:r>
              <a:rPr lang="en-US" altLang="en-US" sz="1400" dirty="0">
                <a:latin typeface="Consolas" panose="020B0609020204030204" charset="0"/>
              </a:rPr>
              <a:t>, </a:t>
            </a:r>
            <a:r>
              <a:rPr lang="en-US" altLang="en-US" sz="1400" dirty="0" err="1">
                <a:latin typeface="Consolas" panose="020B0609020204030204" charset="0"/>
              </a:rPr>
              <a:t>seq</a:t>
            </a:r>
            <a:r>
              <a:rPr lang="en-US" altLang="en-US" sz="1400" dirty="0">
                <a:latin typeface="Consolas" panose="020B0609020204030204" charset="0"/>
              </a:rPr>
              <a:t>))      </a:t>
            </a:r>
            <a:endParaRPr lang="zh-CN" altLang="en-US" sz="1400" dirty="0">
              <a:latin typeface="Consolas" panose="020B0609020204030204" charset="0"/>
            </a:endParaRPr>
          </a:p>
          <a:p>
            <a:pPr>
              <a:spcBef>
                <a:spcPts val="600"/>
              </a:spcBef>
              <a:buFont typeface="Arial" panose="020B0604020202020204" pitchFamily="34" charset="0"/>
              <a:buNone/>
            </a:pPr>
            <a:r>
              <a:rPr lang="en-US" altLang="en-US" sz="1400" dirty="0">
                <a:solidFill>
                  <a:srgbClr val="00B0F0"/>
                </a:solidFill>
                <a:latin typeface="Consolas" panose="020B0609020204030204" charset="0"/>
              </a:rPr>
              <a:t>    </a:t>
            </a:r>
            <a:r>
              <a:rPr lang="en-US" altLang="en-US" sz="1400" dirty="0">
                <a:solidFill>
                  <a:srgbClr val="0000FF"/>
                </a:solidFill>
                <a:latin typeface="Consolas" panose="020B0609020204030204" charset="0"/>
              </a:rPr>
              <a:t>['foo', 'x41']</a:t>
            </a:r>
            <a:endParaRPr lang="en-US" altLang="en-US" sz="1400" dirty="0">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Content Placeholder 2"/>
          <p:cNvSpPr txBox="1"/>
          <p:nvPr/>
        </p:nvSpPr>
        <p:spPr bwMode="auto">
          <a:xfrm>
            <a:off x="492713" y="1268760"/>
            <a:ext cx="8229600" cy="230219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pPr>
            <a:r>
              <a:rPr lang="en-US" altLang="en-US" sz="1800" b="1" dirty="0">
                <a:ea typeface="宋体" panose="02010600030101010101" pitchFamily="2" charset="-122"/>
              </a:rPr>
              <a:t>enumerate()</a:t>
            </a:r>
            <a:r>
              <a:rPr lang="en-US" altLang="en-US" sz="1800" b="1" dirty="0" err="1">
                <a:ea typeface="宋体" panose="02010600030101010101" pitchFamily="2" charset="-122"/>
              </a:rPr>
              <a:t>函数用来枚举可迭代对象中的元素，返回可迭代的enumerate对象，其中每个元素都是包含索引和值的元组</a:t>
            </a:r>
            <a:r>
              <a:rPr lang="en-US" altLang="en-US" sz="1800" b="1" dirty="0">
                <a:ea typeface="宋体" panose="02010600030101010101" pitchFamily="2" charset="-122"/>
              </a:rPr>
              <a:t>。</a:t>
            </a:r>
            <a:endParaRPr lang="en-US" altLang="en-US" sz="1800" b="1" dirty="0">
              <a:ea typeface="宋体" panose="02010600030101010101" pitchFamily="2" charset="-122"/>
            </a:endParaRPr>
          </a:p>
          <a:p>
            <a:pPr>
              <a:spcBef>
                <a:spcPts val="600"/>
              </a:spcBef>
              <a:buClr>
                <a:srgbClr val="FF0000"/>
              </a:buClr>
              <a:buFont typeface="Wingdings" panose="05000000000000000000" pitchFamily="2" charset="2"/>
              <a:buChar char="ü"/>
            </a:pPr>
            <a:r>
              <a:rPr lang="zh-CN" altLang="en-US" sz="1800" b="1" dirty="0">
                <a:ea typeface="宋体" panose="02010600030101010101" pitchFamily="2" charset="-122"/>
              </a:rPr>
              <a:t>例如：</a:t>
            </a:r>
            <a:endParaRPr lang="en-US" altLang="en-US" sz="1800" b="1" dirty="0">
              <a:ea typeface="宋体" panose="02010600030101010101" pitchFamily="2" charset="-122"/>
            </a:endParaRPr>
          </a:p>
          <a:p>
            <a:pPr>
              <a:spcBef>
                <a:spcPct val="0"/>
              </a:spcBef>
              <a:buFont typeface="Arial" panose="020B0604020202020204" pitchFamily="34" charset="0"/>
              <a:buNone/>
            </a:pPr>
            <a:r>
              <a:rPr lang="en-US" altLang="en-US" sz="1350" dirty="0">
                <a:latin typeface="Consolas" panose="020B0609020204030204" charset="0"/>
              </a:rPr>
              <a:t>    &gt;&gt;&gt; for index, value in enumerate(range(10, 15)):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枚举range对象中的元素</a:t>
            </a:r>
            <a:endParaRPr lang="en-US" altLang="en-US" sz="1350" dirty="0">
              <a:solidFill>
                <a:srgbClr val="0000FF"/>
              </a:solidFill>
              <a:latin typeface="Consolas" panose="020B0609020204030204" charset="0"/>
            </a:endParaRPr>
          </a:p>
          <a:p>
            <a:pPr>
              <a:spcBef>
                <a:spcPct val="0"/>
              </a:spcBef>
              <a:buFont typeface="Arial" panose="020B0604020202020204" pitchFamily="34" charset="0"/>
              <a:buNone/>
            </a:pPr>
            <a:r>
              <a:rPr lang="en-US" altLang="en-US" sz="1350" dirty="0">
                <a:latin typeface="Consolas" panose="020B0609020204030204" charset="0"/>
              </a:rPr>
              <a:t>        print((index, value), end=' ')</a:t>
            </a:r>
            <a:endParaRPr lang="en-US" altLang="en-US" sz="1350" dirty="0">
              <a:latin typeface="Consolas" panose="020B0609020204030204" charset="0"/>
            </a:endParaRPr>
          </a:p>
          <a:p>
            <a:pPr>
              <a:spcBef>
                <a:spcPct val="0"/>
              </a:spcBef>
              <a:buFont typeface="Arial" panose="020B0604020202020204" pitchFamily="34" charset="0"/>
              <a:buNone/>
            </a:pPr>
            <a:r>
              <a:rPr lang="en-US" altLang="en-US" sz="1350" dirty="0">
                <a:solidFill>
                  <a:srgbClr val="0000FF"/>
                </a:solidFill>
                <a:latin typeface="Consolas" panose="020B0609020204030204" charset="0"/>
              </a:rPr>
              <a:t>    (0, 10) (1, 11) (2, 12) (3, 13) (4, 14) </a:t>
            </a:r>
            <a:endParaRPr lang="en-US" altLang="en-US" sz="1350" dirty="0">
              <a:solidFill>
                <a:srgbClr val="0000FF"/>
              </a:solidFill>
              <a:latin typeface="Consolas" panose="020B0609020204030204" charset="0"/>
            </a:endParaRPr>
          </a:p>
          <a:p>
            <a:pPr>
              <a:lnSpc>
                <a:spcPts val="800"/>
              </a:lnSpc>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None/>
            </a:pPr>
            <a:r>
              <a:rPr lang="en-US" altLang="en-US" sz="1350" dirty="0">
                <a:latin typeface="Consolas" panose="020B0609020204030204" charset="0"/>
              </a:rPr>
              <a:t>    &gt;&gt;&gt; list(enumerate('</a:t>
            </a:r>
            <a:r>
              <a:rPr lang="en-US" altLang="en-US" sz="1350" dirty="0" err="1">
                <a:latin typeface="Consolas" panose="020B0609020204030204" charset="0"/>
              </a:rPr>
              <a:t>abcd</a:t>
            </a:r>
            <a:r>
              <a:rPr lang="en-US" altLang="en-US" sz="1350" dirty="0">
                <a:latin typeface="Consolas" panose="020B0609020204030204" charset="0"/>
              </a:rPr>
              <a:t>'))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枚举字符串中的元素</a:t>
            </a:r>
            <a:endParaRPr lang="en-US" altLang="en-US" sz="1350" dirty="0">
              <a:solidFill>
                <a:srgbClr val="0000FF"/>
              </a:solidFill>
              <a:latin typeface="Consolas" panose="020B0609020204030204" charset="0"/>
            </a:endParaRPr>
          </a:p>
          <a:p>
            <a:pPr>
              <a:spcBef>
                <a:spcPct val="0"/>
              </a:spcBef>
              <a:buNone/>
            </a:pPr>
            <a:r>
              <a:rPr lang="en-US" altLang="en-US" sz="1350" dirty="0">
                <a:solidFill>
                  <a:srgbClr val="0000FF"/>
                </a:solidFill>
                <a:latin typeface="Consolas" panose="020B0609020204030204" charset="0"/>
              </a:rPr>
              <a:t>    [(0, 'a'), (1, 'b'), (2, 'c'), (3, 'd')]</a:t>
            </a:r>
            <a:endParaRPr lang="en-US" altLang="en-US" sz="1350" dirty="0">
              <a:solidFill>
                <a:srgbClr val="00B0F0"/>
              </a:solidFill>
              <a:latin typeface="Consolas" panose="020B0609020204030204" charset="0"/>
            </a:endParaRPr>
          </a:p>
        </p:txBody>
      </p:sp>
      <p:grpSp>
        <p:nvGrpSpPr>
          <p:cNvPr id="7" name="组合 67"/>
          <p:cNvGrpSpPr/>
          <p:nvPr/>
        </p:nvGrpSpPr>
        <p:grpSpPr>
          <a:xfrm>
            <a:off x="555407" y="89761"/>
            <a:ext cx="7445401" cy="698583"/>
            <a:chOff x="936625" y="4179148"/>
            <a:chExt cx="7445401" cy="698583"/>
          </a:xfrm>
        </p:grpSpPr>
        <p:grpSp>
          <p:nvGrpSpPr>
            <p:cNvPr id="8" name="组合 106"/>
            <p:cNvGrpSpPr/>
            <p:nvPr/>
          </p:nvGrpSpPr>
          <p:grpSpPr>
            <a:xfrm>
              <a:off x="936625" y="4179148"/>
              <a:ext cx="7445401" cy="698583"/>
              <a:chOff x="927100" y="4179148"/>
              <a:chExt cx="7445401"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9" name="图片 8"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4" name="Content Placeholder 2"/>
          <p:cNvSpPr txBox="1"/>
          <p:nvPr/>
        </p:nvSpPr>
        <p:spPr bwMode="auto">
          <a:xfrm>
            <a:off x="457200" y="3618107"/>
            <a:ext cx="8229600" cy="208103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en-US" altLang="en-US" sz="1800" b="1" dirty="0" err="1"/>
              <a:t>内置函数map</a:t>
            </a:r>
            <a:r>
              <a:rPr lang="en-US" altLang="en-US" sz="1800" b="1" dirty="0"/>
              <a:t>()把一个函数func依次映射到序列或迭代器对象的每个元素上，并返回一个可迭代的map对象作为结果，map对象中每个元素是原序列中元素经过函数func处理后的结果</a:t>
            </a:r>
            <a:r>
              <a:rPr lang="en-US" altLang="en-US" sz="1800" dirty="0"/>
              <a:t>。</a:t>
            </a:r>
            <a:endParaRPr lang="en-US" altLang="en-US" sz="1800" dirty="0"/>
          </a:p>
          <a:p>
            <a:pPr>
              <a:buClr>
                <a:srgbClr val="FF0000"/>
              </a:buClr>
              <a:buFont typeface="Wingdings" panose="05000000000000000000" pitchFamily="2" charset="2"/>
              <a:buChar char="ü"/>
            </a:pPr>
            <a:r>
              <a:rPr lang="zh-CN" altLang="en-US" sz="1600" b="1" dirty="0"/>
              <a:t>例如</a:t>
            </a:r>
            <a:r>
              <a:rPr lang="zh-CN" altLang="en-US" sz="1800" dirty="0"/>
              <a:t>：</a:t>
            </a:r>
            <a:endParaRPr lang="en-US" altLang="en-US" sz="1800" dirty="0"/>
          </a:p>
          <a:p>
            <a:pPr>
              <a:spcBef>
                <a:spcPct val="0"/>
              </a:spcBef>
              <a:buFont typeface="Arial" panose="020B0604020202020204" pitchFamily="34" charset="0"/>
              <a:buNone/>
            </a:pPr>
            <a:r>
              <a:rPr lang="en-US" altLang="en-US" sz="1350" dirty="0">
                <a:latin typeface="Consolas" panose="020B0609020204030204" charset="0"/>
              </a:rPr>
              <a:t>    &gt;&gt;&gt; list(map(</a:t>
            </a:r>
            <a:r>
              <a:rPr lang="en-US" altLang="en-US" sz="1350" dirty="0" err="1">
                <a:latin typeface="Consolas" panose="020B0609020204030204" charset="0"/>
              </a:rPr>
              <a:t>str</a:t>
            </a:r>
            <a:r>
              <a:rPr lang="en-US" altLang="en-US" sz="1350" dirty="0">
                <a:latin typeface="Consolas" panose="020B0609020204030204" charset="0"/>
              </a:rPr>
              <a:t>, range(5))) </a:t>
            </a:r>
            <a:endParaRPr lang="en-US" altLang="en-US" sz="1350" dirty="0">
              <a:latin typeface="Consolas" panose="020B0609020204030204" charset="0"/>
            </a:endParaRPr>
          </a:p>
          <a:p>
            <a:pPr>
              <a:spcBef>
                <a:spcPct val="0"/>
              </a:spcBef>
              <a:buFont typeface="Arial" panose="020B0604020202020204" pitchFamily="34" charset="0"/>
              <a:buNone/>
            </a:pPr>
            <a:r>
              <a:rPr lang="en-US" altLang="en-US" sz="1350" dirty="0">
                <a:solidFill>
                  <a:srgbClr val="0000FF"/>
                </a:solidFill>
                <a:latin typeface="Consolas" panose="020B0609020204030204" charset="0"/>
              </a:rPr>
              <a:t>    ['0', '1', '2', '3', '4']</a:t>
            </a:r>
            <a:endParaRPr lang="en-US" altLang="en-US" sz="1350" dirty="0">
              <a:solidFill>
                <a:srgbClr val="0000FF"/>
              </a:solidFill>
              <a:latin typeface="Consolas" panose="020B0609020204030204" charset="0"/>
            </a:endParaRPr>
          </a:p>
          <a:p>
            <a:pPr>
              <a:spcBef>
                <a:spcPct val="0"/>
              </a:spcBef>
              <a:buFont typeface="Arial" panose="020B0604020202020204" pitchFamily="34" charset="0"/>
              <a:buNone/>
            </a:pPr>
            <a:r>
              <a:rPr lang="en-US" altLang="en-US" sz="1350" dirty="0">
                <a:latin typeface="Consolas" panose="020B0609020204030204" charset="0"/>
              </a:rPr>
              <a:t>    &gt;&gt;&gt; </a:t>
            </a:r>
            <a:r>
              <a:rPr lang="en-US" altLang="en-US" sz="1350" dirty="0" err="1">
                <a:latin typeface="Consolas" panose="020B0609020204030204" charset="0"/>
              </a:rPr>
              <a:t>def</a:t>
            </a:r>
            <a:r>
              <a:rPr lang="en-US" altLang="en-US" sz="1350" dirty="0">
                <a:latin typeface="Consolas" panose="020B0609020204030204" charset="0"/>
              </a:rPr>
              <a:t> add5(v): </a:t>
            </a:r>
            <a:endParaRPr lang="en-US" altLang="en-US" sz="1350" dirty="0">
              <a:latin typeface="Consolas" panose="020B0609020204030204" charset="0"/>
            </a:endParaRPr>
          </a:p>
          <a:p>
            <a:pPr>
              <a:spcBef>
                <a:spcPct val="0"/>
              </a:spcBef>
              <a:buFont typeface="Arial" panose="020B0604020202020204" pitchFamily="34" charset="0"/>
              <a:buNone/>
            </a:pPr>
            <a:r>
              <a:rPr lang="en-US" altLang="en-US" sz="1350" dirty="0">
                <a:latin typeface="Consolas" panose="020B0609020204030204" charset="0"/>
              </a:rPr>
              <a:t>        return v+5</a:t>
            </a:r>
            <a:endParaRPr lang="en-US" altLang="en-US" sz="1350" dirty="0">
              <a:latin typeface="Consolas" panose="020B0609020204030204" charset="0"/>
            </a:endParaRPr>
          </a:p>
          <a:p>
            <a:pPr>
              <a:spcBef>
                <a:spcPct val="0"/>
              </a:spcBef>
              <a:buFont typeface="Arial" panose="020B0604020202020204" pitchFamily="34" charset="0"/>
              <a:buNone/>
            </a:pPr>
            <a:r>
              <a:rPr lang="en-US" altLang="en-US" sz="1350" dirty="0">
                <a:latin typeface="Consolas" panose="020B0609020204030204" charset="0"/>
              </a:rPr>
              <a:t>    &gt;&gt;&gt; list(map(add5, range(10)))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把单参数函数映射到一个序列的所有元素</a:t>
            </a:r>
            <a:endParaRPr lang="en-US" altLang="en-US" sz="1350" dirty="0">
              <a:solidFill>
                <a:srgbClr val="0000FF"/>
              </a:solidFill>
              <a:latin typeface="Consolas" panose="020B0609020204030204" charset="0"/>
            </a:endParaRPr>
          </a:p>
          <a:p>
            <a:pPr>
              <a:spcBef>
                <a:spcPct val="0"/>
              </a:spcBef>
              <a:buFont typeface="Arial" panose="020B0604020202020204" pitchFamily="34" charset="0"/>
              <a:buNone/>
            </a:pPr>
            <a:r>
              <a:rPr lang="en-US" altLang="en-US" sz="1350" dirty="0">
                <a:solidFill>
                  <a:srgbClr val="0000FF"/>
                </a:solidFill>
                <a:latin typeface="Consolas" panose="020B0609020204030204" charset="0"/>
              </a:rPr>
              <a:t>    [5, 6, 7, 8, 9, 10, 11, 12, 13, 14]</a:t>
            </a:r>
            <a:endParaRPr lang="en-US" altLang="en-US" sz="1350" dirty="0">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67544" y="1052736"/>
            <a:ext cx="8568952" cy="4678451"/>
          </a:xfrm>
        </p:spPr>
        <p:txBody>
          <a:bodyPr anchor="t"/>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默认编程环境：</a:t>
            </a:r>
            <a:r>
              <a:rPr lang="en-US" altLang="zh-CN" sz="2400" b="1" dirty="0">
                <a:solidFill>
                  <a:srgbClr val="FF0000"/>
                </a:solidFill>
              </a:rPr>
              <a:t>IDLE </a:t>
            </a:r>
            <a:r>
              <a:rPr lang="en-US" altLang="zh-CN" sz="1800" b="1" dirty="0"/>
              <a:t>(</a:t>
            </a:r>
            <a:r>
              <a:rPr lang="en-US" altLang="zh-CN" sz="1800" b="1" dirty="0">
                <a:solidFill>
                  <a:srgbClr val="0000FF"/>
                </a:solidFill>
              </a:rPr>
              <a:t>Integrated Development &amp; Learning Environment</a:t>
            </a:r>
            <a:r>
              <a:rPr lang="en-US" altLang="zh-CN" sz="1800" b="1" dirty="0"/>
              <a:t>)</a:t>
            </a:r>
            <a:endParaRPr lang="en-US" altLang="zh-CN" sz="2400" b="1" dirty="0"/>
          </a:p>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其他常用开发环境</a:t>
            </a:r>
            <a:endParaRPr lang="zh-CN" altLang="en-US" sz="2400" b="1" dirty="0"/>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pyCharm</a:t>
            </a:r>
            <a:endParaRPr lang="en-US" altLang="zh-CN" sz="1800" b="1" dirty="0">
              <a:solidFill>
                <a:srgbClr val="FF0000"/>
              </a:solidFill>
            </a:endParaRP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a:solidFill>
                  <a:srgbClr val="FF0000"/>
                </a:solidFill>
              </a:rPr>
              <a:t>Anaconda3</a:t>
            </a:r>
            <a:endParaRPr lang="en-US" altLang="zh-CN" sz="1800" b="1" dirty="0">
              <a:solidFill>
                <a:srgbClr val="FF0000"/>
              </a:solidFill>
            </a:endParaRP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Eclipse+PyDev</a:t>
            </a:r>
            <a:endParaRPr lang="en-US" altLang="zh-CN" sz="1800" b="1" dirty="0">
              <a:solidFill>
                <a:srgbClr val="FF0000"/>
              </a:solidFill>
            </a:endParaRP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err="1"/>
              <a:t>wingIDE</a:t>
            </a:r>
            <a:endParaRPr lang="en-US" altLang="zh-CN" sz="1800" dirty="0"/>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a:t>Eric</a:t>
            </a:r>
            <a:endParaRPr lang="en-US" altLang="zh-CN" sz="1800" dirty="0"/>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a:t>PythonWin</a:t>
            </a:r>
            <a:endParaRPr lang="en-US" altLang="zh-CN" sz="1800" dirty="0"/>
          </a:p>
          <a:p>
            <a:pPr lvl="1">
              <a:lnSpc>
                <a:spcPct val="80000"/>
              </a:lnSpc>
              <a:spcBef>
                <a:spcPts val="600"/>
              </a:spcBef>
              <a:spcAft>
                <a:spcPts val="600"/>
              </a:spcAft>
              <a:buClr>
                <a:srgbClr val="FF0000"/>
              </a:buClr>
              <a:buSzPct val="90000"/>
              <a:buFont typeface="Wingdings" panose="05000000000000000000" pitchFamily="2" charset="2"/>
              <a:buChar char="n"/>
            </a:pPr>
            <a:r>
              <a:rPr lang="en-US" altLang="en-US" sz="1800" dirty="0" err="1"/>
              <a:t>zwPython</a:t>
            </a:r>
            <a:endParaRPr lang="en-US" altLang="en-US" sz="1800" dirty="0"/>
          </a:p>
        </p:txBody>
      </p:sp>
      <p:grpSp>
        <p:nvGrpSpPr>
          <p:cNvPr id="4" name="组合 114"/>
          <p:cNvGrpSpPr/>
          <p:nvPr/>
        </p:nvGrpSpPr>
        <p:grpSpPr>
          <a:xfrm>
            <a:off x="530027" y="116632"/>
            <a:ext cx="6464410" cy="662730"/>
            <a:chOff x="933887" y="3380765"/>
            <a:chExt cx="6464410" cy="662730"/>
          </a:xfrm>
        </p:grpSpPr>
        <p:grpSp>
          <p:nvGrpSpPr>
            <p:cNvPr id="5" name="组合 105"/>
            <p:cNvGrpSpPr/>
            <p:nvPr/>
          </p:nvGrpSpPr>
          <p:grpSpPr>
            <a:xfrm>
              <a:off x="933887" y="3380765"/>
              <a:ext cx="6464410" cy="662730"/>
              <a:chOff x="933887" y="3380765"/>
              <a:chExt cx="646441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0" name="文本占位符 11266"/>
          <p:cNvSpPr txBox="1"/>
          <p:nvPr/>
        </p:nvSpPr>
        <p:spPr bwMode="auto">
          <a:xfrm>
            <a:off x="467544" y="4725144"/>
            <a:ext cx="6173280" cy="339506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几个重要网址</a:t>
            </a:r>
            <a:endParaRPr lang="zh-CN" altLang="en-US" sz="2400" b="1" dirty="0"/>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2"/>
              </a:rPr>
              <a:t>https://www.python.org/</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3"/>
              </a:rPr>
              <a:t>https://www.python.org/doc/</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4"/>
              </a:rPr>
              <a:t>http://bugs.python.org/</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5"/>
              </a:rPr>
              <a:t>https://hackerone.com/python</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6"/>
              </a:rPr>
              <a:t>http://stackoverflow.com/questions/tagged/python</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Arial" panose="020B0604020202020204" pitchFamily="34" charset="0"/>
              <a:buChar char="•"/>
            </a:pPr>
            <a:endParaRPr lang="en-US" altLang="zh-CN" sz="1350" dirty="0">
              <a:solidFill>
                <a:srgbClr val="0000FF"/>
              </a:solidFill>
            </a:endParaRPr>
          </a:p>
          <a:p>
            <a:pPr lvl="1">
              <a:lnSpc>
                <a:spcPct val="80000"/>
              </a:lnSpc>
              <a:spcBef>
                <a:spcPts val="600"/>
              </a:spcBef>
              <a:spcAft>
                <a:spcPts val="0"/>
              </a:spcAft>
              <a:buClr>
                <a:srgbClr val="FF0000"/>
              </a:buClr>
              <a:buSzPct val="90000"/>
              <a:buFont typeface="Arial" panose="020B0604020202020204" pitchFamily="34" charset="0"/>
              <a:buChar char="•"/>
            </a:pPr>
            <a:endParaRPr lang="en-US" altLang="zh-CN" sz="1350" dirty="0">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内容占位符 2"/>
          <p:cNvSpPr>
            <a:spLocks noGrp="1"/>
          </p:cNvSpPr>
          <p:nvPr>
            <p:ph idx="1"/>
          </p:nvPr>
        </p:nvSpPr>
        <p:spPr>
          <a:xfrm>
            <a:off x="554316" y="4130232"/>
            <a:ext cx="8170565" cy="3395066"/>
          </a:xfrm>
        </p:spPr>
        <p:txBody>
          <a:bodyPr/>
          <a:lstStyle/>
          <a:p>
            <a:pPr fontAlgn="base">
              <a:spcBef>
                <a:spcPts val="0"/>
              </a:spcBef>
              <a:buClr>
                <a:srgbClr val="FF0000"/>
              </a:buClr>
              <a:buFont typeface="Wingdings" panose="05000000000000000000" pitchFamily="2" charset="2"/>
              <a:buChar char="n"/>
            </a:pPr>
            <a:r>
              <a:rPr lang="en-US" altLang="en-US" sz="1800" b="1" strike="noStrike" noProof="1">
                <a:sym typeface="+mn-ea"/>
              </a:rPr>
              <a:t>reversed()对可迭代对象（生成器对象和具有惰性求值特性的zip、map、filter、enumerate等类似对象除外）进行翻转（首尾交换）并返回可迭代的reversed对象</a:t>
            </a:r>
            <a:r>
              <a:rPr lang="zh-CN" altLang="en-US" sz="1800" b="1" strike="noStrike" noProof="1">
                <a:ea typeface="宋体" panose="02010600030101010101" pitchFamily="2" charset="-122"/>
                <a:sym typeface="+mn-ea"/>
              </a:rPr>
              <a:t>。</a:t>
            </a:r>
            <a:endParaRPr lang="zh-CN" altLang="en-US" sz="1800" b="1" strike="noStrike" noProof="1">
              <a:ea typeface="宋体" panose="02010600030101010101" pitchFamily="2" charset="-122"/>
              <a:sym typeface="+mn-ea"/>
            </a:endParaRPr>
          </a:p>
          <a:p>
            <a:pPr>
              <a:buClr>
                <a:srgbClr val="FF0000"/>
              </a:buClr>
              <a:buFont typeface="Wingdings" panose="05000000000000000000" pitchFamily="2" charset="2"/>
              <a:buChar char="ü"/>
            </a:pPr>
            <a:r>
              <a:rPr lang="zh-CN" altLang="en-US" sz="1600" b="1" dirty="0"/>
              <a:t>例如：</a:t>
            </a:r>
            <a:endParaRPr lang="en-US" altLang="en-US" sz="1600" b="1" dirty="0"/>
          </a:p>
          <a:p>
            <a:pPr fontAlgn="base">
              <a:buNone/>
            </a:pPr>
            <a:r>
              <a:rPr lang="en-US" altLang="en-US" sz="1350" strike="noStrike" noProof="1">
                <a:latin typeface="Consolas" panose="020B0609020204030204" charset="0"/>
                <a:sym typeface="+mn-ea"/>
              </a:rPr>
              <a:t>    &gt;&gt;&gt; x = ['aaaa', 'bc', 'd', 'b', 'ba']</a:t>
            </a:r>
            <a:endParaRPr lang="en-US" altLang="en-US" sz="1350" strike="noStrike" noProof="1">
              <a:latin typeface="Consolas" panose="020B0609020204030204" charset="0"/>
            </a:endParaRPr>
          </a:p>
          <a:p>
            <a:pPr fontAlgn="base">
              <a:buNone/>
            </a:pPr>
            <a:r>
              <a:rPr lang="en-US" altLang="en-US" sz="1350" strike="noStrike" noProof="1">
                <a:latin typeface="Consolas" panose="020B0609020204030204" charset="0"/>
                <a:sym typeface="+mn-ea"/>
              </a:rPr>
              <a:t>    &gt;&gt;&gt; reversed(x)                 </a:t>
            </a:r>
            <a:r>
              <a:rPr lang="en-US" altLang="en-US" sz="1350" strike="noStrike" noProof="1">
                <a:solidFill>
                  <a:srgbClr val="0000FF"/>
                </a:solidFill>
                <a:latin typeface="Consolas" panose="020B0609020204030204" charset="0"/>
                <a:sym typeface="+mn-ea"/>
              </a:rPr>
              <a:t>#逆序，返回reversed对象</a:t>
            </a:r>
            <a:endParaRPr lang="en-US" altLang="en-US" sz="1350" strike="noStrike" noProof="1">
              <a:solidFill>
                <a:srgbClr val="0000FF"/>
              </a:solidFill>
              <a:latin typeface="Consolas" panose="020B0609020204030204" charset="0"/>
            </a:endParaRPr>
          </a:p>
          <a:p>
            <a:pPr fontAlgn="base">
              <a:buNone/>
            </a:pPr>
            <a:r>
              <a:rPr lang="en-US" altLang="en-US" sz="1350" strike="noStrike" noProof="1">
                <a:solidFill>
                  <a:srgbClr val="0000FF"/>
                </a:solidFill>
                <a:latin typeface="Consolas" panose="020B0609020204030204" charset="0"/>
                <a:sym typeface="+mn-ea"/>
              </a:rPr>
              <a:t>    &lt;list_reverseiterator object at 0x0000000002E6C3C8&gt;</a:t>
            </a:r>
            <a:endParaRPr lang="en-US" altLang="en-US" sz="1350" strike="noStrike" noProof="1">
              <a:solidFill>
                <a:srgbClr val="0000FF"/>
              </a:solidFill>
              <a:latin typeface="Consolas" panose="020B0609020204030204" charset="0"/>
              <a:sym typeface="+mn-ea"/>
            </a:endParaRPr>
          </a:p>
          <a:p>
            <a:pPr fontAlgn="base">
              <a:buNone/>
            </a:pPr>
            <a:r>
              <a:rPr lang="en-US" altLang="en-US" sz="1350" strike="noStrike" noProof="1">
                <a:latin typeface="Consolas" panose="020B0609020204030204" charset="0"/>
                <a:sym typeface="+mn-ea"/>
              </a:rPr>
              <a:t>    &gt;&gt;&gt; list(reversed(x)) </a:t>
            </a:r>
            <a:endParaRPr lang="en-US" altLang="en-US" sz="1350" strike="noStrike" noProof="1">
              <a:solidFill>
                <a:srgbClr val="0000FF"/>
              </a:solidFill>
              <a:latin typeface="Consolas" panose="020B0609020204030204" charset="0"/>
            </a:endParaRPr>
          </a:p>
          <a:p>
            <a:pPr fontAlgn="base">
              <a:buNone/>
            </a:pPr>
            <a:r>
              <a:rPr lang="en-US" altLang="en-US" sz="1350" strike="noStrike" noProof="1">
                <a:solidFill>
                  <a:srgbClr val="0000FF"/>
                </a:solidFill>
                <a:latin typeface="Consolas" panose="020B0609020204030204" charset="0"/>
                <a:sym typeface="+mn-ea"/>
              </a:rPr>
              <a:t>    ['ba', 'b', 'd', 'bc', 'aaaa']</a:t>
            </a:r>
            <a:endParaRPr lang="en-US" altLang="en-US" sz="1350" strike="noStrike" noProof="1">
              <a:solidFill>
                <a:srgbClr val="0000FF"/>
              </a:solidFill>
              <a:latin typeface="Consolas" panose="020B0609020204030204" charset="0"/>
              <a:sym typeface="+mn-ea"/>
            </a:endParaRPr>
          </a:p>
          <a:p>
            <a:pPr marL="0" indent="0" fontAlgn="base">
              <a:buNone/>
            </a:pPr>
            <a:endParaRPr lang="zh-CN" altLang="en-US" sz="1350" strike="noStrike" noProof="1">
              <a:ea typeface="宋体" panose="02010600030101010101" pitchFamily="2" charset="-122"/>
              <a:sym typeface="+mn-ea"/>
            </a:endParaRPr>
          </a:p>
        </p:txBody>
      </p:sp>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endParaRPr lang="zh-CN" altLang="en-US" sz="3600" b="1" dirty="0">
                  <a:latin typeface="Times New Roman" panose="02020603050405020304" pitchFamily="18" charset="0"/>
                  <a:ea typeface="仿宋" panose="02010609060101010101" pitchFamily="49" charset="-122"/>
                </a:endParaRPr>
              </a:p>
            </p:txBody>
          </p:sp>
        </p:grpSp>
        <p:pic>
          <p:nvPicPr>
            <p:cNvPr id="8" name="图片 7"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endParaRPr lang="zh-CN" altLang="en-US" sz="2400" b="1" dirty="0">
              <a:latin typeface="Times New Roman" panose="02020603050405020304" pitchFamily="18" charset="0"/>
            </a:endParaRPr>
          </a:p>
        </p:txBody>
      </p:sp>
      <p:sp>
        <p:nvSpPr>
          <p:cNvPr id="13" name="内容占位符 2"/>
          <p:cNvSpPr txBox="1"/>
          <p:nvPr/>
        </p:nvSpPr>
        <p:spPr bwMode="auto">
          <a:xfrm>
            <a:off x="554316" y="1321920"/>
            <a:ext cx="7250430" cy="2808312"/>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pPr>
            <a:r>
              <a:rPr lang="en-US" altLang="zh-CN" sz="1800" noProof="1"/>
              <a:t>map</a:t>
            </a:r>
            <a:r>
              <a:rPr lang="zh-CN" altLang="en-US" sz="1800" noProof="1">
                <a:ea typeface="宋体" panose="02010600030101010101" pitchFamily="2" charset="-122"/>
              </a:rPr>
              <a:t>、</a:t>
            </a:r>
            <a:r>
              <a:rPr lang="en-US" altLang="zh-CN" sz="1800" noProof="1">
                <a:ea typeface="宋体" panose="02010600030101010101" pitchFamily="2" charset="-122"/>
              </a:rPr>
              <a:t>filter</a:t>
            </a:r>
            <a:r>
              <a:rPr lang="zh-CN" altLang="en-US" sz="1800" noProof="1">
                <a:ea typeface="宋体" panose="02010600030101010101" pitchFamily="2" charset="-122"/>
              </a:rPr>
              <a:t>、</a:t>
            </a:r>
            <a:r>
              <a:rPr lang="en-US" altLang="zh-CN" sz="1800" noProof="1">
                <a:ea typeface="宋体" panose="02010600030101010101" pitchFamily="2" charset="-122"/>
              </a:rPr>
              <a:t>enumerate</a:t>
            </a:r>
            <a:r>
              <a:rPr lang="zh-CN" altLang="en-US" sz="1800" noProof="1">
                <a:ea typeface="宋体" panose="02010600030101010101" pitchFamily="2" charset="-122"/>
              </a:rPr>
              <a:t>、</a:t>
            </a:r>
            <a:r>
              <a:rPr lang="en-US" altLang="zh-CN" sz="1800" noProof="1">
                <a:ea typeface="宋体" panose="02010600030101010101" pitchFamily="2" charset="-122"/>
              </a:rPr>
              <a:t>zip</a:t>
            </a:r>
            <a:r>
              <a:rPr lang="zh-CN" altLang="en-US" sz="1800" noProof="1">
                <a:ea typeface="宋体" panose="02010600030101010101" pitchFamily="2" charset="-122"/>
              </a:rPr>
              <a:t>等对象</a:t>
            </a:r>
            <a:r>
              <a:rPr lang="zh-CN" altLang="en-US" sz="1800" noProof="1">
                <a:solidFill>
                  <a:srgbClr val="FF0000"/>
                </a:solidFill>
                <a:ea typeface="宋体" panose="02010600030101010101" pitchFamily="2" charset="-122"/>
              </a:rPr>
              <a:t>不仅具有惰性求值的特点</a:t>
            </a:r>
            <a:r>
              <a:rPr lang="zh-CN" altLang="en-US" sz="1800" noProof="1">
                <a:ea typeface="宋体" panose="02010600030101010101" pitchFamily="2" charset="-122"/>
              </a:rPr>
              <a:t>，还有另外一个特点：</a:t>
            </a:r>
            <a:r>
              <a:rPr lang="zh-CN" altLang="en-US" sz="1800" noProof="1">
                <a:solidFill>
                  <a:srgbClr val="FF0000"/>
                </a:solidFill>
                <a:ea typeface="宋体" panose="02010600030101010101" pitchFamily="2" charset="-122"/>
              </a:rPr>
              <a:t>访问过的元素不可再次访问</a:t>
            </a:r>
            <a:r>
              <a:rPr lang="zh-CN" altLang="en-US" sz="1800" noProof="1">
                <a:ea typeface="宋体" panose="02010600030101010101" pitchFamily="2" charset="-122"/>
              </a:rPr>
              <a:t>。</a:t>
            </a:r>
            <a:endParaRPr lang="zh-CN" altLang="en-US" sz="1800" noProof="1">
              <a:ea typeface="宋体" panose="02010600030101010101" pitchFamily="2" charset="-122"/>
            </a:endParaRPr>
          </a:p>
          <a:p>
            <a:pPr>
              <a:spcBef>
                <a:spcPts val="0"/>
              </a:spcBef>
              <a:buClr>
                <a:srgbClr val="FF0000"/>
              </a:buClr>
              <a:buFont typeface="Wingdings" panose="05000000000000000000" pitchFamily="2" charset="2"/>
              <a:buChar char="ü"/>
            </a:pPr>
            <a:r>
              <a:rPr lang="zh-CN" altLang="en-US" sz="1600" b="1" dirty="0">
                <a:ea typeface="宋体" panose="02010600030101010101" pitchFamily="2" charset="-122"/>
              </a:rPr>
              <a:t>例如：</a:t>
            </a:r>
            <a:endParaRPr lang="en-US" altLang="en-US" sz="1600" b="1" dirty="0">
              <a:ea typeface="宋体" panose="02010600030101010101" pitchFamily="2" charset="-122"/>
            </a:endParaRP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x = map(str, range(10))</a:t>
            </a:r>
            <a:endParaRPr lang="zh-CN" altLang="en-US" sz="1350" noProof="1">
              <a:latin typeface="Consolas" panose="020B0609020204030204" charset="0"/>
              <a:ea typeface="宋体" panose="02010600030101010101" pitchFamily="2" charset="-122"/>
            </a:endParaRP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list(x)</a:t>
            </a:r>
            <a:endParaRPr lang="zh-CN" altLang="en-US" sz="1350" noProof="1">
              <a:latin typeface="Consolas" panose="020B0609020204030204" charset="0"/>
              <a:ea typeface="宋体" panose="02010600030101010101" pitchFamily="2" charset="-122"/>
            </a:endParaRPr>
          </a:p>
          <a:p>
            <a:pPr marL="0" indent="0">
              <a:spcBef>
                <a:spcPts val="0"/>
              </a:spcBef>
              <a:buFont typeface="Arial" panose="020B0604020202020204" pitchFamily="34" charset="0"/>
              <a:buNone/>
            </a:pPr>
            <a:r>
              <a:rPr lang="zh-CN" altLang="en-US" sz="1350" noProof="1">
                <a:solidFill>
                  <a:srgbClr val="0000FF"/>
                </a:solidFill>
                <a:latin typeface="Consolas" panose="020B0609020204030204" charset="0"/>
                <a:ea typeface="宋体" panose="02010600030101010101" pitchFamily="2" charset="-122"/>
              </a:rPr>
              <a:t>    ['0', '1', '2', '3', '4', '5', '6', '7', '8', '9']</a:t>
            </a:r>
            <a:endParaRPr lang="zh-CN" altLang="en-US" sz="1350" noProof="1">
              <a:solidFill>
                <a:srgbClr val="0000FF"/>
              </a:solidFill>
              <a:latin typeface="Consolas" panose="020B0609020204030204" charset="0"/>
              <a:ea typeface="宋体" panose="02010600030101010101" pitchFamily="2" charset="-122"/>
            </a:endParaRP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list(x)</a:t>
            </a:r>
            <a:endParaRPr lang="zh-CN" altLang="en-US" sz="1350" noProof="1">
              <a:latin typeface="Consolas" panose="020B0609020204030204" charset="0"/>
              <a:ea typeface="宋体" panose="02010600030101010101" pitchFamily="2" charset="-122"/>
            </a:endParaRPr>
          </a:p>
          <a:p>
            <a:pPr marL="0" indent="0">
              <a:spcBef>
                <a:spcPts val="0"/>
              </a:spcBef>
              <a:buFont typeface="Arial" panose="020B0604020202020204" pitchFamily="34" charset="0"/>
              <a:buNone/>
            </a:pPr>
            <a:r>
              <a:rPr lang="zh-CN" altLang="en-US" sz="1350" noProof="1">
                <a:solidFill>
                  <a:srgbClr val="0000FF"/>
                </a:solidFill>
                <a:latin typeface="Consolas" panose="020B0609020204030204" charset="0"/>
                <a:ea typeface="宋体" panose="02010600030101010101" pitchFamily="2" charset="-122"/>
              </a:rPr>
              <a:t>    []</a:t>
            </a:r>
            <a:endParaRPr lang="zh-CN" altLang="en-US" sz="1350" noProof="1">
              <a:solidFill>
                <a:srgbClr val="0000FF"/>
              </a:solidFill>
              <a:latin typeface="Consolas" panose="020B0609020204030204" charset="0"/>
              <a:ea typeface="宋体" panose="02010600030101010101" pitchFamily="2" charset="-122"/>
            </a:endParaRP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x = map(str, range(10))</a:t>
            </a:r>
            <a:endParaRPr lang="zh-CN" altLang="en-US" sz="1350" noProof="1">
              <a:latin typeface="Consolas" panose="020B0609020204030204" charset="0"/>
              <a:ea typeface="宋体" panose="02010600030101010101" pitchFamily="2" charset="-122"/>
            </a:endParaRP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'2' in x</a:t>
            </a:r>
            <a:endParaRPr lang="zh-CN" altLang="en-US" sz="1350" noProof="1">
              <a:latin typeface="Consolas" panose="020B0609020204030204" charset="0"/>
              <a:ea typeface="宋体" panose="02010600030101010101" pitchFamily="2" charset="-122"/>
            </a:endParaRPr>
          </a:p>
          <a:p>
            <a:pPr marL="0" indent="0">
              <a:spcBef>
                <a:spcPts val="0"/>
              </a:spcBef>
              <a:buFont typeface="Arial" panose="020B0604020202020204" pitchFamily="34" charset="0"/>
              <a:buNone/>
            </a:pPr>
            <a:r>
              <a:rPr lang="zh-CN" altLang="en-US" sz="1350" noProof="1">
                <a:solidFill>
                  <a:srgbClr val="0000FF"/>
                </a:solidFill>
                <a:latin typeface="Consolas" panose="020B0609020204030204" charset="0"/>
                <a:ea typeface="宋体" panose="02010600030101010101" pitchFamily="2" charset="-122"/>
              </a:rPr>
              <a:t>    True</a:t>
            </a:r>
            <a:endParaRPr lang="zh-CN" altLang="en-US" sz="1350" noProof="1">
              <a:solidFill>
                <a:srgbClr val="0000FF"/>
              </a:solidFill>
              <a:latin typeface="Consolas" panose="020B0609020204030204" charset="0"/>
              <a:ea typeface="宋体" panose="02010600030101010101" pitchFamily="2" charset="-122"/>
            </a:endParaRP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'2' in x</a:t>
            </a:r>
            <a:endParaRPr lang="zh-CN" altLang="en-US" sz="1350" noProof="1">
              <a:latin typeface="Consolas" panose="020B0609020204030204" charset="0"/>
              <a:ea typeface="宋体" panose="02010600030101010101" pitchFamily="2" charset="-122"/>
            </a:endParaRPr>
          </a:p>
          <a:p>
            <a:pPr marL="0" indent="0">
              <a:spcBef>
                <a:spcPts val="0"/>
              </a:spcBef>
              <a:buFont typeface="Arial" panose="020B0604020202020204" pitchFamily="34" charset="0"/>
              <a:buNone/>
            </a:pPr>
            <a:r>
              <a:rPr lang="zh-CN" altLang="en-US" sz="1350" noProof="1">
                <a:solidFill>
                  <a:srgbClr val="0000FF"/>
                </a:solidFill>
                <a:latin typeface="Consolas" panose="020B0609020204030204" charset="0"/>
                <a:ea typeface="宋体" panose="02010600030101010101" pitchFamily="2" charset="-122"/>
              </a:rPr>
              <a:t>    False</a:t>
            </a:r>
            <a:endParaRPr lang="zh-CN" altLang="en-US" sz="1350" noProof="1">
              <a:solidFill>
                <a:srgbClr val="0000FF"/>
              </a:solidFill>
              <a:latin typeface="Consolas" panose="020B0609020204030204" charset="0"/>
              <a:ea typeface="宋体" panose="02010600030101010101" pitchFamily="2" charset="-122"/>
            </a:endParaRPr>
          </a:p>
        </p:txBody>
      </p:sp>
      <p:sp>
        <p:nvSpPr>
          <p:cNvPr id="2" name="矩形 1"/>
          <p:cNvSpPr/>
          <p:nvPr/>
        </p:nvSpPr>
        <p:spPr>
          <a:xfrm>
            <a:off x="5364088" y="5017348"/>
            <a:ext cx="3474028" cy="369332"/>
          </a:xfrm>
          <a:prstGeom prst="rect">
            <a:avLst/>
          </a:prstGeom>
        </p:spPr>
        <p:txBody>
          <a:bodyPr wrap="none">
            <a:spAutoFit/>
          </a:bodyPr>
          <a:lstStyle/>
          <a:p>
            <a:pPr marL="285750" indent="-285750">
              <a:spcBef>
                <a:spcPts val="600"/>
              </a:spcBef>
              <a:buClr>
                <a:srgbClr val="FF0000"/>
              </a:buClr>
              <a:buFont typeface="Arial" panose="020B0604020202020204" pitchFamily="34" charset="0"/>
              <a:buChar char="•"/>
            </a:pPr>
            <a:r>
              <a:rPr lang="zh-CN" altLang="en-US" noProof="1">
                <a:solidFill>
                  <a:srgbClr val="FF0000"/>
                </a:solidFill>
                <a:ea typeface="宋体" panose="02010600030101010101" pitchFamily="2" charset="-122"/>
              </a:rPr>
              <a:t>访问过的元素不可再次访问</a:t>
            </a:r>
            <a:r>
              <a:rPr lang="zh-CN" altLang="en-US" noProof="1">
                <a:ea typeface="宋体" panose="02010600030101010101" pitchFamily="2" charset="-122"/>
              </a:rPr>
              <a:t>。</a:t>
            </a:r>
            <a:endParaRPr lang="zh-CN" altLang="en-US" noProof="1">
              <a:ea typeface="宋体" panose="02010600030101010101" pitchFamily="2"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53250"/>
          <p:cNvSpPr>
            <a:spLocks noGrp="1"/>
          </p:cNvSpPr>
          <p:nvPr>
            <p:ph idx="1"/>
          </p:nvPr>
        </p:nvSpPr>
        <p:spPr>
          <a:xfrm>
            <a:off x="683568" y="1268760"/>
            <a:ext cx="8229600" cy="4678451"/>
          </a:xfrm>
        </p:spPr>
        <p:txBody>
          <a:bodyPr anchor="t"/>
          <a:lstStyle/>
          <a:p>
            <a:pPr>
              <a:lnSpc>
                <a:spcPct val="130000"/>
              </a:lnSpc>
              <a:spcBef>
                <a:spcPct val="0"/>
              </a:spcBef>
              <a:buClr>
                <a:srgbClr val="FF0000"/>
              </a:buClr>
              <a:buSzPct val="90000"/>
              <a:buFont typeface="Wingdings" panose="05000000000000000000" pitchFamily="2" charset="2"/>
              <a:buChar char="n"/>
            </a:pPr>
            <a:r>
              <a:rPr lang="en-US" altLang="zh-CN" sz="2000" b="1" dirty="0">
                <a:latin typeface="宋体" panose="02010600030101010101" pitchFamily="2" charset="-122"/>
              </a:rPr>
              <a:t>Python</a:t>
            </a:r>
            <a:r>
              <a:rPr lang="zh-CN" altLang="en-US" sz="2000" b="1" dirty="0">
                <a:latin typeface="宋体" panose="02010600030101010101" pitchFamily="2" charset="-122"/>
              </a:rPr>
              <a:t>具有</a:t>
            </a:r>
            <a:r>
              <a:rPr lang="zh-CN" altLang="en-US" sz="2000" b="1" dirty="0">
                <a:solidFill>
                  <a:srgbClr val="0000FF"/>
                </a:solidFill>
                <a:latin typeface="宋体" panose="02010600030101010101" pitchFamily="2" charset="-122"/>
              </a:rPr>
              <a:t>自动内存管理功能</a:t>
            </a:r>
            <a:r>
              <a:rPr lang="zh-CN" altLang="en-US" sz="2000" b="1" dirty="0">
                <a:latin typeface="宋体" panose="02010600030101010101" pitchFamily="2" charset="-122"/>
              </a:rPr>
              <a:t>，</a:t>
            </a:r>
            <a:r>
              <a:rPr lang="en-US" altLang="zh-CN" sz="2000" b="1" dirty="0">
                <a:latin typeface="宋体" panose="02010600030101010101" pitchFamily="2" charset="-122"/>
              </a:rPr>
              <a:t>Python</a:t>
            </a:r>
            <a:r>
              <a:rPr lang="zh-CN" altLang="en-US" sz="2000" b="1" dirty="0">
                <a:latin typeface="宋体" panose="02010600030101010101" pitchFamily="2" charset="-122"/>
              </a:rPr>
              <a:t>解释器会跟踪所有的值，一旦发现某个值不再有任何变量指向，将会自动删除该值。</a:t>
            </a:r>
            <a:endParaRPr lang="zh-CN" altLang="en-US" sz="2000" b="1" dirty="0">
              <a:latin typeface="宋体" panose="02010600030101010101" pitchFamily="2" charset="-122"/>
            </a:endParaRPr>
          </a:p>
          <a:p>
            <a:pPr>
              <a:lnSpc>
                <a:spcPct val="130000"/>
              </a:lnSpc>
              <a:spcBef>
                <a:spcPct val="0"/>
              </a:spcBef>
              <a:buClr>
                <a:srgbClr val="FF0000"/>
              </a:buClr>
              <a:buSzPct val="90000"/>
              <a:buFont typeface="Wingdings" panose="05000000000000000000" pitchFamily="2" charset="2"/>
              <a:buChar char="n"/>
            </a:pPr>
            <a:r>
              <a:rPr lang="zh-CN" altLang="en-US" sz="2000" b="1" dirty="0">
                <a:latin typeface="宋体" panose="02010600030101010101" pitchFamily="2" charset="-122"/>
              </a:rPr>
              <a:t>显式释放自己申请的资源是程序员的好习惯之一，也是程序员素养的重要体现之一。</a:t>
            </a:r>
            <a:endParaRPr lang="zh-CN" altLang="en-US" sz="2000" b="1" dirty="0">
              <a:latin typeface="宋体" panose="02010600030101010101" pitchFamily="2" charset="-122"/>
            </a:endParaRPr>
          </a:p>
          <a:p>
            <a:pPr>
              <a:lnSpc>
                <a:spcPct val="130000"/>
              </a:lnSpc>
              <a:spcBef>
                <a:spcPct val="0"/>
              </a:spcBef>
              <a:buClr>
                <a:srgbClr val="FF0000"/>
              </a:buClr>
              <a:buSzPct val="90000"/>
              <a:buFont typeface="Wingdings" panose="05000000000000000000" pitchFamily="2" charset="2"/>
              <a:buChar char="n"/>
            </a:pPr>
            <a:r>
              <a:rPr lang="en-US" altLang="zh-CN" sz="2000" b="1" dirty="0">
                <a:solidFill>
                  <a:srgbClr val="0000FF"/>
                </a:solidFill>
                <a:latin typeface="宋体" panose="02010600030101010101" pitchFamily="2" charset="-122"/>
              </a:rPr>
              <a:t>del</a:t>
            </a:r>
            <a:r>
              <a:rPr lang="zh-CN" altLang="en-US" sz="2000" b="1" dirty="0">
                <a:solidFill>
                  <a:srgbClr val="0000FF"/>
                </a:solidFill>
                <a:latin typeface="宋体" panose="02010600030101010101" pitchFamily="2" charset="-122"/>
              </a:rPr>
              <a:t>命令</a:t>
            </a:r>
            <a:r>
              <a:rPr lang="zh-CN" altLang="en-US" sz="2000" b="1" dirty="0">
                <a:latin typeface="宋体" panose="02010600030101010101" pitchFamily="2" charset="-122"/>
              </a:rPr>
              <a:t>：显式删除对象并解除与值之间的指向关系。</a:t>
            </a:r>
            <a:endParaRPr lang="en-US" altLang="zh-CN" sz="2000" b="1" dirty="0">
              <a:latin typeface="宋体" panose="02010600030101010101" pitchFamily="2" charset="-122"/>
            </a:endParaRPr>
          </a:p>
        </p:txBody>
      </p:sp>
      <p:grpSp>
        <p:nvGrpSpPr>
          <p:cNvPr id="4" name="组合 67"/>
          <p:cNvGrpSpPr/>
          <p:nvPr/>
        </p:nvGrpSpPr>
        <p:grpSpPr>
          <a:xfrm>
            <a:off x="467544" y="89761"/>
            <a:ext cx="7317240" cy="698583"/>
            <a:chOff x="848762" y="4179148"/>
            <a:chExt cx="7317240" cy="698583"/>
          </a:xfrm>
        </p:grpSpPr>
        <p:grpSp>
          <p:nvGrpSpPr>
            <p:cNvPr id="5" name="组合 106"/>
            <p:cNvGrpSpPr/>
            <p:nvPr/>
          </p:nvGrpSpPr>
          <p:grpSpPr>
            <a:xfrm>
              <a:off x="848762" y="4179148"/>
              <a:ext cx="7317240" cy="698583"/>
              <a:chOff x="839237" y="4179148"/>
              <a:chExt cx="7317240" cy="698583"/>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对象的删除</a:t>
                </a:r>
                <a:endParaRPr lang="zh-CN" altLang="en-US" sz="3600" b="1" dirty="0">
                  <a:latin typeface="Times New Roman" panose="02020603050405020304" pitchFamily="18" charset="0"/>
                  <a:ea typeface="仿宋" panose="02010609060101010101" pitchFamily="49" charset="-122"/>
                </a:endParaRPr>
              </a:p>
            </p:txBody>
          </p:sp>
        </p:grpSp>
        <p:pic>
          <p:nvPicPr>
            <p:cNvPr id="6" name="图片 5"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1.3.7 </a:t>
            </a:r>
            <a:r>
              <a:rPr lang="zh-CN" altLang="en-US" sz="2400" b="1" dirty="0">
                <a:latin typeface="Times New Roman" panose="02020603050405020304" pitchFamily="18" charset="0"/>
              </a:rPr>
              <a:t>对象的删除</a:t>
            </a:r>
            <a:endParaRPr lang="zh-CN" altLang="en-US" sz="2400" b="1" dirty="0">
              <a:latin typeface="Times New Roman" panose="02020603050405020304" pitchFamily="18" charset="0"/>
            </a:endParaRPr>
          </a:p>
        </p:txBody>
      </p:sp>
      <p:sp>
        <p:nvSpPr>
          <p:cNvPr id="12" name="文本占位符 54274"/>
          <p:cNvSpPr txBox="1"/>
          <p:nvPr/>
        </p:nvSpPr>
        <p:spPr bwMode="auto">
          <a:xfrm>
            <a:off x="1053108" y="3635759"/>
            <a:ext cx="8229600" cy="2255402"/>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SzPct val="90000"/>
              <a:buFont typeface="Arial" panose="020B0604020202020204" pitchFamily="34" charset="0"/>
              <a:buNone/>
            </a:pPr>
            <a:r>
              <a:rPr lang="en-US" altLang="zh-CN" sz="1400" dirty="0">
                <a:latin typeface="Consolas" panose="020B0609020204030204" charset="0"/>
              </a:rPr>
              <a:t>&gt;&gt;&gt; y = 3</a:t>
            </a:r>
            <a:endParaRPr lang="en-US" altLang="zh-CN" sz="1400" dirty="0">
              <a:latin typeface="Consolas" panose="020B0609020204030204" charset="0"/>
            </a:endParaRPr>
          </a:p>
          <a:p>
            <a:pPr>
              <a:lnSpc>
                <a:spcPct val="80000"/>
              </a:lnSpc>
              <a:buSzPct val="90000"/>
              <a:buFont typeface="Arial" panose="020B0604020202020204" pitchFamily="34" charset="0"/>
              <a:buNone/>
            </a:pPr>
            <a:r>
              <a:rPr lang="en-US" altLang="zh-CN" sz="1400" dirty="0">
                <a:latin typeface="Consolas" panose="020B0609020204030204" charset="0"/>
              </a:rPr>
              <a:t>&gt;&gt;&gt; z = y</a:t>
            </a:r>
            <a:endParaRPr lang="en-US" altLang="zh-CN" sz="1400" dirty="0">
              <a:latin typeface="Consolas" panose="020B0609020204030204" charset="0"/>
            </a:endParaRPr>
          </a:p>
          <a:p>
            <a:pPr>
              <a:lnSpc>
                <a:spcPct val="80000"/>
              </a:lnSpc>
              <a:buSzPct val="90000"/>
              <a:buFont typeface="Arial" panose="020B0604020202020204" pitchFamily="34" charset="0"/>
              <a:buNone/>
            </a:pPr>
            <a:r>
              <a:rPr lang="en-US" altLang="zh-CN" sz="1400" dirty="0">
                <a:latin typeface="Consolas" panose="020B0609020204030204" charset="0"/>
              </a:rPr>
              <a:t>&gt;&gt;&gt; print(y)</a:t>
            </a:r>
            <a:endParaRPr lang="en-US" altLang="zh-CN" sz="1400" dirty="0">
              <a:latin typeface="Consolas" panose="020B0609020204030204" charset="0"/>
            </a:endParaRPr>
          </a:p>
          <a:p>
            <a:pPr>
              <a:lnSpc>
                <a:spcPct val="80000"/>
              </a:lnSpc>
              <a:buSzPct val="90000"/>
              <a:buFont typeface="Arial" panose="020B0604020202020204" pitchFamily="34" charset="0"/>
              <a:buNone/>
            </a:pPr>
            <a:r>
              <a:rPr lang="en-US" altLang="zh-CN" sz="1400" dirty="0">
                <a:solidFill>
                  <a:srgbClr val="0000FF"/>
                </a:solidFill>
                <a:latin typeface="Consolas" panose="020B0609020204030204" charset="0"/>
              </a:rPr>
              <a:t>3</a:t>
            </a:r>
            <a:endParaRPr lang="en-US" altLang="zh-CN" sz="1400" dirty="0">
              <a:solidFill>
                <a:srgbClr val="0000FF"/>
              </a:solidFill>
              <a:latin typeface="Consolas" panose="020B0609020204030204" charset="0"/>
            </a:endParaRPr>
          </a:p>
          <a:p>
            <a:pPr>
              <a:lnSpc>
                <a:spcPct val="80000"/>
              </a:lnSpc>
              <a:buSzPct val="90000"/>
              <a:buFont typeface="Arial" panose="020B0604020202020204" pitchFamily="34" charset="0"/>
              <a:buNone/>
            </a:pPr>
            <a:r>
              <a:rPr lang="en-US" altLang="zh-CN" sz="1400" dirty="0">
                <a:latin typeface="Consolas" panose="020B0609020204030204" charset="0"/>
              </a:rPr>
              <a:t>&gt;&gt;&gt; del y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删除对象</a:t>
            </a:r>
            <a:endParaRPr lang="zh-CN" altLang="en-US" sz="1400" dirty="0">
              <a:solidFill>
                <a:srgbClr val="0000FF"/>
              </a:solidFill>
              <a:latin typeface="Consolas" panose="020B0609020204030204" charset="0"/>
            </a:endParaRPr>
          </a:p>
          <a:p>
            <a:pPr>
              <a:lnSpc>
                <a:spcPct val="80000"/>
              </a:lnSpc>
              <a:buSzPct val="90000"/>
              <a:buFont typeface="Arial" panose="020B0604020202020204" pitchFamily="34" charset="0"/>
              <a:buNone/>
            </a:pPr>
            <a:r>
              <a:rPr lang="en-US" altLang="zh-CN" sz="1400" dirty="0">
                <a:latin typeface="Consolas" panose="020B0609020204030204" charset="0"/>
              </a:rPr>
              <a:t>&gt;&gt;&gt; print(y)</a:t>
            </a:r>
            <a:endParaRPr lang="en-US" altLang="zh-CN" sz="1400" dirty="0">
              <a:latin typeface="Consolas" panose="020B0609020204030204" charset="0"/>
            </a:endParaRPr>
          </a:p>
          <a:p>
            <a:pPr>
              <a:lnSpc>
                <a:spcPct val="80000"/>
              </a:lnSpc>
              <a:buSzPct val="90000"/>
              <a:buFont typeface="Arial" panose="020B0604020202020204" pitchFamily="34" charset="0"/>
              <a:buNone/>
            </a:pPr>
            <a:r>
              <a:rPr lang="en-US" altLang="zh-CN" sz="1400" dirty="0" err="1">
                <a:solidFill>
                  <a:srgbClr val="FF0000"/>
                </a:solidFill>
                <a:latin typeface="Consolas" panose="020B0609020204030204" charset="0"/>
              </a:rPr>
              <a:t>NameError</a:t>
            </a:r>
            <a:r>
              <a:rPr lang="en-US" altLang="zh-CN" sz="1400" dirty="0">
                <a:solidFill>
                  <a:srgbClr val="FF0000"/>
                </a:solidFill>
                <a:latin typeface="Consolas" panose="020B0609020204030204" charset="0"/>
              </a:rPr>
              <a:t>: name 'y' is not defined</a:t>
            </a:r>
            <a:endParaRPr lang="en-US" altLang="zh-CN" sz="1400" dirty="0">
              <a:solidFill>
                <a:srgbClr val="FF0000"/>
              </a:solidFill>
              <a:latin typeface="Consolas" panose="020B0609020204030204" charset="0"/>
            </a:endParaRPr>
          </a:p>
          <a:p>
            <a:pPr>
              <a:lnSpc>
                <a:spcPct val="80000"/>
              </a:lnSpc>
              <a:buSzPct val="90000"/>
              <a:buFont typeface="Arial" panose="020B0604020202020204" pitchFamily="34" charset="0"/>
              <a:buNone/>
            </a:pPr>
            <a:r>
              <a:rPr lang="en-US" altLang="zh-CN" sz="1400" dirty="0">
                <a:latin typeface="Consolas" panose="020B0609020204030204" charset="0"/>
              </a:rPr>
              <a:t>&gt;&gt;&gt; print(z)</a:t>
            </a:r>
            <a:endParaRPr lang="en-US" altLang="zh-CN" sz="1400" dirty="0">
              <a:latin typeface="Consolas" panose="020B0609020204030204" charset="0"/>
            </a:endParaRPr>
          </a:p>
          <a:p>
            <a:pPr>
              <a:lnSpc>
                <a:spcPct val="80000"/>
              </a:lnSpc>
              <a:buSzPct val="90000"/>
              <a:buFont typeface="Arial" panose="020B0604020202020204" pitchFamily="34" charset="0"/>
              <a:buNone/>
            </a:pPr>
            <a:r>
              <a:rPr lang="en-US" altLang="zh-CN" sz="1400" dirty="0">
                <a:solidFill>
                  <a:srgbClr val="0000FF"/>
                </a:solidFill>
                <a:latin typeface="Consolas" panose="020B0609020204030204" charset="0"/>
              </a:rPr>
              <a:t>3</a:t>
            </a:r>
            <a:endParaRPr lang="en-US" altLang="zh-CN" sz="1400" dirty="0">
              <a:solidFill>
                <a:srgbClr val="0000FF"/>
              </a:solidFill>
              <a:latin typeface="Consolas" panose="020B0609020204030204" charset="0"/>
            </a:endParaRPr>
          </a:p>
          <a:p>
            <a:pPr>
              <a:lnSpc>
                <a:spcPct val="80000"/>
              </a:lnSpc>
              <a:buSzPct val="90000"/>
              <a:buFont typeface="Arial" panose="020B0604020202020204" pitchFamily="34" charset="0"/>
              <a:buNone/>
            </a:pPr>
            <a:r>
              <a:rPr lang="en-US" altLang="zh-CN" sz="1400" dirty="0">
                <a:latin typeface="Consolas" panose="020B0609020204030204" charset="0"/>
              </a:rPr>
              <a:t>&gt;&gt;&gt; del z</a:t>
            </a:r>
            <a:endParaRPr lang="en-US" altLang="zh-CN" sz="1400" dirty="0">
              <a:latin typeface="Consolas" panose="020B0609020204030204" charset="0"/>
            </a:endParaRPr>
          </a:p>
          <a:p>
            <a:pPr>
              <a:lnSpc>
                <a:spcPct val="80000"/>
              </a:lnSpc>
              <a:buSzPct val="90000"/>
              <a:buFont typeface="Arial" panose="020B0604020202020204" pitchFamily="34" charset="0"/>
              <a:buNone/>
            </a:pPr>
            <a:r>
              <a:rPr lang="en-US" altLang="zh-CN" sz="1400" dirty="0">
                <a:latin typeface="Consolas" panose="020B0609020204030204" charset="0"/>
              </a:rPr>
              <a:t>&gt;&gt;&gt; print(z)</a:t>
            </a:r>
            <a:endParaRPr lang="en-US" altLang="zh-CN" sz="1400" dirty="0">
              <a:latin typeface="Consolas" panose="020B0609020204030204" charset="0"/>
            </a:endParaRPr>
          </a:p>
          <a:p>
            <a:pPr>
              <a:lnSpc>
                <a:spcPct val="80000"/>
              </a:lnSpc>
              <a:buSzPct val="90000"/>
              <a:buFont typeface="Arial" panose="020B0604020202020204" pitchFamily="34" charset="0"/>
              <a:buNone/>
            </a:pPr>
            <a:r>
              <a:rPr lang="en-US" altLang="zh-CN" sz="1400" dirty="0" err="1">
                <a:solidFill>
                  <a:srgbClr val="FF0000"/>
                </a:solidFill>
                <a:latin typeface="Consolas" panose="020B0609020204030204" charset="0"/>
              </a:rPr>
              <a:t>NameError</a:t>
            </a:r>
            <a:r>
              <a:rPr lang="en-US" altLang="zh-CN" sz="1400" dirty="0">
                <a:solidFill>
                  <a:srgbClr val="FF0000"/>
                </a:solidFill>
                <a:latin typeface="Consolas" panose="020B0609020204030204" charset="0"/>
              </a:rPr>
              <a:t>: name 'z' is not defined</a:t>
            </a:r>
            <a:endParaRPr lang="en-US" altLang="zh-CN" sz="1400" dirty="0">
              <a:solidFill>
                <a:srgbClr val="FF0000"/>
              </a:solidFill>
              <a:latin typeface="Consolas" panose="020B0609020204030204" charset="0"/>
            </a:endParaRPr>
          </a:p>
        </p:txBody>
      </p:sp>
      <p:sp>
        <p:nvSpPr>
          <p:cNvPr id="10" name="文本框 9"/>
          <p:cNvSpPr txBox="1"/>
          <p:nvPr/>
        </p:nvSpPr>
        <p:spPr>
          <a:xfrm>
            <a:off x="1001050" y="3307632"/>
            <a:ext cx="1656184" cy="338554"/>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1600" b="1" dirty="0"/>
              <a:t>例如：</a:t>
            </a:r>
            <a:endParaRPr lang="zh-CN" altLang="en-US" sz="1600" b="1" dirty="0"/>
          </a:p>
        </p:txBody>
      </p:sp>
      <p:sp>
        <p:nvSpPr>
          <p:cNvPr id="13" name="矩形 12"/>
          <p:cNvSpPr/>
          <p:nvPr/>
        </p:nvSpPr>
        <p:spPr>
          <a:xfrm>
            <a:off x="4139952" y="3339928"/>
            <a:ext cx="4897282" cy="1061829"/>
          </a:xfrm>
          <a:prstGeom prst="rect">
            <a:avLst/>
          </a:prstGeom>
        </p:spPr>
        <p:txBody>
          <a:bodyPr wrap="square">
            <a:spAutoFit/>
          </a:bodyPr>
          <a:lstStyle/>
          <a:p>
            <a:pPr marL="285750" indent="-285750">
              <a:spcBef>
                <a:spcPts val="600"/>
              </a:spcBef>
              <a:buClr>
                <a:srgbClr val="FF0000"/>
              </a:buClr>
              <a:buFont typeface="Wingdings" panose="05000000000000000000" pitchFamily="2" charset="2"/>
              <a:buChar char="n"/>
            </a:pPr>
            <a:r>
              <a:rPr lang="en-US" altLang="zh-CN" sz="2000" dirty="0">
                <a:solidFill>
                  <a:srgbClr val="0000FF"/>
                </a:solidFill>
                <a:latin typeface="宋体" panose="02010600030101010101" pitchFamily="2" charset="-122"/>
              </a:rPr>
              <a:t>del</a:t>
            </a:r>
            <a:r>
              <a:rPr lang="zh-CN" altLang="en-US" sz="2000" dirty="0">
                <a:solidFill>
                  <a:srgbClr val="0000FF"/>
                </a:solidFill>
                <a:latin typeface="宋体" panose="02010600030101010101" pitchFamily="2" charset="-122"/>
              </a:rPr>
              <a:t>命令无法删除元组或字符串中的元素</a:t>
            </a:r>
            <a:r>
              <a:rPr lang="zh-CN" altLang="en-US" sz="2000" dirty="0">
                <a:latin typeface="宋体" panose="02010600030101010101" pitchFamily="2" charset="-122"/>
              </a:rPr>
              <a:t>，只可以删除整个元组或字符串</a:t>
            </a:r>
            <a:endParaRPr lang="en-US" altLang="zh-CN" sz="2000" dirty="0">
              <a:latin typeface="宋体" panose="02010600030101010101" pitchFamily="2" charset="-122"/>
            </a:endParaRPr>
          </a:p>
          <a:p>
            <a:pPr marL="742950" lvl="1" indent="-285750">
              <a:spcBef>
                <a:spcPts val="600"/>
              </a:spcBef>
              <a:buClr>
                <a:srgbClr val="FF0000"/>
              </a:buClr>
              <a:buFont typeface="Wingdings" panose="05000000000000000000" pitchFamily="2" charset="2"/>
              <a:buChar char="ü"/>
            </a:pPr>
            <a:r>
              <a:rPr lang="zh-CN" altLang="en-US" dirty="0">
                <a:latin typeface="宋体" panose="02010600030101010101" pitchFamily="2" charset="-122"/>
              </a:rPr>
              <a:t>因为这两者均属于</a:t>
            </a:r>
            <a:r>
              <a:rPr lang="zh-CN" altLang="en-US" dirty="0">
                <a:solidFill>
                  <a:srgbClr val="0000FF"/>
                </a:solidFill>
                <a:latin typeface="宋体" panose="02010600030101010101" pitchFamily="2" charset="-122"/>
              </a:rPr>
              <a:t>不可变序列</a:t>
            </a:r>
            <a:r>
              <a:rPr lang="zh-CN" altLang="en-US" dirty="0">
                <a:latin typeface="宋体" panose="02010600030101010101" pitchFamily="2" charset="-122"/>
              </a:rPr>
              <a:t>。</a:t>
            </a:r>
            <a:endParaRPr lang="zh-CN" altLang="en-US" dirty="0">
              <a:latin typeface="宋体" panose="02010600030101010101" pitchFamily="2" charset="-122"/>
            </a:endParaRPr>
          </a:p>
        </p:txBody>
      </p:sp>
      <p:sp>
        <p:nvSpPr>
          <p:cNvPr id="14" name="矩形 13"/>
          <p:cNvSpPr/>
          <p:nvPr/>
        </p:nvSpPr>
        <p:spPr>
          <a:xfrm>
            <a:off x="4608512" y="4460114"/>
            <a:ext cx="4572000" cy="1846659"/>
          </a:xfrm>
          <a:prstGeom prst="rect">
            <a:avLst/>
          </a:prstGeom>
        </p:spPr>
        <p:txBody>
          <a:bodyPr>
            <a:spAutoFit/>
          </a:bodyPr>
          <a:lstStyle/>
          <a:p>
            <a:pPr marL="285750" indent="-285750">
              <a:buClr>
                <a:srgbClr val="FF0000"/>
              </a:buClr>
              <a:buFont typeface="Wingdings" panose="05000000000000000000" pitchFamily="2" charset="2"/>
              <a:buChar char="ü"/>
            </a:pPr>
            <a:r>
              <a:rPr lang="zh-CN" altLang="en-US" sz="1600" b="1" dirty="0"/>
              <a:t>例如：</a:t>
            </a:r>
            <a:endParaRPr lang="zh-CN" altLang="en-US" sz="1600" b="1" dirty="0"/>
          </a:p>
          <a:p>
            <a:r>
              <a:rPr lang="zh-CN" altLang="en-US" sz="1400" dirty="0">
                <a:latin typeface="Consolas" panose="020B0609020204030204" charset="0"/>
                <a:cs typeface="Consolas" panose="020B0609020204030204" charset="0"/>
              </a:rPr>
              <a:t>&gt;&gt;&gt; s = "hello"</a:t>
            </a:r>
            <a:endParaRPr lang="zh-CN" altLang="en-US" sz="1400" dirty="0">
              <a:latin typeface="Consolas" panose="020B0609020204030204" charset="0"/>
              <a:cs typeface="Consolas" panose="020B0609020204030204" charset="0"/>
            </a:endParaRPr>
          </a:p>
          <a:p>
            <a:r>
              <a:rPr lang="zh-CN" altLang="en-US" sz="1400" dirty="0">
                <a:latin typeface="Consolas" panose="020B0609020204030204" charset="0"/>
                <a:cs typeface="Consolas" panose="020B0609020204030204" charset="0"/>
              </a:rPr>
              <a:t>&gt;&gt;&gt; del s[0]</a:t>
            </a:r>
            <a:endParaRPr lang="zh-CN" altLang="en-US" sz="1400" dirty="0">
              <a:latin typeface="Consolas" panose="020B0609020204030204" charset="0"/>
              <a:cs typeface="Consolas" panose="020B0609020204030204" charset="0"/>
            </a:endParaRPr>
          </a:p>
          <a:p>
            <a:r>
              <a:rPr lang="zh-CN" altLang="en-US" sz="1400" dirty="0">
                <a:solidFill>
                  <a:srgbClr val="FF0000"/>
                </a:solidFill>
                <a:latin typeface="Consolas" panose="020B0609020204030204" charset="0"/>
                <a:cs typeface="Consolas" panose="020B0609020204030204" charset="0"/>
              </a:rPr>
              <a:t>Traceback (most recent call last):</a:t>
            </a:r>
            <a:endParaRPr lang="zh-CN" altLang="en-US" sz="1400" dirty="0">
              <a:solidFill>
                <a:srgbClr val="FF0000"/>
              </a:solidFill>
              <a:latin typeface="Consolas" panose="020B0609020204030204" charset="0"/>
              <a:cs typeface="Consolas" panose="020B0609020204030204" charset="0"/>
            </a:endParaRPr>
          </a:p>
          <a:p>
            <a:r>
              <a:rPr lang="zh-CN" altLang="en-US" sz="1400" dirty="0">
                <a:solidFill>
                  <a:srgbClr val="FF0000"/>
                </a:solidFill>
                <a:latin typeface="Consolas" panose="020B0609020204030204" charset="0"/>
                <a:cs typeface="Consolas" panose="020B0609020204030204" charset="0"/>
              </a:rPr>
              <a:t>  File "&lt;pyshell#1&gt;", line 1, in &lt;module&gt;</a:t>
            </a:r>
            <a:endParaRPr lang="zh-CN" altLang="en-US" sz="1400" dirty="0">
              <a:solidFill>
                <a:srgbClr val="FF0000"/>
              </a:solidFill>
              <a:latin typeface="Consolas" panose="020B0609020204030204" charset="0"/>
              <a:cs typeface="Consolas" panose="020B0609020204030204" charset="0"/>
            </a:endParaRPr>
          </a:p>
          <a:p>
            <a:r>
              <a:rPr lang="zh-CN" altLang="en-US" sz="1400" dirty="0">
                <a:solidFill>
                  <a:srgbClr val="FF0000"/>
                </a:solidFill>
                <a:latin typeface="Consolas" panose="020B0609020204030204" charset="0"/>
                <a:cs typeface="Consolas" panose="020B0609020204030204" charset="0"/>
              </a:rPr>
              <a:t>    del s[0]</a:t>
            </a:r>
            <a:endParaRPr lang="zh-CN" altLang="en-US" sz="1400" dirty="0">
              <a:solidFill>
                <a:srgbClr val="FF0000"/>
              </a:solidFill>
              <a:latin typeface="Consolas" panose="020B0609020204030204" charset="0"/>
              <a:cs typeface="Consolas" panose="020B0609020204030204" charset="0"/>
            </a:endParaRPr>
          </a:p>
          <a:p>
            <a:r>
              <a:rPr lang="zh-CN" altLang="en-US" sz="1400" dirty="0">
                <a:solidFill>
                  <a:srgbClr val="FF0000"/>
                </a:solidFill>
                <a:latin typeface="Consolas" panose="020B0609020204030204" charset="0"/>
                <a:cs typeface="Consolas" panose="020B0609020204030204" charset="0"/>
              </a:rPr>
              <a:t>TypeError: 'str' object doesn't support item deletion</a:t>
            </a:r>
            <a:endParaRPr lang="zh-CN" altLang="en-US" sz="1400" dirty="0">
              <a:solidFill>
                <a:srgbClr val="FF0000"/>
              </a:solidFill>
              <a:latin typeface="Consolas" panose="020B0609020204030204" charset="0"/>
              <a:cs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文本占位符 63490"/>
          <p:cNvSpPr>
            <a:spLocks noGrp="1"/>
          </p:cNvSpPr>
          <p:nvPr>
            <p:ph idx="1"/>
          </p:nvPr>
        </p:nvSpPr>
        <p:spPr>
          <a:xfrm>
            <a:off x="555407" y="1356824"/>
            <a:ext cx="8229600" cy="4678451"/>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zh-CN" sz="1800" dirty="0"/>
              <a:t>Python</a:t>
            </a:r>
            <a:r>
              <a:rPr lang="zh-CN" altLang="en-US" sz="1800" dirty="0"/>
              <a:t>默认安装仅包含部分基本或核心模块，用户可安装大量的</a:t>
            </a:r>
            <a:r>
              <a:rPr lang="zh-CN" altLang="en-US" sz="1800" dirty="0">
                <a:solidFill>
                  <a:srgbClr val="FF0000"/>
                </a:solidFill>
              </a:rPr>
              <a:t>扩展模块</a:t>
            </a:r>
            <a:r>
              <a:rPr lang="zh-CN" altLang="en-US" sz="1800" dirty="0"/>
              <a:t>，</a:t>
            </a:r>
            <a:r>
              <a:rPr lang="en-US" altLang="zh-CN" sz="1800" dirty="0"/>
              <a:t>pip</a:t>
            </a:r>
            <a:r>
              <a:rPr lang="zh-CN" altLang="en-US" sz="1800" dirty="0"/>
              <a:t>是管理模块的重要工具。</a:t>
            </a:r>
            <a:endParaRPr lang="zh-CN" altLang="en-US" sz="1800" dirty="0"/>
          </a:p>
          <a:p>
            <a:pPr>
              <a:spcBef>
                <a:spcPts val="600"/>
              </a:spcBef>
              <a:spcAft>
                <a:spcPts val="0"/>
              </a:spcAft>
              <a:buClr>
                <a:srgbClr val="FF0000"/>
              </a:buClr>
              <a:buSzPct val="90000"/>
              <a:buFont typeface="Wingdings" panose="05000000000000000000" pitchFamily="2" charset="2"/>
              <a:buChar char="n"/>
            </a:pPr>
            <a:r>
              <a:rPr lang="zh-CN" altLang="en-US" sz="1800" dirty="0"/>
              <a:t>在</a:t>
            </a:r>
            <a:r>
              <a:rPr lang="en-US" altLang="zh-CN" sz="1800" dirty="0"/>
              <a:t>Python</a:t>
            </a:r>
            <a:r>
              <a:rPr lang="zh-CN" altLang="en-US" sz="1800" dirty="0"/>
              <a:t>启动时，仅加载了很少的一部分模块，在需要时由程序员显式地加载（可能需要先安装）其他模块。</a:t>
            </a:r>
            <a:endParaRPr lang="zh-CN" altLang="en-US" sz="1800" dirty="0"/>
          </a:p>
          <a:p>
            <a:pPr>
              <a:spcBef>
                <a:spcPts val="600"/>
              </a:spcBef>
              <a:spcAft>
                <a:spcPts val="0"/>
              </a:spcAft>
              <a:buClr>
                <a:srgbClr val="FF0000"/>
              </a:buClr>
              <a:buSzPct val="90000"/>
              <a:buFont typeface="Wingdings" panose="05000000000000000000" pitchFamily="2" charset="2"/>
              <a:buChar char="n"/>
            </a:pPr>
            <a:r>
              <a:rPr lang="zh-CN" altLang="en-US" sz="1800" b="1" dirty="0"/>
              <a:t>减小运行的压力，仅加载真正需要的模块和功能，且具有很强的可扩展性</a:t>
            </a:r>
            <a:r>
              <a:rPr lang="zh-CN" altLang="en-US" sz="1800" dirty="0"/>
              <a:t>。</a:t>
            </a:r>
            <a:endParaRPr lang="zh-CN" altLang="en-US" sz="1800" dirty="0"/>
          </a:p>
          <a:p>
            <a:pPr>
              <a:spcBef>
                <a:spcPts val="600"/>
              </a:spcBef>
              <a:spcAft>
                <a:spcPts val="0"/>
              </a:spcAft>
              <a:buClr>
                <a:srgbClr val="FF0000"/>
              </a:buClr>
              <a:buSzPct val="90000"/>
              <a:buFont typeface="Wingdings" panose="05000000000000000000" pitchFamily="2" charset="2"/>
              <a:buChar char="n"/>
            </a:pPr>
            <a:r>
              <a:rPr lang="zh-CN" altLang="en-US" sz="1800" dirty="0"/>
              <a:t>可以使用sys.modules.items()显示所有预加载模块的相关信息。</a:t>
            </a:r>
            <a:endParaRPr lang="en-US" altLang="zh-CN" sz="1800" dirty="0"/>
          </a:p>
          <a:p>
            <a:pPr>
              <a:spcBef>
                <a:spcPts val="600"/>
              </a:spcBef>
              <a:spcAft>
                <a:spcPts val="0"/>
              </a:spcAft>
              <a:buClr>
                <a:srgbClr val="FF0000"/>
              </a:buClr>
              <a:buSzPct val="90000"/>
              <a:buFont typeface="Wingdings" panose="05000000000000000000" pitchFamily="2" charset="2"/>
              <a:buChar char="n"/>
            </a:pPr>
            <a:r>
              <a:rPr lang="zh-CN" altLang="en-US" sz="1800" b="1" dirty="0">
                <a:solidFill>
                  <a:srgbClr val="FF0000"/>
                </a:solidFill>
              </a:rPr>
              <a:t>扩展模块的导入方法</a:t>
            </a:r>
            <a:endParaRPr lang="zh-CN" altLang="en-US" sz="1800" b="1" dirty="0">
              <a:solidFill>
                <a:srgbClr val="FF0000"/>
              </a:solidFill>
            </a:endParaRPr>
          </a:p>
        </p:txBody>
      </p:sp>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对象的删除</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1.3.8 </a:t>
            </a:r>
            <a:r>
              <a:rPr lang="zh-CN" altLang="en-US" sz="2400" b="1" dirty="0">
                <a:latin typeface="Times New Roman" panose="02020603050405020304" pitchFamily="18" charset="0"/>
              </a:rPr>
              <a:t>模型的导入与使用</a:t>
            </a:r>
            <a:endParaRPr lang="zh-CN" altLang="en-US" sz="2400" b="1" dirty="0">
              <a:latin typeface="Times New Roman" panose="02020603050405020304" pitchFamily="18" charset="0"/>
            </a:endParaRPr>
          </a:p>
        </p:txBody>
      </p:sp>
      <p:sp>
        <p:nvSpPr>
          <p:cNvPr id="11" name="文本占位符 65538"/>
          <p:cNvSpPr txBox="1"/>
          <p:nvPr/>
        </p:nvSpPr>
        <p:spPr bwMode="auto">
          <a:xfrm>
            <a:off x="914400" y="378904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l"/>
            </a:pPr>
            <a:r>
              <a:rPr lang="en-US" altLang="zh-CN" sz="1800" dirty="0">
                <a:solidFill>
                  <a:srgbClr val="0000FF"/>
                </a:solidFill>
                <a:latin typeface="Times New Roman" panose="02020603050405020304" pitchFamily="18" charset="0"/>
              </a:rPr>
              <a:t>import</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模块名</a:t>
            </a:r>
            <a:endParaRPr lang="en-US" altLang="zh-CN" sz="1800" b="1" dirty="0">
              <a:latin typeface="Times New Roman" panose="02020603050405020304" pitchFamily="18" charset="0"/>
            </a:endParaRPr>
          </a:p>
          <a:p>
            <a:pPr>
              <a:buClr>
                <a:srgbClr val="FF0000"/>
              </a:buClr>
              <a:buSzPct val="90000"/>
              <a:buFont typeface="Wingdings" panose="05000000000000000000" pitchFamily="2" charset="2"/>
              <a:buChar char="l"/>
            </a:pPr>
            <a:r>
              <a:rPr lang="zh-CN" altLang="en-US" sz="1800" b="1" dirty="0">
                <a:solidFill>
                  <a:srgbClr val="0000FF"/>
                </a:solidFill>
                <a:latin typeface="宋体" panose="02010600030101010101" pitchFamily="2" charset="-122"/>
              </a:rPr>
              <a:t>from</a:t>
            </a:r>
            <a:r>
              <a:rPr lang="zh-CN" altLang="en-US" sz="1800" b="1" dirty="0">
                <a:latin typeface="宋体" panose="02010600030101010101" pitchFamily="2" charset="-122"/>
              </a:rPr>
              <a:t> 模块名 </a:t>
            </a:r>
            <a:r>
              <a:rPr lang="zh-CN" altLang="en-US" sz="1800" b="1" dirty="0">
                <a:solidFill>
                  <a:srgbClr val="0000FF"/>
                </a:solidFill>
                <a:latin typeface="宋体" panose="02010600030101010101" pitchFamily="2" charset="-122"/>
              </a:rPr>
              <a:t>import</a:t>
            </a:r>
            <a:r>
              <a:rPr lang="zh-CN" altLang="en-US" sz="1800" b="1" dirty="0">
                <a:latin typeface="宋体" panose="02010600030101010101" pitchFamily="2" charset="-122"/>
              </a:rPr>
              <a:t> 对象名[ </a:t>
            </a:r>
            <a:r>
              <a:rPr lang="zh-CN" altLang="en-US" sz="1800" b="1" dirty="0">
                <a:solidFill>
                  <a:srgbClr val="0000FF"/>
                </a:solidFill>
                <a:latin typeface="宋体" panose="02010600030101010101" pitchFamily="2" charset="-122"/>
              </a:rPr>
              <a:t>as</a:t>
            </a:r>
            <a:r>
              <a:rPr lang="zh-CN" altLang="en-US" sz="1800" b="1" dirty="0">
                <a:latin typeface="宋体" panose="02010600030101010101" pitchFamily="2" charset="-122"/>
              </a:rPr>
              <a:t> 别名] </a:t>
            </a:r>
            <a:endParaRPr lang="en-US" altLang="zh-CN" sz="1800" b="1" dirty="0">
              <a:latin typeface="宋体" panose="02010600030101010101" pitchFamily="2" charset="-122"/>
            </a:endParaRPr>
          </a:p>
          <a:p>
            <a:pPr>
              <a:buClr>
                <a:srgbClr val="FF0000"/>
              </a:buClr>
              <a:buSzPct val="90000"/>
              <a:buFont typeface="Wingdings" panose="05000000000000000000" pitchFamily="2" charset="2"/>
              <a:buChar char="l"/>
            </a:pPr>
            <a:r>
              <a:rPr lang="zh-CN" altLang="en-US" sz="1800" b="1" dirty="0">
                <a:solidFill>
                  <a:srgbClr val="0000FF"/>
                </a:solidFill>
                <a:latin typeface="宋体" panose="02010600030101010101" pitchFamily="2" charset="-122"/>
              </a:rPr>
              <a:t>from</a:t>
            </a:r>
            <a:r>
              <a:rPr lang="zh-CN" altLang="en-US" sz="1800" b="1" dirty="0">
                <a:latin typeface="宋体" panose="02010600030101010101" pitchFamily="2" charset="-122"/>
              </a:rPr>
              <a:t> math </a:t>
            </a:r>
            <a:r>
              <a:rPr lang="zh-CN" altLang="en-US" sz="1800" b="1" dirty="0">
                <a:solidFill>
                  <a:srgbClr val="0000FF"/>
                </a:solidFill>
                <a:latin typeface="宋体" panose="02010600030101010101" pitchFamily="2" charset="-122"/>
              </a:rPr>
              <a:t>import</a:t>
            </a:r>
            <a:r>
              <a:rPr lang="zh-CN" altLang="en-US" sz="1800" b="1" dirty="0">
                <a:latin typeface="宋体" panose="02010600030101010101" pitchFamily="2" charset="-122"/>
              </a:rPr>
              <a:t> *</a:t>
            </a:r>
            <a:endParaRPr lang="zh-CN" altLang="en-US" sz="1800" b="1" dirty="0">
              <a:latin typeface="宋体" panose="02010600030101010101" pitchFamily="2" charset="-122"/>
            </a:endParaRPr>
          </a:p>
          <a:p>
            <a:pPr>
              <a:buClr>
                <a:srgbClr val="FF0000"/>
              </a:buClr>
              <a:buSzPct val="90000"/>
              <a:buFont typeface="Wingdings" panose="05000000000000000000" pitchFamily="2" charset="2"/>
              <a:buChar char="ü"/>
            </a:pPr>
            <a:r>
              <a:rPr lang="zh-CN" altLang="en-US" sz="1500" b="1" dirty="0">
                <a:latin typeface="宋体" panose="02010600030101010101" pitchFamily="2" charset="-122"/>
              </a:rPr>
              <a:t>例如：</a:t>
            </a:r>
            <a:endParaRPr lang="en-US" altLang="zh-CN" sz="1500" b="1" dirty="0">
              <a:latin typeface="宋体" panose="02010600030101010101" pitchFamily="2" charset="-122"/>
            </a:endParaRPr>
          </a:p>
          <a:p>
            <a:pPr>
              <a:buSzPct val="90000"/>
              <a:buFont typeface="Arial" panose="020B0604020202020204" pitchFamily="34" charset="0"/>
              <a:buNone/>
            </a:pPr>
            <a:r>
              <a:rPr lang="en-US" altLang="zh-CN" sz="1350" dirty="0">
                <a:latin typeface="Consolas" panose="020B0609020204030204" charset="0"/>
              </a:rPr>
              <a:t>    &gt;&gt;&gt; from math import sin</a:t>
            </a:r>
            <a:endParaRPr lang="en-US" altLang="zh-CN" sz="1350" dirty="0">
              <a:latin typeface="Consolas" panose="020B0609020204030204" charset="0"/>
            </a:endParaRPr>
          </a:p>
          <a:p>
            <a:pPr>
              <a:buSzPct val="90000"/>
              <a:buFont typeface="Arial" panose="020B0604020202020204" pitchFamily="34" charset="0"/>
              <a:buNone/>
            </a:pPr>
            <a:r>
              <a:rPr lang="en-US" altLang="zh-CN" sz="1350" dirty="0">
                <a:latin typeface="Consolas" panose="020B0609020204030204" charset="0"/>
              </a:rPr>
              <a:t>    &gt;&gt;&gt; sin(3)</a:t>
            </a:r>
            <a:endParaRPr lang="en-US" altLang="zh-CN" sz="1350" dirty="0">
              <a:latin typeface="Consolas" panose="020B0609020204030204" charset="0"/>
            </a:endParaRPr>
          </a:p>
          <a:p>
            <a:pPr>
              <a:buSzPct val="90000"/>
              <a:buFont typeface="Arial" panose="020B0604020202020204" pitchFamily="34" charset="0"/>
              <a:buNone/>
            </a:pPr>
            <a:r>
              <a:rPr lang="en-US" altLang="zh-CN" sz="1350" dirty="0">
                <a:solidFill>
                  <a:srgbClr val="0000FF"/>
                </a:solidFill>
                <a:latin typeface="Consolas" panose="020B0609020204030204" charset="0"/>
              </a:rPr>
              <a:t>    0.1411200080598672</a:t>
            </a:r>
            <a:endParaRPr lang="en-US" altLang="zh-CN" sz="1350" dirty="0">
              <a:solidFill>
                <a:srgbClr val="0000FF"/>
              </a:solidFill>
              <a:latin typeface="Consolas" panose="020B0609020204030204" charset="0"/>
            </a:endParaRPr>
          </a:p>
          <a:p>
            <a:pPr>
              <a:buSzPct val="90000"/>
              <a:buFont typeface="Arial" panose="020B0604020202020204" pitchFamily="34" charset="0"/>
              <a:buNone/>
            </a:pPr>
            <a:r>
              <a:rPr lang="en-US" altLang="zh-CN" sz="1350" dirty="0">
                <a:latin typeface="Consolas" panose="020B0609020204030204" charset="0"/>
              </a:rPr>
              <a:t>    &gt;&gt;&gt; from math import sin as f </a:t>
            </a:r>
            <a:endParaRPr lang="zh-CN" altLang="en-US" sz="1350" dirty="0">
              <a:latin typeface="Consolas" panose="020B0609020204030204" charset="0"/>
            </a:endParaRPr>
          </a:p>
          <a:p>
            <a:pPr>
              <a:buSzPct val="90000"/>
              <a:buFont typeface="Arial" panose="020B0604020202020204" pitchFamily="34" charset="0"/>
              <a:buNone/>
            </a:pPr>
            <a:r>
              <a:rPr lang="en-US" altLang="zh-CN" sz="1350" dirty="0">
                <a:latin typeface="Consolas" panose="020B0609020204030204" charset="0"/>
              </a:rPr>
              <a:t>    &gt;&gt;&gt; f(3)</a:t>
            </a:r>
            <a:endParaRPr lang="en-US" altLang="zh-CN" sz="1350" dirty="0">
              <a:latin typeface="Consolas" panose="020B0609020204030204" charset="0"/>
            </a:endParaRPr>
          </a:p>
          <a:p>
            <a:pPr>
              <a:buSzPct val="90000"/>
              <a:buFont typeface="Arial" panose="020B0604020202020204" pitchFamily="34" charset="0"/>
              <a:buNone/>
            </a:pPr>
            <a:r>
              <a:rPr lang="en-US" altLang="zh-CN" sz="1350" dirty="0">
                <a:solidFill>
                  <a:srgbClr val="00B0F0"/>
                </a:solidFill>
                <a:latin typeface="Consolas" panose="020B0609020204030204" charset="0"/>
              </a:rPr>
              <a:t>    </a:t>
            </a:r>
            <a:r>
              <a:rPr lang="en-US" altLang="zh-CN" sz="1350" dirty="0">
                <a:solidFill>
                  <a:srgbClr val="0000FF"/>
                </a:solidFill>
                <a:latin typeface="Consolas" panose="020B0609020204030204" charset="0"/>
              </a:rPr>
              <a:t>0.141120008059867</a:t>
            </a:r>
            <a:endParaRPr lang="en-US" altLang="zh-CN" sz="1350" dirty="0">
              <a:solidFill>
                <a:srgbClr val="0000FF"/>
              </a:solidFill>
              <a:latin typeface="Consolas" panose="020B0609020204030204"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对象的删除</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1.3.8 </a:t>
            </a:r>
            <a:r>
              <a:rPr lang="zh-CN" altLang="en-US" sz="2400" b="1" dirty="0">
                <a:latin typeface="Times New Roman" panose="02020603050405020304" pitchFamily="18" charset="0"/>
              </a:rPr>
              <a:t>模型的导入与使用</a:t>
            </a:r>
            <a:endParaRPr lang="zh-CN" altLang="en-US" sz="2400" b="1" dirty="0">
              <a:latin typeface="Times New Roman" panose="02020603050405020304" pitchFamily="18" charset="0"/>
            </a:endParaRPr>
          </a:p>
        </p:txBody>
      </p:sp>
      <p:sp>
        <p:nvSpPr>
          <p:cNvPr id="11" name="内容占位符 2"/>
          <p:cNvSpPr txBox="1"/>
          <p:nvPr/>
        </p:nvSpPr>
        <p:spPr bwMode="auto">
          <a:xfrm>
            <a:off x="756731" y="1254997"/>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000" b="1" dirty="0"/>
              <a:t>重新导入一个模块：在</a:t>
            </a:r>
            <a:r>
              <a:rPr lang="en-US" altLang="zh-CN" sz="2000" b="1" dirty="0"/>
              <a:t>3.x</a:t>
            </a:r>
            <a:r>
              <a:rPr lang="zh-CN" altLang="en-US" sz="2000" b="1" dirty="0"/>
              <a:t>中，需要使用</a:t>
            </a:r>
            <a:r>
              <a:rPr lang="en-US" altLang="zh-CN" sz="2000" b="1" dirty="0">
                <a:solidFill>
                  <a:srgbClr val="FF0000"/>
                </a:solidFill>
              </a:rPr>
              <a:t>imp</a:t>
            </a:r>
            <a:r>
              <a:rPr lang="zh-CN" altLang="en-US" sz="2000" b="1" dirty="0">
                <a:solidFill>
                  <a:srgbClr val="FF0000"/>
                </a:solidFill>
              </a:rPr>
              <a:t>模块的</a:t>
            </a:r>
            <a:r>
              <a:rPr lang="en-US" altLang="zh-CN" sz="2000" b="1" dirty="0">
                <a:solidFill>
                  <a:srgbClr val="FF0000"/>
                </a:solidFill>
              </a:rPr>
              <a:t>reload</a:t>
            </a:r>
            <a:r>
              <a:rPr lang="zh-CN" altLang="en-US" sz="2000" b="1" dirty="0">
                <a:solidFill>
                  <a:srgbClr val="FF0000"/>
                </a:solidFill>
              </a:rPr>
              <a:t>函数</a:t>
            </a:r>
            <a:endParaRPr lang="en-US" altLang="zh-CN" sz="2000" b="1" dirty="0"/>
          </a:p>
          <a:p>
            <a:pPr>
              <a:buClr>
                <a:srgbClr val="FF0000"/>
              </a:buClr>
              <a:buSzPct val="90000"/>
              <a:buFont typeface="Wingdings" panose="05000000000000000000" pitchFamily="2" charset="2"/>
              <a:buChar char="n"/>
            </a:pPr>
            <a:r>
              <a:rPr lang="zh-CN" altLang="en-US" sz="2000" b="1" dirty="0"/>
              <a:t>导入模块时的文件搜索顺序</a:t>
            </a:r>
            <a:endParaRPr lang="zh-CN" altLang="en-US" sz="2000" b="1" dirty="0"/>
          </a:p>
          <a:p>
            <a:pPr lvl="1">
              <a:spcBef>
                <a:spcPts val="600"/>
              </a:spcBef>
              <a:spcAft>
                <a:spcPts val="0"/>
              </a:spcAft>
              <a:buClr>
                <a:srgbClr val="FF0000"/>
              </a:buClr>
              <a:buSzPct val="90000"/>
              <a:buFont typeface="Wingdings" panose="05000000000000000000" charset="0"/>
              <a:buChar char="ü"/>
            </a:pPr>
            <a:r>
              <a:rPr lang="zh-CN" altLang="en-US" sz="1800" b="1" dirty="0"/>
              <a:t>当前文件夹</a:t>
            </a:r>
            <a:endParaRPr lang="zh-CN" altLang="en-US" sz="1800" b="1" dirty="0"/>
          </a:p>
          <a:p>
            <a:pPr lvl="1">
              <a:spcBef>
                <a:spcPts val="600"/>
              </a:spcBef>
              <a:spcAft>
                <a:spcPts val="0"/>
              </a:spcAft>
              <a:buClr>
                <a:srgbClr val="FF0000"/>
              </a:buClr>
              <a:buSzPct val="90000"/>
              <a:buFont typeface="Wingdings" panose="05000000000000000000" charset="0"/>
              <a:buChar char="ü"/>
            </a:pPr>
            <a:r>
              <a:rPr lang="en-US" altLang="zh-CN" sz="1800" b="1" dirty="0" err="1"/>
              <a:t>sys.path</a:t>
            </a:r>
            <a:r>
              <a:rPr lang="zh-CN" altLang="en-US" sz="1800" b="1" dirty="0"/>
              <a:t>变量指定的文件夹</a:t>
            </a:r>
            <a:endParaRPr lang="en-US" altLang="zh-CN" sz="1800" b="1" dirty="0"/>
          </a:p>
          <a:p>
            <a:pPr lvl="2">
              <a:spcBef>
                <a:spcPts val="600"/>
              </a:spcBef>
              <a:spcAft>
                <a:spcPts val="0"/>
              </a:spcAft>
              <a:buClr>
                <a:srgbClr val="FF0000"/>
              </a:buClr>
              <a:buSzPct val="90000"/>
              <a:buFont typeface="Arial" panose="020B0604020202020204" pitchFamily="34" charset="0"/>
              <a:buChar char="•"/>
            </a:pPr>
            <a:r>
              <a:rPr lang="zh-CN" altLang="en-US" sz="1800" b="1" dirty="0"/>
              <a:t>可以使用</a:t>
            </a:r>
            <a:r>
              <a:rPr lang="en-US" altLang="zh-CN" sz="1800" b="1" dirty="0"/>
              <a:t>sys</a:t>
            </a:r>
            <a:r>
              <a:rPr lang="zh-CN" altLang="en-US" sz="1800" b="1" dirty="0"/>
              <a:t>模块的</a:t>
            </a:r>
            <a:r>
              <a:rPr lang="en-US" altLang="zh-CN" sz="1800" b="1" dirty="0"/>
              <a:t>path</a:t>
            </a:r>
            <a:r>
              <a:rPr lang="zh-CN" altLang="en-US" sz="1800" b="1" dirty="0"/>
              <a:t>变量查看</a:t>
            </a:r>
            <a:r>
              <a:rPr lang="en-US" altLang="zh-CN" sz="1800" b="1" dirty="0"/>
              <a:t>python</a:t>
            </a:r>
            <a:r>
              <a:rPr lang="zh-CN" altLang="en-US" sz="1800" b="1" dirty="0"/>
              <a:t>导入模块时搜索模块的路径，也可以向其中</a:t>
            </a:r>
            <a:r>
              <a:rPr lang="en-US" altLang="zh-CN" sz="1800" b="1" dirty="0"/>
              <a:t>append</a:t>
            </a:r>
            <a:r>
              <a:rPr lang="zh-CN" altLang="en-US" sz="1800" b="1" dirty="0"/>
              <a:t>自定义的目录以扩展搜索路径。</a:t>
            </a:r>
            <a:endParaRPr lang="zh-CN" altLang="en-US" sz="1800" b="1" dirty="0"/>
          </a:p>
          <a:p>
            <a:pPr lvl="1">
              <a:spcBef>
                <a:spcPts val="600"/>
              </a:spcBef>
              <a:spcAft>
                <a:spcPts val="0"/>
              </a:spcAft>
              <a:buClr>
                <a:srgbClr val="FF0000"/>
              </a:buClr>
              <a:buSzPct val="90000"/>
              <a:buFont typeface="Wingdings" panose="05000000000000000000" charset="0"/>
              <a:buChar char="ü"/>
            </a:pPr>
            <a:r>
              <a:rPr lang="zh-CN" altLang="en-US" sz="1800" b="1" dirty="0"/>
              <a:t>优先导入</a:t>
            </a:r>
            <a:r>
              <a:rPr lang="en-US" altLang="zh-CN" sz="1800" b="1" dirty="0" err="1"/>
              <a:t>pyc</a:t>
            </a:r>
            <a:r>
              <a:rPr lang="zh-CN" altLang="en-US" sz="1800" b="1" dirty="0"/>
              <a:t>文件</a:t>
            </a:r>
            <a:endParaRPr lang="en-US" altLang="zh-CN" sz="1800" b="1" dirty="0"/>
          </a:p>
          <a:p>
            <a:pPr lvl="2">
              <a:spcBef>
                <a:spcPts val="600"/>
              </a:spcBef>
              <a:spcAft>
                <a:spcPts val="0"/>
              </a:spcAft>
              <a:buClr>
                <a:srgbClr val="FF0000"/>
              </a:buClr>
              <a:buSzPct val="90000"/>
              <a:buFont typeface="Arial" panose="020B0604020202020204" pitchFamily="34" charset="0"/>
              <a:buChar char="•"/>
            </a:pPr>
            <a:r>
              <a:rPr lang="zh-CN" altLang="en-US" sz="1800" b="1" dirty="0"/>
              <a:t>如果相应的</a:t>
            </a:r>
            <a:r>
              <a:rPr lang="en-US" altLang="zh-CN" sz="1800" b="1" dirty="0" err="1"/>
              <a:t>pyc</a:t>
            </a:r>
            <a:r>
              <a:rPr lang="zh-CN" altLang="en-US" sz="1800" b="1" dirty="0"/>
              <a:t>文件与</a:t>
            </a:r>
            <a:r>
              <a:rPr lang="en-US" altLang="zh-CN" sz="1800" b="1" dirty="0" err="1"/>
              <a:t>py</a:t>
            </a:r>
            <a:r>
              <a:rPr lang="zh-CN" altLang="en-US" sz="1800" b="1" dirty="0"/>
              <a:t>文件时间不相符，则导入</a:t>
            </a:r>
            <a:r>
              <a:rPr lang="en-US" altLang="zh-CN" sz="1800" b="1" dirty="0" err="1"/>
              <a:t>py</a:t>
            </a:r>
            <a:r>
              <a:rPr lang="zh-CN" altLang="en-US" sz="1800" b="1" dirty="0"/>
              <a:t>文件并重新编译该模块。</a:t>
            </a:r>
            <a:endParaRPr lang="zh-CN" altLang="en-US" sz="1800" b="1" dirty="0"/>
          </a:p>
          <a:p>
            <a:pPr lvl="1">
              <a:spcBef>
                <a:spcPts val="600"/>
              </a:spcBef>
              <a:spcAft>
                <a:spcPts val="0"/>
              </a:spcAft>
              <a:buClr>
                <a:srgbClr val="FF0000"/>
              </a:buClr>
              <a:buSzPct val="90000"/>
              <a:buFont typeface="Wingdings" panose="05000000000000000000" charset="0"/>
              <a:buChar char="ü"/>
            </a:pPr>
            <a:endParaRPr lang="zh-CN" altLang="en-US" sz="1600" b="1" dirty="0"/>
          </a:p>
        </p:txBody>
      </p:sp>
      <p:sp>
        <p:nvSpPr>
          <p:cNvPr id="12" name="内容占位符 2"/>
          <p:cNvSpPr txBox="1"/>
          <p:nvPr/>
        </p:nvSpPr>
        <p:spPr bwMode="auto">
          <a:xfrm>
            <a:off x="756731" y="451877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000" dirty="0"/>
              <a:t>如需导入多个模块，建议顺序如下：</a:t>
            </a:r>
            <a:endParaRPr lang="zh-CN" altLang="en-US" sz="2000" dirty="0"/>
          </a:p>
          <a:p>
            <a:pPr lvl="1">
              <a:spcBef>
                <a:spcPts val="600"/>
              </a:spcBef>
              <a:spcAft>
                <a:spcPts val="0"/>
              </a:spcAft>
              <a:buClr>
                <a:srgbClr val="FF0000"/>
              </a:buClr>
              <a:buSzPct val="90000"/>
              <a:buFont typeface="Wingdings" panose="05000000000000000000" charset="0"/>
              <a:buChar char="ü"/>
            </a:pPr>
            <a:r>
              <a:rPr lang="zh-CN" altLang="en-US" sz="1800" b="1" dirty="0"/>
              <a:t>标准库</a:t>
            </a:r>
            <a:endParaRPr lang="zh-CN" altLang="en-US" sz="1800" b="1" dirty="0"/>
          </a:p>
          <a:p>
            <a:pPr lvl="1">
              <a:spcBef>
                <a:spcPts val="600"/>
              </a:spcBef>
              <a:spcAft>
                <a:spcPts val="0"/>
              </a:spcAft>
              <a:buClr>
                <a:srgbClr val="FF0000"/>
              </a:buClr>
              <a:buSzPct val="90000"/>
              <a:buFont typeface="Wingdings" panose="05000000000000000000" charset="0"/>
              <a:buChar char="ü"/>
            </a:pPr>
            <a:r>
              <a:rPr lang="zh-CN" altLang="en-US" sz="1800" b="1" dirty="0"/>
              <a:t>成熟的第三方扩展库</a:t>
            </a:r>
            <a:endParaRPr lang="zh-CN" altLang="en-US" sz="1800" b="1" dirty="0"/>
          </a:p>
          <a:p>
            <a:pPr lvl="1">
              <a:spcBef>
                <a:spcPts val="600"/>
              </a:spcBef>
              <a:spcAft>
                <a:spcPts val="0"/>
              </a:spcAft>
              <a:buClr>
                <a:srgbClr val="FF0000"/>
              </a:buClr>
              <a:buSzPct val="90000"/>
              <a:buFont typeface="Wingdings" panose="05000000000000000000" charset="0"/>
              <a:buChar char="ü"/>
            </a:pPr>
            <a:r>
              <a:rPr lang="zh-CN" altLang="en-US" sz="1800" b="1" dirty="0"/>
              <a:t>自己开发的库</a:t>
            </a:r>
            <a:endParaRPr lang="zh-CN" altLang="en-US" sz="1800" b="1"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文件</a:t>
                </a:r>
                <a:endParaRPr lang="zh-CN" altLang="en-US" sz="3600" b="1" dirty="0">
                  <a:latin typeface="Times New Roman" panose="02020603050405020304" pitchFamily="18" charset="0"/>
                  <a:ea typeface="仿宋" panose="02010609060101010101" pitchFamily="49" charset="-122"/>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3" name="文本占位符 70658"/>
          <p:cNvSpPr>
            <a:spLocks noGrp="1"/>
          </p:cNvSpPr>
          <p:nvPr>
            <p:ph idx="1"/>
          </p:nvPr>
        </p:nvSpPr>
        <p:spPr>
          <a:xfrm>
            <a:off x="592560" y="1317128"/>
            <a:ext cx="8443936" cy="4678451"/>
          </a:xfrm>
        </p:spPr>
        <p:txBody>
          <a:bodyPr anchor="t"/>
          <a:lstStyle/>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a:t>
            </a:r>
            <a:r>
              <a:rPr lang="zh-CN" altLang="en-US" sz="2000" b="1" dirty="0"/>
              <a:t>：</a:t>
            </a:r>
            <a:r>
              <a:rPr lang="en-US" altLang="zh-CN" sz="2000" b="1" dirty="0"/>
              <a:t>Python</a:t>
            </a:r>
            <a:r>
              <a:rPr lang="zh-CN" altLang="en-US" sz="2000" b="1" dirty="0"/>
              <a:t>源文件，由</a:t>
            </a:r>
            <a:r>
              <a:rPr lang="en-US" altLang="zh-CN" sz="2000" b="1" dirty="0"/>
              <a:t>Python</a:t>
            </a:r>
            <a:r>
              <a:rPr lang="zh-CN" altLang="en-US" sz="2000" b="1" dirty="0"/>
              <a:t>解释器负责解释执行。</a:t>
            </a:r>
            <a:endParaRPr lang="zh-CN" altLang="en-US" sz="2000" b="1" dirty="0"/>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pyw</a:t>
            </a:r>
            <a:r>
              <a:rPr lang="zh-CN" altLang="en-US" sz="2000" b="1" dirty="0"/>
              <a:t>：</a:t>
            </a:r>
            <a:r>
              <a:rPr lang="en-US" altLang="zh-CN" sz="2000" b="1" dirty="0"/>
              <a:t>Python</a:t>
            </a:r>
            <a:r>
              <a:rPr lang="zh-CN" altLang="en-US" sz="2000" b="1" dirty="0"/>
              <a:t>源文件，常用于图形界面程序文件。</a:t>
            </a:r>
            <a:endParaRPr lang="zh-CN" altLang="en-US" sz="2000" b="1" dirty="0"/>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pyc</a:t>
            </a:r>
            <a:r>
              <a:rPr lang="zh-CN" altLang="en-US" sz="2000" b="1" dirty="0"/>
              <a:t>：</a:t>
            </a:r>
            <a:r>
              <a:rPr lang="en-US" altLang="zh-CN" sz="2000" b="1" dirty="0"/>
              <a:t>Python</a:t>
            </a:r>
            <a:r>
              <a:rPr lang="zh-CN" altLang="en-US" sz="2000" b="1" dirty="0"/>
              <a:t>字节码文件，无法使用文本编辑器直接查看其内容，可用</a:t>
            </a:r>
            <a:endParaRPr lang="en-US" altLang="zh-CN" sz="2000" b="1" dirty="0"/>
          </a:p>
          <a:p>
            <a:pPr marL="0" indent="0">
              <a:spcBef>
                <a:spcPts val="600"/>
              </a:spcBef>
              <a:spcAft>
                <a:spcPts val="300"/>
              </a:spcAft>
              <a:buClr>
                <a:srgbClr val="FF0000"/>
              </a:buClr>
              <a:buSzPct val="90000"/>
              <a:buNone/>
            </a:pPr>
            <a:r>
              <a:rPr lang="en-US" altLang="zh-CN" sz="2000" b="1" dirty="0"/>
              <a:t>                </a:t>
            </a:r>
            <a:r>
              <a:rPr lang="zh-CN" altLang="en-US" sz="2000" b="1" dirty="0"/>
              <a:t>于隐藏</a:t>
            </a:r>
            <a:r>
              <a:rPr lang="en-US" altLang="zh-CN" sz="2000" b="1" dirty="0"/>
              <a:t>Python</a:t>
            </a:r>
            <a:r>
              <a:rPr lang="zh-CN" altLang="en-US" sz="2000" b="1" dirty="0"/>
              <a:t>源代码和提高运行速度。</a:t>
            </a:r>
            <a:endParaRPr lang="en-US" altLang="zh-CN" sz="2000" b="1" dirty="0"/>
          </a:p>
          <a:p>
            <a:pPr lvl="1">
              <a:spcBef>
                <a:spcPts val="600"/>
              </a:spcBef>
              <a:spcAft>
                <a:spcPts val="300"/>
              </a:spcAft>
              <a:buClr>
                <a:srgbClr val="FF0000"/>
              </a:buClr>
              <a:buSzPct val="90000"/>
              <a:buFont typeface="Wingdings" panose="05000000000000000000" pitchFamily="2" charset="2"/>
              <a:buChar char="ü"/>
            </a:pPr>
            <a:r>
              <a:rPr lang="zh-CN" altLang="en-US" sz="1800" dirty="0"/>
              <a:t>对于</a:t>
            </a:r>
            <a:r>
              <a:rPr lang="en-US" altLang="zh-CN" sz="1800" dirty="0"/>
              <a:t>Python</a:t>
            </a:r>
            <a:r>
              <a:rPr lang="zh-CN" altLang="en-US" sz="1800" dirty="0"/>
              <a:t>模块，第一次被导入时将被编译成字节码的形式，并在以后再次导入时优先使用“</a:t>
            </a:r>
            <a:r>
              <a:rPr lang="en-US" altLang="zh-CN" sz="1800" dirty="0"/>
              <a:t>.</a:t>
            </a:r>
            <a:r>
              <a:rPr lang="en-US" altLang="zh-CN" sz="1800" dirty="0" err="1"/>
              <a:t>pyc</a:t>
            </a:r>
            <a:r>
              <a:rPr lang="en-US" altLang="zh-CN" sz="1800" dirty="0"/>
              <a:t>”</a:t>
            </a:r>
            <a:r>
              <a:rPr lang="zh-CN" altLang="en-US" sz="1800" dirty="0"/>
              <a:t>文件，以提高模块的加载和运行速度。</a:t>
            </a:r>
            <a:endParaRPr lang="en-US" altLang="zh-CN" sz="1800" dirty="0"/>
          </a:p>
          <a:p>
            <a:pPr lvl="1">
              <a:spcBef>
                <a:spcPts val="600"/>
              </a:spcBef>
              <a:spcAft>
                <a:spcPts val="300"/>
              </a:spcAft>
              <a:buClr>
                <a:srgbClr val="FF0000"/>
              </a:buClr>
              <a:buSzPct val="90000"/>
              <a:buFont typeface="Wingdings" panose="05000000000000000000" pitchFamily="2" charset="2"/>
              <a:buChar char="ü"/>
            </a:pPr>
            <a:r>
              <a:rPr lang="zh-CN" altLang="en-US" sz="1800" dirty="0"/>
              <a:t>对于非模块文件，直接执行时并不生成“</a:t>
            </a:r>
            <a:r>
              <a:rPr lang="en-US" altLang="zh-CN" sz="1800" dirty="0"/>
              <a:t>.</a:t>
            </a:r>
            <a:r>
              <a:rPr lang="en-US" altLang="zh-CN" sz="1800" dirty="0" err="1"/>
              <a:t>pyc</a:t>
            </a:r>
            <a:r>
              <a:rPr lang="en-US" altLang="zh-CN" sz="1800" dirty="0"/>
              <a:t>”</a:t>
            </a:r>
            <a:r>
              <a:rPr lang="zh-CN" altLang="en-US" sz="1800" dirty="0"/>
              <a:t>文件，但可使用</a:t>
            </a:r>
            <a:r>
              <a:rPr lang="en-US" altLang="zh-CN" sz="1800" dirty="0" err="1"/>
              <a:t>py_compile</a:t>
            </a:r>
            <a:r>
              <a:rPr lang="zh-CN" altLang="en-US" sz="1800" dirty="0"/>
              <a:t>模块的</a:t>
            </a:r>
            <a:r>
              <a:rPr lang="en-US" altLang="zh-CN" sz="1800" dirty="0"/>
              <a:t>compile()</a:t>
            </a:r>
            <a:r>
              <a:rPr lang="zh-CN" altLang="en-US" sz="1800" dirty="0"/>
              <a:t>函数进行编译以提高加载和运行速度。</a:t>
            </a:r>
            <a:endParaRPr lang="en-US" altLang="zh-CN" sz="1800" dirty="0"/>
          </a:p>
          <a:p>
            <a:pPr lvl="1">
              <a:spcBef>
                <a:spcPts val="600"/>
              </a:spcBef>
              <a:spcAft>
                <a:spcPts val="300"/>
              </a:spcAft>
              <a:buClr>
                <a:srgbClr val="FF0000"/>
              </a:buClr>
              <a:buSzPct val="90000"/>
              <a:buFont typeface="Wingdings" panose="05000000000000000000" pitchFamily="2" charset="2"/>
              <a:buChar char="ü"/>
            </a:pPr>
            <a:r>
              <a:rPr lang="en-US" altLang="zh-CN" sz="1800" dirty="0"/>
              <a:t>Python</a:t>
            </a:r>
            <a:r>
              <a:rPr lang="zh-CN" altLang="en-US" sz="1800" dirty="0"/>
              <a:t>还提供了</a:t>
            </a:r>
            <a:r>
              <a:rPr lang="en-US" altLang="zh-CN" sz="1800" dirty="0" err="1"/>
              <a:t>compileall</a:t>
            </a:r>
            <a:r>
              <a:rPr lang="zh-CN" altLang="en-US" sz="1800" dirty="0"/>
              <a:t>模块，其中包含</a:t>
            </a:r>
            <a:r>
              <a:rPr lang="en-US" altLang="zh-CN" sz="1800" dirty="0" err="1"/>
              <a:t>compile_dir</a:t>
            </a:r>
            <a:r>
              <a:rPr lang="en-US" altLang="zh-CN" sz="1800" dirty="0"/>
              <a:t>()</a:t>
            </a:r>
            <a:r>
              <a:rPr lang="zh-CN" altLang="en-US" sz="1800" dirty="0"/>
              <a:t>、</a:t>
            </a:r>
            <a:r>
              <a:rPr lang="en-US" altLang="zh-CN" sz="1800" dirty="0" err="1"/>
              <a:t>compile_file</a:t>
            </a:r>
            <a:r>
              <a:rPr lang="en-US" altLang="zh-CN" sz="1800" dirty="0"/>
              <a:t>()</a:t>
            </a:r>
            <a:r>
              <a:rPr lang="zh-CN" altLang="en-US" sz="1800" dirty="0"/>
              <a:t>和</a:t>
            </a:r>
            <a:r>
              <a:rPr lang="en-US" altLang="zh-CN" sz="1800" dirty="0" err="1"/>
              <a:t>compile_path</a:t>
            </a:r>
            <a:r>
              <a:rPr lang="en-US" altLang="zh-CN" sz="1800" dirty="0"/>
              <a:t>()</a:t>
            </a:r>
            <a:r>
              <a:rPr lang="zh-CN" altLang="en-US" sz="1800" dirty="0"/>
              <a:t>等方法，用来支持批量</a:t>
            </a:r>
            <a:r>
              <a:rPr lang="en-US" altLang="zh-CN" sz="1800" dirty="0"/>
              <a:t>Python</a:t>
            </a:r>
            <a:r>
              <a:rPr lang="zh-CN" altLang="en-US" sz="1800" dirty="0"/>
              <a:t>源程序文件的编译。</a:t>
            </a:r>
            <a:endParaRPr lang="en-US" altLang="zh-CN" sz="1800" dirty="0"/>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sym typeface="Arial" panose="020B0604020202020204" pitchFamily="34" charset="0"/>
              </a:rPr>
              <a:t>.</a:t>
            </a:r>
            <a:r>
              <a:rPr lang="en-US" altLang="zh-CN" sz="2000" b="1" dirty="0" err="1">
                <a:solidFill>
                  <a:srgbClr val="FF0000"/>
                </a:solidFill>
                <a:sym typeface="Arial" panose="020B0604020202020204" pitchFamily="34" charset="0"/>
              </a:rPr>
              <a:t>pyd</a:t>
            </a:r>
            <a:r>
              <a:rPr lang="zh-CN" altLang="en-US" sz="2000" b="1" dirty="0">
                <a:solidFill>
                  <a:srgbClr val="FF0000"/>
                </a:solidFill>
                <a:sym typeface="Arial" panose="020B0604020202020204" pitchFamily="34" charset="0"/>
              </a:rPr>
              <a:t>：</a:t>
            </a:r>
            <a:r>
              <a:rPr lang="zh-CN" altLang="en-US" sz="2000" b="1" dirty="0">
                <a:sym typeface="Arial" panose="020B0604020202020204" pitchFamily="34" charset="0"/>
              </a:rPr>
              <a:t>一般是由其他语言编写并编译的二进制文件，常用于实现某些软</a:t>
            </a:r>
            <a:endParaRPr lang="en-US" altLang="zh-CN" sz="2000" b="1" dirty="0">
              <a:sym typeface="Arial" panose="020B0604020202020204" pitchFamily="34" charset="0"/>
            </a:endParaRPr>
          </a:p>
          <a:p>
            <a:pPr marL="0" indent="0">
              <a:spcBef>
                <a:spcPts val="600"/>
              </a:spcBef>
              <a:spcAft>
                <a:spcPts val="300"/>
              </a:spcAft>
              <a:buClr>
                <a:srgbClr val="FF0000"/>
              </a:buClr>
              <a:buSzPct val="90000"/>
              <a:buNone/>
            </a:pPr>
            <a:r>
              <a:rPr lang="en-US" altLang="zh-CN" sz="2000" b="1" dirty="0">
                <a:sym typeface="Arial" panose="020B0604020202020204" pitchFamily="34" charset="0"/>
              </a:rPr>
              <a:t>                 </a:t>
            </a:r>
            <a:r>
              <a:rPr lang="zh-CN" altLang="en-US" sz="2000" b="1" dirty="0">
                <a:sym typeface="Arial" panose="020B0604020202020204" pitchFamily="34" charset="0"/>
              </a:rPr>
              <a:t>件工具的</a:t>
            </a:r>
            <a:r>
              <a:rPr lang="en-US" altLang="zh-CN" sz="2000" b="1" dirty="0">
                <a:sym typeface="Arial" panose="020B0604020202020204" pitchFamily="34" charset="0"/>
              </a:rPr>
              <a:t>Python</a:t>
            </a:r>
            <a:r>
              <a:rPr lang="zh-CN" altLang="en-US" sz="2000" b="1" dirty="0">
                <a:sym typeface="Arial" panose="020B0604020202020204" pitchFamily="34" charset="0"/>
              </a:rPr>
              <a:t>编程接口插件或</a:t>
            </a:r>
            <a:r>
              <a:rPr lang="en-US" altLang="zh-CN" sz="2000" b="1" dirty="0">
                <a:sym typeface="Arial" panose="020B0604020202020204" pitchFamily="34" charset="0"/>
              </a:rPr>
              <a:t>Python</a:t>
            </a:r>
            <a:r>
              <a:rPr lang="zh-CN" altLang="en-US" sz="2000" b="1" dirty="0">
                <a:sym typeface="Arial" panose="020B0604020202020204" pitchFamily="34" charset="0"/>
              </a:rPr>
              <a:t>动态链接库。</a:t>
            </a:r>
            <a:endParaRPr lang="zh-CN" altLang="en-US" sz="2000" b="1" dirty="0"/>
          </a:p>
          <a:p>
            <a:pPr lvl="1">
              <a:spcBef>
                <a:spcPts val="300"/>
              </a:spcBef>
              <a:spcAft>
                <a:spcPts val="0"/>
              </a:spcAft>
              <a:buClr>
                <a:srgbClr val="FF0000"/>
              </a:buClr>
              <a:buSzPct val="90000"/>
              <a:buFont typeface="Arial" panose="020B0604020202020204" pitchFamily="34" charset="0"/>
              <a:buChar char="•"/>
            </a:pPr>
            <a:endParaRPr lang="zh-CN" altLang="en-US" sz="1800" dirty="0"/>
          </a:p>
        </p:txBody>
      </p:sp>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文件</a:t>
            </a:r>
            <a:endParaRPr lang="zh-CN" altLang="en-US" sz="2400" b="1" dirty="0">
              <a:latin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555407" y="113497"/>
            <a:ext cx="9921249" cy="674847"/>
            <a:chOff x="936625" y="4202884"/>
            <a:chExt cx="9921249" cy="674847"/>
          </a:xfrm>
        </p:grpSpPr>
        <p:grpSp>
          <p:nvGrpSpPr>
            <p:cNvPr id="6" name="组合 106"/>
            <p:cNvGrpSpPr/>
            <p:nvPr/>
          </p:nvGrpSpPr>
          <p:grpSpPr>
            <a:xfrm>
              <a:off x="936625" y="4202884"/>
              <a:ext cx="9921249" cy="674847"/>
              <a:chOff x="927100" y="4202884"/>
              <a:chExt cx="9921249" cy="674847"/>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631325" y="4247931"/>
                <a:ext cx="9217024"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a:buClr>
                    <a:srgbClr val="FF0000"/>
                  </a:buClr>
                </a:pPr>
                <a:r>
                  <a:rPr lang="en-US" altLang="zh-CN" sz="3200" b="1" dirty="0">
                    <a:latin typeface="Times New Roman" panose="02020603050405020304" pitchFamily="18" charset="0"/>
                    <a:ea typeface="仿宋" panose="02010609060101010101" pitchFamily="49" charset="-122"/>
                  </a:rPr>
                  <a:t> </a:t>
                </a:r>
                <a:r>
                  <a:rPr lang="en-US" altLang="zh-CN" sz="3000" b="1" dirty="0">
                    <a:latin typeface="Times New Roman" panose="02020603050405020304" pitchFamily="18" charset="0"/>
                    <a:ea typeface="仿宋" panose="02010609060101010101" pitchFamily="49" charset="-122"/>
                  </a:rPr>
                  <a:t>1.3 </a:t>
                </a:r>
                <a:r>
                  <a:rPr lang="zh-CN" altLang="en-US" sz="3000" b="1" dirty="0">
                    <a:latin typeface="Times New Roman" panose="02020603050405020304" pitchFamily="18" charset="0"/>
                    <a:ea typeface="仿宋" panose="02010609060101010101" pitchFamily="49" charset="-122"/>
                  </a:rPr>
                  <a:t>基础知识</a:t>
                </a:r>
                <a:r>
                  <a:rPr lang="en-US" altLang="zh-CN" sz="3000" b="1" dirty="0">
                    <a:latin typeface="Times New Roman" panose="02020603050405020304" pitchFamily="18" charset="0"/>
                    <a:ea typeface="仿宋" panose="02010609060101010101" pitchFamily="49" charset="-122"/>
                  </a:rPr>
                  <a:t>-</a:t>
                </a:r>
                <a:r>
                  <a:rPr lang="en-US" altLang="zh-CN" sz="3000" b="1" dirty="0">
                    <a:latin typeface="Times New Roman" panose="02020603050405020304" pitchFamily="18" charset="0"/>
                  </a:rPr>
                  <a:t>Python</a:t>
                </a:r>
                <a:r>
                  <a:rPr lang="zh-CN" altLang="en-US" sz="3000" b="1" dirty="0">
                    <a:latin typeface="Times New Roman" panose="02020603050405020304" pitchFamily="18" charset="0"/>
                  </a:rPr>
                  <a:t>脚本的“</a:t>
                </a:r>
                <a:r>
                  <a:rPr lang="en-US" altLang="zh-CN" sz="3000" b="1" dirty="0">
                    <a:latin typeface="Times New Roman" panose="02020603050405020304" pitchFamily="18" charset="0"/>
                  </a:rPr>
                  <a:t>__name__”</a:t>
                </a:r>
                <a:r>
                  <a:rPr lang="zh-CN" altLang="en-US" sz="3000" b="1" dirty="0">
                    <a:latin typeface="Times New Roman" panose="02020603050405020304" pitchFamily="18" charset="0"/>
                  </a:rPr>
                  <a:t>属性</a:t>
                </a:r>
                <a:endParaRPr lang="zh-CN" altLang="en-US" sz="3000" b="1" dirty="0">
                  <a:latin typeface="Times New Roman" panose="02020603050405020304" pitchFamily="18" charset="0"/>
                </a:endParaRPr>
              </a:p>
            </p:txBody>
          </p:sp>
        </p:grpSp>
        <p:pic>
          <p:nvPicPr>
            <p:cNvPr id="7" name="图片 6" descr="无标题.png"/>
            <p:cNvPicPr>
              <a:picLocks noChangeAspect="1"/>
            </p:cNvPicPr>
            <p:nvPr/>
          </p:nvPicPr>
          <p:blipFill>
            <a:blip r:embed="rId1" cstate="print"/>
            <a:stretch>
              <a:fillRect/>
            </a:stretch>
          </p:blipFill>
          <p:spPr>
            <a:xfrm>
              <a:off x="1137949" y="4364064"/>
              <a:ext cx="433676" cy="330989"/>
            </a:xfrm>
            <a:prstGeom prst="rect">
              <a:avLst/>
            </a:prstGeom>
          </p:spPr>
        </p:pic>
      </p:grpSp>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脚本的“</a:t>
            </a:r>
            <a:r>
              <a:rPr lang="en-US" altLang="zh-CN" sz="2400" b="1" dirty="0">
                <a:latin typeface="Times New Roman" panose="02020603050405020304" pitchFamily="18" charset="0"/>
              </a:rPr>
              <a:t>__name__”</a:t>
            </a:r>
            <a:r>
              <a:rPr lang="zh-CN" altLang="en-US" sz="2400" b="1" dirty="0">
                <a:latin typeface="Times New Roman" panose="02020603050405020304" pitchFamily="18" charset="0"/>
              </a:rPr>
              <a:t>属性</a:t>
            </a:r>
            <a:endParaRPr lang="zh-CN" altLang="en-US" sz="2400" b="1" dirty="0">
              <a:latin typeface="Times New Roman" panose="02020603050405020304" pitchFamily="18" charset="0"/>
            </a:endParaRPr>
          </a:p>
        </p:txBody>
      </p:sp>
      <p:sp>
        <p:nvSpPr>
          <p:cNvPr id="10" name="文本占位符 71682"/>
          <p:cNvSpPr>
            <a:spLocks noGrp="1"/>
          </p:cNvSpPr>
          <p:nvPr>
            <p:ph idx="1"/>
          </p:nvPr>
        </p:nvSpPr>
        <p:spPr>
          <a:xfrm>
            <a:off x="683568" y="1394827"/>
            <a:ext cx="8460432" cy="4678451"/>
          </a:xfrm>
        </p:spPr>
        <p:txBody>
          <a:bodyPr/>
          <a:lstStyle/>
          <a:p>
            <a:pPr>
              <a:spcBef>
                <a:spcPct val="0"/>
              </a:spcBef>
              <a:spcAft>
                <a:spcPts val="1200"/>
              </a:spcAft>
              <a:buClr>
                <a:srgbClr val="FF0000"/>
              </a:buClr>
              <a:buFont typeface="Wingdings" panose="05000000000000000000" pitchFamily="2" charset="2"/>
              <a:buChar char="n"/>
            </a:pPr>
            <a:r>
              <a:rPr lang="zh-CN" altLang="en-US" sz="2000" b="1" noProof="1"/>
              <a:t>每个</a:t>
            </a:r>
            <a:r>
              <a:rPr lang="en-US" altLang="zh-CN" sz="2000" b="1" noProof="1"/>
              <a:t>Python</a:t>
            </a:r>
            <a:r>
              <a:rPr lang="zh-CN" altLang="en-US" sz="2000" b="1" noProof="1"/>
              <a:t>脚本在运行时都有一个“</a:t>
            </a:r>
            <a:r>
              <a:rPr lang="en-US" altLang="zh-CN" sz="2000" b="1" noProof="1"/>
              <a:t>__name__”</a:t>
            </a:r>
            <a:r>
              <a:rPr lang="zh-CN" altLang="en-US" sz="2000" b="1" noProof="1"/>
              <a:t>属性。</a:t>
            </a:r>
            <a:endParaRPr lang="zh-CN" altLang="en-US" sz="2000" b="1" noProof="1"/>
          </a:p>
          <a:p>
            <a:pPr lvl="1">
              <a:spcBef>
                <a:spcPct val="0"/>
              </a:spcBef>
              <a:spcAft>
                <a:spcPts val="1200"/>
              </a:spcAft>
              <a:buClr>
                <a:srgbClr val="FF0000"/>
              </a:buClr>
              <a:buFont typeface="Wingdings" panose="05000000000000000000" pitchFamily="2" charset="2"/>
              <a:buChar char="l"/>
            </a:pPr>
            <a:r>
              <a:rPr lang="zh-CN" altLang="en-US" sz="1800" b="1" noProof="1"/>
              <a:t>如果脚本作为模块被导入，则其“</a:t>
            </a:r>
            <a:r>
              <a:rPr lang="en-US" altLang="zh-CN" sz="1800" b="1" noProof="1"/>
              <a:t>__name__”</a:t>
            </a:r>
            <a:r>
              <a:rPr lang="zh-CN" altLang="en-US" sz="1800" b="1" noProof="1"/>
              <a:t>属性值被自动设置为模块名；</a:t>
            </a:r>
            <a:endParaRPr lang="zh-CN" altLang="en-US" sz="1800" b="1" noProof="1"/>
          </a:p>
          <a:p>
            <a:pPr lvl="1">
              <a:spcBef>
                <a:spcPct val="0"/>
              </a:spcBef>
              <a:spcAft>
                <a:spcPts val="1200"/>
              </a:spcAft>
              <a:buClr>
                <a:srgbClr val="FF0000"/>
              </a:buClr>
              <a:buFont typeface="Wingdings" panose="05000000000000000000" pitchFamily="2" charset="2"/>
              <a:buChar char="l"/>
            </a:pPr>
            <a:r>
              <a:rPr lang="zh-CN" altLang="en-US" sz="1800" b="1" noProof="1"/>
              <a:t>如果脚本独立运行，则其“</a:t>
            </a:r>
            <a:r>
              <a:rPr lang="en-US" altLang="zh-CN" sz="1800" b="1" noProof="1"/>
              <a:t>__name__”</a:t>
            </a:r>
            <a:r>
              <a:rPr lang="zh-CN" altLang="en-US" sz="1800" b="1" noProof="1"/>
              <a:t>属性值被自动设置为“</a:t>
            </a:r>
            <a:r>
              <a:rPr lang="en-US" altLang="zh-CN" sz="1800" b="1" noProof="1"/>
              <a:t>__main__”</a:t>
            </a:r>
            <a:r>
              <a:rPr lang="zh-CN" altLang="en-US" sz="1800" b="1" noProof="1"/>
              <a:t>。</a:t>
            </a:r>
            <a:endParaRPr lang="zh-CN" altLang="en-US" sz="1800" b="1" noProof="1"/>
          </a:p>
          <a:p>
            <a:pPr>
              <a:spcBef>
                <a:spcPct val="0"/>
              </a:spcBef>
              <a:spcAft>
                <a:spcPts val="1200"/>
              </a:spcAft>
              <a:buClr>
                <a:srgbClr val="FF0000"/>
              </a:buClr>
              <a:buFont typeface="Wingdings" panose="05000000000000000000" pitchFamily="2" charset="2"/>
              <a:buChar char="ü"/>
            </a:pPr>
            <a:r>
              <a:rPr lang="zh-CN" altLang="en-US" sz="1800" noProof="1"/>
              <a:t>例如：假设文件</a:t>
            </a:r>
            <a:r>
              <a:rPr lang="en-US" altLang="zh-CN" sz="1800" noProof="1"/>
              <a:t>nametest.py</a:t>
            </a:r>
            <a:r>
              <a:rPr lang="zh-CN" altLang="en-US" sz="1800" noProof="1"/>
              <a:t>中只包含下面一行代码：</a:t>
            </a:r>
            <a:endParaRPr lang="zh-CN" altLang="en-US" sz="1800" noProof="1"/>
          </a:p>
          <a:p>
            <a:pPr fontAlgn="base">
              <a:lnSpc>
                <a:spcPct val="80000"/>
              </a:lnSpc>
              <a:buNone/>
            </a:pPr>
            <a:r>
              <a:rPr lang="en-US" altLang="zh-CN" sz="1800" noProof="1"/>
              <a:t>       print(__name__)</a:t>
            </a:r>
            <a:endParaRPr lang="en-US" altLang="zh-CN" sz="1800" noProof="1"/>
          </a:p>
          <a:p>
            <a:pPr lvl="1">
              <a:spcBef>
                <a:spcPts val="1200"/>
              </a:spcBef>
              <a:spcAft>
                <a:spcPts val="1200"/>
              </a:spcAft>
              <a:buClr>
                <a:srgbClr val="FF0000"/>
              </a:buClr>
              <a:buFont typeface="Wingdings" panose="05000000000000000000" pitchFamily="2" charset="2"/>
              <a:buChar char="l"/>
            </a:pPr>
            <a:r>
              <a:rPr lang="zh-CN" altLang="en-US" sz="1800" noProof="1"/>
              <a:t>在</a:t>
            </a:r>
            <a:r>
              <a:rPr lang="en-US" altLang="zh-CN" sz="1800" noProof="1"/>
              <a:t>IDLE</a:t>
            </a:r>
            <a:r>
              <a:rPr lang="zh-CN" altLang="en-US" sz="1800" noProof="1"/>
              <a:t>中直接运行该程序时，或者在命令行提示符环境中运行该程序文件时，运行结果如下：</a:t>
            </a:r>
            <a:endParaRPr lang="zh-CN" altLang="en-US" sz="1800" noProof="1"/>
          </a:p>
          <a:p>
            <a:pPr fontAlgn="base">
              <a:lnSpc>
                <a:spcPct val="80000"/>
              </a:lnSpc>
              <a:buNone/>
            </a:pPr>
            <a:r>
              <a:rPr lang="en-US" altLang="zh-CN" sz="1800" noProof="1">
                <a:solidFill>
                  <a:srgbClr val="00B0F0"/>
                </a:solidFill>
              </a:rPr>
              <a:t>        </a:t>
            </a:r>
            <a:r>
              <a:rPr lang="en-US" altLang="zh-CN" sz="1800" noProof="1">
                <a:solidFill>
                  <a:srgbClr val="0000FF"/>
                </a:solidFill>
              </a:rPr>
              <a:t>__main__</a:t>
            </a:r>
            <a:endParaRPr lang="en-US" altLang="zh-CN" sz="1800" noProof="1">
              <a:solidFill>
                <a:srgbClr val="0000FF"/>
              </a:solidFill>
            </a:endParaRPr>
          </a:p>
          <a:p>
            <a:pPr lvl="1">
              <a:lnSpc>
                <a:spcPct val="80000"/>
              </a:lnSpc>
              <a:spcBef>
                <a:spcPts val="600"/>
              </a:spcBef>
              <a:spcAft>
                <a:spcPts val="600"/>
              </a:spcAft>
              <a:buClr>
                <a:srgbClr val="FF0000"/>
              </a:buClr>
              <a:buFont typeface="Wingdings" panose="05000000000000000000" pitchFamily="2" charset="2"/>
              <a:buChar char="l"/>
            </a:pPr>
            <a:r>
              <a:rPr lang="zh-CN" altLang="en-US" sz="1800" noProof="1"/>
              <a:t>而将该文件作为模块导入时得到如下执行结果：</a:t>
            </a:r>
            <a:endParaRPr lang="zh-CN" altLang="en-US" sz="1800" noProof="1"/>
          </a:p>
          <a:p>
            <a:pPr fontAlgn="base">
              <a:lnSpc>
                <a:spcPct val="80000"/>
              </a:lnSpc>
              <a:buNone/>
            </a:pPr>
            <a:r>
              <a:rPr lang="en-US" altLang="zh-CN" sz="1800" noProof="1"/>
              <a:t>        &gt;&gt;&gt; import nametest</a:t>
            </a:r>
            <a:endParaRPr lang="en-US" altLang="zh-CN" sz="1800" noProof="1"/>
          </a:p>
          <a:p>
            <a:pPr fontAlgn="base">
              <a:lnSpc>
                <a:spcPct val="80000"/>
              </a:lnSpc>
              <a:buNone/>
            </a:pPr>
            <a:r>
              <a:rPr lang="en-US" altLang="zh-CN" sz="1800" noProof="1">
                <a:solidFill>
                  <a:srgbClr val="00B0F0"/>
                </a:solidFill>
              </a:rPr>
              <a:t>        </a:t>
            </a:r>
            <a:r>
              <a:rPr lang="en-US" altLang="zh-CN" sz="1800" noProof="1">
                <a:solidFill>
                  <a:srgbClr val="0000FF"/>
                </a:solidFill>
              </a:rPr>
              <a:t>nametest</a:t>
            </a:r>
            <a:endParaRPr lang="en-US" altLang="zh-CN" sz="1800" noProof="1">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脚本的“</a:t>
            </a:r>
            <a:r>
              <a:rPr lang="en-US" altLang="zh-CN" sz="2400" b="1" dirty="0">
                <a:latin typeface="Times New Roman" panose="02020603050405020304" pitchFamily="18" charset="0"/>
              </a:rPr>
              <a:t>__name__”</a:t>
            </a:r>
            <a:r>
              <a:rPr lang="zh-CN" altLang="en-US" sz="2400" b="1" dirty="0">
                <a:latin typeface="Times New Roman" panose="02020603050405020304" pitchFamily="18" charset="0"/>
              </a:rPr>
              <a:t>属性</a:t>
            </a:r>
            <a:endParaRPr lang="zh-CN" altLang="en-US" sz="2400" b="1" dirty="0">
              <a:latin typeface="Times New Roman" panose="02020603050405020304" pitchFamily="18" charset="0"/>
            </a:endParaRPr>
          </a:p>
        </p:txBody>
      </p:sp>
      <p:sp>
        <p:nvSpPr>
          <p:cNvPr id="11" name="文本占位符 72706"/>
          <p:cNvSpPr txBox="1"/>
          <p:nvPr/>
        </p:nvSpPr>
        <p:spPr bwMode="auto">
          <a:xfrm>
            <a:off x="555407" y="144411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Clr>
                <a:srgbClr val="FF0000"/>
              </a:buClr>
              <a:buFont typeface="Wingdings" panose="05000000000000000000" pitchFamily="2" charset="2"/>
              <a:buChar char="n"/>
            </a:pPr>
            <a:r>
              <a:rPr lang="zh-CN" altLang="en-US" sz="2000" b="1" dirty="0"/>
              <a:t>利用“__name__”属性即可控制Python程序的运行方式。</a:t>
            </a:r>
            <a:endParaRPr lang="en-US" altLang="zh-CN" sz="2000" b="1" dirty="0"/>
          </a:p>
          <a:p>
            <a:pPr>
              <a:lnSpc>
                <a:spcPct val="150000"/>
              </a:lnSpc>
              <a:spcBef>
                <a:spcPts val="600"/>
              </a:spcBef>
              <a:spcAft>
                <a:spcPts val="600"/>
              </a:spcAft>
              <a:buClr>
                <a:srgbClr val="FF0000"/>
              </a:buClr>
              <a:buFont typeface="Wingdings" panose="05000000000000000000" pitchFamily="2" charset="2"/>
              <a:buChar char="ü"/>
            </a:pPr>
            <a:r>
              <a:rPr lang="zh-CN" altLang="en-US" sz="2000" dirty="0"/>
              <a:t>例如，编写一个包含大量可被其他程序利用的函数的模块，而不希望该模块可以直接运行，则可以在程序文件中添加以下代码：</a:t>
            </a:r>
            <a:endParaRPr lang="zh-CN" altLang="en-US" sz="2000" dirty="0"/>
          </a:p>
          <a:p>
            <a:pPr>
              <a:spcBef>
                <a:spcPts val="600"/>
              </a:spcBef>
              <a:spcAft>
                <a:spcPts val="600"/>
              </a:spcAft>
              <a:buFont typeface="Arial" panose="020B0604020202020204" pitchFamily="34" charset="0"/>
              <a:buNone/>
            </a:pPr>
            <a:r>
              <a:rPr lang="zh-CN" altLang="en-US" sz="2000" dirty="0"/>
              <a:t>      </a:t>
            </a:r>
            <a:r>
              <a:rPr lang="zh-CN" altLang="en-US" sz="2000" dirty="0">
                <a:solidFill>
                  <a:srgbClr val="0000FF"/>
                </a:solidFill>
              </a:rPr>
              <a:t>if</a:t>
            </a:r>
            <a:r>
              <a:rPr lang="zh-CN" altLang="en-US" sz="2000" dirty="0"/>
              <a:t> __name__ == '__main__':</a:t>
            </a:r>
            <a:endParaRPr lang="zh-CN" altLang="en-US" sz="2000" dirty="0"/>
          </a:p>
          <a:p>
            <a:pPr>
              <a:spcBef>
                <a:spcPts val="600"/>
              </a:spcBef>
              <a:spcAft>
                <a:spcPts val="600"/>
              </a:spcAft>
              <a:buFont typeface="Arial" panose="020B0604020202020204" pitchFamily="34" charset="0"/>
              <a:buNone/>
            </a:pPr>
            <a:r>
              <a:rPr lang="zh-CN" altLang="en-US" sz="2000" dirty="0"/>
              <a:t>          print('Please use me as a module.')</a:t>
            </a:r>
            <a:endParaRPr lang="zh-CN" altLang="en-US" sz="2000" dirty="0"/>
          </a:p>
          <a:p>
            <a:pPr>
              <a:lnSpc>
                <a:spcPct val="150000"/>
              </a:lnSpc>
              <a:spcBef>
                <a:spcPts val="600"/>
              </a:spcBef>
              <a:spcAft>
                <a:spcPts val="600"/>
              </a:spcAft>
              <a:buClr>
                <a:srgbClr val="FF0000"/>
              </a:buClr>
              <a:buFont typeface="Wingdings" panose="05000000000000000000" pitchFamily="2" charset="2"/>
              <a:buChar char="n"/>
            </a:pPr>
            <a:r>
              <a:rPr lang="zh-CN" altLang="en-US" sz="2000" b="1" dirty="0"/>
              <a:t>程序直接执行时将会得到提示“Please use me as a module.”，而使用</a:t>
            </a:r>
            <a:r>
              <a:rPr lang="zh-CN" altLang="en-US" sz="2000" b="1" dirty="0">
                <a:solidFill>
                  <a:srgbClr val="0000FF"/>
                </a:solidFill>
              </a:rPr>
              <a:t>import</a:t>
            </a:r>
            <a:r>
              <a:rPr lang="zh-CN" altLang="en-US" sz="2000" b="1" dirty="0"/>
              <a:t>语句将其作为模块导入后可以使用其中的类、方法、常量或其他成员</a:t>
            </a:r>
            <a:r>
              <a:rPr lang="zh-CN" altLang="en-US" sz="1800" dirty="0"/>
              <a:t>。</a:t>
            </a:r>
            <a:endParaRPr lang="zh-CN" altLang="en-US" sz="1800" dirty="0"/>
          </a:p>
        </p:txBody>
      </p:sp>
      <p:grpSp>
        <p:nvGrpSpPr>
          <p:cNvPr id="12" name="组合 67"/>
          <p:cNvGrpSpPr/>
          <p:nvPr/>
        </p:nvGrpSpPr>
        <p:grpSpPr>
          <a:xfrm>
            <a:off x="555407" y="113497"/>
            <a:ext cx="9921249" cy="674847"/>
            <a:chOff x="936625" y="4202884"/>
            <a:chExt cx="9921249" cy="674847"/>
          </a:xfrm>
        </p:grpSpPr>
        <p:grpSp>
          <p:nvGrpSpPr>
            <p:cNvPr id="13" name="组合 106"/>
            <p:cNvGrpSpPr/>
            <p:nvPr/>
          </p:nvGrpSpPr>
          <p:grpSpPr>
            <a:xfrm>
              <a:off x="936625" y="4202884"/>
              <a:ext cx="9921249" cy="674847"/>
              <a:chOff x="927100" y="4202884"/>
              <a:chExt cx="9921249" cy="674847"/>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631325" y="4247931"/>
                <a:ext cx="9217024"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a:buClr>
                    <a:srgbClr val="FF0000"/>
                  </a:buClr>
                </a:pPr>
                <a:r>
                  <a:rPr lang="en-US" altLang="zh-CN" sz="3200" b="1" dirty="0">
                    <a:latin typeface="Times New Roman" panose="02020603050405020304" pitchFamily="18" charset="0"/>
                    <a:ea typeface="仿宋" panose="02010609060101010101" pitchFamily="49" charset="-122"/>
                  </a:rPr>
                  <a:t> </a:t>
                </a:r>
                <a:r>
                  <a:rPr lang="en-US" altLang="zh-CN" sz="3000" b="1" dirty="0">
                    <a:latin typeface="Times New Roman" panose="02020603050405020304" pitchFamily="18" charset="0"/>
                    <a:ea typeface="仿宋" panose="02010609060101010101" pitchFamily="49" charset="-122"/>
                  </a:rPr>
                  <a:t>1.3 </a:t>
                </a:r>
                <a:r>
                  <a:rPr lang="zh-CN" altLang="en-US" sz="3000" b="1" dirty="0">
                    <a:latin typeface="Times New Roman" panose="02020603050405020304" pitchFamily="18" charset="0"/>
                    <a:ea typeface="仿宋" panose="02010609060101010101" pitchFamily="49" charset="-122"/>
                  </a:rPr>
                  <a:t>基础知识</a:t>
                </a:r>
                <a:r>
                  <a:rPr lang="en-US" altLang="zh-CN" sz="3000" b="1" dirty="0">
                    <a:latin typeface="Times New Roman" panose="02020603050405020304" pitchFamily="18" charset="0"/>
                    <a:ea typeface="仿宋" panose="02010609060101010101" pitchFamily="49" charset="-122"/>
                  </a:rPr>
                  <a:t>-</a:t>
                </a:r>
                <a:r>
                  <a:rPr lang="en-US" altLang="zh-CN" sz="3000" b="1" dirty="0">
                    <a:latin typeface="Times New Roman" panose="02020603050405020304" pitchFamily="18" charset="0"/>
                  </a:rPr>
                  <a:t>Python</a:t>
                </a:r>
                <a:r>
                  <a:rPr lang="zh-CN" altLang="en-US" sz="3000" b="1" dirty="0">
                    <a:latin typeface="Times New Roman" panose="02020603050405020304" pitchFamily="18" charset="0"/>
                  </a:rPr>
                  <a:t>脚本的“</a:t>
                </a:r>
                <a:r>
                  <a:rPr lang="en-US" altLang="zh-CN" sz="3000" b="1" dirty="0">
                    <a:latin typeface="Times New Roman" panose="02020603050405020304" pitchFamily="18" charset="0"/>
                  </a:rPr>
                  <a:t>__name__”</a:t>
                </a:r>
                <a:r>
                  <a:rPr lang="zh-CN" altLang="en-US" sz="3000" b="1" dirty="0">
                    <a:latin typeface="Times New Roman" panose="02020603050405020304" pitchFamily="18" charset="0"/>
                  </a:rPr>
                  <a:t>属性</a:t>
                </a:r>
                <a:endParaRPr lang="zh-CN" altLang="en-US" sz="3000" b="1" dirty="0">
                  <a:latin typeface="Times New Roman" panose="02020603050405020304" pitchFamily="18" charset="0"/>
                </a:endParaRPr>
              </a:p>
            </p:txBody>
          </p:sp>
        </p:grpSp>
        <p:pic>
          <p:nvPicPr>
            <p:cNvPr id="14" name="图片 13" descr="无标题.png"/>
            <p:cNvPicPr>
              <a:picLocks noChangeAspect="1"/>
            </p:cNvPicPr>
            <p:nvPr/>
          </p:nvPicPr>
          <p:blipFill>
            <a:blip r:embed="rId1"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文本占位符 67586"/>
          <p:cNvSpPr>
            <a:spLocks noGrp="1"/>
          </p:cNvSpPr>
          <p:nvPr>
            <p:ph idx="1"/>
          </p:nvPr>
        </p:nvSpPr>
        <p:spPr>
          <a:xfrm>
            <a:off x="329705" y="980728"/>
            <a:ext cx="8229600" cy="4678451"/>
          </a:xfrm>
        </p:spPr>
        <p:txBody>
          <a:bodyPr anchor="t"/>
          <a:lstStyle/>
          <a:p>
            <a:pPr>
              <a:buClr>
                <a:srgbClr val="FF0000"/>
              </a:buClr>
              <a:buSzPct val="90000"/>
              <a:buFont typeface="Wingdings" panose="05000000000000000000" pitchFamily="2" charset="2"/>
              <a:buChar char="Ø"/>
            </a:pPr>
            <a:r>
              <a:rPr lang="en-US" altLang="zh-CN" sz="2400" b="1" dirty="0"/>
              <a:t>(1) </a:t>
            </a:r>
            <a:r>
              <a:rPr lang="zh-CN" altLang="en-US" sz="2400" b="1" dirty="0"/>
              <a:t>缩进</a:t>
            </a:r>
            <a:endParaRPr lang="en-US" altLang="zh-CN" sz="2400" b="1" dirty="0"/>
          </a:p>
          <a:p>
            <a:pPr lvl="1">
              <a:spcBef>
                <a:spcPts val="600"/>
              </a:spcBef>
              <a:spcAft>
                <a:spcPts val="0"/>
              </a:spcAft>
              <a:buClr>
                <a:srgbClr val="FF0000"/>
              </a:buClr>
              <a:buSzPct val="90000"/>
              <a:buFont typeface="Wingdings" panose="05000000000000000000" pitchFamily="2" charset="2"/>
              <a:buChar char="n"/>
            </a:pPr>
            <a:r>
              <a:rPr lang="zh-CN" altLang="zh-CN" sz="1800" b="1" dirty="0">
                <a:latin typeface="仿宋" panose="02010609060101010101" pitchFamily="49" charset="-122"/>
              </a:rPr>
              <a:t>缩进指每一行代码开始前的空白区域，用来表示代码之间的包含和层次关系</a:t>
            </a:r>
            <a:r>
              <a:rPr lang="zh-CN" altLang="en-US" sz="1800" b="1" dirty="0">
                <a:latin typeface="仿宋" panose="02010609060101010101" pitchFamily="49" charset="-122"/>
              </a:rPr>
              <a:t>；</a:t>
            </a:r>
            <a:r>
              <a:rPr lang="zh-CN" altLang="zh-CN" sz="1800" b="1" dirty="0">
                <a:latin typeface="仿宋" panose="02010609060101010101" pitchFamily="49" charset="-122"/>
              </a:rPr>
              <a:t> </a:t>
            </a:r>
            <a:r>
              <a:rPr lang="zh-CN" altLang="en-US" sz="1800" b="1" dirty="0">
                <a:latin typeface="仿宋" panose="02010609060101010101" pitchFamily="49" charset="-122"/>
              </a:rPr>
              <a:t> </a:t>
            </a:r>
            <a:r>
              <a:rPr lang="en-US" altLang="zh-CN" sz="1800" b="1" dirty="0">
                <a:solidFill>
                  <a:srgbClr val="FF0000"/>
                </a:solidFill>
                <a:latin typeface="仿宋" panose="02010609060101010101" pitchFamily="49" charset="-122"/>
              </a:rPr>
              <a:t>1</a:t>
            </a:r>
            <a:r>
              <a:rPr lang="zh-CN" altLang="en-US" sz="1800" b="1" dirty="0">
                <a:solidFill>
                  <a:srgbClr val="FF0000"/>
                </a:solidFill>
                <a:latin typeface="仿宋" panose="02010609060101010101" pitchFamily="49" charset="-122"/>
              </a:rPr>
              <a:t>个缩进 </a:t>
            </a:r>
            <a:r>
              <a:rPr lang="en-US" altLang="zh-CN" sz="1800" b="1" dirty="0">
                <a:solidFill>
                  <a:srgbClr val="FF0000"/>
                </a:solidFill>
                <a:latin typeface="仿宋" panose="02010609060101010101" pitchFamily="49" charset="-122"/>
              </a:rPr>
              <a:t>= 4</a:t>
            </a:r>
            <a:r>
              <a:rPr lang="zh-CN" altLang="en-US" sz="1800" b="1" dirty="0">
                <a:solidFill>
                  <a:srgbClr val="FF0000"/>
                </a:solidFill>
                <a:latin typeface="仿宋" panose="02010609060101010101" pitchFamily="49" charset="-122"/>
              </a:rPr>
              <a:t>个空格</a:t>
            </a:r>
            <a:endParaRPr lang="en-US" altLang="zh-CN" sz="1800" b="1" dirty="0">
              <a:solidFill>
                <a:srgbClr val="FF0000"/>
              </a:solidFill>
              <a:latin typeface="仿宋" panose="02010609060101010101" pitchFamily="49" charset="-122"/>
            </a:endParaRPr>
          </a:p>
          <a:p>
            <a:pPr lvl="1">
              <a:spcBef>
                <a:spcPts val="600"/>
              </a:spcBef>
              <a:spcAft>
                <a:spcPts val="0"/>
              </a:spcAft>
              <a:buClr>
                <a:srgbClr val="FF0000"/>
              </a:buClr>
              <a:buSzPct val="90000"/>
              <a:buFont typeface="Wingdings" panose="05000000000000000000" pitchFamily="2" charset="2"/>
              <a:buChar char="n"/>
            </a:pPr>
            <a:r>
              <a:rPr lang="zh-CN" altLang="en-US" sz="1800" b="1" dirty="0"/>
              <a:t>类定义、函数定义、选择结构、循环结构、</a:t>
            </a:r>
            <a:r>
              <a:rPr lang="en-US" altLang="zh-CN" sz="1800" b="1" dirty="0"/>
              <a:t>with</a:t>
            </a:r>
            <a:r>
              <a:rPr lang="zh-CN" altLang="en-US" sz="1800" b="1" dirty="0"/>
              <a:t>块，行尾的冒号表示缩进的开始。</a:t>
            </a:r>
            <a:endParaRPr lang="zh-CN" altLang="en-US" sz="1800" b="1" dirty="0"/>
          </a:p>
          <a:p>
            <a:pPr lvl="1">
              <a:spcBef>
                <a:spcPts val="600"/>
              </a:spcBef>
              <a:spcAft>
                <a:spcPts val="0"/>
              </a:spcAft>
              <a:buClr>
                <a:srgbClr val="FF0000"/>
              </a:buClr>
              <a:buSzPct val="90000"/>
              <a:buFont typeface="Wingdings" panose="05000000000000000000" pitchFamily="2" charset="2"/>
              <a:buChar char="n"/>
            </a:pPr>
            <a:r>
              <a:rPr lang="en-US" altLang="zh-CN" sz="1800" b="1" dirty="0"/>
              <a:t> python</a:t>
            </a:r>
            <a:r>
              <a:rPr lang="zh-CN" altLang="en-US" sz="1800" b="1" dirty="0"/>
              <a:t>程序是依靠代码块的缩进来体现代码之间的逻辑关系的，缩进结束就表示一个代码块结束了。</a:t>
            </a:r>
            <a:endParaRPr lang="zh-CN" altLang="en-US" sz="1800" b="1" dirty="0"/>
          </a:p>
          <a:p>
            <a:pPr marL="0" indent="0">
              <a:spcBef>
                <a:spcPts val="1200"/>
              </a:spcBef>
              <a:spcAft>
                <a:spcPts val="600"/>
              </a:spcAft>
              <a:buSzPct val="90000"/>
              <a:buNone/>
            </a:pPr>
            <a:endParaRPr lang="en-US" altLang="zh-CN" sz="1500" dirty="0">
              <a:sym typeface="Wingdings" panose="05000000000000000000" pitchFamily="2" charset="2"/>
            </a:endParaRPr>
          </a:p>
        </p:txBody>
      </p:sp>
      <p:grpSp>
        <p:nvGrpSpPr>
          <p:cNvPr id="10" name="组合 109"/>
          <p:cNvGrpSpPr/>
          <p:nvPr/>
        </p:nvGrpSpPr>
        <p:grpSpPr>
          <a:xfrm>
            <a:off x="107504" y="111382"/>
            <a:ext cx="6542686" cy="651944"/>
            <a:chOff x="524878" y="4599564"/>
            <a:chExt cx="6542686" cy="651944"/>
          </a:xfrm>
        </p:grpSpPr>
        <p:sp>
          <p:nvSpPr>
            <p:cNvPr id="11"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2" name="图片 11"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3" name="TextBox 6"/>
            <p:cNvSpPr txBox="1">
              <a:spLocks noChangeArrowheads="1"/>
            </p:cNvSpPr>
            <p:nvPr/>
          </p:nvSpPr>
          <p:spPr bwMode="auto">
            <a:xfrm>
              <a:off x="524878"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1.4 Python</a:t>
              </a:r>
              <a:r>
                <a:rPr lang="zh-CN" altLang="en-US" sz="3600" b="1" dirty="0">
                  <a:latin typeface="Times New Roman" panose="02020603050405020304" pitchFamily="18" charset="0"/>
                  <a:ea typeface="黑体" panose="02010609060101010101" pitchFamily="49" charset="-122"/>
                </a:rPr>
                <a:t>代码规范</a:t>
              </a:r>
              <a:endParaRPr lang="zh-CN" altLang="en-US" sz="3600" b="1" dirty="0">
                <a:latin typeface="Times New Roman" panose="02020603050405020304" pitchFamily="18" charset="0"/>
                <a:ea typeface="黑体" panose="02010609060101010101" pitchFamily="49" charset="-122"/>
              </a:endParaRPr>
            </a:p>
          </p:txBody>
        </p:sp>
      </p:grpSp>
      <p:sp>
        <p:nvSpPr>
          <p:cNvPr id="15" name="TextBox 2"/>
          <p:cNvSpPr txBox="1">
            <a:spLocks noChangeArrowheads="1"/>
          </p:cNvSpPr>
          <p:nvPr/>
        </p:nvSpPr>
        <p:spPr bwMode="auto">
          <a:xfrm>
            <a:off x="320387" y="3167063"/>
            <a:ext cx="1647908" cy="646331"/>
          </a:xfrm>
          <a:prstGeom prst="rect">
            <a:avLst/>
          </a:prstGeom>
          <a:noFill/>
          <a:ln w="9525">
            <a:noFill/>
            <a:miter lim="800000"/>
          </a:ln>
        </p:spPr>
        <p:txBody>
          <a:bodyPr wrap="square">
            <a:spAutoFit/>
          </a:bodyPr>
          <a:lstStyle/>
          <a:p>
            <a:pPr lvl="1" algn="just" eaLnBrk="1" hangingPunct="1">
              <a:lnSpc>
                <a:spcPct val="200000"/>
              </a:lnSpc>
              <a:buClr>
                <a:srgbClr val="0066FF"/>
              </a:buClr>
            </a:pPr>
            <a:r>
              <a:rPr lang="zh-CN" altLang="zh-CN" b="1" dirty="0">
                <a:latin typeface="微软雅黑" panose="020B0503020204020204" pitchFamily="34" charset="-122"/>
                <a:ea typeface="微软雅黑" panose="020B0503020204020204" pitchFamily="34" charset="-122"/>
              </a:rPr>
              <a:t>单层缩进</a:t>
            </a:r>
            <a:endParaRPr lang="zh-CN" altLang="en-US" b="1" dirty="0">
              <a:latin typeface="微软雅黑" panose="020B0503020204020204" pitchFamily="34" charset="-122"/>
              <a:ea typeface="微软雅黑" panose="020B0503020204020204" pitchFamily="34" charset="-122"/>
            </a:endParaRPr>
          </a:p>
        </p:txBody>
      </p:sp>
      <p:pic>
        <p:nvPicPr>
          <p:cNvPr id="17" name="图片 7"/>
          <p:cNvPicPr>
            <a:picLocks noChangeAspect="1" noChangeArrowheads="1"/>
          </p:cNvPicPr>
          <p:nvPr/>
        </p:nvPicPr>
        <p:blipFill>
          <a:blip r:embed="rId2" cstate="print"/>
          <a:srcRect/>
          <a:stretch>
            <a:fillRect/>
          </a:stretch>
        </p:blipFill>
        <p:spPr bwMode="auto">
          <a:xfrm>
            <a:off x="5840244" y="3490228"/>
            <a:ext cx="2530475" cy="2698750"/>
          </a:xfrm>
          <a:prstGeom prst="rect">
            <a:avLst/>
          </a:prstGeom>
          <a:noFill/>
          <a:ln w="9525">
            <a:noFill/>
            <a:miter lim="800000"/>
            <a:headEnd/>
            <a:tailEnd/>
          </a:ln>
        </p:spPr>
      </p:pic>
      <p:sp>
        <p:nvSpPr>
          <p:cNvPr id="2" name="矩形 1"/>
          <p:cNvSpPr/>
          <p:nvPr/>
        </p:nvSpPr>
        <p:spPr>
          <a:xfrm>
            <a:off x="4444505" y="3112411"/>
            <a:ext cx="1638590" cy="646331"/>
          </a:xfrm>
          <a:prstGeom prst="rect">
            <a:avLst/>
          </a:prstGeom>
        </p:spPr>
        <p:txBody>
          <a:bodyPr wrap="none">
            <a:spAutoFit/>
          </a:bodyPr>
          <a:lstStyle/>
          <a:p>
            <a:pPr lvl="1" algn="just" eaLnBrk="1" hangingPunct="1">
              <a:lnSpc>
                <a:spcPct val="200000"/>
              </a:lnSpc>
              <a:buClr>
                <a:srgbClr val="0066FF"/>
              </a:buClr>
            </a:pPr>
            <a:r>
              <a:rPr lang="zh-CN" altLang="zh-CN" b="1" dirty="0">
                <a:latin typeface="微软雅黑" panose="020B0503020204020204" pitchFamily="34" charset="-122"/>
                <a:ea typeface="微软雅黑" panose="020B0503020204020204" pitchFamily="34" charset="-122"/>
              </a:rPr>
              <a:t>多层缩进 </a:t>
            </a:r>
            <a:endParaRPr lang="zh-CN" altLang="en-US"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2064545" y="3686561"/>
            <a:ext cx="2790825" cy="2314575"/>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251" y="3985016"/>
            <a:ext cx="1734840" cy="173137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占位符 68610"/>
          <p:cNvSpPr>
            <a:spLocks noGrp="1"/>
          </p:cNvSpPr>
          <p:nvPr>
            <p:ph idx="1"/>
          </p:nvPr>
        </p:nvSpPr>
        <p:spPr>
          <a:xfrm>
            <a:off x="477836" y="980728"/>
            <a:ext cx="8229600" cy="4678451"/>
          </a:xfrm>
        </p:spPr>
        <p:txBody>
          <a:bodyPr anchor="t"/>
          <a:lstStyle/>
          <a:p>
            <a:pPr>
              <a:buClr>
                <a:srgbClr val="FF0000"/>
              </a:buClr>
              <a:buSzPct val="90000"/>
              <a:buFont typeface="Wingdings" panose="05000000000000000000" pitchFamily="2" charset="2"/>
              <a:buChar char="Ø"/>
            </a:pPr>
            <a:r>
              <a:rPr lang="zh-CN" altLang="en-US" sz="2400" b="1" noProof="1"/>
              <a:t>（</a:t>
            </a:r>
            <a:r>
              <a:rPr lang="en-US" altLang="x-none" sz="2400" b="1" noProof="1"/>
              <a:t>2</a:t>
            </a:r>
            <a:r>
              <a:rPr lang="zh-CN" altLang="en-US" sz="2400" b="1" noProof="1"/>
              <a:t>）注释</a:t>
            </a:r>
            <a:endParaRPr lang="zh-CN" altLang="en-US" sz="2400" b="1" noProof="1"/>
          </a:p>
          <a:p>
            <a:pPr lvl="1">
              <a:spcBef>
                <a:spcPts val="600"/>
              </a:spcBef>
              <a:spcAft>
                <a:spcPts val="0"/>
              </a:spcAft>
              <a:buClr>
                <a:srgbClr val="FF0000"/>
              </a:buClr>
              <a:buSzPct val="90000"/>
              <a:buFont typeface="Wingdings" panose="05000000000000000000" pitchFamily="2" charset="2"/>
              <a:buChar char="n"/>
            </a:pPr>
            <a:r>
              <a:rPr lang="zh-CN" altLang="en-US" sz="2000" b="1" noProof="1"/>
              <a:t> 以#开始，表示本行#之后的内容为注释。</a:t>
            </a:r>
            <a:endParaRPr lang="zh-CN" altLang="en-US" sz="2000" b="1" noProof="1"/>
          </a:p>
          <a:p>
            <a:pPr lvl="1">
              <a:spcBef>
                <a:spcPts val="600"/>
              </a:spcBef>
              <a:spcAft>
                <a:spcPts val="0"/>
              </a:spcAft>
              <a:buClr>
                <a:srgbClr val="FF0000"/>
              </a:buClr>
              <a:buSzPct val="90000"/>
              <a:buFont typeface="Wingdings" panose="05000000000000000000" pitchFamily="2" charset="2"/>
              <a:buChar char="n"/>
            </a:pPr>
            <a:r>
              <a:rPr lang="zh-CN" altLang="en-US" sz="2000" b="1" noProof="1"/>
              <a:t> 包含在一对三引号'''...'''或"""..."""之间且不属于任何语句的内容将被解释器认为是注释。</a:t>
            </a:r>
            <a:endParaRPr lang="en-US" altLang="zh-CN" sz="2000" b="1" noProof="1"/>
          </a:p>
          <a:p>
            <a:pPr marL="457200" lvl="1" indent="0">
              <a:spcBef>
                <a:spcPts val="1200"/>
              </a:spcBef>
              <a:spcAft>
                <a:spcPts val="600"/>
              </a:spcAft>
              <a:buClr>
                <a:srgbClr val="FF0000"/>
              </a:buClr>
              <a:buSzPct val="90000"/>
              <a:buNone/>
            </a:pPr>
            <a:endParaRPr lang="zh-CN" altLang="en-US" sz="2000" b="1" noProof="1"/>
          </a:p>
          <a:p>
            <a:pPr marL="0" indent="0">
              <a:spcBef>
                <a:spcPts val="1200"/>
              </a:spcBef>
              <a:spcAft>
                <a:spcPts val="600"/>
              </a:spcAft>
              <a:buSzPct val="90000"/>
              <a:buNone/>
            </a:pPr>
            <a:endParaRPr lang="zh-CN" altLang="en-US" sz="1500" noProof="1"/>
          </a:p>
          <a:p>
            <a:pPr>
              <a:buSzPct val="90000"/>
              <a:buFont typeface="Wingdings" panose="05000000000000000000" pitchFamily="2" charset="2"/>
              <a:buChar char="•"/>
            </a:pPr>
            <a:endParaRPr lang="zh-CN" altLang="en-US" sz="1800" noProof="1"/>
          </a:p>
        </p:txBody>
      </p:sp>
      <p:grpSp>
        <p:nvGrpSpPr>
          <p:cNvPr id="6" name="组合 109"/>
          <p:cNvGrpSpPr/>
          <p:nvPr/>
        </p:nvGrpSpPr>
        <p:grpSpPr>
          <a:xfrm>
            <a:off x="107504" y="62507"/>
            <a:ext cx="6542686" cy="700819"/>
            <a:chOff x="524878" y="4550689"/>
            <a:chExt cx="6542686" cy="700819"/>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1"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524878" y="4550689"/>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1.4 Python</a:t>
              </a:r>
              <a:r>
                <a:rPr lang="zh-CN" altLang="en-US" sz="3600" b="1" dirty="0">
                  <a:latin typeface="Times New Roman" panose="02020603050405020304" pitchFamily="18" charset="0"/>
                  <a:ea typeface="黑体" panose="02010609060101010101" pitchFamily="49" charset="-122"/>
                </a:rPr>
                <a:t>代码规范</a:t>
              </a:r>
              <a:endParaRPr lang="zh-CN" altLang="en-US" sz="3600" b="1" dirty="0">
                <a:latin typeface="Times New Roman" panose="02020603050405020304" pitchFamily="18" charset="0"/>
                <a:ea typeface="黑体" panose="02010609060101010101" pitchFamily="49" charset="-122"/>
              </a:endParaRPr>
            </a:p>
          </p:txBody>
        </p:sp>
      </p:grpSp>
      <p:sp>
        <p:nvSpPr>
          <p:cNvPr id="10" name="文本占位符 69634"/>
          <p:cNvSpPr txBox="1"/>
          <p:nvPr/>
        </p:nvSpPr>
        <p:spPr bwMode="auto">
          <a:xfrm>
            <a:off x="1125883" y="2656137"/>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600"/>
              </a:spcAft>
              <a:buSzPct val="90000"/>
              <a:buFont typeface="Arial" panose="020B0604020202020204" pitchFamily="34" charset="0"/>
              <a:buNone/>
            </a:pPr>
            <a:endParaRPr lang="zh-CN" altLang="en-US" sz="1800" dirty="0"/>
          </a:p>
          <a:p>
            <a:pPr>
              <a:spcBef>
                <a:spcPts val="600"/>
              </a:spcBef>
              <a:spcAft>
                <a:spcPts val="600"/>
              </a:spcAft>
              <a:buSzPct val="90000"/>
              <a:buFont typeface="Arial" panose="020B0604020202020204" pitchFamily="34" charset="0"/>
              <a:buNone/>
            </a:pPr>
            <a:endParaRPr lang="zh-CN" altLang="en-US" sz="1800" dirty="0"/>
          </a:p>
        </p:txBody>
      </p:sp>
      <p:sp>
        <p:nvSpPr>
          <p:cNvPr id="11" name="内容占位符 2"/>
          <p:cNvSpPr txBox="1"/>
          <p:nvPr/>
        </p:nvSpPr>
        <p:spPr bwMode="auto">
          <a:xfrm>
            <a:off x="484285" y="2652693"/>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Ø"/>
            </a:pPr>
            <a:r>
              <a:rPr lang="zh-CN" altLang="en-US" sz="2400" b="1" dirty="0"/>
              <a:t>（</a:t>
            </a:r>
            <a:r>
              <a:rPr lang="en-US" altLang="zh-CN" sz="2400" b="1" dirty="0"/>
              <a:t>3</a:t>
            </a:r>
            <a:r>
              <a:rPr lang="zh-CN" altLang="en-US" sz="2400" b="1" dirty="0"/>
              <a:t>）语句过长的处理方法</a:t>
            </a:r>
            <a:endParaRPr lang="en-US" altLang="zh-CN" sz="2400" b="1" dirty="0"/>
          </a:p>
          <a:p>
            <a:pPr lvl="1">
              <a:spcBef>
                <a:spcPts val="600"/>
              </a:spcBef>
              <a:spcAft>
                <a:spcPts val="600"/>
              </a:spcAft>
              <a:buClr>
                <a:srgbClr val="FF0000"/>
              </a:buClr>
              <a:buSzPct val="90000"/>
              <a:buFont typeface="Wingdings" panose="05000000000000000000" pitchFamily="2" charset="2"/>
              <a:buChar char="n"/>
            </a:pPr>
            <a:r>
              <a:rPr lang="zh-CN" altLang="en-US" sz="2000" b="1" dirty="0"/>
              <a:t>可在行尾加上续行符</a:t>
            </a:r>
            <a:r>
              <a:rPr lang="en-US" altLang="zh-CN" sz="2000" b="1" dirty="0"/>
              <a:t>\</a:t>
            </a:r>
            <a:r>
              <a:rPr lang="zh-CN" altLang="en-US" sz="2000" b="1" dirty="0"/>
              <a:t>来换行分成多行；</a:t>
            </a:r>
            <a:endParaRPr lang="en-US" altLang="zh-CN" sz="2000" b="1" dirty="0"/>
          </a:p>
          <a:p>
            <a:pPr lvl="1">
              <a:spcBef>
                <a:spcPts val="600"/>
              </a:spcBef>
              <a:spcAft>
                <a:spcPts val="600"/>
              </a:spcAft>
              <a:buClr>
                <a:srgbClr val="FF0000"/>
              </a:buClr>
              <a:buSzPct val="90000"/>
              <a:buFont typeface="Wingdings" panose="05000000000000000000" pitchFamily="2" charset="2"/>
              <a:buChar char="n"/>
            </a:pPr>
            <a:r>
              <a:rPr lang="zh-CN" altLang="en-US" sz="2000" b="1" dirty="0"/>
              <a:t>更建议使用括号来包含多行内容。</a:t>
            </a:r>
            <a:endParaRPr lang="en-US" altLang="zh-CN" sz="2000" b="1" dirty="0"/>
          </a:p>
          <a:p>
            <a:pPr>
              <a:spcBef>
                <a:spcPts val="600"/>
              </a:spcBef>
              <a:buClr>
                <a:srgbClr val="FF0000"/>
              </a:buClr>
              <a:buSzPct val="90000"/>
              <a:buFont typeface="Wingdings" panose="05000000000000000000" pitchFamily="2" charset="2"/>
              <a:buChar char="Ø"/>
            </a:pPr>
            <a:r>
              <a:rPr lang="zh-CN" altLang="en-US" sz="2400" b="1" dirty="0">
                <a:sym typeface="Arial" panose="020B0604020202020204" pitchFamily="34" charset="0"/>
              </a:rPr>
              <a:t>（</a:t>
            </a:r>
            <a:r>
              <a:rPr lang="en-US" altLang="zh-CN" sz="2400" b="1" dirty="0">
                <a:sym typeface="Arial" panose="020B0604020202020204" pitchFamily="34" charset="0"/>
              </a:rPr>
              <a:t>4</a:t>
            </a:r>
            <a:r>
              <a:rPr lang="zh-CN" altLang="en-US" sz="2400" b="1" dirty="0">
                <a:sym typeface="Arial" panose="020B0604020202020204" pitchFamily="34" charset="0"/>
              </a:rPr>
              <a:t>）必要的空格与空行</a:t>
            </a:r>
            <a:endParaRPr lang="zh-CN" altLang="en-US" sz="2400" b="1" dirty="0"/>
          </a:p>
          <a:p>
            <a:pPr lvl="1">
              <a:spcBef>
                <a:spcPts val="600"/>
              </a:spcBef>
              <a:spcAft>
                <a:spcPts val="0"/>
              </a:spcAft>
              <a:buClr>
                <a:srgbClr val="FF0000"/>
              </a:buClr>
              <a:buSzPct val="90000"/>
              <a:buFont typeface="Wingdings" panose="05000000000000000000" pitchFamily="2" charset="2"/>
              <a:buChar char="n"/>
            </a:pPr>
            <a:r>
              <a:rPr lang="zh-CN" altLang="en-US" sz="2000" b="1" dirty="0">
                <a:sym typeface="Arial" panose="020B0604020202020204" pitchFamily="34" charset="0"/>
              </a:rPr>
              <a:t>运算符两侧、逗号后面建议增加一个空格。</a:t>
            </a:r>
            <a:endParaRPr lang="en-US" altLang="zh-CN" sz="2000" b="1" dirty="0">
              <a:sym typeface="Arial" panose="020B0604020202020204" pitchFamily="34" charset="0"/>
            </a:endParaRPr>
          </a:p>
          <a:p>
            <a:pPr lvl="2">
              <a:spcBef>
                <a:spcPts val="600"/>
              </a:spcBef>
              <a:spcAft>
                <a:spcPts val="0"/>
              </a:spcAft>
              <a:buClr>
                <a:srgbClr val="FF0000"/>
              </a:buClr>
              <a:buSzPct val="90000"/>
              <a:buFont typeface="Wingdings" panose="05000000000000000000" pitchFamily="2" charset="2"/>
              <a:buChar char="ü"/>
            </a:pPr>
            <a:r>
              <a:rPr lang="en-US" altLang="zh-CN" sz="1800" b="1" dirty="0">
                <a:sym typeface="Arial" panose="020B0604020202020204" pitchFamily="34" charset="0"/>
              </a:rPr>
              <a:t>&gt;&gt;&gt;x = 1, 2</a:t>
            </a:r>
            <a:endParaRPr lang="zh-CN" altLang="en-US" sz="1800" b="1" dirty="0"/>
          </a:p>
          <a:p>
            <a:pPr lvl="1">
              <a:spcBef>
                <a:spcPts val="600"/>
              </a:spcBef>
              <a:spcAft>
                <a:spcPts val="0"/>
              </a:spcAft>
              <a:buClr>
                <a:srgbClr val="FF0000"/>
              </a:buClr>
              <a:buSzPct val="90000"/>
              <a:buFont typeface="Wingdings" panose="05000000000000000000" pitchFamily="2" charset="2"/>
              <a:buChar char="n"/>
            </a:pPr>
            <a:r>
              <a:rPr lang="zh-CN" altLang="en-US" sz="2000" b="1" dirty="0">
                <a:sym typeface="Arial" panose="020B0604020202020204" pitchFamily="34" charset="0"/>
              </a:rPr>
              <a:t>不同功能的代码块之间、不同的函数定义之间建议增加一个空行以增加可读性。</a:t>
            </a:r>
            <a:endParaRPr lang="zh-CN" altLang="en-US" sz="2000" b="1" dirty="0"/>
          </a:p>
          <a:p>
            <a:pPr lvl="2">
              <a:spcBef>
                <a:spcPts val="600"/>
              </a:spcBef>
              <a:spcAft>
                <a:spcPts val="600"/>
              </a:spcAft>
              <a:buClr>
                <a:srgbClr val="FF0000"/>
              </a:buClr>
              <a:buSzPct val="90000"/>
              <a:buFont typeface="Wingdings" panose="05000000000000000000" pitchFamily="2" charset="2"/>
              <a:buChar char="n"/>
            </a:pPr>
            <a:endParaRPr lang="zh-CN" altLang="en-US" sz="1600" b="1" dirty="0"/>
          </a:p>
          <a:p>
            <a:pPr>
              <a:spcBef>
                <a:spcPts val="600"/>
              </a:spcBef>
              <a:spcAft>
                <a:spcPts val="600"/>
              </a:spcAft>
              <a:buSzPct val="90000"/>
              <a:buFont typeface="Arial" panose="020B0604020202020204" pitchFamily="34" charset="0"/>
              <a:buNone/>
            </a:pPr>
            <a:endParaRPr lang="zh-CN" altLang="en-US" sz="1800" dirty="0"/>
          </a:p>
          <a:p>
            <a:endParaRPr lang="zh-CN" altLang="en-US" sz="1800" dirty="0"/>
          </a:p>
        </p:txBody>
      </p:sp>
      <p:pic>
        <p:nvPicPr>
          <p:cNvPr id="12" name="Picture 3"/>
          <p:cNvPicPr>
            <a:picLocks noChangeAspect="1"/>
          </p:cNvPicPr>
          <p:nvPr/>
        </p:nvPicPr>
        <p:blipFill>
          <a:blip r:embed="rId2"/>
          <a:stretch>
            <a:fillRect/>
          </a:stretch>
        </p:blipFill>
        <p:spPr>
          <a:xfrm>
            <a:off x="6006910" y="2562225"/>
            <a:ext cx="2042279" cy="1762433"/>
          </a:xfrm>
          <a:prstGeom prst="rect">
            <a:avLst/>
          </a:prstGeom>
          <a:solidFill>
            <a:srgbClr val="0000FF"/>
          </a:solidFill>
          <a:ln w="9525" cap="flat" cmpd="sng">
            <a:solidFill>
              <a:srgbClr val="0000FF"/>
            </a:solidFill>
            <a:prstDash val="solid"/>
            <a:round/>
            <a:headEnd type="none" w="med" len="med"/>
            <a:tailEnd type="none" w="med" len="med"/>
          </a:ln>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TextBox 2"/>
          <p:cNvSpPr txBox="1">
            <a:spLocks noChangeArrowheads="1"/>
          </p:cNvSpPr>
          <p:nvPr/>
        </p:nvSpPr>
        <p:spPr bwMode="auto">
          <a:xfrm>
            <a:off x="1356277" y="1700808"/>
            <a:ext cx="7453842" cy="3353610"/>
          </a:xfrm>
          <a:prstGeom prst="rect">
            <a:avLst/>
          </a:prstGeom>
          <a:noFill/>
          <a:ln w="9525">
            <a:noFill/>
            <a:miter lim="800000"/>
          </a:ln>
        </p:spPr>
        <p:txBody>
          <a:bodyPr wrap="square">
            <a:spAutoFit/>
          </a:bodyPr>
          <a:lstStyle/>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分析问题</a:t>
            </a:r>
            <a:r>
              <a:rPr lang="zh-CN" altLang="en-US" sz="2400" b="1" dirty="0">
                <a:latin typeface="Times New Roman" panose="02020603050405020304" pitchFamily="18" charset="0"/>
                <a:ea typeface="仿宋" panose="02010609060101010101" pitchFamily="49" charset="-122"/>
              </a:rPr>
              <a:t>，</a:t>
            </a:r>
            <a:r>
              <a:rPr lang="zh-CN" altLang="zh-CN" sz="2400" b="1" dirty="0">
                <a:latin typeface="Times New Roman" panose="02020603050405020304" pitchFamily="18" charset="0"/>
                <a:ea typeface="仿宋" panose="02010609060101010101" pitchFamily="49" charset="-122"/>
              </a:rPr>
              <a:t>分析问题的计算部分</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划分边界</a:t>
            </a:r>
            <a:r>
              <a:rPr lang="zh-CN" altLang="en-US" sz="2400" b="1" dirty="0">
                <a:latin typeface="Times New Roman" panose="02020603050405020304" pitchFamily="18" charset="0"/>
                <a:ea typeface="仿宋" panose="02010609060101010101" pitchFamily="49" charset="-122"/>
              </a:rPr>
              <a:t>，</a:t>
            </a:r>
            <a:r>
              <a:rPr lang="zh-CN" altLang="zh-CN" sz="2400" b="1" dirty="0">
                <a:latin typeface="Times New Roman" panose="02020603050405020304" pitchFamily="18" charset="0"/>
                <a:ea typeface="仿宋" panose="02010609060101010101" pitchFamily="49" charset="-122"/>
              </a:rPr>
              <a:t>划分问题的功能边界</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设计算法</a:t>
            </a:r>
            <a:r>
              <a:rPr lang="zh-CN" altLang="en-US" sz="2400" b="1" dirty="0">
                <a:latin typeface="Times New Roman" panose="02020603050405020304" pitchFamily="18" charset="0"/>
                <a:ea typeface="仿宋" panose="02010609060101010101" pitchFamily="49" charset="-122"/>
              </a:rPr>
              <a:t>，</a:t>
            </a:r>
            <a:r>
              <a:rPr lang="zh-CN" altLang="zh-CN" sz="2400" b="1" dirty="0">
                <a:latin typeface="Times New Roman" panose="02020603050405020304" pitchFamily="18" charset="0"/>
                <a:ea typeface="仿宋" panose="02010609060101010101" pitchFamily="49" charset="-122"/>
              </a:rPr>
              <a:t>设计问题的求解算法</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编写程序，编写问题的计算程序</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调试测试，调试和测试程序</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升级维护，适应问题的升级维护</a:t>
            </a:r>
            <a:endParaRPr lang="zh-CN" altLang="en-US" sz="2400" b="1" dirty="0">
              <a:latin typeface="Times New Roman" panose="02020603050405020304" pitchFamily="18" charset="0"/>
              <a:ea typeface="仿宋" panose="02010609060101010101" pitchFamily="49" charset="-122"/>
            </a:endParaRPr>
          </a:p>
        </p:txBody>
      </p:sp>
      <p:sp>
        <p:nvSpPr>
          <p:cNvPr id="6" name="矩形 2"/>
          <p:cNvSpPr>
            <a:spLocks noChangeArrowheads="1"/>
          </p:cNvSpPr>
          <p:nvPr/>
        </p:nvSpPr>
        <p:spPr bwMode="auto">
          <a:xfrm>
            <a:off x="521520" y="966137"/>
            <a:ext cx="7164388" cy="523220"/>
          </a:xfrm>
          <a:prstGeom prst="rect">
            <a:avLst/>
          </a:prstGeom>
          <a:noFill/>
          <a:ln w="9525">
            <a:noFill/>
            <a:miter lim="800000"/>
          </a:ln>
        </p:spPr>
        <p:txBody>
          <a:bodyPr>
            <a:spAutoFit/>
          </a:bodyPr>
          <a:lstStyle/>
          <a:p>
            <a:pPr marL="457200" indent="-457200">
              <a:buClr>
                <a:srgbClr val="FF0000"/>
              </a:buClr>
              <a:buFont typeface="Wingdings" panose="05000000000000000000" pitchFamily="2" charset="2"/>
              <a:buChar char="Ø"/>
            </a:pPr>
            <a:r>
              <a:rPr lang="zh-CN" altLang="zh-CN" sz="2800" b="1" dirty="0">
                <a:solidFill>
                  <a:srgbClr val="262626"/>
                </a:solidFill>
                <a:latin typeface="仿宋" panose="02010609060101010101" pitchFamily="49" charset="-122"/>
                <a:ea typeface="仿宋" panose="02010609060101010101" pitchFamily="49" charset="-122"/>
              </a:rPr>
              <a:t>使用计算机解决问题 </a:t>
            </a:r>
            <a:endParaRPr lang="zh-CN" altLang="en-US" sz="2800" b="1" dirty="0">
              <a:solidFill>
                <a:srgbClr val="262626"/>
              </a:solidFill>
              <a:latin typeface="仿宋" panose="02010609060101010101" pitchFamily="49" charset="-122"/>
              <a:ea typeface="仿宋" panose="02010609060101010101" pitchFamily="49" charset="-122"/>
            </a:endParaRPr>
          </a:p>
        </p:txBody>
      </p:sp>
      <p:grpSp>
        <p:nvGrpSpPr>
          <p:cNvPr id="7" name="组合 6"/>
          <p:cNvGrpSpPr/>
          <p:nvPr/>
        </p:nvGrpSpPr>
        <p:grpSpPr>
          <a:xfrm>
            <a:off x="251520" y="116632"/>
            <a:ext cx="6121277" cy="651944"/>
            <a:chOff x="252812" y="96425"/>
            <a:chExt cx="6121277" cy="651944"/>
          </a:xfrm>
        </p:grpSpPr>
        <p:sp>
          <p:nvSpPr>
            <p:cNvPr id="8"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endParaRPr lang="zh-CN" altLang="en-US" sz="3600" b="1" dirty="0">
                <a:latin typeface="Times New Roman" panose="02020603050405020304" pitchFamily="18" charset="0"/>
                <a:ea typeface="黑体" panose="02010609060101010101" pitchFamily="49" charset="-122"/>
              </a:endParaRPr>
            </a:p>
          </p:txBody>
        </p:sp>
        <p:grpSp>
          <p:nvGrpSpPr>
            <p:cNvPr id="9" name="组合 8"/>
            <p:cNvGrpSpPr/>
            <p:nvPr/>
          </p:nvGrpSpPr>
          <p:grpSpPr>
            <a:xfrm>
              <a:off x="541440" y="96425"/>
              <a:ext cx="792093" cy="651756"/>
              <a:chOff x="541440" y="96425"/>
              <a:chExt cx="792093" cy="651756"/>
            </a:xfrm>
          </p:grpSpPr>
          <p:sp>
            <p:nvSpPr>
              <p:cNvPr id="10"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734178" y="272894"/>
                <a:ext cx="404824" cy="335225"/>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矩形 5"/>
          <p:cNvSpPr/>
          <p:nvPr/>
        </p:nvSpPr>
        <p:spPr>
          <a:xfrm>
            <a:off x="1770749" y="1665737"/>
            <a:ext cx="4473982" cy="461665"/>
          </a:xfrm>
          <a:prstGeom prst="rect">
            <a:avLst/>
          </a:prstGeom>
        </p:spPr>
        <p:txBody>
          <a:bodyPr wrap="none">
            <a:spAutoFit/>
          </a:bodyPr>
          <a:lstStyle/>
          <a:p>
            <a:r>
              <a:rPr lang="en-US" altLang="zh-CN" sz="2400" dirty="0">
                <a:solidFill>
                  <a:srgbClr val="0000FF"/>
                </a:solidFill>
                <a:latin typeface="微软雅黑" panose="020B0503020204020204" pitchFamily="34" charset="-122"/>
                <a:ea typeface="微软雅黑" panose="020B0503020204020204" pitchFamily="34" charset="-122"/>
              </a:rPr>
              <a:t>www.python.org/downloads/</a:t>
            </a:r>
            <a:endParaRPr lang="zh-CN" altLang="en-US" sz="2400" dirty="0">
              <a:solidFill>
                <a:srgbClr val="0000FF"/>
              </a:solidFill>
            </a:endParaRPr>
          </a:p>
        </p:txBody>
      </p:sp>
      <p:grpSp>
        <p:nvGrpSpPr>
          <p:cNvPr id="8" name="组合 114"/>
          <p:cNvGrpSpPr/>
          <p:nvPr/>
        </p:nvGrpSpPr>
        <p:grpSpPr>
          <a:xfrm>
            <a:off x="530027" y="116632"/>
            <a:ext cx="6464410" cy="662730"/>
            <a:chOff x="933887" y="3380765"/>
            <a:chExt cx="6464410" cy="662730"/>
          </a:xfrm>
        </p:grpSpPr>
        <p:grpSp>
          <p:nvGrpSpPr>
            <p:cNvPr id="9" name="组合 105"/>
            <p:cNvGrpSpPr/>
            <p:nvPr/>
          </p:nvGrpSpPr>
          <p:grpSpPr>
            <a:xfrm>
              <a:off x="933887" y="3380765"/>
              <a:ext cx="6464410" cy="662730"/>
              <a:chOff x="933887" y="3380765"/>
              <a:chExt cx="6464410" cy="662730"/>
            </a:xfrm>
          </p:grpSpPr>
          <p:sp>
            <p:nvSpPr>
              <p:cNvPr id="1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的安装与使用</a:t>
                </a:r>
                <a:endParaRPr lang="zh-CN" altLang="en-US" sz="3600" b="1" dirty="0">
                  <a:latin typeface="黑体" panose="02010609060101010101" pitchFamily="49" charset="-122"/>
                  <a:ea typeface="黑体" panose="02010609060101010101" pitchFamily="49" charset="-122"/>
                </a:endParaRPr>
              </a:p>
            </p:txBody>
          </p:sp>
        </p:grpSp>
        <p:pic>
          <p:nvPicPr>
            <p:cNvPr id="10" name="图片 9"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3" name="矩形 12"/>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1.2.1 Python</a:t>
            </a:r>
            <a:r>
              <a:rPr lang="zh-CN" altLang="en-US" sz="2800" b="1" dirty="0"/>
              <a:t>的安装</a:t>
            </a:r>
            <a:endParaRPr lang="en-US" altLang="zh-CN" sz="2800" b="1" dirty="0">
              <a:solidFill>
                <a:srgbClr val="FF0000"/>
              </a:solidFill>
            </a:endParaRPr>
          </a:p>
        </p:txBody>
      </p:sp>
      <p:pic>
        <p:nvPicPr>
          <p:cNvPr id="14" name="图片 13"/>
          <p:cNvPicPr>
            <a:picLocks noChangeAspect="1"/>
          </p:cNvPicPr>
          <p:nvPr/>
        </p:nvPicPr>
        <p:blipFill>
          <a:blip r:embed="rId2"/>
          <a:stretch>
            <a:fillRect/>
          </a:stretch>
        </p:blipFill>
        <p:spPr>
          <a:xfrm>
            <a:off x="326615" y="2297997"/>
            <a:ext cx="7947797" cy="4296552"/>
          </a:xfrm>
          <a:prstGeom prst="rect">
            <a:avLst/>
          </a:prstGeom>
        </p:spPr>
      </p:pic>
      <p:sp>
        <p:nvSpPr>
          <p:cNvPr id="7" name="椭圆 6"/>
          <p:cNvSpPr/>
          <p:nvPr/>
        </p:nvSpPr>
        <p:spPr>
          <a:xfrm>
            <a:off x="1907704" y="3212976"/>
            <a:ext cx="864097" cy="36937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5" name="TextBox 2"/>
          <p:cNvSpPr txBox="1">
            <a:spLocks noChangeArrowheads="1"/>
          </p:cNvSpPr>
          <p:nvPr/>
        </p:nvSpPr>
        <p:spPr bwMode="auto">
          <a:xfrm>
            <a:off x="611560" y="1554672"/>
            <a:ext cx="7755468" cy="3749168"/>
          </a:xfrm>
          <a:prstGeom prst="rect">
            <a:avLst/>
          </a:prstGeom>
          <a:noFill/>
          <a:ln w="9525">
            <a:noFill/>
            <a:miter lim="800000"/>
          </a:ln>
        </p:spPr>
        <p:txBody>
          <a:bodyPr wrap="square">
            <a:spAutoFit/>
          </a:bodyPr>
          <a:lstStyle/>
          <a:p>
            <a:pPr lvl="1" indent="-457200" algn="just">
              <a:buClr>
                <a:srgbClr val="C00000"/>
              </a:buClr>
              <a:buFont typeface="Wingdings" panose="05000000000000000000" pitchFamily="2" charset="2"/>
              <a:buChar char="n"/>
            </a:pPr>
            <a:endParaRPr lang="en-US" altLang="zh-CN" sz="2800" dirty="0">
              <a:latin typeface="Palatino Linotype" panose="02040502050505030304" pitchFamily="18" charset="0"/>
              <a:ea typeface="楷体"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a:latin typeface="Times New Roman" panose="02020603050405020304" pitchFamily="18" charset="0"/>
                <a:ea typeface="仿宋" panose="02010609060101010101" pitchFamily="49" charset="-122"/>
              </a:rPr>
              <a:t>输入</a:t>
            </a:r>
            <a:r>
              <a:rPr lang="zh-CN" altLang="en-US" sz="2200" b="1" dirty="0">
                <a:latin typeface="Times New Roman" panose="02020603050405020304" pitchFamily="18" charset="0"/>
                <a:ea typeface="仿宋" panose="02010609060101010101" pitchFamily="49" charset="-122"/>
              </a:rPr>
              <a:t>（</a:t>
            </a:r>
            <a:r>
              <a:rPr lang="en-US" altLang="zh-CN" sz="2200" b="1" dirty="0">
                <a:latin typeface="Times New Roman" panose="02020603050405020304" pitchFamily="18" charset="0"/>
                <a:ea typeface="仿宋" panose="02010609060101010101" pitchFamily="49" charset="-122"/>
              </a:rPr>
              <a:t>Input</a:t>
            </a:r>
            <a:r>
              <a:rPr lang="zh-CN" altLang="en-US" sz="2200" b="1" dirty="0">
                <a:latin typeface="Times New Roman" panose="02020603050405020304" pitchFamily="18" charset="0"/>
                <a:ea typeface="仿宋" panose="02010609060101010101" pitchFamily="49" charset="-122"/>
              </a:rPr>
              <a:t>）</a:t>
            </a:r>
            <a:r>
              <a:rPr lang="zh-CN" altLang="zh-CN" sz="2200" b="1" dirty="0">
                <a:latin typeface="Times New Roman" panose="02020603050405020304" pitchFamily="18" charset="0"/>
                <a:ea typeface="仿宋" panose="02010609060101010101" pitchFamily="49" charset="-122"/>
              </a:rPr>
              <a:t>数据</a:t>
            </a:r>
            <a:r>
              <a:rPr lang="zh-CN" altLang="en-US" sz="2200" dirty="0">
                <a:latin typeface="Times New Roman" panose="02020603050405020304" pitchFamily="18" charset="0"/>
                <a:ea typeface="仿宋" panose="02010609060101010101" pitchFamily="49" charset="-122"/>
              </a:rPr>
              <a:t>：</a:t>
            </a:r>
            <a:r>
              <a:rPr lang="zh-CN" altLang="zh-CN" sz="2200" dirty="0">
                <a:latin typeface="Times New Roman" panose="02020603050405020304" pitchFamily="18" charset="0"/>
                <a:ea typeface="仿宋" panose="02010609060101010101" pitchFamily="49" charset="-122"/>
              </a:rPr>
              <a:t>文件输入、控制台输入、交互界面输出、随机数据输入等</a:t>
            </a:r>
            <a:endParaRPr lang="zh-CN" altLang="en-US" sz="2200" dirty="0">
              <a:latin typeface="Times New Roman" panose="02020603050405020304" pitchFamily="18" charset="0"/>
              <a:ea typeface="仿宋"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a:latin typeface="Times New Roman" panose="02020603050405020304" pitchFamily="18" charset="0"/>
                <a:ea typeface="仿宋" panose="02010609060101010101" pitchFamily="49" charset="-122"/>
              </a:rPr>
              <a:t>处理</a:t>
            </a:r>
            <a:r>
              <a:rPr lang="zh-CN" altLang="en-US" sz="2200" b="1" dirty="0">
                <a:latin typeface="Times New Roman" panose="02020603050405020304" pitchFamily="18" charset="0"/>
                <a:ea typeface="仿宋" panose="02010609060101010101" pitchFamily="49" charset="-122"/>
              </a:rPr>
              <a:t>（</a:t>
            </a:r>
            <a:r>
              <a:rPr lang="en-US" altLang="zh-CN" sz="2200" b="1" dirty="0">
                <a:latin typeface="Times New Roman" panose="02020603050405020304" pitchFamily="18" charset="0"/>
                <a:ea typeface="仿宋" panose="02010609060101010101" pitchFamily="49" charset="-122"/>
              </a:rPr>
              <a:t>Process</a:t>
            </a:r>
            <a:r>
              <a:rPr lang="zh-CN" altLang="en-US" sz="2200" b="1" dirty="0">
                <a:latin typeface="Times New Roman" panose="02020603050405020304" pitchFamily="18" charset="0"/>
                <a:ea typeface="仿宋" panose="02010609060101010101" pitchFamily="49" charset="-122"/>
              </a:rPr>
              <a:t>）</a:t>
            </a:r>
            <a:r>
              <a:rPr lang="zh-CN" altLang="zh-CN" sz="2200" b="1" dirty="0">
                <a:latin typeface="Times New Roman" panose="02020603050405020304" pitchFamily="18" charset="0"/>
                <a:ea typeface="仿宋" panose="02010609060101010101" pitchFamily="49" charset="-122"/>
              </a:rPr>
              <a:t>数据</a:t>
            </a:r>
            <a:r>
              <a:rPr lang="zh-CN" altLang="en-US" sz="2200" dirty="0">
                <a:latin typeface="Times New Roman" panose="02020603050405020304" pitchFamily="18" charset="0"/>
                <a:ea typeface="仿宋" panose="02010609060101010101" pitchFamily="49" charset="-122"/>
              </a:rPr>
              <a:t>：处理是</a:t>
            </a:r>
            <a:r>
              <a:rPr lang="zh-CN" altLang="zh-CN" sz="2200" dirty="0">
                <a:latin typeface="Times New Roman" panose="02020603050405020304" pitchFamily="18" charset="0"/>
                <a:ea typeface="仿宋" panose="02010609060101010101" pitchFamily="49" charset="-122"/>
              </a:rPr>
              <a:t>程序对输入数据进行计算产生输出结果的过程。计算问题的处理方法统称为“算法”</a:t>
            </a:r>
            <a:endParaRPr lang="zh-CN" altLang="en-US" sz="2200" dirty="0">
              <a:latin typeface="Times New Roman" panose="02020603050405020304" pitchFamily="18" charset="0"/>
              <a:ea typeface="仿宋"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a:latin typeface="Times New Roman" panose="02020603050405020304" pitchFamily="18" charset="0"/>
                <a:ea typeface="仿宋" panose="02010609060101010101" pitchFamily="49" charset="-122"/>
              </a:rPr>
              <a:t>输出</a:t>
            </a:r>
            <a:r>
              <a:rPr lang="zh-CN" altLang="en-US" sz="2200" b="1" dirty="0">
                <a:latin typeface="Times New Roman" panose="02020603050405020304" pitchFamily="18" charset="0"/>
                <a:ea typeface="仿宋" panose="02010609060101010101" pitchFamily="49" charset="-122"/>
              </a:rPr>
              <a:t>（</a:t>
            </a:r>
            <a:r>
              <a:rPr lang="en-US" altLang="zh-CN" sz="2200" b="1" dirty="0">
                <a:latin typeface="Times New Roman" panose="02020603050405020304" pitchFamily="18" charset="0"/>
                <a:ea typeface="仿宋" panose="02010609060101010101" pitchFamily="49" charset="-122"/>
              </a:rPr>
              <a:t>Output</a:t>
            </a:r>
            <a:r>
              <a:rPr lang="zh-CN" altLang="en-US" sz="2200" b="1" dirty="0">
                <a:latin typeface="Times New Roman" panose="02020603050405020304" pitchFamily="18" charset="0"/>
                <a:ea typeface="仿宋" panose="02010609060101010101" pitchFamily="49" charset="-122"/>
              </a:rPr>
              <a:t>）</a:t>
            </a:r>
            <a:r>
              <a:rPr lang="zh-CN" altLang="zh-CN" sz="2200" b="1" dirty="0">
                <a:latin typeface="Times New Roman" panose="02020603050405020304" pitchFamily="18" charset="0"/>
                <a:ea typeface="仿宋" panose="02010609060101010101" pitchFamily="49" charset="-122"/>
              </a:rPr>
              <a:t>数据</a:t>
            </a:r>
            <a:r>
              <a:rPr lang="zh-CN" altLang="en-US" sz="2200" dirty="0">
                <a:latin typeface="Times New Roman" panose="02020603050405020304" pitchFamily="18" charset="0"/>
                <a:ea typeface="仿宋" panose="02010609060101010101" pitchFamily="49" charset="-122"/>
              </a:rPr>
              <a:t>：</a:t>
            </a:r>
            <a:r>
              <a:rPr lang="zh-CN" altLang="zh-CN" sz="2200" dirty="0">
                <a:latin typeface="Times New Roman" panose="02020603050405020304" pitchFamily="18" charset="0"/>
                <a:ea typeface="仿宋" panose="02010609060101010101" pitchFamily="49" charset="-122"/>
              </a:rPr>
              <a:t>控制台输出、图形输出、文件输出、网络输出、操作系统内部变量输出等。</a:t>
            </a:r>
            <a:endParaRPr lang="zh-CN" altLang="zh-CN" sz="2200" dirty="0">
              <a:latin typeface="Times New Roman" panose="02020603050405020304" pitchFamily="18" charset="0"/>
              <a:ea typeface="仿宋" panose="02010609060101010101" pitchFamily="49" charset="-122"/>
            </a:endParaRPr>
          </a:p>
          <a:p>
            <a:pPr lvl="1" indent="-457200" algn="just">
              <a:lnSpc>
                <a:spcPct val="150000"/>
              </a:lnSpc>
              <a:buClr>
                <a:srgbClr val="FF0000"/>
              </a:buClr>
              <a:buFont typeface="Arial" panose="020B0604020202020204" pitchFamily="34" charset="0"/>
              <a:buChar char="•"/>
            </a:pPr>
            <a:endParaRPr lang="zh-CN" altLang="en-US" sz="2200" dirty="0">
              <a:latin typeface="Times New Roman" panose="02020603050405020304" pitchFamily="18" charset="0"/>
              <a:ea typeface="仿宋" panose="02010609060101010101" pitchFamily="49" charset="-122"/>
            </a:endParaRPr>
          </a:p>
        </p:txBody>
      </p:sp>
      <p:sp>
        <p:nvSpPr>
          <p:cNvPr id="6" name="矩形 5"/>
          <p:cNvSpPr/>
          <p:nvPr/>
        </p:nvSpPr>
        <p:spPr>
          <a:xfrm>
            <a:off x="722102" y="1554484"/>
            <a:ext cx="2757486" cy="461665"/>
          </a:xfrm>
          <a:prstGeom prst="rect">
            <a:avLst/>
          </a:prstGeom>
        </p:spPr>
        <p:txBody>
          <a:bodyPr wrap="none">
            <a:spAutoFit/>
          </a:bodyPr>
          <a:lstStyle/>
          <a:p>
            <a:pPr>
              <a:buClr>
                <a:srgbClr val="FF0000"/>
              </a:buClr>
              <a:buFont typeface="Wingdings" panose="05000000000000000000" pitchFamily="2" charset="2"/>
              <a:buChar char="n"/>
            </a:pPr>
            <a:r>
              <a:rPr lang="en-US" altLang="zh-CN" sz="2400" dirty="0">
                <a:solidFill>
                  <a:srgbClr val="FF0000"/>
                </a:solidFill>
                <a:latin typeface="Times New Roman" panose="02020603050405020304" pitchFamily="18" charset="0"/>
                <a:ea typeface="仿宋" panose="02010609060101010101" pitchFamily="49" charset="-122"/>
              </a:rPr>
              <a:t>IPO</a:t>
            </a:r>
            <a:r>
              <a:rPr lang="zh-CN" altLang="zh-CN" sz="2400" dirty="0">
                <a:latin typeface="Times New Roman" panose="02020603050405020304" pitchFamily="18" charset="0"/>
                <a:ea typeface="仿宋" panose="02010609060101010101" pitchFamily="49" charset="-122"/>
              </a:rPr>
              <a:t>程序编写方法</a:t>
            </a:r>
            <a:endParaRPr lang="zh-CN" altLang="en-US" sz="2400" dirty="0">
              <a:latin typeface="Times New Roman" panose="02020603050405020304" pitchFamily="18" charset="0"/>
              <a:ea typeface="仿宋" panose="02010609060101010101" pitchFamily="49" charset="-122"/>
            </a:endParaRPr>
          </a:p>
        </p:txBody>
      </p:sp>
      <p:sp>
        <p:nvSpPr>
          <p:cNvPr id="7" name="TextBox 2"/>
          <p:cNvSpPr txBox="1">
            <a:spLocks noChangeArrowheads="1"/>
          </p:cNvSpPr>
          <p:nvPr/>
        </p:nvSpPr>
        <p:spPr bwMode="auto">
          <a:xfrm>
            <a:off x="323528" y="923730"/>
            <a:ext cx="378501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 typeface="Wingdings" panose="05000000000000000000" pitchFamily="2" charset="2"/>
              <a:buChar char="u"/>
              <a:defRPr/>
            </a:pPr>
            <a:r>
              <a:rPr lang="zh-CN" altLang="en-US" sz="2800" b="1" dirty="0">
                <a:solidFill>
                  <a:srgbClr val="262626"/>
                </a:solidFill>
                <a:latin typeface="Times New Roman" panose="02020603050405020304" pitchFamily="18" charset="0"/>
                <a:ea typeface="仿宋" panose="02010609060101010101" pitchFamily="49" charset="-122"/>
              </a:rPr>
              <a:t>程序的基本编写方法</a:t>
            </a:r>
            <a:endParaRPr lang="zh-CN" altLang="en-US" sz="2800" b="1" dirty="0">
              <a:solidFill>
                <a:srgbClr val="262626"/>
              </a:solidFill>
              <a:latin typeface="Times New Roman" panose="02020603050405020304" pitchFamily="18" charset="0"/>
              <a:ea typeface="仿宋" panose="02010609060101010101" pitchFamily="49" charset="-122"/>
            </a:endParaRPr>
          </a:p>
        </p:txBody>
      </p:sp>
      <p:grpSp>
        <p:nvGrpSpPr>
          <p:cNvPr id="8" name="组合 7"/>
          <p:cNvGrpSpPr/>
          <p:nvPr/>
        </p:nvGrpSpPr>
        <p:grpSpPr>
          <a:xfrm>
            <a:off x="251520" y="116632"/>
            <a:ext cx="6121277" cy="651944"/>
            <a:chOff x="252812" y="96425"/>
            <a:chExt cx="6121277" cy="651944"/>
          </a:xfrm>
        </p:grpSpPr>
        <p:sp>
          <p:nvSpPr>
            <p:cNvPr id="9"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endParaRPr lang="zh-CN" altLang="en-US" sz="3600" b="1" dirty="0">
                <a:latin typeface="Times New Roman" panose="02020603050405020304" pitchFamily="18" charset="0"/>
                <a:ea typeface="黑体" panose="02010609060101010101" pitchFamily="49" charset="-122"/>
              </a:endParaRPr>
            </a:p>
          </p:txBody>
        </p:sp>
        <p:grpSp>
          <p:nvGrpSpPr>
            <p:cNvPr id="10" name="组合 9"/>
            <p:cNvGrpSpPr/>
            <p:nvPr/>
          </p:nvGrpSpPr>
          <p:grpSpPr>
            <a:xfrm>
              <a:off x="541440" y="96425"/>
              <a:ext cx="792093" cy="651756"/>
              <a:chOff x="541440" y="96425"/>
              <a:chExt cx="792093" cy="651756"/>
            </a:xfrm>
          </p:grpSpPr>
          <p:sp>
            <p:nvSpPr>
              <p:cNvPr id="11"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734178" y="272894"/>
                <a:ext cx="404824" cy="335225"/>
              </a:xfrm>
              <a:prstGeom prst="rect">
                <a:avLst/>
              </a:prstGeom>
            </p:spPr>
          </p:pic>
        </p:grpSp>
      </p:grpSp>
    </p:spTree>
  </p:cSld>
  <p:clrMapOvr>
    <a:masterClrMapping/>
  </p:clrMapOvr>
  <p:transition spd="slow" advClick="0">
    <p:pull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endParaRPr lang="zh-CN" altLang="en-US" sz="3600" b="1" dirty="0">
                <a:latin typeface="Times New Roman" panose="02020603050405020304" pitchFamily="18" charset="0"/>
                <a:ea typeface="黑体" panose="02010609060101010101" pitchFamily="49" charset="-122"/>
              </a:endParaRP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1-1</a:t>
            </a:r>
            <a:r>
              <a:rPr lang="zh-CN" altLang="en-US" sz="2400" b="1" dirty="0"/>
              <a:t> ：用户输入一个三位自然数，计算并输出其佰位、十</a:t>
            </a:r>
            <a:endParaRPr lang="en-US" altLang="zh-CN" sz="2400" b="1" dirty="0"/>
          </a:p>
          <a:p>
            <a:pPr marL="0" indent="0">
              <a:buSzPct val="90000"/>
              <a:buNone/>
            </a:pPr>
            <a:r>
              <a:rPr lang="en-US" altLang="zh-CN" sz="2400" b="1" dirty="0"/>
              <a:t>              </a:t>
            </a:r>
            <a:r>
              <a:rPr lang="zh-CN" altLang="en-US" sz="2400" b="1" dirty="0"/>
              <a:t>位和个位上的数字。</a:t>
            </a:r>
            <a:endParaRPr lang="en-US" altLang="zh-CN" sz="2400" b="1" dirty="0"/>
          </a:p>
          <a:p>
            <a:pPr marL="0" indent="0">
              <a:buSzPct val="90000"/>
              <a:buNone/>
            </a:pPr>
            <a:r>
              <a:rPr lang="en-US" altLang="zh-CN" sz="1800" b="1" dirty="0">
                <a:solidFill>
                  <a:srgbClr val="FF0000"/>
                </a:solidFill>
              </a:rPr>
              <a:t> </a:t>
            </a:r>
            <a:r>
              <a:rPr lang="zh-CN" altLang="en-US" sz="1800" b="1" dirty="0">
                <a:solidFill>
                  <a:srgbClr val="FF0000"/>
                </a:solidFill>
              </a:rPr>
              <a:t>解答</a:t>
            </a:r>
            <a:r>
              <a:rPr lang="en-US" altLang="zh-CN" sz="1800" b="1" dirty="0">
                <a:solidFill>
                  <a:srgbClr val="FF0000"/>
                </a:solidFill>
              </a:rPr>
              <a:t>1</a:t>
            </a:r>
            <a:r>
              <a:rPr lang="zh-CN" altLang="en-US" sz="1800" dirty="0"/>
              <a:t>：</a:t>
            </a:r>
            <a:r>
              <a:rPr lang="en-US" altLang="zh-CN" sz="1600" b="1" dirty="0"/>
              <a:t>    x = </a:t>
            </a:r>
            <a:r>
              <a:rPr lang="en-US" altLang="zh-CN" sz="1600" b="1" dirty="0">
                <a:solidFill>
                  <a:srgbClr val="0000FF"/>
                </a:solidFill>
              </a:rPr>
              <a:t>input</a:t>
            </a:r>
            <a:r>
              <a:rPr lang="en-US" altLang="zh-CN" sz="1600" b="1" dirty="0"/>
              <a:t>('</a:t>
            </a:r>
            <a:r>
              <a:rPr lang="zh-CN" altLang="en-US" sz="1600" b="1" dirty="0"/>
              <a:t>请输入一个三位数：</a:t>
            </a:r>
            <a:r>
              <a:rPr lang="en-US" altLang="zh-CN" sz="1600" b="1" dirty="0"/>
              <a:t>')</a:t>
            </a:r>
            <a:endParaRPr lang="en-US" altLang="zh-CN" sz="1600" b="1" dirty="0"/>
          </a:p>
          <a:p>
            <a:pPr>
              <a:lnSpc>
                <a:spcPct val="90000"/>
              </a:lnSpc>
              <a:buSzPct val="90000"/>
              <a:buNone/>
            </a:pPr>
            <a:r>
              <a:rPr lang="en-US" altLang="zh-CN" sz="1600" b="1" dirty="0"/>
              <a:t>                     x = </a:t>
            </a:r>
            <a:r>
              <a:rPr lang="en-US" altLang="zh-CN" sz="1600" b="1" dirty="0" err="1">
                <a:solidFill>
                  <a:srgbClr val="0000FF"/>
                </a:solidFill>
              </a:rPr>
              <a:t>int</a:t>
            </a:r>
            <a:r>
              <a:rPr lang="en-US" altLang="zh-CN" sz="1600" b="1" dirty="0"/>
              <a:t>(x)</a:t>
            </a:r>
            <a:endParaRPr lang="en-US" altLang="zh-CN" sz="1600" b="1" dirty="0"/>
          </a:p>
          <a:p>
            <a:pPr>
              <a:lnSpc>
                <a:spcPct val="90000"/>
              </a:lnSpc>
              <a:buSzPct val="90000"/>
              <a:buNone/>
            </a:pPr>
            <a:r>
              <a:rPr lang="en-US" altLang="zh-CN" sz="1600" b="1" dirty="0"/>
              <a:t>                     a = x // 100</a:t>
            </a:r>
            <a:endParaRPr lang="en-US" altLang="zh-CN" sz="1600" b="1" dirty="0"/>
          </a:p>
          <a:p>
            <a:pPr>
              <a:lnSpc>
                <a:spcPct val="90000"/>
              </a:lnSpc>
              <a:buSzPct val="90000"/>
              <a:buNone/>
            </a:pPr>
            <a:r>
              <a:rPr lang="en-US" altLang="zh-CN" sz="1600" b="1" dirty="0"/>
              <a:t>                     b = x // 10 % 10</a:t>
            </a:r>
            <a:endParaRPr lang="en-US" altLang="zh-CN" sz="1600" b="1" dirty="0"/>
          </a:p>
          <a:p>
            <a:pPr>
              <a:lnSpc>
                <a:spcPct val="90000"/>
              </a:lnSpc>
              <a:buSzPct val="90000"/>
              <a:buNone/>
            </a:pPr>
            <a:r>
              <a:rPr lang="en-US" altLang="zh-CN" sz="1600" b="1" dirty="0"/>
              <a:t>                     c = x % 10</a:t>
            </a:r>
            <a:endParaRPr lang="en-US" altLang="zh-CN" sz="1600" b="1" dirty="0"/>
          </a:p>
          <a:p>
            <a:pPr>
              <a:lnSpc>
                <a:spcPct val="90000"/>
              </a:lnSpc>
              <a:buSzPct val="90000"/>
              <a:buNone/>
            </a:pPr>
            <a:r>
              <a:rPr lang="en-US" altLang="zh-CN" sz="1600" b="1" dirty="0">
                <a:solidFill>
                  <a:srgbClr val="0000FF"/>
                </a:solidFill>
              </a:rPr>
              <a:t>                     print</a:t>
            </a:r>
            <a:r>
              <a:rPr lang="en-US" altLang="zh-CN" sz="1600" b="1" dirty="0"/>
              <a:t>(a, b, c)</a:t>
            </a:r>
            <a:endParaRPr lang="en-US" altLang="zh-CN" sz="1600" b="1" dirty="0"/>
          </a:p>
          <a:p>
            <a:pPr>
              <a:lnSpc>
                <a:spcPct val="90000"/>
              </a:lnSpc>
              <a:buSzPct val="90000"/>
              <a:buNone/>
            </a:pPr>
            <a:endParaRPr lang="en-US" altLang="zh-CN" sz="1500" dirty="0"/>
          </a:p>
          <a:p>
            <a:pPr>
              <a:lnSpc>
                <a:spcPct val="90000"/>
              </a:lnSpc>
              <a:buSzPct val="90000"/>
              <a:buNone/>
            </a:pPr>
            <a:r>
              <a:rPr lang="zh-CN" altLang="en-US" sz="1800" b="1" dirty="0">
                <a:solidFill>
                  <a:srgbClr val="FF0000"/>
                </a:solidFill>
              </a:rPr>
              <a:t>解答</a:t>
            </a:r>
            <a:r>
              <a:rPr lang="en-US" altLang="zh-CN" sz="1800" b="1" dirty="0">
                <a:solidFill>
                  <a:srgbClr val="FF0000"/>
                </a:solidFill>
              </a:rPr>
              <a:t>2</a:t>
            </a:r>
            <a:r>
              <a:rPr lang="zh-CN" altLang="en-US" sz="1600" dirty="0"/>
              <a:t>：</a:t>
            </a: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r>
              <a:rPr lang="zh-CN" altLang="en-US" sz="1800" b="1" dirty="0">
                <a:solidFill>
                  <a:srgbClr val="FF0000"/>
                </a:solidFill>
              </a:rPr>
              <a:t>解答</a:t>
            </a:r>
            <a:r>
              <a:rPr lang="en-US" altLang="zh-CN" sz="1800" b="1" dirty="0">
                <a:solidFill>
                  <a:srgbClr val="FF0000"/>
                </a:solidFill>
              </a:rPr>
              <a:t>3</a:t>
            </a:r>
            <a:r>
              <a:rPr lang="zh-CN" altLang="en-US" sz="1800" dirty="0"/>
              <a:t>：</a:t>
            </a:r>
            <a:endParaRPr lang="en-US" altLang="zh-CN" sz="1800" dirty="0"/>
          </a:p>
        </p:txBody>
      </p:sp>
      <p:sp>
        <p:nvSpPr>
          <p:cNvPr id="11" name="内容占位符 2"/>
          <p:cNvSpPr txBox="1"/>
          <p:nvPr/>
        </p:nvSpPr>
        <p:spPr bwMode="auto">
          <a:xfrm>
            <a:off x="1662758" y="3785802"/>
            <a:ext cx="8229600" cy="158417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SzPct val="90000"/>
              <a:buNone/>
            </a:pPr>
            <a:r>
              <a:rPr lang="zh-CN" altLang="en-US" sz="1600" b="1" dirty="0"/>
              <a:t>x = </a:t>
            </a:r>
            <a:r>
              <a:rPr lang="zh-CN" altLang="en-US" sz="1600" b="1" dirty="0">
                <a:solidFill>
                  <a:srgbClr val="0000FF"/>
                </a:solidFill>
              </a:rPr>
              <a:t>input</a:t>
            </a:r>
            <a:r>
              <a:rPr lang="zh-CN" altLang="en-US" sz="1600" b="1" dirty="0"/>
              <a:t>('请输入一个三位数：')</a:t>
            </a:r>
            <a:endParaRPr lang="zh-CN" altLang="en-US" sz="1600" b="1" dirty="0"/>
          </a:p>
          <a:p>
            <a:pPr>
              <a:lnSpc>
                <a:spcPct val="90000"/>
              </a:lnSpc>
              <a:buSzPct val="90000"/>
              <a:buNone/>
            </a:pPr>
            <a:r>
              <a:rPr lang="zh-CN" altLang="en-US" sz="1600" b="1" dirty="0"/>
              <a:t>x = </a:t>
            </a:r>
            <a:r>
              <a:rPr lang="zh-CN" altLang="en-US" sz="1600" b="1" dirty="0">
                <a:solidFill>
                  <a:srgbClr val="0000FF"/>
                </a:solidFill>
              </a:rPr>
              <a:t>int</a:t>
            </a:r>
            <a:r>
              <a:rPr lang="zh-CN" altLang="en-US" sz="1600" b="1" dirty="0"/>
              <a:t>(x)</a:t>
            </a:r>
            <a:endParaRPr lang="zh-CN" altLang="en-US" sz="1600" b="1" dirty="0"/>
          </a:p>
          <a:p>
            <a:pPr>
              <a:lnSpc>
                <a:spcPct val="90000"/>
              </a:lnSpc>
              <a:buSzPct val="90000"/>
              <a:buNone/>
            </a:pPr>
            <a:r>
              <a:rPr lang="zh-CN" altLang="en-US" sz="1600" b="1" dirty="0"/>
              <a:t>a, b = </a:t>
            </a:r>
            <a:r>
              <a:rPr lang="zh-CN" altLang="en-US" sz="1600" b="1" dirty="0">
                <a:solidFill>
                  <a:srgbClr val="0000FF"/>
                </a:solidFill>
              </a:rPr>
              <a:t>divmod</a:t>
            </a:r>
            <a:r>
              <a:rPr lang="zh-CN" altLang="en-US" sz="1600" b="1" dirty="0"/>
              <a:t>(x, 100)</a:t>
            </a:r>
            <a:endParaRPr lang="zh-CN" altLang="en-US" sz="1600" b="1" dirty="0"/>
          </a:p>
          <a:p>
            <a:pPr>
              <a:lnSpc>
                <a:spcPct val="90000"/>
              </a:lnSpc>
              <a:buSzPct val="90000"/>
              <a:buNone/>
            </a:pPr>
            <a:r>
              <a:rPr lang="zh-CN" altLang="en-US" sz="1600" b="1" dirty="0"/>
              <a:t>b, c = </a:t>
            </a:r>
            <a:r>
              <a:rPr lang="zh-CN" altLang="en-US" sz="1600" b="1" dirty="0">
                <a:solidFill>
                  <a:srgbClr val="0000FF"/>
                </a:solidFill>
              </a:rPr>
              <a:t>divmod</a:t>
            </a:r>
            <a:r>
              <a:rPr lang="zh-CN" altLang="en-US" sz="1600" b="1" dirty="0"/>
              <a:t>(b, 10)</a:t>
            </a:r>
            <a:endParaRPr lang="zh-CN" altLang="en-US" sz="1600" b="1" dirty="0"/>
          </a:p>
          <a:p>
            <a:pPr>
              <a:lnSpc>
                <a:spcPct val="90000"/>
              </a:lnSpc>
              <a:buSzPct val="90000"/>
              <a:buNone/>
            </a:pPr>
            <a:r>
              <a:rPr lang="zh-CN" altLang="en-US" sz="1600" b="1" dirty="0">
                <a:solidFill>
                  <a:srgbClr val="0000FF"/>
                </a:solidFill>
              </a:rPr>
              <a:t>print</a:t>
            </a:r>
            <a:r>
              <a:rPr lang="zh-CN" altLang="en-US" sz="1600" b="1" dirty="0"/>
              <a:t>(a, b, c)</a:t>
            </a:r>
            <a:endParaRPr lang="zh-CN" altLang="en-US" sz="1800" dirty="0"/>
          </a:p>
        </p:txBody>
      </p:sp>
      <p:pic>
        <p:nvPicPr>
          <p:cNvPr id="12"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784746" y="3479199"/>
            <a:ext cx="304131" cy="306603"/>
          </a:xfrm>
          <a:prstGeom prst="rect">
            <a:avLst/>
          </a:prstGeom>
          <a:noFill/>
          <a:ln w="9525">
            <a:noFill/>
            <a:miter lim="800000"/>
            <a:headEnd/>
            <a:tailEnd/>
          </a:ln>
        </p:spPr>
      </p:pic>
      <p:pic>
        <p:nvPicPr>
          <p:cNvPr id="13"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sp>
        <p:nvSpPr>
          <p:cNvPr id="14" name="矩形 13"/>
          <p:cNvSpPr/>
          <p:nvPr/>
        </p:nvSpPr>
        <p:spPr>
          <a:xfrm>
            <a:off x="1662758" y="5400155"/>
            <a:ext cx="4572000" cy="923330"/>
          </a:xfrm>
          <a:prstGeom prst="rect">
            <a:avLst/>
          </a:prstGeom>
        </p:spPr>
        <p:txBody>
          <a:bodyPr>
            <a:spAutoFit/>
          </a:bodyPr>
          <a:lstStyle/>
          <a:p>
            <a:pPr>
              <a:buNone/>
            </a:pPr>
            <a:r>
              <a:rPr lang="zh-CN" altLang="en-US" b="1" dirty="0">
                <a:latin typeface="Times New Roman" panose="02020603050405020304" pitchFamily="18" charset="0"/>
              </a:rPr>
              <a:t>x = </a:t>
            </a:r>
            <a:r>
              <a:rPr lang="zh-CN" altLang="en-US" b="1" dirty="0">
                <a:solidFill>
                  <a:srgbClr val="0000FF"/>
                </a:solidFill>
                <a:latin typeface="Times New Roman" panose="02020603050405020304" pitchFamily="18" charset="0"/>
              </a:rPr>
              <a:t>input</a:t>
            </a:r>
            <a:r>
              <a:rPr lang="zh-CN" altLang="en-US" b="1" dirty="0">
                <a:latin typeface="Times New Roman" panose="02020603050405020304" pitchFamily="18" charset="0"/>
              </a:rPr>
              <a:t>('请输入一个三位数：')</a:t>
            </a:r>
            <a:endParaRPr lang="zh-CN" altLang="en-US" b="1" dirty="0">
              <a:latin typeface="Times New Roman" panose="02020603050405020304" pitchFamily="18" charset="0"/>
            </a:endParaRPr>
          </a:p>
          <a:p>
            <a:pPr>
              <a:buNone/>
            </a:pPr>
            <a:r>
              <a:rPr lang="zh-CN" altLang="en-US" b="1" dirty="0">
                <a:latin typeface="Times New Roman" panose="02020603050405020304" pitchFamily="18" charset="0"/>
              </a:rPr>
              <a:t>a, b, c = </a:t>
            </a:r>
            <a:r>
              <a:rPr lang="zh-CN" altLang="en-US" b="1" dirty="0">
                <a:solidFill>
                  <a:srgbClr val="0000FF"/>
                </a:solidFill>
                <a:latin typeface="Times New Roman" panose="02020603050405020304" pitchFamily="18" charset="0"/>
              </a:rPr>
              <a:t>map</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int</a:t>
            </a:r>
            <a:r>
              <a:rPr lang="zh-CN" altLang="en-US" b="1" dirty="0">
                <a:latin typeface="Times New Roman" panose="02020603050405020304" pitchFamily="18" charset="0"/>
              </a:rPr>
              <a:t>, x)</a:t>
            </a:r>
            <a:endParaRPr lang="zh-CN" altLang="en-US" b="1" dirty="0">
              <a:latin typeface="Times New Roman" panose="02020603050405020304" pitchFamily="18" charset="0"/>
            </a:endParaRPr>
          </a:p>
          <a:p>
            <a:pPr>
              <a:buNone/>
            </a:pPr>
            <a:r>
              <a:rPr lang="zh-CN" altLang="en-US" b="1" dirty="0">
                <a:solidFill>
                  <a:srgbClr val="0000FF"/>
                </a:solidFill>
                <a:latin typeface="Times New Roman" panose="02020603050405020304" pitchFamily="18" charset="0"/>
              </a:rPr>
              <a:t>print</a:t>
            </a:r>
            <a:r>
              <a:rPr lang="zh-CN" altLang="en-US" b="1" dirty="0">
                <a:latin typeface="Times New Roman" panose="02020603050405020304" pitchFamily="18" charset="0"/>
              </a:rPr>
              <a:t>(a, b, c)</a:t>
            </a:r>
            <a:endParaRPr lang="zh-CN" altLang="en-US" b="1" dirty="0">
              <a:latin typeface="Times New Roman" panose="02020603050405020304" pitchFamily="18" charset="0"/>
            </a:endParaRPr>
          </a:p>
        </p:txBody>
      </p:sp>
      <p:pic>
        <p:nvPicPr>
          <p:cNvPr id="1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16377" y="5127928"/>
            <a:ext cx="304131" cy="306603"/>
          </a:xfrm>
          <a:prstGeom prst="rect">
            <a:avLst/>
          </a:prstGeom>
          <a:noFill/>
          <a:ln w="9525">
            <a:noFill/>
            <a:miter lim="800000"/>
            <a:headEnd/>
            <a:tailEnd/>
          </a:ln>
        </p:spPr>
      </p:pic>
      <p:grpSp>
        <p:nvGrpSpPr>
          <p:cNvPr id="3" name="组合 2"/>
          <p:cNvGrpSpPr/>
          <p:nvPr/>
        </p:nvGrpSpPr>
        <p:grpSpPr>
          <a:xfrm>
            <a:off x="6018777" y="3570959"/>
            <a:ext cx="2890241" cy="384355"/>
            <a:chOff x="6018777" y="3570959"/>
            <a:chExt cx="2890241" cy="384355"/>
          </a:xfrm>
        </p:grpSpPr>
        <p:sp>
          <p:nvSpPr>
            <p:cNvPr id="17" name="矩形 16"/>
            <p:cNvSpPr/>
            <p:nvPr/>
          </p:nvSpPr>
          <p:spPr>
            <a:xfrm>
              <a:off x="6372797" y="3570959"/>
              <a:ext cx="2536221" cy="369332"/>
            </a:xfrm>
            <a:prstGeom prst="rect">
              <a:avLst/>
            </a:prstGeom>
          </p:spPr>
          <p:txBody>
            <a:bodyPr wrap="square">
              <a:spAutoFit/>
            </a:bodyPr>
            <a:lstStyle/>
            <a:p>
              <a:r>
                <a:rPr lang="zh-CN" altLang="en-US" b="1" dirty="0">
                  <a:solidFill>
                    <a:srgbClr val="FF0000"/>
                  </a:solidFill>
                  <a:latin typeface="Consolas" panose="020B0609020204030204" charset="0"/>
                </a:rPr>
                <a:t>不限位数怎么办？</a:t>
              </a:r>
              <a:endParaRPr lang="zh-CN" altLang="en-US" b="1" dirty="0">
                <a:solidFill>
                  <a:srgbClr val="FF0000"/>
                </a:solidFill>
                <a:latin typeface="Consolas" panose="020B0609020204030204" charset="0"/>
              </a:endParaRPr>
            </a:p>
          </p:txBody>
        </p:sp>
        <p:pic>
          <p:nvPicPr>
            <p:cNvPr id="18" name="图片 17"/>
            <p:cNvPicPr>
              <a:picLocks noChangeAspect="1"/>
            </p:cNvPicPr>
            <p:nvPr/>
          </p:nvPicPr>
          <p:blipFill>
            <a:blip r:embed="rId4"/>
            <a:stretch>
              <a:fillRect/>
            </a:stretch>
          </p:blipFill>
          <p:spPr>
            <a:xfrm>
              <a:off x="6018777" y="3570959"/>
              <a:ext cx="335377" cy="384355"/>
            </a:xfrm>
            <a:prstGeom prst="rect">
              <a:avLst/>
            </a:prstGeom>
          </p:spPr>
        </p:pic>
      </p:grpSp>
      <p:sp>
        <p:nvSpPr>
          <p:cNvPr id="2" name="文本框 1"/>
          <p:cNvSpPr txBox="1"/>
          <p:nvPr/>
        </p:nvSpPr>
        <p:spPr>
          <a:xfrm>
            <a:off x="3851920" y="4577890"/>
            <a:ext cx="1152128" cy="369332"/>
          </a:xfrm>
          <a:prstGeom prst="rect">
            <a:avLst/>
          </a:prstGeom>
          <a:noFill/>
        </p:spPr>
        <p:txBody>
          <a:bodyPr wrap="square" rtlCol="0">
            <a:spAutoFit/>
          </a:bodyPr>
          <a:lstStyle/>
          <a:p>
            <a:r>
              <a:rPr lang="en-US" altLang="zh-CN" b="1" dirty="0" err="1">
                <a:solidFill>
                  <a:srgbClr val="FF0000"/>
                </a:solidFill>
              </a:rPr>
              <a:t>Pythonic</a:t>
            </a:r>
            <a:endParaRPr lang="zh-CN" altLang="en-US" b="1" dirty="0">
              <a:solidFill>
                <a:srgbClr val="FF0000"/>
              </a:solidFill>
            </a:endParaRPr>
          </a:p>
        </p:txBody>
      </p:sp>
      <p:sp>
        <p:nvSpPr>
          <p:cNvPr id="19" name="文本框 18"/>
          <p:cNvSpPr txBox="1"/>
          <p:nvPr/>
        </p:nvSpPr>
        <p:spPr>
          <a:xfrm>
            <a:off x="4116260" y="4865788"/>
            <a:ext cx="4944748" cy="584775"/>
          </a:xfrm>
          <a:prstGeom prst="rect">
            <a:avLst/>
          </a:prstGeom>
          <a:noFill/>
        </p:spPr>
        <p:txBody>
          <a:bodyPr wrap="square">
            <a:spAutoFit/>
          </a:bodyPr>
          <a:lstStyle/>
          <a:p>
            <a:r>
              <a:rPr lang="en-US" altLang="zh-CN" sz="1600" b="0" i="0" dirty="0" err="1">
                <a:solidFill>
                  <a:srgbClr val="333333"/>
                </a:solidFill>
                <a:effectLst/>
                <a:latin typeface="Times New Roman" panose="02020603050405020304" pitchFamily="18" charset="0"/>
                <a:cs typeface="Times New Roman" panose="02020603050405020304" pitchFamily="18" charset="0"/>
              </a:rPr>
              <a:t>divmod</a:t>
            </a:r>
            <a:r>
              <a:rPr lang="en-US" altLang="zh-CN" sz="1600" b="0" i="0" dirty="0">
                <a:solidFill>
                  <a:srgbClr val="333333"/>
                </a:solidFill>
                <a:effectLst/>
                <a:latin typeface="Times New Roman" panose="02020603050405020304" pitchFamily="18" charset="0"/>
                <a:cs typeface="Times New Roman" panose="02020603050405020304" pitchFamily="18" charset="0"/>
              </a:rPr>
              <a:t>(</a:t>
            </a:r>
            <a:r>
              <a:rPr lang="en-US" altLang="zh-CN" sz="1600" b="0" i="0" dirty="0" err="1">
                <a:solidFill>
                  <a:srgbClr val="333333"/>
                </a:solidFill>
                <a:effectLst/>
                <a:latin typeface="Times New Roman" panose="02020603050405020304" pitchFamily="18" charset="0"/>
                <a:cs typeface="Times New Roman" panose="02020603050405020304" pitchFamily="18" charset="0"/>
              </a:rPr>
              <a:t>a,b</a:t>
            </a:r>
            <a:r>
              <a:rPr lang="en-US" altLang="zh-CN" sz="1600" b="0" i="0" dirty="0">
                <a:solidFill>
                  <a:srgbClr val="333333"/>
                </a:solidFill>
                <a:effectLst/>
                <a:latin typeface="Times New Roman" panose="02020603050405020304" pitchFamily="18" charset="0"/>
                <a:cs typeface="Times New Roman" panose="02020603050405020304" pitchFamily="18" charset="0"/>
              </a:rPr>
              <a:t>) </a:t>
            </a:r>
            <a:r>
              <a:rPr lang="zh-CN" altLang="en-US" sz="1600" b="0" i="0" dirty="0">
                <a:solidFill>
                  <a:srgbClr val="333333"/>
                </a:solidFill>
                <a:effectLst/>
                <a:latin typeface="Times New Roman" panose="02020603050405020304" pitchFamily="18" charset="0"/>
                <a:cs typeface="Times New Roman" panose="02020603050405020304" pitchFamily="18" charset="0"/>
              </a:rPr>
              <a:t>函数把除数和余数运算结果结合起来，返回一个包含商和余数的元组</a:t>
            </a:r>
            <a:r>
              <a:rPr lang="en-US" altLang="zh-CN" sz="1600" b="0" i="0" dirty="0">
                <a:solidFill>
                  <a:srgbClr val="333333"/>
                </a:solidFill>
                <a:effectLst/>
                <a:latin typeface="Times New Roman" panose="02020603050405020304" pitchFamily="18" charset="0"/>
                <a:cs typeface="Times New Roman" panose="02020603050405020304" pitchFamily="18" charset="0"/>
              </a:rPr>
              <a:t>(a // b, a % b)</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xEl>
                                              <p:pRg st="15" end="15"/>
                                            </p:txEl>
                                          </p:spTgt>
                                        </p:tgtEl>
                                        <p:attrNameLst>
                                          <p:attrName>style.visibility</p:attrName>
                                        </p:attrNameLst>
                                      </p:cBhvr>
                                      <p:to>
                                        <p:strVal val="visible"/>
                                      </p:to>
                                    </p:set>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ppt_x"/>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4" grpId="0"/>
      <p:bldP spid="2"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endParaRPr lang="zh-CN" altLang="en-US" sz="3600" b="1" dirty="0">
                <a:latin typeface="Times New Roman" panose="02020603050405020304" pitchFamily="18" charset="0"/>
                <a:ea typeface="黑体" panose="02010609060101010101" pitchFamily="49" charset="-122"/>
              </a:endParaRP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1-2</a:t>
            </a:r>
            <a:r>
              <a:rPr lang="zh-CN" altLang="en-US" sz="2400" b="1" dirty="0"/>
              <a:t>：已知三角形的两边长及其夹角，求第三边长。</a:t>
            </a:r>
            <a:endParaRPr lang="zh-CN" altLang="en-US" sz="2400" b="1" dirty="0"/>
          </a:p>
          <a:p>
            <a:pPr marL="0" indent="0">
              <a:buSzPct val="90000"/>
              <a:buNone/>
            </a:pPr>
            <a:r>
              <a:rPr lang="zh-CN" altLang="en-US" sz="1800" b="1" dirty="0">
                <a:solidFill>
                  <a:srgbClr val="FF0000"/>
                </a:solidFill>
              </a:rPr>
              <a:t>解答</a:t>
            </a:r>
            <a:r>
              <a:rPr lang="en-US" altLang="zh-CN" sz="1800" b="1" dirty="0">
                <a:solidFill>
                  <a:srgbClr val="FF0000"/>
                </a:solidFill>
              </a:rPr>
              <a:t>1</a:t>
            </a:r>
            <a:r>
              <a:rPr lang="zh-CN" altLang="en-US" sz="1800" dirty="0"/>
              <a:t>：</a:t>
            </a:r>
            <a:endParaRPr lang="en-US" altLang="zh-CN" sz="1800" b="1" dirty="0"/>
          </a:p>
          <a:p>
            <a:pPr marL="0" indent="0">
              <a:buSzPct val="90000"/>
              <a:buNone/>
            </a:pPr>
            <a:r>
              <a:rPr lang="en-US" altLang="zh-CN" sz="2000" b="1" dirty="0">
                <a:solidFill>
                  <a:srgbClr val="0000FF"/>
                </a:solidFill>
              </a:rPr>
              <a:t>          import</a:t>
            </a:r>
            <a:r>
              <a:rPr lang="en-US" altLang="zh-CN" sz="2000" b="1" dirty="0"/>
              <a:t> math</a:t>
            </a:r>
            <a:endParaRPr lang="en-US" altLang="zh-CN" sz="2000" b="1" dirty="0"/>
          </a:p>
          <a:p>
            <a:pPr marL="0" indent="0">
              <a:buSzPct val="90000"/>
              <a:buNone/>
            </a:pPr>
            <a:r>
              <a:rPr lang="en-US" altLang="zh-CN" sz="2000" b="1" dirty="0"/>
              <a:t>          x = </a:t>
            </a:r>
            <a:r>
              <a:rPr lang="en-US" altLang="zh-CN" sz="2000" b="1" dirty="0">
                <a:solidFill>
                  <a:srgbClr val="0000FF"/>
                </a:solidFill>
              </a:rPr>
              <a:t>input</a:t>
            </a:r>
            <a:r>
              <a:rPr lang="en-US" altLang="zh-CN" sz="2000" b="1" dirty="0"/>
              <a:t>('</a:t>
            </a:r>
            <a:r>
              <a:rPr lang="zh-CN" altLang="en-US" sz="2000" b="1" dirty="0"/>
              <a:t>输入两边长及夹角（度）：</a:t>
            </a:r>
            <a:r>
              <a:rPr lang="en-US" altLang="zh-CN" sz="2000" b="1" dirty="0"/>
              <a:t>')</a:t>
            </a:r>
            <a:endParaRPr lang="en-US" altLang="zh-CN" sz="2000" b="1" dirty="0"/>
          </a:p>
          <a:p>
            <a:pPr marL="0" indent="0">
              <a:buSzPct val="90000"/>
              <a:buNone/>
            </a:pPr>
            <a:r>
              <a:rPr lang="en-US" altLang="zh-CN" sz="2000" b="1" dirty="0"/>
              <a:t>          a, b, theta = </a:t>
            </a:r>
            <a:r>
              <a:rPr lang="en-US" altLang="zh-CN" sz="2000" b="1" dirty="0">
                <a:solidFill>
                  <a:srgbClr val="0000FF"/>
                </a:solidFill>
              </a:rPr>
              <a:t>map</a:t>
            </a:r>
            <a:r>
              <a:rPr lang="en-US" altLang="zh-CN" sz="2000" b="1" dirty="0"/>
              <a:t>(float, </a:t>
            </a:r>
            <a:r>
              <a:rPr lang="en-US" altLang="zh-CN" sz="2000" b="1" dirty="0" err="1"/>
              <a:t>x.split</a:t>
            </a:r>
            <a:r>
              <a:rPr lang="en-US" altLang="zh-CN" sz="2000" b="1" dirty="0"/>
              <a:t>())</a:t>
            </a:r>
            <a:endParaRPr lang="en-US" altLang="zh-CN" sz="2000" b="1" dirty="0"/>
          </a:p>
          <a:p>
            <a:pPr marL="0" indent="0">
              <a:buSzPct val="90000"/>
              <a:buNone/>
            </a:pPr>
            <a:r>
              <a:rPr lang="en-US" altLang="zh-CN" sz="2000" b="1" dirty="0"/>
              <a:t>          c = </a:t>
            </a:r>
            <a:r>
              <a:rPr lang="en-US" altLang="zh-CN" sz="2000" b="1" dirty="0" err="1">
                <a:solidFill>
                  <a:srgbClr val="0000FF"/>
                </a:solidFill>
              </a:rPr>
              <a:t>math.sqrt</a:t>
            </a:r>
            <a:r>
              <a:rPr lang="en-US" altLang="zh-CN" sz="2000" b="1" dirty="0"/>
              <a:t>(a**2 + b**2 - 2*a*b*</a:t>
            </a:r>
            <a:r>
              <a:rPr lang="en-US" altLang="zh-CN" sz="2000" b="1" dirty="0" err="1">
                <a:solidFill>
                  <a:srgbClr val="0000FF"/>
                </a:solidFill>
              </a:rPr>
              <a:t>math.cos</a:t>
            </a:r>
            <a:r>
              <a:rPr lang="en-US" altLang="zh-CN" sz="2000" b="1" dirty="0"/>
              <a:t>(theta*</a:t>
            </a:r>
            <a:r>
              <a:rPr lang="en-US" altLang="zh-CN" sz="2000" b="1" dirty="0" err="1">
                <a:solidFill>
                  <a:srgbClr val="0000FF"/>
                </a:solidFill>
              </a:rPr>
              <a:t>math.pi</a:t>
            </a:r>
            <a:r>
              <a:rPr lang="en-US" altLang="zh-CN" sz="2000" b="1" dirty="0"/>
              <a:t>/180))</a:t>
            </a:r>
            <a:endParaRPr lang="en-US" altLang="zh-CN" sz="2000" b="1" dirty="0"/>
          </a:p>
          <a:p>
            <a:pPr marL="0" indent="0">
              <a:buSzPct val="90000"/>
              <a:buNone/>
            </a:pPr>
            <a:r>
              <a:rPr lang="en-US" altLang="zh-CN" sz="2000" b="1" dirty="0">
                <a:solidFill>
                  <a:srgbClr val="0000FF"/>
                </a:solidFill>
              </a:rPr>
              <a:t>          print</a:t>
            </a:r>
            <a:r>
              <a:rPr lang="en-US" altLang="zh-CN" sz="2000" b="1" dirty="0"/>
              <a:t>('c=', c)</a:t>
            </a:r>
            <a:endParaRPr lang="en-US" altLang="zh-CN" sz="2000" b="1" dirty="0"/>
          </a:p>
          <a:p>
            <a:pPr marL="0" indent="0">
              <a:buSzPct val="90000"/>
              <a:buNone/>
            </a:pPr>
            <a:endParaRPr lang="en-US" altLang="zh-CN" sz="2000" b="1" dirty="0"/>
          </a:p>
          <a:p>
            <a:pPr marL="0" indent="0">
              <a:buSzPct val="90000"/>
              <a:buNone/>
            </a:pPr>
            <a:r>
              <a:rPr lang="en-US" altLang="zh-CN" sz="1800" b="1" dirty="0">
                <a:solidFill>
                  <a:srgbClr val="FF0000"/>
                </a:solidFill>
              </a:rPr>
              <a:t> </a:t>
            </a:r>
            <a:endParaRPr lang="en-US" altLang="zh-CN" sz="15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p:txBody>
      </p:sp>
      <p:pic>
        <p:nvPicPr>
          <p:cNvPr id="13" name="图片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sp>
        <p:nvSpPr>
          <p:cNvPr id="2" name="文本框 1"/>
          <p:cNvSpPr txBox="1"/>
          <p:nvPr/>
        </p:nvSpPr>
        <p:spPr>
          <a:xfrm>
            <a:off x="4065838" y="1885474"/>
            <a:ext cx="1584176" cy="369332"/>
          </a:xfrm>
          <a:prstGeom prst="rect">
            <a:avLst/>
          </a:prstGeom>
          <a:solidFill>
            <a:srgbClr val="FFFF00"/>
          </a:solidFill>
        </p:spPr>
        <p:txBody>
          <a:bodyPr wrap="square" rtlCol="0">
            <a:spAutoFit/>
          </a:bodyPr>
          <a:lstStyle/>
          <a:p>
            <a:r>
              <a:rPr lang="zh-CN" altLang="en-US" b="1" dirty="0">
                <a:solidFill>
                  <a:srgbClr val="FF0000"/>
                </a:solidFill>
              </a:rPr>
              <a:t>外部扩展模块 </a:t>
            </a:r>
            <a:endParaRPr lang="zh-CN" altLang="en-US" b="1" dirty="0">
              <a:solidFill>
                <a:srgbClr val="FF0000"/>
              </a:solidFill>
            </a:endParaRPr>
          </a:p>
        </p:txBody>
      </p:sp>
      <p:cxnSp>
        <p:nvCxnSpPr>
          <p:cNvPr id="16" name="直接箭头连接符 15"/>
          <p:cNvCxnSpPr/>
          <p:nvPr/>
        </p:nvCxnSpPr>
        <p:spPr>
          <a:xfrm>
            <a:off x="2915816" y="2070140"/>
            <a:ext cx="10801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additive="base">
                                        <p:cTn id="2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 calcmode="lin" valueType="num">
                                      <p:cBhvr additive="base">
                                        <p:cTn id="2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 calcmode="lin" valueType="num">
                                      <p:cBhvr additive="base">
                                        <p:cTn id="3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endParaRPr lang="zh-CN" altLang="en-US" sz="3600" b="1" dirty="0">
                <a:latin typeface="Times New Roman" panose="02020603050405020304" pitchFamily="18" charset="0"/>
                <a:ea typeface="黑体" panose="02010609060101010101" pitchFamily="49" charset="-122"/>
              </a:endParaRP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1-3</a:t>
            </a:r>
            <a:r>
              <a:rPr lang="zh-CN" altLang="en-US" sz="2400" b="1" dirty="0"/>
              <a:t>：任意输入三个英文单词，按字典顺序输出。</a:t>
            </a:r>
            <a:endParaRPr lang="zh-CN" altLang="en-US" sz="2400" b="1" dirty="0"/>
          </a:p>
          <a:p>
            <a:pPr marL="0" indent="0">
              <a:buSzPct val="90000"/>
              <a:buNone/>
            </a:pPr>
            <a:r>
              <a:rPr lang="zh-CN" altLang="en-US" sz="2000" b="1" dirty="0">
                <a:solidFill>
                  <a:srgbClr val="FF0000"/>
                </a:solidFill>
              </a:rPr>
              <a:t>解答</a:t>
            </a:r>
            <a:r>
              <a:rPr lang="en-US" altLang="zh-CN" sz="2000" b="1" dirty="0">
                <a:solidFill>
                  <a:srgbClr val="FF0000"/>
                </a:solidFill>
              </a:rPr>
              <a:t>1</a:t>
            </a:r>
            <a:r>
              <a:rPr lang="zh-CN" altLang="en-US" sz="2000" dirty="0"/>
              <a:t>：</a:t>
            </a:r>
            <a:endParaRPr lang="en-US" altLang="zh-CN" sz="2000" b="1" dirty="0"/>
          </a:p>
          <a:p>
            <a:pPr>
              <a:spcBef>
                <a:spcPct val="0"/>
              </a:spcBef>
              <a:buSzPct val="90000"/>
              <a:buNone/>
            </a:pPr>
            <a:r>
              <a:rPr lang="en-US" altLang="zh-CN" sz="2000" b="1" dirty="0">
                <a:solidFill>
                  <a:srgbClr val="0000FF"/>
                </a:solidFill>
              </a:rPr>
              <a:t>           </a:t>
            </a:r>
            <a:r>
              <a:rPr lang="en-US" altLang="zh-CN" sz="2000" b="1" dirty="0"/>
              <a:t>s = </a:t>
            </a:r>
            <a:r>
              <a:rPr lang="en-US" altLang="zh-CN" sz="2000" b="1" dirty="0">
                <a:solidFill>
                  <a:srgbClr val="0000FF"/>
                </a:solidFill>
              </a:rPr>
              <a:t>input</a:t>
            </a:r>
            <a:r>
              <a:rPr lang="en-US" altLang="zh-CN" sz="2000" b="1" dirty="0"/>
              <a:t>('x, y, z=')</a:t>
            </a:r>
            <a:endParaRPr lang="en-US" altLang="zh-CN" sz="2000" b="1" dirty="0"/>
          </a:p>
          <a:p>
            <a:pPr>
              <a:spcBef>
                <a:spcPct val="0"/>
              </a:spcBef>
              <a:buSzPct val="90000"/>
              <a:buNone/>
            </a:pPr>
            <a:r>
              <a:rPr lang="en-US" altLang="zh-CN" sz="2000" b="1" dirty="0"/>
              <a:t>           x, y, z = </a:t>
            </a:r>
            <a:r>
              <a:rPr lang="en-US" altLang="zh-CN" sz="2000" b="1" dirty="0" err="1"/>
              <a:t>s.</a:t>
            </a:r>
            <a:r>
              <a:rPr lang="en-US" altLang="zh-CN" sz="2000" b="1" dirty="0" err="1">
                <a:solidFill>
                  <a:srgbClr val="0000FF"/>
                </a:solidFill>
              </a:rPr>
              <a:t>split</a:t>
            </a:r>
            <a:r>
              <a:rPr lang="en-US" altLang="zh-CN" sz="2000" b="1" dirty="0"/>
              <a:t>(',') </a:t>
            </a:r>
            <a:endParaRPr lang="en-US" altLang="zh-CN" sz="2000" b="1" dirty="0"/>
          </a:p>
          <a:p>
            <a:pPr>
              <a:spcBef>
                <a:spcPct val="0"/>
              </a:spcBef>
              <a:buSzPct val="90000"/>
              <a:buNone/>
            </a:pPr>
            <a:r>
              <a:rPr lang="en-US" altLang="zh-CN" sz="2000" b="1" dirty="0"/>
              <a:t>           </a:t>
            </a:r>
            <a:r>
              <a:rPr lang="en-US" altLang="zh-CN" sz="2000" b="1" dirty="0">
                <a:solidFill>
                  <a:srgbClr val="0000FF"/>
                </a:solidFill>
              </a:rPr>
              <a:t>if</a:t>
            </a:r>
            <a:r>
              <a:rPr lang="en-US" altLang="zh-CN" sz="2000" b="1" dirty="0"/>
              <a:t> x &gt; y:</a:t>
            </a:r>
            <a:endParaRPr lang="en-US" altLang="zh-CN" sz="2000" b="1" dirty="0"/>
          </a:p>
          <a:p>
            <a:pPr>
              <a:spcBef>
                <a:spcPct val="0"/>
              </a:spcBef>
              <a:buSzPct val="90000"/>
              <a:buNone/>
            </a:pPr>
            <a:r>
              <a:rPr lang="en-US" altLang="zh-CN" sz="2000" b="1" dirty="0"/>
              <a:t> 	          x, y = y, x </a:t>
            </a:r>
            <a:endParaRPr lang="en-US" altLang="zh-CN" sz="2000" b="1" dirty="0"/>
          </a:p>
          <a:p>
            <a:pPr>
              <a:spcBef>
                <a:spcPct val="0"/>
              </a:spcBef>
              <a:buSzPct val="90000"/>
              <a:buNone/>
            </a:pPr>
            <a:r>
              <a:rPr lang="en-US" altLang="zh-CN" sz="2000" b="1" dirty="0"/>
              <a:t>           </a:t>
            </a:r>
            <a:r>
              <a:rPr lang="en-US" altLang="zh-CN" sz="2000" b="1" dirty="0">
                <a:solidFill>
                  <a:srgbClr val="0000FF"/>
                </a:solidFill>
              </a:rPr>
              <a:t>if</a:t>
            </a:r>
            <a:r>
              <a:rPr lang="en-US" altLang="zh-CN" sz="2000" b="1" dirty="0"/>
              <a:t> x &gt; z:</a:t>
            </a:r>
            <a:endParaRPr lang="en-US" altLang="zh-CN" sz="2000" b="1" dirty="0"/>
          </a:p>
          <a:p>
            <a:pPr>
              <a:spcBef>
                <a:spcPct val="0"/>
              </a:spcBef>
              <a:buSzPct val="90000"/>
              <a:buNone/>
            </a:pPr>
            <a:r>
              <a:rPr lang="en-US" altLang="zh-CN" sz="2000" b="1" dirty="0"/>
              <a:t>               x, z = z, x</a:t>
            </a:r>
            <a:endParaRPr lang="en-US" altLang="zh-CN" sz="2000" b="1" dirty="0"/>
          </a:p>
          <a:p>
            <a:pPr>
              <a:spcBef>
                <a:spcPct val="0"/>
              </a:spcBef>
              <a:buSzPct val="90000"/>
              <a:buNone/>
            </a:pPr>
            <a:r>
              <a:rPr lang="en-US" altLang="zh-CN" sz="2000" b="1" dirty="0"/>
              <a:t>           </a:t>
            </a:r>
            <a:r>
              <a:rPr lang="en-US" altLang="zh-CN" sz="2000" b="1" dirty="0">
                <a:solidFill>
                  <a:srgbClr val="0000FF"/>
                </a:solidFill>
              </a:rPr>
              <a:t>if </a:t>
            </a:r>
            <a:r>
              <a:rPr lang="en-US" altLang="zh-CN" sz="2000" b="1" dirty="0"/>
              <a:t>y &gt; z:</a:t>
            </a:r>
            <a:endParaRPr lang="en-US" altLang="zh-CN" sz="2000" b="1" dirty="0"/>
          </a:p>
          <a:p>
            <a:pPr>
              <a:spcBef>
                <a:spcPct val="0"/>
              </a:spcBef>
              <a:buSzPct val="90000"/>
              <a:buNone/>
            </a:pPr>
            <a:r>
              <a:rPr lang="en-US" altLang="zh-CN" sz="2000" b="1" dirty="0"/>
              <a:t>               y, z = z, y</a:t>
            </a:r>
            <a:endParaRPr lang="en-US" altLang="zh-CN" sz="2000" b="1" dirty="0"/>
          </a:p>
          <a:p>
            <a:pPr>
              <a:spcBef>
                <a:spcPct val="0"/>
              </a:spcBef>
              <a:buSzPct val="90000"/>
              <a:buNone/>
            </a:pPr>
            <a:r>
              <a:rPr lang="en-US" altLang="zh-CN" sz="2000" b="1" dirty="0"/>
              <a:t>           </a:t>
            </a:r>
            <a:r>
              <a:rPr lang="en-US" altLang="zh-CN" sz="2000" b="1" dirty="0">
                <a:solidFill>
                  <a:srgbClr val="0000FF"/>
                </a:solidFill>
              </a:rPr>
              <a:t>print</a:t>
            </a:r>
            <a:r>
              <a:rPr lang="en-US" altLang="zh-CN" sz="2000" b="1" dirty="0"/>
              <a:t>(x, y, z)</a:t>
            </a:r>
            <a:endParaRPr lang="en-US" altLang="zh-CN" sz="2000" b="1" dirty="0"/>
          </a:p>
          <a:p>
            <a:pPr>
              <a:lnSpc>
                <a:spcPct val="80000"/>
              </a:lnSpc>
              <a:spcBef>
                <a:spcPct val="0"/>
              </a:spcBef>
              <a:buSzPct val="90000"/>
              <a:buNone/>
            </a:pPr>
            <a:endParaRPr lang="en-US" altLang="zh-CN" sz="2400" b="1" dirty="0"/>
          </a:p>
          <a:p>
            <a:pPr>
              <a:spcBef>
                <a:spcPct val="0"/>
              </a:spcBef>
              <a:buSzPct val="90000"/>
              <a:buNone/>
            </a:pPr>
            <a:endParaRPr lang="en-US" altLang="zh-CN" sz="2000" b="1" dirty="0">
              <a:solidFill>
                <a:srgbClr val="FF0000"/>
              </a:solidFill>
              <a:sym typeface="Arial" panose="020B0604020202020204" pitchFamily="34" charset="0"/>
            </a:endParaRPr>
          </a:p>
          <a:p>
            <a:pPr>
              <a:spcBef>
                <a:spcPct val="0"/>
              </a:spcBef>
              <a:buSzPct val="90000"/>
              <a:buNone/>
            </a:pPr>
            <a:r>
              <a:rPr lang="zh-CN" altLang="en-US" sz="2000" b="1" dirty="0">
                <a:solidFill>
                  <a:srgbClr val="FF0000"/>
                </a:solidFill>
                <a:sym typeface="Arial" panose="020B0604020202020204" pitchFamily="34" charset="0"/>
              </a:rPr>
              <a:t>解答</a:t>
            </a:r>
            <a:r>
              <a:rPr lang="en-US" altLang="zh-CN" sz="2000" b="1" dirty="0">
                <a:solidFill>
                  <a:srgbClr val="FF0000"/>
                </a:solidFill>
                <a:sym typeface="Arial" panose="020B0604020202020204" pitchFamily="34" charset="0"/>
              </a:rPr>
              <a:t>2</a:t>
            </a:r>
            <a:r>
              <a:rPr lang="zh-CN" altLang="en-US" sz="2000" b="1" dirty="0">
                <a:sym typeface="Arial" panose="020B0604020202020204" pitchFamily="34" charset="0"/>
              </a:rPr>
              <a:t>： </a:t>
            </a:r>
            <a:endParaRPr lang="en-US" altLang="zh-CN" sz="2000" b="1" dirty="0">
              <a:sym typeface="Arial" panose="020B0604020202020204" pitchFamily="34" charset="0"/>
            </a:endParaRPr>
          </a:p>
          <a:p>
            <a:pPr>
              <a:spcBef>
                <a:spcPct val="0"/>
              </a:spcBef>
              <a:buSzPct val="90000"/>
              <a:buNone/>
            </a:pPr>
            <a:r>
              <a:rPr lang="en-US" altLang="zh-CN" sz="2000" b="1" dirty="0">
                <a:sym typeface="Arial" panose="020B0604020202020204" pitchFamily="34" charset="0"/>
              </a:rPr>
              <a:t>           s = </a:t>
            </a:r>
            <a:r>
              <a:rPr lang="en-US" altLang="zh-CN" sz="2000" b="1" dirty="0">
                <a:solidFill>
                  <a:srgbClr val="0000FF"/>
                </a:solidFill>
                <a:sym typeface="Arial" panose="020B0604020202020204" pitchFamily="34" charset="0"/>
              </a:rPr>
              <a:t>input</a:t>
            </a:r>
            <a:r>
              <a:rPr lang="en-US" altLang="zh-CN" sz="2000" b="1" dirty="0">
                <a:sym typeface="Arial" panose="020B0604020202020204" pitchFamily="34" charset="0"/>
              </a:rPr>
              <a:t>('x, y, z=')</a:t>
            </a:r>
            <a:endParaRPr lang="en-US" altLang="zh-CN" sz="2000" b="1" dirty="0">
              <a:sym typeface="Arial" panose="020B0604020202020204" pitchFamily="34" charset="0"/>
            </a:endParaRPr>
          </a:p>
          <a:p>
            <a:pPr>
              <a:spcBef>
                <a:spcPct val="0"/>
              </a:spcBef>
              <a:buSzPct val="90000"/>
              <a:buNone/>
            </a:pPr>
            <a:r>
              <a:rPr lang="en-US" altLang="zh-CN" sz="2000" b="1" dirty="0">
                <a:sym typeface="Arial" panose="020B0604020202020204" pitchFamily="34" charset="0"/>
              </a:rPr>
              <a:t>           x, y, z = </a:t>
            </a:r>
            <a:r>
              <a:rPr lang="en-US" altLang="zh-CN" sz="2000" b="1" dirty="0">
                <a:solidFill>
                  <a:srgbClr val="0000FF"/>
                </a:solidFill>
                <a:sym typeface="Arial" panose="020B0604020202020204" pitchFamily="34" charset="0"/>
              </a:rPr>
              <a:t>sorted</a:t>
            </a:r>
            <a:r>
              <a:rPr lang="en-US" altLang="zh-CN" sz="2000" b="1" dirty="0">
                <a:sym typeface="Arial" panose="020B0604020202020204" pitchFamily="34" charset="0"/>
              </a:rPr>
              <a:t>(</a:t>
            </a:r>
            <a:r>
              <a:rPr lang="en-US" altLang="zh-CN" sz="2000" b="1" dirty="0" err="1">
                <a:sym typeface="Arial" panose="020B0604020202020204" pitchFamily="34" charset="0"/>
              </a:rPr>
              <a:t>s.</a:t>
            </a:r>
            <a:r>
              <a:rPr lang="en-US" altLang="zh-CN" sz="2000" b="1" dirty="0" err="1">
                <a:solidFill>
                  <a:srgbClr val="0000FF"/>
                </a:solidFill>
                <a:sym typeface="Arial" panose="020B0604020202020204" pitchFamily="34" charset="0"/>
              </a:rPr>
              <a:t>split</a:t>
            </a:r>
            <a:r>
              <a:rPr lang="en-US" altLang="zh-CN" sz="2000" b="1" dirty="0">
                <a:sym typeface="Arial" panose="020B0604020202020204" pitchFamily="34" charset="0"/>
              </a:rPr>
              <a:t>(','))</a:t>
            </a:r>
            <a:endParaRPr lang="en-US" altLang="zh-CN" sz="2000" b="1" dirty="0">
              <a:sym typeface="Arial" panose="020B0604020202020204" pitchFamily="34" charset="0"/>
            </a:endParaRPr>
          </a:p>
          <a:p>
            <a:pPr>
              <a:spcBef>
                <a:spcPct val="0"/>
              </a:spcBef>
              <a:buSzPct val="90000"/>
              <a:buNone/>
            </a:pPr>
            <a:r>
              <a:rPr lang="en-US" altLang="zh-CN" sz="2000" b="1" dirty="0">
                <a:sym typeface="Arial" panose="020B0604020202020204" pitchFamily="34" charset="0"/>
              </a:rPr>
              <a:t>           </a:t>
            </a:r>
            <a:r>
              <a:rPr lang="en-US" altLang="zh-CN" sz="2000" b="1" dirty="0">
                <a:solidFill>
                  <a:srgbClr val="0000FF"/>
                </a:solidFill>
                <a:sym typeface="Arial" panose="020B0604020202020204" pitchFamily="34" charset="0"/>
              </a:rPr>
              <a:t>print</a:t>
            </a:r>
            <a:r>
              <a:rPr lang="en-US" altLang="zh-CN" sz="2000" b="1" dirty="0">
                <a:sym typeface="Arial" panose="020B0604020202020204" pitchFamily="34" charset="0"/>
              </a:rPr>
              <a:t>(x, y, z)</a:t>
            </a:r>
            <a:endParaRPr lang="en-US" altLang="zh-CN" sz="2000" b="1" dirty="0">
              <a:sym typeface="Arial" panose="020B0604020202020204" pitchFamily="34" charset="0"/>
            </a:endParaRPr>
          </a:p>
          <a:p>
            <a:pPr marL="0" indent="0">
              <a:buSzPct val="90000"/>
              <a:buNone/>
            </a:pPr>
            <a:endParaRPr lang="en-US" altLang="zh-CN" sz="15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p:txBody>
      </p:sp>
      <p:pic>
        <p:nvPicPr>
          <p:cNvPr id="13" name="图片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grpSp>
        <p:nvGrpSpPr>
          <p:cNvPr id="15" name="组合 14"/>
          <p:cNvGrpSpPr/>
          <p:nvPr/>
        </p:nvGrpSpPr>
        <p:grpSpPr>
          <a:xfrm>
            <a:off x="783232" y="4834483"/>
            <a:ext cx="2675731" cy="369332"/>
            <a:chOff x="783232" y="4834483"/>
            <a:chExt cx="2675731" cy="369332"/>
          </a:xfrm>
        </p:grpSpPr>
        <p:pic>
          <p:nvPicPr>
            <p:cNvPr id="14"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83232" y="4869160"/>
              <a:ext cx="304131" cy="306603"/>
            </a:xfrm>
            <a:prstGeom prst="rect">
              <a:avLst/>
            </a:prstGeom>
            <a:noFill/>
            <a:ln w="9525">
              <a:noFill/>
              <a:miter lim="800000"/>
              <a:headEnd/>
              <a:tailEnd/>
            </a:ln>
          </p:spPr>
        </p:pic>
        <p:sp>
          <p:nvSpPr>
            <p:cNvPr id="3" name="文本框 2"/>
            <p:cNvSpPr txBox="1"/>
            <p:nvPr/>
          </p:nvSpPr>
          <p:spPr>
            <a:xfrm>
              <a:off x="1082699" y="4834483"/>
              <a:ext cx="2376264" cy="369332"/>
            </a:xfrm>
            <a:prstGeom prst="rect">
              <a:avLst/>
            </a:prstGeom>
            <a:noFill/>
          </p:spPr>
          <p:txBody>
            <a:bodyPr wrap="square" rtlCol="0">
              <a:spAutoFit/>
            </a:bodyPr>
            <a:lstStyle/>
            <a:p>
              <a:r>
                <a:rPr lang="zh-CN" altLang="en-US" b="1" dirty="0">
                  <a:latin typeface="Times New Roman" panose="02020603050405020304" pitchFamily="18" charset="0"/>
                  <a:ea typeface="仿宋" panose="02010609060101010101" pitchFamily="49" charset="-122"/>
                </a:rPr>
                <a:t>有没有更简单的方法？</a:t>
              </a:r>
              <a:endParaRPr lang="zh-CN" altLang="en-US" b="1" dirty="0">
                <a:latin typeface="Times New Roman" panose="02020603050405020304" pitchFamily="18" charset="0"/>
                <a:ea typeface="仿宋" panose="02010609060101010101" pitchFamily="49" charset="-122"/>
              </a:endParaRP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a:latin typeface="Times New Roman" panose="02020603050405020304" pitchFamily="18" charset="0"/>
                  <a:ea typeface="黑体" panose="02010609060101010101" pitchFamily="49" charset="-122"/>
                </a:rPr>
                <a:t>1.6  </a:t>
              </a:r>
              <a:r>
                <a:rPr lang="zh-CN" altLang="en-US" sz="3600" dirty="0">
                  <a:latin typeface="Times New Roman" panose="02020603050405020304" pitchFamily="18" charset="0"/>
                  <a:ea typeface="黑体" panose="02010609060101010101" pitchFamily="49" charset="-122"/>
                </a:rPr>
                <a:t>本章小结</a:t>
              </a:r>
              <a:endParaRPr lang="zh-CN" altLang="en-US" sz="3600" dirty="0">
                <a:latin typeface="Times New Roman" panose="02020603050405020304" pitchFamily="18" charset="0"/>
                <a:ea typeface="黑体" panose="02010609060101010101" pitchFamily="49" charset="-122"/>
              </a:endParaRP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endParaRPr lang="zh-CN" altLang="en-US" sz="3200" b="1" dirty="0">
                <a:latin typeface="Verdana" panose="020B0604030504040204" pitchFamily="34" charset="0"/>
                <a:ea typeface="黑体" panose="02010609060101010101" pitchFamily="49" charset="-122"/>
              </a:endParaRP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sp>
        <p:nvSpPr>
          <p:cNvPr id="21" name="矩形 20"/>
          <p:cNvSpPr/>
          <p:nvPr/>
        </p:nvSpPr>
        <p:spPr>
          <a:xfrm>
            <a:off x="1465147" y="1796617"/>
            <a:ext cx="7489551" cy="984885"/>
          </a:xfrm>
          <a:prstGeom prst="rect">
            <a:avLst/>
          </a:prstGeom>
        </p:spPr>
        <p:txBody>
          <a:bodyPr wrap="none">
            <a:spAutoFit/>
          </a:bodyPr>
          <a:lstStyle/>
          <a:p>
            <a:pPr>
              <a:spcBef>
                <a:spcPts val="600"/>
              </a:spcBef>
              <a:spcAft>
                <a:spcPts val="600"/>
              </a:spcAft>
              <a:buClr>
                <a:srgbClr val="FF0000"/>
              </a:buClr>
              <a:buFont typeface="Wingdings" panose="05000000000000000000" pitchFamily="2" charset="2"/>
              <a:buChar char="Ø"/>
            </a:pPr>
            <a:r>
              <a:rPr lang="zh-CN" altLang="en-US" sz="2400" b="1" dirty="0"/>
              <a:t> </a:t>
            </a:r>
            <a:r>
              <a:rPr lang="en-US" altLang="zh-CN" sz="2400" b="1" dirty="0"/>
              <a:t>Python</a:t>
            </a:r>
            <a:r>
              <a:rPr lang="zh-CN" altLang="en-US" sz="2400" b="1" dirty="0"/>
              <a:t>基础知识</a:t>
            </a:r>
            <a:endParaRPr lang="en-US" altLang="zh-CN" sz="2400" b="1" dirty="0"/>
          </a:p>
          <a:p>
            <a:pPr marL="800100" lvl="1" indent="-342900">
              <a:spcBef>
                <a:spcPts val="600"/>
              </a:spcBef>
              <a:spcAft>
                <a:spcPts val="600"/>
              </a:spcAft>
              <a:buClr>
                <a:srgbClr val="FF0000"/>
              </a:buClr>
              <a:buFont typeface="Wingdings" panose="05000000000000000000" pitchFamily="2" charset="2"/>
              <a:buChar char="l"/>
            </a:pPr>
            <a:r>
              <a:rPr lang="zh-CN" altLang="en-US" sz="2400" b="1" dirty="0"/>
              <a:t>变量、数字类型、字符串类型、常用内置函数等</a:t>
            </a:r>
            <a:endParaRPr lang="zh-CN" altLang="en-US" sz="2400" b="1" dirty="0">
              <a:solidFill>
                <a:srgbClr val="FF0000"/>
              </a:solidFill>
              <a:latin typeface="Times New Roman" panose="02020603050405020304" pitchFamily="18" charset="0"/>
              <a:ea typeface="黑体" panose="02010609060101010101" pitchFamily="49" charset="-122"/>
            </a:endParaRPr>
          </a:p>
        </p:txBody>
      </p:sp>
      <p:sp>
        <p:nvSpPr>
          <p:cNvPr id="24" name="矩形 23"/>
          <p:cNvSpPr/>
          <p:nvPr/>
        </p:nvSpPr>
        <p:spPr>
          <a:xfrm>
            <a:off x="1465147" y="2843643"/>
            <a:ext cx="2964273" cy="461665"/>
          </a:xfrm>
          <a:prstGeom prst="rect">
            <a:avLst/>
          </a:prstGeom>
        </p:spPr>
        <p:txBody>
          <a:bodyPr wrap="none">
            <a:spAutoFit/>
          </a:bodyPr>
          <a:lstStyle/>
          <a:p>
            <a:pPr>
              <a:buClr>
                <a:srgbClr val="FF0000"/>
              </a:buClr>
              <a:buFont typeface="Wingdings" panose="05000000000000000000" pitchFamily="2" charset="2"/>
              <a:buChar char="Ø"/>
            </a:pPr>
            <a:r>
              <a:rPr lang="en-US" altLang="zh-CN" sz="2400" b="1" dirty="0"/>
              <a:t> Python</a:t>
            </a:r>
            <a:r>
              <a:rPr lang="zh-CN" altLang="en-US" sz="2400" b="1" dirty="0"/>
              <a:t>代码规范 </a:t>
            </a:r>
            <a:r>
              <a:rPr lang="en-US" altLang="zh-CN" sz="2400" b="1" dirty="0"/>
              <a:t> </a:t>
            </a:r>
            <a:endParaRPr lang="zh-CN" altLang="en-US" sz="2400" b="1" dirty="0"/>
          </a:p>
        </p:txBody>
      </p:sp>
      <p:sp>
        <p:nvSpPr>
          <p:cNvPr id="27" name="矩形 26"/>
          <p:cNvSpPr/>
          <p:nvPr/>
        </p:nvSpPr>
        <p:spPr>
          <a:xfrm>
            <a:off x="1465147" y="3446479"/>
            <a:ext cx="2879314" cy="461665"/>
          </a:xfrm>
          <a:prstGeom prst="rect">
            <a:avLst/>
          </a:prstGeom>
        </p:spPr>
        <p:txBody>
          <a:bodyPr wrap="none">
            <a:spAutoFit/>
          </a:bodyPr>
          <a:lstStyle/>
          <a:p>
            <a:pPr>
              <a:buClr>
                <a:srgbClr val="FF0000"/>
              </a:buClr>
              <a:buFont typeface="Wingdings" panose="05000000000000000000" pitchFamily="2" charset="2"/>
              <a:buChar char="Ø"/>
            </a:pPr>
            <a:r>
              <a:rPr lang="en-US" altLang="zh-CN" sz="2400" b="1" dirty="0"/>
              <a:t> Python</a:t>
            </a:r>
            <a:r>
              <a:rPr lang="zh-CN" altLang="en-US" sz="2400" b="1" dirty="0"/>
              <a:t>案例入门 </a:t>
            </a:r>
            <a:endParaRPr lang="zh-CN" altLang="en-US" sz="2400" b="1" dirty="0"/>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endParaRPr lang="zh-CN" altLang="en-US" sz="3200" b="1" dirty="0">
                <a:latin typeface="Verdana" panose="020B0604030504040204" pitchFamily="34" charset="0"/>
                <a:ea typeface="黑体" panose="02010609060101010101" pitchFamily="49" charset="-122"/>
              </a:endParaRPr>
            </a:p>
          </p:txBody>
        </p:sp>
        <p:pic>
          <p:nvPicPr>
            <p:cNvPr id="31" name="图片 1"/>
            <p:cNvPicPr>
              <a:picLocks noChangeAspect="1" noChangeArrowheads="1"/>
            </p:cNvPicPr>
            <p:nvPr/>
          </p:nvPicPr>
          <p:blipFill>
            <a:blip r:embed="rId1"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6810376" cy="923330"/>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anose="02020603050405020304" pitchFamily="18" charset="0"/>
                <a:ea typeface="黑体" panose="02010609060101010101" pitchFamily="49" charset="-122"/>
              </a:rPr>
              <a:t>如何编写自己的</a:t>
            </a:r>
            <a:r>
              <a:rPr lang="en-US" altLang="zh-CN" sz="2200" dirty="0">
                <a:latin typeface="Times New Roman" panose="02020603050405020304" pitchFamily="18" charset="0"/>
                <a:ea typeface="黑体" panose="02010609060101010101" pitchFamily="49" charset="-122"/>
              </a:rPr>
              <a:t>Python</a:t>
            </a:r>
            <a:r>
              <a:rPr lang="zh-CN" altLang="en-US" sz="2200" dirty="0">
                <a:latin typeface="Times New Roman" panose="02020603050405020304" pitchFamily="18" charset="0"/>
                <a:ea typeface="黑体" panose="02010609060101010101" pitchFamily="49" charset="-122"/>
              </a:rPr>
              <a:t>代码？</a:t>
            </a:r>
            <a:r>
              <a:rPr lang="en-US" altLang="zh-CN" sz="2200" dirty="0">
                <a:latin typeface="Times New Roman" panose="02020603050405020304" pitchFamily="18" charset="0"/>
                <a:ea typeface="黑体" panose="02010609060101010101" pitchFamily="49" charset="-122"/>
              </a:rPr>
              <a:t> </a:t>
            </a:r>
            <a:endParaRPr lang="en-US" altLang="zh-CN" sz="2200" dirty="0">
              <a:latin typeface="Times New Roman" panose="02020603050405020304" pitchFamily="18" charset="0"/>
              <a:ea typeface="黑体" panose="02010609060101010101" pitchFamily="49" charset="-122"/>
            </a:endParaRPr>
          </a:p>
          <a:p>
            <a:pPr>
              <a:spcBef>
                <a:spcPts val="1200"/>
              </a:spcBef>
              <a:buClr>
                <a:srgbClr val="FF0000"/>
              </a:buClr>
            </a:pPr>
            <a:endParaRPr lang="en-US" altLang="zh-CN" sz="2200" dirty="0">
              <a:latin typeface="Times New Roman" panose="02020603050405020304" pitchFamily="18" charset="0"/>
              <a:ea typeface="黑体"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ox(in)">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7" grpId="0"/>
      <p:bldP spid="3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1"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endParaRPr lang="en-US" altLang="zh-CN" sz="2000" b="1" dirty="0">
                <a:solidFill>
                  <a:srgbClr val="FF0000"/>
                </a:solidFill>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endParaRPr lang="en-US" altLang="zh-CN" sz="2000" b="1" dirty="0">
                <a:solidFill>
                  <a:srgbClr val="0000FF"/>
                </a:solidFill>
                <a:latin typeface="Times New Roman" panose="02020603050405020304" pitchFamily="18" charset="0"/>
                <a:ea typeface="黑体" panose="02010609060101010101" pitchFamily="49" charset="-122"/>
              </a:endParaRP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endParaRPr lang="en-US" altLang="zh-CN" sz="2000" b="1" dirty="0">
                <a:solidFill>
                  <a:srgbClr val="0000FF"/>
                </a:solidFill>
                <a:latin typeface="Times New Roman" panose="02020603050405020304" pitchFamily="18" charset="0"/>
                <a:ea typeface="黑体" panose="02010609060101010101" pitchFamily="49" charset="-122"/>
              </a:endParaRP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endParaRPr lang="zh-CN" altLang="en-US" sz="2000" b="1" dirty="0">
                <a:latin typeface="Times New Roman" panose="02020603050405020304" pitchFamily="18" charset="0"/>
                <a:ea typeface="黑体" panose="02010609060101010101" pitchFamily="49"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endParaRPr lang="zh-CN" altLang="en-US" sz="3000" b="1" dirty="0">
                <a:latin typeface="Verdana" panose="020B0604030504040204" pitchFamily="34" charset="0"/>
                <a:ea typeface="黑体" panose="02010609060101010101" pitchFamily="49" charset="-122"/>
              </a:endParaRPr>
            </a:p>
          </p:txBody>
        </p:sp>
        <p:pic>
          <p:nvPicPr>
            <p:cNvPr id="10"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fld>
            <a:endParaRPr lang="zh-CN" altLang="en-US" dirty="0"/>
          </a:p>
        </p:txBody>
      </p:sp>
      <p:sp>
        <p:nvSpPr>
          <p:cNvPr id="6" name="TextBox 2"/>
          <p:cNvSpPr txBox="1">
            <a:spLocks noChangeArrowheads="1"/>
          </p:cNvSpPr>
          <p:nvPr/>
        </p:nvSpPr>
        <p:spPr bwMode="auto">
          <a:xfrm>
            <a:off x="251520" y="1505952"/>
            <a:ext cx="3064933" cy="2862322"/>
          </a:xfrm>
          <a:prstGeom prst="rect">
            <a:avLst/>
          </a:prstGeom>
          <a:noFill/>
          <a:ln w="9525">
            <a:noFill/>
            <a:miter lim="800000"/>
          </a:ln>
        </p:spPr>
        <p:txBody>
          <a:bodyPr wrap="square">
            <a:spAutoFit/>
          </a:bodyPr>
          <a:lstStyle/>
          <a:p>
            <a:pPr lvl="1" algn="just" eaLnBrk="1" hangingPunct="1">
              <a:lnSpc>
                <a:spcPct val="150000"/>
              </a:lnSpc>
              <a:buClr>
                <a:srgbClr val="FF0000"/>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高级别的</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系列不兼容</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系列</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50000"/>
              </a:lnSpc>
              <a:buClr>
                <a:srgbClr val="FF0000"/>
              </a:buClr>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50000"/>
              </a:lnSpc>
              <a:buClr>
                <a:srgbClr val="FF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Python 3.x</a:t>
            </a:r>
            <a:r>
              <a:rPr lang="zh-CN" altLang="en-US" sz="2400" dirty="0">
                <a:latin typeface="微软雅黑" panose="020B0503020204020204" pitchFamily="34" charset="-122"/>
                <a:ea typeface="微软雅黑" panose="020B0503020204020204" pitchFamily="34" charset="-122"/>
              </a:rPr>
              <a:t>系列已经成为主流</a:t>
            </a:r>
            <a:endParaRPr lang="en-US" altLang="zh-CN" sz="2400" dirty="0">
              <a:latin typeface="微软雅黑" panose="020B0503020204020204" pitchFamily="34" charset="-122"/>
              <a:ea typeface="微软雅黑" panose="020B0503020204020204" pitchFamily="34" charset="-122"/>
            </a:endParaRPr>
          </a:p>
        </p:txBody>
      </p:sp>
      <p:sp>
        <p:nvSpPr>
          <p:cNvPr id="7" name="TextBox 7"/>
          <p:cNvSpPr txBox="1"/>
          <p:nvPr/>
        </p:nvSpPr>
        <p:spPr>
          <a:xfrm>
            <a:off x="774935" y="4368274"/>
            <a:ext cx="3013362" cy="1015663"/>
          </a:xfrm>
          <a:prstGeom prst="rect">
            <a:avLst/>
          </a:prstGeom>
          <a:noFill/>
        </p:spPr>
        <p:txBody>
          <a:bodyPr wrap="square" rtlCol="0">
            <a:spAutoFit/>
          </a:bodyPr>
          <a:lstStyle/>
          <a:p>
            <a:r>
              <a:rPr lang="zh-CN" altLang="en-US" sz="2000" b="1" dirty="0"/>
              <a:t>安装时：</a:t>
            </a:r>
            <a:endParaRPr lang="en-US" altLang="zh-CN" sz="2000" b="1" dirty="0"/>
          </a:p>
          <a:p>
            <a:r>
              <a:rPr lang="en-US" altLang="zh-CN" sz="2000" b="1" dirty="0">
                <a:solidFill>
                  <a:srgbClr val="FF0000"/>
                </a:solidFill>
              </a:rPr>
              <a:t>Add </a:t>
            </a:r>
            <a:r>
              <a:rPr lang="en-US" altLang="zh-CN" sz="2000" b="1" dirty="0" err="1">
                <a:solidFill>
                  <a:srgbClr val="FF0000"/>
                </a:solidFill>
              </a:rPr>
              <a:t>python.exe</a:t>
            </a:r>
            <a:r>
              <a:rPr lang="en-US" altLang="zh-CN" sz="2000" b="1" dirty="0">
                <a:solidFill>
                  <a:srgbClr val="FF0000"/>
                </a:solidFill>
              </a:rPr>
              <a:t> to Path </a:t>
            </a:r>
            <a:endParaRPr lang="en-US" altLang="zh-CN" sz="2000" b="1" dirty="0">
              <a:solidFill>
                <a:srgbClr val="FF0000"/>
              </a:solidFill>
            </a:endParaRPr>
          </a:p>
          <a:p>
            <a:r>
              <a:rPr lang="zh-CN" altLang="en-US" sz="2000" b="1" dirty="0"/>
              <a:t>需要勾选</a:t>
            </a:r>
            <a:endParaRPr lang="zh-CN" altLang="en-US" sz="2000" b="1" dirty="0"/>
          </a:p>
        </p:txBody>
      </p:sp>
      <p:grpSp>
        <p:nvGrpSpPr>
          <p:cNvPr id="8" name="组合 114"/>
          <p:cNvGrpSpPr/>
          <p:nvPr/>
        </p:nvGrpSpPr>
        <p:grpSpPr>
          <a:xfrm>
            <a:off x="530027" y="116632"/>
            <a:ext cx="6464410" cy="662730"/>
            <a:chOff x="933887" y="3380765"/>
            <a:chExt cx="6464410" cy="662730"/>
          </a:xfrm>
        </p:grpSpPr>
        <p:grpSp>
          <p:nvGrpSpPr>
            <p:cNvPr id="9" name="组合 105"/>
            <p:cNvGrpSpPr/>
            <p:nvPr/>
          </p:nvGrpSpPr>
          <p:grpSpPr>
            <a:xfrm>
              <a:off x="933887" y="3380765"/>
              <a:ext cx="6464410" cy="662730"/>
              <a:chOff x="933887" y="3380765"/>
              <a:chExt cx="6464410" cy="662730"/>
            </a:xfrm>
          </p:grpSpPr>
          <p:sp>
            <p:nvSpPr>
              <p:cNvPr id="1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0" name="图片 9" descr="12.jpg"/>
            <p:cNvPicPr>
              <a:picLocks noChangeAspect="1"/>
            </p:cNvPicPr>
            <p:nvPr/>
          </p:nvPicPr>
          <p:blipFill>
            <a:blip r:embed="rId1" cstate="print"/>
            <a:stretch>
              <a:fillRect/>
            </a:stretch>
          </p:blipFill>
          <p:spPr>
            <a:xfrm>
              <a:off x="1115929" y="3530600"/>
              <a:ext cx="446172" cy="431048"/>
            </a:xfrm>
            <a:prstGeom prst="rect">
              <a:avLst/>
            </a:prstGeom>
          </p:spPr>
        </p:pic>
      </p:grpSp>
      <p:sp>
        <p:nvSpPr>
          <p:cNvPr id="13" name="矩形 12"/>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1.2.1 Python</a:t>
            </a:r>
            <a:r>
              <a:rPr lang="zh-CN" altLang="en-US" sz="2800" b="1" dirty="0"/>
              <a:t>的安装</a:t>
            </a:r>
            <a:endParaRPr lang="en-US" altLang="zh-CN" sz="2800" b="1" dirty="0">
              <a:solidFill>
                <a:srgbClr val="FF0000"/>
              </a:solidFill>
            </a:endParaRPr>
          </a:p>
        </p:txBody>
      </p:sp>
      <p:sp>
        <p:nvSpPr>
          <p:cNvPr id="14" name="矩形 13"/>
          <p:cNvSpPr/>
          <p:nvPr/>
        </p:nvSpPr>
        <p:spPr>
          <a:xfrm>
            <a:off x="530027" y="6079921"/>
            <a:ext cx="6464410" cy="369332"/>
          </a:xfrm>
          <a:prstGeom prst="rect">
            <a:avLst/>
          </a:prstGeom>
        </p:spPr>
        <p:txBody>
          <a:bodyPr wrap="square">
            <a:spAutoFit/>
          </a:bodyPr>
          <a:lstStyle/>
          <a:p>
            <a:pPr marL="285750" indent="-285750">
              <a:spcAft>
                <a:spcPts val="600"/>
              </a:spcAft>
              <a:buClr>
                <a:srgbClr val="FF0000"/>
              </a:buClr>
              <a:buSzPct val="90000"/>
              <a:buFont typeface="Wingdings" panose="05000000000000000000" pitchFamily="2" charset="2"/>
              <a:buChar char="n"/>
            </a:pPr>
            <a:r>
              <a:rPr lang="zh-CN" altLang="en-US" dirty="0"/>
              <a:t>多版本共存与切换简便方法：</a:t>
            </a:r>
            <a:r>
              <a:rPr lang="zh-CN" altLang="en-US" dirty="0">
                <a:solidFill>
                  <a:srgbClr val="FF0000"/>
                </a:solidFill>
              </a:rPr>
              <a:t>修改系统环境变量</a:t>
            </a:r>
            <a:r>
              <a:rPr lang="en-US" altLang="zh-CN" dirty="0">
                <a:solidFill>
                  <a:srgbClr val="FF0000"/>
                </a:solidFill>
              </a:rPr>
              <a:t>path</a:t>
            </a:r>
            <a:endParaRPr lang="en-US" altLang="zh-CN" dirty="0">
              <a:solidFill>
                <a:srgbClr val="FF0000"/>
              </a:solidFill>
            </a:endParaRPr>
          </a:p>
        </p:txBody>
      </p:sp>
      <p:pic>
        <p:nvPicPr>
          <p:cNvPr id="18" name="图片 17"/>
          <p:cNvPicPr>
            <a:picLocks noChangeAspect="1"/>
          </p:cNvPicPr>
          <p:nvPr/>
        </p:nvPicPr>
        <p:blipFill>
          <a:blip r:embed="rId2"/>
          <a:stretch>
            <a:fillRect/>
          </a:stretch>
        </p:blipFill>
        <p:spPr>
          <a:xfrm>
            <a:off x="3285225" y="1832146"/>
            <a:ext cx="5685221" cy="3524172"/>
          </a:xfrm>
          <a:prstGeom prst="rect">
            <a:avLst/>
          </a:prstGeom>
        </p:spPr>
      </p:pic>
      <p:sp>
        <p:nvSpPr>
          <p:cNvPr id="19" name="椭圆 18"/>
          <p:cNvSpPr/>
          <p:nvPr/>
        </p:nvSpPr>
        <p:spPr>
          <a:xfrm>
            <a:off x="4833831" y="4922124"/>
            <a:ext cx="1693783" cy="3023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9" grpId="0" animBg="1"/>
    </p:bldLst>
  </p:timing>
</p:sld>
</file>

<file path=ppt/tags/tag1.xml><?xml version="1.0" encoding="utf-8"?>
<p:tagLst xmlns:p="http://schemas.openxmlformats.org/presentationml/2006/main">
  <p:tag name="TABLE_ENDDRAG_ORIGIN_RECT" val="457*38"/>
  <p:tag name="TABLE_ENDDRAG_RECT" val="133*253*458*38"/>
</p:tagLst>
</file>

<file path=ppt/tags/tag2.xml><?xml version="1.0" encoding="utf-8"?>
<p:tagLst xmlns:p="http://schemas.openxmlformats.org/presentationml/2006/main">
  <p:tag name="KSO_WM_UNIT_TABLE_BEAUTIFY" val="smartTable{c923b241-b9cc-44d3-a1a2-d1aca2239221}"/>
</p:tagLst>
</file>

<file path=ppt/tags/tag3.xml><?xml version="1.0" encoding="utf-8"?>
<p:tagLst xmlns:p="http://schemas.openxmlformats.org/presentationml/2006/main">
  <p:tag name="COMMONDATA" val="eyJoZGlkIjoiMTQxZDg3ZTZmMGFlYjg2YWM1MjZkMjNjNDExYzZmYj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27635</Words>
  <Application>WPS 演示</Application>
  <PresentationFormat>全屏显示(4:3)</PresentationFormat>
  <Paragraphs>2317</Paragraphs>
  <Slides>85</Slides>
  <Notes>8</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114" baseType="lpstr">
      <vt:lpstr>Arial</vt:lpstr>
      <vt:lpstr>宋体</vt:lpstr>
      <vt:lpstr>Wingdings</vt:lpstr>
      <vt:lpstr>Times New Roman</vt:lpstr>
      <vt:lpstr>黑体</vt:lpstr>
      <vt:lpstr>Calibri</vt:lpstr>
      <vt:lpstr>仿宋</vt:lpstr>
      <vt:lpstr>Comic Sans MS</vt:lpstr>
      <vt:lpstr>MS PMincho</vt:lpstr>
      <vt:lpstr>MS Mincho</vt:lpstr>
      <vt:lpstr>Garamond</vt:lpstr>
      <vt:lpstr>方正舒体</vt:lpstr>
      <vt:lpstr>微软雅黑</vt:lpstr>
      <vt:lpstr>Wingdings 2</vt:lpstr>
      <vt:lpstr>Arial Unicode MS</vt:lpstr>
      <vt:lpstr>Arial</vt:lpstr>
      <vt:lpstr>Consolas</vt:lpstr>
      <vt:lpstr>楷体_GB2312</vt:lpstr>
      <vt:lpstr>新宋体</vt:lpstr>
      <vt:lpstr>Wingdings</vt:lpstr>
      <vt:lpstr>-apple-system</vt:lpstr>
      <vt:lpstr>Digital Dismay</vt:lpstr>
      <vt:lpstr>PingFang SC</vt:lpstr>
      <vt:lpstr>Helvetica Neue</vt:lpstr>
      <vt:lpstr>Palatino Linotype</vt:lpstr>
      <vt:lpstr>楷体</vt:lpstr>
      <vt:lpstr>Verdana</vt:lpstr>
      <vt:lpstr>Office 主题</vt:lpstr>
      <vt:lpstr>Paint.Picture</vt:lpstr>
      <vt:lpstr>PowerPoint 演示文稿</vt:lpstr>
      <vt:lpstr>第1章  概 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Denny</cp:lastModifiedBy>
  <cp:revision>1675</cp:revision>
  <cp:lastPrinted>2012-11-20T01:52:00Z</cp:lastPrinted>
  <dcterms:created xsi:type="dcterms:W3CDTF">2012-10-13T08:41:00Z</dcterms:created>
  <dcterms:modified xsi:type="dcterms:W3CDTF">2022-08-31T22:57:21Z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6C05659FFDE745F1A8D9E0B668158D12</vt:lpwstr>
  </property>
  <property fmtid="{D5CDD505-2E9C-101B-9397-08002B2CF9AE}" pid="3" name="KSOProductBuildVer">
    <vt:lpwstr>2052-11.1.0.11365</vt:lpwstr>
  </property>
</Properties>
</file>