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9">
  <p:sldMasterIdLst>
    <p:sldMasterId id="2147483648" r:id="rId1"/>
  </p:sldMasterIdLst>
  <p:notesMasterIdLst>
    <p:notesMasterId r:id="rId66"/>
  </p:notesMasterIdLst>
  <p:handoutMasterIdLst>
    <p:handoutMasterId r:id="rId67"/>
  </p:handoutMasterIdLst>
  <p:sldIdLst>
    <p:sldId id="256" r:id="rId2"/>
    <p:sldId id="481" r:id="rId3"/>
    <p:sldId id="1328" r:id="rId4"/>
    <p:sldId id="1329" r:id="rId5"/>
    <p:sldId id="1161" r:id="rId6"/>
    <p:sldId id="1330" r:id="rId7"/>
    <p:sldId id="1162" r:id="rId8"/>
    <p:sldId id="1163" r:id="rId9"/>
    <p:sldId id="1164" r:id="rId10"/>
    <p:sldId id="1167" r:id="rId11"/>
    <p:sldId id="1169" r:id="rId12"/>
    <p:sldId id="1331" r:id="rId13"/>
    <p:sldId id="1170" r:id="rId14"/>
    <p:sldId id="1172" r:id="rId15"/>
    <p:sldId id="1176" r:id="rId16"/>
    <p:sldId id="1180" r:id="rId17"/>
    <p:sldId id="1181" r:id="rId18"/>
    <p:sldId id="1182" r:id="rId19"/>
    <p:sldId id="1347" r:id="rId20"/>
    <p:sldId id="1348" r:id="rId21"/>
    <p:sldId id="1349" r:id="rId22"/>
    <p:sldId id="1350" r:id="rId23"/>
    <p:sldId id="1351" r:id="rId24"/>
    <p:sldId id="1352" r:id="rId25"/>
    <p:sldId id="1353" r:id="rId26"/>
    <p:sldId id="1354" r:id="rId27"/>
    <p:sldId id="1355" r:id="rId28"/>
    <p:sldId id="1185" r:id="rId29"/>
    <p:sldId id="1186" r:id="rId30"/>
    <p:sldId id="1187" r:id="rId31"/>
    <p:sldId id="1189" r:id="rId32"/>
    <p:sldId id="1190" r:id="rId33"/>
    <p:sldId id="1191" r:id="rId34"/>
    <p:sldId id="1192" r:id="rId35"/>
    <p:sldId id="1193" r:id="rId36"/>
    <p:sldId id="1194" r:id="rId37"/>
    <p:sldId id="1196" r:id="rId38"/>
    <p:sldId id="1198" r:id="rId39"/>
    <p:sldId id="1199" r:id="rId40"/>
    <p:sldId id="1200" r:id="rId41"/>
    <p:sldId id="1201" r:id="rId42"/>
    <p:sldId id="1202" r:id="rId43"/>
    <p:sldId id="1203" r:id="rId44"/>
    <p:sldId id="1205" r:id="rId45"/>
    <p:sldId id="1206" r:id="rId46"/>
    <p:sldId id="1211" r:id="rId47"/>
    <p:sldId id="1212" r:id="rId48"/>
    <p:sldId id="1213" r:id="rId49"/>
    <p:sldId id="1214" r:id="rId50"/>
    <p:sldId id="1220" r:id="rId51"/>
    <p:sldId id="1225" r:id="rId52"/>
    <p:sldId id="1226" r:id="rId53"/>
    <p:sldId id="1227" r:id="rId54"/>
    <p:sldId id="1228" r:id="rId55"/>
    <p:sldId id="1356" r:id="rId56"/>
    <p:sldId id="1357" r:id="rId57"/>
    <p:sldId id="1230" r:id="rId58"/>
    <p:sldId id="1233" r:id="rId59"/>
    <p:sldId id="1238" r:id="rId60"/>
    <p:sldId id="1240" r:id="rId61"/>
    <p:sldId id="1260" r:id="rId62"/>
    <p:sldId id="1261" r:id="rId63"/>
    <p:sldId id="514" r:id="rId64"/>
    <p:sldId id="448" r:id="rId65"/>
  </p:sldIdLst>
  <p:sldSz cx="9144000" cy="6858000" type="screen4x3"/>
  <p:notesSz cx="6797675" cy="9928225"/>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E6E6"/>
    <a:srgbClr val="FF6600"/>
    <a:srgbClr val="000000"/>
    <a:srgbClr val="FFFFFF"/>
    <a:srgbClr val="5E8892"/>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780" autoAdjust="0"/>
    <p:restoredTop sz="87665" autoAdjust="0"/>
  </p:normalViewPr>
  <p:slideViewPr>
    <p:cSldViewPr>
      <p:cViewPr varScale="1">
        <p:scale>
          <a:sx n="82" d="100"/>
          <a:sy n="82" d="100"/>
        </p:scale>
        <p:origin x="756" y="4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61" d="100"/>
          <a:sy n="61" d="100"/>
        </p:scale>
        <p:origin x="-3307" y="-77"/>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en-US"/>
          </a:p>
        </p:txBody>
      </p:sp>
      <p:sp>
        <p:nvSpPr>
          <p:cNvPr id="3" name="Date Placeholder 2"/>
          <p:cNvSpPr>
            <a:spLocks noGrp="1"/>
          </p:cNvSpPr>
          <p:nvPr>
            <p:ph type="dt" sz="quarter"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785CBAE4-F8D9-4129-B51F-0DB4BEA986F1}" type="datetimeFigureOut">
              <a:rPr lang="en-US"/>
              <a:pPr>
                <a:defRPr/>
              </a:pPr>
              <a:t>12/29/2020</a:t>
            </a:fld>
            <a:endParaRPr lang="en-US"/>
          </a:p>
        </p:txBody>
      </p:sp>
      <p:sp>
        <p:nvSpPr>
          <p:cNvPr id="4" name="Footer Placeholder 3"/>
          <p:cNvSpPr>
            <a:spLocks noGrp="1"/>
          </p:cNvSpPr>
          <p:nvPr>
            <p:ph type="ftr" sz="quarter" idx="2"/>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en-US"/>
          </a:p>
        </p:txBody>
      </p:sp>
      <p:sp>
        <p:nvSpPr>
          <p:cNvPr id="5" name="Slide Number Placeholder 4"/>
          <p:cNvSpPr>
            <a:spLocks noGrp="1"/>
          </p:cNvSpPr>
          <p:nvPr>
            <p:ph type="sldNum" sz="quarter" idx="3"/>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49392E7D-0E06-464C-8541-AA44AE9E79C6}" type="slidenum">
              <a:rPr lang="en-US"/>
              <a:pPr>
                <a:defRPr/>
              </a:pPr>
              <a:t>‹#›</a:t>
            </a:fld>
            <a:endParaRPr lang="en-US"/>
          </a:p>
        </p:txBody>
      </p:sp>
    </p:spTree>
    <p:extLst>
      <p:ext uri="{BB962C8B-B14F-4D97-AF65-F5344CB8AC3E}">
        <p14:creationId xmlns:p14="http://schemas.microsoft.com/office/powerpoint/2010/main" val="228294616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6275" cy="496751"/>
          </a:xfrm>
          <a:prstGeom prst="rect">
            <a:avLst/>
          </a:prstGeom>
        </p:spPr>
        <p:txBody>
          <a:bodyPr vert="horz" lIns="93177" tIns="46589" rIns="93177" bIns="4658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49862" y="0"/>
            <a:ext cx="2946275" cy="496751"/>
          </a:xfrm>
          <a:prstGeom prst="rect">
            <a:avLst/>
          </a:prstGeom>
        </p:spPr>
        <p:txBody>
          <a:bodyPr vert="horz" lIns="93177" tIns="46589" rIns="93177" bIns="46589" rtlCol="0"/>
          <a:lstStyle>
            <a:lvl1pPr algn="r" fontAlgn="auto">
              <a:spcBef>
                <a:spcPts val="0"/>
              </a:spcBef>
              <a:spcAft>
                <a:spcPts val="0"/>
              </a:spcAft>
              <a:defRPr sz="1200" smtClean="0">
                <a:latin typeface="+mn-lt"/>
                <a:ea typeface="+mn-ea"/>
              </a:defRPr>
            </a:lvl1pPr>
          </a:lstStyle>
          <a:p>
            <a:pPr>
              <a:defRPr/>
            </a:pPr>
            <a:fld id="{077E5B7F-BBE2-45B0-AC4C-D9CC9AA6B88A}" type="datetimeFigureOut">
              <a:rPr lang="zh-CN" altLang="en-US"/>
              <a:pPr>
                <a:defRPr/>
              </a:pPr>
              <a:t>2020/12/28</a:t>
            </a:fld>
            <a:endParaRPr lang="zh-CN" altLang="en-US"/>
          </a:p>
        </p:txBody>
      </p:sp>
      <p:sp>
        <p:nvSpPr>
          <p:cNvPr id="4" name="幻灯片图像占位符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3177" tIns="46589" rIns="93177" bIns="46589" rtlCol="0" anchor="ctr"/>
          <a:lstStyle/>
          <a:p>
            <a:pPr lvl="0"/>
            <a:endParaRPr lang="zh-CN" altLang="en-US" noProof="0"/>
          </a:p>
        </p:txBody>
      </p:sp>
      <p:sp>
        <p:nvSpPr>
          <p:cNvPr id="5" name="备注占位符 4"/>
          <p:cNvSpPr>
            <a:spLocks noGrp="1"/>
          </p:cNvSpPr>
          <p:nvPr>
            <p:ph type="body" sz="quarter" idx="3"/>
          </p:nvPr>
        </p:nvSpPr>
        <p:spPr>
          <a:xfrm>
            <a:off x="680383" y="4716585"/>
            <a:ext cx="5436909" cy="4467363"/>
          </a:xfrm>
          <a:prstGeom prst="rect">
            <a:avLst/>
          </a:prstGeom>
        </p:spPr>
        <p:txBody>
          <a:bodyPr vert="horz" lIns="93177" tIns="46589" rIns="93177" bIns="46589"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9429779"/>
            <a:ext cx="2946275" cy="496751"/>
          </a:xfrm>
          <a:prstGeom prst="rect">
            <a:avLst/>
          </a:prstGeom>
        </p:spPr>
        <p:txBody>
          <a:bodyPr vert="horz" lIns="93177" tIns="46589" rIns="93177" bIns="4658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49862" y="9429779"/>
            <a:ext cx="2946275" cy="496751"/>
          </a:xfrm>
          <a:prstGeom prst="rect">
            <a:avLst/>
          </a:prstGeom>
        </p:spPr>
        <p:txBody>
          <a:bodyPr vert="horz" lIns="93177" tIns="46589" rIns="93177" bIns="46589" rtlCol="0" anchor="b"/>
          <a:lstStyle>
            <a:lvl1pPr algn="r" fontAlgn="auto">
              <a:spcBef>
                <a:spcPts val="0"/>
              </a:spcBef>
              <a:spcAft>
                <a:spcPts val="0"/>
              </a:spcAft>
              <a:defRPr sz="1200" smtClean="0">
                <a:latin typeface="+mn-lt"/>
                <a:ea typeface="+mn-ea"/>
              </a:defRPr>
            </a:lvl1pPr>
          </a:lstStyle>
          <a:p>
            <a:pPr>
              <a:defRPr/>
            </a:pPr>
            <a:fld id="{73790652-C02E-4B6F-A52E-6A0D29B3CC7A}" type="slidenum">
              <a:rPr lang="zh-CN" altLang="en-US"/>
              <a:pPr>
                <a:defRPr/>
              </a:pPr>
              <a:t>‹#›</a:t>
            </a:fld>
            <a:endParaRPr lang="zh-CN" altLang="en-US"/>
          </a:p>
        </p:txBody>
      </p:sp>
    </p:spTree>
    <p:extLst>
      <p:ext uri="{BB962C8B-B14F-4D97-AF65-F5344CB8AC3E}">
        <p14:creationId xmlns:p14="http://schemas.microsoft.com/office/powerpoint/2010/main" val="3451726263"/>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幻灯片图像占位符 1"/>
          <p:cNvSpPr>
            <a:spLocks noGrp="1" noRot="1" noChangeAspect="1"/>
          </p:cNvSpPr>
          <p:nvPr>
            <p:ph type="sldImg"/>
          </p:nvPr>
        </p:nvSpPr>
        <p:spPr/>
      </p:sp>
      <p:sp>
        <p:nvSpPr>
          <p:cNvPr id="37890" name="文本占位符 2"/>
          <p:cNvSpPr>
            <a:spLocks noGrp="1"/>
          </p:cNvSpPr>
          <p:nvPr>
            <p:ph type="body"/>
          </p:nvPr>
        </p:nvSpPr>
        <p:spPr/>
        <p:txBody>
          <a:bodyPr wrap="square" lIns="91440" tIns="45720" rIns="91440" bIns="45720" anchor="ctr"/>
          <a:lstStyle/>
          <a:p>
            <a:pPr lvl="0"/>
            <a:endParaRPr lang="zh-CN" altLang="en-US"/>
          </a:p>
        </p:txBody>
      </p:sp>
    </p:spTree>
    <p:extLst>
      <p:ext uri="{BB962C8B-B14F-4D97-AF65-F5344CB8AC3E}">
        <p14:creationId xmlns:p14="http://schemas.microsoft.com/office/powerpoint/2010/main" val="25022199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https://www.cnblogs.com/yyds/p/6563608.html</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27</a:t>
            </a:fld>
            <a:endParaRPr lang="zh-CN" altLang="en-US"/>
          </a:p>
        </p:txBody>
      </p:sp>
    </p:spTree>
    <p:extLst>
      <p:ext uri="{BB962C8B-B14F-4D97-AF65-F5344CB8AC3E}">
        <p14:creationId xmlns:p14="http://schemas.microsoft.com/office/powerpoint/2010/main" val="66153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将对象转换为可通过网络传输或可以存储到本地磁盘的数据格式（如：</a:t>
            </a:r>
            <a:r>
              <a:rPr lang="en-US" altLang="zh-CN" b="0" i="0" dirty="0">
                <a:solidFill>
                  <a:srgbClr val="000000"/>
                </a:solidFill>
                <a:effectLst/>
                <a:latin typeface="Verdana" panose="020B0604030504040204" pitchFamily="34" charset="0"/>
              </a:rPr>
              <a:t>XML</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JSON</a:t>
            </a:r>
            <a:r>
              <a:rPr lang="zh-CN" altLang="en-US" b="0" i="0" dirty="0">
                <a:solidFill>
                  <a:srgbClr val="000000"/>
                </a:solidFill>
                <a:effectLst/>
                <a:latin typeface="Verdana" panose="020B0604030504040204" pitchFamily="34" charset="0"/>
              </a:rPr>
              <a:t>或特定格式的字节串）的过程称为序列化；反之，则称为反序列化。</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28</a:t>
            </a:fld>
            <a:endParaRPr lang="zh-CN" altLang="en-US"/>
          </a:p>
        </p:txBody>
      </p:sp>
    </p:spTree>
    <p:extLst>
      <p:ext uri="{BB962C8B-B14F-4D97-AF65-F5344CB8AC3E}">
        <p14:creationId xmlns:p14="http://schemas.microsoft.com/office/powerpoint/2010/main" val="35912805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0" i="0" dirty="0">
                <a:solidFill>
                  <a:srgbClr val="000000"/>
                </a:solidFill>
                <a:effectLst/>
                <a:latin typeface="Verdana" panose="020B0604030504040204" pitchFamily="34" charset="0"/>
              </a:rPr>
              <a:t>将对象转换为可通过网络传输或可以存储到本地磁盘的数据格式（如：</a:t>
            </a:r>
            <a:r>
              <a:rPr lang="en-US" altLang="zh-CN" b="0" i="0" dirty="0">
                <a:solidFill>
                  <a:srgbClr val="000000"/>
                </a:solidFill>
                <a:effectLst/>
                <a:latin typeface="Verdana" panose="020B0604030504040204" pitchFamily="34" charset="0"/>
              </a:rPr>
              <a:t>XML</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JSON</a:t>
            </a:r>
            <a:r>
              <a:rPr lang="zh-CN" altLang="en-US" b="0" i="0" dirty="0">
                <a:solidFill>
                  <a:srgbClr val="000000"/>
                </a:solidFill>
                <a:effectLst/>
                <a:latin typeface="Verdana" panose="020B0604030504040204" pitchFamily="34" charset="0"/>
              </a:rPr>
              <a:t>或特定格式的字节串）的过程称为序列化；反之，则称为反序列化。</a:t>
            </a:r>
            <a:endParaRPr lang="zh-CN" altLang="en-US" dirty="0"/>
          </a:p>
        </p:txBody>
      </p:sp>
      <p:sp>
        <p:nvSpPr>
          <p:cNvPr id="4" name="灯片编号占位符 3"/>
          <p:cNvSpPr>
            <a:spLocks noGrp="1"/>
          </p:cNvSpPr>
          <p:nvPr>
            <p:ph type="sldNum" sz="quarter" idx="5"/>
          </p:nvPr>
        </p:nvSpPr>
        <p:spPr/>
        <p:txBody>
          <a:bodyPr/>
          <a:lstStyle/>
          <a:p>
            <a:pPr>
              <a:defRPr/>
            </a:pPr>
            <a:fld id="{73790652-C02E-4B6F-A52E-6A0D29B3CC7A}" type="slidenum">
              <a:rPr lang="zh-CN" altLang="en-US" smtClean="0"/>
              <a:pPr>
                <a:defRPr/>
              </a:pPr>
              <a:t>29</a:t>
            </a:fld>
            <a:endParaRPr lang="zh-CN" altLang="en-US"/>
          </a:p>
        </p:txBody>
      </p:sp>
    </p:spTree>
    <p:extLst>
      <p:ext uri="{BB962C8B-B14F-4D97-AF65-F5344CB8AC3E}">
        <p14:creationId xmlns:p14="http://schemas.microsoft.com/office/powerpoint/2010/main" val="304210838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4" name="矩形 7"/>
          <p:cNvSpPr/>
          <p:nvPr userDrawn="1"/>
        </p:nvSpPr>
        <p:spPr>
          <a:xfrm>
            <a:off x="0" y="0"/>
            <a:ext cx="9144000" cy="11255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pic>
        <p:nvPicPr>
          <p:cNvPr id="5" name="Picture 3"/>
          <p:cNvPicPr>
            <a:picLocks noChangeAspect="1" noChangeArrowheads="1"/>
          </p:cNvPicPr>
          <p:nvPr userDrawn="1"/>
        </p:nvPicPr>
        <p:blipFill>
          <a:blip r:embed="rId2" cstate="print"/>
          <a:srcRect/>
          <a:stretch>
            <a:fillRect/>
          </a:stretch>
        </p:blipFill>
        <p:spPr bwMode="auto">
          <a:xfrm>
            <a:off x="0" y="-12700"/>
            <a:ext cx="9144000" cy="685800"/>
          </a:xfrm>
          <a:prstGeom prst="rect">
            <a:avLst/>
          </a:prstGeom>
          <a:noFill/>
          <a:ln w="9525">
            <a:noFill/>
            <a:miter lim="800000"/>
            <a:headEnd/>
            <a:tailEnd/>
          </a:ln>
        </p:spPr>
      </p:pic>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12"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3"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4"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7C543DC-16DF-48CF-95C9-8AFFB78A12BE}" type="datetime1">
              <a:rPr lang="zh-CN" altLang="en-US" smtClean="0"/>
              <a:t>2020/12/28</a:t>
            </a:fld>
            <a:endParaRPr lang="zh-CN" altLang="en-US" dirty="0"/>
          </a:p>
        </p:txBody>
      </p:sp>
    </p:spTree>
  </p:cSld>
  <p:clrMapOvr>
    <a:masterClrMapping/>
  </p:clrMapOvr>
  <p:transition spd="slow" advClick="0">
    <p:pull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4266"/>
            <a:ext cx="8229600" cy="660930"/>
          </a:xfrm>
        </p:spPr>
        <p:txBody>
          <a:bodyPr bIns="46800" anchor="b">
            <a:normAutofit/>
          </a:bodyPr>
          <a:lstStyle>
            <a:lvl1pPr algn="l">
              <a:defRPr sz="3600" b="1" baseline="0">
                <a:solidFill>
                  <a:schemeClr val="tx1"/>
                </a:solidFill>
                <a:latin typeface="黑体" pitchFamily="2" charset="-122"/>
                <a:ea typeface="黑体" pitchFamily="2" charset="-122"/>
              </a:defRPr>
            </a:lvl1pPr>
          </a:lstStyle>
          <a:p>
            <a:r>
              <a:rPr lang="zh-CN" altLang="en-US" dirty="0"/>
              <a:t>单击此处编辑母版标题样式</a:t>
            </a:r>
          </a:p>
        </p:txBody>
      </p:sp>
      <p:sp>
        <p:nvSpPr>
          <p:cNvPr id="3" name="内容占位符 2"/>
          <p:cNvSpPr>
            <a:spLocks noGrp="1"/>
          </p:cNvSpPr>
          <p:nvPr>
            <p:ph idx="1"/>
          </p:nvPr>
        </p:nvSpPr>
        <p:spPr>
          <a:xfrm>
            <a:off x="457200" y="1414845"/>
            <a:ext cx="8229600" cy="4678451"/>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3EEC5C7F-9854-475C-AC43-14E0B990A8B1}" type="datetime1">
              <a:rPr lang="zh-CN" altLang="en-US" smtClean="0"/>
              <a:t>2020/12/28</a:t>
            </a:fld>
            <a:endParaRPr lang="zh-CN" altLang="en-US" dirty="0"/>
          </a:p>
        </p:txBody>
      </p:sp>
      <p:sp>
        <p:nvSpPr>
          <p:cNvPr id="8"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9"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9" name="灯片编号占位符 5"/>
          <p:cNvSpPr>
            <a:spLocks noGrp="1"/>
          </p:cNvSpPr>
          <p:nvPr>
            <p:ph type="sldNum" sz="quarter" idx="4"/>
          </p:nvPr>
        </p:nvSpPr>
        <p:spPr>
          <a:xfrm>
            <a:off x="6588224" y="6561732"/>
            <a:ext cx="2133600" cy="296268"/>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
        <p:nvSpPr>
          <p:cNvPr id="10"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B641D3A0-9C34-4299-AEEE-9C8B42757B47}" type="datetime1">
              <a:rPr lang="zh-CN" altLang="en-US" smtClean="0"/>
              <a:t>2020/12/28</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Tree>
  </p:cSld>
  <p:clrMapOvr>
    <a:masterClrMapping/>
  </p:clrMapOvr>
  <p:transition spd="slow" advClick="0">
    <p:pull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0CB6151D-9ABA-47F0-8B12-F668409623D1}" type="datetime1">
              <a:rPr lang="zh-CN" altLang="en-US" smtClean="0"/>
              <a:t>2020/12/28</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57854"/>
          </a:xfrm>
          <a:prstGeom prst="rect">
            <a:avLst/>
          </a:prstGeom>
        </p:spPr>
        <p:txBody>
          <a:bodyPr vert="horz" lIns="91440" tIns="45720" rIns="91440" bIns="45720" rtlCol="0" anchor="ctr"/>
          <a:lstStyle>
            <a:lvl1pPr algn="r" fontAlgn="auto">
              <a:spcBef>
                <a:spcPts val="0"/>
              </a:spcBef>
              <a:spcAft>
                <a:spcPts val="0"/>
              </a:spcAft>
              <a:defRPr sz="1200" baseline="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27E7B098-0742-4CD3-A91D-4A0DAF50A28D}" type="datetime1">
              <a:rPr lang="zh-CN" altLang="en-US" smtClean="0"/>
              <a:t>2020/12/28</a:t>
            </a:fld>
            <a:endParaRPr lang="zh-CN" altLang="en-US" dirty="0"/>
          </a:p>
        </p:txBody>
      </p:sp>
      <p:sp>
        <p:nvSpPr>
          <p:cNvPr id="11" name="页脚占位符 4"/>
          <p:cNvSpPr>
            <a:spLocks noGrp="1"/>
          </p:cNvSpPr>
          <p:nvPr>
            <p:ph type="ftr" sz="quarter" idx="11"/>
          </p:nvPr>
        </p:nvSpPr>
        <p:spPr>
          <a:xfrm>
            <a:off x="2915816" y="6525344"/>
            <a:ext cx="3456384" cy="328825"/>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2" name="灯片编号占位符 5"/>
          <p:cNvSpPr>
            <a:spLocks noGrp="1"/>
          </p:cNvSpPr>
          <p:nvPr>
            <p:ph type="sldNum" sz="quarter" idx="12"/>
          </p:nvPr>
        </p:nvSpPr>
        <p:spPr>
          <a:xfrm>
            <a:off x="6660232" y="6525344"/>
            <a:ext cx="2133600" cy="299797"/>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1" name="日期占位符 3"/>
          <p:cNvSpPr>
            <a:spLocks noGrp="1"/>
          </p:cNvSpPr>
          <p:nvPr>
            <p:ph type="dt" sz="half" idx="10"/>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5CF1A08-4265-4F5C-850F-90CA889EAC45}" type="datetime1">
              <a:rPr lang="zh-CN" altLang="en-US" smtClean="0"/>
              <a:t>2020/12/28</a:t>
            </a:fld>
            <a:endParaRPr lang="zh-CN" altLang="en-US" dirty="0"/>
          </a:p>
        </p:txBody>
      </p:sp>
      <p:sp>
        <p:nvSpPr>
          <p:cNvPr id="12"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3"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8" name="日期占位符 3"/>
          <p:cNvSpPr>
            <a:spLocks noGrp="1"/>
          </p:cNvSpPr>
          <p:nvPr>
            <p:ph type="dt" sz="half" idx="10"/>
          </p:nvPr>
        </p:nvSpPr>
        <p:spPr>
          <a:xfrm>
            <a:off x="467544" y="6525344"/>
            <a:ext cx="2133600" cy="332656"/>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E12F89C6-4D22-4049-948A-1475B3B94D16}" type="datetime1">
              <a:rPr lang="zh-CN" altLang="en-US" smtClean="0"/>
              <a:t>2020/12/28</a:t>
            </a:fld>
            <a:endParaRPr lang="zh-CN" altLang="en-US" dirty="0"/>
          </a:p>
        </p:txBody>
      </p:sp>
      <p:sp>
        <p:nvSpPr>
          <p:cNvPr id="9" name="页脚占位符 4"/>
          <p:cNvSpPr>
            <a:spLocks noGrp="1"/>
          </p:cNvSpPr>
          <p:nvPr>
            <p:ph type="ftr" sz="quarter" idx="3"/>
          </p:nvPr>
        </p:nvSpPr>
        <p:spPr>
          <a:xfrm>
            <a:off x="2843808" y="6525344"/>
            <a:ext cx="3456384" cy="314311"/>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dirty="0"/>
              <a:t>特征选择研究</a:t>
            </a:r>
          </a:p>
        </p:txBody>
      </p:sp>
      <p:sp>
        <p:nvSpPr>
          <p:cNvPr id="10" name="灯片编号占位符 5"/>
          <p:cNvSpPr>
            <a:spLocks noGrp="1"/>
          </p:cNvSpPr>
          <p:nvPr>
            <p:ph type="sldNum" sz="quarter" idx="4"/>
          </p:nvPr>
        </p:nvSpPr>
        <p:spPr>
          <a:xfrm>
            <a:off x="6588224" y="6525344"/>
            <a:ext cx="2133600" cy="314311"/>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2"/>
          </p:nvPr>
        </p:nvSpPr>
        <p:spPr>
          <a:xfrm>
            <a:off x="395536" y="6525344"/>
            <a:ext cx="2133600" cy="314311"/>
          </a:xfrm>
          <a:prstGeom prst="rect">
            <a:avLst/>
          </a:prstGeom>
        </p:spPr>
        <p:txBody>
          <a:bodyPr vert="horz" lIns="91440" tIns="45720" rIns="91440" bIns="45720" rtlCol="0" anchor="ctr"/>
          <a:lstStyle>
            <a:lvl1pPr algn="l" fontAlgn="auto">
              <a:spcBef>
                <a:spcPts val="0"/>
              </a:spcBef>
              <a:spcAft>
                <a:spcPts val="0"/>
              </a:spcAft>
              <a:defRPr sz="1200" smtClean="0">
                <a:solidFill>
                  <a:schemeClr val="bg1"/>
                </a:solidFill>
                <a:latin typeface="+mn-lt"/>
                <a:ea typeface="+mn-ea"/>
              </a:defRPr>
            </a:lvl1pPr>
          </a:lstStyle>
          <a:p>
            <a:pPr>
              <a:defRPr/>
            </a:pPr>
            <a:fld id="{8E111B1E-6835-46AA-A5EC-F7D7B808C2C5}" type="datetime1">
              <a:rPr lang="zh-CN" altLang="en-US" smtClean="0"/>
              <a:t>2020/12/28</a:t>
            </a:fld>
            <a:endParaRPr lang="zh-CN" altLang="en-US" dirty="0"/>
          </a:p>
        </p:txBody>
      </p:sp>
      <p:sp>
        <p:nvSpPr>
          <p:cNvPr id="8" name="页脚占位符 4"/>
          <p:cNvSpPr>
            <a:spLocks noGrp="1"/>
          </p:cNvSpPr>
          <p:nvPr>
            <p:ph type="ftr" sz="quarter" idx="3"/>
          </p:nvPr>
        </p:nvSpPr>
        <p:spPr>
          <a:xfrm>
            <a:off x="2843808" y="6525344"/>
            <a:ext cx="3456384" cy="300360"/>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bg1"/>
                </a:solidFill>
                <a:latin typeface="+mn-lt"/>
                <a:ea typeface="+mn-ea"/>
              </a:defRPr>
            </a:lvl1pPr>
          </a:lstStyle>
          <a:p>
            <a:pPr>
              <a:defRPr/>
            </a:pPr>
            <a:r>
              <a:rPr lang="zh-CN" altLang="en-US"/>
              <a:t>特征选择研究</a:t>
            </a:r>
            <a:endParaRPr lang="zh-CN" altLang="en-US" dirty="0"/>
          </a:p>
        </p:txBody>
      </p:sp>
      <p:sp>
        <p:nvSpPr>
          <p:cNvPr id="9" name="灯片编号占位符 5"/>
          <p:cNvSpPr>
            <a:spLocks noGrp="1"/>
          </p:cNvSpPr>
          <p:nvPr>
            <p:ph type="sldNum" sz="quarter" idx="4"/>
          </p:nvPr>
        </p:nvSpPr>
        <p:spPr>
          <a:xfrm>
            <a:off x="6660232" y="6525344"/>
            <a:ext cx="2133600" cy="332656"/>
          </a:xfrm>
          <a:prstGeom prst="rect">
            <a:avLst/>
          </a:prstGeom>
        </p:spPr>
        <p:txBody>
          <a:bodyPr vert="horz" lIns="91440" tIns="45720" rIns="91440" bIns="45720" rtlCol="0" anchor="ctr"/>
          <a:lstStyle>
            <a:lvl1pPr algn="r" fontAlgn="auto">
              <a:spcBef>
                <a:spcPts val="0"/>
              </a:spcBef>
              <a:spcAft>
                <a:spcPts val="0"/>
              </a:spcAft>
              <a:defRPr sz="1200" smtClean="0">
                <a:solidFill>
                  <a:schemeClr val="bg1"/>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Ovr>
    <a:masterClrMapping/>
  </p:clrMapOvr>
  <p:transition spd="slow" advClick="0">
    <p:pull dir="d"/>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eg"/><Relationship Id="rId5" Type="http://schemas.openxmlformats.org/officeDocument/2006/relationships/slideLayout" Target="../slideLayouts/slideLayout5.xml"/><Relationship Id="rId10"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矩形 7"/>
          <p:cNvSpPr/>
          <p:nvPr userDrawn="1"/>
        </p:nvSpPr>
        <p:spPr>
          <a:xfrm>
            <a:off x="0" y="6350"/>
            <a:ext cx="9144000" cy="935038"/>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7" name="文本占位符 2"/>
          <p:cNvSpPr>
            <a:spLocks noGrp="1"/>
          </p:cNvSpPr>
          <p:nvPr>
            <p:ph type="body" idx="1"/>
          </p:nvPr>
        </p:nvSpPr>
        <p:spPr bwMode="auto">
          <a:xfrm>
            <a:off x="468313" y="1125538"/>
            <a:ext cx="8229600" cy="48958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pic>
        <p:nvPicPr>
          <p:cNvPr id="1031" name="图片 2"/>
          <p:cNvPicPr>
            <a:picLocks noChangeAspect="1"/>
          </p:cNvPicPr>
          <p:nvPr userDrawn="1"/>
        </p:nvPicPr>
        <p:blipFill>
          <a:blip r:embed="rId10" cstate="print"/>
          <a:srcRect/>
          <a:stretch>
            <a:fillRect/>
          </a:stretch>
        </p:blipFill>
        <p:spPr bwMode="auto">
          <a:xfrm>
            <a:off x="0" y="6580188"/>
            <a:ext cx="9144000" cy="300037"/>
          </a:xfrm>
          <a:prstGeom prst="rect">
            <a:avLst/>
          </a:prstGeom>
          <a:noFill/>
          <a:ln w="9525">
            <a:noFill/>
            <a:miter lim="800000"/>
            <a:headEnd/>
            <a:tailEnd/>
          </a:ln>
        </p:spPr>
      </p:pic>
      <p:sp>
        <p:nvSpPr>
          <p:cNvPr id="11" name="矩形 10"/>
          <p:cNvSpPr/>
          <p:nvPr userDrawn="1"/>
        </p:nvSpPr>
        <p:spPr>
          <a:xfrm>
            <a:off x="468313" y="0"/>
            <a:ext cx="8675687" cy="8286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rgbClr val="FFFFFF"/>
              </a:solidFill>
            </a:endParaRPr>
          </a:p>
        </p:txBody>
      </p:sp>
      <p:sp>
        <p:nvSpPr>
          <p:cNvPr id="1034" name="标题占位符 1"/>
          <p:cNvSpPr>
            <a:spLocks noGrp="1"/>
          </p:cNvSpPr>
          <p:nvPr>
            <p:ph type="title"/>
          </p:nvPr>
        </p:nvSpPr>
        <p:spPr bwMode="auto">
          <a:xfrm>
            <a:off x="457200" y="146050"/>
            <a:ext cx="8229600" cy="7778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a:t>单击此处编辑母版标题样式</a:t>
            </a:r>
          </a:p>
        </p:txBody>
      </p:sp>
      <p:pic>
        <p:nvPicPr>
          <p:cNvPr id="2" name="图片 1"/>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7380312" y="131146"/>
            <a:ext cx="1590708" cy="684000"/>
          </a:xfrm>
          <a:prstGeom prst="rect">
            <a:avLst/>
          </a:prstGeom>
        </p:spPr>
      </p:pic>
      <p:sp>
        <p:nvSpPr>
          <p:cNvPr id="12" name="矩形 11"/>
          <p:cNvSpPr/>
          <p:nvPr userDrawn="1"/>
        </p:nvSpPr>
        <p:spPr>
          <a:xfrm>
            <a:off x="6730774" y="15114"/>
            <a:ext cx="2398712" cy="789055"/>
          </a:xfrm>
          <a:prstGeom prst="rect">
            <a:avLst/>
          </a:pr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3" name="日期占位符 3"/>
          <p:cNvSpPr>
            <a:spLocks noGrp="1"/>
          </p:cNvSpPr>
          <p:nvPr>
            <p:ph type="dt" sz="half" idx="2"/>
          </p:nvPr>
        </p:nvSpPr>
        <p:spPr>
          <a:xfrm>
            <a:off x="457200" y="6525344"/>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rgbClr val="FFFFFF"/>
                </a:solidFill>
                <a:latin typeface="+mn-lt"/>
                <a:ea typeface="+mn-ea"/>
              </a:defRPr>
            </a:lvl1pPr>
          </a:lstStyle>
          <a:p>
            <a:pPr>
              <a:defRPr/>
            </a:pPr>
            <a:fld id="{48C49790-A261-49A7-9FF3-7DC7F349EF8E}" type="datetime1">
              <a:rPr lang="zh-CN" altLang="en-US" smtClean="0"/>
              <a:t>2020/12/28</a:t>
            </a:fld>
            <a:endParaRPr lang="zh-CN" altLang="en-US" dirty="0"/>
          </a:p>
        </p:txBody>
      </p:sp>
      <p:sp>
        <p:nvSpPr>
          <p:cNvPr id="14" name="页脚占位符 4"/>
          <p:cNvSpPr>
            <a:spLocks noGrp="1"/>
          </p:cNvSpPr>
          <p:nvPr>
            <p:ph type="ftr" sz="quarter" idx="3"/>
          </p:nvPr>
        </p:nvSpPr>
        <p:spPr>
          <a:xfrm>
            <a:off x="2843808" y="6626009"/>
            <a:ext cx="3456384" cy="187367"/>
          </a:xfrm>
          <a:prstGeom prst="rect">
            <a:avLst/>
          </a:prstGeom>
        </p:spPr>
        <p:txBody>
          <a:bodyPr vert="horz" lIns="91440" tIns="45720" rIns="91440" bIns="45720" rtlCol="0" anchor="ctr"/>
          <a:lstStyle>
            <a:lvl1pPr algn="ctr" fontAlgn="auto">
              <a:spcBef>
                <a:spcPts val="0"/>
              </a:spcBef>
              <a:spcAft>
                <a:spcPts val="0"/>
              </a:spcAft>
              <a:defRPr sz="1200" smtClean="0">
                <a:solidFill>
                  <a:srgbClr val="FFFFFF"/>
                </a:solidFill>
                <a:latin typeface="+mn-lt"/>
                <a:ea typeface="+mn-ea"/>
              </a:defRPr>
            </a:lvl1pPr>
          </a:lstStyle>
          <a:p>
            <a:pPr>
              <a:defRPr/>
            </a:pPr>
            <a:r>
              <a:rPr lang="zh-CN" altLang="en-US" dirty="0"/>
              <a:t>特征选择研究</a:t>
            </a:r>
          </a:p>
        </p:txBody>
      </p:sp>
      <p:sp>
        <p:nvSpPr>
          <p:cNvPr id="15" name="灯片编号占位符 5"/>
          <p:cNvSpPr>
            <a:spLocks noGrp="1"/>
          </p:cNvSpPr>
          <p:nvPr>
            <p:ph type="sldNum" sz="quarter" idx="4"/>
          </p:nvPr>
        </p:nvSpPr>
        <p:spPr>
          <a:xfrm>
            <a:off x="6553200" y="6594549"/>
            <a:ext cx="2133600" cy="226714"/>
          </a:xfrm>
          <a:prstGeom prst="rect">
            <a:avLst/>
          </a:prstGeom>
        </p:spPr>
        <p:txBody>
          <a:bodyPr vert="horz" lIns="91440" tIns="45720" rIns="91440" bIns="45720" rtlCol="0" anchor="ctr"/>
          <a:lstStyle>
            <a:lvl1pPr algn="r" fontAlgn="auto">
              <a:spcBef>
                <a:spcPts val="0"/>
              </a:spcBef>
              <a:spcAft>
                <a:spcPts val="0"/>
              </a:spcAft>
              <a:defRPr sz="1200" smtClean="0">
                <a:solidFill>
                  <a:srgbClr val="FFFFFF"/>
                </a:solidFill>
                <a:latin typeface="+mn-lt"/>
                <a:ea typeface="+mn-ea"/>
              </a:defRPr>
            </a:lvl1pPr>
          </a:lstStyle>
          <a:p>
            <a:pPr>
              <a:defRPr/>
            </a:pPr>
            <a:fld id="{6EA7BA5E-4115-4796-A8C9-4698036AB88B}" type="slidenum">
              <a:rPr lang="zh-CN" altLang="en-US" smtClean="0"/>
              <a:pPr>
                <a:defRPr/>
              </a:pPr>
              <a:t>‹#›</a:t>
            </a:fld>
            <a:endParaRPr lang="zh-CN" altLang="en-US" dirty="0"/>
          </a:p>
        </p:txBody>
      </p:sp>
    </p:spTree>
  </p:cSld>
  <p:clrMap bg1="lt1" tx1="dk1" bg2="lt2" tx2="dk2" accent1="accent1" accent2="accent2" accent3="accent3" accent4="accent4" accent5="accent5" accent6="accent6" hlink="hlink" folHlink="folHlink"/>
  <p:sldLayoutIdLst>
    <p:sldLayoutId id="2147483660" r:id="rId1"/>
    <p:sldLayoutId id="2147483661" r:id="rId2"/>
    <p:sldLayoutId id="2147483659" r:id="rId3"/>
    <p:sldLayoutId id="2147483658" r:id="rId4"/>
    <p:sldLayoutId id="2147483657" r:id="rId5"/>
    <p:sldLayoutId id="2147483654" r:id="rId6"/>
    <p:sldLayoutId id="2147483653" r:id="rId7"/>
    <p:sldLayoutId id="2147483651" r:id="rId8"/>
  </p:sldLayoutIdLst>
  <p:transition spd="slow" advClick="0">
    <p:pull dir="d"/>
  </p:transition>
  <p:hf hdr="0" ftr="0" dt="0"/>
  <p:txStyles>
    <p:titleStyle>
      <a:lvl1pPr algn="l" rtl="0" fontAlgn="base">
        <a:spcBef>
          <a:spcPct val="0"/>
        </a:spcBef>
        <a:spcAft>
          <a:spcPct val="0"/>
        </a:spcAft>
        <a:defRPr sz="3600" b="1" kern="1200" baseline="0">
          <a:solidFill>
            <a:schemeClr val="tx1"/>
          </a:solidFill>
          <a:latin typeface="Times New Roman" pitchFamily="18" charset="0"/>
          <a:ea typeface="黑体" pitchFamily="49"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p:titleStyle>
    <p:body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7" Type="http://schemas.openxmlformats.org/officeDocument/2006/relationships/image" Target="../media/image11.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jpeg"/><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www.cnblogs.com/yyds/p/6563608.html" TargetMode="Externa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18.png"/><Relationship Id="rId13" Type="http://schemas.openxmlformats.org/officeDocument/2006/relationships/image" Target="../media/image6.jpeg"/><Relationship Id="rId3" Type="http://schemas.openxmlformats.org/officeDocument/2006/relationships/image" Target="../media/image13.jpe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jpeg"/><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jpeg"/><Relationship Id="rId10" Type="http://schemas.openxmlformats.org/officeDocument/2006/relationships/image" Target="../media/image20.png"/><Relationship Id="rId4" Type="http://schemas.openxmlformats.org/officeDocument/2006/relationships/image" Target="../media/image14.jpeg"/><Relationship Id="rId9" Type="http://schemas.openxmlformats.org/officeDocument/2006/relationships/image" Target="../media/image19.png"/></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3.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1.png"/></Relationships>
</file>

<file path=ppt/slides/_rels/slide4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slideLayout" Target="../slideLayouts/slideLayout3.xml"/><Relationship Id="rId4" Type="http://schemas.openxmlformats.org/officeDocument/2006/relationships/image" Target="../media/image34.jpe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85279" y="43542"/>
            <a:ext cx="1423266" cy="612000"/>
          </a:xfrm>
          <a:prstGeom prst="rect">
            <a:avLst/>
          </a:prstGeom>
        </p:spPr>
      </p:pic>
      <p:sp>
        <p:nvSpPr>
          <p:cNvPr id="7" name="矩形 6"/>
          <p:cNvSpPr/>
          <p:nvPr/>
        </p:nvSpPr>
        <p:spPr>
          <a:xfrm>
            <a:off x="971600" y="1052736"/>
            <a:ext cx="7560840" cy="5642570"/>
          </a:xfrm>
          <a:prstGeom prst="rect">
            <a:avLst/>
          </a:prstGeom>
        </p:spPr>
        <p:txBody>
          <a:bodyPr wrap="square">
            <a:spAutoFit/>
          </a:bodyPr>
          <a:lstStyle/>
          <a:p>
            <a:pPr algn="ctr" eaLnBrk="1" hangingPunct="1">
              <a:buFont typeface="Wingdings" panose="05000000000000000000" pitchFamily="2" charset="2"/>
              <a:buNone/>
            </a:pPr>
            <a:r>
              <a:rPr lang="en-US" altLang="zh-CN" sz="3600" b="1" dirty="0">
                <a:latin typeface="Comic Sans MS" panose="030F0702030302020204" pitchFamily="66" charset="0"/>
              </a:rPr>
              <a:t>Python</a:t>
            </a:r>
            <a:r>
              <a:rPr lang="zh-CN" altLang="en-US" sz="3600" b="1" dirty="0">
                <a:latin typeface="Comic Sans MS" panose="030F0702030302020204" pitchFamily="66" charset="0"/>
              </a:rPr>
              <a:t>语言与系统设计</a:t>
            </a:r>
          </a:p>
          <a:p>
            <a:pPr algn="ctr" eaLnBrk="1" hangingPunct="1">
              <a:buFont typeface="Wingdings" panose="05000000000000000000" pitchFamily="2" charset="2"/>
              <a:buNone/>
            </a:pPr>
            <a:r>
              <a:rPr lang="zh-CN" altLang="en-US" sz="1400" b="1" dirty="0">
                <a:latin typeface="Comic Sans MS" panose="030F0702030302020204" pitchFamily="66" charset="0"/>
              </a:rPr>
              <a:t>（文件操作与应用）</a:t>
            </a:r>
          </a:p>
          <a:p>
            <a:pPr algn="ctr" eaLnBrk="1" hangingPunct="1">
              <a:buFont typeface="Wingdings" panose="05000000000000000000" pitchFamily="2" charset="2"/>
              <a:buNone/>
            </a:pPr>
            <a:r>
              <a:rPr lang="en-US" altLang="zh-CN" sz="3200" dirty="0">
                <a:latin typeface="Comic Sans MS" panose="030F0702030302020204" pitchFamily="66" charset="0"/>
                <a:ea typeface="MS PMincho" panose="02020600040205080304" pitchFamily="18" charset="-128"/>
              </a:rPr>
              <a:t> </a:t>
            </a:r>
            <a:r>
              <a:rPr lang="en-US" altLang="zh-CN" sz="3200" b="1" dirty="0">
                <a:solidFill>
                  <a:schemeClr val="tx2"/>
                </a:solidFill>
                <a:latin typeface="Garamond" panose="02020404030301010803" pitchFamily="18" charset="0"/>
                <a:ea typeface="方正舒体" panose="02010601030101010101" pitchFamily="2" charset="-122"/>
              </a:rPr>
              <a:t>Python Language &amp; System Design</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r>
              <a:rPr lang="zh-CN" altLang="en-US" sz="3200" b="1" dirty="0">
                <a:solidFill>
                  <a:srgbClr val="FF0000"/>
                </a:solidFill>
                <a:latin typeface="Comic Sans MS" panose="030F0702030302020204" pitchFamily="66" charset="0"/>
              </a:rPr>
              <a:t>第</a:t>
            </a:r>
            <a:r>
              <a:rPr lang="en-US" altLang="zh-CN" sz="3200" b="1" dirty="0">
                <a:solidFill>
                  <a:srgbClr val="FF0000"/>
                </a:solidFill>
                <a:latin typeface="Comic Sans MS" panose="030F0702030302020204" pitchFamily="66" charset="0"/>
              </a:rPr>
              <a:t>7</a:t>
            </a:r>
            <a:r>
              <a:rPr lang="zh-CN" altLang="en-US" sz="3200" b="1" dirty="0">
                <a:solidFill>
                  <a:srgbClr val="FF0000"/>
                </a:solidFill>
                <a:latin typeface="Comic Sans MS" panose="030F0702030302020204" pitchFamily="66" charset="0"/>
              </a:rPr>
              <a:t>章 文件操作与应用</a:t>
            </a:r>
            <a:endParaRPr lang="en-US" altLang="zh-CN" sz="3200" b="1" dirty="0">
              <a:solidFill>
                <a:srgbClr val="FF0000"/>
              </a:solidFill>
              <a:latin typeface="Comic Sans MS" panose="030F0702030302020204" pitchFamily="66" charset="0"/>
            </a:endParaRPr>
          </a:p>
          <a:p>
            <a:pPr algn="ctr" eaLnBrk="1" hangingPunct="1">
              <a:buFont typeface="Wingdings" panose="05000000000000000000" pitchFamily="2" charset="2"/>
              <a:buNone/>
            </a:pPr>
            <a:r>
              <a:rPr lang="en-US" altLang="zh-CN" sz="3200" b="1" dirty="0">
                <a:solidFill>
                  <a:srgbClr val="FF0000"/>
                </a:solidFill>
                <a:latin typeface="Comic Sans MS" panose="030F0702030302020204" pitchFamily="66" charset="0"/>
              </a:rPr>
              <a:t>(File Operation &amp; Applications)</a:t>
            </a:r>
          </a:p>
          <a:p>
            <a:pPr algn="ctr" eaLnBrk="1" hangingPunct="1">
              <a:buFont typeface="Wingdings" panose="05000000000000000000" pitchFamily="2" charset="2"/>
              <a:buNone/>
            </a:pPr>
            <a:endParaRPr lang="en-US" altLang="zh-CN" sz="4000" b="1" dirty="0">
              <a:solidFill>
                <a:schemeClr val="tx2"/>
              </a:solidFill>
              <a:latin typeface="Garamond" panose="02020404030301010803" pitchFamily="18" charset="0"/>
              <a:ea typeface="方正舒体" panose="02010601030101010101" pitchFamily="2" charset="-122"/>
            </a:endParaRPr>
          </a:p>
          <a:p>
            <a:pPr algn="ctr" eaLnBrk="1" hangingPunct="1">
              <a:buFont typeface="Wingdings" panose="05000000000000000000" pitchFamily="2" charset="2"/>
              <a:buNone/>
            </a:pPr>
            <a:endParaRPr lang="zh-CN" altLang="en-US"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Python</a:t>
            </a:r>
            <a:r>
              <a:rPr lang="zh-CN" altLang="en-US" sz="2600" b="1" dirty="0">
                <a:solidFill>
                  <a:schemeClr val="tx2"/>
                </a:solidFill>
                <a:latin typeface="宋体" panose="02010600030101010101" pitchFamily="2" charset="-122"/>
              </a:rPr>
              <a:t>语言与系统设计课程组</a:t>
            </a: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rgbClr val="0000FF"/>
                </a:solidFill>
                <a:latin typeface="宋体" panose="02010600030101010101" pitchFamily="2" charset="-122"/>
              </a:rPr>
              <a:t>李培培 马学森 李俊照</a:t>
            </a:r>
            <a:endParaRPr lang="en-US" altLang="zh-CN" sz="2600" b="1" dirty="0">
              <a:solidFill>
                <a:srgbClr val="0000FF"/>
              </a:solidFill>
              <a:latin typeface="宋体" panose="02010600030101010101" pitchFamily="2" charset="-122"/>
            </a:endParaRPr>
          </a:p>
          <a:p>
            <a:pPr algn="ctr" eaLnBrk="1" hangingPunct="1">
              <a:lnSpc>
                <a:spcPts val="2000"/>
              </a:lnSpc>
              <a:buFont typeface="Wingdings" panose="05000000000000000000" pitchFamily="2" charset="2"/>
              <a:buNone/>
            </a:pPr>
            <a:r>
              <a:rPr lang="zh-CN" altLang="en-US" sz="2600" b="1" dirty="0">
                <a:solidFill>
                  <a:schemeClr val="tx2"/>
                </a:solidFill>
                <a:latin typeface="宋体" panose="02010600030101010101" pitchFamily="2" charset="-122"/>
              </a:rPr>
              <a:t> </a:t>
            </a:r>
          </a:p>
          <a:p>
            <a:pPr algn="ctr">
              <a:lnSpc>
                <a:spcPts val="2000"/>
              </a:lnSpc>
            </a:pPr>
            <a:r>
              <a:rPr lang="zh-CN" altLang="en-US" sz="2600" b="1" dirty="0">
                <a:solidFill>
                  <a:schemeClr val="tx2"/>
                </a:solidFill>
                <a:latin typeface="宋体" panose="02010600030101010101" pitchFamily="2" charset="-122"/>
              </a:rPr>
              <a:t>合肥工业大学 计算机与信息学院  </a:t>
            </a:r>
          </a:p>
          <a:p>
            <a:pPr algn="ctr" eaLnBrk="1" hangingPunct="1">
              <a:lnSpc>
                <a:spcPts val="2000"/>
              </a:lnSpc>
              <a:buFont typeface="Wingdings" panose="05000000000000000000" pitchFamily="2" charset="2"/>
              <a:buNone/>
            </a:pPr>
            <a:endParaRPr lang="en-US" altLang="zh-CN" sz="2600" b="1" dirty="0">
              <a:solidFill>
                <a:schemeClr val="tx2"/>
              </a:solidFill>
              <a:latin typeface="宋体" panose="02010600030101010101" pitchFamily="2" charset="-122"/>
            </a:endParaRPr>
          </a:p>
          <a:p>
            <a:pPr algn="ctr" eaLnBrk="1" hangingPunct="1">
              <a:lnSpc>
                <a:spcPts val="2000"/>
              </a:lnSpc>
              <a:buFont typeface="Wingdings" panose="05000000000000000000" pitchFamily="2" charset="2"/>
              <a:buNone/>
            </a:pPr>
            <a:r>
              <a:rPr lang="en-US" altLang="zh-CN" sz="2600" b="1" dirty="0">
                <a:solidFill>
                  <a:schemeClr val="tx2"/>
                </a:solidFill>
                <a:latin typeface="宋体" panose="02010600030101010101" pitchFamily="2" charset="-122"/>
              </a:rPr>
              <a:t>2020</a:t>
            </a:r>
            <a:r>
              <a:rPr lang="zh-CN" altLang="en-US" sz="2600" b="1" dirty="0">
                <a:solidFill>
                  <a:schemeClr val="tx2"/>
                </a:solidFill>
                <a:latin typeface="宋体" panose="02010600030101010101" pitchFamily="2" charset="-122"/>
              </a:rPr>
              <a:t>年</a:t>
            </a:r>
            <a:r>
              <a:rPr lang="en-US" altLang="zh-CN" sz="2600" b="1">
                <a:solidFill>
                  <a:schemeClr val="tx2"/>
                </a:solidFill>
                <a:latin typeface="宋体" panose="02010600030101010101" pitchFamily="2" charset="-122"/>
              </a:rPr>
              <a:t>10</a:t>
            </a:r>
            <a:r>
              <a:rPr lang="zh-CN" altLang="en-US" sz="2600" b="1">
                <a:solidFill>
                  <a:schemeClr val="tx2"/>
                </a:solidFill>
                <a:latin typeface="宋体" panose="02010600030101010101" pitchFamily="2" charset="-122"/>
              </a:rPr>
              <a:t>月</a:t>
            </a:r>
            <a:r>
              <a:rPr lang="en-US" altLang="zh-CN" sz="2600" b="1" dirty="0">
                <a:solidFill>
                  <a:schemeClr val="tx2"/>
                </a:solidFill>
                <a:latin typeface="宋体" panose="02010600030101010101" pitchFamily="2" charset="-122"/>
              </a:rPr>
              <a:t> </a:t>
            </a:r>
            <a:endParaRPr lang="zh-CN" altLang="en-US" sz="2600" b="1" dirty="0">
              <a:solidFill>
                <a:schemeClr val="tx2"/>
              </a:solidFill>
              <a:latin typeface="宋体" panose="02010600030101010101" pitchFamily="2" charset="-122"/>
            </a:endParaRPr>
          </a:p>
        </p:txBody>
      </p:sp>
      <p:pic>
        <p:nvPicPr>
          <p:cNvPr id="10" name="图片 3074"/>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76256" y="3789040"/>
            <a:ext cx="2049462" cy="263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advClick="0" advTm="515">
    <p:pull dir="d"/>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文本占位符 22530"/>
          <p:cNvSpPr>
            <a:spLocks noGrp="1"/>
          </p:cNvSpPr>
          <p:nvPr>
            <p:ph idx="1"/>
          </p:nvPr>
        </p:nvSpPr>
        <p:spPr>
          <a:xfrm>
            <a:off x="323528" y="980728"/>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n"/>
            </a:pPr>
            <a:r>
              <a:rPr lang="zh-CN" altLang="en-US" sz="2400" dirty="0"/>
              <a:t>文件打开方式</a:t>
            </a:r>
          </a:p>
        </p:txBody>
      </p:sp>
      <p:graphicFrame>
        <p:nvGraphicFramePr>
          <p:cNvPr id="2" name="表格 -1"/>
          <p:cNvGraphicFramePr/>
          <p:nvPr>
            <p:extLst>
              <p:ext uri="{D42A27DB-BD31-4B8C-83A1-F6EECF244321}">
                <p14:modId xmlns:p14="http://schemas.microsoft.com/office/powerpoint/2010/main" val="1445057084"/>
              </p:ext>
            </p:extLst>
          </p:nvPr>
        </p:nvGraphicFramePr>
        <p:xfrm>
          <a:off x="1760850" y="1484784"/>
          <a:ext cx="5354955" cy="1983740"/>
        </p:xfrm>
        <a:graphic>
          <a:graphicData uri="http://schemas.openxmlformats.org/drawingml/2006/table">
            <a:tbl>
              <a:tblPr firstRow="1" bandRow="1">
                <a:tableStyleId>{5940675A-B579-460E-94D1-54222C63F5DA}</a:tableStyleId>
              </a:tblPr>
              <a:tblGrid>
                <a:gridCol w="666115">
                  <a:extLst>
                    <a:ext uri="{9D8B030D-6E8A-4147-A177-3AD203B41FA5}">
                      <a16:colId xmlns:a16="http://schemas.microsoft.com/office/drawing/2014/main" val="20000"/>
                    </a:ext>
                  </a:extLst>
                </a:gridCol>
                <a:gridCol w="4688840">
                  <a:extLst>
                    <a:ext uri="{9D8B030D-6E8A-4147-A177-3AD203B41FA5}">
                      <a16:colId xmlns:a16="http://schemas.microsoft.com/office/drawing/2014/main" val="20001"/>
                    </a:ext>
                  </a:extLst>
                </a:gridCol>
              </a:tblGrid>
              <a:tr h="274320">
                <a:tc>
                  <a:txBody>
                    <a:bodyPr/>
                    <a:lstStyle/>
                    <a:p>
                      <a:pPr marL="0" indent="0" algn="ctr">
                        <a:buNone/>
                      </a:pPr>
                      <a:r>
                        <a:rPr lang="zh-CN" altLang="en-US" sz="1350" b="1" u="none">
                          <a:ln>
                            <a:noFill/>
                          </a:ln>
                          <a:latin typeface="宋体" panose="02010600030101010101" pitchFamily="2" charset="-122"/>
                          <a:ea typeface="宋体" panose="02010600030101010101" pitchFamily="2" charset="-122"/>
                          <a:cs typeface="宋体" panose="02010600030101010101" pitchFamily="2" charset="-122"/>
                        </a:rPr>
                        <a:t>模式</a:t>
                      </a:r>
                    </a:p>
                  </a:txBody>
                  <a:tcPr marL="0"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ctr">
                        <a:buNone/>
                      </a:pPr>
                      <a:r>
                        <a:rPr lang="zh-CN" altLang="en-US" sz="1350" b="1" u="none" dirty="0">
                          <a:ln>
                            <a:noFill/>
                          </a:ln>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0"/>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r</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读模式（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，可省略），如果文件不存在则抛出异常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1"/>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w</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写模式，如果文件已存在，先清空原有内容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x</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写模式，创建新文件，如果文件已存在则抛出异常</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3"/>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追加模式，不覆盖文件中原有内容</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4"/>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b</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二进制模式（可与其他模式组合使用）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5"/>
                  </a:ext>
                </a:extLst>
              </a:tr>
              <a:tr h="243840">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文本模式（</a:t>
                      </a:r>
                      <a:r>
                        <a:rPr lang="zh-CN" altLang="en-US" sz="1350" b="0" u="none">
                          <a:ln>
                            <a:noFill/>
                          </a:ln>
                          <a:solidFill>
                            <a:srgbClr val="FF0000"/>
                          </a:solidFill>
                          <a:latin typeface="宋体" panose="02010600030101010101" pitchFamily="2" charset="-122"/>
                          <a:ea typeface="宋体" panose="02010600030101010101" pitchFamily="2" charset="-122"/>
                          <a:cs typeface="宋体" panose="02010600030101010101" pitchFamily="2" charset="-122"/>
                        </a:rPr>
                        <a:t>默认模式</a:t>
                      </a:r>
                      <a:r>
                        <a:rPr lang="zh-CN" altLang="en-US" sz="1350" b="0" u="none">
                          <a:ln>
                            <a:noFill/>
                          </a:ln>
                          <a:latin typeface="宋体" panose="02010600030101010101" pitchFamily="2" charset="-122"/>
                          <a:ea typeface="宋体" panose="02010600030101010101" pitchFamily="2" charset="-122"/>
                          <a:cs typeface="宋体" panose="02010600030101010101" pitchFamily="2" charset="-122"/>
                        </a:rPr>
                        <a:t>，可省略）</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r h="244475">
                <a:tc>
                  <a:txBody>
                    <a:bodyPr/>
                    <a:lstStyle/>
                    <a:p>
                      <a:pPr marL="0" indent="0" algn="ctr">
                        <a:buNone/>
                      </a:pPr>
                      <a:r>
                        <a:rPr lang="en-US" altLang="zh-CN" sz="1350" b="0" u="none">
                          <a:ln>
                            <a:noFill/>
                          </a:ln>
                          <a:latin typeface="宋体" panose="02010600030101010101" pitchFamily="2" charset="-122"/>
                          <a:ea typeface="宋体" panose="02010600030101010101" pitchFamily="2" charset="-122"/>
                          <a:cs typeface="宋体" panose="02010600030101010101" pitchFamily="2" charset="-122"/>
                        </a:rPr>
                        <a:t>+</a:t>
                      </a:r>
                    </a:p>
                  </a:txBody>
                  <a:tcPr marL="27149" marR="0" marT="0" marB="0">
                    <a:lnL>
                      <a:noFill/>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lstStyle/>
                    <a:p>
                      <a:pPr marL="0" indent="0" algn="l">
                        <a:buNone/>
                      </a:pPr>
                      <a:r>
                        <a:rPr lang="zh-CN" altLang="en-US" sz="1350" b="0" u="none" dirty="0">
                          <a:ln>
                            <a:noFill/>
                          </a:ln>
                          <a:latin typeface="宋体" panose="02010600030101010101" pitchFamily="2" charset="-122"/>
                          <a:ea typeface="宋体" panose="02010600030101010101" pitchFamily="2" charset="-122"/>
                          <a:cs typeface="宋体" panose="02010600030101010101" pitchFamily="2" charset="-122"/>
                        </a:rPr>
                        <a:t>读、写模式（可与其他模式组合使用）</a:t>
                      </a:r>
                    </a:p>
                  </a:txBody>
                  <a:tcPr marL="27149" marR="0" marT="0" marB="0">
                    <a:lnL w="12700">
                      <a:solidFill>
                        <a:schemeClr val="tx1"/>
                      </a:solidFill>
                      <a:prstDash val="solid"/>
                    </a:lnL>
                    <a:lnR>
                      <a:noFill/>
                    </a:lnR>
                    <a:lnT w="12700">
                      <a:solidFill>
                        <a:schemeClr val="tx1"/>
                      </a:solidFill>
                      <a:prstDash val="solid"/>
                    </a:lnT>
                    <a:lnB w="12700">
                      <a:solidFill>
                        <a:schemeClr val="tx1"/>
                      </a:solidFill>
                      <a:prstDash val="soli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6" name="Content Placeholder 2"/>
          <p:cNvSpPr txBox="1">
            <a:spLocks/>
          </p:cNvSpPr>
          <p:nvPr/>
        </p:nvSpPr>
        <p:spPr bwMode="auto">
          <a:xfrm>
            <a:off x="539552" y="3624347"/>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2400" dirty="0"/>
              <a:t>文件对象常用属性</a:t>
            </a:r>
          </a:p>
        </p:txBody>
      </p:sp>
      <p:graphicFrame>
        <p:nvGraphicFramePr>
          <p:cNvPr id="7" name="Table -1"/>
          <p:cNvGraphicFramePr/>
          <p:nvPr>
            <p:extLst>
              <p:ext uri="{D42A27DB-BD31-4B8C-83A1-F6EECF244321}">
                <p14:modId xmlns:p14="http://schemas.microsoft.com/office/powerpoint/2010/main" val="3406664042"/>
              </p:ext>
            </p:extLst>
          </p:nvPr>
        </p:nvGraphicFramePr>
        <p:xfrm>
          <a:off x="1760850" y="4260483"/>
          <a:ext cx="5354955" cy="1851660"/>
        </p:xfrm>
        <a:graphic>
          <a:graphicData uri="http://schemas.openxmlformats.org/drawingml/2006/table">
            <a:tbl>
              <a:tblPr firstRow="1" bandRow="1">
                <a:tableStyleId>{5940675A-B579-460E-94D1-54222C63F5DA}</a:tableStyleId>
              </a:tblPr>
              <a:tblGrid>
                <a:gridCol w="899160">
                  <a:extLst>
                    <a:ext uri="{9D8B030D-6E8A-4147-A177-3AD203B41FA5}">
                      <a16:colId xmlns:a16="http://schemas.microsoft.com/office/drawing/2014/main" val="20000"/>
                    </a:ext>
                  </a:extLst>
                </a:gridCol>
                <a:gridCol w="4455795">
                  <a:extLst>
                    <a:ext uri="{9D8B030D-6E8A-4147-A177-3AD203B41FA5}">
                      <a16:colId xmlns:a16="http://schemas.microsoft.com/office/drawing/2014/main" val="20001"/>
                    </a:ext>
                  </a:extLst>
                </a:gridCol>
              </a:tblGrid>
              <a:tr h="30861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属性</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buffer</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返回当前文件的缓冲区对象</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closed</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判断文件是否关闭，若文件已关闭则返回</a:t>
                      </a:r>
                      <a:r>
                        <a:rPr lang="en-US" altLang="zh-CN" sz="1350" b="0" u="none">
                          <a:latin typeface="宋体" panose="02010600030101010101" pitchFamily="2" charset="-122"/>
                          <a:ea typeface="宋体" panose="02010600030101010101" pitchFamily="2" charset="-122"/>
                          <a:cs typeface="宋体" panose="02010600030101010101" pitchFamily="2" charset="-122"/>
                        </a:rPr>
                        <a:t>True</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fileno</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文件号，一般不需要太关心这个数字</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mode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返回文件的打开模式</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86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name</a:t>
                      </a:r>
                    </a:p>
                  </a:txBody>
                  <a:tcPr marL="27152"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返回文件的名称</a:t>
                      </a:r>
                    </a:p>
                  </a:txBody>
                  <a:tcPr marL="27152"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grpSp>
        <p:nvGrpSpPr>
          <p:cNvPr id="8" name="组合 114"/>
          <p:cNvGrpSpPr/>
          <p:nvPr/>
        </p:nvGrpSpPr>
        <p:grpSpPr>
          <a:xfrm>
            <a:off x="147160" y="121967"/>
            <a:ext cx="6225040" cy="662730"/>
            <a:chOff x="511108" y="3380765"/>
            <a:chExt cx="6225040" cy="662730"/>
          </a:xfrm>
        </p:grpSpPr>
        <p:grpSp>
          <p:nvGrpSpPr>
            <p:cNvPr id="9" name="组合 105"/>
            <p:cNvGrpSpPr/>
            <p:nvPr/>
          </p:nvGrpSpPr>
          <p:grpSpPr>
            <a:xfrm>
              <a:off x="511108" y="3380765"/>
              <a:ext cx="6225040" cy="662730"/>
              <a:chOff x="511108" y="3380765"/>
              <a:chExt cx="6225040" cy="662730"/>
            </a:xfrm>
          </p:grpSpPr>
          <p:sp>
            <p:nvSpPr>
              <p:cNvPr id="1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10" name="图片 9"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4077047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7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Content Placeholder 2"/>
          <p:cNvSpPr>
            <a:spLocks noGrp="1"/>
          </p:cNvSpPr>
          <p:nvPr>
            <p:ph idx="1"/>
          </p:nvPr>
        </p:nvSpPr>
        <p:spPr>
          <a:xfrm>
            <a:off x="539552" y="1001949"/>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zh-CN" altLang="en-US" sz="2400" b="1" dirty="0"/>
              <a:t>文件对象常用方法</a:t>
            </a:r>
          </a:p>
        </p:txBody>
      </p:sp>
      <p:graphicFrame>
        <p:nvGraphicFramePr>
          <p:cNvPr id="2" name="Table -1"/>
          <p:cNvGraphicFramePr/>
          <p:nvPr>
            <p:extLst>
              <p:ext uri="{D42A27DB-BD31-4B8C-83A1-F6EECF244321}">
                <p14:modId xmlns:p14="http://schemas.microsoft.com/office/powerpoint/2010/main" val="2021300720"/>
              </p:ext>
            </p:extLst>
          </p:nvPr>
        </p:nvGraphicFramePr>
        <p:xfrm>
          <a:off x="755576" y="1628800"/>
          <a:ext cx="7324725" cy="3340725"/>
        </p:xfrm>
        <a:graphic>
          <a:graphicData uri="http://schemas.openxmlformats.org/drawingml/2006/table">
            <a:tbl>
              <a:tblPr firstRow="1" bandRow="1">
                <a:tableStyleId>{5940675A-B579-460E-94D1-54222C63F5DA}</a:tableStyleId>
              </a:tblPr>
              <a:tblGrid>
                <a:gridCol w="1597025">
                  <a:extLst>
                    <a:ext uri="{9D8B030D-6E8A-4147-A177-3AD203B41FA5}">
                      <a16:colId xmlns:a16="http://schemas.microsoft.com/office/drawing/2014/main" val="20000"/>
                    </a:ext>
                  </a:extLst>
                </a:gridCol>
                <a:gridCol w="5727700">
                  <a:extLst>
                    <a:ext uri="{9D8B030D-6E8A-4147-A177-3AD203B41FA5}">
                      <a16:colId xmlns:a16="http://schemas.microsoft.com/office/drawing/2014/main" val="20001"/>
                    </a:ext>
                  </a:extLst>
                </a:gridCol>
              </a:tblGrid>
              <a:tr h="160020">
                <a:tc>
                  <a:txBody>
                    <a:bodyPr/>
                    <a:lstStyle/>
                    <a:p>
                      <a:pPr marL="0" indent="0" algn="ctr">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close()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把缓冲区的内容写入文件，同时关闭文件，并释放文件对象</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796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detach()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分离并返回底层的缓冲，底层缓冲被分离后，文件对象不再可用，不允许做任何操作</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208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flush()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把缓冲区的内容写入文件，但</a:t>
                      </a:r>
                      <a:r>
                        <a:rPr lang="zh-CN" altLang="en-US" sz="1050" b="0" u="none">
                          <a:solidFill>
                            <a:srgbClr val="FF0000"/>
                          </a:solidFill>
                          <a:latin typeface="宋体" panose="02010600030101010101" pitchFamily="2" charset="-122"/>
                          <a:ea typeface="宋体" panose="02010600030101010101" pitchFamily="2" charset="-122"/>
                          <a:cs typeface="宋体" panose="02010600030101010101" pitchFamily="2" charset="-122"/>
                        </a:rPr>
                        <a:t>不关闭文件</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23850">
                <a:tc>
                  <a:txBody>
                    <a:bodyPr/>
                    <a:lstStyle/>
                    <a:p>
                      <a:pPr marL="0" indent="0" algn="l">
                        <a:buNone/>
                      </a:pP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read([size])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从文本文件中读取</a:t>
                      </a:r>
                      <a:r>
                        <a:rPr lang="en-US" altLang="zh-CN" sz="1050" b="0" u="none" dirty="0">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个</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字符</a:t>
                      </a:r>
                      <a:r>
                        <a:rPr lang="zh-CN" altLang="en-US" sz="1050" b="0" u="none" dirty="0">
                          <a:latin typeface="宋体" panose="02010600030101010101" pitchFamily="2" charset="-122"/>
                          <a:ea typeface="宋体" panose="02010600030101010101" pitchFamily="2" charset="-122"/>
                          <a:cs typeface="宋体" panose="02010600030101010101" pitchFamily="2" charset="-122"/>
                        </a:rPr>
                        <a:t>（</a:t>
                      </a:r>
                      <a:r>
                        <a:rPr lang="en-US" altLang="zh-CN" sz="1050" b="0" u="none" dirty="0">
                          <a:latin typeface="宋体" panose="02010600030101010101" pitchFamily="2" charset="-122"/>
                          <a:ea typeface="宋体" panose="02010600030101010101" pitchFamily="2" charset="-122"/>
                          <a:cs typeface="宋体" panose="02010600030101010101" pitchFamily="2" charset="-122"/>
                        </a:rPr>
                        <a:t>Python 3.x</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）的内容作为结果返回，或从二进制文件中读取指定数量的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并返回，</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如果省略</a:t>
                      </a:r>
                      <a:r>
                        <a:rPr lang="en-US" altLang="zh-CN"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size</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则表示读取所有内容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readable()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测试当前文件是否可读</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60020">
                <a:tc>
                  <a:txBody>
                    <a:bodyPr/>
                    <a:lstStyle/>
                    <a:p>
                      <a:pPr marL="0" indent="0" algn="l">
                        <a:buNone/>
                      </a:pPr>
                      <a:r>
                        <a:rPr lang="en-US" altLang="zh-CN" sz="1050" b="1" u="none">
                          <a:solidFill>
                            <a:srgbClr val="0000FF"/>
                          </a:solidFill>
                          <a:latin typeface="宋体" panose="02010600030101010101" pitchFamily="2" charset="-122"/>
                          <a:ea typeface="宋体" panose="02010600030101010101" pitchFamily="2" charset="-122"/>
                          <a:cs typeface="宋体" panose="02010600030101010101" pitchFamily="2" charset="-122"/>
                        </a:rPr>
                        <a:t>readline()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solidFill>
                            <a:srgbClr val="0000FF"/>
                          </a:solidFill>
                          <a:latin typeface="宋体" panose="02010600030101010101" pitchFamily="2" charset="-122"/>
                          <a:ea typeface="宋体" panose="02010600030101010101" pitchFamily="2" charset="-122"/>
                          <a:cs typeface="宋体" panose="02010600030101010101" pitchFamily="2" charset="-122"/>
                        </a:rPr>
                        <a:t>从文本文件中读取一行内容作为结果返回</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20040">
                <a:tc>
                  <a:txBody>
                    <a:bodyPr/>
                    <a:lstStyle/>
                    <a:p>
                      <a:pPr marL="0" indent="0" algn="l">
                        <a:buNone/>
                      </a:pPr>
                      <a:r>
                        <a:rPr lang="en-US" altLang="zh-CN" sz="1050" b="1" u="none" dirty="0" err="1">
                          <a:solidFill>
                            <a:srgbClr val="0000FF"/>
                          </a:solidFill>
                          <a:latin typeface="宋体" panose="02010600030101010101" pitchFamily="2" charset="-122"/>
                          <a:ea typeface="宋体" panose="02010600030101010101" pitchFamily="2" charset="-122"/>
                          <a:cs typeface="宋体" panose="02010600030101010101" pitchFamily="2" charset="-122"/>
                        </a:rPr>
                        <a:t>readlines</a:t>
                      </a:r>
                      <a:r>
                        <a:rPr lang="en-US" altLang="zh-CN" sz="1050" b="1" u="none" dirty="0">
                          <a:solidFill>
                            <a:srgbClr val="0000FF"/>
                          </a:solidFill>
                          <a:latin typeface="宋体" panose="02010600030101010101" pitchFamily="2" charset="-122"/>
                          <a:ea typeface="宋体" panose="02010600030101010101" pitchFamily="2" charset="-122"/>
                          <a:cs typeface="宋体" panose="02010600030101010101" pitchFamily="2" charset="-122"/>
                        </a:rPr>
                        <a:t>()</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solidFill>
                            <a:srgbClr val="0000FF"/>
                          </a:solidFill>
                          <a:latin typeface="宋体" panose="02010600030101010101" pitchFamily="2" charset="-122"/>
                          <a:ea typeface="宋体" panose="02010600030101010101" pitchFamily="2" charset="-122"/>
                          <a:cs typeface="宋体" panose="02010600030101010101" pitchFamily="2" charset="-122"/>
                        </a:rPr>
                        <a:t>把文本文件中的每行文本作为一个字符串存入列表中，返回该列表，对于大文件会占用较多内存，不建议使用</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76555">
                <a:tc>
                  <a:txBody>
                    <a:bodyPr/>
                    <a:lstStyle/>
                    <a:p>
                      <a:pPr marL="0" indent="0" algn="l">
                        <a:buNone/>
                      </a:pPr>
                      <a:r>
                        <a:rPr lang="en-US" altLang="zh-CN" sz="1050" b="0" u="none" dirty="0">
                          <a:latin typeface="宋体" panose="02010600030101010101" pitchFamily="2" charset="-122"/>
                          <a:ea typeface="宋体" panose="02010600030101010101" pitchFamily="2" charset="-122"/>
                          <a:cs typeface="宋体" panose="02010600030101010101" pitchFamily="2" charset="-122"/>
                        </a:rPr>
                        <a:t>seek(offset[, whence])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把文件指针移动到新的</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字节</a:t>
                      </a:r>
                      <a:r>
                        <a:rPr lang="zh-CN" altLang="en-US" sz="1050" b="0" u="none" dirty="0">
                          <a:latin typeface="宋体" panose="02010600030101010101" pitchFamily="2" charset="-122"/>
                          <a:ea typeface="宋体" panose="02010600030101010101" pitchFamily="2" charset="-122"/>
                          <a:cs typeface="宋体" panose="02010600030101010101" pitchFamily="2" charset="-122"/>
                        </a:rPr>
                        <a:t>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offset</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表示相对于</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的位置。</a:t>
                      </a:r>
                      <a:r>
                        <a:rPr lang="en-US" altLang="zh-CN" sz="1050" b="0" u="none" dirty="0">
                          <a:latin typeface="宋体" panose="02010600030101010101" pitchFamily="2" charset="-122"/>
                          <a:ea typeface="宋体" panose="02010600030101010101" pitchFamily="2" charset="-122"/>
                          <a:cs typeface="宋体" panose="02010600030101010101" pitchFamily="2" charset="-122"/>
                        </a:rPr>
                        <a:t>whence</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为</a:t>
                      </a:r>
                      <a:r>
                        <a:rPr lang="en-US" altLang="zh-CN" sz="1050" b="0" u="none" dirty="0">
                          <a:latin typeface="宋体" panose="02010600030101010101" pitchFamily="2" charset="-122"/>
                          <a:ea typeface="宋体" panose="02010600030101010101" pitchFamily="2" charset="-122"/>
                          <a:cs typeface="宋体" panose="02010600030101010101" pitchFamily="2" charset="-122"/>
                        </a:rPr>
                        <a:t>0</a:t>
                      </a:r>
                      <a:r>
                        <a:rPr lang="zh-CN" altLang="en-US" sz="1050" b="0" u="none" dirty="0">
                          <a:latin typeface="宋体" panose="02010600030101010101" pitchFamily="2" charset="-122"/>
                          <a:ea typeface="宋体" panose="02010600030101010101" pitchFamily="2" charset="-122"/>
                          <a:cs typeface="宋体" panose="02010600030101010101" pitchFamily="2" charset="-122"/>
                        </a:rPr>
                        <a:t>表示从文件头开始计算，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1</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表示从当前位置开始计算，</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zh-CN" alt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表示从文件尾开始计算，默认为</a:t>
                      </a:r>
                      <a:r>
                        <a:rPr lang="en-US" altLang="zh-CN" sz="1050" b="1" u="none" dirty="0">
                          <a:solidFill>
                            <a:srgbClr val="FF0000"/>
                          </a:solidFill>
                          <a:latin typeface="宋体" panose="02010600030101010101" pitchFamily="2" charset="-122"/>
                          <a:ea typeface="宋体" panose="02010600030101010101" pitchFamily="2" charset="-122"/>
                          <a:cs typeface="宋体" panose="02010600030101010101" pitchFamily="2" charset="-122"/>
                        </a:rPr>
                        <a:t>0</a:t>
                      </a:r>
                      <a:endParaRPr lang="en-US" sz="1050" b="1" u="none" dirty="0">
                        <a:solidFill>
                          <a:srgbClr val="FF0000"/>
                        </a:solidFill>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seekable()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测试当前文件是否支持随机访问，如果文件不支持随机访问，则调用方法</a:t>
                      </a:r>
                      <a:r>
                        <a:rPr lang="en-US" altLang="zh-CN" sz="1050" b="0" u="none">
                          <a:latin typeface="宋体" panose="02010600030101010101" pitchFamily="2" charset="-122"/>
                          <a:ea typeface="宋体" panose="02010600030101010101" pitchFamily="2" charset="-122"/>
                          <a:cs typeface="宋体" panose="02010600030101010101" pitchFamily="2" charset="-122"/>
                        </a:rPr>
                        <a:t>seek()</a:t>
                      </a:r>
                      <a:r>
                        <a:rPr lang="zh-CN" altLang="en-US" sz="1050" b="0" u="none">
                          <a:latin typeface="宋体" panose="02010600030101010101" pitchFamily="2" charset="-122"/>
                          <a:ea typeface="宋体" panose="02010600030101010101" pitchFamily="2" charset="-122"/>
                          <a:cs typeface="宋体" panose="02010600030101010101" pitchFamily="2" charset="-122"/>
                        </a:rPr>
                        <a:t>、</a:t>
                      </a:r>
                      <a:r>
                        <a:rPr lang="en-US" altLang="zh-CN" sz="1050" b="0" u="none">
                          <a:latin typeface="宋体" panose="02010600030101010101" pitchFamily="2" charset="-122"/>
                          <a:ea typeface="宋体" panose="02010600030101010101" pitchFamily="2" charset="-122"/>
                          <a:cs typeface="宋体" panose="02010600030101010101" pitchFamily="2" charset="-122"/>
                        </a:rPr>
                        <a:t>tell()</a:t>
                      </a:r>
                      <a:r>
                        <a:rPr lang="zh-CN" altLang="en-US" sz="1050" b="0" u="none">
                          <a:latin typeface="宋体" panose="02010600030101010101" pitchFamily="2" charset="-122"/>
                          <a:ea typeface="宋体" panose="02010600030101010101" pitchFamily="2" charset="-122"/>
                          <a:cs typeface="宋体" panose="02010600030101010101" pitchFamily="2" charset="-122"/>
                        </a:rPr>
                        <a:t>和</a:t>
                      </a:r>
                      <a:r>
                        <a:rPr lang="en-US" altLang="zh-CN" sz="1050" b="0" u="none">
                          <a:latin typeface="宋体" panose="02010600030101010101" pitchFamily="2" charset="-122"/>
                          <a:ea typeface="宋体" panose="02010600030101010101" pitchFamily="2" charset="-122"/>
                          <a:cs typeface="宋体" panose="02010600030101010101" pitchFamily="2" charset="-122"/>
                        </a:rPr>
                        <a:t>truncate()</a:t>
                      </a:r>
                      <a:r>
                        <a:rPr lang="zh-CN" altLang="en-US" sz="1050" b="0" u="none">
                          <a:latin typeface="宋体" panose="02010600030101010101" pitchFamily="2" charset="-122"/>
                          <a:ea typeface="宋体" panose="02010600030101010101" pitchFamily="2" charset="-122"/>
                          <a:cs typeface="宋体" panose="02010600030101010101" pitchFamily="2" charset="-122"/>
                        </a:rPr>
                        <a:t>时会抛出异常</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tell()	</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返回文件指针的当前位置</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2004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truncate([size])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删除从当前指针位置到文件末尾的内容。如果指定了</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，则不论指针在什么位置都只留下前</a:t>
                      </a:r>
                      <a:r>
                        <a:rPr lang="en-US" altLang="zh-CN" sz="1050" b="0" u="none">
                          <a:latin typeface="宋体" panose="02010600030101010101" pitchFamily="2" charset="-122"/>
                          <a:ea typeface="宋体" panose="02010600030101010101" pitchFamily="2" charset="-122"/>
                          <a:cs typeface="宋体" panose="02010600030101010101" pitchFamily="2" charset="-122"/>
                        </a:rPr>
                        <a:t>size</a:t>
                      </a:r>
                      <a:r>
                        <a:rPr lang="zh-CN" altLang="en-US" sz="1050" b="0" u="none">
                          <a:latin typeface="宋体" panose="02010600030101010101" pitchFamily="2" charset="-122"/>
                          <a:ea typeface="宋体" panose="02010600030101010101" pitchFamily="2" charset="-122"/>
                          <a:cs typeface="宋体" panose="02010600030101010101" pitchFamily="2" charset="-122"/>
                        </a:rPr>
                        <a:t>个字节，其余的一律删除</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把</a:t>
                      </a:r>
                      <a:r>
                        <a:rPr lang="en-US" altLang="zh-CN" sz="1050" b="0" u="none">
                          <a:latin typeface="宋体" panose="02010600030101010101" pitchFamily="2" charset="-122"/>
                          <a:ea typeface="宋体" panose="02010600030101010101" pitchFamily="2" charset="-122"/>
                          <a:cs typeface="宋体" panose="02010600030101010101" pitchFamily="2" charset="-122"/>
                        </a:rPr>
                        <a:t>s</a:t>
                      </a:r>
                      <a:r>
                        <a:rPr lang="zh-CN" altLang="en-US" sz="1050" b="0" u="none">
                          <a:latin typeface="宋体" panose="02010600030101010101" pitchFamily="2" charset="-122"/>
                          <a:ea typeface="宋体" panose="02010600030101010101" pitchFamily="2" charset="-122"/>
                          <a:cs typeface="宋体" panose="02010600030101010101" pitchFamily="2" charset="-122"/>
                        </a:rPr>
                        <a:t>的内容写入文件</a:t>
                      </a:r>
                      <a:endParaRPr lang="en-US" sz="10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writable()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a:latin typeface="宋体" panose="02010600030101010101" pitchFamily="2" charset="-122"/>
                          <a:ea typeface="宋体" panose="02010600030101010101" pitchFamily="2" charset="-122"/>
                          <a:cs typeface="宋体" panose="02010600030101010101" pitchFamily="2" charset="-122"/>
                        </a:rPr>
                        <a:t>测试当前文件是否可写</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160020">
                <a:tc>
                  <a:txBody>
                    <a:bodyPr/>
                    <a:lstStyle/>
                    <a:p>
                      <a:pPr marL="0" indent="0" algn="l">
                        <a:buNone/>
                      </a:pPr>
                      <a:r>
                        <a:rPr lang="en-US" altLang="zh-CN" sz="1050" b="0" u="none">
                          <a:latin typeface="宋体" panose="02010600030101010101" pitchFamily="2" charset="-122"/>
                          <a:ea typeface="宋体" panose="02010600030101010101" pitchFamily="2" charset="-122"/>
                          <a:cs typeface="宋体" panose="02010600030101010101" pitchFamily="2" charset="-122"/>
                        </a:rPr>
                        <a:t>writelines(s)</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050" b="0" u="none" dirty="0">
                          <a:latin typeface="宋体" panose="02010600030101010101" pitchFamily="2" charset="-122"/>
                          <a:ea typeface="宋体" panose="02010600030101010101" pitchFamily="2" charset="-122"/>
                          <a:cs typeface="宋体" panose="02010600030101010101" pitchFamily="2" charset="-122"/>
                        </a:rPr>
                        <a:t>把字符串列表写入</a:t>
                      </a:r>
                      <a:r>
                        <a:rPr lang="zh-CN" altLang="en-US" sz="1050" b="0" u="none" dirty="0">
                          <a:solidFill>
                            <a:srgbClr val="FF0000"/>
                          </a:solidFill>
                          <a:latin typeface="宋体" panose="02010600030101010101" pitchFamily="2" charset="-122"/>
                          <a:ea typeface="宋体" panose="02010600030101010101" pitchFamily="2" charset="-122"/>
                          <a:cs typeface="宋体" panose="02010600030101010101" pitchFamily="2" charset="-122"/>
                        </a:rPr>
                        <a:t>文本文件</a:t>
                      </a:r>
                      <a:r>
                        <a:rPr lang="zh-CN" altLang="en-US" sz="1050" b="0" u="none" dirty="0">
                          <a:latin typeface="宋体" panose="02010600030101010101" pitchFamily="2" charset="-122"/>
                          <a:ea typeface="宋体" panose="02010600030101010101" pitchFamily="2" charset="-122"/>
                          <a:cs typeface="宋体" panose="02010600030101010101" pitchFamily="2" charset="-122"/>
                        </a:rPr>
                        <a:t>，不添加换行符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bl>
          </a:graphicData>
        </a:graphic>
      </p:graphicFrame>
      <p:grpSp>
        <p:nvGrpSpPr>
          <p:cNvPr id="6" name="组合 114"/>
          <p:cNvGrpSpPr/>
          <p:nvPr/>
        </p:nvGrpSpPr>
        <p:grpSpPr>
          <a:xfrm>
            <a:off x="147160" y="121967"/>
            <a:ext cx="6225040" cy="662730"/>
            <a:chOff x="511108" y="3380765"/>
            <a:chExt cx="6225040" cy="662730"/>
          </a:xfrm>
        </p:grpSpPr>
        <p:grpSp>
          <p:nvGrpSpPr>
            <p:cNvPr id="7" name="组合 105"/>
            <p:cNvGrpSpPr/>
            <p:nvPr/>
          </p:nvGrpSpPr>
          <p:grpSpPr>
            <a:xfrm>
              <a:off x="511108" y="3380765"/>
              <a:ext cx="6225040" cy="662730"/>
              <a:chOff x="511108" y="3380765"/>
              <a:chExt cx="6225040" cy="662730"/>
            </a:xfrm>
          </p:grpSpPr>
          <p:sp>
            <p:nvSpPr>
              <p:cNvPr id="9"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8" name="图片 7"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1528043961"/>
      </p:ext>
    </p:extLst>
  </p:cSld>
  <p:clrMapOvr>
    <a:masterClrMapping/>
  </p:clrMapOvr>
  <p:transition spd="slow" advClick="0">
    <p:pull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12</a:t>
            </a:fld>
            <a:endParaRPr lang="zh-CN" altLang="en-US" dirty="0"/>
          </a:p>
        </p:txBody>
      </p:sp>
      <p:graphicFrame>
        <p:nvGraphicFramePr>
          <p:cNvPr id="5" name="表格 4">
            <a:extLst>
              <a:ext uri="{FF2B5EF4-FFF2-40B4-BE49-F238E27FC236}">
                <a16:creationId xmlns:a16="http://schemas.microsoft.com/office/drawing/2014/main" id="{8A863C12-E8FC-4C66-BE73-775069860209}"/>
              </a:ext>
            </a:extLst>
          </p:cNvPr>
          <p:cNvGraphicFramePr>
            <a:graphicFrameLocks noGrp="1"/>
          </p:cNvGraphicFramePr>
          <p:nvPr>
            <p:extLst>
              <p:ext uri="{D42A27DB-BD31-4B8C-83A1-F6EECF244321}">
                <p14:modId xmlns:p14="http://schemas.microsoft.com/office/powerpoint/2010/main" val="3997285344"/>
              </p:ext>
            </p:extLst>
          </p:nvPr>
        </p:nvGraphicFramePr>
        <p:xfrm>
          <a:off x="537990" y="1628800"/>
          <a:ext cx="3905250" cy="1497965"/>
        </p:xfrm>
        <a:graphic>
          <a:graphicData uri="http://schemas.openxmlformats.org/drawingml/2006/table">
            <a:tbl>
              <a:tblPr/>
              <a:tblGrid>
                <a:gridCol w="310905">
                  <a:extLst>
                    <a:ext uri="{9D8B030D-6E8A-4147-A177-3AD203B41FA5}">
                      <a16:colId xmlns:a16="http://schemas.microsoft.com/office/drawing/2014/main" val="3614165887"/>
                    </a:ext>
                  </a:extLst>
                </a:gridCol>
                <a:gridCol w="3594345">
                  <a:extLst>
                    <a:ext uri="{9D8B030D-6E8A-4147-A177-3AD203B41FA5}">
                      <a16:colId xmlns:a16="http://schemas.microsoft.com/office/drawing/2014/main" val="450613064"/>
                    </a:ext>
                  </a:extLst>
                </a:gridCol>
              </a:tblGrid>
              <a:tr h="7732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3751953779"/>
                  </a:ext>
                </a:extLst>
              </a:tr>
              <a:tr h="118806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fo.readlines</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618597126"/>
                  </a:ext>
                </a:extLst>
              </a:tr>
              <a:tr h="9920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70" marR="6857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4073111962"/>
                  </a:ext>
                </a:extLst>
              </a:tr>
            </a:tbl>
          </a:graphicData>
        </a:graphic>
      </p:graphicFrame>
      <p:graphicFrame>
        <p:nvGraphicFramePr>
          <p:cNvPr id="6" name="表格 5">
            <a:extLst>
              <a:ext uri="{FF2B5EF4-FFF2-40B4-BE49-F238E27FC236}">
                <a16:creationId xmlns:a16="http://schemas.microsoft.com/office/drawing/2014/main" id="{6628BB13-2070-44E3-963B-59E8A02E172A}"/>
              </a:ext>
            </a:extLst>
          </p:cNvPr>
          <p:cNvGraphicFramePr>
            <a:graphicFrameLocks noGrp="1"/>
          </p:cNvGraphicFramePr>
          <p:nvPr>
            <p:extLst>
              <p:ext uri="{D42A27DB-BD31-4B8C-83A1-F6EECF244321}">
                <p14:modId xmlns:p14="http://schemas.microsoft.com/office/powerpoint/2010/main" val="3742847029"/>
              </p:ext>
            </p:extLst>
          </p:nvPr>
        </p:nvGraphicFramePr>
        <p:xfrm>
          <a:off x="4662849" y="1621845"/>
          <a:ext cx="3999965" cy="1497965"/>
        </p:xfrm>
        <a:graphic>
          <a:graphicData uri="http://schemas.openxmlformats.org/drawingml/2006/table">
            <a:tbl>
              <a:tblPr/>
              <a:tblGrid>
                <a:gridCol w="267825">
                  <a:extLst>
                    <a:ext uri="{9D8B030D-6E8A-4147-A177-3AD203B41FA5}">
                      <a16:colId xmlns:a16="http://schemas.microsoft.com/office/drawing/2014/main" val="1727302176"/>
                    </a:ext>
                  </a:extLst>
                </a:gridCol>
                <a:gridCol w="3732140">
                  <a:extLst>
                    <a:ext uri="{9D8B030D-6E8A-4147-A177-3AD203B41FA5}">
                      <a16:colId xmlns:a16="http://schemas.microsoft.com/office/drawing/2014/main" val="3988935390"/>
                    </a:ext>
                  </a:extLst>
                </a:gridCol>
              </a:tblGrid>
              <a:tr h="0">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1477436981"/>
                  </a:ext>
                </a:extLst>
              </a:tr>
              <a:tr h="123387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file:")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"r")</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print(line)</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08012015"/>
                  </a:ext>
                </a:extLst>
              </a:tr>
              <a:tr h="11289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400" b="0"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315258801"/>
                  </a:ext>
                </a:extLst>
              </a:tr>
            </a:tbl>
          </a:graphicData>
        </a:graphic>
      </p:graphicFrame>
      <p:sp>
        <p:nvSpPr>
          <p:cNvPr id="7" name="矩形 6"/>
          <p:cNvSpPr/>
          <p:nvPr/>
        </p:nvSpPr>
        <p:spPr>
          <a:xfrm>
            <a:off x="549425" y="1018854"/>
            <a:ext cx="1519968" cy="369332"/>
          </a:xfrm>
          <a:prstGeom prst="rect">
            <a:avLst/>
          </a:prstGeom>
        </p:spPr>
        <p:txBody>
          <a:bodyPr wrap="none">
            <a:spAutoFit/>
          </a:bodyPr>
          <a:lstStyle/>
          <a:p>
            <a:pPr>
              <a:buClr>
                <a:srgbClr val="FF0000"/>
              </a:buClr>
              <a:buFont typeface="Wingdings" panose="05000000000000000000" pitchFamily="2" charset="2"/>
              <a:buChar char="n"/>
            </a:pPr>
            <a:r>
              <a:rPr lang="zh-CN" altLang="en-US" b="1" dirty="0"/>
              <a:t>文件的读写</a:t>
            </a:r>
          </a:p>
        </p:txBody>
      </p:sp>
      <p:graphicFrame>
        <p:nvGraphicFramePr>
          <p:cNvPr id="9" name="表格 8">
            <a:extLst>
              <a:ext uri="{FF2B5EF4-FFF2-40B4-BE49-F238E27FC236}">
                <a16:creationId xmlns:a16="http://schemas.microsoft.com/office/drawing/2014/main" id="{18AA40C6-2ABA-488C-B062-1B26BCE90B17}"/>
              </a:ext>
            </a:extLst>
          </p:cNvPr>
          <p:cNvGraphicFramePr>
            <a:graphicFrameLocks noGrp="1"/>
          </p:cNvGraphicFramePr>
          <p:nvPr>
            <p:extLst>
              <p:ext uri="{D42A27DB-BD31-4B8C-83A1-F6EECF244321}">
                <p14:modId xmlns:p14="http://schemas.microsoft.com/office/powerpoint/2010/main" val="2482712467"/>
              </p:ext>
            </p:extLst>
          </p:nvPr>
        </p:nvGraphicFramePr>
        <p:xfrm>
          <a:off x="341928" y="4143345"/>
          <a:ext cx="7502698" cy="1318999"/>
        </p:xfrm>
        <a:graphic>
          <a:graphicData uri="http://schemas.openxmlformats.org/drawingml/2006/table">
            <a:tbl>
              <a:tblPr/>
              <a:tblGrid>
                <a:gridCol w="2435658">
                  <a:extLst>
                    <a:ext uri="{9D8B030D-6E8A-4147-A177-3AD203B41FA5}">
                      <a16:colId xmlns:a16="http://schemas.microsoft.com/office/drawing/2014/main" val="576217685"/>
                    </a:ext>
                  </a:extLst>
                </a:gridCol>
                <a:gridCol w="5067040">
                  <a:extLst>
                    <a:ext uri="{9D8B030D-6E8A-4147-A177-3AD203B41FA5}">
                      <a16:colId xmlns:a16="http://schemas.microsoft.com/office/drawing/2014/main" val="1730568923"/>
                    </a:ext>
                  </a:extLst>
                </a:gridCol>
              </a:tblGrid>
              <a:tr h="233000">
                <a:tc>
                  <a:txBody>
                    <a:bodyPr/>
                    <a:lstStyle>
                      <a:lvl1pPr indent="15875">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15875"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方法</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含义</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417775162"/>
                  </a:ext>
                </a:extLst>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&lt;file&gt;.write(s)</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向文件写入一个字符串或字节流</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1525172078"/>
                  </a:ext>
                </a:extLst>
              </a:tr>
              <a:tr h="235842">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&lt;file&gt;.writelines(lines)</a:t>
                      </a:r>
                      <a:endParaRPr kumimoji="0" lang="zh-CN" altLang="zh-CN" sz="1800" b="1" i="0" u="none" strike="noStrike" cap="none" normalizeH="0" baseline="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将一个元素为字符串的列表写入文件</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99477797"/>
                  </a:ext>
                </a:extLst>
              </a:tr>
              <a:tr h="496039">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rPr>
                        <a:t>&lt;file&gt;.seek(offset)</a:t>
                      </a:r>
                      <a:endParaRPr kumimoji="0" lang="zh-CN" altLang="zh-CN" sz="1800" b="1" i="0" u="none" strike="noStrike" cap="none" normalizeH="0" baseline="0" dirty="0">
                        <a:ln>
                          <a:noFill/>
                        </a:ln>
                        <a:solidFill>
                          <a:srgbClr val="FF0000"/>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改变当前文件操作指针的位置，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offset</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的值：</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tx1"/>
                          </a:solidFill>
                          <a:effectLst/>
                          <a:latin typeface="宋体" panose="02010600030101010101" pitchFamily="2" charset="-122"/>
                          <a:ea typeface="宋体" panose="02010600030101010101" pitchFamily="2" charset="-122"/>
                          <a:cs typeface="Courier New" panose="02070309020205020404" pitchFamily="49" charset="0"/>
                        </a:rPr>
                        <a:t>0</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：文件开头；</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1: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当前位置；</a:t>
                      </a:r>
                      <a:r>
                        <a:rPr kumimoji="0" lang="en-US"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 2: </a:t>
                      </a:r>
                      <a:r>
                        <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Courier New" panose="02070309020205020404" pitchFamily="49" charset="0"/>
                        </a:rPr>
                        <a:t>文件结尾</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b" horzOverflow="overflow">
                    <a:lnL>
                      <a:noFill/>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913416983"/>
                  </a:ext>
                </a:extLst>
              </a:tr>
            </a:tbl>
          </a:graphicData>
        </a:graphic>
      </p:graphicFrame>
      <p:graphicFrame>
        <p:nvGraphicFramePr>
          <p:cNvPr id="10" name="表格 9">
            <a:extLst>
              <a:ext uri="{FF2B5EF4-FFF2-40B4-BE49-F238E27FC236}">
                <a16:creationId xmlns:a16="http://schemas.microsoft.com/office/drawing/2014/main" id="{3F24A82D-6B35-4601-85A5-96598A611636}"/>
              </a:ext>
            </a:extLst>
          </p:cNvPr>
          <p:cNvGraphicFramePr>
            <a:graphicFrameLocks noGrp="1"/>
          </p:cNvGraphicFramePr>
          <p:nvPr>
            <p:extLst>
              <p:ext uri="{D42A27DB-BD31-4B8C-83A1-F6EECF244321}">
                <p14:modId xmlns:p14="http://schemas.microsoft.com/office/powerpoint/2010/main" val="2760844147"/>
              </p:ext>
            </p:extLst>
          </p:nvPr>
        </p:nvGraphicFramePr>
        <p:xfrm>
          <a:off x="323528" y="3754925"/>
          <a:ext cx="7650523" cy="2029460"/>
        </p:xfrm>
        <a:graphic>
          <a:graphicData uri="http://schemas.openxmlformats.org/drawingml/2006/table">
            <a:tbl>
              <a:tblPr/>
              <a:tblGrid>
                <a:gridCol w="600439">
                  <a:extLst>
                    <a:ext uri="{9D8B030D-6E8A-4147-A177-3AD203B41FA5}">
                      <a16:colId xmlns:a16="http://schemas.microsoft.com/office/drawing/2014/main" val="3645848081"/>
                    </a:ext>
                  </a:extLst>
                </a:gridCol>
                <a:gridCol w="7050084">
                  <a:extLst>
                    <a:ext uri="{9D8B030D-6E8A-4147-A177-3AD203B41FA5}">
                      <a16:colId xmlns:a16="http://schemas.microsoft.com/office/drawing/2014/main" val="3857513903"/>
                    </a:ext>
                  </a:extLst>
                </a:gridCol>
              </a:tblGrid>
              <a:tr h="1999203">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5</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6</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7</a:t>
                      </a: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8</a:t>
                      </a:r>
                      <a:endParaRPr kumimoji="0" lang="zh-CN" altLang="zh-CN" sz="1600" b="1"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input(“Input </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FileName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fname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zh-CN" altLang="en-US"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中国梦</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不忘初心 牢记使命</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zh-CN" altLang="en-US"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青年强则国强</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defRPr/>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for item in </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n”+item</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for line in </a:t>
                      </a:r>
                      <a:r>
                        <a:rPr kumimoji="0" lang="en-US" altLang="zh-CN" sz="1600" b="1" i="0" u="none" strike="noStrike" cap="none" normalizeH="0" baseline="0" dirty="0" err="1">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a:ln>
                            <a:noFill/>
                          </a:ln>
                          <a:solidFill>
                            <a:srgbClr val="FF0000"/>
                          </a:solidFill>
                          <a:effectLst/>
                          <a:latin typeface="Courier New" panose="02070309020205020404" pitchFamily="49" charset="0"/>
                          <a:ea typeface="宋体" panose="02010600030101010101" pitchFamily="2" charset="-122"/>
                          <a:cs typeface="Times New Roman" panose="02020603050405020304" pitchFamily="18" charset="0"/>
                        </a:rPr>
                        <a:t>    print(line)</a:t>
                      </a: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390359193"/>
                  </a:ext>
                </a:extLst>
              </a:tr>
            </a:tbl>
          </a:graphicData>
        </a:graphic>
      </p:graphicFrame>
      <p:pic>
        <p:nvPicPr>
          <p:cNvPr id="11" name="Picture 9"/>
          <p:cNvPicPr>
            <a:picLocks noChangeAspect="1" noChangeArrowheads="1"/>
          </p:cNvPicPr>
          <p:nvPr/>
        </p:nvPicPr>
        <p:blipFill>
          <a:blip r:embed="rId2" cstate="print"/>
          <a:srcRect/>
          <a:stretch>
            <a:fillRect/>
          </a:stretch>
        </p:blipFill>
        <p:spPr bwMode="auto">
          <a:xfrm>
            <a:off x="3675101" y="4051737"/>
            <a:ext cx="4667250" cy="164860"/>
          </a:xfrm>
          <a:prstGeom prst="rect">
            <a:avLst/>
          </a:prstGeom>
          <a:noFill/>
          <a:ln w="9525">
            <a:noFill/>
            <a:miter lim="800000"/>
            <a:headEnd/>
            <a:tailEnd/>
          </a:ln>
        </p:spPr>
      </p:pic>
      <p:cxnSp>
        <p:nvCxnSpPr>
          <p:cNvPr id="12" name="直接箭头连接符 11"/>
          <p:cNvCxnSpPr/>
          <p:nvPr/>
        </p:nvCxnSpPr>
        <p:spPr>
          <a:xfrm>
            <a:off x="3135351" y="4260238"/>
            <a:ext cx="590550" cy="0"/>
          </a:xfrm>
          <a:prstGeom prst="straightConnector1">
            <a:avLst/>
          </a:prstGeom>
          <a:ln w="15875">
            <a:solidFill>
              <a:srgbClr val="FF0000"/>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0"/>
          <p:cNvPicPr>
            <a:picLocks noChangeAspect="1" noChangeArrowheads="1"/>
          </p:cNvPicPr>
          <p:nvPr/>
        </p:nvPicPr>
        <p:blipFill>
          <a:blip r:embed="rId3" cstate="print"/>
          <a:srcRect/>
          <a:stretch>
            <a:fillRect/>
          </a:stretch>
        </p:blipFill>
        <p:spPr bwMode="auto">
          <a:xfrm>
            <a:off x="3706850" y="4040811"/>
            <a:ext cx="4410075" cy="165838"/>
          </a:xfrm>
          <a:prstGeom prst="rect">
            <a:avLst/>
          </a:prstGeom>
          <a:noFill/>
          <a:ln w="9525">
            <a:noFill/>
            <a:miter lim="800000"/>
            <a:headEnd/>
            <a:tailEnd/>
          </a:ln>
        </p:spPr>
      </p:pic>
      <p:grpSp>
        <p:nvGrpSpPr>
          <p:cNvPr id="14" name="组合 13"/>
          <p:cNvGrpSpPr/>
          <p:nvPr/>
        </p:nvGrpSpPr>
        <p:grpSpPr>
          <a:xfrm>
            <a:off x="3060507" y="5049088"/>
            <a:ext cx="3037119" cy="566876"/>
            <a:chOff x="3601806" y="3071675"/>
            <a:chExt cx="3037119" cy="566876"/>
          </a:xfrm>
        </p:grpSpPr>
        <p:pic>
          <p:nvPicPr>
            <p:cNvPr id="15" name="图片 1"/>
            <p:cNvPicPr>
              <a:picLocks noChangeAspect="1" noChangeArrowheads="1"/>
            </p:cNvPicPr>
            <p:nvPr/>
          </p:nvPicPr>
          <p:blipFill>
            <a:blip r:embed="rId4" cstate="print">
              <a:clrChange>
                <a:clrFrom>
                  <a:srgbClr val="FDFDFD"/>
                </a:clrFrom>
                <a:clrTo>
                  <a:srgbClr val="FDFDFD">
                    <a:alpha val="0"/>
                  </a:srgbClr>
                </a:clrTo>
              </a:clrChange>
            </a:blip>
            <a:srcRect/>
            <a:stretch>
              <a:fillRect/>
            </a:stretch>
          </p:blipFill>
          <p:spPr bwMode="auto">
            <a:xfrm>
              <a:off x="3601806" y="3071675"/>
              <a:ext cx="487455" cy="566876"/>
            </a:xfrm>
            <a:prstGeom prst="rect">
              <a:avLst/>
            </a:prstGeom>
            <a:noFill/>
            <a:ln w="9525">
              <a:noFill/>
              <a:miter lim="800000"/>
              <a:headEnd/>
              <a:tailEnd/>
            </a:ln>
          </p:spPr>
        </p:pic>
        <p:sp>
          <p:nvSpPr>
            <p:cNvPr id="16" name="TextBox 47"/>
            <p:cNvSpPr txBox="1"/>
            <p:nvPr/>
          </p:nvSpPr>
          <p:spPr>
            <a:xfrm>
              <a:off x="4048125" y="3152775"/>
              <a:ext cx="2590800" cy="400110"/>
            </a:xfrm>
            <a:prstGeom prst="rect">
              <a:avLst/>
            </a:prstGeom>
            <a:noFill/>
          </p:spPr>
          <p:txBody>
            <a:bodyPr wrap="square" rtlCol="0">
              <a:spAutoFit/>
            </a:bodyPr>
            <a:lstStyle/>
            <a:p>
              <a:r>
                <a:rPr lang="zh-CN" altLang="en-US" sz="2000" dirty="0">
                  <a:solidFill>
                    <a:srgbClr val="FF0000"/>
                  </a:solidFill>
                </a:rPr>
                <a:t>没有打印字符串？</a:t>
              </a:r>
            </a:p>
          </p:txBody>
        </p:sp>
      </p:grpSp>
      <p:sp>
        <p:nvSpPr>
          <p:cNvPr id="17" name="矩形 16"/>
          <p:cNvSpPr/>
          <p:nvPr/>
        </p:nvSpPr>
        <p:spPr>
          <a:xfrm>
            <a:off x="5682881" y="5132547"/>
            <a:ext cx="1138068" cy="338554"/>
          </a:xfrm>
          <a:prstGeom prst="rect">
            <a:avLst/>
          </a:prstGeom>
        </p:spPr>
        <p:txBody>
          <a:bodyPr wrap="none">
            <a:spAutoFit/>
          </a:bodyPr>
          <a:lstStyle/>
          <a:p>
            <a:r>
              <a:rPr lang="en-US" altLang="zh-CN" sz="1600" b="1" dirty="0" err="1">
                <a:solidFill>
                  <a:srgbClr val="0000FF"/>
                </a:solidFill>
              </a:rPr>
              <a:t>fo.seek</a:t>
            </a:r>
            <a:r>
              <a:rPr lang="en-US" altLang="zh-CN" sz="1600" b="1" dirty="0">
                <a:solidFill>
                  <a:srgbClr val="0000FF"/>
                </a:solidFill>
              </a:rPr>
              <a:t>(0)</a:t>
            </a:r>
            <a:endParaRPr lang="zh-CN" altLang="en-US" sz="1600" b="1" dirty="0">
              <a:solidFill>
                <a:srgbClr val="0000FF"/>
              </a:solidFill>
            </a:endParaRP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20" name="图片 19" descr="12.jpg"/>
            <p:cNvPicPr>
              <a:picLocks noChangeAspect="1"/>
            </p:cNvPicPr>
            <p:nvPr/>
          </p:nvPicPr>
          <p:blipFill>
            <a:blip r:embed="rId5"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64320336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ppt_x"/>
                                          </p:val>
                                        </p:tav>
                                        <p:tav tm="100000">
                                          <p:val>
                                            <p:strVal val="#ppt_x"/>
                                          </p:val>
                                        </p:tav>
                                      </p:tavLst>
                                    </p:anim>
                                    <p:anim calcmode="lin" valueType="num">
                                      <p:cBhvr additive="base">
                                        <p:cTn id="20"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ppt_x"/>
                                          </p:val>
                                        </p:tav>
                                        <p:tav tm="100000">
                                          <p:val>
                                            <p:strVal val="#ppt_x"/>
                                          </p:val>
                                        </p:tav>
                                      </p:tavLst>
                                    </p:anim>
                                    <p:anim calcmode="lin" valueType="num">
                                      <p:cBhvr additive="base">
                                        <p:cTn id="26"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wipe(down)">
                                      <p:cBhvr>
                                        <p:cTn id="37" dur="500"/>
                                        <p:tgtEl>
                                          <p:spTgt spid="11"/>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xit" presetSubtype="0" fill="hold" nodeType="clickEffect">
                                  <p:stCondLst>
                                    <p:cond delay="0"/>
                                  </p:stCondLst>
                                  <p:childTnLst>
                                    <p:set>
                                      <p:cBhvr>
                                        <p:cTn id="41" dur="1" fill="hold">
                                          <p:stCondLst>
                                            <p:cond delay="0"/>
                                          </p:stCondLst>
                                        </p:cTn>
                                        <p:tgtEl>
                                          <p:spTgt spid="11"/>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2" presetClass="entr" presetSubtype="4" fill="hold" nodeType="click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additive="base">
                                        <p:cTn id="46" dur="500" fill="hold"/>
                                        <p:tgtEl>
                                          <p:spTgt spid="13"/>
                                        </p:tgtEl>
                                        <p:attrNameLst>
                                          <p:attrName>ppt_x</p:attrName>
                                        </p:attrNameLst>
                                      </p:cBhvr>
                                      <p:tavLst>
                                        <p:tav tm="0">
                                          <p:val>
                                            <p:strVal val="#ppt_x"/>
                                          </p:val>
                                        </p:tav>
                                        <p:tav tm="100000">
                                          <p:val>
                                            <p:strVal val="#ppt_x"/>
                                          </p:val>
                                        </p:tav>
                                      </p:tavLst>
                                    </p:anim>
                                    <p:anim calcmode="lin" valueType="num">
                                      <p:cBhvr additive="base">
                                        <p:cTn id="4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1" presetClass="exit" presetSubtype="0" fill="hold" nodeType="clickEffect">
                                  <p:stCondLst>
                                    <p:cond delay="0"/>
                                  </p:stCondLst>
                                  <p:childTnLst>
                                    <p:set>
                                      <p:cBhvr>
                                        <p:cTn id="51" dur="1" fill="hold">
                                          <p:stCondLst>
                                            <p:cond delay="0"/>
                                          </p:stCondLst>
                                        </p:cTn>
                                        <p:tgtEl>
                                          <p:spTgt spid="13"/>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2" presetClass="entr" presetSubtype="4" fill="hold" nodeType="clickEffect">
                                  <p:stCondLst>
                                    <p:cond delay="0"/>
                                  </p:stCondLst>
                                  <p:childTnLst>
                                    <p:set>
                                      <p:cBhvr>
                                        <p:cTn id="55" dur="1" fill="hold">
                                          <p:stCondLst>
                                            <p:cond delay="0"/>
                                          </p:stCondLst>
                                        </p:cTn>
                                        <p:tgtEl>
                                          <p:spTgt spid="14"/>
                                        </p:tgtEl>
                                        <p:attrNameLst>
                                          <p:attrName>style.visibility</p:attrName>
                                        </p:attrNameLst>
                                      </p:cBhvr>
                                      <p:to>
                                        <p:strVal val="visible"/>
                                      </p:to>
                                    </p:set>
                                    <p:anim calcmode="lin" valueType="num">
                                      <p:cBhvr additive="base">
                                        <p:cTn id="56" dur="500" fill="hold"/>
                                        <p:tgtEl>
                                          <p:spTgt spid="14"/>
                                        </p:tgtEl>
                                        <p:attrNameLst>
                                          <p:attrName>ppt_x</p:attrName>
                                        </p:attrNameLst>
                                      </p:cBhvr>
                                      <p:tavLst>
                                        <p:tav tm="0">
                                          <p:val>
                                            <p:strVal val="#ppt_x"/>
                                          </p:val>
                                        </p:tav>
                                        <p:tav tm="100000">
                                          <p:val>
                                            <p:strVal val="#ppt_x"/>
                                          </p:val>
                                        </p:tav>
                                      </p:tavLst>
                                    </p:anim>
                                    <p:anim calcmode="lin" valueType="num">
                                      <p:cBhvr additive="base">
                                        <p:cTn id="57"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22" presetClass="entr" presetSubtype="4" fill="hold" grpId="0" nodeType="clickEffect">
                                  <p:stCondLst>
                                    <p:cond delay="0"/>
                                  </p:stCondLst>
                                  <p:childTnLst>
                                    <p:set>
                                      <p:cBhvr>
                                        <p:cTn id="61" dur="1" fill="hold">
                                          <p:stCondLst>
                                            <p:cond delay="0"/>
                                          </p:stCondLst>
                                        </p:cTn>
                                        <p:tgtEl>
                                          <p:spTgt spid="17">
                                            <p:txEl>
                                              <p:pRg st="0" end="0"/>
                                            </p:txEl>
                                          </p:spTgt>
                                        </p:tgtEl>
                                        <p:attrNameLst>
                                          <p:attrName>style.visibility</p:attrName>
                                        </p:attrNameLst>
                                      </p:cBhvr>
                                      <p:to>
                                        <p:strVal val="visible"/>
                                      </p:to>
                                    </p:set>
                                    <p:animEffect transition="in" filter="wipe(down)">
                                      <p:cBhvr>
                                        <p:cTn id="62" dur="500"/>
                                        <p:tgtEl>
                                          <p:spTgt spid="1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文本占位符 25602"/>
          <p:cNvSpPr>
            <a:spLocks noGrp="1"/>
          </p:cNvSpPr>
          <p:nvPr>
            <p:ph idx="1"/>
          </p:nvPr>
        </p:nvSpPr>
        <p:spPr>
          <a:xfrm>
            <a:off x="539552" y="964542"/>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000" b="1" dirty="0"/>
              <a:t>例</a:t>
            </a:r>
            <a:r>
              <a:rPr lang="en-US" altLang="zh-CN" sz="2000" b="1" dirty="0"/>
              <a:t>7-</a:t>
            </a:r>
            <a:r>
              <a:rPr lang="zh-CN" altLang="en-US" sz="2000" b="1" dirty="0"/>
              <a:t>1  向文本文件中写入内容，然后再读出。</a:t>
            </a:r>
          </a:p>
          <a:p>
            <a:pPr>
              <a:buSzPct val="90000"/>
              <a:buFont typeface="Wingdings" panose="05000000000000000000" pitchFamily="2" charset="2"/>
              <a:buNone/>
            </a:pPr>
            <a:endParaRPr lang="zh-CN" altLang="en-US" sz="1500" dirty="0"/>
          </a:p>
        </p:txBody>
      </p:sp>
      <p:sp>
        <p:nvSpPr>
          <p:cNvPr id="3" name="矩形 2"/>
          <p:cNvSpPr/>
          <p:nvPr/>
        </p:nvSpPr>
        <p:spPr>
          <a:xfrm>
            <a:off x="1144489" y="1412776"/>
            <a:ext cx="7416824" cy="2031325"/>
          </a:xfrm>
          <a:prstGeom prst="rect">
            <a:avLst/>
          </a:prstGeom>
        </p:spPr>
        <p:txBody>
          <a:bodyPr wrap="square">
            <a:spAutoFit/>
          </a:bodyPr>
          <a:lstStyle/>
          <a:p>
            <a:pPr>
              <a:buSzPct val="90000"/>
            </a:pPr>
            <a:r>
              <a:rPr lang="zh-CN" altLang="en-US" dirty="0">
                <a:latin typeface="Consolas" panose="020B0609020204030204" pitchFamily="49" charset="0"/>
              </a:rPr>
              <a:t>s = 'Hello world\n文本文件的读取方法\n文本文件的写入方法\n'</a:t>
            </a: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'w')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p>
          <a:p>
            <a:pPr>
              <a:buSzPct val="90000"/>
            </a:pPr>
            <a:r>
              <a:rPr lang="zh-CN" altLang="en-US" dirty="0">
                <a:latin typeface="Consolas" panose="020B0609020204030204" pitchFamily="49" charset="0"/>
              </a:rPr>
              <a:t>    fp.write(s)</a:t>
            </a:r>
          </a:p>
          <a:p>
            <a:pPr>
              <a:buSzPct val="90000"/>
            </a:pPr>
            <a:endParaRPr lang="zh-CN" altLang="en-US" dirty="0">
              <a:latin typeface="Consolas" panose="020B0609020204030204" pitchFamily="49" charset="0"/>
            </a:endParaRPr>
          </a:p>
          <a:p>
            <a:pPr>
              <a:buSzPct val="90000"/>
            </a:pPr>
            <a:r>
              <a:rPr lang="zh-CN" altLang="en-US" dirty="0">
                <a:solidFill>
                  <a:srgbClr val="0000FF"/>
                </a:solidFill>
                <a:latin typeface="Consolas" panose="020B0609020204030204" pitchFamily="49" charset="0"/>
              </a:rPr>
              <a:t>with</a:t>
            </a:r>
            <a:r>
              <a:rPr lang="zh-CN" altLang="en-US" dirty="0">
                <a:latin typeface="Consolas" panose="020B0609020204030204" pitchFamily="49" charset="0"/>
              </a:rPr>
              <a:t>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a:t>
            </a:r>
            <a:r>
              <a:rPr lang="zh-CN" altLang="en-US" dirty="0">
                <a:solidFill>
                  <a:srgbClr val="0000FF"/>
                </a:solidFill>
                <a:latin typeface="Consolas" panose="020B0609020204030204" pitchFamily="49" charset="0"/>
              </a:rPr>
              <a:t>as</a:t>
            </a:r>
            <a:r>
              <a:rPr lang="zh-CN" altLang="en-US" dirty="0">
                <a:latin typeface="Consolas" panose="020B0609020204030204" pitchFamily="49" charset="0"/>
              </a:rPr>
              <a:t> fp:         </a:t>
            </a:r>
            <a:r>
              <a:rPr lang="zh-CN" altLang="en-US" dirty="0">
                <a:solidFill>
                  <a:srgbClr val="0000FF"/>
                </a:solidFill>
                <a:latin typeface="Consolas" panose="020B0609020204030204" pitchFamily="49" charset="0"/>
              </a:rPr>
              <a:t>#默认使用cp936编码</a:t>
            </a:r>
          </a:p>
          <a:p>
            <a:pPr>
              <a:buSzPct val="90000"/>
            </a:pPr>
            <a:r>
              <a:rPr lang="zh-CN" altLang="en-US" dirty="0">
                <a:latin typeface="Consolas" panose="020B0609020204030204" pitchFamily="49" charset="0"/>
              </a:rPr>
              <a:t>    print(fp.read())</a:t>
            </a:r>
          </a:p>
        </p:txBody>
      </p:sp>
      <p:sp>
        <p:nvSpPr>
          <p:cNvPr id="16" name="文本占位符 28674"/>
          <p:cNvSpPr txBox="1">
            <a:spLocks/>
          </p:cNvSpPr>
          <p:nvPr/>
        </p:nvSpPr>
        <p:spPr bwMode="auto">
          <a:xfrm>
            <a:off x="738101" y="3752001"/>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dirty="0"/>
              <a:t>例</a:t>
            </a:r>
            <a:r>
              <a:rPr lang="en-US" altLang="zh-CN" sz="2000" b="1" dirty="0"/>
              <a:t>7-2  </a:t>
            </a:r>
            <a:r>
              <a:rPr lang="zh-CN" altLang="en-US" sz="2000" b="1" dirty="0"/>
              <a:t>读取并显示文本文件的前5个字符。</a:t>
            </a:r>
          </a:p>
          <a:p>
            <a:pPr>
              <a:buSzPct val="90000"/>
              <a:buFont typeface="Wingdings" panose="05000000000000000000" pitchFamily="2" charset="2"/>
              <a:buNone/>
            </a:pPr>
            <a:endParaRPr lang="zh-CN" altLang="en-US" sz="1500" dirty="0"/>
          </a:p>
        </p:txBody>
      </p:sp>
      <p:sp>
        <p:nvSpPr>
          <p:cNvPr id="9" name="矩形 8"/>
          <p:cNvSpPr/>
          <p:nvPr/>
        </p:nvSpPr>
        <p:spPr>
          <a:xfrm>
            <a:off x="1763688" y="4498963"/>
            <a:ext cx="6120680" cy="1477328"/>
          </a:xfrm>
          <a:prstGeom prst="rect">
            <a:avLst/>
          </a:prstGeom>
        </p:spPr>
        <p:txBody>
          <a:bodyPr wrap="square">
            <a:spAutoFit/>
          </a:bodyPr>
          <a:lstStyle/>
          <a:p>
            <a:pPr>
              <a:buSzPct val="90000"/>
              <a:buFont typeface="Wingdings" panose="05000000000000000000" pitchFamily="2" charset="2"/>
              <a:buNone/>
            </a:pPr>
            <a:r>
              <a:rPr lang="en-US" altLang="zh-CN" dirty="0">
                <a:solidFill>
                  <a:srgbClr val="0000FF"/>
                </a:solidFill>
                <a:latin typeface="Consolas" panose="020B0609020204030204" pitchFamily="49" charset="0"/>
              </a:rPr>
              <a:t>with </a:t>
            </a:r>
            <a:r>
              <a:rPr lang="zh-CN" altLang="en-US" dirty="0">
                <a:solidFill>
                  <a:srgbClr val="0000FF"/>
                </a:solidFill>
                <a:latin typeface="Consolas" panose="020B0609020204030204" pitchFamily="49" charset="0"/>
              </a:rPr>
              <a:t>open</a:t>
            </a:r>
            <a:r>
              <a:rPr lang="zh-CN" altLang="en-US" dirty="0">
                <a:latin typeface="Consolas" panose="020B0609020204030204" pitchFamily="49" charset="0"/>
              </a:rPr>
              <a:t>('sample.txt', 'r') </a:t>
            </a:r>
            <a:r>
              <a:rPr lang="en-US" altLang="zh-CN" dirty="0">
                <a:solidFill>
                  <a:srgbClr val="0000FF"/>
                </a:solidFill>
                <a:latin typeface="Consolas" panose="020B0609020204030204" pitchFamily="49" charset="0"/>
              </a:rPr>
              <a:t>as</a:t>
            </a:r>
            <a:r>
              <a:rPr lang="en-US" altLang="zh-CN" dirty="0">
                <a:latin typeface="Consolas" panose="020B0609020204030204" pitchFamily="49" charset="0"/>
              </a:rPr>
              <a:t> f:</a:t>
            </a:r>
          </a:p>
          <a:p>
            <a:pPr>
              <a:buSzPct val="90000"/>
              <a:buFont typeface="Wingdings" panose="05000000000000000000" pitchFamily="2" charset="2"/>
              <a:buNone/>
            </a:pPr>
            <a:r>
              <a:rPr lang="zh-CN" altLang="en-US" dirty="0">
                <a:latin typeface="Consolas" panose="020B0609020204030204" pitchFamily="49" charset="0"/>
              </a:rPr>
              <a:t>    s = f.read(5)</a:t>
            </a:r>
          </a:p>
          <a:p>
            <a:pPr>
              <a:buSzPct val="90000"/>
              <a:buFont typeface="Wingdings" panose="05000000000000000000" pitchFamily="2" charset="2"/>
              <a:buNone/>
            </a:pP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('s=',s)</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print</a:t>
            </a:r>
            <a:r>
              <a:rPr lang="zh-CN" altLang="en-US" dirty="0">
                <a:latin typeface="Consolas" panose="020B0609020204030204" pitchFamily="49" charset="0"/>
              </a:rPr>
              <a:t>('字符串s的长度(字符个数)=', len(s))</a:t>
            </a:r>
          </a:p>
        </p:txBody>
      </p:sp>
      <p:grpSp>
        <p:nvGrpSpPr>
          <p:cNvPr id="18" name="组合 114"/>
          <p:cNvGrpSpPr/>
          <p:nvPr/>
        </p:nvGrpSpPr>
        <p:grpSpPr>
          <a:xfrm>
            <a:off x="147160" y="121967"/>
            <a:ext cx="6225040" cy="662730"/>
            <a:chOff x="511108" y="3380765"/>
            <a:chExt cx="6225040" cy="662730"/>
          </a:xfrm>
        </p:grpSpPr>
        <p:grpSp>
          <p:nvGrpSpPr>
            <p:cNvPr id="19" name="组合 105"/>
            <p:cNvGrpSpPr/>
            <p:nvPr/>
          </p:nvGrpSpPr>
          <p:grpSpPr>
            <a:xfrm>
              <a:off x="511108" y="3380765"/>
              <a:ext cx="6225040" cy="662730"/>
              <a:chOff x="511108" y="3380765"/>
              <a:chExt cx="6225040" cy="662730"/>
            </a:xfrm>
          </p:grpSpPr>
          <p:sp>
            <p:nvSpPr>
              <p:cNvPr id="21"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2"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20" name="图片 19"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32448093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additive="base">
                                        <p:cTn id="21" dur="500" fill="hold"/>
                                        <p:tgtEl>
                                          <p:spTgt spid="9"/>
                                        </p:tgtEl>
                                        <p:attrNameLst>
                                          <p:attrName>ppt_x</p:attrName>
                                        </p:attrNameLst>
                                      </p:cBhvr>
                                      <p:tavLst>
                                        <p:tav tm="0">
                                          <p:val>
                                            <p:strVal val="#ppt_x"/>
                                          </p:val>
                                        </p:tav>
                                        <p:tav tm="100000">
                                          <p:val>
                                            <p:strVal val="#ppt_x"/>
                                          </p:val>
                                        </p:tav>
                                      </p:tavLst>
                                    </p:anim>
                                    <p:anim calcmode="lin" valueType="num">
                                      <p:cBhvr additive="base">
                                        <p:cTn id="2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6" grpId="0" build="p"/>
      <p:bldP spid="3" grpId="0"/>
      <p:bldP spid="16"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11" name="文本占位符 31746"/>
          <p:cNvSpPr txBox="1">
            <a:spLocks/>
          </p:cNvSpPr>
          <p:nvPr/>
        </p:nvSpPr>
        <p:spPr bwMode="auto">
          <a:xfrm>
            <a:off x="365102" y="112474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ü"/>
            </a:pPr>
            <a:r>
              <a:rPr lang="zh-CN" altLang="en-US" sz="2000" b="1" noProof="1"/>
              <a:t>例</a:t>
            </a:r>
            <a:r>
              <a:rPr lang="en-US" altLang="zh-CN" sz="2000" b="1" noProof="1"/>
              <a:t>7-</a:t>
            </a:r>
            <a:r>
              <a:rPr lang="zh-CN" altLang="en-US" sz="2000" b="1" noProof="1"/>
              <a:t>4  移动文件指针。</a:t>
            </a:r>
          </a:p>
          <a:p>
            <a:pPr marL="686435" indent="-342265">
              <a:lnSpc>
                <a:spcPct val="150000"/>
              </a:lnSpc>
              <a:spcBef>
                <a:spcPct val="0"/>
              </a:spcBef>
              <a:buClr>
                <a:srgbClr val="FF0000"/>
              </a:buClr>
              <a:buFont typeface="Arial" panose="020B0604020202020204" pitchFamily="34" charset="0"/>
              <a:buChar char="•"/>
            </a:pPr>
            <a:r>
              <a:rPr lang="zh-CN" altLang="en-US" sz="1350" noProof="1"/>
              <a:t>Python 2.x和Python 3.x对于seek()方法的理解和处理是一致的，都是把文件指针定位到文件中</a:t>
            </a:r>
            <a:r>
              <a:rPr lang="zh-CN" altLang="en-US" sz="1350" noProof="1">
                <a:solidFill>
                  <a:srgbClr val="FF0000"/>
                </a:solidFill>
              </a:rPr>
              <a:t>指定字节的位置</a:t>
            </a:r>
            <a:r>
              <a:rPr lang="zh-CN" altLang="en-US" sz="1350" noProof="1"/>
              <a:t>。但是由于对中文的支持程度不一样，可能会导致在Python 2.x和Python 3.x中的运行结果有所不同。例如下面的代码在Python 3.</a:t>
            </a:r>
            <a:r>
              <a:rPr lang="en-US" altLang="zh-CN" sz="1350" noProof="1"/>
              <a:t>5</a:t>
            </a:r>
            <a:r>
              <a:rPr lang="zh-CN" altLang="en-US" sz="1350" noProof="1"/>
              <a:t>.</a:t>
            </a:r>
            <a:r>
              <a:rPr lang="en-US" altLang="zh-CN" sz="1350" noProof="1"/>
              <a:t>2</a:t>
            </a:r>
            <a:r>
              <a:rPr lang="zh-CN" altLang="en-US" sz="1350" noProof="1"/>
              <a:t>中运行，当遇到无法解码的字符会抛出异常。</a:t>
            </a:r>
          </a:p>
        </p:txBody>
      </p:sp>
      <p:sp>
        <p:nvSpPr>
          <p:cNvPr id="12" name="文本占位符 32770"/>
          <p:cNvSpPr txBox="1">
            <a:spLocks/>
          </p:cNvSpPr>
          <p:nvPr/>
        </p:nvSpPr>
        <p:spPr bwMode="auto">
          <a:xfrm>
            <a:off x="456634" y="2763395"/>
            <a:ext cx="8867894" cy="3617933"/>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905" indent="-344805">
              <a:lnSpc>
                <a:spcPct val="80000"/>
              </a:lnSpc>
              <a:buSzPct val="90000"/>
              <a:buFont typeface="Arial" charset="0"/>
              <a:buNone/>
            </a:pPr>
            <a:r>
              <a:rPr lang="en-US" altLang="zh-CN" sz="1400" dirty="0">
                <a:latin typeface="Consolas" panose="020B0609020204030204" pitchFamily="49" charset="0"/>
              </a:rPr>
              <a:t>&gt;&gt;&gt; s = ‘</a:t>
            </a:r>
            <a:r>
              <a:rPr lang="zh-CN" altLang="en-US" sz="1400" dirty="0">
                <a:latin typeface="Consolas" panose="020B0609020204030204" pitchFamily="49" charset="0"/>
              </a:rPr>
              <a:t>合肥工业大学</a:t>
            </a:r>
            <a:r>
              <a:rPr lang="en-US" altLang="zh-CN" sz="1400" dirty="0">
                <a:latin typeface="Consolas" panose="020B0609020204030204" pitchFamily="49" charset="0"/>
              </a:rPr>
              <a:t>HFUT'</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a:t>
            </a:r>
            <a:r>
              <a:rPr lang="en-US" altLang="zh-CN" sz="1400" dirty="0">
                <a:latin typeface="Consolas" panose="020B0609020204030204" pitchFamily="49" charset="0"/>
              </a:rPr>
              <a:t> = open(</a:t>
            </a:r>
            <a:r>
              <a:rPr lang="en-US" altLang="zh-CN" sz="1400" dirty="0" err="1">
                <a:latin typeface="Consolas" panose="020B0609020204030204" pitchFamily="49" charset="0"/>
              </a:rPr>
              <a:t>r'D</a:t>
            </a:r>
            <a:r>
              <a:rPr lang="en-US" altLang="zh-CN" sz="1400" dirty="0">
                <a:latin typeface="Consolas" panose="020B0609020204030204" pitchFamily="49" charset="0"/>
              </a:rPr>
              <a:t>:\sample.txt', 'w')</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fp.write</a:t>
            </a:r>
            <a:r>
              <a:rPr lang="en-US" altLang="zh-CN" sz="1400" dirty="0">
                <a:latin typeface="Consolas" panose="020B0609020204030204" pitchFamily="49" charset="0"/>
              </a:rPr>
              <a:t>(s)</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10</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fp.close</a:t>
            </a:r>
            <a:r>
              <a:rPr lang="en-US" altLang="zh-CN" sz="1400" dirty="0">
                <a:latin typeface="Consolas" panose="020B0609020204030204" pitchFamily="49" charset="0"/>
              </a:rPr>
              <a:t>()</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a:t>
            </a:r>
            <a:r>
              <a:rPr lang="en-US" altLang="zh-CN" sz="1400" dirty="0">
                <a:latin typeface="Consolas" panose="020B0609020204030204" pitchFamily="49" charset="0"/>
              </a:rPr>
              <a:t> = open(</a:t>
            </a:r>
            <a:r>
              <a:rPr lang="en-US" altLang="zh-CN" sz="1400" dirty="0" err="1">
                <a:latin typeface="Consolas" panose="020B0609020204030204" pitchFamily="49" charset="0"/>
              </a:rPr>
              <a:t>r'D</a:t>
            </a:r>
            <a:r>
              <a:rPr lang="en-US" altLang="zh-CN" sz="1400" dirty="0">
                <a:latin typeface="Consolas" panose="020B0609020204030204" pitchFamily="49" charset="0"/>
              </a:rPr>
              <a:t>:\sample.txt', 'r')</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(3))</a:t>
            </a:r>
          </a:p>
          <a:p>
            <a:pPr marL="1905" indent="-344805">
              <a:lnSpc>
                <a:spcPct val="80000"/>
              </a:lnSpc>
              <a:buSzPct val="90000"/>
              <a:buFont typeface="Arial" charset="0"/>
              <a:buNone/>
            </a:pPr>
            <a:r>
              <a:rPr lang="zh-CN" altLang="en-US" sz="1400" dirty="0">
                <a:solidFill>
                  <a:srgbClr val="0000FF"/>
                </a:solidFill>
                <a:latin typeface="Consolas" panose="020B0609020204030204" pitchFamily="49" charset="0"/>
              </a:rPr>
              <a:t>合肥工</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(2)</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2</a:t>
            </a:r>
          </a:p>
        </p:txBody>
      </p:sp>
      <p:sp>
        <p:nvSpPr>
          <p:cNvPr id="4" name="矩形 3"/>
          <p:cNvSpPr/>
          <p:nvPr/>
        </p:nvSpPr>
        <p:spPr>
          <a:xfrm>
            <a:off x="4215314" y="2924944"/>
            <a:ext cx="4954954" cy="2677656"/>
          </a:xfrm>
          <a:prstGeom prst="rect">
            <a:avLst/>
          </a:prstGeom>
        </p:spPr>
        <p:txBody>
          <a:bodyPr wrap="square">
            <a:spAutoFit/>
          </a:bodyPr>
          <a:lstStyle/>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p>
          <a:p>
            <a:pPr marL="1905" indent="-344805">
              <a:lnSpc>
                <a:spcPct val="80000"/>
              </a:lnSpc>
              <a:buSzPct val="90000"/>
              <a:buFont typeface="Arial" charset="0"/>
              <a:buNone/>
            </a:pPr>
            <a:r>
              <a:rPr lang="zh-CN" altLang="en-US" sz="1400" dirty="0">
                <a:solidFill>
                  <a:srgbClr val="0000FF"/>
                </a:solidFill>
                <a:latin typeface="Consolas" panose="020B0609020204030204" pitchFamily="49" charset="0"/>
              </a:rPr>
              <a:t>肥</a:t>
            </a:r>
            <a:endParaRPr lang="en-US" altLang="zh-CN" sz="1400" dirty="0">
              <a:solidFill>
                <a:srgbClr val="0000FF"/>
              </a:solidFill>
              <a:latin typeface="Consolas" panose="020B0609020204030204" pitchFamily="49" charset="0"/>
            </a:endParaRP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(13)</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13</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F</a:t>
            </a:r>
          </a:p>
          <a:p>
            <a:pPr marL="1905" indent="-344805">
              <a:lnSpc>
                <a:spcPct val="80000"/>
              </a:lnSpc>
              <a:buSzPct val="90000"/>
              <a:buFont typeface="Arial" charset="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fp.seek</a:t>
            </a:r>
            <a:r>
              <a:rPr lang="en-US" altLang="zh-CN" sz="1400" dirty="0">
                <a:latin typeface="Consolas" panose="020B0609020204030204" pitchFamily="49" charset="0"/>
              </a:rPr>
              <a:t>(3)</a:t>
            </a:r>
          </a:p>
          <a:p>
            <a:pPr marL="1905" indent="-344805">
              <a:lnSpc>
                <a:spcPct val="80000"/>
              </a:lnSpc>
              <a:buSzPct val="90000"/>
              <a:buFont typeface="Arial" charset="0"/>
              <a:buNone/>
            </a:pPr>
            <a:r>
              <a:rPr lang="en-US" altLang="zh-CN" sz="1400" dirty="0">
                <a:solidFill>
                  <a:srgbClr val="0000FF"/>
                </a:solidFill>
                <a:latin typeface="Consolas" panose="020B0609020204030204" pitchFamily="49" charset="0"/>
              </a:rPr>
              <a:t>3</a:t>
            </a:r>
          </a:p>
          <a:p>
            <a:pPr marL="1905" indent="-344805">
              <a:lnSpc>
                <a:spcPct val="80000"/>
              </a:lnSpc>
              <a:buSzPct val="90000"/>
              <a:buFont typeface="Arial" charset="0"/>
              <a:buNone/>
            </a:pPr>
            <a:r>
              <a:rPr lang="en-US" altLang="zh-CN" sz="1400" dirty="0">
                <a:latin typeface="Consolas" panose="020B0609020204030204" pitchFamily="49" charset="0"/>
              </a:rPr>
              <a:t>&gt;&gt;&gt; print(</a:t>
            </a:r>
            <a:r>
              <a:rPr lang="en-US" altLang="zh-CN" sz="1400" dirty="0" err="1">
                <a:latin typeface="Consolas" panose="020B0609020204030204" pitchFamily="49" charset="0"/>
              </a:rPr>
              <a:t>fp.read</a:t>
            </a:r>
            <a:r>
              <a:rPr lang="en-US" altLang="zh-CN" sz="1400" dirty="0">
                <a:latin typeface="Consolas" panose="020B0609020204030204" pitchFamily="49" charset="0"/>
              </a:rPr>
              <a:t>(1))</a:t>
            </a:r>
            <a:endParaRPr lang="zh-CN" altLang="en-US" sz="1400" dirty="0">
              <a:latin typeface="Consolas" panose="020B0609020204030204" pitchFamily="49" charset="0"/>
            </a:endParaRPr>
          </a:p>
          <a:p>
            <a:pPr marL="1905" indent="-344805">
              <a:lnSpc>
                <a:spcPct val="80000"/>
              </a:lnSpc>
              <a:buSzPct val="90000"/>
              <a:buFont typeface="Arial" charset="0"/>
              <a:buNone/>
            </a:pPr>
            <a:r>
              <a:rPr lang="en-US" altLang="zh-CN" sz="1400" dirty="0" err="1">
                <a:solidFill>
                  <a:srgbClr val="FF0000"/>
                </a:solidFill>
                <a:latin typeface="Consolas" panose="020B0609020204030204" pitchFamily="49" charset="0"/>
              </a:rPr>
              <a:t>Traceback</a:t>
            </a:r>
            <a:r>
              <a:rPr lang="en-US" altLang="zh-CN" sz="1400" dirty="0">
                <a:solidFill>
                  <a:srgbClr val="FF0000"/>
                </a:solidFill>
                <a:latin typeface="Consolas" panose="020B0609020204030204" pitchFamily="49" charset="0"/>
              </a:rPr>
              <a:t> (most recent call last):</a:t>
            </a:r>
          </a:p>
          <a:p>
            <a:pPr marL="1905" indent="-344805">
              <a:lnSpc>
                <a:spcPct val="80000"/>
              </a:lnSpc>
              <a:buSzPct val="90000"/>
              <a:buFont typeface="Arial" charset="0"/>
              <a:buNone/>
            </a:pPr>
            <a:r>
              <a:rPr lang="en-US" altLang="zh-CN" sz="1400" dirty="0">
                <a:solidFill>
                  <a:srgbClr val="FF0000"/>
                </a:solidFill>
                <a:latin typeface="Consolas" panose="020B0609020204030204" pitchFamily="49" charset="0"/>
              </a:rPr>
              <a:t>  File "&lt;pyshell#14&gt;", line 1, in &lt;module&gt;</a:t>
            </a:r>
          </a:p>
          <a:p>
            <a:pPr marL="1905" indent="-344805">
              <a:lnSpc>
                <a:spcPct val="80000"/>
              </a:lnSpc>
              <a:buSzPct val="90000"/>
              <a:buFont typeface="Arial" charset="0"/>
              <a:buNone/>
            </a:pPr>
            <a:r>
              <a:rPr lang="en-US" altLang="zh-CN" sz="1400" dirty="0">
                <a:solidFill>
                  <a:srgbClr val="FF0000"/>
                </a:solidFill>
                <a:latin typeface="Consolas" panose="020B0609020204030204" pitchFamily="49" charset="0"/>
              </a:rPr>
              <a:t>    print(</a:t>
            </a:r>
            <a:r>
              <a:rPr lang="en-US" altLang="zh-CN" sz="1400" dirty="0" err="1">
                <a:solidFill>
                  <a:srgbClr val="FF0000"/>
                </a:solidFill>
                <a:latin typeface="Consolas" panose="020B0609020204030204" pitchFamily="49" charset="0"/>
              </a:rPr>
              <a:t>fp.read</a:t>
            </a:r>
            <a:r>
              <a:rPr lang="en-US" altLang="zh-CN" sz="1400" dirty="0">
                <a:solidFill>
                  <a:srgbClr val="FF0000"/>
                </a:solidFill>
                <a:latin typeface="Consolas" panose="020B0609020204030204" pitchFamily="49" charset="0"/>
              </a:rPr>
              <a:t>(1))</a:t>
            </a:r>
          </a:p>
          <a:p>
            <a:pPr marL="1905" indent="-344805">
              <a:lnSpc>
                <a:spcPct val="80000"/>
              </a:lnSpc>
              <a:buSzPct val="90000"/>
              <a:buFont typeface="Arial" charset="0"/>
              <a:buNone/>
            </a:pPr>
            <a:r>
              <a:rPr lang="en-US" altLang="zh-CN" sz="1400" dirty="0" err="1">
                <a:solidFill>
                  <a:srgbClr val="FF0000"/>
                </a:solidFill>
                <a:latin typeface="Consolas" panose="020B0609020204030204" pitchFamily="49" charset="0"/>
              </a:rPr>
              <a:t>UnicodeDecodeError</a:t>
            </a:r>
            <a:r>
              <a:rPr lang="en-US" altLang="zh-CN" sz="1400" dirty="0">
                <a:solidFill>
                  <a:srgbClr val="FF0000"/>
                </a:solidFill>
                <a:latin typeface="Consolas" panose="020B0609020204030204" pitchFamily="49" charset="0"/>
              </a:rPr>
              <a:t>: '</a:t>
            </a:r>
            <a:r>
              <a:rPr lang="en-US" altLang="zh-CN" sz="1400" dirty="0" err="1">
                <a:solidFill>
                  <a:srgbClr val="FF0000"/>
                </a:solidFill>
                <a:latin typeface="Consolas" panose="020B0609020204030204" pitchFamily="49" charset="0"/>
              </a:rPr>
              <a:t>gbk</a:t>
            </a:r>
            <a:r>
              <a:rPr lang="en-US" altLang="zh-CN" sz="1400" dirty="0">
                <a:solidFill>
                  <a:srgbClr val="FF0000"/>
                </a:solidFill>
                <a:latin typeface="Consolas" panose="020B0609020204030204" pitchFamily="49" charset="0"/>
              </a:rPr>
              <a:t>' codec can't decode byte 0xa7 in position 8: illegal </a:t>
            </a:r>
            <a:r>
              <a:rPr lang="en-US" altLang="zh-CN" sz="1400" dirty="0" err="1">
                <a:solidFill>
                  <a:srgbClr val="FF0000"/>
                </a:solidFill>
                <a:latin typeface="Consolas" panose="020B0609020204030204" pitchFamily="49" charset="0"/>
              </a:rPr>
              <a:t>multibyte</a:t>
            </a:r>
            <a:r>
              <a:rPr lang="en-US" altLang="zh-CN" sz="1400" dirty="0">
                <a:solidFill>
                  <a:srgbClr val="FF0000"/>
                </a:solidFill>
                <a:latin typeface="Consolas" panose="020B0609020204030204" pitchFamily="49" charset="0"/>
              </a:rPr>
              <a:t> sequence</a:t>
            </a:r>
          </a:p>
        </p:txBody>
      </p:sp>
    </p:spTree>
    <p:extLst>
      <p:ext uri="{BB962C8B-B14F-4D97-AF65-F5344CB8AC3E}">
        <p14:creationId xmlns:p14="http://schemas.microsoft.com/office/powerpoint/2010/main" val="101155375"/>
      </p:ext>
    </p:extLst>
  </p:cSld>
  <p:clrMapOvr>
    <a:masterClrMapping/>
  </p:clrMapOvr>
  <p:transition spd="slow" advClick="0">
    <p:pull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文本占位符 34818"/>
          <p:cNvSpPr>
            <a:spLocks noGrp="1"/>
          </p:cNvSpPr>
          <p:nvPr>
            <p:ph idx="1"/>
          </p:nvPr>
        </p:nvSpPr>
        <p:spPr>
          <a:xfrm>
            <a:off x="323528" y="936311"/>
            <a:ext cx="8161020" cy="3398520"/>
          </a:xfrm>
        </p:spPr>
        <p:txBody>
          <a:bodyPr/>
          <a:lstStyle/>
          <a:p>
            <a:pPr>
              <a:spcBef>
                <a:spcPts val="0"/>
              </a:spcBef>
              <a:buClr>
                <a:srgbClr val="FF0000"/>
              </a:buClr>
              <a:buFont typeface="Wingdings" panose="05000000000000000000" pitchFamily="2" charset="2"/>
              <a:buChar char="ü"/>
            </a:pPr>
            <a:r>
              <a:rPr lang="zh-CN" altLang="en-US" sz="1800" noProof="1"/>
              <a:t>例</a:t>
            </a:r>
            <a:r>
              <a:rPr lang="en-US" altLang="zh-CN" sz="1800" noProof="1"/>
              <a:t>7-</a:t>
            </a:r>
            <a:r>
              <a:rPr lang="zh-CN" altLang="en-US" sz="1800" noProof="1"/>
              <a:t>5：  读取文本文件data.txt（文件中每行存放一个整数）中所有整数，按升序排序后再写入文本文件data_</a:t>
            </a:r>
            <a:r>
              <a:rPr lang="en-US" altLang="zh-CN" sz="1800" noProof="1"/>
              <a:t>new</a:t>
            </a:r>
            <a:r>
              <a:rPr lang="zh-CN" altLang="en-US" sz="1800" noProof="1"/>
              <a:t>.txt中。</a:t>
            </a:r>
          </a:p>
          <a:p>
            <a:pPr marL="1905" indent="-1905">
              <a:lnSpc>
                <a:spcPct val="80000"/>
              </a:lnSpc>
            </a:pPr>
            <a:endParaRPr lang="zh-CN" altLang="en-US" sz="1350" noProof="1"/>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1691680" y="1611062"/>
            <a:ext cx="6336704" cy="1846659"/>
          </a:xfrm>
          <a:prstGeom prst="rect">
            <a:avLst/>
          </a:prstGeom>
        </p:spPr>
        <p:txBody>
          <a:bodyPr wrap="square">
            <a:spAutoFit/>
          </a:bodyPr>
          <a:lstStyle/>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('data.txt')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p>
          <a:p>
            <a:pPr marL="1905" indent="-344805">
              <a:buNone/>
            </a:pPr>
            <a:r>
              <a:rPr lang="zh-CN" altLang="en-US" sz="1600" noProof="1">
                <a:latin typeface="Consolas" panose="020B0609020204030204" pitchFamily="49" charset="0"/>
              </a:rPr>
              <a:t>    data = fp.readlines()</a:t>
            </a:r>
          </a:p>
          <a:p>
            <a:pPr marL="1905" indent="-344805">
              <a:buNone/>
            </a:pPr>
            <a:endParaRPr lang="zh-CN" altLang="en-US" sz="1600" noProof="1">
              <a:latin typeface="Consolas" panose="020B0609020204030204" pitchFamily="49" charset="0"/>
            </a:endParaRPr>
          </a:p>
          <a:p>
            <a:pPr marL="1905" indent="-344805">
              <a:buNone/>
            </a:pPr>
            <a:r>
              <a:rPr lang="zh-CN" altLang="en-US" sz="1600" noProof="1">
                <a:latin typeface="Consolas" panose="020B0609020204030204" pitchFamily="49" charset="0"/>
              </a:rPr>
              <a:t>data.sort(key=int)</a:t>
            </a:r>
          </a:p>
          <a:p>
            <a:pPr marL="1905" indent="-344805">
              <a:buNone/>
            </a:pPr>
            <a:endParaRPr lang="zh-CN" altLang="en-US" sz="1600" noProof="1">
              <a:latin typeface="Consolas" panose="020B0609020204030204" pitchFamily="49" charset="0"/>
            </a:endParaRPr>
          </a:p>
          <a:p>
            <a:pPr marL="1905" indent="-344805">
              <a:buNone/>
            </a:pPr>
            <a:r>
              <a:rPr lang="zh-CN" altLang="en-US" sz="1600" noProof="1">
                <a:solidFill>
                  <a:srgbClr val="0000FF"/>
                </a:solidFill>
                <a:latin typeface="Consolas" panose="020B0609020204030204" pitchFamily="49" charset="0"/>
              </a:rPr>
              <a:t>with open</a:t>
            </a:r>
            <a:r>
              <a:rPr lang="zh-CN" altLang="en-US" sz="1600" noProof="1">
                <a:latin typeface="Consolas" panose="020B0609020204030204" pitchFamily="49" charset="0"/>
              </a:rPr>
              <a:t>('data_new.txt', 'w') </a:t>
            </a:r>
            <a:r>
              <a:rPr lang="zh-CN" altLang="en-US" sz="1600" noProof="1">
                <a:solidFill>
                  <a:srgbClr val="0000FF"/>
                </a:solidFill>
                <a:latin typeface="Consolas" panose="020B0609020204030204" pitchFamily="49" charset="0"/>
              </a:rPr>
              <a:t>as</a:t>
            </a:r>
            <a:r>
              <a:rPr lang="zh-CN" altLang="en-US" sz="1600" noProof="1">
                <a:latin typeface="Consolas" panose="020B0609020204030204" pitchFamily="49" charset="0"/>
              </a:rPr>
              <a:t> fp:</a:t>
            </a:r>
          </a:p>
          <a:p>
            <a:pPr marL="1905" indent="-344805">
              <a:buNone/>
            </a:pPr>
            <a:r>
              <a:rPr lang="zh-CN" altLang="en-US" sz="1600" noProof="1">
                <a:latin typeface="Consolas" panose="020B0609020204030204" pitchFamily="49" charset="0"/>
              </a:rPr>
              <a:t>    fp.writelines(data)</a:t>
            </a:r>
          </a:p>
        </p:txBody>
      </p:sp>
      <p:sp>
        <p:nvSpPr>
          <p:cNvPr id="11" name="文本占位符 35842"/>
          <p:cNvSpPr txBox="1">
            <a:spLocks/>
          </p:cNvSpPr>
          <p:nvPr/>
        </p:nvSpPr>
        <p:spPr bwMode="auto">
          <a:xfrm>
            <a:off x="395536" y="3501008"/>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SzPct val="90000"/>
              <a:buFont typeface="Wingdings" panose="05000000000000000000" pitchFamily="2" charset="2"/>
              <a:buChar char="ü"/>
            </a:pPr>
            <a:r>
              <a:rPr lang="zh-CN" altLang="en-US" sz="1800" noProof="1"/>
              <a:t>例</a:t>
            </a:r>
            <a:r>
              <a:rPr lang="en-US" altLang="zh-CN" sz="1800" noProof="1"/>
              <a:t>7-</a:t>
            </a:r>
            <a:r>
              <a:rPr lang="zh-CN" altLang="en-US" sz="1800" noProof="1"/>
              <a:t>6  编写程序，保存为demo6.py，运行后生成文件demo6_new.py，其中的内容与demo6.py一致，但是在每行的行尾加上了行号。</a:t>
            </a:r>
          </a:p>
          <a:p>
            <a:pPr marL="1905" indent="-344805">
              <a:lnSpc>
                <a:spcPct val="80000"/>
              </a:lnSpc>
              <a:buSzPct val="90000"/>
              <a:buFont typeface="Arial" charset="0"/>
              <a:buNone/>
            </a:pPr>
            <a:endParaRPr lang="zh-CN" altLang="en-US" sz="1500" noProof="1"/>
          </a:p>
        </p:txBody>
      </p:sp>
      <p:sp>
        <p:nvSpPr>
          <p:cNvPr id="4" name="矩形 3"/>
          <p:cNvSpPr/>
          <p:nvPr/>
        </p:nvSpPr>
        <p:spPr>
          <a:xfrm>
            <a:off x="1459657" y="4221088"/>
            <a:ext cx="7149480" cy="2308324"/>
          </a:xfrm>
          <a:prstGeom prst="rect">
            <a:avLst/>
          </a:prstGeom>
        </p:spPr>
        <p:txBody>
          <a:bodyPr wrap="square">
            <a:spAutoFit/>
          </a:bodyPr>
          <a:lstStyle/>
          <a:p>
            <a:pPr marL="1905" indent="-344805">
              <a:buSzPct val="90000"/>
              <a:buFont typeface="Arial" charset="0"/>
              <a:buNone/>
            </a:pPr>
            <a:r>
              <a:rPr lang="zh-CN" altLang="en-US" sz="1600" noProof="1">
                <a:latin typeface="Consolas" panose="020B0609020204030204" pitchFamily="49" charset="0"/>
              </a:rPr>
              <a:t>filename = 'demo6.py'</a:t>
            </a:r>
          </a:p>
          <a:p>
            <a:pPr marL="1905" indent="-344805">
              <a:buSzPct val="90000"/>
              <a:buFont typeface="Arial" charset="0"/>
              <a:buNone/>
            </a:pPr>
            <a:r>
              <a:rPr lang="zh-CN" altLang="en-US" sz="1600" noProof="1">
                <a:latin typeface="Consolas" panose="020B0609020204030204" pitchFamily="49" charset="0"/>
              </a:rPr>
              <a:t>with open(filename, 'r') as fp:</a:t>
            </a:r>
          </a:p>
          <a:p>
            <a:pPr marL="1905" indent="-344805">
              <a:buSzPct val="90000"/>
              <a:buFont typeface="Arial" charset="0"/>
              <a:buNone/>
            </a:pPr>
            <a:r>
              <a:rPr lang="zh-CN" altLang="en-US" sz="1600" noProof="1">
                <a:latin typeface="Consolas" panose="020B0609020204030204" pitchFamily="49" charset="0"/>
              </a:rPr>
              <a:t>    lines = fp.readlines()</a:t>
            </a:r>
          </a:p>
          <a:p>
            <a:pPr marL="1905" indent="-344805">
              <a:buSzPct val="90000"/>
              <a:buFont typeface="Arial" charset="0"/>
              <a:buNone/>
            </a:pPr>
            <a:r>
              <a:rPr lang="zh-CN" altLang="en-US" sz="1600" noProof="1">
                <a:latin typeface="Consolas" panose="020B0609020204030204" pitchFamily="49" charset="0"/>
              </a:rPr>
              <a:t>maxLength = len(max(lines, key=len))</a:t>
            </a:r>
          </a:p>
          <a:p>
            <a:pPr marL="1905" indent="-344805">
              <a:buSzPct val="90000"/>
              <a:buFont typeface="Arial" charset="0"/>
              <a:buNone/>
            </a:pPr>
            <a:endParaRPr lang="zh-CN" altLang="en-US" sz="1600" noProof="1">
              <a:latin typeface="Consolas" panose="020B0609020204030204" pitchFamily="49" charset="0"/>
            </a:endParaRPr>
          </a:p>
          <a:p>
            <a:pPr marL="1905" indent="-344805">
              <a:buSzPct val="90000"/>
              <a:buFont typeface="Arial" charset="0"/>
              <a:buNone/>
            </a:pPr>
            <a:r>
              <a:rPr lang="zh-CN" altLang="en-US" sz="1600" noProof="1">
                <a:latin typeface="Consolas" panose="020B0609020204030204" pitchFamily="49" charset="0"/>
              </a:rPr>
              <a:t>lines = [line.rstrip().ljust(maxLength)+'#'+str(index)+'\n'</a:t>
            </a:r>
          </a:p>
          <a:p>
            <a:pPr marL="1905" indent="-344805">
              <a:buSzPct val="90000"/>
              <a:buFont typeface="Arial" charset="0"/>
              <a:buNone/>
            </a:pPr>
            <a:r>
              <a:rPr lang="zh-CN" altLang="en-US" sz="1600" noProof="1">
                <a:latin typeface="Consolas" panose="020B0609020204030204" pitchFamily="49" charset="0"/>
              </a:rPr>
              <a:t>         for index, line in enumerate(lines)]</a:t>
            </a:r>
          </a:p>
          <a:p>
            <a:pPr marL="1905" indent="-344805">
              <a:buSzPct val="90000"/>
              <a:buFont typeface="Arial" charset="0"/>
              <a:buNone/>
            </a:pPr>
            <a:r>
              <a:rPr lang="zh-CN" altLang="en-US" sz="1600" noProof="1">
                <a:latin typeface="Consolas" panose="020B0609020204030204" pitchFamily="49" charset="0"/>
              </a:rPr>
              <a:t>with open(filename[:-3]+'_new.py', 'w') as fp:</a:t>
            </a:r>
          </a:p>
          <a:p>
            <a:pPr marL="1905" indent="-344805">
              <a:buSzPct val="90000"/>
              <a:buFont typeface="Arial" charset="0"/>
              <a:buNone/>
            </a:pPr>
            <a:r>
              <a:rPr lang="zh-CN" altLang="en-US" sz="1600" noProof="1">
                <a:latin typeface="Consolas" panose="020B0609020204030204" pitchFamily="49" charset="0"/>
              </a:rPr>
              <a:t>    fp.writelines(lines)</a:t>
            </a:r>
          </a:p>
        </p:txBody>
      </p:sp>
    </p:spTree>
    <p:extLst>
      <p:ext uri="{BB962C8B-B14F-4D97-AF65-F5344CB8AC3E}">
        <p14:creationId xmlns:p14="http://schemas.microsoft.com/office/powerpoint/2010/main" val="2174470292"/>
      </p:ext>
    </p:extLst>
  </p:cSld>
  <p:clrMapOvr>
    <a:masterClrMapping/>
  </p:clrMapOvr>
  <p:transition spd="slow" advClick="0">
    <p:pull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9939" y="764704"/>
            <a:ext cx="8229600" cy="660930"/>
          </a:xfrm>
        </p:spPr>
        <p:txBody>
          <a:bodyPr>
            <a:normAutofit/>
          </a:bodyPr>
          <a:lstStyle/>
          <a:p>
            <a:pPr marL="571500" indent="-571500">
              <a:buClr>
                <a:srgbClr val="FF0000"/>
              </a:buClr>
              <a:buFont typeface="Wingdings" panose="05000000000000000000" pitchFamily="2" charset="2"/>
              <a:buChar char="ü"/>
            </a:pPr>
            <a:r>
              <a:rPr lang="zh-CN" altLang="en-US" sz="2800" dirty="0">
                <a:ea typeface="仿宋" panose="02010609060101010101" pitchFamily="49" charset="-122"/>
              </a:rPr>
              <a:t>同时读写文本文件</a:t>
            </a:r>
          </a:p>
        </p:txBody>
      </p:sp>
      <p:pic>
        <p:nvPicPr>
          <p:cNvPr id="4" name="Content Placeholder 3"/>
          <p:cNvPicPr>
            <a:picLocks noGrp="1" noChangeAspect="1"/>
          </p:cNvPicPr>
          <p:nvPr>
            <p:ph idx="1"/>
          </p:nvPr>
        </p:nvPicPr>
        <p:blipFill>
          <a:blip r:embed="rId2"/>
          <a:stretch>
            <a:fillRect/>
          </a:stretch>
        </p:blipFill>
        <p:spPr>
          <a:xfrm>
            <a:off x="1371641" y="1844824"/>
            <a:ext cx="5827496" cy="3946754"/>
          </a:xfrm>
          <a:prstGeom prst="rect">
            <a:avLst/>
          </a:prstGeom>
        </p:spPr>
      </p:pic>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3"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323001880"/>
      </p:ext>
    </p:extLst>
  </p:cSld>
  <p:clrMapOvr>
    <a:masterClrMapping/>
  </p:clrMapOvr>
  <p:transition spd="slow" advClick="0">
    <p:pull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9512" y="692696"/>
            <a:ext cx="8229600" cy="660930"/>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dirty="0">
                <a:latin typeface="Times New Roman" pitchFamily="18" charset="0"/>
                <a:ea typeface="仿宋" pitchFamily="49" charset="-122"/>
                <a:cs typeface="+mn-cs"/>
                <a:sym typeface="+mn-ea"/>
              </a:rPr>
              <a:t>例</a:t>
            </a:r>
            <a:r>
              <a:rPr lang="en-US" altLang="zh-CN" sz="1800" dirty="0">
                <a:latin typeface="Times New Roman" pitchFamily="18" charset="0"/>
                <a:ea typeface="仿宋" pitchFamily="49" charset="-122"/>
                <a:cs typeface="+mn-cs"/>
                <a:sym typeface="+mn-ea"/>
              </a:rPr>
              <a:t>: </a:t>
            </a:r>
            <a:r>
              <a:rPr lang="zh-CN" altLang="en-US" sz="1800" dirty="0">
                <a:latin typeface="Times New Roman" pitchFamily="18" charset="0"/>
                <a:ea typeface="仿宋" pitchFamily="49" charset="-122"/>
                <a:cs typeface="+mn-cs"/>
                <a:sym typeface="+mn-ea"/>
              </a:rPr>
              <a:t>同时读写文本文件</a:t>
            </a:r>
            <a:endParaRPr lang="en-US" sz="1800" dirty="0">
              <a:latin typeface="Times New Roman" pitchFamily="18" charset="0"/>
              <a:ea typeface="仿宋" pitchFamily="49" charset="-122"/>
              <a:cs typeface="+mn-cs"/>
            </a:endParaRPr>
          </a:p>
        </p:txBody>
      </p:sp>
      <p:sp>
        <p:nvSpPr>
          <p:cNvPr id="3" name="Content Placeholder 2"/>
          <p:cNvSpPr>
            <a:spLocks noGrp="1"/>
          </p:cNvSpPr>
          <p:nvPr>
            <p:ph idx="1"/>
          </p:nvPr>
        </p:nvSpPr>
        <p:spPr>
          <a:xfrm>
            <a:off x="827584" y="1484784"/>
            <a:ext cx="8229600" cy="4678451"/>
          </a:xfrm>
        </p:spPr>
        <p:txBody>
          <a:bodyPr/>
          <a:lstStyle/>
          <a:p>
            <a:pPr marL="0" indent="0">
              <a:spcBef>
                <a:spcPts val="0"/>
              </a:spcBef>
              <a:buNone/>
            </a:pPr>
            <a:r>
              <a:rPr lang="en-US" sz="1400" dirty="0">
                <a:latin typeface="Consolas" panose="020B0609020204030204" pitchFamily="49" charset="0"/>
              </a:rPr>
              <a:t>text = '</a:t>
            </a:r>
            <a:r>
              <a:rPr lang="en-US" sz="1400" dirty="0" err="1">
                <a:latin typeface="Consolas" panose="020B0609020204030204" pitchFamily="49" charset="0"/>
              </a:rPr>
              <a:t>这是一段测试文本</a:t>
            </a:r>
            <a:r>
              <a:rPr lang="en-US" sz="1400" dirty="0">
                <a:latin typeface="Consolas" panose="020B0609020204030204" pitchFamily="49" charset="0"/>
              </a:rPr>
              <a:t>'</a:t>
            </a:r>
          </a:p>
          <a:p>
            <a:pPr marL="0" indent="0">
              <a:spcBef>
                <a:spcPts val="0"/>
              </a:spcBef>
              <a:buNone/>
            </a:pP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a:t>
            </a:r>
            <a:r>
              <a:rPr lang="en-US" sz="1400" dirty="0" err="1">
                <a:latin typeface="Consolas" panose="020B0609020204030204" pitchFamily="49" charset="0"/>
              </a:rPr>
              <a:t>以w+方式创建文件，可读可写</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with open('test.txt', 'w+', encoding='utf8') as </a:t>
            </a:r>
            <a:r>
              <a:rPr lang="en-US" sz="1400" dirty="0" err="1">
                <a:latin typeface="Consolas" panose="020B0609020204030204" pitchFamily="49" charset="0"/>
              </a:rPr>
              <a:t>fp</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(text)</a:t>
            </a:r>
          </a:p>
          <a:p>
            <a:pPr marL="0" indent="0">
              <a:spcBef>
                <a:spcPts val="0"/>
              </a:spcBef>
              <a:buNone/>
            </a:pPr>
            <a:r>
              <a:rPr lang="en-US" sz="1400" dirty="0">
                <a:latin typeface="Consolas" panose="020B0609020204030204" pitchFamily="49" charset="0"/>
              </a:rPr>
              <a:t>    #定位文件指针，在utf8编码中，一个汉字占3个字节</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从当前位置开始读取剩余内容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(12)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在当前位置写入新内容，覆盖原有内容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模拟</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重新定位</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(9)</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在当前位置写入内容</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('个')</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定位到文件尾</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(0, 2)</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fp.write</a:t>
            </a:r>
            <a:r>
              <a:rPr lang="en-US" sz="1400" dirty="0">
                <a:latin typeface="Consolas" panose="020B0609020204030204" pitchFamily="49" charset="0"/>
              </a:rPr>
              <a:t>('，</a:t>
            </a:r>
            <a:r>
              <a:rPr lang="en-US" sz="1400" dirty="0" err="1">
                <a:latin typeface="Consolas" panose="020B0609020204030204" pitchFamily="49" charset="0"/>
              </a:rPr>
              <a:t>结束</a:t>
            </a:r>
            <a:r>
              <a:rPr lang="en-US" sz="1400" dirty="0">
                <a:latin typeface="Consolas" panose="020B0609020204030204" pitchFamily="49" charset="0"/>
              </a:rPr>
              <a:t>。')</a:t>
            </a: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定位到文件头</a:t>
            </a:r>
            <a:endParaRPr lang="en-US" sz="1400" dirty="0">
              <a:latin typeface="Consolas" panose="020B0609020204030204" pitchFamily="49" charset="0"/>
            </a:endParaRPr>
          </a:p>
          <a:p>
            <a:pPr marL="0" indent="0">
              <a:spcBef>
                <a:spcPts val="0"/>
              </a:spcBef>
              <a:buNone/>
            </a:pPr>
            <a:r>
              <a:rPr lang="en-US" sz="1400" dirty="0">
                <a:latin typeface="Consolas" panose="020B0609020204030204" pitchFamily="49" charset="0"/>
              </a:rPr>
              <a:t>    </a:t>
            </a:r>
            <a:r>
              <a:rPr lang="en-US" sz="1400" dirty="0" err="1">
                <a:latin typeface="Consolas" panose="020B0609020204030204" pitchFamily="49" charset="0"/>
              </a:rPr>
              <a:t>fp.seek</a:t>
            </a:r>
            <a:r>
              <a:rPr lang="en-US" sz="1400" dirty="0">
                <a:latin typeface="Consolas" panose="020B0609020204030204" pitchFamily="49" charset="0"/>
              </a:rPr>
              <a:t>(0)</a:t>
            </a:r>
          </a:p>
          <a:p>
            <a:pPr marL="0" indent="0">
              <a:spcBef>
                <a:spcPts val="0"/>
              </a:spcBef>
              <a:buNone/>
            </a:pPr>
            <a:r>
              <a:rPr lang="en-US" sz="1400" dirty="0">
                <a:latin typeface="Consolas" panose="020B0609020204030204" pitchFamily="49" charset="0"/>
              </a:rPr>
              <a:t>    print(</a:t>
            </a:r>
            <a:r>
              <a:rPr lang="en-US" sz="1400" dirty="0" err="1">
                <a:latin typeface="Consolas" panose="020B0609020204030204" pitchFamily="49" charset="0"/>
              </a:rPr>
              <a:t>fp.read</a:t>
            </a:r>
            <a:r>
              <a:rPr lang="en-US" sz="1400" dirty="0">
                <a:latin typeface="Consolas" panose="020B0609020204030204" pitchFamily="49" charset="0"/>
              </a:rPr>
              <a:t>())</a:t>
            </a: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2612888450"/>
      </p:ext>
    </p:extLst>
  </p:cSld>
  <p:clrMapOvr>
    <a:masterClrMapping/>
  </p:clrMapOvr>
  <p:transition spd="slow" advClick="0">
    <p:pull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70" y="861538"/>
            <a:ext cx="9140825" cy="462281"/>
          </a:xfrm>
        </p:spPr>
        <p:txBody>
          <a:bodyPr>
            <a:normAutofit/>
          </a:bodyPr>
          <a:lstStyle/>
          <a:p>
            <a:pPr marL="342900" indent="-342900">
              <a:spcBef>
                <a:spcPct val="20000"/>
              </a:spcBef>
              <a:buClr>
                <a:srgbClr val="FF0000"/>
              </a:buClr>
              <a:buFont typeface="Wingdings" panose="05000000000000000000" pitchFamily="2" charset="2"/>
              <a:buChar char="ü"/>
            </a:pPr>
            <a:r>
              <a:rPr lang="zh-CN" altLang="en-US" sz="1800" noProof="1">
                <a:latin typeface="Times New Roman" pitchFamily="18" charset="0"/>
                <a:ea typeface="仿宋" pitchFamily="49" charset="-122"/>
                <a:cs typeface="+mn-cs"/>
              </a:rPr>
              <a:t>例：批量修改记事本文件编码格式</a:t>
            </a:r>
          </a:p>
        </p:txBody>
      </p:sp>
      <p:sp>
        <p:nvSpPr>
          <p:cNvPr id="48130" name="Content Placeholder 2"/>
          <p:cNvSpPr>
            <a:spLocks noGrp="1"/>
          </p:cNvSpPr>
          <p:nvPr>
            <p:ph idx="1"/>
          </p:nvPr>
        </p:nvSpPr>
        <p:spPr>
          <a:xfrm>
            <a:off x="1259632" y="1484784"/>
            <a:ext cx="8229600" cy="4678451"/>
          </a:xfrm>
        </p:spPr>
        <p:txBody>
          <a:bodyPr vert="horz" wrap="square" lIns="68591" tIns="34295" rIns="68591" bIns="34295" numCol="1" anchor="t" anchorCtr="0" compatLnSpc="1">
            <a:prstTxWarp prst="textNoShape">
              <a:avLst/>
            </a:prstTxWarp>
          </a:bodyPr>
          <a:lstStyle/>
          <a:p>
            <a:pPr eaLnBrk="1" fontAlgn="base" latinLnBrk="0" hangingPunct="1">
              <a:spcBef>
                <a:spcPct val="0"/>
              </a:spcBef>
              <a:buFont typeface="Wingdings" panose="05000000000000000000" charset="0"/>
              <a:buChar char="l"/>
            </a:pPr>
            <a:r>
              <a:rPr lang="zh-CN" altLang="en-US" sz="1600" b="1" noProof="1">
                <a:latin typeface="Consolas" panose="020B0609020204030204" pitchFamily="49" charset="0"/>
              </a:rPr>
              <a:t>方法一：</a:t>
            </a: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import os</a:t>
            </a:r>
          </a:p>
          <a:p>
            <a:pPr marL="0" indent="0">
              <a:spcBef>
                <a:spcPct val="0"/>
              </a:spcBef>
              <a:buNone/>
            </a:pPr>
            <a:endParaRPr lang="en-US" altLang="zh-CN" sz="1600" noProof="1">
              <a:latin typeface="Consolas" panose="020B0609020204030204" pitchFamily="49" charset="0"/>
            </a:endParaRPr>
          </a:p>
          <a:p>
            <a:pPr marL="0" indent="0">
              <a:spcBef>
                <a:spcPct val="0"/>
              </a:spcBef>
              <a:buNone/>
            </a:pPr>
            <a:r>
              <a:rPr lang="en-US" altLang="zh-CN" sz="1600" noProof="1">
                <a:latin typeface="Consolas" panose="020B0609020204030204" pitchFamily="49" charset="0"/>
              </a:rPr>
              <a:t># 获取当前文件夹中所有记事本文件清单</a:t>
            </a:r>
          </a:p>
          <a:p>
            <a:pPr marL="0" indent="0">
              <a:spcBef>
                <a:spcPct val="0"/>
              </a:spcBef>
              <a:buNone/>
            </a:pPr>
            <a:r>
              <a:rPr lang="en-US" altLang="zh-CN" sz="1600" noProof="1">
                <a:latin typeface="Consolas" panose="020B0609020204030204" pitchFamily="49" charset="0"/>
              </a:rPr>
              <a:t>fns = (fn for fn in os.listdir() if fn.endswith('.txt'))</a:t>
            </a:r>
          </a:p>
          <a:p>
            <a:pPr marL="0" indent="0">
              <a:spcBef>
                <a:spcPct val="0"/>
              </a:spcBef>
              <a:buNone/>
            </a:pPr>
            <a:r>
              <a:rPr lang="en-US" altLang="zh-CN" sz="1600" noProof="1">
                <a:latin typeface="Consolas" panose="020B0609020204030204" pitchFamily="49" charset="0"/>
              </a:rPr>
              <a:t>for fn in fns:</a:t>
            </a:r>
          </a:p>
          <a:p>
            <a:pPr marL="0" indent="0">
              <a:spcBef>
                <a:spcPct val="0"/>
              </a:spcBef>
              <a:buNone/>
            </a:pPr>
            <a:r>
              <a:rPr lang="en-US" altLang="zh-CN" sz="1600" noProof="1">
                <a:latin typeface="Consolas" panose="020B0609020204030204" pitchFamily="49" charset="0"/>
              </a:rPr>
              <a:t>    </a:t>
            </a:r>
            <a:r>
              <a:rPr lang="en-US" altLang="zh-CN" sz="1600" noProof="1">
                <a:solidFill>
                  <a:srgbClr val="0000FF"/>
                </a:solidFill>
                <a:latin typeface="Consolas" panose="020B0609020204030204" pitchFamily="49" charset="0"/>
              </a:rPr>
              <a:t>try:</a:t>
            </a:r>
          </a:p>
          <a:p>
            <a:pPr marL="0" indent="0">
              <a:spcBef>
                <a:spcPct val="0"/>
              </a:spcBef>
              <a:buNone/>
            </a:pPr>
            <a:r>
              <a:rPr lang="en-US" altLang="zh-CN" sz="1600" noProof="1">
                <a:latin typeface="Consolas" panose="020B0609020204030204" pitchFamily="49" charset="0"/>
              </a:rPr>
              <a:t>        # 首先尝试使用UTF8编码打开并读取文件内容</a:t>
            </a:r>
          </a:p>
          <a:p>
            <a:pPr marL="0" indent="0">
              <a:spcBef>
                <a:spcPct val="0"/>
              </a:spcBef>
              <a:buNone/>
            </a:pPr>
            <a:r>
              <a:rPr lang="en-US" altLang="zh-CN" sz="1600" noProof="1">
                <a:latin typeface="Consolas" panose="020B0609020204030204" pitchFamily="49" charset="0"/>
              </a:rPr>
              <a:t>        # 如果失败会抛出异常</a:t>
            </a:r>
          </a:p>
          <a:p>
            <a:pPr marL="0" indent="0">
              <a:spcBef>
                <a:spcPct val="0"/>
              </a:spcBef>
              <a:buNone/>
            </a:pPr>
            <a:r>
              <a:rPr lang="en-US" altLang="zh-CN" sz="1600" noProof="1">
                <a:latin typeface="Consolas" panose="020B0609020204030204" pitchFamily="49" charset="0"/>
              </a:rPr>
              <a:t>        with open(fn, encoding='utf8') as fp:</a:t>
            </a:r>
          </a:p>
          <a:p>
            <a:pPr marL="0" indent="0">
              <a:spcBef>
                <a:spcPct val="0"/>
              </a:spcBef>
              <a:buNone/>
            </a:pPr>
            <a:r>
              <a:rPr lang="en-US" altLang="zh-CN" sz="1600" noProof="1">
                <a:latin typeface="Consolas" panose="020B0609020204030204" pitchFamily="49" charset="0"/>
              </a:rPr>
              <a:t>            fp.read()</a:t>
            </a:r>
          </a:p>
          <a:p>
            <a:pPr marL="0" indent="0">
              <a:spcBef>
                <a:spcPct val="0"/>
              </a:spcBef>
              <a:buNone/>
            </a:pPr>
            <a:r>
              <a:rPr lang="en-US" altLang="zh-CN" sz="1600" noProof="1">
                <a:solidFill>
                  <a:srgbClr val="0000FF"/>
                </a:solidFill>
                <a:latin typeface="Consolas" panose="020B0609020204030204" pitchFamily="49" charset="0"/>
              </a:rPr>
              <a:t>    except:</a:t>
            </a:r>
          </a:p>
          <a:p>
            <a:pPr marL="0" indent="0">
              <a:spcBef>
                <a:spcPct val="0"/>
              </a:spcBef>
              <a:buNone/>
            </a:pPr>
            <a:r>
              <a:rPr lang="en-US" altLang="zh-CN" sz="1600" noProof="1">
                <a:latin typeface="Consolas" panose="020B0609020204030204" pitchFamily="49" charset="0"/>
              </a:rPr>
              <a:t>        # 以默认的GBK编码读取原文件内容</a:t>
            </a:r>
          </a:p>
          <a:p>
            <a:pPr marL="0" indent="0">
              <a:spcBef>
                <a:spcPct val="0"/>
              </a:spcBef>
              <a:buNone/>
            </a:pPr>
            <a:r>
              <a:rPr lang="en-US" altLang="zh-CN" sz="1600" noProof="1">
                <a:latin typeface="Consolas" panose="020B0609020204030204" pitchFamily="49" charset="0"/>
              </a:rPr>
              <a:t>        # 以UTF8编码写入新文件</a:t>
            </a:r>
          </a:p>
          <a:p>
            <a:pPr marL="0" indent="0">
              <a:spcBef>
                <a:spcPct val="0"/>
              </a:spcBef>
              <a:buNone/>
            </a:pPr>
            <a:r>
              <a:rPr lang="en-US" altLang="zh-CN" sz="1600" noProof="1">
                <a:latin typeface="Consolas" panose="020B0609020204030204" pitchFamily="49" charset="0"/>
              </a:rPr>
              <a:t>        with open(fn) as fp1:</a:t>
            </a:r>
          </a:p>
          <a:p>
            <a:pPr marL="0" indent="0">
              <a:spcBef>
                <a:spcPct val="0"/>
              </a:spcBef>
              <a:buNone/>
            </a:pPr>
            <a:r>
              <a:rPr lang="en-US" altLang="zh-CN" sz="1600" noProof="1">
                <a:latin typeface="Consolas" panose="020B0609020204030204" pitchFamily="49" charset="0"/>
              </a:rPr>
              <a:t>            with open('t.txt', 'w', encoding='utf8') as fp2:</a:t>
            </a:r>
          </a:p>
          <a:p>
            <a:pPr marL="0" indent="0">
              <a:spcBef>
                <a:spcPct val="0"/>
              </a:spcBef>
              <a:buNone/>
            </a:pPr>
            <a:r>
              <a:rPr lang="en-US" altLang="zh-CN" sz="1600" noProof="1">
                <a:latin typeface="Consolas" panose="020B0609020204030204" pitchFamily="49" charset="0"/>
              </a:rPr>
              <a:t>                fp2.write(fp1.read())</a:t>
            </a:r>
          </a:p>
          <a:p>
            <a:pPr marL="0" indent="0">
              <a:spcBef>
                <a:spcPct val="0"/>
              </a:spcBef>
              <a:buNone/>
            </a:pPr>
            <a:r>
              <a:rPr lang="en-US" altLang="zh-CN" sz="1600" noProof="1">
                <a:latin typeface="Consolas" panose="020B0609020204030204" pitchFamily="49" charset="0"/>
              </a:rPr>
              <a:t>        # 删除原文件，把新文件重命名为原文件</a:t>
            </a:r>
          </a:p>
          <a:p>
            <a:pPr marL="0" indent="0">
              <a:spcBef>
                <a:spcPct val="0"/>
              </a:spcBef>
              <a:buNone/>
            </a:pPr>
            <a:r>
              <a:rPr lang="en-US" altLang="zh-CN" sz="1600" noProof="1">
                <a:latin typeface="Consolas" panose="020B0609020204030204" pitchFamily="49" charset="0"/>
              </a:rPr>
              <a:t>        os.remove(fn)</a:t>
            </a:r>
          </a:p>
          <a:p>
            <a:pPr marL="0" indent="0">
              <a:spcBef>
                <a:spcPct val="0"/>
              </a:spcBef>
              <a:buNone/>
            </a:pPr>
            <a:r>
              <a:rPr lang="en-US" altLang="zh-CN" sz="1600" noProof="1">
                <a:latin typeface="Consolas" panose="020B0609020204030204" pitchFamily="49" charset="0"/>
              </a:rPr>
              <a:t>        os.rename('t.txt', fn)   </a:t>
            </a:r>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Tree>
    <p:extLst>
      <p:ext uri="{BB962C8B-B14F-4D97-AF65-F5344CB8AC3E}">
        <p14:creationId xmlns:p14="http://schemas.microsoft.com/office/powerpoint/2010/main" val="419232311"/>
      </p:ext>
    </p:extLst>
  </p:cSld>
  <p:clrMapOvr>
    <a:masterClrMapping/>
  </p:clrMapOvr>
  <p:transition spd="slow" advClick="0">
    <p:pull dir="d"/>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19</a:t>
            </a:fld>
            <a:endParaRPr lang="zh-CN" altLang="en-US" dirty="0"/>
          </a:p>
        </p:txBody>
      </p:sp>
      <p:grpSp>
        <p:nvGrpSpPr>
          <p:cNvPr id="5" name="组合 67"/>
          <p:cNvGrpSpPr/>
          <p:nvPr/>
        </p:nvGrpSpPr>
        <p:grpSpPr>
          <a:xfrm>
            <a:off x="539552" y="125404"/>
            <a:ext cx="8161601" cy="674847"/>
            <a:chOff x="936625" y="4202884"/>
            <a:chExt cx="8161601" cy="674847"/>
          </a:xfrm>
        </p:grpSpPr>
        <p:grpSp>
          <p:nvGrpSpPr>
            <p:cNvPr id="6" name="组合 106"/>
            <p:cNvGrpSpPr/>
            <p:nvPr/>
          </p:nvGrpSpPr>
          <p:grpSpPr>
            <a:xfrm>
              <a:off x="936625" y="4202884"/>
              <a:ext cx="8161601" cy="674847"/>
              <a:chOff x="927100" y="4202884"/>
              <a:chExt cx="8161601" cy="674847"/>
            </a:xfrm>
          </p:grpSpPr>
          <p:sp>
            <p:nvSpPr>
              <p:cNvPr id="8"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7" name="图片 6" descr="无标题.png"/>
            <p:cNvPicPr>
              <a:picLocks noChangeAspect="1"/>
            </p:cNvPicPr>
            <p:nvPr/>
          </p:nvPicPr>
          <p:blipFill>
            <a:blip r:embed="rId2" cstate="print"/>
            <a:stretch>
              <a:fillRect/>
            </a:stretch>
          </p:blipFill>
          <p:spPr>
            <a:xfrm>
              <a:off x="1137949" y="4364064"/>
              <a:ext cx="433676" cy="330989"/>
            </a:xfrm>
            <a:prstGeom prst="rect">
              <a:avLst/>
            </a:prstGeom>
          </p:spPr>
        </p:pic>
      </p:grpSp>
      <p:sp>
        <p:nvSpPr>
          <p:cNvPr id="10" name="矩形 1"/>
          <p:cNvSpPr>
            <a:spLocks noChangeArrowheads="1"/>
          </p:cNvSpPr>
          <p:nvPr/>
        </p:nvSpPr>
        <p:spPr bwMode="auto">
          <a:xfrm>
            <a:off x="665018" y="1624157"/>
            <a:ext cx="8073304" cy="1015663"/>
          </a:xfrm>
          <a:prstGeom prst="rect">
            <a:avLst/>
          </a:prstGeom>
          <a:noFill/>
          <a:ln w="9525">
            <a:noFill/>
            <a:miter lim="800000"/>
            <a:headEnd/>
            <a:tailEnd/>
          </a:ln>
        </p:spPr>
        <p:txBody>
          <a:bodyPr wrap="square">
            <a:spAutoFit/>
          </a:bodyPr>
          <a:lstStyle/>
          <a:p>
            <a:pPr indent="269875" algn="just">
              <a:lnSpc>
                <a:spcPct val="125000"/>
              </a:lnSpc>
              <a:buClr>
                <a:srgbClr val="FF0000"/>
              </a:buClr>
              <a:buFont typeface="Wingdings" pitchFamily="2" charset="2"/>
              <a:buChar char="n"/>
            </a:pPr>
            <a:r>
              <a:rPr lang="zh-CN" altLang="zh-CN" sz="2400" dirty="0">
                <a:latin typeface="仿宋" panose="02010609060101010101" pitchFamily="49" charset="-122"/>
                <a:ea typeface="仿宋" panose="02010609060101010101" pitchFamily="49" charset="-122"/>
                <a:cs typeface="Times New Roman" pitchFamily="18" charset="0"/>
              </a:rPr>
              <a:t>一维数据由对等关系的有序或无序数据构成，采用线性方</a:t>
            </a:r>
            <a:endParaRPr lang="en-US" altLang="zh-CN" sz="2400" dirty="0">
              <a:latin typeface="仿宋" panose="02010609060101010101" pitchFamily="49" charset="-122"/>
              <a:ea typeface="仿宋" panose="02010609060101010101" pitchFamily="49" charset="-122"/>
              <a:cs typeface="Times New Roman" pitchFamily="18" charset="0"/>
            </a:endParaRPr>
          </a:p>
          <a:p>
            <a:pPr indent="269875" algn="just">
              <a:lnSpc>
                <a:spcPct val="125000"/>
              </a:lnSpc>
              <a:buClr>
                <a:srgbClr val="FF0000"/>
              </a:buClr>
            </a:pPr>
            <a:r>
              <a:rPr lang="zh-CN" altLang="zh-CN" sz="2400" dirty="0">
                <a:latin typeface="仿宋" panose="02010609060101010101" pitchFamily="49" charset="-122"/>
                <a:ea typeface="仿宋" panose="02010609060101010101" pitchFamily="49" charset="-122"/>
                <a:cs typeface="Times New Roman" pitchFamily="18" charset="0"/>
              </a:rPr>
              <a:t>式组织，对应于数学中的数组和集合等概念。</a:t>
            </a:r>
          </a:p>
        </p:txBody>
      </p:sp>
      <p:graphicFrame>
        <p:nvGraphicFramePr>
          <p:cNvPr id="11" name="表格 10">
            <a:extLst>
              <a:ext uri="{FF2B5EF4-FFF2-40B4-BE49-F238E27FC236}">
                <a16:creationId xmlns:a16="http://schemas.microsoft.com/office/drawing/2014/main" id="{C75140CC-EF5A-42DC-8335-F19A53E91200}"/>
              </a:ext>
            </a:extLst>
          </p:cNvPr>
          <p:cNvGraphicFramePr>
            <a:graphicFrameLocks noGrp="1"/>
          </p:cNvGraphicFramePr>
          <p:nvPr>
            <p:extLst>
              <p:ext uri="{D42A27DB-BD31-4B8C-83A1-F6EECF244321}">
                <p14:modId xmlns:p14="http://schemas.microsoft.com/office/powerpoint/2010/main" val="3174478816"/>
              </p:ext>
            </p:extLst>
          </p:nvPr>
        </p:nvGraphicFramePr>
        <p:xfrm>
          <a:off x="572222" y="2574924"/>
          <a:ext cx="8294687" cy="822960"/>
        </p:xfrm>
        <a:graphic>
          <a:graphicData uri="http://schemas.openxmlformats.org/drawingml/2006/table">
            <a:tbl>
              <a:tblPr/>
              <a:tblGrid>
                <a:gridCol w="8294687">
                  <a:extLst>
                    <a:ext uri="{9D8B030D-6E8A-4147-A177-3AD203B41FA5}">
                      <a16:colId xmlns:a16="http://schemas.microsoft.com/office/drawing/2014/main" val="635714504"/>
                    </a:ext>
                  </a:extLst>
                </a:gridCol>
              </a:tblGrid>
              <a:tr h="76055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中国、美国、日本、德国、法国、英国、意大利、加拿大、俄罗斯、欧盟、澳大利亚、南非、阿根廷、巴西、印度、印度尼西亚、墨西哥、沙特阿拉伯、土耳其、韩国</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781247722"/>
                  </a:ext>
                </a:extLst>
              </a:tr>
            </a:tbl>
          </a:graphicData>
        </a:graphic>
      </p:graphicFrame>
      <p:sp>
        <p:nvSpPr>
          <p:cNvPr id="12"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342900" indent="-342900">
              <a:spcBef>
                <a:spcPct val="0"/>
              </a:spcBef>
              <a:buClr>
                <a:srgbClr val="FF0000"/>
              </a:buClr>
              <a:buFont typeface="Wingdings" panose="05000000000000000000" pitchFamily="2" charset="2"/>
              <a:buChar char="Ø"/>
              <a:defRPr/>
            </a:pPr>
            <a:r>
              <a:rPr lang="zh-CN" altLang="en-US" sz="2800" b="1" dirty="0">
                <a:solidFill>
                  <a:srgbClr val="262626"/>
                </a:solidFill>
                <a:latin typeface="仿宋" panose="02010609060101010101" pitchFamily="49" charset="-122"/>
                <a:ea typeface="仿宋" panose="02010609060101010101" pitchFamily="49" charset="-122"/>
              </a:rPr>
              <a:t>数据组织的维度</a:t>
            </a:r>
            <a:endParaRPr lang="zh-CN" altLang="zh-CN" sz="2800" b="1" dirty="0">
              <a:solidFill>
                <a:srgbClr val="262626"/>
              </a:solidFill>
              <a:latin typeface="仿宋" panose="02010609060101010101" pitchFamily="49" charset="-122"/>
              <a:ea typeface="仿宋" panose="02010609060101010101" pitchFamily="49" charset="-122"/>
            </a:endParaRPr>
          </a:p>
        </p:txBody>
      </p:sp>
      <p:sp>
        <p:nvSpPr>
          <p:cNvPr id="13" name="矩形 5"/>
          <p:cNvSpPr>
            <a:spLocks noChangeArrowheads="1"/>
          </p:cNvSpPr>
          <p:nvPr/>
        </p:nvSpPr>
        <p:spPr bwMode="auto">
          <a:xfrm>
            <a:off x="665018" y="3510180"/>
            <a:ext cx="8434388" cy="973472"/>
          </a:xfrm>
          <a:prstGeom prst="rect">
            <a:avLst/>
          </a:prstGeom>
          <a:noFill/>
          <a:ln w="9525">
            <a:noFill/>
            <a:miter lim="800000"/>
            <a:headEnd/>
            <a:tailEnd/>
          </a:ln>
        </p:spPr>
        <p:txBody>
          <a:bodyPr wrap="square">
            <a:spAutoFit/>
          </a:bodyPr>
          <a:lstStyle/>
          <a:p>
            <a:pPr indent="269875" algn="just">
              <a:lnSpc>
                <a:spcPct val="125000"/>
              </a:lnSpc>
              <a:buClr>
                <a:srgbClr val="FF0000"/>
              </a:buClr>
              <a:buFont typeface="Wingdings" pitchFamily="2" charset="2"/>
              <a:buChar char="n"/>
            </a:pPr>
            <a:r>
              <a:rPr lang="zh-CN" altLang="zh-CN" sz="2400" dirty="0">
                <a:latin typeface="仿宋" panose="02010609060101010101" pitchFamily="49" charset="-122"/>
                <a:ea typeface="仿宋" panose="02010609060101010101" pitchFamily="49" charset="-122"/>
                <a:cs typeface="Times New Roman" pitchFamily="18" charset="0"/>
              </a:rPr>
              <a:t>二维数据，也称表格数据，由关联关系数据构成，采用表格</a:t>
            </a:r>
            <a:endParaRPr lang="en-US" altLang="zh-CN" sz="2400" dirty="0">
              <a:latin typeface="仿宋" panose="02010609060101010101" pitchFamily="49" charset="-122"/>
              <a:ea typeface="仿宋" panose="02010609060101010101" pitchFamily="49" charset="-122"/>
              <a:cs typeface="Times New Roman" pitchFamily="18" charset="0"/>
            </a:endParaRPr>
          </a:p>
          <a:p>
            <a:pPr indent="269875" algn="just">
              <a:lnSpc>
                <a:spcPct val="125000"/>
              </a:lnSpc>
              <a:buClr>
                <a:srgbClr val="FF0000"/>
              </a:buClr>
            </a:pPr>
            <a:r>
              <a:rPr lang="zh-CN" altLang="zh-CN" sz="2400" dirty="0">
                <a:latin typeface="仿宋" panose="02010609060101010101" pitchFamily="49" charset="-122"/>
                <a:ea typeface="仿宋" panose="02010609060101010101" pitchFamily="49" charset="-122"/>
                <a:cs typeface="Times New Roman" pitchFamily="18" charset="0"/>
              </a:rPr>
              <a:t>方式组织，对应于数学中的矩阵。</a:t>
            </a:r>
          </a:p>
        </p:txBody>
      </p:sp>
      <p:graphicFrame>
        <p:nvGraphicFramePr>
          <p:cNvPr id="14" name="表格 13">
            <a:extLst>
              <a:ext uri="{FF2B5EF4-FFF2-40B4-BE49-F238E27FC236}">
                <a16:creationId xmlns:a16="http://schemas.microsoft.com/office/drawing/2014/main" id="{E1DE26C2-BC90-4C38-88A6-3150F1B414EA}"/>
              </a:ext>
            </a:extLst>
          </p:cNvPr>
          <p:cNvGraphicFramePr>
            <a:graphicFrameLocks noGrp="1"/>
          </p:cNvGraphicFramePr>
          <p:nvPr>
            <p:extLst>
              <p:ext uri="{D42A27DB-BD31-4B8C-83A1-F6EECF244321}">
                <p14:modId xmlns:p14="http://schemas.microsoft.com/office/powerpoint/2010/main" val="1120216846"/>
              </p:ext>
            </p:extLst>
          </p:nvPr>
        </p:nvGraphicFramePr>
        <p:xfrm>
          <a:off x="1174552" y="4605637"/>
          <a:ext cx="6842125" cy="1806288"/>
        </p:xfrm>
        <a:graphic>
          <a:graphicData uri="http://schemas.openxmlformats.org/drawingml/2006/table">
            <a:tbl>
              <a:tblPr/>
              <a:tblGrid>
                <a:gridCol w="1711325">
                  <a:extLst>
                    <a:ext uri="{9D8B030D-6E8A-4147-A177-3AD203B41FA5}">
                      <a16:colId xmlns:a16="http://schemas.microsoft.com/office/drawing/2014/main" val="3960112794"/>
                    </a:ext>
                  </a:extLst>
                </a:gridCol>
                <a:gridCol w="1709737">
                  <a:extLst>
                    <a:ext uri="{9D8B030D-6E8A-4147-A177-3AD203B41FA5}">
                      <a16:colId xmlns:a16="http://schemas.microsoft.com/office/drawing/2014/main" val="3485583525"/>
                    </a:ext>
                  </a:extLst>
                </a:gridCol>
                <a:gridCol w="1709738">
                  <a:extLst>
                    <a:ext uri="{9D8B030D-6E8A-4147-A177-3AD203B41FA5}">
                      <a16:colId xmlns:a16="http://schemas.microsoft.com/office/drawing/2014/main" val="274060207"/>
                    </a:ext>
                  </a:extLst>
                </a:gridCol>
                <a:gridCol w="1711325">
                  <a:extLst>
                    <a:ext uri="{9D8B030D-6E8A-4147-A177-3AD203B41FA5}">
                      <a16:colId xmlns:a16="http://schemas.microsoft.com/office/drawing/2014/main" val="1582413856"/>
                    </a:ext>
                  </a:extLst>
                </a:gridCol>
              </a:tblGrid>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763570161"/>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120.7</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w="19050" cap="flat" cmpd="sng" algn="ctr">
                      <a:solidFill>
                        <a:srgbClr val="000000"/>
                      </a:solidFill>
                      <a:prstDash val="solid"/>
                      <a:round/>
                      <a:headEnd type="none" w="med" len="med"/>
                      <a:tailEnd type="none" w="med" len="med"/>
                    </a:lnT>
                    <a:lnB>
                      <a:noFill/>
                    </a:lnB>
                    <a:lnTlToBr>
                      <a:noFill/>
                    </a:lnTlToBr>
                    <a:lnBlToTr>
                      <a:noFill/>
                    </a:lnBlToTr>
                    <a:solidFill>
                      <a:srgbClr val="FFFFFF"/>
                    </a:solidFill>
                  </a:tcPr>
                </a:tc>
                <a:extLst>
                  <a:ext uri="{0D108BD9-81ED-4DB2-BD59-A6C34878D82A}">
                    <a16:rowId xmlns:a16="http://schemas.microsoft.com/office/drawing/2014/main" val="2821158246"/>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101.2</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127.3</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127.8</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29973963"/>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广州</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101.3</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119.4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120.0</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409992662"/>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102.0</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140.9</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145.5</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3131787937"/>
                  </a:ext>
                </a:extLst>
              </a:tr>
              <a:tr h="301048">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沈阳</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100.1</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101.4</a:t>
                      </a:r>
                      <a:endParaRPr kumimoji="0" lang="zh-CN" altLang="zh-CN" sz="20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101.6</a:t>
                      </a:r>
                      <a:endParaRPr kumimoji="0" lang="zh-CN" altLang="zh-CN" sz="20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0000"/>
                      </a:solidFill>
                      <a:prstDash val="solid"/>
                      <a:round/>
                      <a:headEnd type="none" w="med" len="med"/>
                      <a:tailEnd type="none" w="med" len="med"/>
                    </a:lnL>
                    <a:lnR>
                      <a:noFill/>
                    </a:lnR>
                    <a:lnT>
                      <a:noFill/>
                    </a:lnT>
                    <a:lnB w="1905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080511035"/>
                  </a:ext>
                </a:extLst>
              </a:tr>
            </a:tbl>
          </a:graphicData>
        </a:graphic>
      </p:graphicFrame>
    </p:spTree>
    <p:extLst>
      <p:ext uri="{BB962C8B-B14F-4D97-AF65-F5344CB8AC3E}">
        <p14:creationId xmlns:p14="http://schemas.microsoft.com/office/powerpoint/2010/main" val="39722149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2000"/>
                                        <p:tgtEl>
                                          <p:spTgt spid="10">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xEl>
                                              <p:pRg st="1" end="1"/>
                                            </p:txEl>
                                          </p:spTgt>
                                        </p:tgtEl>
                                        <p:attrNameLst>
                                          <p:attrName>style.visibility</p:attrName>
                                        </p:attrNameLst>
                                      </p:cBhvr>
                                      <p:to>
                                        <p:strVal val="visible"/>
                                      </p:to>
                                    </p:set>
                                    <p:animEffect transition="in" filter="fade">
                                      <p:cBhvr>
                                        <p:cTn id="10" dur="2000"/>
                                        <p:tgtEl>
                                          <p:spTgt spid="10">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fade">
                                      <p:cBhvr>
                                        <p:cTn id="21" dur="2000"/>
                                        <p:tgtEl>
                                          <p:spTgt spid="13">
                                            <p:txEl>
                                              <p:pRg st="0" end="0"/>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xEl>
                                              <p:pRg st="1" end="1"/>
                                            </p:txEl>
                                          </p:spTgt>
                                        </p:tgtEl>
                                        <p:attrNameLst>
                                          <p:attrName>style.visibility</p:attrName>
                                        </p:attrNameLst>
                                      </p:cBhvr>
                                      <p:to>
                                        <p:strVal val="visible"/>
                                      </p:to>
                                    </p:set>
                                    <p:animEffect transition="in" filter="fade">
                                      <p:cBhvr>
                                        <p:cTn id="24" dur="2000"/>
                                        <p:tgtEl>
                                          <p:spTgt spid="13">
                                            <p:txEl>
                                              <p:pRg st="1" end="1"/>
                                            </p:txEl>
                                          </p:spTgt>
                                        </p:tgtEl>
                                      </p:cBhvr>
                                    </p:animEffect>
                                  </p:childTnLst>
                                </p:cTn>
                              </p:par>
                              <p:par>
                                <p:cTn id="25" presetID="2" presetClass="entr" presetSubtype="4"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allAtOnce"/>
      <p:bldP spid="13" grpId="0" build="allAtOnce"/>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4" name="标题 4097"/>
          <p:cNvSpPr>
            <a:spLocks noGrp="1" noChangeArrowheads="1"/>
          </p:cNvSpPr>
          <p:nvPr>
            <p:ph type="title"/>
          </p:nvPr>
        </p:nvSpPr>
        <p:spPr/>
        <p:txBody>
          <a:bodyPr>
            <a:normAutofit/>
          </a:bodyPr>
          <a:lstStyle/>
          <a:p>
            <a:pPr eaLnBrk="1" hangingPunct="1"/>
            <a:r>
              <a:rPr lang="zh-CN" altLang="en-US" b="1" dirty="0"/>
              <a:t>第</a:t>
            </a:r>
            <a:r>
              <a:rPr lang="en-US" altLang="zh-CN" b="1" dirty="0"/>
              <a:t>7</a:t>
            </a:r>
            <a:r>
              <a:rPr lang="zh-CN" altLang="en-US" dirty="0"/>
              <a:t>章 文件操作与应用</a:t>
            </a:r>
            <a:endParaRPr lang="zh-CN" altLang="en-US" b="1" dirty="0"/>
          </a:p>
        </p:txBody>
      </p:sp>
      <p:sp>
        <p:nvSpPr>
          <p:cNvPr id="4100" name="灯片编号占位符 2"/>
          <p:cNvSpPr>
            <a:spLocks noGrp="1" noChangeArrowheads="1"/>
          </p:cNvSpPr>
          <p:nvPr>
            <p:ph type="sldNum" sz="quarter" idx="429496729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2400">
                <a:solidFill>
                  <a:schemeClr val="tx1"/>
                </a:solidFill>
                <a:latin typeface="Times New Roman" panose="02020603050405020304" pitchFamily="18" charset="0"/>
                <a:ea typeface="宋体" panose="02010600030101010101" pitchFamily="2" charset="-122"/>
              </a:defRPr>
            </a:lvl1pPr>
            <a:lvl2pPr>
              <a:defRPr sz="2400">
                <a:solidFill>
                  <a:schemeClr val="tx1"/>
                </a:solidFill>
                <a:latin typeface="Times New Roman" panose="02020603050405020304" pitchFamily="18" charset="0"/>
                <a:ea typeface="宋体" panose="02010600030101010101" pitchFamily="2" charset="-122"/>
              </a:defRPr>
            </a:lvl2pPr>
            <a:lvl3pPr>
              <a:defRPr sz="2400">
                <a:solidFill>
                  <a:schemeClr val="tx1"/>
                </a:solidFill>
                <a:latin typeface="Times New Roman" panose="02020603050405020304" pitchFamily="18" charset="0"/>
                <a:ea typeface="宋体" panose="02010600030101010101" pitchFamily="2" charset="-122"/>
              </a:defRPr>
            </a:lvl3pPr>
            <a:lvl4pPr>
              <a:defRPr sz="2400">
                <a:solidFill>
                  <a:schemeClr val="tx1"/>
                </a:solidFill>
                <a:latin typeface="Times New Roman" panose="02020603050405020304" pitchFamily="18" charset="0"/>
                <a:ea typeface="宋体" panose="02010600030101010101" pitchFamily="2" charset="-122"/>
              </a:defRPr>
            </a:lvl4pPr>
            <a:lvl5pPr>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a:defRPr/>
            </a:pPr>
            <a:fld id="{56DC911D-46DE-485C-8777-064FD0BC3DF5}" type="slidenum">
              <a:rPr lang="zh-CN" altLang="en-US" sz="1200" dirty="0" smtClean="0"/>
              <a:pPr>
                <a:defRPr/>
              </a:pPr>
              <a:t>2</a:t>
            </a:fld>
            <a:endParaRPr lang="zh-CN" altLang="en-US" sz="1200" dirty="0"/>
          </a:p>
        </p:txBody>
      </p:sp>
      <p:grpSp>
        <p:nvGrpSpPr>
          <p:cNvPr id="5" name="组合 107"/>
          <p:cNvGrpSpPr/>
          <p:nvPr/>
        </p:nvGrpSpPr>
        <p:grpSpPr>
          <a:xfrm>
            <a:off x="1331640" y="5733256"/>
            <a:ext cx="4011296" cy="684275"/>
            <a:chOff x="939802" y="5062184"/>
            <a:chExt cx="4011296" cy="684275"/>
          </a:xfrm>
        </p:grpSpPr>
        <p:grpSp>
          <p:nvGrpSpPr>
            <p:cNvPr id="6" name="组合 33"/>
            <p:cNvGrpSpPr/>
            <p:nvPr/>
          </p:nvGrpSpPr>
          <p:grpSpPr>
            <a:xfrm>
              <a:off x="939802" y="5098728"/>
              <a:ext cx="813499" cy="647731"/>
              <a:chOff x="6068613" y="2138334"/>
              <a:chExt cx="412166" cy="348468"/>
            </a:xfrm>
          </p:grpSpPr>
          <p:sp>
            <p:nvSpPr>
              <p:cNvPr id="8"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7" name="TextBox 6"/>
            <p:cNvSpPr txBox="1">
              <a:spLocks noChangeArrowheads="1"/>
            </p:cNvSpPr>
            <p:nvPr/>
          </p:nvSpPr>
          <p:spPr bwMode="auto">
            <a:xfrm>
              <a:off x="1443858"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 7.7 </a:t>
              </a:r>
              <a:r>
                <a:rPr lang="zh-CN" altLang="en-US" sz="3600" b="1" dirty="0">
                  <a:latin typeface="Times New Roman" pitchFamily="18" charset="0"/>
                  <a:ea typeface="黑体" pitchFamily="49" charset="-122"/>
                </a:rPr>
                <a:t>本章小结</a:t>
              </a:r>
            </a:p>
          </p:txBody>
        </p:sp>
      </p:grpSp>
      <p:grpSp>
        <p:nvGrpSpPr>
          <p:cNvPr id="4" name="组合 3"/>
          <p:cNvGrpSpPr/>
          <p:nvPr/>
        </p:nvGrpSpPr>
        <p:grpSpPr>
          <a:xfrm>
            <a:off x="988924" y="980728"/>
            <a:ext cx="4231148" cy="684042"/>
            <a:chOff x="696233" y="1326432"/>
            <a:chExt cx="4231148" cy="684042"/>
          </a:xfrm>
        </p:grpSpPr>
        <p:sp>
          <p:nvSpPr>
            <p:cNvPr id="11" name="TextBox 6"/>
            <p:cNvSpPr txBox="1">
              <a:spLocks noChangeArrowheads="1"/>
            </p:cNvSpPr>
            <p:nvPr/>
          </p:nvSpPr>
          <p:spPr bwMode="auto">
            <a:xfrm>
              <a:off x="6962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3" name="组合 2"/>
            <p:cNvGrpSpPr/>
            <p:nvPr/>
          </p:nvGrpSpPr>
          <p:grpSpPr>
            <a:xfrm>
              <a:off x="958665" y="1327471"/>
              <a:ext cx="842977" cy="683003"/>
              <a:chOff x="958665" y="1327471"/>
              <a:chExt cx="842977" cy="683003"/>
            </a:xfrm>
          </p:grpSpPr>
          <p:sp>
            <p:nvSpPr>
              <p:cNvPr id="1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3" name="图片 12" descr="1.jpg"/>
              <p:cNvPicPr>
                <a:picLocks noChangeAspect="1"/>
              </p:cNvPicPr>
              <p:nvPr/>
            </p:nvPicPr>
            <p:blipFill>
              <a:blip r:embed="rId2" cstate="print"/>
              <a:stretch>
                <a:fillRect/>
              </a:stretch>
            </p:blipFill>
            <p:spPr>
              <a:xfrm>
                <a:off x="1189071" y="1467621"/>
                <a:ext cx="377680" cy="419801"/>
              </a:xfrm>
              <a:prstGeom prst="rect">
                <a:avLst/>
              </a:prstGeom>
            </p:spPr>
          </p:pic>
        </p:grpSp>
      </p:grpSp>
      <p:grpSp>
        <p:nvGrpSpPr>
          <p:cNvPr id="14" name="组合 114"/>
          <p:cNvGrpSpPr/>
          <p:nvPr/>
        </p:nvGrpSpPr>
        <p:grpSpPr>
          <a:xfrm>
            <a:off x="899592" y="1772816"/>
            <a:ext cx="6225040" cy="662730"/>
            <a:chOff x="554157" y="3380765"/>
            <a:chExt cx="6225040" cy="662730"/>
          </a:xfrm>
        </p:grpSpPr>
        <p:grpSp>
          <p:nvGrpSpPr>
            <p:cNvPr id="15" name="组合 105"/>
            <p:cNvGrpSpPr/>
            <p:nvPr/>
          </p:nvGrpSpPr>
          <p:grpSpPr>
            <a:xfrm>
              <a:off x="554157" y="3380765"/>
              <a:ext cx="6225040" cy="662730"/>
              <a:chOff x="554157" y="3380765"/>
              <a:chExt cx="6225040" cy="662730"/>
            </a:xfrm>
          </p:grpSpPr>
          <p:sp>
            <p:nvSpPr>
              <p:cNvPr id="1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554157"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文件基本操作</a:t>
                </a:r>
                <a:endParaRPr lang="zh-CN" altLang="en-US" sz="3600" b="1" dirty="0">
                  <a:latin typeface="黑体" pitchFamily="49" charset="-122"/>
                  <a:ea typeface="黑体" pitchFamily="49" charset="-122"/>
                </a:endParaRPr>
              </a:p>
            </p:txBody>
          </p:sp>
        </p:grpSp>
        <p:pic>
          <p:nvPicPr>
            <p:cNvPr id="16" name="图片 15" descr="12.jpg"/>
            <p:cNvPicPr>
              <a:picLocks noChangeAspect="1"/>
            </p:cNvPicPr>
            <p:nvPr/>
          </p:nvPicPr>
          <p:blipFill>
            <a:blip r:embed="rId3" cstate="print"/>
            <a:stretch>
              <a:fillRect/>
            </a:stretch>
          </p:blipFill>
          <p:spPr>
            <a:xfrm>
              <a:off x="1115929" y="3530600"/>
              <a:ext cx="446172" cy="431048"/>
            </a:xfrm>
            <a:prstGeom prst="rect">
              <a:avLst/>
            </a:prstGeom>
          </p:spPr>
        </p:pic>
      </p:grpSp>
      <p:grpSp>
        <p:nvGrpSpPr>
          <p:cNvPr id="19" name="组合 67"/>
          <p:cNvGrpSpPr/>
          <p:nvPr/>
        </p:nvGrpSpPr>
        <p:grpSpPr>
          <a:xfrm>
            <a:off x="1259632" y="2492896"/>
            <a:ext cx="8280920" cy="727935"/>
            <a:chOff x="936625" y="4149796"/>
            <a:chExt cx="8280920" cy="727935"/>
          </a:xfrm>
        </p:grpSpPr>
        <p:grpSp>
          <p:nvGrpSpPr>
            <p:cNvPr id="20" name="组合 106"/>
            <p:cNvGrpSpPr/>
            <p:nvPr/>
          </p:nvGrpSpPr>
          <p:grpSpPr>
            <a:xfrm>
              <a:off x="936625" y="4149796"/>
              <a:ext cx="8280920" cy="727935"/>
              <a:chOff x="927100" y="4149796"/>
              <a:chExt cx="8280920" cy="727935"/>
            </a:xfrm>
          </p:grpSpPr>
          <p:sp>
            <p:nvSpPr>
              <p:cNvPr id="2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23" name="TextBox 6"/>
              <p:cNvSpPr txBox="1">
                <a:spLocks noChangeArrowheads="1"/>
              </p:cNvSpPr>
              <p:nvPr/>
            </p:nvSpPr>
            <p:spPr bwMode="auto">
              <a:xfrm>
                <a:off x="1890780" y="4149796"/>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数据格式化</a:t>
                </a:r>
                <a:endParaRPr lang="zh-CN" altLang="en-US" sz="3600" b="1" dirty="0">
                  <a:latin typeface="黑体" pitchFamily="49" charset="-122"/>
                  <a:ea typeface="黑体" pitchFamily="49" charset="-122"/>
                </a:endParaRPr>
              </a:p>
            </p:txBody>
          </p:sp>
        </p:grpSp>
        <p:pic>
          <p:nvPicPr>
            <p:cNvPr id="21" name="图片 20" descr="无标题.png"/>
            <p:cNvPicPr>
              <a:picLocks noChangeAspect="1"/>
            </p:cNvPicPr>
            <p:nvPr/>
          </p:nvPicPr>
          <p:blipFill>
            <a:blip r:embed="rId4" cstate="print"/>
            <a:stretch>
              <a:fillRect/>
            </a:stretch>
          </p:blipFill>
          <p:spPr>
            <a:xfrm>
              <a:off x="1137949" y="4364064"/>
              <a:ext cx="433676" cy="330989"/>
            </a:xfrm>
            <a:prstGeom prst="rect">
              <a:avLst/>
            </a:prstGeom>
          </p:spPr>
        </p:pic>
      </p:grpSp>
      <p:grpSp>
        <p:nvGrpSpPr>
          <p:cNvPr id="24" name="组合 109"/>
          <p:cNvGrpSpPr/>
          <p:nvPr/>
        </p:nvGrpSpPr>
        <p:grpSpPr>
          <a:xfrm>
            <a:off x="1279931" y="3356992"/>
            <a:ext cx="6172389" cy="1200304"/>
            <a:chOff x="956926" y="4599564"/>
            <a:chExt cx="6172389" cy="1200304"/>
          </a:xfrm>
        </p:grpSpPr>
        <p:sp>
          <p:nvSpPr>
            <p:cNvPr id="2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26" name="图片 25" descr="u=714968970,2342735455&amp;fm=27&amp;gp=0.jpg"/>
            <p:cNvPicPr/>
            <p:nvPr/>
          </p:nvPicPr>
          <p:blipFill>
            <a:blip r:embed="rId5"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27" name="TextBox 6"/>
            <p:cNvSpPr txBox="1">
              <a:spLocks noChangeArrowheads="1"/>
            </p:cNvSpPr>
            <p:nvPr/>
          </p:nvSpPr>
          <p:spPr bwMode="auto">
            <a:xfrm>
              <a:off x="1656707" y="4599564"/>
              <a:ext cx="5472608" cy="12003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二进制文件操作模块</a:t>
              </a:r>
            </a:p>
            <a:p>
              <a:pPr marL="0" lvl="1" algn="ctr"/>
              <a:endParaRPr lang="zh-CN" altLang="en-US" sz="3600" b="1" dirty="0">
                <a:latin typeface="Times New Roman" pitchFamily="18" charset="0"/>
                <a:ea typeface="黑体" pitchFamily="49" charset="-122"/>
              </a:endParaRPr>
            </a:p>
          </p:txBody>
        </p:sp>
      </p:grpSp>
      <p:grpSp>
        <p:nvGrpSpPr>
          <p:cNvPr id="28" name="组合 27"/>
          <p:cNvGrpSpPr/>
          <p:nvPr/>
        </p:nvGrpSpPr>
        <p:grpSpPr>
          <a:xfrm>
            <a:off x="683568" y="4149080"/>
            <a:ext cx="7272808" cy="728393"/>
            <a:chOff x="360293" y="5026748"/>
            <a:chExt cx="7337768" cy="663172"/>
          </a:xfrm>
        </p:grpSpPr>
        <p:sp>
          <p:nvSpPr>
            <p:cNvPr id="29"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0" name="TextBox 6"/>
            <p:cNvSpPr txBox="1">
              <a:spLocks noChangeArrowheads="1"/>
            </p:cNvSpPr>
            <p:nvPr/>
          </p:nvSpPr>
          <p:spPr bwMode="auto">
            <a:xfrm>
              <a:off x="360293" y="5026748"/>
              <a:ext cx="7337768" cy="588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7.5 </a:t>
              </a:r>
              <a:r>
                <a:rPr lang="zh-CN" altLang="en-US" sz="3600" b="1" dirty="0">
                  <a:latin typeface="Times New Roman" pitchFamily="18" charset="0"/>
                  <a:ea typeface="黑体" pitchFamily="49" charset="-122"/>
                </a:rPr>
                <a:t>文件级</a:t>
              </a:r>
              <a:r>
                <a:rPr lang="en-US" altLang="zh-CN" sz="3600" b="1" dirty="0">
                  <a:latin typeface="Times New Roman" pitchFamily="18" charset="0"/>
                  <a:ea typeface="黑体" pitchFamily="49" charset="-122"/>
                </a:rPr>
                <a:t>/</a:t>
              </a:r>
              <a:r>
                <a:rPr lang="zh-CN" altLang="en-US" sz="3600" b="1" dirty="0">
                  <a:latin typeface="Times New Roman" pitchFamily="18" charset="0"/>
                  <a:ea typeface="黑体" pitchFamily="49" charset="-122"/>
                </a:rPr>
                <a:t>目录操作</a:t>
              </a:r>
            </a:p>
          </p:txBody>
        </p:sp>
        <p:pic>
          <p:nvPicPr>
            <p:cNvPr id="31" name="图片 30"/>
            <p:cNvPicPr>
              <a:picLocks noChangeAspect="1"/>
            </p:cNvPicPr>
            <p:nvPr/>
          </p:nvPicPr>
          <p:blipFill>
            <a:blip r:embed="rId6"/>
            <a:stretch>
              <a:fillRect/>
            </a:stretch>
          </p:blipFill>
          <p:spPr>
            <a:xfrm>
              <a:off x="1199659" y="5205012"/>
              <a:ext cx="420013" cy="322083"/>
            </a:xfrm>
            <a:prstGeom prst="rect">
              <a:avLst/>
            </a:prstGeom>
          </p:spPr>
        </p:pic>
      </p:grpSp>
      <p:grpSp>
        <p:nvGrpSpPr>
          <p:cNvPr id="32" name="组合 31"/>
          <p:cNvGrpSpPr/>
          <p:nvPr/>
        </p:nvGrpSpPr>
        <p:grpSpPr>
          <a:xfrm>
            <a:off x="-468559" y="4983576"/>
            <a:ext cx="8064895" cy="677666"/>
            <a:chOff x="-900607" y="5191294"/>
            <a:chExt cx="7919582" cy="487895"/>
          </a:xfrm>
        </p:grpSpPr>
        <p:grpSp>
          <p:nvGrpSpPr>
            <p:cNvPr id="33" name="组合 32"/>
            <p:cNvGrpSpPr/>
            <p:nvPr/>
          </p:nvGrpSpPr>
          <p:grpSpPr>
            <a:xfrm>
              <a:off x="-900607" y="5191294"/>
              <a:ext cx="7919582" cy="487895"/>
              <a:chOff x="-1024507" y="5828963"/>
              <a:chExt cx="8626056" cy="638887"/>
            </a:xfrm>
          </p:grpSpPr>
          <p:sp>
            <p:nvSpPr>
              <p:cNvPr id="35" name="Freeform 5"/>
              <p:cNvSpPr>
                <a:spLocks/>
              </p:cNvSpPr>
              <p:nvPr/>
            </p:nvSpPr>
            <p:spPr bwMode="auto">
              <a:xfrm>
                <a:off x="881239" y="5828963"/>
                <a:ext cx="921831" cy="63888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36" name="TextBox 6"/>
              <p:cNvSpPr txBox="1">
                <a:spLocks noChangeArrowheads="1"/>
              </p:cNvSpPr>
              <p:nvPr/>
            </p:nvSpPr>
            <p:spPr bwMode="auto">
              <a:xfrm>
                <a:off x="-1024507" y="5848679"/>
                <a:ext cx="8626056" cy="609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7.6 </a:t>
                </a:r>
                <a:r>
                  <a:rPr lang="zh-CN" altLang="en-US" sz="3600" b="1" dirty="0">
                    <a:latin typeface="Times New Roman" pitchFamily="18" charset="0"/>
                    <a:ea typeface="黑体" pitchFamily="49" charset="-122"/>
                  </a:rPr>
                  <a:t>应用案例</a:t>
                </a:r>
              </a:p>
            </p:txBody>
          </p:sp>
        </p:grpSp>
        <p:pic>
          <p:nvPicPr>
            <p:cNvPr id="34" name="图片 33"/>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97223" y="5261893"/>
              <a:ext cx="375393" cy="325704"/>
            </a:xfrm>
            <a:prstGeom prst="rect">
              <a:avLst/>
            </a:prstGeom>
          </p:spPr>
        </p:pic>
      </p:grpSp>
    </p:spTree>
    <p:extLst>
      <p:ext uri="{BB962C8B-B14F-4D97-AF65-F5344CB8AC3E}">
        <p14:creationId xmlns:p14="http://schemas.microsoft.com/office/powerpoint/2010/main" val="4021526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ox(in)">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nodeType="click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ox(in)">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4" presetClass="entr" presetSubtype="16" fill="hold"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ox(in)">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28"/>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32"/>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4" presetClass="entr" presetSubtype="16" fill="hold" nodeType="clickEffect">
                                  <p:stCondLst>
                                    <p:cond delay="0"/>
                                  </p:stCondLst>
                                  <p:childTnLst>
                                    <p:set>
                                      <p:cBhvr>
                                        <p:cTn id="33" dur="1" fill="hold">
                                          <p:stCondLst>
                                            <p:cond delay="0"/>
                                          </p:stCondLst>
                                        </p:cTn>
                                        <p:tgtEl>
                                          <p:spTgt spid="5"/>
                                        </p:tgtEl>
                                        <p:attrNameLst>
                                          <p:attrName>style.visibility</p:attrName>
                                        </p:attrNameLst>
                                      </p:cBhvr>
                                      <p:to>
                                        <p:strVal val="visible"/>
                                      </p:to>
                                    </p:set>
                                    <p:animEffect transition="in" filter="box(in)">
                                      <p:cBhvr>
                                        <p:cTn id="3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20</a:t>
            </a:fld>
            <a:endParaRPr lang="zh-CN" altLang="en-US" dirty="0"/>
          </a:p>
        </p:txBody>
      </p:sp>
      <p:sp>
        <p:nvSpPr>
          <p:cNvPr id="5" name="矩形 1"/>
          <p:cNvSpPr>
            <a:spLocks noChangeArrowheads="1"/>
          </p:cNvSpPr>
          <p:nvPr/>
        </p:nvSpPr>
        <p:spPr bwMode="auto">
          <a:xfrm>
            <a:off x="637454" y="1559790"/>
            <a:ext cx="8229600" cy="968663"/>
          </a:xfrm>
          <a:prstGeom prst="rect">
            <a:avLst/>
          </a:prstGeom>
          <a:noFill/>
          <a:ln w="9525">
            <a:noFill/>
            <a:miter lim="800000"/>
            <a:headEnd/>
            <a:tailEnd/>
          </a:ln>
        </p:spPr>
        <p:txBody>
          <a:bodyPr>
            <a:spAutoFit/>
          </a:bodyPr>
          <a:lstStyle/>
          <a:p>
            <a:pPr indent="269875" algn="just">
              <a:lnSpc>
                <a:spcPct val="125000"/>
              </a:lnSpc>
              <a:buClr>
                <a:srgbClr val="FF0000"/>
              </a:buClr>
              <a:buFont typeface="Wingdings" pitchFamily="2" charset="2"/>
              <a:buChar char="n"/>
            </a:pPr>
            <a:r>
              <a:rPr lang="zh-CN" altLang="en-US"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高维数据由</a:t>
            </a:r>
            <a:r>
              <a:rPr lang="zh-CN" altLang="zh-CN" sz="2400" dirty="0">
                <a:solidFill>
                  <a:srgbClr val="FF0000"/>
                </a:solidFill>
                <a:latin typeface="Times New Roman" panose="02020603050405020304" pitchFamily="18" charset="0"/>
                <a:ea typeface="仿宋" panose="02010609060101010101" pitchFamily="49" charset="-122"/>
                <a:cs typeface="Times New Roman" pitchFamily="18" charset="0"/>
              </a:rPr>
              <a:t>键值对类型的数据</a:t>
            </a:r>
            <a:r>
              <a:rPr lang="zh-CN" altLang="zh-CN" sz="2400" dirty="0">
                <a:latin typeface="Times New Roman" panose="02020603050405020304" pitchFamily="18" charset="0"/>
                <a:ea typeface="仿宋" panose="02010609060101010101" pitchFamily="49" charset="-122"/>
                <a:cs typeface="Times New Roman" pitchFamily="18" charset="0"/>
              </a:rPr>
              <a:t>构成，采用对象方式组织，</a:t>
            </a:r>
            <a:endParaRPr lang="en-US" altLang="zh-CN" sz="2400" dirty="0">
              <a:latin typeface="Times New Roman" panose="02020603050405020304" pitchFamily="18" charset="0"/>
              <a:ea typeface="仿宋" panose="02010609060101010101" pitchFamily="49" charset="-122"/>
              <a:cs typeface="Times New Roman" pitchFamily="18" charset="0"/>
            </a:endParaRPr>
          </a:p>
          <a:p>
            <a:pPr indent="269875" algn="just">
              <a:lnSpc>
                <a:spcPct val="125000"/>
              </a:lnSpc>
              <a:buClr>
                <a:srgbClr val="FF0000"/>
              </a:buClr>
            </a:pPr>
            <a:r>
              <a:rPr lang="en-US" altLang="zh-CN"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属于整合度更好的数据组织方式。</a:t>
            </a:r>
            <a:endParaRPr lang="en-US" altLang="zh-CN" sz="2400" dirty="0">
              <a:latin typeface="Times New Roman" panose="02020603050405020304" pitchFamily="18" charset="0"/>
              <a:ea typeface="仿宋" panose="02010609060101010101" pitchFamily="49"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1014555"/>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571500" indent="-571500">
              <a:spcBef>
                <a:spcPct val="0"/>
              </a:spcBef>
              <a:buClr>
                <a:srgbClr val="FF0000"/>
              </a:buClr>
              <a:buFont typeface="Wingdings" panose="05000000000000000000" pitchFamily="2" charset="2"/>
              <a:buChar char="Ø"/>
              <a:defRPr/>
            </a:pPr>
            <a:r>
              <a:rPr lang="zh-CN" altLang="en-US" sz="2800" b="1" dirty="0">
                <a:solidFill>
                  <a:srgbClr val="262626"/>
                </a:solidFill>
                <a:latin typeface="Times New Roman" panose="02020603050405020304" pitchFamily="18" charset="0"/>
                <a:ea typeface="仿宋" panose="02010609060101010101" pitchFamily="49" charset="-122"/>
              </a:rPr>
              <a:t>数据组织的维度</a:t>
            </a:r>
            <a:endParaRPr lang="zh-CN" altLang="zh-CN" sz="2800" b="1" dirty="0">
              <a:solidFill>
                <a:srgbClr val="262626"/>
              </a:solidFill>
              <a:latin typeface="Times New Roman" panose="02020603050405020304" pitchFamily="18" charset="0"/>
              <a:ea typeface="仿宋" panose="02010609060101010101" pitchFamily="49" charset="-122"/>
            </a:endParaRPr>
          </a:p>
        </p:txBody>
      </p:sp>
      <p:graphicFrame>
        <p:nvGraphicFramePr>
          <p:cNvPr id="7" name="表格 6">
            <a:extLst>
              <a:ext uri="{FF2B5EF4-FFF2-40B4-BE49-F238E27FC236}">
                <a16:creationId xmlns:a16="http://schemas.microsoft.com/office/drawing/2014/main" id="{DF3FC4FA-E338-4F85-A47A-CFA0C8112672}"/>
              </a:ext>
            </a:extLst>
          </p:cNvPr>
          <p:cNvGraphicFramePr>
            <a:graphicFrameLocks noGrp="1"/>
          </p:cNvGraphicFramePr>
          <p:nvPr>
            <p:extLst>
              <p:ext uri="{D42A27DB-BD31-4B8C-83A1-F6EECF244321}">
                <p14:modId xmlns:p14="http://schemas.microsoft.com/office/powerpoint/2010/main" val="573637769"/>
              </p:ext>
            </p:extLst>
          </p:nvPr>
        </p:nvGraphicFramePr>
        <p:xfrm>
          <a:off x="2555776" y="3489385"/>
          <a:ext cx="5416550" cy="3017520"/>
        </p:xfrm>
        <a:graphic>
          <a:graphicData uri="http://schemas.openxmlformats.org/drawingml/2006/table">
            <a:tbl>
              <a:tblPr/>
              <a:tblGrid>
                <a:gridCol w="5416550">
                  <a:extLst>
                    <a:ext uri="{9D8B030D-6E8A-4147-A177-3AD203B41FA5}">
                      <a16:colId xmlns:a16="http://schemas.microsoft.com/office/drawing/2014/main" val="3890989351"/>
                    </a:ext>
                  </a:extLst>
                </a:gridCol>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632679"/>
                  </a:ext>
                </a:extLst>
              </a:tr>
            </a:tbl>
          </a:graphicData>
        </a:graphic>
      </p:graphicFrame>
      <p:sp>
        <p:nvSpPr>
          <p:cNvPr id="8" name="矩形 7"/>
          <p:cNvSpPr/>
          <p:nvPr/>
        </p:nvSpPr>
        <p:spPr>
          <a:xfrm>
            <a:off x="696189" y="2500895"/>
            <a:ext cx="8229601" cy="968663"/>
          </a:xfrm>
          <a:prstGeom prst="rect">
            <a:avLst/>
          </a:prstGeom>
        </p:spPr>
        <p:txBody>
          <a:bodyPr wrap="square">
            <a:spAutoFit/>
          </a:bodyPr>
          <a:lstStyle/>
          <a:p>
            <a:pPr indent="269875" algn="just">
              <a:lnSpc>
                <a:spcPct val="125000"/>
              </a:lnSpc>
              <a:buClr>
                <a:srgbClr val="FF0000"/>
              </a:buClr>
              <a:buFont typeface="Wingdings" pitchFamily="2" charset="2"/>
              <a:buChar char="n"/>
            </a:pPr>
            <a:r>
              <a:rPr lang="en-US" altLang="zh-CN"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高维数据在网络系统中十分常用，</a:t>
            </a:r>
            <a:r>
              <a:rPr lang="en-US" altLang="zh-CN" sz="2400" dirty="0">
                <a:latin typeface="Times New Roman" panose="02020603050405020304" pitchFamily="18" charset="0"/>
                <a:ea typeface="仿宋" panose="02010609060101010101" pitchFamily="49" charset="-122"/>
                <a:cs typeface="Times New Roman" pitchFamily="18" charset="0"/>
              </a:rPr>
              <a:t>HTML</a:t>
            </a:r>
            <a:r>
              <a:rPr lang="zh-CN" altLang="zh-CN" sz="2400" dirty="0">
                <a:latin typeface="Times New Roman" panose="02020603050405020304" pitchFamily="18" charset="0"/>
                <a:ea typeface="仿宋" panose="02010609060101010101" pitchFamily="49" charset="-122"/>
                <a:cs typeface="Times New Roman" pitchFamily="18" charset="0"/>
              </a:rPr>
              <a:t>、</a:t>
            </a:r>
            <a:r>
              <a:rPr lang="en-US" altLang="zh-CN" sz="2400" dirty="0">
                <a:latin typeface="Times New Roman" panose="02020603050405020304" pitchFamily="18" charset="0"/>
                <a:ea typeface="仿宋" panose="02010609060101010101" pitchFamily="49" charset="-122"/>
                <a:cs typeface="Times New Roman" pitchFamily="18" charset="0"/>
              </a:rPr>
              <a:t>XML</a:t>
            </a:r>
            <a:r>
              <a:rPr lang="zh-CN" altLang="zh-CN" sz="2400" dirty="0">
                <a:latin typeface="Times New Roman" panose="02020603050405020304" pitchFamily="18" charset="0"/>
                <a:ea typeface="仿宋" panose="02010609060101010101" pitchFamily="49" charset="-122"/>
                <a:cs typeface="Times New Roman" pitchFamily="18" charset="0"/>
              </a:rPr>
              <a:t>、</a:t>
            </a:r>
            <a:r>
              <a:rPr lang="en-US"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JSON</a:t>
            </a:r>
          </a:p>
          <a:p>
            <a:pPr indent="269875" algn="just">
              <a:lnSpc>
                <a:spcPct val="125000"/>
              </a:lnSpc>
              <a:buClr>
                <a:srgbClr val="FF0000"/>
              </a:buClr>
            </a:pPr>
            <a:r>
              <a:rPr lang="en-US" altLang="zh-CN" sz="2400" dirty="0">
                <a:latin typeface="Times New Roman" panose="02020603050405020304" pitchFamily="18" charset="0"/>
                <a:ea typeface="仿宋" panose="02010609060101010101" pitchFamily="49" charset="-122"/>
                <a:cs typeface="Times New Roman" pitchFamily="18" charset="0"/>
              </a:rPr>
              <a:t> </a:t>
            </a:r>
            <a:r>
              <a:rPr lang="zh-CN" altLang="zh-CN" sz="2400" dirty="0">
                <a:latin typeface="Times New Roman" panose="02020603050405020304" pitchFamily="18" charset="0"/>
                <a:ea typeface="仿宋" panose="02010609060101010101" pitchFamily="49" charset="-122"/>
                <a:cs typeface="Times New Roman" pitchFamily="18" charset="0"/>
              </a:rPr>
              <a:t>等都是高维数据组织的语法结构。</a:t>
            </a:r>
            <a:endParaRPr lang="zh-CN" altLang="en-US" sz="2400" dirty="0">
              <a:latin typeface="Times New Roman" panose="02020603050405020304" pitchFamily="18" charset="0"/>
              <a:ea typeface="仿宋" panose="02010609060101010101" pitchFamily="49" charset="-122"/>
              <a:cs typeface="Times New Roman" pitchFamily="18" charset="0"/>
            </a:endParaRP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62853589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animEffect transition="in" filter="fade">
                                      <p:cBhvr>
                                        <p:cTn id="15" dur="2000"/>
                                        <p:tgtEl>
                                          <p:spTgt spid="8">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fade">
                                      <p:cBhvr>
                                        <p:cTn id="18" dur="20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8" grpId="0" build="allAtOnce"/>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21</a:t>
            </a:fld>
            <a:endParaRPr lang="zh-CN" altLang="en-US" dirty="0"/>
          </a:p>
        </p:txBody>
      </p:sp>
      <p:sp>
        <p:nvSpPr>
          <p:cNvPr id="5" name="矩形 3"/>
          <p:cNvSpPr>
            <a:spLocks noChangeArrowheads="1"/>
          </p:cNvSpPr>
          <p:nvPr/>
        </p:nvSpPr>
        <p:spPr bwMode="auto">
          <a:xfrm>
            <a:off x="651597" y="1474064"/>
            <a:ext cx="7704137" cy="973472"/>
          </a:xfrm>
          <a:prstGeom prst="rect">
            <a:avLst/>
          </a:prstGeom>
          <a:noFill/>
          <a:ln w="9525">
            <a:noFill/>
            <a:miter lim="800000"/>
            <a:headEnd/>
            <a:tailEnd/>
          </a:ln>
        </p:spPr>
        <p:txBody>
          <a:bodyPr>
            <a:spAutoFit/>
          </a:bodyPr>
          <a:lstStyle/>
          <a:p>
            <a:pPr indent="269875" algn="just">
              <a:lnSpc>
                <a:spcPct val="125000"/>
              </a:lnSpc>
              <a:buClr>
                <a:srgbClr val="FF0000"/>
              </a:buClr>
              <a:buFont typeface="Wingdings" pitchFamily="2" charset="2"/>
              <a:buChar char="n"/>
            </a:pP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逗号分割数值的存储格式叫做</a:t>
            </a:r>
            <a:r>
              <a:rPr lang="en-US"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CSV</a:t>
            </a:r>
            <a:r>
              <a:rPr lang="zh-CN" altLang="zh-CN" sz="2400" b="1" dirty="0">
                <a:solidFill>
                  <a:srgbClr val="333333"/>
                </a:solidFill>
                <a:latin typeface="Times New Roman" panose="02020603050405020304" pitchFamily="18" charset="0"/>
                <a:ea typeface="仿宋" panose="02010609060101010101" pitchFamily="49" charset="-122"/>
                <a:cs typeface="Arial" pitchFamily="34" charset="0"/>
              </a:rPr>
              <a:t>格式</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a:t>
            </a:r>
            <a:r>
              <a:rPr lang="en-US" altLang="zh-CN" sz="2400" dirty="0">
                <a:solidFill>
                  <a:srgbClr val="333333"/>
                </a:solidFill>
                <a:latin typeface="Times New Roman" panose="02020603050405020304" pitchFamily="18" charset="0"/>
                <a:ea typeface="仿宋" panose="02010609060101010101" pitchFamily="49" charset="-122"/>
                <a:cs typeface="Times New Roman" pitchFamily="18" charset="0"/>
              </a:rPr>
              <a:t>Comma-Separated Values</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，即逗号分隔值）</a:t>
            </a:r>
            <a:endParaRPr lang="en-US" altLang="zh-CN" sz="2400" dirty="0">
              <a:solidFill>
                <a:srgbClr val="333333"/>
              </a:solidFill>
              <a:latin typeface="Times New Roman" panose="02020603050405020304" pitchFamily="18" charset="0"/>
              <a:ea typeface="仿宋" panose="02010609060101010101" pitchFamily="49" charset="-122"/>
              <a:cs typeface="Arial" pitchFamily="34"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一二维数据的存储格式</a:t>
            </a:r>
          </a:p>
        </p:txBody>
      </p:sp>
      <p:sp>
        <p:nvSpPr>
          <p:cNvPr id="7" name="矩形 2"/>
          <p:cNvSpPr>
            <a:spLocks noChangeArrowheads="1"/>
          </p:cNvSpPr>
          <p:nvPr/>
        </p:nvSpPr>
        <p:spPr bwMode="auto">
          <a:xfrm>
            <a:off x="683134" y="4001055"/>
            <a:ext cx="5026550" cy="441916"/>
          </a:xfrm>
          <a:prstGeom prst="rect">
            <a:avLst/>
          </a:prstGeom>
          <a:noFill/>
          <a:ln w="9525">
            <a:noFill/>
            <a:miter lim="800000"/>
            <a:headEnd/>
            <a:tailEnd/>
          </a:ln>
        </p:spPr>
        <p:txBody>
          <a:bodyPr wrap="square">
            <a:spAutoFit/>
          </a:bodyPr>
          <a:lstStyle/>
          <a:p>
            <a:pPr lvl="1"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纯文本格式，通过单一编码表示字符；</a:t>
            </a:r>
          </a:p>
        </p:txBody>
      </p:sp>
      <p:sp>
        <p:nvSpPr>
          <p:cNvPr id="8" name="矩形 7"/>
          <p:cNvSpPr/>
          <p:nvPr/>
        </p:nvSpPr>
        <p:spPr>
          <a:xfrm>
            <a:off x="678000" y="3576452"/>
            <a:ext cx="5737468" cy="461665"/>
          </a:xfrm>
          <a:prstGeom prst="rect">
            <a:avLst/>
          </a:prstGeom>
        </p:spPr>
        <p:txBody>
          <a:bodyPr wrap="none">
            <a:spAutoFit/>
          </a:bodyPr>
          <a:lstStyle/>
          <a:p>
            <a:pPr>
              <a:buClr>
                <a:srgbClr val="FF0000"/>
              </a:buClr>
              <a:buFont typeface="Wingdings" pitchFamily="2" charset="2"/>
              <a:buChar char="n"/>
            </a:pPr>
            <a:r>
              <a:rPr lang="en-US"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 </a:t>
            </a:r>
            <a:r>
              <a:rPr lang="zh-CN" altLang="zh-CN" sz="2400" b="1" dirty="0">
                <a:solidFill>
                  <a:srgbClr val="333333"/>
                </a:solidFill>
                <a:latin typeface="Times New Roman" panose="02020603050405020304" pitchFamily="18" charset="0"/>
                <a:ea typeface="仿宋" panose="02010609060101010101" pitchFamily="49" charset="-122"/>
                <a:cs typeface="Times New Roman" pitchFamily="18" charset="0"/>
              </a:rPr>
              <a:t>该格式的应用有一些基本规则</a:t>
            </a:r>
            <a:r>
              <a:rPr lang="zh-CN" altLang="zh-CN" sz="2400" dirty="0">
                <a:solidFill>
                  <a:srgbClr val="333333"/>
                </a:solidFill>
                <a:latin typeface="Times New Roman" panose="02020603050405020304" pitchFamily="18" charset="0"/>
                <a:ea typeface="仿宋" panose="02010609060101010101" pitchFamily="49" charset="-122"/>
                <a:cs typeface="Times New Roman" pitchFamily="18" charset="0"/>
              </a:rPr>
              <a:t>，</a:t>
            </a:r>
            <a:r>
              <a:rPr lang="zh-CN" altLang="en-US" sz="2400" dirty="0">
                <a:solidFill>
                  <a:srgbClr val="333333"/>
                </a:solidFill>
                <a:latin typeface="Times New Roman" panose="02020603050405020304" pitchFamily="18" charset="0"/>
                <a:ea typeface="仿宋" panose="02010609060101010101" pitchFamily="49" charset="-122"/>
                <a:cs typeface="Times New Roman" pitchFamily="18" charset="0"/>
              </a:rPr>
              <a:t>例如</a:t>
            </a:r>
            <a:r>
              <a:rPr lang="zh-CN" altLang="zh-CN" sz="2400" dirty="0">
                <a:solidFill>
                  <a:srgbClr val="333333"/>
                </a:solidFill>
                <a:latin typeface="Times New Roman" panose="02020603050405020304" pitchFamily="18" charset="0"/>
                <a:ea typeface="仿宋" panose="02010609060101010101" pitchFamily="49" charset="-122"/>
                <a:cs typeface="Arial" pitchFamily="34" charset="0"/>
              </a:rPr>
              <a:t>：</a:t>
            </a:r>
            <a:endParaRPr lang="zh-CN" altLang="en-US" sz="2400" dirty="0">
              <a:latin typeface="Times New Roman" panose="02020603050405020304" pitchFamily="18" charset="0"/>
              <a:ea typeface="仿宋" panose="02010609060101010101" pitchFamily="49" charset="-122"/>
              <a:cs typeface="Arial" pitchFamily="34" charset="0"/>
            </a:endParaRPr>
          </a:p>
        </p:txBody>
      </p:sp>
      <p:sp>
        <p:nvSpPr>
          <p:cNvPr id="9" name="矩形 8"/>
          <p:cNvSpPr/>
          <p:nvPr/>
        </p:nvSpPr>
        <p:spPr>
          <a:xfrm>
            <a:off x="1018309" y="4434463"/>
            <a:ext cx="7796806" cy="437877"/>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以行为单位，开头不留空行，行之间没有空行；</a:t>
            </a:r>
          </a:p>
        </p:txBody>
      </p:sp>
      <p:sp>
        <p:nvSpPr>
          <p:cNvPr id="10" name="矩形 9"/>
          <p:cNvSpPr/>
          <p:nvPr/>
        </p:nvSpPr>
        <p:spPr>
          <a:xfrm>
            <a:off x="1007919" y="4886166"/>
            <a:ext cx="7796806" cy="437877"/>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每行表示一个一维数据，多行表示二维数据；</a:t>
            </a:r>
          </a:p>
        </p:txBody>
      </p:sp>
      <p:sp>
        <p:nvSpPr>
          <p:cNvPr id="11" name="矩形 10"/>
          <p:cNvSpPr/>
          <p:nvPr/>
        </p:nvSpPr>
        <p:spPr>
          <a:xfrm>
            <a:off x="997527" y="5240573"/>
            <a:ext cx="7796806" cy="477054"/>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以逗号分隔每列数据，列数据为空也要保留逗号；</a:t>
            </a:r>
          </a:p>
        </p:txBody>
      </p:sp>
      <p:sp>
        <p:nvSpPr>
          <p:cNvPr id="12" name="矩形 11"/>
          <p:cNvSpPr/>
          <p:nvPr/>
        </p:nvSpPr>
        <p:spPr>
          <a:xfrm>
            <a:off x="987136" y="5617738"/>
            <a:ext cx="7796806" cy="477054"/>
          </a:xfrm>
          <a:prstGeom prst="rect">
            <a:avLst/>
          </a:prstGeom>
        </p:spPr>
        <p:txBody>
          <a:bodyPr wrap="square">
            <a:spAutoFit/>
          </a:bodyPr>
          <a:lstStyle/>
          <a:p>
            <a:pPr algn="just">
              <a:lnSpc>
                <a:spcPct val="125000"/>
              </a:lnSpc>
              <a:buClr>
                <a:srgbClr val="FF0000"/>
              </a:buClr>
              <a:buFont typeface="Wingdings" pitchFamily="2" charset="2"/>
              <a:buChar char="ü"/>
            </a:pPr>
            <a:r>
              <a:rPr lang="en-US" altLang="zh-CN" sz="2000" dirty="0">
                <a:latin typeface="Times New Roman" panose="02020603050405020304" pitchFamily="18" charset="0"/>
                <a:ea typeface="仿宋" panose="02010609060101010101" pitchFamily="49" charset="-122"/>
                <a:cs typeface="Times New Roman" pitchFamily="18" charset="0"/>
              </a:rPr>
              <a:t> </a:t>
            </a:r>
            <a:r>
              <a:rPr lang="zh-CN" altLang="zh-CN" sz="2000" dirty="0">
                <a:latin typeface="Times New Roman" panose="02020603050405020304" pitchFamily="18" charset="0"/>
                <a:ea typeface="仿宋" panose="02010609060101010101" pitchFamily="49" charset="-122"/>
                <a:cs typeface="Times New Roman" pitchFamily="18" charset="0"/>
              </a:rPr>
              <a:t>可以包含或不包含列名，包含时列名放置在文件第一行。</a:t>
            </a:r>
          </a:p>
        </p:txBody>
      </p:sp>
      <p:sp>
        <p:nvSpPr>
          <p:cNvPr id="13" name="矩形 12"/>
          <p:cNvSpPr/>
          <p:nvPr/>
        </p:nvSpPr>
        <p:spPr>
          <a:xfrm>
            <a:off x="301332" y="2332581"/>
            <a:ext cx="5881255" cy="1246495"/>
          </a:xfrm>
          <a:prstGeom prst="rect">
            <a:avLst/>
          </a:prstGeom>
        </p:spPr>
        <p:txBody>
          <a:bodyPr wrap="square">
            <a:spAutoFit/>
          </a:bodyPr>
          <a:lstStyle/>
          <a:p>
            <a:pPr lvl="2" indent="269875" algn="just">
              <a:lnSpc>
                <a:spcPct val="125000"/>
              </a:lnSpc>
              <a:buClr>
                <a:srgbClr val="FF0000"/>
              </a:buClr>
              <a:buFont typeface="Wingdings" pitchFamily="2" charset="2"/>
              <a:buChar char="ü"/>
            </a:pPr>
            <a:r>
              <a:rPr lang="zh-CN" altLang="zh-CN" sz="2000" dirty="0">
                <a:solidFill>
                  <a:srgbClr val="333333"/>
                </a:solidFill>
                <a:latin typeface="Times New Roman" panose="02020603050405020304" pitchFamily="18" charset="0"/>
                <a:ea typeface="仿宋" panose="02010609060101010101" pitchFamily="49" charset="-122"/>
                <a:cs typeface="Arial" pitchFamily="34" charset="0"/>
              </a:rPr>
              <a:t>一种通用的、相对简单的文件格式</a:t>
            </a:r>
            <a:endParaRPr lang="en-US" altLang="zh-CN" sz="2000" dirty="0">
              <a:solidFill>
                <a:srgbClr val="333333"/>
              </a:solidFill>
              <a:latin typeface="Times New Roman" panose="02020603050405020304" pitchFamily="18" charset="0"/>
              <a:ea typeface="仿宋" panose="02010609060101010101" pitchFamily="49" charset="-122"/>
              <a:cs typeface="Arial" pitchFamily="34" charset="0"/>
            </a:endParaRPr>
          </a:p>
          <a:p>
            <a:pPr lvl="2" indent="269875" algn="just">
              <a:lnSpc>
                <a:spcPct val="125000"/>
              </a:lnSpc>
              <a:buClr>
                <a:srgbClr val="FF0000"/>
              </a:buClr>
              <a:buFont typeface="Wingdings" pitchFamily="2" charset="2"/>
              <a:buChar char="ü"/>
            </a:pPr>
            <a:r>
              <a:rPr lang="zh-CN" altLang="zh-CN" sz="2000" dirty="0">
                <a:solidFill>
                  <a:srgbClr val="333333"/>
                </a:solidFill>
                <a:latin typeface="Times New Roman" panose="02020603050405020304" pitchFamily="18" charset="0"/>
                <a:ea typeface="仿宋" panose="02010609060101010101" pitchFamily="49" charset="-122"/>
                <a:cs typeface="Arial" pitchFamily="34" charset="0"/>
              </a:rPr>
              <a:t>在商业和科学上广泛应用</a:t>
            </a:r>
            <a:endParaRPr lang="en-US" altLang="zh-CN" sz="2000" dirty="0">
              <a:solidFill>
                <a:srgbClr val="333333"/>
              </a:solidFill>
              <a:latin typeface="Times New Roman" panose="02020603050405020304" pitchFamily="18" charset="0"/>
              <a:ea typeface="仿宋" panose="02010609060101010101" pitchFamily="49" charset="-122"/>
              <a:cs typeface="Arial" pitchFamily="34" charset="0"/>
            </a:endParaRPr>
          </a:p>
          <a:p>
            <a:pPr lvl="2" indent="269875" algn="just">
              <a:lnSpc>
                <a:spcPct val="125000"/>
              </a:lnSpc>
              <a:buClr>
                <a:srgbClr val="FF0000"/>
              </a:buClr>
              <a:buFont typeface="Wingdings" pitchFamily="2" charset="2"/>
              <a:buChar char="ü"/>
            </a:pPr>
            <a:r>
              <a:rPr lang="zh-CN" altLang="zh-CN" sz="2000" dirty="0">
                <a:solidFill>
                  <a:srgbClr val="333333"/>
                </a:solidFill>
                <a:latin typeface="Times New Roman" panose="02020603050405020304" pitchFamily="18" charset="0"/>
                <a:ea typeface="仿宋" panose="02010609060101010101" pitchFamily="49" charset="-122"/>
                <a:cs typeface="Arial" pitchFamily="34" charset="0"/>
              </a:rPr>
              <a:t>尤其应用在程序之间转移表格数据。</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59985714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xEl>
                                              <p:pRg st="0" end="0"/>
                                            </p:txEl>
                                          </p:spTgt>
                                        </p:tgtEl>
                                        <p:attrNameLst>
                                          <p:attrName>style.visibility</p:attrName>
                                        </p:attrNameLst>
                                      </p:cBhvr>
                                      <p:to>
                                        <p:strVal val="visible"/>
                                      </p:to>
                                    </p:set>
                                    <p:animEffect transition="in" filter="fade">
                                      <p:cBhvr>
                                        <p:cTn id="12" dur="2000"/>
                                        <p:tgtEl>
                                          <p:spTgt spid="13">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xEl>
                                              <p:pRg st="1" end="1"/>
                                            </p:txEl>
                                          </p:spTgt>
                                        </p:tgtEl>
                                        <p:attrNameLst>
                                          <p:attrName>style.visibility</p:attrName>
                                        </p:attrNameLst>
                                      </p:cBhvr>
                                      <p:to>
                                        <p:strVal val="visible"/>
                                      </p:to>
                                    </p:set>
                                    <p:animEffect transition="in" filter="fade">
                                      <p:cBhvr>
                                        <p:cTn id="15" dur="2000"/>
                                        <p:tgtEl>
                                          <p:spTgt spid="13">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3">
                                            <p:txEl>
                                              <p:pRg st="2" end="2"/>
                                            </p:txEl>
                                          </p:spTgt>
                                        </p:tgtEl>
                                        <p:attrNameLst>
                                          <p:attrName>style.visibility</p:attrName>
                                        </p:attrNameLst>
                                      </p:cBhvr>
                                      <p:to>
                                        <p:strVal val="visible"/>
                                      </p:to>
                                    </p:set>
                                    <p:animEffect transition="in" filter="fade">
                                      <p:cBhvr>
                                        <p:cTn id="18" dur="2000"/>
                                        <p:tgtEl>
                                          <p:spTgt spid="13">
                                            <p:txEl>
                                              <p:pRg st="2" end="2"/>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
                                            <p:txEl>
                                              <p:pRg st="0" end="0"/>
                                            </p:txEl>
                                          </p:spTgt>
                                        </p:tgtEl>
                                        <p:attrNameLst>
                                          <p:attrName>style.visibility</p:attrName>
                                        </p:attrNameLst>
                                      </p:cBhvr>
                                      <p:to>
                                        <p:strVal val="visible"/>
                                      </p:to>
                                    </p:set>
                                    <p:animEffect transition="in" filter="fade">
                                      <p:cBhvr>
                                        <p:cTn id="23" dur="2000"/>
                                        <p:tgtEl>
                                          <p:spTgt spid="8">
                                            <p:txEl>
                                              <p:pRg st="0" end="0"/>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0" end="0"/>
                                            </p:txEl>
                                          </p:spTgt>
                                        </p:tgtEl>
                                        <p:attrNameLst>
                                          <p:attrName>style.visibility</p:attrName>
                                        </p:attrNameLst>
                                      </p:cBhvr>
                                      <p:to>
                                        <p:strVal val="visible"/>
                                      </p:to>
                                    </p:set>
                                    <p:animEffect transition="in" filter="fade">
                                      <p:cBhvr>
                                        <p:cTn id="28" dur="2000"/>
                                        <p:tgtEl>
                                          <p:spTgt spid="7">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9">
                                            <p:txEl>
                                              <p:pRg st="0" end="0"/>
                                            </p:txEl>
                                          </p:spTgt>
                                        </p:tgtEl>
                                        <p:attrNameLst>
                                          <p:attrName>style.visibility</p:attrName>
                                        </p:attrNameLst>
                                      </p:cBhvr>
                                      <p:to>
                                        <p:strVal val="visible"/>
                                      </p:to>
                                    </p:set>
                                    <p:animEffect transition="in" filter="fade">
                                      <p:cBhvr>
                                        <p:cTn id="33" dur="2000"/>
                                        <p:tgtEl>
                                          <p:spTgt spid="9">
                                            <p:txEl>
                                              <p:pRg st="0" end="0"/>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0">
                                            <p:txEl>
                                              <p:pRg st="0" end="0"/>
                                            </p:txEl>
                                          </p:spTgt>
                                        </p:tgtEl>
                                        <p:attrNameLst>
                                          <p:attrName>style.visibility</p:attrName>
                                        </p:attrNameLst>
                                      </p:cBhvr>
                                      <p:to>
                                        <p:strVal val="visible"/>
                                      </p:to>
                                    </p:set>
                                    <p:animEffect transition="in" filter="fade">
                                      <p:cBhvr>
                                        <p:cTn id="38" dur="2000"/>
                                        <p:tgtEl>
                                          <p:spTgt spid="1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xEl>
                                              <p:pRg st="0" end="0"/>
                                            </p:txEl>
                                          </p:spTgt>
                                        </p:tgtEl>
                                        <p:attrNameLst>
                                          <p:attrName>style.visibility</p:attrName>
                                        </p:attrNameLst>
                                      </p:cBhvr>
                                      <p:to>
                                        <p:strVal val="visible"/>
                                      </p:to>
                                    </p:set>
                                    <p:animEffect transition="in" filter="fade">
                                      <p:cBhvr>
                                        <p:cTn id="43" dur="2000"/>
                                        <p:tgtEl>
                                          <p:spTgt spid="1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12">
                                            <p:txEl>
                                              <p:pRg st="0" end="0"/>
                                            </p:txEl>
                                          </p:spTgt>
                                        </p:tgtEl>
                                        <p:attrNameLst>
                                          <p:attrName>style.visibility</p:attrName>
                                        </p:attrNameLst>
                                      </p:cBhvr>
                                      <p:to>
                                        <p:strVal val="visible"/>
                                      </p:to>
                                    </p:set>
                                    <p:animEffect transition="in" filter="fade">
                                      <p:cBhvr>
                                        <p:cTn id="48"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P spid="8" grpId="0" build="allAtOnce"/>
      <p:bldP spid="9" grpId="0" build="allAtOnce"/>
      <p:bldP spid="10" grpId="0" build="allAtOnce"/>
      <p:bldP spid="11" grpId="0" build="allAtOnce"/>
      <p:bldP spid="12" grpId="0" build="allAtOnce"/>
      <p:bldP spid="13" grpId="0" build="allAtOnce"/>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22</a:t>
            </a:fld>
            <a:endParaRPr lang="zh-CN" altLang="en-US" dirty="0"/>
          </a:p>
        </p:txBody>
      </p:sp>
      <p:sp>
        <p:nvSpPr>
          <p:cNvPr id="5" name="矩形 1"/>
          <p:cNvSpPr>
            <a:spLocks noChangeArrowheads="1"/>
          </p:cNvSpPr>
          <p:nvPr/>
        </p:nvSpPr>
        <p:spPr bwMode="auto">
          <a:xfrm>
            <a:off x="550719" y="1668463"/>
            <a:ext cx="6286500" cy="461665"/>
          </a:xfrm>
          <a:prstGeom prst="rect">
            <a:avLst/>
          </a:prstGeom>
          <a:noFill/>
          <a:ln w="9525">
            <a:noFill/>
            <a:miter lim="800000"/>
            <a:headEnd/>
            <a:tailEnd/>
          </a:ln>
        </p:spPr>
        <p:txBody>
          <a:bodyPr wrap="square">
            <a:spAutoFit/>
          </a:bodyPr>
          <a:lstStyle/>
          <a:p>
            <a:pPr>
              <a:buClr>
                <a:srgbClr val="FF0000"/>
              </a:buClr>
              <a:buFont typeface="Wingdings" pitchFamily="2" charset="2"/>
              <a:buChar char="n"/>
            </a:pPr>
            <a:r>
              <a:rPr lang="zh-CN" altLang="zh-CN" sz="2400" dirty="0">
                <a:latin typeface="微软雅黑" pitchFamily="34" charset="-122"/>
                <a:ea typeface="微软雅黑" pitchFamily="34" charset="-122"/>
                <a:cs typeface="Times New Roman" pitchFamily="18" charset="0"/>
              </a:rPr>
              <a:t>二维数据采用</a:t>
            </a:r>
            <a:r>
              <a:rPr lang="en-US" altLang="zh-CN" sz="2400" dirty="0">
                <a:latin typeface="微软雅黑" pitchFamily="34" charset="-122"/>
                <a:ea typeface="微软雅黑" pitchFamily="34" charset="-122"/>
              </a:rPr>
              <a:t>CSV</a:t>
            </a:r>
            <a:r>
              <a:rPr lang="zh-CN" altLang="zh-CN" sz="2400" dirty="0">
                <a:latin typeface="微软雅黑" pitchFamily="34" charset="-122"/>
                <a:ea typeface="微软雅黑" pitchFamily="34" charset="-122"/>
              </a:rPr>
              <a:t>存储后的内容如下：</a:t>
            </a:r>
            <a:r>
              <a:rPr lang="zh-CN" altLang="zh-CN" sz="2400" dirty="0"/>
              <a:t> </a:t>
            </a:r>
            <a:endParaRPr lang="zh-CN" altLang="en-US" sz="2400" dirty="0"/>
          </a:p>
        </p:txBody>
      </p:sp>
      <p:graphicFrame>
        <p:nvGraphicFramePr>
          <p:cNvPr id="6" name="表格 5">
            <a:extLst>
              <a:ext uri="{FF2B5EF4-FFF2-40B4-BE49-F238E27FC236}">
                <a16:creationId xmlns:a16="http://schemas.microsoft.com/office/drawing/2014/main" id="{398C332C-BAC1-4DE8-B6DB-D9B25D84B1CA}"/>
              </a:ext>
            </a:extLst>
          </p:cNvPr>
          <p:cNvGraphicFramePr>
            <a:graphicFrameLocks noGrp="1"/>
          </p:cNvGraphicFramePr>
          <p:nvPr>
            <p:extLst>
              <p:ext uri="{D42A27DB-BD31-4B8C-83A1-F6EECF244321}">
                <p14:modId xmlns:p14="http://schemas.microsoft.com/office/powerpoint/2010/main" val="25338337"/>
              </p:ext>
            </p:extLst>
          </p:nvPr>
        </p:nvGraphicFramePr>
        <p:xfrm>
          <a:off x="1476375" y="2319338"/>
          <a:ext cx="5341938" cy="2808287"/>
        </p:xfrm>
        <a:graphic>
          <a:graphicData uri="http://schemas.openxmlformats.org/drawingml/2006/table">
            <a:tbl>
              <a:tblPr/>
              <a:tblGrid>
                <a:gridCol w="5341938">
                  <a:extLst>
                    <a:ext uri="{9D8B030D-6E8A-4147-A177-3AD203B41FA5}">
                      <a16:colId xmlns:a16="http://schemas.microsoft.com/office/drawing/2014/main" val="3222210582"/>
                    </a:ext>
                  </a:extLst>
                </a:gridCol>
              </a:tblGrid>
              <a:tr h="2808287">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p>
                    <a:p>
                      <a:pPr marL="0" marR="0" lvl="0" indent="0" algn="just" defTabSz="914400" rtl="0" eaLnBrk="1" fontAlgn="base" latinLnBrk="0" hangingPunct="1">
                        <a:lnSpc>
                          <a:spcPct val="150000"/>
                        </a:lnSpc>
                        <a:spcBef>
                          <a:spcPct val="0"/>
                        </a:spcBef>
                        <a:spcAft>
                          <a:spcPct val="0"/>
                        </a:spcAft>
                        <a:buClrTx/>
                        <a:buSzTx/>
                        <a:buFontTx/>
                        <a:buNone/>
                        <a:tabLst/>
                        <a:defRPr/>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,100.6,100.1,149</a:t>
                      </a:r>
                      <a:endParaRPr kumimoji="0" lang="zh-CN" altLang="zh-CN" sz="16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,100.2,100.2,135.6</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,99.9,99.8,144.7</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,100.5,99.3,145.9</a:t>
                      </a:r>
                    </a:p>
                    <a:p>
                      <a:pPr marL="0" marR="0" lvl="0" indent="0" algn="just" defTabSz="914400" rtl="0" eaLnBrk="1" fontAlgn="base" latinLnBrk="0" hangingPunct="1">
                        <a:lnSpc>
                          <a:spcPct val="150000"/>
                        </a:lnSpc>
                        <a:spcBef>
                          <a:spcPct val="0"/>
                        </a:spcBef>
                        <a:spcAft>
                          <a:spcPct val="0"/>
                        </a:spcAft>
                        <a:buClrTx/>
                        <a:buSzTx/>
                        <a:buFontTx/>
                        <a:buNone/>
                        <a:tabLst/>
                      </a:pPr>
                      <a:r>
                        <a:rPr kumimoji="0" lang="zh-CN" altLang="en-US"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20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,99.9,98.1,144.4</a:t>
                      </a: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2711512810"/>
                  </a:ext>
                </a:extLst>
              </a:tr>
            </a:tbl>
          </a:graphicData>
        </a:graphic>
      </p:graphicFrame>
      <p:sp>
        <p:nvSpPr>
          <p:cNvPr id="7" name="矩形 3"/>
          <p:cNvSpPr>
            <a:spLocks noChangeArrowheads="1"/>
          </p:cNvSpPr>
          <p:nvPr/>
        </p:nvSpPr>
        <p:spPr bwMode="auto">
          <a:xfrm>
            <a:off x="344344" y="5495781"/>
            <a:ext cx="8642350" cy="923925"/>
          </a:xfrm>
          <a:prstGeom prst="rect">
            <a:avLst/>
          </a:prstGeom>
          <a:noFill/>
          <a:ln w="9525">
            <a:noFill/>
            <a:miter lim="800000"/>
            <a:headEnd/>
            <a:tailEnd/>
          </a:ln>
        </p:spPr>
        <p:txBody>
          <a:bodyPr>
            <a:spAutoFit/>
          </a:bodyPr>
          <a:lstStyle/>
          <a:p>
            <a:pPr indent="266700" algn="just">
              <a:lnSpc>
                <a:spcPct val="150000"/>
              </a:lnSpc>
            </a:pPr>
            <a:r>
              <a:rPr lang="en-US" altLang="zh-CN" dirty="0">
                <a:latin typeface="微软雅黑" pitchFamily="34" charset="-122"/>
                <a:ea typeface="微软雅黑" pitchFamily="34" charset="-122"/>
                <a:cs typeface="Times New Roman" pitchFamily="18" charset="0"/>
              </a:rPr>
              <a:t>CSV</a:t>
            </a:r>
            <a:r>
              <a:rPr lang="zh-CN" altLang="zh-CN" dirty="0">
                <a:latin typeface="微软雅黑" pitchFamily="34" charset="-122"/>
                <a:ea typeface="微软雅黑" pitchFamily="34" charset="-122"/>
                <a:cs typeface="Times New Roman" pitchFamily="18" charset="0"/>
              </a:rPr>
              <a:t>格式存储的文件一般采用</a:t>
            </a:r>
            <a:r>
              <a:rPr lang="en-US" altLang="zh-CN" dirty="0">
                <a:latin typeface="微软雅黑" pitchFamily="34" charset="-122"/>
                <a:ea typeface="微软雅黑" pitchFamily="34" charset="-122"/>
                <a:cs typeface="Times New Roman" pitchFamily="18" charset="0"/>
              </a:rPr>
              <a:t>.</a:t>
            </a:r>
            <a:r>
              <a:rPr lang="en-US" altLang="zh-CN" dirty="0" err="1">
                <a:latin typeface="微软雅黑" pitchFamily="34" charset="-122"/>
                <a:ea typeface="微软雅黑" pitchFamily="34" charset="-122"/>
                <a:cs typeface="Times New Roman" pitchFamily="18" charset="0"/>
              </a:rPr>
              <a:t>csv</a:t>
            </a:r>
            <a:r>
              <a:rPr lang="zh-CN" altLang="zh-CN" dirty="0">
                <a:latin typeface="微软雅黑" pitchFamily="34" charset="-122"/>
                <a:ea typeface="微软雅黑" pitchFamily="34" charset="-122"/>
                <a:cs typeface="Times New Roman" pitchFamily="18" charset="0"/>
              </a:rPr>
              <a:t>为扩展名，可以通过</a:t>
            </a:r>
            <a:r>
              <a:rPr lang="en-US" altLang="zh-CN" dirty="0">
                <a:latin typeface="微软雅黑" pitchFamily="34" charset="-122"/>
                <a:ea typeface="微软雅黑" pitchFamily="34" charset="-122"/>
                <a:cs typeface="Times New Roman" pitchFamily="18" charset="0"/>
              </a:rPr>
              <a:t>Windows</a:t>
            </a:r>
            <a:r>
              <a:rPr lang="zh-CN" altLang="zh-CN" dirty="0">
                <a:latin typeface="微软雅黑" pitchFamily="34" charset="-122"/>
                <a:ea typeface="微软雅黑" pitchFamily="34" charset="-122"/>
                <a:cs typeface="Times New Roman" pitchFamily="18" charset="0"/>
              </a:rPr>
              <a:t>平台上的记事本或微软</a:t>
            </a:r>
            <a:r>
              <a:rPr lang="en-US" altLang="zh-CN" dirty="0">
                <a:latin typeface="微软雅黑" pitchFamily="34" charset="-122"/>
                <a:ea typeface="微软雅黑" pitchFamily="34" charset="-122"/>
                <a:cs typeface="Times New Roman" pitchFamily="18" charset="0"/>
              </a:rPr>
              <a:t>Office Excel</a:t>
            </a:r>
            <a:r>
              <a:rPr lang="zh-CN" altLang="zh-CN" dirty="0">
                <a:latin typeface="微软雅黑" pitchFamily="34" charset="-122"/>
                <a:ea typeface="微软雅黑" pitchFamily="34" charset="-122"/>
                <a:cs typeface="Times New Roman" pitchFamily="18" charset="0"/>
              </a:rPr>
              <a:t>工具打开，也可以在其他操作系统平台上用文本编辑工具打开。</a:t>
            </a:r>
            <a:endParaRPr lang="zh-CN" altLang="zh-CN" sz="1400" dirty="0">
              <a:latin typeface="微软雅黑" pitchFamily="34" charset="-122"/>
              <a:ea typeface="微软雅黑" pitchFamily="34" charset="-122"/>
              <a:cs typeface="Times New Roman" pitchFamily="18" charset="0"/>
            </a:endParaRPr>
          </a:p>
        </p:txBody>
      </p:sp>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itchFamily="2" charset="2"/>
              <a:buChar char="u"/>
              <a:defRPr/>
            </a:pPr>
            <a:r>
              <a:rPr lang="zh-CN" altLang="en-US" sz="3500" b="1" dirty="0">
                <a:latin typeface="Times New Roman" pitchFamily="18" charset="0"/>
              </a:rPr>
              <a:t>一二维数据的存储格式</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571640455"/>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23</a:t>
            </a:fld>
            <a:endParaRPr lang="zh-CN" altLang="en-US" dirty="0"/>
          </a:p>
        </p:txBody>
      </p:sp>
      <p:sp>
        <p:nvSpPr>
          <p:cNvPr id="5" name="矩形 1"/>
          <p:cNvSpPr>
            <a:spLocks noChangeArrowheads="1"/>
          </p:cNvSpPr>
          <p:nvPr/>
        </p:nvSpPr>
        <p:spPr bwMode="auto">
          <a:xfrm>
            <a:off x="499486" y="1530062"/>
            <a:ext cx="8135937" cy="1435136"/>
          </a:xfrm>
          <a:prstGeom prst="rect">
            <a:avLst/>
          </a:prstGeom>
          <a:noFill/>
          <a:ln w="9525">
            <a:noFill/>
            <a:miter lim="800000"/>
            <a:headEnd/>
            <a:tailEnd/>
          </a:ln>
        </p:spPr>
        <p:txBody>
          <a:bodyPr>
            <a:spAutoFit/>
          </a:bodyPr>
          <a:lstStyle/>
          <a:p>
            <a:pPr indent="304800" algn="just">
              <a:lnSpc>
                <a:spcPct val="125000"/>
              </a:lnSpc>
              <a:buClr>
                <a:srgbClr val="FF0000"/>
              </a:buClr>
              <a:buFont typeface="Wingdings" pitchFamily="2" charset="2"/>
              <a:buChar char="n"/>
            </a:pPr>
            <a:r>
              <a:rPr lang="en-US" altLang="zh-CN" sz="2400" dirty="0">
                <a:latin typeface="微软雅黑" pitchFamily="34" charset="-122"/>
                <a:ea typeface="微软雅黑" pitchFamily="34" charset="-122"/>
                <a:cs typeface="Times New Roman" pitchFamily="18" charset="0"/>
              </a:rPr>
              <a:t>CSV</a:t>
            </a:r>
            <a:r>
              <a:rPr lang="zh-CN" altLang="zh-CN" sz="2400" dirty="0">
                <a:latin typeface="微软雅黑" pitchFamily="34" charset="-122"/>
                <a:ea typeface="微软雅黑" pitchFamily="34" charset="-122"/>
                <a:cs typeface="Times New Roman" pitchFamily="18" charset="0"/>
              </a:rPr>
              <a:t>文件的每一行是一维数据，可以使用</a:t>
            </a:r>
            <a:r>
              <a:rPr lang="en-US" altLang="zh-CN" sz="2400" dirty="0">
                <a:latin typeface="微软雅黑" pitchFamily="34" charset="-122"/>
                <a:ea typeface="微软雅黑" pitchFamily="34" charset="-122"/>
                <a:cs typeface="Times New Roman" pitchFamily="18" charset="0"/>
              </a:rPr>
              <a:t>Python</a:t>
            </a:r>
            <a:r>
              <a:rPr lang="zh-CN" altLang="zh-CN" sz="2400" dirty="0">
                <a:latin typeface="微软雅黑" pitchFamily="34" charset="-122"/>
                <a:ea typeface="微软雅黑" pitchFamily="34" charset="-122"/>
                <a:cs typeface="Times New Roman" pitchFamily="18" charset="0"/>
              </a:rPr>
              <a:t>中的列</a:t>
            </a:r>
            <a:endParaRPr lang="en-US" altLang="zh-CN" sz="2400" dirty="0">
              <a:latin typeface="微软雅黑" pitchFamily="34" charset="-122"/>
              <a:ea typeface="微软雅黑" pitchFamily="34" charset="-122"/>
              <a:cs typeface="Times New Roman" pitchFamily="18" charset="0"/>
            </a:endParaRPr>
          </a:p>
          <a:p>
            <a:pPr indent="304800" algn="just">
              <a:lnSpc>
                <a:spcPct val="125000"/>
              </a:lnSpc>
              <a:buClr>
                <a:srgbClr val="FF0000"/>
              </a:buClr>
            </a:pPr>
            <a:r>
              <a:rPr lang="zh-CN" altLang="zh-CN" sz="2400" dirty="0">
                <a:latin typeface="微软雅黑" pitchFamily="34" charset="-122"/>
                <a:ea typeface="微软雅黑" pitchFamily="34" charset="-122"/>
                <a:cs typeface="Times New Roman" pitchFamily="18" charset="0"/>
              </a:rPr>
              <a:t>表类型表示，整个</a:t>
            </a:r>
            <a:r>
              <a:rPr lang="en-US" altLang="zh-CN" sz="2400" dirty="0">
                <a:latin typeface="微软雅黑" pitchFamily="34" charset="-122"/>
                <a:ea typeface="微软雅黑" pitchFamily="34" charset="-122"/>
                <a:cs typeface="Times New Roman" pitchFamily="18" charset="0"/>
              </a:rPr>
              <a:t>CSV</a:t>
            </a:r>
            <a:r>
              <a:rPr lang="zh-CN" altLang="zh-CN" sz="2400" dirty="0">
                <a:latin typeface="微软雅黑" pitchFamily="34" charset="-122"/>
                <a:ea typeface="微软雅黑" pitchFamily="34" charset="-122"/>
                <a:cs typeface="Times New Roman" pitchFamily="18" charset="0"/>
              </a:rPr>
              <a:t>文件是一个二维数据，由表示每一</a:t>
            </a:r>
            <a:endParaRPr lang="en-US" altLang="zh-CN" sz="2400" dirty="0">
              <a:latin typeface="微软雅黑" pitchFamily="34" charset="-122"/>
              <a:ea typeface="微软雅黑" pitchFamily="34" charset="-122"/>
              <a:cs typeface="Times New Roman" pitchFamily="18" charset="0"/>
            </a:endParaRPr>
          </a:p>
          <a:p>
            <a:pPr indent="304800" algn="just">
              <a:lnSpc>
                <a:spcPct val="125000"/>
              </a:lnSpc>
              <a:buClr>
                <a:srgbClr val="FF0000"/>
              </a:buClr>
            </a:pPr>
            <a:r>
              <a:rPr lang="zh-CN" altLang="zh-CN" sz="2400" dirty="0">
                <a:latin typeface="微软雅黑" pitchFamily="34" charset="-122"/>
                <a:ea typeface="微软雅黑" pitchFamily="34" charset="-122"/>
                <a:cs typeface="Times New Roman" pitchFamily="18" charset="0"/>
              </a:rPr>
              <a:t>行的列表类型作为元素，组成一个二维列表。</a:t>
            </a:r>
            <a:endParaRPr lang="zh-CN" altLang="zh-CN" dirty="0">
              <a:latin typeface="微软雅黑" pitchFamily="34" charset="-122"/>
              <a:ea typeface="微软雅黑" pitchFamily="34" charset="-122"/>
              <a:cs typeface="Times New Roman" pitchFamily="18" charset="0"/>
            </a:endParaRPr>
          </a:p>
        </p:txBody>
      </p:sp>
      <p:graphicFrame>
        <p:nvGraphicFramePr>
          <p:cNvPr id="6" name="表格 5">
            <a:extLst>
              <a:ext uri="{FF2B5EF4-FFF2-40B4-BE49-F238E27FC236}">
                <a16:creationId xmlns:a16="http://schemas.microsoft.com/office/drawing/2014/main" id="{B8FE6048-5240-4C6D-A192-7C966FEB27BE}"/>
              </a:ext>
            </a:extLst>
          </p:cNvPr>
          <p:cNvGraphicFramePr>
            <a:graphicFrameLocks noGrp="1"/>
          </p:cNvGraphicFramePr>
          <p:nvPr>
            <p:extLst>
              <p:ext uri="{D42A27DB-BD31-4B8C-83A1-F6EECF244321}">
                <p14:modId xmlns:p14="http://schemas.microsoft.com/office/powerpoint/2010/main" val="1655453064"/>
              </p:ext>
            </p:extLst>
          </p:nvPr>
        </p:nvGraphicFramePr>
        <p:xfrm>
          <a:off x="1796184" y="3113949"/>
          <a:ext cx="5343525" cy="3247835"/>
        </p:xfrm>
        <a:graphic>
          <a:graphicData uri="http://schemas.openxmlformats.org/drawingml/2006/table">
            <a:tbl>
              <a:tblPr/>
              <a:tblGrid>
                <a:gridCol w="5343525">
                  <a:extLst>
                    <a:ext uri="{9D8B030D-6E8A-4147-A177-3AD203B41FA5}">
                      <a16:colId xmlns:a16="http://schemas.microsoft.com/office/drawing/2014/main" val="156955708"/>
                    </a:ext>
                  </a:extLst>
                </a:gridCol>
              </a:tblGrid>
              <a:tr h="2560637">
                <a:tc>
                  <a:txBody>
                    <a:bodyPr/>
                    <a:lstStyle>
                      <a:lvl1pPr indent="266700">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城市</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环比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同比</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定基</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'100.6', '100.1', '149\n’],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北京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'100.2','100.2','135.6\n'],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上海</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'99.9', '99.8', '144.7\n'],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深圳</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‘100.5’, ‘99.3’, ‘145.9\n’],</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defRPr/>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南京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'99.9', '98.1', '144.4\n'], </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266700" algn="just" defTabSz="914400" rtl="0" eaLnBrk="1" fontAlgn="base" latinLnBrk="0" hangingPunct="1">
                        <a:lnSpc>
                          <a:spcPct val="15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8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243107102"/>
                  </a:ext>
                </a:extLst>
              </a:tr>
            </a:tbl>
          </a:graphicData>
        </a:graphic>
      </p:graphicFrame>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a:latin typeface="Times New Roman" pitchFamily="18" charset="0"/>
              </a:rPr>
              <a:t>一二维数据的表示和读写</a:t>
            </a:r>
          </a:p>
        </p:txBody>
      </p:sp>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78765220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20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 calcmode="lin" valueType="num">
                                      <p:cBhvr additive="base">
                                        <p:cTn id="18" dur="500" fill="hold"/>
                                        <p:tgtEl>
                                          <p:spTgt spid="6"/>
                                        </p:tgtEl>
                                        <p:attrNameLst>
                                          <p:attrName>ppt_x</p:attrName>
                                        </p:attrNameLst>
                                      </p:cBhvr>
                                      <p:tavLst>
                                        <p:tav tm="0">
                                          <p:val>
                                            <p:strVal val="#ppt_x"/>
                                          </p:val>
                                        </p:tav>
                                        <p:tav tm="100000">
                                          <p:val>
                                            <p:strVal val="#ppt_x"/>
                                          </p:val>
                                        </p:tav>
                                      </p:tavLst>
                                    </p:anim>
                                    <p:anim calcmode="lin" valueType="num">
                                      <p:cBhvr additive="base">
                                        <p:cTn id="19"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24</a:t>
            </a:fld>
            <a:endParaRPr lang="zh-CN" altLang="en-US" dirty="0"/>
          </a:p>
        </p:txBody>
      </p:sp>
      <p:sp>
        <p:nvSpPr>
          <p:cNvPr id="5" name="矩形 1"/>
          <p:cNvSpPr>
            <a:spLocks noChangeArrowheads="1"/>
          </p:cNvSpPr>
          <p:nvPr/>
        </p:nvSpPr>
        <p:spPr bwMode="auto">
          <a:xfrm>
            <a:off x="693738" y="1295402"/>
            <a:ext cx="7993062" cy="495585"/>
          </a:xfrm>
          <a:prstGeom prst="rect">
            <a:avLst/>
          </a:prstGeom>
          <a:noFill/>
          <a:ln w="9525">
            <a:noFill/>
            <a:miter lim="800000"/>
            <a:headEnd/>
            <a:tailEnd/>
          </a:ln>
        </p:spPr>
        <p:txBody>
          <a:bodyPr>
            <a:spAutoFit/>
          </a:bodyPr>
          <a:lstStyle/>
          <a:p>
            <a:pPr indent="266700" algn="just">
              <a:lnSpc>
                <a:spcPct val="150000"/>
              </a:lnSpc>
              <a:buClr>
                <a:srgbClr val="FF0000"/>
              </a:buClr>
              <a:buFont typeface="Wingdings" pitchFamily="2" charset="2"/>
              <a:buChar char="ü"/>
            </a:pPr>
            <a:r>
              <a:rPr lang="zh-CN" altLang="en-US" sz="2000" b="1" dirty="0">
                <a:latin typeface="Times New Roman" panose="02020603050405020304" pitchFamily="18" charset="0"/>
                <a:ea typeface="仿宋" panose="02010609060101010101" pitchFamily="49" charset="-122"/>
                <a:cs typeface="Times New Roman" pitchFamily="18" charset="0"/>
              </a:rPr>
              <a:t>例</a:t>
            </a:r>
            <a:r>
              <a:rPr lang="zh-CN" altLang="zh-CN" sz="2000" b="1" dirty="0">
                <a:latin typeface="Times New Roman" panose="02020603050405020304" pitchFamily="18" charset="0"/>
                <a:ea typeface="仿宋" panose="02010609060101010101" pitchFamily="49" charset="-122"/>
                <a:cs typeface="Times New Roman" pitchFamily="18" charset="0"/>
              </a:rPr>
              <a:t>：导入</a:t>
            </a:r>
            <a:r>
              <a:rPr lang="en-US" altLang="zh-CN" sz="2000" b="1" dirty="0">
                <a:latin typeface="Times New Roman" panose="02020603050405020304" pitchFamily="18" charset="0"/>
                <a:ea typeface="仿宋" panose="02010609060101010101" pitchFamily="49" charset="-122"/>
                <a:cs typeface="Times New Roman" pitchFamily="18" charset="0"/>
              </a:rPr>
              <a:t>CSV</a:t>
            </a:r>
            <a:r>
              <a:rPr lang="zh-CN" altLang="zh-CN" sz="2000" b="1" dirty="0">
                <a:latin typeface="Times New Roman" panose="02020603050405020304" pitchFamily="18" charset="0"/>
                <a:ea typeface="仿宋" panose="02010609060101010101" pitchFamily="49" charset="-122"/>
                <a:cs typeface="Times New Roman" pitchFamily="18" charset="0"/>
              </a:rPr>
              <a:t>格式数据到列表</a:t>
            </a:r>
            <a:r>
              <a:rPr lang="en-US" altLang="zh-CN" sz="2000" b="1" dirty="0">
                <a:latin typeface="Times New Roman" panose="02020603050405020304" pitchFamily="18" charset="0"/>
                <a:ea typeface="仿宋" panose="02010609060101010101" pitchFamily="49" charset="-122"/>
                <a:cs typeface="Times New Roman" pitchFamily="18" charset="0"/>
              </a:rPr>
              <a:t> </a:t>
            </a:r>
            <a:endParaRPr lang="zh-CN" altLang="zh-CN" sz="2000" b="1" dirty="0">
              <a:latin typeface="Times New Roman" panose="02020603050405020304" pitchFamily="18" charset="0"/>
              <a:ea typeface="仿宋" panose="02010609060101010101" pitchFamily="49" charset="-122"/>
              <a:cs typeface="Times New Roman" pitchFamily="18" charset="0"/>
            </a:endParaRPr>
          </a:p>
        </p:txBody>
      </p:sp>
      <p:sp>
        <p:nvSpPr>
          <p:cNvPr id="7"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一二维数据的表示和读写</a:t>
            </a:r>
          </a:p>
        </p:txBody>
      </p:sp>
      <p:sp>
        <p:nvSpPr>
          <p:cNvPr id="9" name="矩形 1"/>
          <p:cNvSpPr>
            <a:spLocks noChangeArrowheads="1"/>
          </p:cNvSpPr>
          <p:nvPr/>
        </p:nvSpPr>
        <p:spPr bwMode="auto">
          <a:xfrm>
            <a:off x="693738" y="3590740"/>
            <a:ext cx="5534169" cy="495585"/>
          </a:xfrm>
          <a:prstGeom prst="rect">
            <a:avLst/>
          </a:prstGeom>
          <a:noFill/>
          <a:ln w="9525">
            <a:noFill/>
            <a:miter lim="800000"/>
            <a:headEnd/>
            <a:tailEnd/>
          </a:ln>
        </p:spPr>
        <p:txBody>
          <a:bodyPr wrap="square">
            <a:spAutoFit/>
          </a:bodyPr>
          <a:lstStyle/>
          <a:p>
            <a:pPr indent="266700" algn="just">
              <a:lnSpc>
                <a:spcPct val="150000"/>
              </a:lnSpc>
              <a:buClr>
                <a:srgbClr val="FF0000"/>
              </a:buClr>
              <a:buFont typeface="Wingdings" pitchFamily="2" charset="2"/>
              <a:buChar char="ü"/>
            </a:pPr>
            <a:r>
              <a:rPr lang="zh-CN" altLang="en-US" sz="2000" b="1" dirty="0">
                <a:latin typeface="Times New Roman" panose="02020603050405020304" pitchFamily="18" charset="0"/>
                <a:ea typeface="仿宋" panose="02010609060101010101" pitchFamily="49" charset="-122"/>
                <a:cs typeface="Times New Roman" pitchFamily="18" charset="0"/>
              </a:rPr>
              <a:t>例</a:t>
            </a:r>
            <a:r>
              <a:rPr lang="en-US" altLang="zh-CN" sz="2000" b="1" dirty="0">
                <a:latin typeface="Times New Roman" panose="02020603050405020304" pitchFamily="18" charset="0"/>
                <a:ea typeface="仿宋" panose="02010609060101010101" pitchFamily="49" charset="-122"/>
                <a:cs typeface="Times New Roman" pitchFamily="18" charset="0"/>
              </a:rPr>
              <a:t>: </a:t>
            </a:r>
            <a:r>
              <a:rPr lang="zh-CN" altLang="zh-CN" sz="2000" b="1" dirty="0">
                <a:latin typeface="Times New Roman" panose="02020603050405020304" pitchFamily="18" charset="0"/>
                <a:ea typeface="仿宋" panose="02010609060101010101" pitchFamily="49" charset="-122"/>
                <a:cs typeface="Times New Roman" pitchFamily="18" charset="0"/>
              </a:rPr>
              <a:t>逐行处理</a:t>
            </a:r>
            <a:r>
              <a:rPr lang="en-US" altLang="zh-CN" sz="2000" b="1" dirty="0">
                <a:latin typeface="Times New Roman" panose="02020603050405020304" pitchFamily="18" charset="0"/>
                <a:ea typeface="仿宋" panose="02010609060101010101" pitchFamily="49" charset="-122"/>
                <a:cs typeface="Times New Roman" pitchFamily="18" charset="0"/>
              </a:rPr>
              <a:t>CSV</a:t>
            </a:r>
            <a:r>
              <a:rPr lang="zh-CN" altLang="zh-CN" sz="2000" b="1" dirty="0">
                <a:latin typeface="Times New Roman" panose="02020603050405020304" pitchFamily="18" charset="0"/>
                <a:ea typeface="仿宋" panose="02010609060101010101" pitchFamily="49" charset="-122"/>
                <a:cs typeface="Times New Roman" pitchFamily="18" charset="0"/>
              </a:rPr>
              <a:t>格式数据。</a:t>
            </a:r>
            <a:endParaRPr lang="zh-CN" altLang="zh-CN" sz="2000" dirty="0">
              <a:latin typeface="Times New Roman" panose="02020603050405020304" pitchFamily="18" charset="0"/>
              <a:ea typeface="仿宋" panose="02010609060101010101" pitchFamily="49" charset="-122"/>
              <a:cs typeface="Times New Roman" pitchFamily="18" charset="0"/>
            </a:endParaRPr>
          </a:p>
        </p:txBody>
      </p:sp>
      <p:graphicFrame>
        <p:nvGraphicFramePr>
          <p:cNvPr id="11" name="表格 10">
            <a:extLst>
              <a:ext uri="{FF2B5EF4-FFF2-40B4-BE49-F238E27FC236}">
                <a16:creationId xmlns:a16="http://schemas.microsoft.com/office/drawing/2014/main" id="{B49404F8-CA2D-4F8D-8542-0262C8F00E55}"/>
              </a:ext>
            </a:extLst>
          </p:cNvPr>
          <p:cNvGraphicFramePr>
            <a:graphicFrameLocks noGrp="1"/>
          </p:cNvGraphicFramePr>
          <p:nvPr>
            <p:extLst>
              <p:ext uri="{D42A27DB-BD31-4B8C-83A1-F6EECF244321}">
                <p14:modId xmlns:p14="http://schemas.microsoft.com/office/powerpoint/2010/main" val="3688218748"/>
              </p:ext>
            </p:extLst>
          </p:nvPr>
        </p:nvGraphicFramePr>
        <p:xfrm>
          <a:off x="4932040" y="4830387"/>
          <a:ext cx="3875231" cy="1566285"/>
        </p:xfrm>
        <a:graphic>
          <a:graphicData uri="http://schemas.openxmlformats.org/drawingml/2006/table">
            <a:tbl>
              <a:tblPr/>
              <a:tblGrid>
                <a:gridCol w="3875231">
                  <a:extLst>
                    <a:ext uri="{9D8B030D-6E8A-4147-A177-3AD203B41FA5}">
                      <a16:colId xmlns:a16="http://schemas.microsoft.com/office/drawing/2014/main" val="1127316473"/>
                    </a:ext>
                  </a:extLst>
                </a:gridCol>
              </a:tblGrid>
              <a:tr h="1566285">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&gt;&gt;&gt;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城市</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环比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同比</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zh-CN"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定基</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合肥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100.6	100.1	149</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北京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	</a:t>
                      </a:r>
                      <a:r>
                        <a:rPr kumimoji="0" lang="en-US" altLang="zh-CN" sz="1400" b="0"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100.2</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	135.6</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上海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99.8	144.7</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深圳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100.5	99.3	145.9</a:t>
                      </a:r>
                    </a:p>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南京	</a:t>
                      </a:r>
                      <a:r>
                        <a:rPr kumimoji="0" lang="en-US" altLang="zh-CN" sz="1400" b="0"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Courier New" panose="02070309020205020404" pitchFamily="49" charset="0"/>
                        </a:rPr>
                        <a:t>99.9	98.1	144.4</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pattFill prst="pct10">
                      <a:fgClr>
                        <a:srgbClr val="FFFFFF"/>
                      </a:fgClr>
                      <a:bgClr>
                        <a:srgbClr val="E5E5E5"/>
                      </a:bgClr>
                    </a:pattFill>
                  </a:tcPr>
                </a:tc>
                <a:extLst>
                  <a:ext uri="{0D108BD9-81ED-4DB2-BD59-A6C34878D82A}">
                    <a16:rowId xmlns:a16="http://schemas.microsoft.com/office/drawing/2014/main" val="1662166465"/>
                  </a:ext>
                </a:extLst>
              </a:tr>
            </a:tbl>
          </a:graphicData>
        </a:graphic>
      </p:graphicFrame>
      <p:sp>
        <p:nvSpPr>
          <p:cNvPr id="12" name="矩形 11"/>
          <p:cNvSpPr/>
          <p:nvPr/>
        </p:nvSpPr>
        <p:spPr>
          <a:xfrm>
            <a:off x="1981200" y="1761379"/>
            <a:ext cx="4572000" cy="1887696"/>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ls.append</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print(ls)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sp>
        <p:nvSpPr>
          <p:cNvPr id="13" name="矩形 12"/>
          <p:cNvSpPr/>
          <p:nvPr/>
        </p:nvSpPr>
        <p:spPr>
          <a:xfrm>
            <a:off x="708249" y="4044829"/>
            <a:ext cx="4572000" cy="2657138"/>
          </a:xfrm>
          <a:prstGeom prst="rect">
            <a:avLst/>
          </a:prstGeom>
        </p:spPr>
        <p:txBody>
          <a:bodyPr>
            <a:spAutoFit/>
          </a:bodyPr>
          <a:lstStyle/>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open("price2018.csv", "r")</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line in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line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line.replace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("\n","")</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ls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line.line.split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for s in ls: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 += "{}\</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t".format</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(s)</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print(</a:t>
            </a: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lns</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a:p>
            <a:pPr lvl="0" algn="just">
              <a:lnSpc>
                <a:spcPts val="2000"/>
              </a:lnSpc>
            </a:pPr>
            <a:r>
              <a:rPr lang="en-US" altLang="zh-CN" sz="1600" b="1" dirty="0" err="1">
                <a:latin typeface="Courier New" panose="02070309020205020404" pitchFamily="49" charset="0"/>
                <a:ea typeface="宋体" panose="02010600030101010101" pitchFamily="2" charset="-122"/>
                <a:cs typeface="Times New Roman" panose="02020603050405020304" pitchFamily="18" charset="0"/>
              </a:rPr>
              <a:t>fo.close</a:t>
            </a:r>
            <a:r>
              <a:rPr lang="en-US" altLang="zh-CN" sz="1600" b="1" dirty="0">
                <a:latin typeface="Courier New" panose="02070309020205020404" pitchFamily="49" charset="0"/>
                <a:ea typeface="宋体" panose="02010600030101010101" pitchFamily="2" charset="-122"/>
                <a:cs typeface="Times New Roman" panose="02020603050405020304" pitchFamily="18" charset="0"/>
              </a:rPr>
              <a:t>()</a:t>
            </a:r>
            <a:endParaRPr lang="zh-CN" altLang="zh-CN" sz="1600" dirty="0">
              <a:latin typeface="Calibri" panose="020F0502020204030204" pitchFamily="34" charset="0"/>
              <a:ea typeface="宋体" panose="02010600030101010101" pitchFamily="2" charset="-122"/>
              <a:cs typeface="Times New Roman" panose="02020603050405020304" pitchFamily="18" charset="0"/>
            </a:endParaRPr>
          </a:p>
        </p:txBody>
      </p:sp>
      <p:grpSp>
        <p:nvGrpSpPr>
          <p:cNvPr id="14" name="组合 67"/>
          <p:cNvGrpSpPr/>
          <p:nvPr/>
        </p:nvGrpSpPr>
        <p:grpSpPr>
          <a:xfrm>
            <a:off x="539552" y="125404"/>
            <a:ext cx="8161601" cy="674847"/>
            <a:chOff x="936625" y="4202884"/>
            <a:chExt cx="8161601" cy="674847"/>
          </a:xfrm>
        </p:grpSpPr>
        <p:grpSp>
          <p:nvGrpSpPr>
            <p:cNvPr id="15" name="组合 106"/>
            <p:cNvGrpSpPr/>
            <p:nvPr/>
          </p:nvGrpSpPr>
          <p:grpSpPr>
            <a:xfrm>
              <a:off x="936625" y="4202884"/>
              <a:ext cx="8161601" cy="674847"/>
              <a:chOff x="927100" y="4202884"/>
              <a:chExt cx="8161601" cy="674847"/>
            </a:xfrm>
          </p:grpSpPr>
          <p:sp>
            <p:nvSpPr>
              <p:cNvPr id="17"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8"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6" name="图片 15"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357565443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25</a:t>
            </a:fld>
            <a:endParaRPr lang="zh-CN" altLang="en-US" dirty="0"/>
          </a:p>
        </p:txBody>
      </p:sp>
      <p:sp>
        <p:nvSpPr>
          <p:cNvPr id="5" name="矩形 2"/>
          <p:cNvSpPr>
            <a:spLocks noChangeArrowheads="1"/>
          </p:cNvSpPr>
          <p:nvPr/>
        </p:nvSpPr>
        <p:spPr bwMode="auto">
          <a:xfrm>
            <a:off x="790575" y="1416188"/>
            <a:ext cx="6048375" cy="583108"/>
          </a:xfrm>
          <a:prstGeom prst="rect">
            <a:avLst/>
          </a:prstGeom>
          <a:noFill/>
          <a:ln w="9525">
            <a:noFill/>
            <a:miter lim="800000"/>
            <a:headEnd/>
            <a:tailEnd/>
          </a:ln>
        </p:spPr>
        <p:txBody>
          <a:bodyPr>
            <a:spAutoFit/>
          </a:bodyPr>
          <a:lstStyle/>
          <a:p>
            <a:pPr indent="266700" algn="just">
              <a:lnSpc>
                <a:spcPct val="150000"/>
              </a:lnSpc>
              <a:buClr>
                <a:srgbClr val="FF0000"/>
              </a:buClr>
              <a:buFont typeface="Wingdings" pitchFamily="2" charset="2"/>
              <a:buChar char="ü"/>
            </a:pPr>
            <a:r>
              <a:rPr lang="zh-CN" altLang="en-US" sz="2400" b="1" dirty="0">
                <a:latin typeface="Times New Roman" pitchFamily="18" charset="0"/>
                <a:ea typeface="仿宋" panose="02010609060101010101" pitchFamily="49" charset="-122"/>
                <a:cs typeface="Times New Roman" pitchFamily="18" charset="0"/>
              </a:rPr>
              <a:t>例：</a:t>
            </a:r>
            <a:r>
              <a:rPr lang="zh-CN" altLang="zh-CN" sz="2400" b="1" dirty="0">
                <a:latin typeface="Times New Roman" pitchFamily="18" charset="0"/>
                <a:ea typeface="仿宋" panose="02010609060101010101" pitchFamily="49" charset="-122"/>
                <a:cs typeface="Times New Roman" pitchFamily="18" charset="0"/>
              </a:rPr>
              <a:t>一维数据写入</a:t>
            </a:r>
            <a:r>
              <a:rPr lang="en-US" altLang="zh-CN" sz="2400" b="1" dirty="0">
                <a:latin typeface="Times New Roman" pitchFamily="18" charset="0"/>
                <a:ea typeface="仿宋" panose="02010609060101010101" pitchFamily="49" charset="-122"/>
                <a:cs typeface="Times New Roman" pitchFamily="18" charset="0"/>
              </a:rPr>
              <a:t>CSV</a:t>
            </a:r>
            <a:r>
              <a:rPr lang="zh-CN" altLang="zh-CN" sz="2400" b="1" dirty="0">
                <a:latin typeface="Times New Roman" pitchFamily="18" charset="0"/>
                <a:ea typeface="仿宋" panose="02010609060101010101" pitchFamily="49" charset="-122"/>
                <a:cs typeface="Times New Roman" pitchFamily="18" charset="0"/>
              </a:rPr>
              <a:t>文件。</a:t>
            </a:r>
            <a:endParaRPr lang="zh-CN" altLang="zh-CN" sz="2400" dirty="0">
              <a:latin typeface="Calibri" pitchFamily="34" charset="0"/>
              <a:ea typeface="仿宋" panose="02010609060101010101" pitchFamily="49" charset="-122"/>
              <a:cs typeface="Times New Roman" pitchFamily="18" charset="0"/>
            </a:endParaRPr>
          </a:p>
        </p:txBody>
      </p:sp>
      <p:graphicFrame>
        <p:nvGraphicFramePr>
          <p:cNvPr id="6" name="表格 5">
            <a:extLst>
              <a:ext uri="{FF2B5EF4-FFF2-40B4-BE49-F238E27FC236}">
                <a16:creationId xmlns:a16="http://schemas.microsoft.com/office/drawing/2014/main" id="{B947250B-6543-41BB-B66A-F26870221DA1}"/>
              </a:ext>
            </a:extLst>
          </p:cNvPr>
          <p:cNvGraphicFramePr>
            <a:graphicFrameLocks noGrp="1"/>
          </p:cNvGraphicFramePr>
          <p:nvPr>
            <p:extLst>
              <p:ext uri="{D42A27DB-BD31-4B8C-83A1-F6EECF244321}">
                <p14:modId xmlns:p14="http://schemas.microsoft.com/office/powerpoint/2010/main" val="4031186317"/>
              </p:ext>
            </p:extLst>
          </p:nvPr>
        </p:nvGraphicFramePr>
        <p:xfrm>
          <a:off x="1385888" y="2209511"/>
          <a:ext cx="5274684" cy="1672112"/>
        </p:xfrm>
        <a:graphic>
          <a:graphicData uri="http://schemas.openxmlformats.org/drawingml/2006/table">
            <a:tbl>
              <a:tblPr/>
              <a:tblGrid>
                <a:gridCol w="421002">
                  <a:extLst>
                    <a:ext uri="{9D8B030D-6E8A-4147-A177-3AD203B41FA5}">
                      <a16:colId xmlns:a16="http://schemas.microsoft.com/office/drawing/2014/main" val="612781971"/>
                    </a:ext>
                  </a:extLst>
                </a:gridCol>
                <a:gridCol w="1113315">
                  <a:extLst>
                    <a:ext uri="{9D8B030D-6E8A-4147-A177-3AD203B41FA5}">
                      <a16:colId xmlns:a16="http://schemas.microsoft.com/office/drawing/2014/main" val="4200554241"/>
                    </a:ext>
                  </a:extLst>
                </a:gridCol>
                <a:gridCol w="2714994">
                  <a:extLst>
                    <a:ext uri="{9D8B030D-6E8A-4147-A177-3AD203B41FA5}">
                      <a16:colId xmlns:a16="http://schemas.microsoft.com/office/drawing/2014/main" val="2646142631"/>
                    </a:ext>
                  </a:extLst>
                </a:gridCol>
                <a:gridCol w="1025373">
                  <a:extLst>
                    <a:ext uri="{9D8B030D-6E8A-4147-A177-3AD203B41FA5}">
                      <a16:colId xmlns:a16="http://schemas.microsoft.com/office/drawing/2014/main" val="3311493887"/>
                    </a:ext>
                  </a:extLst>
                </a:gridCol>
              </a:tblGrid>
              <a:tr h="318023">
                <a:tc gridSpan="2">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zh-CN" altLang="zh-CN" sz="16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微实例</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hMerge="1">
                  <a:txBody>
                    <a:bodyPr/>
                    <a:lstStyle/>
                    <a:p>
                      <a:endParaRPr lang="zh-CN" altLang="en-US"/>
                    </a:p>
                  </a:txBody>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1800"/>
                        </a:lnSpc>
                        <a:spcBef>
                          <a:spcPts val="600"/>
                        </a:spcBef>
                        <a:spcAft>
                          <a:spcPts val="600"/>
                        </a:spcAft>
                        <a:buClrTx/>
                        <a:buSzTx/>
                        <a:buFontTx/>
                        <a:buNone/>
                        <a:tabLst/>
                      </a:pPr>
                      <a:r>
                        <a:rPr kumimoji="0" lang="en-US" altLang="zh-CN" sz="1600" b="0" i="0" u="none" strike="noStrike" cap="none" normalizeH="0" baseline="0" dirty="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WriteD1toCSV.py</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ts val="1800"/>
                        </a:lnSpc>
                        <a:spcBef>
                          <a:spcPts val="600"/>
                        </a:spcBef>
                        <a:spcAft>
                          <a:spcPts val="600"/>
                        </a:spcAft>
                        <a:buClrTx/>
                        <a:buSzTx/>
                        <a:buFontTx/>
                        <a:buNone/>
                        <a:tabLst/>
                      </a:pPr>
                      <a:r>
                        <a:rPr kumimoji="0" lang="en-US" altLang="zh-CN" sz="1600" b="0" i="0" u="none" strike="noStrike" cap="none" normalizeH="0" baseline="0">
                          <a:ln>
                            <a:noFill/>
                          </a:ln>
                          <a:solidFill>
                            <a:schemeClr val="tx1"/>
                          </a:solidFill>
                          <a:effectLst/>
                          <a:latin typeface="Palatino Linotype" panose="02040502050505030304" pitchFamily="18" charset="0"/>
                          <a:ea typeface="宋体" panose="02010600030101010101" pitchFamily="2" charset="-122"/>
                          <a:cs typeface="Courier New" panose="02070309020205020404" pitchFamily="49"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a:noFill/>
                    </a:lnL>
                    <a:lnR>
                      <a:noFill/>
                    </a:lnR>
                    <a:lnT>
                      <a:noFill/>
                    </a:lnT>
                    <a:lnB>
                      <a:noFill/>
                    </a:lnB>
                    <a:lnTlToBr>
                      <a:noFill/>
                    </a:lnTlToBr>
                    <a:lnBlToTr>
                      <a:noFill/>
                    </a:lnBlToTr>
                    <a:solidFill>
                      <a:srgbClr val="FFFFFF"/>
                    </a:solidFill>
                  </a:tcPr>
                </a:tc>
                <a:extLst>
                  <a:ext uri="{0D108BD9-81ED-4DB2-BD59-A6C34878D82A}">
                    <a16:rowId xmlns:a16="http://schemas.microsoft.com/office/drawing/2014/main" val="2661486067"/>
                  </a:ext>
                </a:extLst>
              </a:tr>
              <a:tr h="60576">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5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500"/>
                        </a:lnSpc>
                        <a:spcBef>
                          <a:spcPct val="0"/>
                        </a:spcBef>
                        <a:spcAft>
                          <a:spcPct val="0"/>
                        </a:spcAft>
                        <a:buClrTx/>
                        <a:buSzTx/>
                        <a:buFontTx/>
                        <a:buNone/>
                        <a:tabLst/>
                      </a:pPr>
                      <a:r>
                        <a:rPr kumimoji="0" lang="en-US" altLang="zh-CN" sz="1200" b="1" i="0" u="none" strike="noStrike" cap="none" normalizeH="0" baseline="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w="12700" cap="flat" cmpd="sng" algn="ctr">
                      <a:solidFill>
                        <a:srgbClr val="00B050"/>
                      </a:solidFill>
                      <a:prstDash val="solid"/>
                      <a:round/>
                      <a:headEnd type="none" w="med" len="med"/>
                      <a:tailEnd type="none" w="med" len="med"/>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46465568"/>
                  </a:ext>
                </a:extLst>
              </a:tr>
              <a:tr h="113882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1</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2</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3</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ctr" defTabSz="914400" rtl="0" eaLnBrk="1" fontAlgn="base" latinLnBrk="0" hangingPunct="1">
                        <a:lnSpc>
                          <a:spcPts val="2000"/>
                        </a:lnSpc>
                        <a:spcBef>
                          <a:spcPct val="0"/>
                        </a:spcBef>
                        <a:spcAft>
                          <a:spcPct val="0"/>
                        </a:spcAft>
                        <a:buClrTx/>
                        <a:buSzTx/>
                        <a:buFontTx/>
                        <a:buNone/>
                        <a:tabLst/>
                      </a:pPr>
                      <a:r>
                        <a:rPr kumimoji="0" lang="en-US" altLang="zh-CN" sz="14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4</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open(</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"price2016bj.csv"</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"w")</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tabLst/>
                        <a:defRPr/>
                      </a:pPr>
                      <a:r>
                        <a:rPr kumimoji="0" lang="en-US" altLang="zh-CN" sz="14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4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 [‘</a:t>
                      </a:r>
                      <a:r>
                        <a:rPr kumimoji="0" lang="zh-CN" altLang="en-US"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合肥</a:t>
                      </a:r>
                      <a:r>
                        <a:rPr kumimoji="0" lang="en-US" altLang="zh-CN"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‘,'100.6', '100.1', '149']</a:t>
                      </a:r>
                      <a:endParaRPr kumimoji="0" lang="zh-CN" altLang="zh-CN" sz="1600" b="1" i="0" u="none" strike="noStrike" kern="1200"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18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fo.write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(",".join(</a:t>
                      </a: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ls</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"\n")</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ts val="2000"/>
                        </a:lnSpc>
                        <a:spcBef>
                          <a:spcPct val="0"/>
                        </a:spcBef>
                        <a:spcAft>
                          <a:spcPct val="0"/>
                        </a:spcAft>
                        <a:buClrTx/>
                        <a:buSzTx/>
                        <a:buFontTx/>
                        <a:buNone/>
                        <a:tabLst/>
                      </a:pPr>
                      <a:r>
                        <a:rPr kumimoji="0" lang="en-US" altLang="zh-CN" sz="1600" b="1" i="0" u="none" strike="noStrike" cap="none" normalizeH="0" baseline="0" dirty="0" err="1">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fo.close</a:t>
                      </a:r>
                      <a:r>
                        <a:rPr kumimoji="0" lang="en-US" altLang="zh-CN" sz="16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242906958"/>
                  </a:ext>
                </a:extLst>
              </a:tr>
              <a:tr h="96921">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ts val="800"/>
                        </a:lnSpc>
                        <a:spcBef>
                          <a:spcPct val="0"/>
                        </a:spcBef>
                        <a:spcAft>
                          <a:spcPct val="0"/>
                        </a:spcAft>
                        <a:buClrTx/>
                        <a:buSzTx/>
                        <a:buFontTx/>
                        <a:buNone/>
                        <a:tabLst/>
                      </a:pPr>
                      <a:r>
                        <a:rPr kumimoji="0" lang="en-US" altLang="zh-CN" sz="1200" b="0" i="0" u="none" strike="noStrike" cap="none" normalizeH="0" baseline="0">
                          <a:ln>
                            <a:noFill/>
                          </a:ln>
                          <a:solidFill>
                            <a:srgbClr val="7F7F7F"/>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a:noFill/>
                    </a:lnL>
                    <a:lnR w="12700" cap="flat" cmpd="sng" algn="ctr">
                      <a:solidFill>
                        <a:srgbClr val="00B050"/>
                      </a:solidFill>
                      <a:prstDash val="solid"/>
                      <a:round/>
                      <a:headEnd type="none" w="med" len="med"/>
                      <a:tailEnd type="none" w="med" len="med"/>
                    </a:lnR>
                    <a:lnT>
                      <a:noFill/>
                    </a:lnT>
                    <a:lnB>
                      <a:noFill/>
                    </a:lnB>
                    <a:lnTlToBr>
                      <a:noFill/>
                    </a:lnTlToBr>
                    <a:lnBlToTr>
                      <a:noFill/>
                    </a:lnBlToTr>
                    <a:solidFill>
                      <a:srgbClr val="FFFFFF"/>
                    </a:solidFill>
                  </a:tcPr>
                </a:tc>
                <a:tc gridSpan="3">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ts val="800"/>
                        </a:lnSpc>
                        <a:spcBef>
                          <a:spcPct val="0"/>
                        </a:spcBef>
                        <a:spcAft>
                          <a:spcPct val="0"/>
                        </a:spcAft>
                        <a:buClrTx/>
                        <a:buSzTx/>
                        <a:buFontTx/>
                        <a:buNone/>
                        <a:tabLst/>
                      </a:pPr>
                      <a:r>
                        <a:rPr kumimoji="0" lang="en-US" altLang="zh-CN" sz="1200" b="1" i="0" u="none" strike="noStrike" cap="none" normalizeH="0" baseline="0" dirty="0">
                          <a:ln>
                            <a:noFill/>
                          </a:ln>
                          <a:solidFill>
                            <a:schemeClr val="tx1"/>
                          </a:solidFill>
                          <a:effectLst/>
                          <a:latin typeface="Courier New" panose="02070309020205020404" pitchFamily="49"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nchor="ctr" horzOverflow="overflow">
                    <a:lnL w="12700" cap="flat" cmpd="sng" algn="ctr">
                      <a:solidFill>
                        <a:srgbClr val="00B050"/>
                      </a:solidFill>
                      <a:prstDash val="solid"/>
                      <a:round/>
                      <a:headEnd type="none" w="med" len="med"/>
                      <a:tailEnd type="none" w="med" len="med"/>
                    </a:lnL>
                    <a:lnR>
                      <a:noFill/>
                    </a:lnR>
                    <a:lnT>
                      <a:noFill/>
                    </a:lnT>
                    <a:lnB>
                      <a:noFill/>
                    </a:lnB>
                    <a:lnTlToBr>
                      <a:noFill/>
                    </a:lnTlToBr>
                    <a:lnBlToTr>
                      <a:noFill/>
                    </a:lnBlToTr>
                    <a:solidFill>
                      <a:srgbClr val="FFFFFF"/>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954448950"/>
                  </a:ext>
                </a:extLst>
              </a:tr>
            </a:tbl>
          </a:graphicData>
        </a:graphic>
      </p:graphicFrame>
      <p:sp>
        <p:nvSpPr>
          <p:cNvPr id="7" name="矩形 4"/>
          <p:cNvSpPr>
            <a:spLocks noChangeArrowheads="1"/>
          </p:cNvSpPr>
          <p:nvPr/>
        </p:nvSpPr>
        <p:spPr bwMode="auto">
          <a:xfrm>
            <a:off x="799381" y="4068338"/>
            <a:ext cx="8353425" cy="2015936"/>
          </a:xfrm>
          <a:prstGeom prst="rect">
            <a:avLst/>
          </a:prstGeom>
          <a:noFill/>
          <a:ln w="9525">
            <a:noFill/>
            <a:miter lim="800000"/>
            <a:headEnd/>
            <a:tailEnd/>
          </a:ln>
        </p:spPr>
        <p:txBody>
          <a:bodyPr>
            <a:spAutoFit/>
          </a:bodyPr>
          <a:lstStyle/>
          <a:p>
            <a:pPr indent="304800" algn="just">
              <a:spcBef>
                <a:spcPts val="600"/>
              </a:spcBef>
              <a:buClr>
                <a:srgbClr val="FF0000"/>
              </a:buClr>
              <a:buFont typeface="Wingdings" pitchFamily="2" charset="2"/>
              <a:buChar char="n"/>
            </a:pPr>
            <a:r>
              <a:rPr lang="zh-CN" altLang="zh-CN" sz="2400" dirty="0">
                <a:latin typeface="Times New Roman" panose="02020603050405020304" pitchFamily="18" charset="0"/>
                <a:ea typeface="仿宋" panose="02010609060101010101" pitchFamily="49" charset="-122"/>
                <a:cs typeface="Times New Roman" pitchFamily="18" charset="0"/>
              </a:rPr>
              <a:t>对于列表中存储的二维数据，可以通过循环写入一维数据</a:t>
            </a:r>
            <a:endParaRPr lang="en-US" altLang="zh-CN" sz="2400" dirty="0">
              <a:latin typeface="Times New Roman" panose="02020603050405020304" pitchFamily="18" charset="0"/>
              <a:ea typeface="仿宋" panose="02010609060101010101" pitchFamily="49" charset="-122"/>
              <a:cs typeface="Times New Roman" pitchFamily="18" charset="0"/>
            </a:endParaRPr>
          </a:p>
          <a:p>
            <a:pPr indent="304800" algn="just">
              <a:spcBef>
                <a:spcPts val="600"/>
              </a:spcBef>
              <a:buClr>
                <a:srgbClr val="FF0000"/>
              </a:buClr>
            </a:pPr>
            <a:r>
              <a:rPr lang="zh-CN" altLang="zh-CN" sz="2400" dirty="0">
                <a:latin typeface="Times New Roman" panose="02020603050405020304" pitchFamily="18" charset="0"/>
                <a:ea typeface="仿宋" panose="02010609060101010101" pitchFamily="49" charset="-122"/>
                <a:cs typeface="Times New Roman" pitchFamily="18" charset="0"/>
              </a:rPr>
              <a:t>的方式写入</a:t>
            </a:r>
            <a:r>
              <a:rPr lang="en-US" altLang="zh-CN" sz="2400" dirty="0">
                <a:latin typeface="Times New Roman" panose="02020603050405020304" pitchFamily="18" charset="0"/>
                <a:ea typeface="仿宋" panose="02010609060101010101" pitchFamily="49" charset="-122"/>
                <a:cs typeface="Times New Roman" pitchFamily="18" charset="0"/>
              </a:rPr>
              <a:t>CSV</a:t>
            </a:r>
            <a:r>
              <a:rPr lang="zh-CN" altLang="zh-CN" sz="2400" dirty="0">
                <a:latin typeface="Times New Roman" panose="02020603050405020304" pitchFamily="18" charset="0"/>
                <a:ea typeface="仿宋" panose="02010609060101010101" pitchFamily="49" charset="-122"/>
                <a:cs typeface="Times New Roman" pitchFamily="18" charset="0"/>
              </a:rPr>
              <a:t>文件，参考代码样式如下：</a:t>
            </a:r>
            <a:endParaRPr lang="zh-CN" altLang="en-US" sz="2400" dirty="0">
              <a:latin typeface="Times New Roman" panose="02020603050405020304" pitchFamily="18" charset="0"/>
              <a:ea typeface="仿宋" panose="02010609060101010101" pitchFamily="49" charset="-122"/>
              <a:cs typeface="Times New Roman" pitchFamily="18" charset="0"/>
            </a:endParaRPr>
          </a:p>
          <a:p>
            <a:pPr indent="304800" algn="just">
              <a:lnSpc>
                <a:spcPct val="150000"/>
              </a:lnSpc>
            </a:pPr>
            <a:endParaRPr lang="zh-CN" altLang="zh-CN"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itchFamily="18" charset="0"/>
              </a:rPr>
              <a:t>for row in </a:t>
            </a:r>
            <a:r>
              <a:rPr lang="en-US" altLang="zh-CN" sz="2400" dirty="0" err="1">
                <a:latin typeface="仿宋" panose="02010609060101010101" pitchFamily="49" charset="-122"/>
                <a:ea typeface="仿宋" panose="02010609060101010101" pitchFamily="49" charset="-122"/>
                <a:cs typeface="Times New Roman" pitchFamily="18" charset="0"/>
              </a:rPr>
              <a:t>ls</a:t>
            </a:r>
            <a:r>
              <a:rPr lang="en-US" altLang="zh-CN" sz="2400" dirty="0">
                <a:latin typeface="仿宋" panose="02010609060101010101" pitchFamily="49" charset="-122"/>
                <a:ea typeface="仿宋" panose="02010609060101010101" pitchFamily="49" charset="-122"/>
                <a:cs typeface="Times New Roman" pitchFamily="18" charset="0"/>
              </a:rPr>
              <a:t>:</a:t>
            </a:r>
            <a:endParaRPr lang="zh-CN" altLang="en-US" sz="2400"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endParaRPr lang="zh-CN" altLang="zh-CN" dirty="0">
              <a:latin typeface="仿宋" panose="02010609060101010101" pitchFamily="49" charset="-122"/>
              <a:ea typeface="仿宋" panose="02010609060101010101" pitchFamily="49" charset="-122"/>
              <a:cs typeface="Times New Roman" pitchFamily="18" charset="0"/>
            </a:endParaRPr>
          </a:p>
          <a:p>
            <a:pPr indent="304800" algn="just">
              <a:lnSpc>
                <a:spcPts val="1800"/>
              </a:lnSpc>
            </a:pPr>
            <a:r>
              <a:rPr lang="en-US" altLang="zh-CN" sz="2400" dirty="0">
                <a:latin typeface="仿宋" panose="02010609060101010101" pitchFamily="49" charset="-122"/>
                <a:ea typeface="仿宋" panose="02010609060101010101" pitchFamily="49" charset="-122"/>
                <a:cs typeface="Times New Roman" pitchFamily="18" charset="0"/>
              </a:rPr>
              <a:t>      &lt;</a:t>
            </a:r>
            <a:r>
              <a:rPr lang="zh-CN" altLang="zh-CN" sz="2400" dirty="0">
                <a:latin typeface="仿宋" panose="02010609060101010101" pitchFamily="49" charset="-122"/>
                <a:ea typeface="仿宋" panose="02010609060101010101" pitchFamily="49" charset="-122"/>
                <a:cs typeface="Courier New" pitchFamily="49" charset="0"/>
              </a:rPr>
              <a:t>输出文件</a:t>
            </a:r>
            <a:r>
              <a:rPr lang="en-US" altLang="zh-CN" sz="2400" dirty="0">
                <a:latin typeface="仿宋" panose="02010609060101010101" pitchFamily="49" charset="-122"/>
                <a:ea typeface="仿宋" panose="02010609060101010101" pitchFamily="49" charset="-122"/>
                <a:cs typeface="Times New Roman" pitchFamily="18" charset="0"/>
              </a:rPr>
              <a:t>&gt;.write(",".join(row)+"\n")</a:t>
            </a:r>
            <a:endParaRPr lang="zh-CN" altLang="zh-CN" dirty="0">
              <a:latin typeface="仿宋" panose="02010609060101010101" pitchFamily="49" charset="-122"/>
              <a:ea typeface="仿宋" panose="02010609060101010101" pitchFamily="49" charset="-122"/>
              <a:cs typeface="Times New Roman" pitchFamily="18" charset="0"/>
            </a:endParaRPr>
          </a:p>
        </p:txBody>
      </p:sp>
      <p:sp>
        <p:nvSpPr>
          <p:cNvPr id="8"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21036"/>
            <a:ext cx="7308274"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anose="02020603050405020304" pitchFamily="18" charset="0"/>
                <a:ea typeface="仿宋" panose="02010609060101010101" pitchFamily="49" charset="-122"/>
              </a:rPr>
              <a:t>一二维数据的表示和读写</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189904068"/>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
                                            <p:txEl>
                                              <p:pRg st="0" end="0"/>
                                            </p:txEl>
                                          </p:spTgt>
                                        </p:tgtEl>
                                        <p:attrNameLst>
                                          <p:attrName>style.visibility</p:attrName>
                                        </p:attrNameLst>
                                      </p:cBhvr>
                                      <p:to>
                                        <p:strVal val="visible"/>
                                      </p:to>
                                    </p:set>
                                    <p:animEffect transition="in" filter="fade">
                                      <p:cBhvr>
                                        <p:cTn id="18" dur="2000"/>
                                        <p:tgtEl>
                                          <p:spTgt spid="7">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2000"/>
                                        <p:tgtEl>
                                          <p:spTgt spid="7">
                                            <p:txEl>
                                              <p:pRg st="1" end="1"/>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
                                            <p:txEl>
                                              <p:pRg st="3" end="3"/>
                                            </p:txEl>
                                          </p:spTgt>
                                        </p:tgtEl>
                                        <p:attrNameLst>
                                          <p:attrName>style.visibility</p:attrName>
                                        </p:attrNameLst>
                                      </p:cBhvr>
                                      <p:to>
                                        <p:strVal val="visible"/>
                                      </p:to>
                                    </p:set>
                                    <p:animEffect transition="in" filter="fade">
                                      <p:cBhvr>
                                        <p:cTn id="24" dur="2000"/>
                                        <p:tgtEl>
                                          <p:spTgt spid="7">
                                            <p:txEl>
                                              <p:pRg st="3" end="3"/>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fade">
                                      <p:cBhvr>
                                        <p:cTn id="27" dur="2000"/>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7"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26</a:t>
            </a:fld>
            <a:endParaRPr lang="zh-CN" altLang="en-US" dirty="0"/>
          </a:p>
        </p:txBody>
      </p:sp>
      <p:sp>
        <p:nvSpPr>
          <p:cNvPr id="5" name="矩形 1"/>
          <p:cNvSpPr>
            <a:spLocks noChangeArrowheads="1"/>
          </p:cNvSpPr>
          <p:nvPr/>
        </p:nvSpPr>
        <p:spPr bwMode="auto">
          <a:xfrm>
            <a:off x="685800" y="1610592"/>
            <a:ext cx="8062913" cy="4616648"/>
          </a:xfrm>
          <a:prstGeom prst="rect">
            <a:avLst/>
          </a:prstGeom>
          <a:noFill/>
          <a:ln w="9525">
            <a:noFill/>
            <a:miter lim="800000"/>
            <a:headEnd/>
            <a:tailEnd/>
          </a:ln>
        </p:spPr>
        <p:txBody>
          <a:bodyPr wrap="square">
            <a:spAutoFit/>
          </a:bodyPr>
          <a:lstStyle/>
          <a:p>
            <a:pPr indent="266700" algn="just">
              <a:lnSpc>
                <a:spcPct val="150000"/>
              </a:lnSpc>
              <a:buClr>
                <a:srgbClr val="FF0000"/>
              </a:buClr>
              <a:buFont typeface="Wingdings" pitchFamily="2" charset="2"/>
              <a:buChar char="n"/>
            </a:pPr>
            <a:r>
              <a:rPr lang="zh-CN" altLang="zh-CN" sz="2000" dirty="0">
                <a:latin typeface="Times New Roman" panose="02020603050405020304" pitchFamily="18" charset="0"/>
                <a:ea typeface="仿宋" panose="02010609060101010101" pitchFamily="49" charset="-122"/>
                <a:cs typeface="Times New Roman" pitchFamily="18" charset="0"/>
              </a:rPr>
              <a:t>与一二维数据不同，高维数据能展示数据间更为复杂的组织关系。</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buFont typeface="Wingdings" pitchFamily="2" charset="2"/>
              <a:buChar char="n"/>
            </a:pPr>
            <a:r>
              <a:rPr lang="zh-CN" altLang="zh-CN" sz="2000" dirty="0">
                <a:latin typeface="Times New Roman" panose="02020603050405020304" pitchFamily="18" charset="0"/>
                <a:ea typeface="仿宋" panose="02010609060101010101" pitchFamily="49" charset="-122"/>
                <a:cs typeface="Times New Roman" pitchFamily="18" charset="0"/>
              </a:rPr>
              <a:t>为保持灵活性，表示高维数据不采用任何结构形式，仅采用最基本</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pPr>
            <a:r>
              <a:rPr lang="zh-CN" altLang="zh-CN" sz="2000" dirty="0">
                <a:latin typeface="Times New Roman" panose="02020603050405020304" pitchFamily="18" charset="0"/>
                <a:ea typeface="仿宋" panose="02010609060101010101" pitchFamily="49" charset="-122"/>
                <a:cs typeface="Times New Roman" pitchFamily="18" charset="0"/>
              </a:rPr>
              <a:t>的二元关系，即键值对。</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buFont typeface="Wingdings" pitchFamily="2" charset="2"/>
              <a:buChar char="n"/>
            </a:pPr>
            <a:r>
              <a:rPr lang="zh-CN" altLang="zh-CN" sz="2000" dirty="0">
                <a:solidFill>
                  <a:srgbClr val="FF0000"/>
                </a:solidFill>
                <a:latin typeface="Times New Roman" panose="02020603050405020304" pitchFamily="18" charset="0"/>
                <a:ea typeface="仿宋" panose="02010609060101010101" pitchFamily="49" charset="-122"/>
                <a:cs typeface="Times New Roman" pitchFamily="18" charset="0"/>
              </a:rPr>
              <a:t>万维网是高维数据最成功的典型应用</a:t>
            </a:r>
            <a:r>
              <a:rPr lang="zh-CN" altLang="zh-CN" sz="2000" dirty="0">
                <a:latin typeface="Times New Roman" panose="02020603050405020304" pitchFamily="18" charset="0"/>
                <a:ea typeface="仿宋" panose="02010609060101010101" pitchFamily="49" charset="-122"/>
                <a:cs typeface="Times New Roman" pitchFamily="18" charset="0"/>
              </a:rPr>
              <a:t>。</a:t>
            </a:r>
            <a:endParaRPr lang="zh-CN" altLang="zh-CN" sz="16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a:latin typeface="Times New Roman" panose="02020603050405020304" pitchFamily="18" charset="0"/>
                <a:ea typeface="仿宋" panose="02010609060101010101" pitchFamily="49" charset="-122"/>
                <a:cs typeface="Times New Roman" pitchFamily="18" charset="0"/>
              </a:rPr>
              <a:t>JSON</a:t>
            </a:r>
            <a:r>
              <a:rPr lang="zh-CN" altLang="zh-CN" sz="2000" dirty="0">
                <a:latin typeface="Times New Roman" panose="02020603050405020304" pitchFamily="18" charset="0"/>
                <a:ea typeface="仿宋" panose="02010609060101010101" pitchFamily="49" charset="-122"/>
                <a:cs typeface="Times New Roman" pitchFamily="18" charset="0"/>
              </a:rPr>
              <a:t>格式可以对高维数据进行表达和存储。</a:t>
            </a:r>
            <a:endParaRPr lang="en-US" altLang="zh-CN" sz="20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b="1" dirty="0">
                <a:latin typeface="Times New Roman" panose="02020603050405020304" pitchFamily="18" charset="0"/>
                <a:ea typeface="仿宋" panose="02010609060101010101" pitchFamily="49" charset="-122"/>
                <a:cs typeface="Times New Roman" pitchFamily="18" charset="0"/>
              </a:rPr>
              <a:t>JSON</a:t>
            </a:r>
            <a:r>
              <a:rPr lang="zh-CN" altLang="zh-CN" sz="2000" b="1" dirty="0">
                <a:latin typeface="Times New Roman" panose="02020603050405020304" pitchFamily="18" charset="0"/>
                <a:ea typeface="仿宋" panose="02010609060101010101" pitchFamily="49" charset="-122"/>
                <a:cs typeface="Times New Roman" pitchFamily="18" charset="0"/>
              </a:rPr>
              <a:t>（</a:t>
            </a:r>
            <a:r>
              <a:rPr lang="en-US" altLang="zh-CN" sz="2000" b="1" dirty="0">
                <a:solidFill>
                  <a:srgbClr val="0000FF"/>
                </a:solidFill>
                <a:latin typeface="Times New Roman" panose="02020603050405020304" pitchFamily="18" charset="0"/>
                <a:ea typeface="仿宋" panose="02010609060101010101" pitchFamily="49" charset="-122"/>
                <a:cs typeface="Times New Roman" pitchFamily="18" charset="0"/>
              </a:rPr>
              <a:t>JavaScript Object Notation</a:t>
            </a:r>
            <a:r>
              <a:rPr lang="zh-CN" altLang="zh-CN" sz="2000" b="1" dirty="0">
                <a:latin typeface="Times New Roman" panose="02020603050405020304" pitchFamily="18" charset="0"/>
                <a:ea typeface="仿宋" panose="02010609060101010101" pitchFamily="49" charset="-122"/>
                <a:cs typeface="Times New Roman" pitchFamily="18" charset="0"/>
              </a:rPr>
              <a:t>）是一种轻量级的数据交换</a:t>
            </a:r>
            <a:endParaRPr lang="en-US" altLang="zh-CN" sz="2000" b="1"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zh-CN" altLang="zh-CN" sz="2000" b="1" dirty="0">
                <a:latin typeface="Times New Roman" panose="02020603050405020304" pitchFamily="18" charset="0"/>
                <a:ea typeface="仿宋" panose="02010609060101010101" pitchFamily="49" charset="-122"/>
                <a:cs typeface="Times New Roman" pitchFamily="18" charset="0"/>
              </a:rPr>
              <a:t>格式，易于阅读和理解</a:t>
            </a:r>
            <a:r>
              <a:rPr lang="zh-CN" altLang="zh-CN" sz="2000" dirty="0">
                <a:latin typeface="Times New Roman" panose="02020603050405020304" pitchFamily="18" charset="0"/>
                <a:ea typeface="仿宋" panose="02010609060101010101" pitchFamily="49" charset="-122"/>
                <a:cs typeface="Times New Roman" pitchFamily="18" charset="0"/>
              </a:rPr>
              <a:t>。</a:t>
            </a:r>
            <a:endParaRPr lang="en-US" altLang="zh-CN" sz="2000" dirty="0">
              <a:latin typeface="Times New Roman" panose="02020603050405020304" pitchFamily="18" charset="0"/>
              <a:ea typeface="仿宋" panose="02010609060101010101" pitchFamily="49" charset="-122"/>
              <a:cs typeface="Times New Roman" pitchFamily="18" charset="0"/>
            </a:endParaRPr>
          </a:p>
          <a:p>
            <a:pPr marL="342900" indent="-342900" algn="just">
              <a:lnSpc>
                <a:spcPct val="150000"/>
              </a:lnSpc>
              <a:buClr>
                <a:srgbClr val="FF0000"/>
              </a:buClr>
              <a:buFont typeface="Wingdings" panose="05000000000000000000" pitchFamily="2" charset="2"/>
              <a:buChar char="n"/>
            </a:pPr>
            <a:r>
              <a:rPr lang="en-US" altLang="zh-CN" sz="2000" dirty="0">
                <a:latin typeface="Times New Roman" panose="02020603050405020304" pitchFamily="18" charset="0"/>
                <a:ea typeface="仿宋" panose="02010609060101010101" pitchFamily="49" charset="-122"/>
                <a:cs typeface="Times New Roman" pitchFamily="18" charset="0"/>
              </a:rPr>
              <a:t>JSON</a:t>
            </a:r>
            <a:r>
              <a:rPr lang="zh-CN" altLang="zh-CN" sz="2000" dirty="0">
                <a:latin typeface="Times New Roman" panose="02020603050405020304" pitchFamily="18" charset="0"/>
                <a:ea typeface="仿宋" panose="02010609060101010101" pitchFamily="49" charset="-122"/>
                <a:cs typeface="Times New Roman" pitchFamily="18" charset="0"/>
              </a:rPr>
              <a:t>格式表达键值对</a:t>
            </a:r>
            <a:r>
              <a:rPr lang="en-US" altLang="zh-CN" sz="2000" dirty="0">
                <a:latin typeface="Times New Roman" panose="02020603050405020304" pitchFamily="18" charset="0"/>
                <a:ea typeface="仿宋" panose="02010609060101010101" pitchFamily="49" charset="-122"/>
                <a:cs typeface="Times New Roman" pitchFamily="18" charset="0"/>
              </a:rPr>
              <a:t>&lt;key, value&gt;</a:t>
            </a:r>
            <a:r>
              <a:rPr lang="zh-CN" altLang="zh-CN" sz="2000" dirty="0">
                <a:latin typeface="Times New Roman" panose="02020603050405020304" pitchFamily="18" charset="0"/>
                <a:ea typeface="仿宋" panose="02010609060101010101" pitchFamily="49" charset="-122"/>
                <a:cs typeface="Times New Roman" pitchFamily="18" charset="0"/>
              </a:rPr>
              <a:t>的基本格式如下，键值对都保存</a:t>
            </a:r>
            <a:endParaRPr lang="en-US" altLang="zh-CN" sz="2000" dirty="0">
              <a:latin typeface="Times New Roman" panose="02020603050405020304" pitchFamily="18" charset="0"/>
              <a:ea typeface="仿宋" panose="02010609060101010101" pitchFamily="49" charset="-122"/>
              <a:cs typeface="Times New Roman" pitchFamily="18" charset="0"/>
            </a:endParaRPr>
          </a:p>
          <a:p>
            <a:pPr indent="266700" algn="just">
              <a:lnSpc>
                <a:spcPct val="150000"/>
              </a:lnSpc>
              <a:buClr>
                <a:srgbClr val="FF0000"/>
              </a:buClr>
            </a:pPr>
            <a:r>
              <a:rPr lang="zh-CN" altLang="zh-CN" sz="2000" dirty="0">
                <a:latin typeface="Times New Roman" panose="02020603050405020304" pitchFamily="18" charset="0"/>
                <a:ea typeface="仿宋" panose="02010609060101010101" pitchFamily="49" charset="-122"/>
                <a:cs typeface="Times New Roman" pitchFamily="18" charset="0"/>
              </a:rPr>
              <a:t>在双引号中：</a:t>
            </a:r>
            <a:endParaRPr lang="zh-CN" altLang="zh-CN" sz="1600" dirty="0">
              <a:latin typeface="Times New Roman" panose="02020603050405020304" pitchFamily="18" charset="0"/>
              <a:ea typeface="仿宋" panose="02010609060101010101" pitchFamily="49" charset="-122"/>
              <a:cs typeface="Times New Roman" pitchFamily="18" charset="0"/>
            </a:endParaRPr>
          </a:p>
          <a:p>
            <a:pPr indent="266700" algn="ctr">
              <a:lnSpc>
                <a:spcPct val="150000"/>
              </a:lnSpc>
            </a:pPr>
            <a:r>
              <a:rPr lang="en-US" altLang="zh-CN" sz="1600" b="1" dirty="0">
                <a:latin typeface="Times New Roman" panose="02020603050405020304" pitchFamily="18" charset="0"/>
                <a:ea typeface="仿宋" panose="02010609060101010101" pitchFamily="49" charset="-122"/>
                <a:cs typeface="Times New Roman" pitchFamily="18" charset="0"/>
              </a:rPr>
              <a:t>"key" : "value"</a:t>
            </a:r>
            <a:endParaRPr lang="zh-CN" altLang="zh-CN" sz="1600" dirty="0">
              <a:latin typeface="Times New Roman" panose="02020603050405020304" pitchFamily="18" charset="0"/>
              <a:ea typeface="仿宋" panose="02010609060101010101" pitchFamily="49"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62601"/>
            <a:ext cx="7096991" cy="523220"/>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2800" b="1" dirty="0">
                <a:latin typeface="Times New Roman" pitchFamily="18" charset="0"/>
              </a:rPr>
              <a:t>高维</a:t>
            </a:r>
            <a:r>
              <a:rPr lang="zh-CN" altLang="en-US" sz="2800" b="1" dirty="0">
                <a:latin typeface="Times New Roman" pitchFamily="18" charset="0"/>
                <a:ea typeface="仿宋" panose="02010609060101010101" pitchFamily="49" charset="-122"/>
              </a:rPr>
              <a:t>数据格式</a:t>
            </a:r>
            <a:r>
              <a:rPr lang="zh-CN" altLang="en-US" sz="2800" b="1" dirty="0">
                <a:latin typeface="Times New Roman" pitchFamily="18" charset="0"/>
              </a:rPr>
              <a:t>化</a:t>
            </a:r>
            <a:r>
              <a:rPr lang="en-US" altLang="zh-CN" sz="2800" b="1" dirty="0">
                <a:latin typeface="Times New Roman" pitchFamily="18" charset="0"/>
              </a:rPr>
              <a:t>-JSON</a:t>
            </a:r>
            <a:endParaRPr lang="zh-CN" altLang="en-US" sz="2800" b="1" dirty="0">
              <a:latin typeface="Times New Roman" pitchFamily="18" charset="0"/>
            </a:endParaRPr>
          </a:p>
        </p:txBody>
      </p:sp>
      <p:grpSp>
        <p:nvGrpSpPr>
          <p:cNvPr id="7" name="组合 67"/>
          <p:cNvGrpSpPr/>
          <p:nvPr/>
        </p:nvGrpSpPr>
        <p:grpSpPr>
          <a:xfrm>
            <a:off x="539552" y="125404"/>
            <a:ext cx="8161601" cy="674847"/>
            <a:chOff x="936625" y="4202884"/>
            <a:chExt cx="8161601" cy="674847"/>
          </a:xfrm>
        </p:grpSpPr>
        <p:grpSp>
          <p:nvGrpSpPr>
            <p:cNvPr id="8" name="组合 106"/>
            <p:cNvGrpSpPr/>
            <p:nvPr/>
          </p:nvGrpSpPr>
          <p:grpSpPr>
            <a:xfrm>
              <a:off x="936625" y="4202884"/>
              <a:ext cx="8161601" cy="674847"/>
              <a:chOff x="927100" y="4202884"/>
              <a:chExt cx="8161601" cy="674847"/>
            </a:xfrm>
          </p:grpSpPr>
          <p:sp>
            <p:nvSpPr>
              <p:cNvPr id="10"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9" name="图片 8"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4149766984"/>
      </p:ext>
    </p:extLst>
  </p:cSld>
  <p:clrMapOvr>
    <a:masterClrMapping/>
  </p:clrMapOvr>
  <p:transition spd="slow" advClick="0">
    <p:pull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27</a:t>
            </a:fld>
            <a:endParaRPr lang="zh-CN" altLang="en-US" dirty="0"/>
          </a:p>
        </p:txBody>
      </p:sp>
      <p:sp>
        <p:nvSpPr>
          <p:cNvPr id="5" name="矩形 1"/>
          <p:cNvSpPr>
            <a:spLocks noChangeArrowheads="1"/>
          </p:cNvSpPr>
          <p:nvPr/>
        </p:nvSpPr>
        <p:spPr bwMode="auto">
          <a:xfrm>
            <a:off x="407580" y="1438913"/>
            <a:ext cx="8159750" cy="3416300"/>
          </a:xfrm>
          <a:prstGeom prst="rect">
            <a:avLst/>
          </a:prstGeom>
          <a:noFill/>
          <a:ln w="9525">
            <a:noFill/>
            <a:miter lim="800000"/>
            <a:headEnd/>
            <a:tailEnd/>
          </a:ln>
        </p:spPr>
        <p:txBody>
          <a:bodyPr>
            <a:spAutoFit/>
          </a:bodyPr>
          <a:lstStyle/>
          <a:p>
            <a:pPr indent="269875" algn="just">
              <a:lnSpc>
                <a:spcPct val="150000"/>
              </a:lnSpc>
            </a:pPr>
            <a:r>
              <a:rPr lang="zh-CN" altLang="zh-CN" sz="2400" dirty="0">
                <a:latin typeface="微软雅黑" pitchFamily="34" charset="-122"/>
                <a:ea typeface="微软雅黑" pitchFamily="34" charset="-122"/>
                <a:cs typeface="Times New Roman" pitchFamily="18" charset="0"/>
              </a:rPr>
              <a:t>当多个键值对放在一起时，</a:t>
            </a:r>
            <a:r>
              <a:rPr lang="en-US" altLang="zh-CN" sz="2400" dirty="0">
                <a:latin typeface="微软雅黑" pitchFamily="34" charset="-122"/>
                <a:ea typeface="微软雅黑" pitchFamily="34" charset="-122"/>
                <a:cs typeface="Times New Roman" pitchFamily="18" charset="0"/>
              </a:rPr>
              <a:t>JSON</a:t>
            </a:r>
            <a:r>
              <a:rPr lang="zh-CN" altLang="en-US" sz="2400" dirty="0">
                <a:latin typeface="微软雅黑" pitchFamily="34" charset="-122"/>
                <a:ea typeface="微软雅黑" pitchFamily="34" charset="-122"/>
                <a:cs typeface="Times New Roman" pitchFamily="18" charset="0"/>
              </a:rPr>
              <a:t>的规则</a:t>
            </a:r>
            <a:r>
              <a:rPr lang="zh-CN" altLang="zh-CN" sz="2400" dirty="0">
                <a:latin typeface="微软雅黑" pitchFamily="34" charset="-122"/>
                <a:ea typeface="微软雅黑" pitchFamily="34" charset="-122"/>
                <a:cs typeface="Times New Roman" pitchFamily="18" charset="0"/>
              </a:rPr>
              <a:t>：</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a:latin typeface="微软雅黑" pitchFamily="34" charset="-122"/>
                <a:ea typeface="微软雅黑" pitchFamily="34" charset="-122"/>
                <a:cs typeface="Times New Roman" pitchFamily="18" charset="0"/>
              </a:rPr>
              <a:t>数据保存在键值对中；</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a:latin typeface="微软雅黑" pitchFamily="34" charset="-122"/>
                <a:ea typeface="微软雅黑" pitchFamily="34" charset="-122"/>
                <a:cs typeface="Times New Roman" pitchFamily="18" charset="0"/>
              </a:rPr>
              <a:t>键值对之间由逗号分隔；</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a:latin typeface="微软雅黑" pitchFamily="34" charset="-122"/>
                <a:ea typeface="微软雅黑" pitchFamily="34" charset="-122"/>
                <a:cs typeface="Times New Roman" pitchFamily="18" charset="0"/>
              </a:rPr>
              <a:t>括号用于保存键值对数据组成的对象；</a:t>
            </a:r>
            <a:endParaRPr lang="zh-CN" altLang="zh-CN" dirty="0">
              <a:latin typeface="微软雅黑" pitchFamily="34" charset="-122"/>
              <a:ea typeface="微软雅黑" pitchFamily="34" charset="-122"/>
              <a:cs typeface="Times New Roman" pitchFamily="18" charset="0"/>
            </a:endParaRPr>
          </a:p>
          <a:p>
            <a:pPr indent="269875" algn="just">
              <a:lnSpc>
                <a:spcPct val="150000"/>
              </a:lnSpc>
              <a:buClr>
                <a:srgbClr val="FF0000"/>
              </a:buClr>
              <a:buFont typeface="Wingdings" pitchFamily="2" charset="2"/>
              <a:buChar char=""/>
            </a:pPr>
            <a:r>
              <a:rPr lang="zh-CN" altLang="zh-CN" sz="2400" dirty="0">
                <a:latin typeface="微软雅黑" pitchFamily="34" charset="-122"/>
                <a:ea typeface="微软雅黑" pitchFamily="34" charset="-122"/>
                <a:cs typeface="Times New Roman" pitchFamily="18" charset="0"/>
              </a:rPr>
              <a:t>方括号用于保存键值对数据组成的数组。</a:t>
            </a:r>
            <a:endParaRPr lang="zh-CN" altLang="zh-CN" dirty="0">
              <a:latin typeface="微软雅黑" pitchFamily="34" charset="-122"/>
              <a:ea typeface="微软雅黑" pitchFamily="34" charset="-122"/>
              <a:cs typeface="Times New Roman" pitchFamily="18" charset="0"/>
            </a:endParaRPr>
          </a:p>
          <a:p>
            <a:pPr indent="269875" algn="just">
              <a:lnSpc>
                <a:spcPct val="150000"/>
              </a:lnSpc>
            </a:pPr>
            <a:r>
              <a:rPr lang="zh-CN" altLang="zh-CN" sz="2400" dirty="0">
                <a:latin typeface="微软雅黑" pitchFamily="34" charset="-122"/>
                <a:ea typeface="微软雅黑" pitchFamily="34" charset="-122"/>
                <a:cs typeface="Times New Roman" pitchFamily="18" charset="0"/>
              </a:rPr>
              <a:t>以“本书作者”</a:t>
            </a:r>
            <a:r>
              <a:rPr lang="en-US" altLang="zh-CN" sz="2400" dirty="0">
                <a:latin typeface="微软雅黑" pitchFamily="34" charset="-122"/>
                <a:ea typeface="微软雅黑" pitchFamily="34" charset="-122"/>
                <a:cs typeface="Times New Roman" pitchFamily="18" charset="0"/>
              </a:rPr>
              <a:t>JSON</a:t>
            </a:r>
            <a:r>
              <a:rPr lang="zh-CN" altLang="zh-CN" sz="2400" dirty="0">
                <a:latin typeface="微软雅黑" pitchFamily="34" charset="-122"/>
                <a:ea typeface="微软雅黑" pitchFamily="34" charset="-122"/>
                <a:cs typeface="Times New Roman" pitchFamily="18" charset="0"/>
              </a:rPr>
              <a:t>数据为例。</a:t>
            </a:r>
            <a:endParaRPr lang="zh-CN" altLang="zh-CN" dirty="0">
              <a:latin typeface="微软雅黑" pitchFamily="34" charset="-122"/>
              <a:ea typeface="微软雅黑" pitchFamily="34" charset="-122"/>
              <a:cs typeface="Times New Roman" pitchFamily="18" charset="0"/>
            </a:endParaRPr>
          </a:p>
        </p:txBody>
      </p:sp>
      <p:sp>
        <p:nvSpPr>
          <p:cNvPr id="6"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70608" y="962601"/>
            <a:ext cx="7096991"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457200" indent="-457200">
              <a:spcBef>
                <a:spcPct val="0"/>
              </a:spcBef>
              <a:buClr>
                <a:srgbClr val="FF0000"/>
              </a:buClr>
              <a:buFont typeface="Wingdings" panose="05000000000000000000" pitchFamily="2" charset="2"/>
              <a:buChar char="Ø"/>
              <a:defRPr/>
            </a:pPr>
            <a:r>
              <a:rPr lang="zh-CN" altLang="en-US" sz="3500" b="1" dirty="0">
                <a:latin typeface="Times New Roman" pitchFamily="18" charset="0"/>
              </a:rPr>
              <a:t> 高维数据格式化</a:t>
            </a:r>
            <a:r>
              <a:rPr lang="en-US" altLang="zh-CN" sz="3500" b="1" dirty="0">
                <a:latin typeface="Times New Roman" pitchFamily="18" charset="0"/>
              </a:rPr>
              <a:t>-JSON</a:t>
            </a:r>
            <a:endParaRPr lang="zh-CN" altLang="en-US" sz="3500" b="1" dirty="0">
              <a:latin typeface="Times New Roman" pitchFamily="18" charset="0"/>
            </a:endParaRPr>
          </a:p>
        </p:txBody>
      </p:sp>
      <p:graphicFrame>
        <p:nvGraphicFramePr>
          <p:cNvPr id="7" name="表格 6">
            <a:extLst>
              <a:ext uri="{FF2B5EF4-FFF2-40B4-BE49-F238E27FC236}">
                <a16:creationId xmlns:a16="http://schemas.microsoft.com/office/drawing/2014/main" id="{DF3FC4FA-E338-4F85-A47A-CFA0C8112672}"/>
              </a:ext>
            </a:extLst>
          </p:cNvPr>
          <p:cNvGraphicFramePr>
            <a:graphicFrameLocks noGrp="1"/>
          </p:cNvGraphicFramePr>
          <p:nvPr>
            <p:extLst>
              <p:ext uri="{D42A27DB-BD31-4B8C-83A1-F6EECF244321}">
                <p14:modId xmlns:p14="http://schemas.microsoft.com/office/powerpoint/2010/main" val="1119237867"/>
              </p:ext>
            </p:extLst>
          </p:nvPr>
        </p:nvGraphicFramePr>
        <p:xfrm>
          <a:off x="6089073" y="2313016"/>
          <a:ext cx="2867890" cy="3291840"/>
        </p:xfrm>
        <a:graphic>
          <a:graphicData uri="http://schemas.openxmlformats.org/drawingml/2006/table">
            <a:tbl>
              <a:tblPr/>
              <a:tblGrid>
                <a:gridCol w="2867890">
                  <a:extLst>
                    <a:ext uri="{9D8B030D-6E8A-4147-A177-3AD203B41FA5}">
                      <a16:colId xmlns:a16="http://schemas.microsoft.com/office/drawing/2014/main" val="3890989351"/>
                    </a:ext>
                  </a:extLst>
                </a:gridCol>
              </a:tblGrid>
              <a:tr h="2944784">
                <a:tc>
                  <a:txBody>
                    <a:bodyPr/>
                    <a:lstStyle>
                      <a:lvl1pPr>
                        <a:spcBef>
                          <a:spcPct val="20000"/>
                        </a:spcBef>
                        <a:defRPr sz="2800">
                          <a:solidFill>
                            <a:schemeClr val="tx1"/>
                          </a:solidFill>
                          <a:latin typeface="Arial" panose="020B0604020202020204" pitchFamily="34" charset="0"/>
                          <a:ea typeface="宋体" panose="02010600030101010101" pitchFamily="2" charset="-122"/>
                        </a:defRPr>
                      </a:lvl1pPr>
                      <a:lvl2pPr marL="742950" indent="-285750">
                        <a:spcBef>
                          <a:spcPct val="20000"/>
                        </a:spcBef>
                        <a:defRPr sz="2400">
                          <a:solidFill>
                            <a:schemeClr val="tx1"/>
                          </a:solidFill>
                          <a:latin typeface="Arial" panose="020B0604020202020204" pitchFamily="34" charset="0"/>
                          <a:ea typeface="宋体" panose="02010600030101010101" pitchFamily="2" charset="-122"/>
                        </a:defRPr>
                      </a:lvl2pPr>
                      <a:lvl3pPr marL="1143000" indent="-228600">
                        <a:spcBef>
                          <a:spcPct val="20000"/>
                        </a:spcBef>
                        <a:defRPr sz="2000">
                          <a:solidFill>
                            <a:schemeClr val="tx1"/>
                          </a:solidFill>
                          <a:latin typeface="Arial" panose="020B0604020202020204" pitchFamily="34" charset="0"/>
                          <a:ea typeface="宋体" panose="02010600030101010101" pitchFamily="2" charset="-122"/>
                        </a:defRPr>
                      </a:lvl3pPr>
                      <a:lvl4pPr marL="1600200" indent="-228600">
                        <a:spcBef>
                          <a:spcPct val="20000"/>
                        </a:spcBef>
                        <a:defRPr>
                          <a:solidFill>
                            <a:schemeClr val="tx1"/>
                          </a:solidFill>
                          <a:latin typeface="Arial" panose="020B0604020202020204" pitchFamily="34" charset="0"/>
                          <a:ea typeface="宋体" panose="02010600030101010101" pitchFamily="2" charset="-122"/>
                        </a:defRPr>
                      </a:lvl4pPr>
                      <a:lvl5pPr marL="2057400" indent="-228600">
                        <a:spcBef>
                          <a:spcPct val="20000"/>
                        </a:spcBef>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“Python</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语言与系统设计教师</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培培</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李</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俊照</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姓氏</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马</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名字</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学森</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zh-CN"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单位</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r>
                        <a:rPr kumimoji="0" lang="zh-CN" altLang="en-US"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合肥工业大学</a:t>
                      </a: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  </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lvl="0" indent="0" algn="just" defTabSz="914400" rtl="0" eaLnBrk="1" fontAlgn="base" latinLnBrk="0" hangingPunct="1">
                        <a:lnSpc>
                          <a:spcPct val="100000"/>
                        </a:lnSpc>
                        <a:spcBef>
                          <a:spcPct val="0"/>
                        </a:spcBef>
                        <a:spcAft>
                          <a:spcPct val="0"/>
                        </a:spcAft>
                        <a:buClrTx/>
                        <a:buSzTx/>
                        <a:buFontTx/>
                        <a:buNone/>
                        <a:tabLst/>
                      </a:pPr>
                      <a:r>
                        <a:rPr kumimoji="0" lang="en-US" altLang="zh-CN" sz="1800" b="0"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zh-CN" altLang="zh-CN" sz="1400" b="0" i="0" u="none" strike="noStrike" cap="none" normalizeH="0" baseline="0" dirty="0">
                        <a:ln>
                          <a:noFill/>
                        </a:ln>
                        <a:solidFill>
                          <a:schemeClr val="tx1"/>
                        </a:solidFill>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horzOverflow="overflow">
                    <a:lnL w="12700" cap="flat" cmpd="sng" algn="ctr">
                      <a:solidFill>
                        <a:srgbClr val="00B050"/>
                      </a:solidFill>
                      <a:prstDash val="solid"/>
                      <a:round/>
                      <a:headEnd type="none" w="med" len="med"/>
                      <a:tailEnd type="none" w="med" len="med"/>
                    </a:lnL>
                    <a:lnR w="12700" cap="flat" cmpd="sng" algn="ctr">
                      <a:solidFill>
                        <a:srgbClr val="00B050"/>
                      </a:solidFill>
                      <a:prstDash val="solid"/>
                      <a:round/>
                      <a:headEnd type="none" w="med" len="med"/>
                      <a:tailEnd type="none" w="med" len="med"/>
                    </a:lnR>
                    <a:lnT w="12700" cap="flat" cmpd="sng" algn="ctr">
                      <a:solidFill>
                        <a:srgbClr val="00B050"/>
                      </a:solidFill>
                      <a:prstDash val="solid"/>
                      <a:round/>
                      <a:headEnd type="none" w="med" len="med"/>
                      <a:tailEnd type="none" w="med" len="med"/>
                    </a:lnT>
                    <a:lnB w="12700" cap="flat" cmpd="sng" algn="ctr">
                      <a:solidFill>
                        <a:srgbClr val="00B05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661632679"/>
                  </a:ext>
                </a:extLst>
              </a:tr>
            </a:tbl>
          </a:graphicData>
        </a:graphic>
      </p:graphicFrame>
      <p:grpSp>
        <p:nvGrpSpPr>
          <p:cNvPr id="8" name="组合 67"/>
          <p:cNvGrpSpPr/>
          <p:nvPr/>
        </p:nvGrpSpPr>
        <p:grpSpPr>
          <a:xfrm>
            <a:off x="539552" y="125404"/>
            <a:ext cx="8161601" cy="674847"/>
            <a:chOff x="936625" y="4202884"/>
            <a:chExt cx="8161601" cy="674847"/>
          </a:xfrm>
        </p:grpSpPr>
        <p:grpSp>
          <p:nvGrpSpPr>
            <p:cNvPr id="9" name="组合 106"/>
            <p:cNvGrpSpPr/>
            <p:nvPr/>
          </p:nvGrpSpPr>
          <p:grpSpPr>
            <a:xfrm>
              <a:off x="936625" y="4202884"/>
              <a:ext cx="8161601" cy="674847"/>
              <a:chOff x="927100" y="4202884"/>
              <a:chExt cx="8161601" cy="674847"/>
            </a:xfrm>
          </p:grpSpPr>
          <p:sp>
            <p:nvSpPr>
              <p:cNvPr id="11"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0" name="图片 9"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13" name="文本框 12">
            <a:extLst>
              <a:ext uri="{FF2B5EF4-FFF2-40B4-BE49-F238E27FC236}">
                <a16:creationId xmlns:a16="http://schemas.microsoft.com/office/drawing/2014/main" id="{30953556-0038-4887-88DE-9A2708370366}"/>
              </a:ext>
            </a:extLst>
          </p:cNvPr>
          <p:cNvSpPr txBox="1"/>
          <p:nvPr/>
        </p:nvSpPr>
        <p:spPr>
          <a:xfrm>
            <a:off x="611560" y="5821823"/>
            <a:ext cx="5941640" cy="646331"/>
          </a:xfrm>
          <a:prstGeom prst="rect">
            <a:avLst/>
          </a:prstGeom>
          <a:noFill/>
        </p:spPr>
        <p:txBody>
          <a:bodyPr wrap="square">
            <a:spAutoFit/>
          </a:bodyPr>
          <a:lstStyle/>
          <a:p>
            <a:r>
              <a:rPr lang="zh-CN" altLang="en-US" dirty="0">
                <a:hlinkClick r:id="rId4"/>
              </a:rPr>
              <a:t>https://www.cnblogs.com/yyds/p/6563608.html</a:t>
            </a:r>
            <a:endParaRPr lang="en-US" altLang="zh-CN" dirty="0"/>
          </a:p>
          <a:p>
            <a:r>
              <a:rPr lang="en-US" altLang="zh-CN" dirty="0"/>
              <a:t>https://www.runoob.com/python3/python3-json.html</a:t>
            </a:r>
            <a:endParaRPr lang="zh-CN" altLang="en-US" dirty="0"/>
          </a:p>
        </p:txBody>
      </p:sp>
    </p:spTree>
    <p:extLst>
      <p:ext uri="{BB962C8B-B14F-4D97-AF65-F5344CB8AC3E}">
        <p14:creationId xmlns:p14="http://schemas.microsoft.com/office/powerpoint/2010/main" val="245908594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sp>
        <p:nvSpPr>
          <p:cNvPr id="51202" name="内容占位符 2"/>
          <p:cNvSpPr>
            <a:spLocks noGrp="1"/>
          </p:cNvSpPr>
          <p:nvPr>
            <p:ph idx="1"/>
          </p:nvPr>
        </p:nvSpPr>
        <p:spPr>
          <a:xfrm>
            <a:off x="467544" y="1628800"/>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zh-CN" altLang="en-US" sz="2000" dirty="0"/>
              <a:t>Python标准库json完美实现了该格式，用法类似于marshal和pickle。</a:t>
            </a:r>
          </a:p>
        </p:txBody>
      </p:sp>
      <p:grpSp>
        <p:nvGrpSpPr>
          <p:cNvPr id="9" name="组合 67"/>
          <p:cNvGrpSpPr/>
          <p:nvPr/>
        </p:nvGrpSpPr>
        <p:grpSpPr>
          <a:xfrm>
            <a:off x="539552" y="125404"/>
            <a:ext cx="8161601" cy="674847"/>
            <a:chOff x="936625" y="4202884"/>
            <a:chExt cx="8161601" cy="674847"/>
          </a:xfrm>
        </p:grpSpPr>
        <p:grpSp>
          <p:nvGrpSpPr>
            <p:cNvPr id="10" name="组合 106"/>
            <p:cNvGrpSpPr/>
            <p:nvPr/>
          </p:nvGrpSpPr>
          <p:grpSpPr>
            <a:xfrm>
              <a:off x="936625" y="4202884"/>
              <a:ext cx="8161601" cy="674847"/>
              <a:chOff x="927100" y="4202884"/>
              <a:chExt cx="8161601" cy="674847"/>
            </a:xfrm>
          </p:grpSpPr>
          <p:sp>
            <p:nvSpPr>
              <p:cNvPr id="12"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1" name="图片 10" descr="无标题.png"/>
            <p:cNvPicPr>
              <a:picLocks noChangeAspect="1"/>
            </p:cNvPicPr>
            <p:nvPr/>
          </p:nvPicPr>
          <p:blipFill>
            <a:blip r:embed="rId3" cstate="print"/>
            <a:stretch>
              <a:fillRect/>
            </a:stretch>
          </p:blipFill>
          <p:spPr>
            <a:xfrm>
              <a:off x="1137949" y="4364064"/>
              <a:ext cx="433676" cy="330989"/>
            </a:xfrm>
            <a:prstGeom prst="rect">
              <a:avLst/>
            </a:prstGeom>
          </p:spPr>
        </p:pic>
      </p:grpSp>
      <p:sp>
        <p:nvSpPr>
          <p:cNvPr id="3" name="矩形 2"/>
          <p:cNvSpPr/>
          <p:nvPr/>
        </p:nvSpPr>
        <p:spPr>
          <a:xfrm>
            <a:off x="740876" y="2040535"/>
            <a:ext cx="9001000" cy="2616101"/>
          </a:xfrm>
          <a:prstGeom prst="rect">
            <a:avLst/>
          </a:prstGeom>
        </p:spPr>
        <p:txBody>
          <a:bodyPr wrap="square">
            <a:spAutoFit/>
          </a:bodyPr>
          <a:lstStyle/>
          <a:p>
            <a:pPr>
              <a:buNone/>
            </a:pPr>
            <a:r>
              <a:rPr lang="zh-CN" altLang="en-US" sz="1600" dirty="0">
                <a:latin typeface="Consolas" panose="020B0609020204030204" pitchFamily="49" charset="0"/>
              </a:rPr>
              <a:t>&gt;&gt;&gt; import json</a:t>
            </a:r>
          </a:p>
          <a:p>
            <a:pPr>
              <a:buNone/>
            </a:pPr>
            <a:r>
              <a:rPr lang="zh-CN" altLang="en-US" sz="1600" dirty="0">
                <a:latin typeface="Consolas" panose="020B0609020204030204" pitchFamily="49" charset="0"/>
              </a:rPr>
              <a:t>&gt;&gt;&gt; json.dumps(['a','b','c'])  # 序列化列表对象，直接查看序列化后的结果</a:t>
            </a:r>
          </a:p>
          <a:p>
            <a:pPr>
              <a:buNone/>
            </a:pPr>
            <a:r>
              <a:rPr lang="zh-CN" altLang="en-US" sz="1600" dirty="0">
                <a:solidFill>
                  <a:srgbClr val="00B0F0"/>
                </a:solidFill>
                <a:latin typeface="Consolas" panose="020B0609020204030204" pitchFamily="49" charset="0"/>
              </a:rPr>
              <a:t>'["a", "b", "c"]'</a:t>
            </a:r>
          </a:p>
          <a:p>
            <a:pPr>
              <a:buNone/>
            </a:pPr>
            <a:endParaRPr lang="zh-CN" altLang="en-US" sz="1600" dirty="0">
              <a:latin typeface="Consolas" panose="020B0609020204030204" pitchFamily="49" charset="0"/>
            </a:endParaRPr>
          </a:p>
          <a:p>
            <a:pPr>
              <a:buNone/>
            </a:pPr>
            <a:r>
              <a:rPr lang="zh-CN" altLang="en-US" sz="1600" dirty="0">
                <a:latin typeface="Consolas" panose="020B0609020204030204" pitchFamily="49" charset="0"/>
              </a:rPr>
              <a:t>&gt;&gt;&gt; json.loads(_)              # 反序列化</a:t>
            </a:r>
          </a:p>
          <a:p>
            <a:pPr>
              <a:buNone/>
            </a:pPr>
            <a:r>
              <a:rPr lang="zh-CN" altLang="en-US" sz="1600" dirty="0">
                <a:solidFill>
                  <a:srgbClr val="00B0F0"/>
                </a:solidFill>
                <a:latin typeface="Consolas" panose="020B0609020204030204" pitchFamily="49" charset="0"/>
              </a:rPr>
              <a:t>['a', 'b', 'c']</a:t>
            </a:r>
          </a:p>
          <a:p>
            <a:pPr>
              <a:buNone/>
            </a:pPr>
            <a:r>
              <a:rPr lang="zh-CN" altLang="en-US" sz="1600" dirty="0">
                <a:latin typeface="Consolas" panose="020B0609020204030204" pitchFamily="49" charset="0"/>
              </a:rPr>
              <a:t>&gt;&gt;&gt; json.dumps({'a':1, 'b':2, 'c':3})    # 序列化字典对象</a:t>
            </a:r>
          </a:p>
          <a:p>
            <a:pPr>
              <a:buNone/>
            </a:pPr>
            <a:r>
              <a:rPr lang="zh-CN" altLang="en-US" sz="1600" dirty="0">
                <a:solidFill>
                  <a:srgbClr val="00B0F0"/>
                </a:solidFill>
                <a:latin typeface="Consolas" panose="020B0609020204030204" pitchFamily="49" charset="0"/>
              </a:rPr>
              <a:t>'{"a": 1, "b": 2, "c": 3}'</a:t>
            </a:r>
          </a:p>
          <a:p>
            <a:pPr>
              <a:buNone/>
            </a:pPr>
            <a:r>
              <a:rPr lang="zh-CN" altLang="en-US" sz="1600" dirty="0">
                <a:latin typeface="Consolas" panose="020B0609020204030204" pitchFamily="49" charset="0"/>
              </a:rPr>
              <a:t>&gt;&gt;&gt; json.loads(_)</a:t>
            </a:r>
          </a:p>
          <a:p>
            <a:pPr>
              <a:buNone/>
            </a:pPr>
            <a:r>
              <a:rPr lang="zh-CN" altLang="en-US" sz="1600" dirty="0">
                <a:solidFill>
                  <a:srgbClr val="00B0F0"/>
                </a:solidFill>
                <a:latin typeface="Consolas" panose="020B0609020204030204" pitchFamily="49" charset="0"/>
              </a:rPr>
              <a:t>{'a': 1, 'b': 2, 'c': 3}</a:t>
            </a:r>
          </a:p>
        </p:txBody>
      </p:sp>
      <p:sp>
        <p:nvSpPr>
          <p:cNvPr id="4" name="文本框 3">
            <a:extLst>
              <a:ext uri="{FF2B5EF4-FFF2-40B4-BE49-F238E27FC236}">
                <a16:creationId xmlns:a16="http://schemas.microsoft.com/office/drawing/2014/main" id="{8E785413-2CD2-450C-9BD1-281BB709B6BC}"/>
              </a:ext>
            </a:extLst>
          </p:cNvPr>
          <p:cNvSpPr txBox="1"/>
          <p:nvPr/>
        </p:nvSpPr>
        <p:spPr>
          <a:xfrm>
            <a:off x="827584" y="5068371"/>
            <a:ext cx="7416824" cy="923330"/>
          </a:xfrm>
          <a:prstGeom prst="rect">
            <a:avLst/>
          </a:prstGeom>
          <a:noFill/>
        </p:spPr>
        <p:txBody>
          <a:bodyPr wrap="square" rtlCol="0">
            <a:spAutoFit/>
          </a:bodyPr>
          <a:lstStyle/>
          <a:p>
            <a:r>
              <a:rPr lang="zh-CN" altLang="en-US" b="0" i="0" dirty="0">
                <a:solidFill>
                  <a:srgbClr val="000000"/>
                </a:solidFill>
                <a:effectLst/>
                <a:latin typeface="Verdana" panose="020B0604030504040204" pitchFamily="34" charset="0"/>
              </a:rPr>
              <a:t>将对象转换为可通过网络传输或可以存储到本地磁盘的数据格式（如：</a:t>
            </a:r>
            <a:r>
              <a:rPr lang="en-US" altLang="zh-CN" b="0" i="0" dirty="0">
                <a:solidFill>
                  <a:srgbClr val="000000"/>
                </a:solidFill>
                <a:effectLst/>
                <a:latin typeface="Verdana" panose="020B0604030504040204" pitchFamily="34" charset="0"/>
              </a:rPr>
              <a:t>XML</a:t>
            </a:r>
            <a:r>
              <a:rPr lang="zh-CN" altLang="en-US" b="0" i="0" dirty="0">
                <a:solidFill>
                  <a:srgbClr val="000000"/>
                </a:solidFill>
                <a:effectLst/>
                <a:latin typeface="Verdana" panose="020B0604030504040204" pitchFamily="34" charset="0"/>
              </a:rPr>
              <a:t>、</a:t>
            </a:r>
            <a:r>
              <a:rPr lang="en-US" altLang="zh-CN" b="0" i="0" dirty="0">
                <a:solidFill>
                  <a:srgbClr val="000000"/>
                </a:solidFill>
                <a:effectLst/>
                <a:latin typeface="Verdana" panose="020B0604030504040204" pitchFamily="34" charset="0"/>
              </a:rPr>
              <a:t>JSON</a:t>
            </a:r>
            <a:r>
              <a:rPr lang="zh-CN" altLang="en-US" b="0" i="0" dirty="0">
                <a:solidFill>
                  <a:srgbClr val="000000"/>
                </a:solidFill>
                <a:effectLst/>
                <a:latin typeface="Verdana" panose="020B0604030504040204" pitchFamily="34" charset="0"/>
              </a:rPr>
              <a:t>或特定格式的字节串）的过程称为序列化；反之，则称为反序列化。</a:t>
            </a:r>
            <a:endParaRPr lang="zh-CN" altLang="en-US" dirty="0"/>
          </a:p>
        </p:txBody>
      </p:sp>
    </p:spTree>
    <p:extLst>
      <p:ext uri="{BB962C8B-B14F-4D97-AF65-F5344CB8AC3E}">
        <p14:creationId xmlns:p14="http://schemas.microsoft.com/office/powerpoint/2010/main" val="3346232296"/>
      </p:ext>
    </p:extLst>
  </p:cSld>
  <p:clrMapOvr>
    <a:masterClrMapping/>
  </p:clrMapOvr>
  <p:transition spd="slow" advClick="0">
    <p:pull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内容占位符 2"/>
          <p:cNvSpPr>
            <a:spLocks noGrp="1"/>
          </p:cNvSpPr>
          <p:nvPr>
            <p:ph idx="1"/>
          </p:nvPr>
        </p:nvSpPr>
        <p:spPr>
          <a:xfrm>
            <a:off x="927733" y="1628800"/>
            <a:ext cx="8229600" cy="4678451"/>
          </a:xfrm>
        </p:spPr>
        <p:txBody>
          <a:bodyPr vert="horz" wrap="square" lIns="68591" tIns="34295" rIns="68591" bIns="34295" numCol="1" anchor="t" anchorCtr="0" compatLnSpc="1">
            <a:prstTxWarp prst="textNoShape">
              <a:avLst/>
            </a:prstTxWarp>
          </a:bodyPr>
          <a:lstStyle/>
          <a:p>
            <a:pPr marL="0" indent="0">
              <a:buNone/>
            </a:pPr>
            <a:r>
              <a:rPr lang="zh-CN" altLang="en-US" sz="1350" dirty="0">
                <a:latin typeface="Consolas" panose="020B0609020204030204" pitchFamily="49" charset="0"/>
              </a:rPr>
              <a:t>&gt;&gt;&gt; json.dumps([1,2,3,{'4': 5, '6': 7}])</a:t>
            </a:r>
          </a:p>
          <a:p>
            <a:pPr marL="0" indent="0">
              <a:buNone/>
            </a:pPr>
            <a:r>
              <a:rPr lang="zh-CN" altLang="en-US" sz="1350" dirty="0">
                <a:solidFill>
                  <a:srgbClr val="00B0F0"/>
                </a:solidFill>
                <a:latin typeface="Consolas" panose="020B0609020204030204" pitchFamily="49" charset="0"/>
              </a:rPr>
              <a:t>'[1, 2, 3, {"4": 5, "6": 7}]'</a:t>
            </a:r>
          </a:p>
          <a:p>
            <a:pPr marL="0" indent="0">
              <a:buNone/>
            </a:pPr>
            <a:r>
              <a:rPr lang="zh-CN" altLang="en-US" sz="1350" dirty="0">
                <a:latin typeface="Consolas" panose="020B0609020204030204" pitchFamily="49" charset="0"/>
              </a:rPr>
              <a:t># 指定分隔符，可以压缩存储，注意和上面结果的区别</a:t>
            </a:r>
          </a:p>
          <a:p>
            <a:pPr marL="0" indent="0">
              <a:buNone/>
            </a:pPr>
            <a:r>
              <a:rPr lang="zh-CN" altLang="en-US" sz="1350" dirty="0">
                <a:latin typeface="Consolas" panose="020B0609020204030204" pitchFamily="49" charset="0"/>
              </a:rPr>
              <a:t>&gt;&gt;&gt; json.dumps([1,2,3,{'4':5, '6':7}], separators=(',', ':'))</a:t>
            </a:r>
          </a:p>
          <a:p>
            <a:pPr marL="0" indent="0">
              <a:buNone/>
            </a:pPr>
            <a:r>
              <a:rPr lang="zh-CN" altLang="en-US" sz="1350" dirty="0">
                <a:solidFill>
                  <a:srgbClr val="00B0F0"/>
                </a:solidFill>
                <a:latin typeface="Consolas" panose="020B0609020204030204" pitchFamily="49" charset="0"/>
              </a:rPr>
              <a:t>'[1,2,3,{"4":5,"6":7}]'</a:t>
            </a:r>
          </a:p>
          <a:p>
            <a:pPr marL="0" indent="0">
              <a:buNone/>
            </a:pPr>
            <a:r>
              <a:rPr lang="zh-CN" altLang="en-US" sz="1350" dirty="0">
                <a:latin typeface="Consolas" panose="020B0609020204030204" pitchFamily="49" charset="0"/>
              </a:rPr>
              <a:t>&gt;&gt;&gt; json.loads(_)</a:t>
            </a:r>
          </a:p>
          <a:p>
            <a:pPr marL="0" indent="0">
              <a:buNone/>
            </a:pPr>
            <a:r>
              <a:rPr lang="zh-CN" altLang="en-US" sz="1350" dirty="0">
                <a:solidFill>
                  <a:srgbClr val="00B0F0"/>
                </a:solidFill>
                <a:latin typeface="Consolas" panose="020B0609020204030204" pitchFamily="49" charset="0"/>
              </a:rPr>
              <a:t>[1, 2, 3, {'4': 5, '6': 7}]</a:t>
            </a:r>
          </a:p>
          <a:p>
            <a:pPr marL="0" indent="0">
              <a:buNone/>
            </a:pPr>
            <a:r>
              <a:rPr lang="zh-CN" altLang="en-US" sz="1350" dirty="0">
                <a:latin typeface="Consolas" panose="020B0609020204030204" pitchFamily="49" charset="0"/>
              </a:rPr>
              <a:t>&gt;&gt;&gt; json.dumps(‘合肥工业大学')           # 序列化中文字符串</a:t>
            </a:r>
          </a:p>
          <a:p>
            <a:pPr marL="0" indent="0">
              <a:buNone/>
            </a:pPr>
            <a:r>
              <a:rPr lang="es-ES" altLang="zh-CN" sz="1350" dirty="0">
                <a:solidFill>
                  <a:srgbClr val="00B0F0"/>
                </a:solidFill>
                <a:latin typeface="Consolas" panose="020B0609020204030204" pitchFamily="49" charset="0"/>
              </a:rPr>
              <a:t>'"\\u5408\\u80a5\\u5de5\\u4e1a\\u5927\\u5b66"' </a:t>
            </a:r>
          </a:p>
          <a:p>
            <a:pPr marL="0" indent="0">
              <a:buNone/>
            </a:pPr>
            <a:r>
              <a:rPr lang="zh-CN" altLang="en-US" sz="1350" dirty="0">
                <a:latin typeface="Consolas" panose="020B0609020204030204" pitchFamily="49" charset="0"/>
              </a:rPr>
              <a:t>&gt;&gt;&gt; json.loads(_)</a:t>
            </a:r>
          </a:p>
          <a:p>
            <a:pPr marL="0" indent="0">
              <a:buNone/>
            </a:pPr>
            <a:r>
              <a:rPr lang="en-US" altLang="zh-CN" sz="1350" dirty="0">
                <a:solidFill>
                  <a:srgbClr val="00B0F0"/>
                </a:solidFill>
                <a:latin typeface="Consolas" panose="020B0609020204030204" pitchFamily="49" charset="0"/>
              </a:rPr>
              <a:t>'</a:t>
            </a:r>
            <a:r>
              <a:rPr lang="zh-CN" altLang="en-US" sz="1350" dirty="0">
                <a:solidFill>
                  <a:srgbClr val="00B0F0"/>
                </a:solidFill>
                <a:latin typeface="Consolas" panose="020B0609020204030204" pitchFamily="49" charset="0"/>
              </a:rPr>
              <a:t>合肥工业大学</a:t>
            </a:r>
            <a:r>
              <a:rPr lang="en-US" altLang="zh-CN" sz="1350" dirty="0">
                <a:solidFill>
                  <a:srgbClr val="00B0F0"/>
                </a:solidFill>
                <a:latin typeface="Consolas" panose="020B0609020204030204" pitchFamily="49" charset="0"/>
              </a:rPr>
              <a:t>'</a:t>
            </a:r>
            <a:endParaRPr lang="zh-CN" altLang="en-US" sz="1350" dirty="0">
              <a:solidFill>
                <a:srgbClr val="00B0F0"/>
              </a:solidFill>
              <a:latin typeface="Consolas" panose="020B0609020204030204" pitchFamily="49" charset="0"/>
            </a:endParaRP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3" name="图片 12" descr="无标题.png"/>
            <p:cNvPicPr>
              <a:picLocks noChangeAspect="1"/>
            </p:cNvPicPr>
            <p:nvPr/>
          </p:nvPicPr>
          <p:blipFill>
            <a:blip r:embed="rId3"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1807772366"/>
      </p:ext>
    </p:extLst>
  </p:cSld>
  <p:clrMapOvr>
    <a:masterClrMapping/>
  </p:clrMapOvr>
  <p:transition spd="slow" advClick="0">
    <p:pull dir="d"/>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3</a:t>
            </a:fld>
            <a:endParaRPr lang="zh-CN" altLang="en-US" dirty="0"/>
          </a:p>
        </p:txBody>
      </p:sp>
      <p:pic>
        <p:nvPicPr>
          <p:cNvPr id="5" name="图片 4" descr="2.jpg"/>
          <p:cNvPicPr>
            <a:picLocks noChangeAspect="1"/>
          </p:cNvPicPr>
          <p:nvPr/>
        </p:nvPicPr>
        <p:blipFill>
          <a:blip r:embed="rId2" cstate="print"/>
          <a:stretch>
            <a:fillRect/>
          </a:stretch>
        </p:blipFill>
        <p:spPr>
          <a:xfrm>
            <a:off x="449316" y="4554566"/>
            <a:ext cx="2436669" cy="1766455"/>
          </a:xfrm>
          <a:prstGeom prst="rect">
            <a:avLst/>
          </a:prstGeom>
        </p:spPr>
      </p:pic>
      <p:pic>
        <p:nvPicPr>
          <p:cNvPr id="6" name="图片 5" descr="6.jpg"/>
          <p:cNvPicPr>
            <a:picLocks noChangeAspect="1"/>
          </p:cNvPicPr>
          <p:nvPr/>
        </p:nvPicPr>
        <p:blipFill>
          <a:blip r:embed="rId3" cstate="print"/>
          <a:stretch>
            <a:fillRect/>
          </a:stretch>
        </p:blipFill>
        <p:spPr>
          <a:xfrm>
            <a:off x="141055" y="1490403"/>
            <a:ext cx="904009" cy="904009"/>
          </a:xfrm>
          <a:prstGeom prst="rect">
            <a:avLst/>
          </a:prstGeom>
        </p:spPr>
      </p:pic>
      <p:sp>
        <p:nvSpPr>
          <p:cNvPr id="7" name="矩形 6"/>
          <p:cNvSpPr/>
          <p:nvPr/>
        </p:nvSpPr>
        <p:spPr>
          <a:xfrm>
            <a:off x="899592" y="1484784"/>
            <a:ext cx="3816424" cy="1200329"/>
          </a:xfrm>
          <a:prstGeom prst="rect">
            <a:avLst/>
          </a:prstGeom>
        </p:spPr>
        <p:txBody>
          <a:bodyPr wrap="square">
            <a:spAutoFit/>
          </a:bodyPr>
          <a:lstStyle/>
          <a:p>
            <a:r>
              <a:rPr lang="zh-CN" altLang="en-US" b="1" dirty="0">
                <a:solidFill>
                  <a:srgbClr val="FF0000"/>
                </a:solidFill>
              </a:rPr>
              <a:t>社会主义核心价值观</a:t>
            </a:r>
          </a:p>
          <a:p>
            <a:r>
              <a:rPr lang="zh-CN" altLang="en-US" b="1" dirty="0"/>
              <a:t>富强	民主	文明	和谐</a:t>
            </a:r>
          </a:p>
          <a:p>
            <a:r>
              <a:rPr lang="zh-CN" altLang="en-US" b="1" dirty="0"/>
              <a:t>自由	平等	公正	法治</a:t>
            </a:r>
          </a:p>
          <a:p>
            <a:r>
              <a:rPr lang="zh-CN" altLang="en-US" b="1" dirty="0"/>
              <a:t>爱国	敬业	诚信	友善</a:t>
            </a:r>
          </a:p>
        </p:txBody>
      </p:sp>
      <p:pic>
        <p:nvPicPr>
          <p:cNvPr id="8" name="图片 7" descr="10.jpg"/>
          <p:cNvPicPr>
            <a:picLocks noChangeAspect="1"/>
          </p:cNvPicPr>
          <p:nvPr/>
        </p:nvPicPr>
        <p:blipFill>
          <a:blip r:embed="rId4" cstate="print"/>
          <a:stretch>
            <a:fillRect/>
          </a:stretch>
        </p:blipFill>
        <p:spPr>
          <a:xfrm>
            <a:off x="6167783" y="4488320"/>
            <a:ext cx="2880012" cy="1895048"/>
          </a:xfrm>
          <a:prstGeom prst="rect">
            <a:avLst/>
          </a:prstGeom>
        </p:spPr>
      </p:pic>
      <p:pic>
        <p:nvPicPr>
          <p:cNvPr id="9" name="图片 8" descr="13.jpg"/>
          <p:cNvPicPr>
            <a:picLocks noChangeAspect="1"/>
          </p:cNvPicPr>
          <p:nvPr/>
        </p:nvPicPr>
        <p:blipFill>
          <a:blip r:embed="rId5" cstate="print"/>
          <a:stretch>
            <a:fillRect/>
          </a:stretch>
        </p:blipFill>
        <p:spPr>
          <a:xfrm>
            <a:off x="3008945" y="4502613"/>
            <a:ext cx="3034146" cy="1859972"/>
          </a:xfrm>
          <a:prstGeom prst="rect">
            <a:avLst/>
          </a:prstGeom>
        </p:spPr>
      </p:pic>
      <p:pic>
        <p:nvPicPr>
          <p:cNvPr id="10" name="Picture 7"/>
          <p:cNvPicPr>
            <a:picLocks noChangeAspect="1" noChangeArrowheads="1"/>
          </p:cNvPicPr>
          <p:nvPr/>
        </p:nvPicPr>
        <p:blipFill>
          <a:blip r:embed="rId6" cstate="print"/>
          <a:srcRect/>
          <a:stretch>
            <a:fillRect/>
          </a:stretch>
        </p:blipFill>
        <p:spPr bwMode="auto">
          <a:xfrm>
            <a:off x="3590837" y="1387078"/>
            <a:ext cx="5309754" cy="1656403"/>
          </a:xfrm>
          <a:prstGeom prst="rect">
            <a:avLst/>
          </a:prstGeom>
          <a:noFill/>
          <a:ln w="9525">
            <a:noFill/>
            <a:miter lim="800000"/>
            <a:headEnd/>
            <a:tailEnd/>
          </a:ln>
        </p:spPr>
      </p:pic>
      <p:pic>
        <p:nvPicPr>
          <p:cNvPr id="11" name="Picture 8"/>
          <p:cNvPicPr>
            <a:picLocks noChangeAspect="1" noChangeArrowheads="1"/>
          </p:cNvPicPr>
          <p:nvPr/>
        </p:nvPicPr>
        <p:blipFill>
          <a:blip r:embed="rId7" cstate="print"/>
          <a:srcRect/>
          <a:stretch>
            <a:fillRect/>
          </a:stretch>
        </p:blipFill>
        <p:spPr bwMode="auto">
          <a:xfrm>
            <a:off x="3331065" y="3178639"/>
            <a:ext cx="3535940" cy="1203973"/>
          </a:xfrm>
          <a:prstGeom prst="rect">
            <a:avLst/>
          </a:prstGeom>
          <a:noFill/>
          <a:ln w="9525">
            <a:noFill/>
            <a:miter lim="800000"/>
            <a:headEnd/>
            <a:tailEnd/>
          </a:ln>
        </p:spPr>
      </p:pic>
      <p:pic>
        <p:nvPicPr>
          <p:cNvPr id="12" name="Picture 9"/>
          <p:cNvPicPr>
            <a:picLocks noChangeAspect="1" noChangeArrowheads="1"/>
          </p:cNvPicPr>
          <p:nvPr/>
        </p:nvPicPr>
        <p:blipFill>
          <a:blip r:embed="rId8" cstate="print"/>
          <a:srcRect/>
          <a:stretch>
            <a:fillRect/>
          </a:stretch>
        </p:blipFill>
        <p:spPr bwMode="auto">
          <a:xfrm>
            <a:off x="6888653" y="3170842"/>
            <a:ext cx="1471611" cy="1210687"/>
          </a:xfrm>
          <a:prstGeom prst="rect">
            <a:avLst/>
          </a:prstGeom>
          <a:noFill/>
          <a:ln w="9525">
            <a:noFill/>
            <a:miter lim="800000"/>
            <a:headEnd/>
            <a:tailEnd/>
          </a:ln>
        </p:spPr>
      </p:pic>
      <p:grpSp>
        <p:nvGrpSpPr>
          <p:cNvPr id="13" name="组合 12"/>
          <p:cNvGrpSpPr/>
          <p:nvPr/>
        </p:nvGrpSpPr>
        <p:grpSpPr>
          <a:xfrm>
            <a:off x="439274" y="2793396"/>
            <a:ext cx="2792989" cy="1302931"/>
            <a:chOff x="298219" y="2779656"/>
            <a:chExt cx="2792989" cy="1302931"/>
          </a:xfrm>
        </p:grpSpPr>
        <p:pic>
          <p:nvPicPr>
            <p:cNvPr id="14" name="Picture 15"/>
            <p:cNvPicPr>
              <a:picLocks noChangeAspect="1" noChangeArrowheads="1"/>
            </p:cNvPicPr>
            <p:nvPr/>
          </p:nvPicPr>
          <p:blipFill>
            <a:blip r:embed="rId9" cstate="print"/>
            <a:srcRect/>
            <a:stretch>
              <a:fillRect/>
            </a:stretch>
          </p:blipFill>
          <p:spPr bwMode="auto">
            <a:xfrm>
              <a:off x="300383" y="3663487"/>
              <a:ext cx="2790825" cy="419100"/>
            </a:xfrm>
            <a:prstGeom prst="rect">
              <a:avLst/>
            </a:prstGeom>
            <a:noFill/>
            <a:ln w="9525">
              <a:noFill/>
              <a:miter lim="800000"/>
              <a:headEnd/>
              <a:tailEnd/>
            </a:ln>
          </p:spPr>
        </p:pic>
        <p:pic>
          <p:nvPicPr>
            <p:cNvPr id="15" name="Picture 16"/>
            <p:cNvPicPr>
              <a:picLocks noChangeAspect="1" noChangeArrowheads="1"/>
            </p:cNvPicPr>
            <p:nvPr/>
          </p:nvPicPr>
          <p:blipFill>
            <a:blip r:embed="rId10" cstate="print"/>
            <a:srcRect/>
            <a:stretch>
              <a:fillRect/>
            </a:stretch>
          </p:blipFill>
          <p:spPr bwMode="auto">
            <a:xfrm>
              <a:off x="299778" y="2975610"/>
              <a:ext cx="1266825" cy="266700"/>
            </a:xfrm>
            <a:prstGeom prst="rect">
              <a:avLst/>
            </a:prstGeom>
            <a:noFill/>
            <a:ln w="9525">
              <a:noFill/>
              <a:miter lim="800000"/>
              <a:headEnd/>
              <a:tailEnd/>
            </a:ln>
          </p:spPr>
        </p:pic>
        <p:pic>
          <p:nvPicPr>
            <p:cNvPr id="16" name="Picture 17"/>
            <p:cNvPicPr>
              <a:picLocks noChangeAspect="1" noChangeArrowheads="1"/>
            </p:cNvPicPr>
            <p:nvPr/>
          </p:nvPicPr>
          <p:blipFill>
            <a:blip r:embed="rId11" cstate="print"/>
            <a:srcRect/>
            <a:stretch>
              <a:fillRect/>
            </a:stretch>
          </p:blipFill>
          <p:spPr bwMode="auto">
            <a:xfrm>
              <a:off x="298219" y="2779656"/>
              <a:ext cx="800100" cy="200025"/>
            </a:xfrm>
            <a:prstGeom prst="rect">
              <a:avLst/>
            </a:prstGeom>
            <a:noFill/>
            <a:ln w="9525">
              <a:noFill/>
              <a:miter lim="800000"/>
              <a:headEnd/>
              <a:tailEnd/>
            </a:ln>
          </p:spPr>
        </p:pic>
        <p:pic>
          <p:nvPicPr>
            <p:cNvPr id="17" name="Picture 2"/>
            <p:cNvPicPr>
              <a:picLocks noChangeAspect="1" noChangeArrowheads="1"/>
            </p:cNvPicPr>
            <p:nvPr/>
          </p:nvPicPr>
          <p:blipFill>
            <a:blip r:embed="rId12" cstate="print"/>
            <a:srcRect/>
            <a:stretch>
              <a:fillRect/>
            </a:stretch>
          </p:blipFill>
          <p:spPr bwMode="auto">
            <a:xfrm>
              <a:off x="300037" y="3247072"/>
              <a:ext cx="1866900" cy="457200"/>
            </a:xfrm>
            <a:prstGeom prst="rect">
              <a:avLst/>
            </a:prstGeom>
            <a:noFill/>
            <a:ln w="9525">
              <a:noFill/>
              <a:miter lim="800000"/>
              <a:headEnd/>
              <a:tailEnd/>
            </a:ln>
          </p:spPr>
        </p:pic>
      </p:grpSp>
      <p:sp>
        <p:nvSpPr>
          <p:cNvPr id="18" name="矩形 17"/>
          <p:cNvSpPr/>
          <p:nvPr/>
        </p:nvSpPr>
        <p:spPr>
          <a:xfrm>
            <a:off x="468685" y="985812"/>
            <a:ext cx="2638864" cy="461665"/>
          </a:xfrm>
          <a:prstGeom prst="rect">
            <a:avLst/>
          </a:prstGeom>
        </p:spPr>
        <p:txBody>
          <a:bodyPr wrap="none">
            <a:spAutoFit/>
          </a:bodyPr>
          <a:lstStyle/>
          <a:p>
            <a:pPr marL="285750" indent="-285750">
              <a:buClr>
                <a:srgbClr val="FF0000"/>
              </a:buClr>
              <a:buFont typeface="Wingdings" panose="05000000000000000000" pitchFamily="2" charset="2"/>
              <a:buChar char="Ø"/>
            </a:pPr>
            <a:r>
              <a:rPr lang="zh-CN" altLang="en-US" sz="2400" b="1" dirty="0">
                <a:ea typeface="仿宋" panose="02010609060101010101" pitchFamily="49" charset="-122"/>
              </a:rPr>
              <a:t>认识文件的类型</a:t>
            </a:r>
            <a:endParaRPr lang="zh-CN" altLang="en-US" sz="2400" dirty="0">
              <a:ea typeface="仿宋" panose="02010609060101010101" pitchFamily="49" charset="-122"/>
            </a:endParaRPr>
          </a:p>
        </p:txBody>
      </p:sp>
      <p:grpSp>
        <p:nvGrpSpPr>
          <p:cNvPr id="19" name="组合 18"/>
          <p:cNvGrpSpPr/>
          <p:nvPr/>
        </p:nvGrpSpPr>
        <p:grpSpPr>
          <a:xfrm>
            <a:off x="251520" y="116632"/>
            <a:ext cx="4231148" cy="684042"/>
            <a:chOff x="670633" y="1326432"/>
            <a:chExt cx="4231148" cy="684042"/>
          </a:xfrm>
        </p:grpSpPr>
        <p:sp>
          <p:nvSpPr>
            <p:cNvPr id="20"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21" name="组合 20"/>
            <p:cNvGrpSpPr/>
            <p:nvPr/>
          </p:nvGrpSpPr>
          <p:grpSpPr>
            <a:xfrm>
              <a:off x="958665" y="1327471"/>
              <a:ext cx="842977" cy="683003"/>
              <a:chOff x="958665" y="1327471"/>
              <a:chExt cx="842977" cy="683003"/>
            </a:xfrm>
          </p:grpSpPr>
          <p:sp>
            <p:nvSpPr>
              <p:cNvPr id="22"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3" name="图片 22" descr="1.jpg"/>
              <p:cNvPicPr>
                <a:picLocks noChangeAspect="1"/>
              </p:cNvPicPr>
              <p:nvPr/>
            </p:nvPicPr>
            <p:blipFill>
              <a:blip r:embed="rId13"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636303097"/>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 calcmode="lin" valueType="num">
                                      <p:cBhvr additive="base">
                                        <p:cTn id="17" dur="500" fill="hold"/>
                                        <p:tgtEl>
                                          <p:spTgt spid="10"/>
                                        </p:tgtEl>
                                        <p:attrNameLst>
                                          <p:attrName>ppt_x</p:attrName>
                                        </p:attrNameLst>
                                      </p:cBhvr>
                                      <p:tavLst>
                                        <p:tav tm="0">
                                          <p:val>
                                            <p:strVal val="#ppt_x"/>
                                          </p:val>
                                        </p:tav>
                                        <p:tav tm="100000">
                                          <p:val>
                                            <p:strVal val="#ppt_x"/>
                                          </p:val>
                                        </p:tav>
                                      </p:tavLst>
                                    </p:anim>
                                    <p:anim calcmode="lin" valueType="num">
                                      <p:cBhvr additive="base">
                                        <p:cTn id="1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 calcmode="lin" valueType="num">
                                      <p:cBhvr additive="base">
                                        <p:cTn id="23" dur="500" fill="hold"/>
                                        <p:tgtEl>
                                          <p:spTgt spid="13"/>
                                        </p:tgtEl>
                                        <p:attrNameLst>
                                          <p:attrName>ppt_x</p:attrName>
                                        </p:attrNameLst>
                                      </p:cBhvr>
                                      <p:tavLst>
                                        <p:tav tm="0">
                                          <p:val>
                                            <p:strVal val="#ppt_x"/>
                                          </p:val>
                                        </p:tav>
                                        <p:tav tm="100000">
                                          <p:val>
                                            <p:strVal val="#ppt_x"/>
                                          </p:val>
                                        </p:tav>
                                      </p:tavLst>
                                    </p:anim>
                                    <p:anim calcmode="lin" valueType="num">
                                      <p:cBhvr additive="base">
                                        <p:cTn id="24"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additive="base">
                                        <p:cTn id="33" dur="500" fill="hold"/>
                                        <p:tgtEl>
                                          <p:spTgt spid="12"/>
                                        </p:tgtEl>
                                        <p:attrNameLst>
                                          <p:attrName>ppt_x</p:attrName>
                                        </p:attrNameLst>
                                      </p:cBhvr>
                                      <p:tavLst>
                                        <p:tav tm="0">
                                          <p:val>
                                            <p:strVal val="#ppt_x"/>
                                          </p:val>
                                        </p:tav>
                                        <p:tav tm="100000">
                                          <p:val>
                                            <p:strVal val="#ppt_x"/>
                                          </p:val>
                                        </p:tav>
                                      </p:tavLst>
                                    </p:anim>
                                    <p:anim calcmode="lin" valueType="num">
                                      <p:cBhvr additive="base">
                                        <p:cTn id="3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5"/>
                                        </p:tgtEl>
                                        <p:attrNameLst>
                                          <p:attrName>style.visibility</p:attrName>
                                        </p:attrNameLst>
                                      </p:cBhvr>
                                      <p:to>
                                        <p:strVal val="visible"/>
                                      </p:to>
                                    </p:set>
                                    <p:anim calcmode="lin" valueType="num">
                                      <p:cBhvr additive="base">
                                        <p:cTn id="39" dur="500" fill="hold"/>
                                        <p:tgtEl>
                                          <p:spTgt spid="5"/>
                                        </p:tgtEl>
                                        <p:attrNameLst>
                                          <p:attrName>ppt_x</p:attrName>
                                        </p:attrNameLst>
                                      </p:cBhvr>
                                      <p:tavLst>
                                        <p:tav tm="0">
                                          <p:val>
                                            <p:strVal val="#ppt_x"/>
                                          </p:val>
                                        </p:tav>
                                        <p:tav tm="100000">
                                          <p:val>
                                            <p:strVal val="#ppt_x"/>
                                          </p:val>
                                        </p:tav>
                                      </p:tavLst>
                                    </p:anim>
                                    <p:anim calcmode="lin" valueType="num">
                                      <p:cBhvr additive="base">
                                        <p:cTn id="40" dur="500" fill="hold"/>
                                        <p:tgtEl>
                                          <p:spTgt spid="5"/>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500" fill="hold"/>
                                        <p:tgtEl>
                                          <p:spTgt spid="9"/>
                                        </p:tgtEl>
                                        <p:attrNameLst>
                                          <p:attrName>ppt_x</p:attrName>
                                        </p:attrNameLst>
                                      </p:cBhvr>
                                      <p:tavLst>
                                        <p:tav tm="0">
                                          <p:val>
                                            <p:strVal val="#ppt_x"/>
                                          </p:val>
                                        </p:tav>
                                        <p:tav tm="100000">
                                          <p:val>
                                            <p:strVal val="#ppt_x"/>
                                          </p:val>
                                        </p:tav>
                                      </p:tavLst>
                                    </p:anim>
                                    <p:anim calcmode="lin" valueType="num">
                                      <p:cBhvr additive="base">
                                        <p:cTn id="44" dur="500" fill="hold"/>
                                        <p:tgtEl>
                                          <p:spTgt spid="9"/>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内容占位符 2"/>
          <p:cNvSpPr>
            <a:spLocks noGrp="1"/>
          </p:cNvSpPr>
          <p:nvPr>
            <p:ph idx="1"/>
          </p:nvPr>
        </p:nvSpPr>
        <p:spPr>
          <a:xfrm>
            <a:off x="683568" y="1844824"/>
            <a:ext cx="8229600" cy="4678451"/>
          </a:xfrm>
        </p:spPr>
        <p:txBody>
          <a:bodyPr vert="horz" wrap="square" lIns="68591" tIns="34295" rIns="68591" bIns="34295" numCol="1" anchor="t" anchorCtr="0" compatLnSpc="1">
            <a:prstTxWarp prst="textNoShape">
              <a:avLst/>
            </a:prstTxWarp>
          </a:bodyPr>
          <a:lstStyle/>
          <a:p>
            <a:pPr marL="0" indent="0">
              <a:buNone/>
            </a:pPr>
            <a:r>
              <a:rPr lang="zh-CN" altLang="en-US" sz="1400" dirty="0">
                <a:latin typeface="Consolas" panose="020B0609020204030204" pitchFamily="49" charset="0"/>
              </a:rPr>
              <a:t>&gt;&gt;&gt; json.dumps({1,2,3,4})                 # 无法直接序列化集合对象</a:t>
            </a:r>
          </a:p>
          <a:p>
            <a:pPr marL="0" indent="0">
              <a:buNone/>
            </a:pPr>
            <a:r>
              <a:rPr lang="zh-CN" altLang="en-US" sz="1400" dirty="0">
                <a:solidFill>
                  <a:srgbClr val="FF0000"/>
                </a:solidFill>
                <a:latin typeface="Consolas" panose="020B0609020204030204" pitchFamily="49" charset="0"/>
              </a:rPr>
              <a:t>TypeError: Object of type 'set' is not JSON serializable</a:t>
            </a:r>
          </a:p>
          <a:p>
            <a:pPr marL="0" indent="0">
              <a:buNone/>
            </a:pPr>
            <a:r>
              <a:rPr lang="zh-CN" altLang="en-US" sz="1400" dirty="0">
                <a:latin typeface="Consolas" panose="020B0609020204030204" pitchFamily="49" charset="0"/>
              </a:rPr>
              <a:t>&gt;&gt;&gt; class setEncoder(json.JSONEncoder):   # 可以自定义序列化编码器</a:t>
            </a:r>
          </a:p>
          <a:p>
            <a:pPr marL="0" indent="0">
              <a:buNone/>
            </a:pPr>
            <a:r>
              <a:rPr lang="zh-CN" altLang="en-US" sz="1400" dirty="0">
                <a:latin typeface="Consolas" panose="020B0609020204030204" pitchFamily="49" charset="0"/>
              </a:rPr>
              <a:t>    def default(self, obj):</a:t>
            </a:r>
          </a:p>
          <a:p>
            <a:pPr marL="0" indent="0">
              <a:buNone/>
            </a:pPr>
            <a:r>
              <a:rPr lang="zh-CN" altLang="en-US" sz="1400" dirty="0">
                <a:latin typeface="Consolas" panose="020B0609020204030204" pitchFamily="49" charset="0"/>
              </a:rPr>
              <a:t>        if isinstance(obj, set):</a:t>
            </a:r>
          </a:p>
          <a:p>
            <a:pPr marL="0" indent="0">
              <a:buNone/>
            </a:pPr>
            <a:r>
              <a:rPr lang="zh-CN" altLang="en-US" sz="1400" dirty="0">
                <a:latin typeface="Consolas" panose="020B0609020204030204" pitchFamily="49" charset="0"/>
              </a:rPr>
              <a:t>            return list(obj)</a:t>
            </a:r>
          </a:p>
          <a:p>
            <a:pPr marL="0" indent="0">
              <a:buNone/>
            </a:pPr>
            <a:r>
              <a:rPr lang="zh-CN" altLang="en-US" sz="1400" dirty="0">
                <a:latin typeface="Consolas" panose="020B0609020204030204" pitchFamily="49" charset="0"/>
              </a:rPr>
              <a:t>        return json.JSONEncoder.default(self, obj)</a:t>
            </a:r>
          </a:p>
          <a:p>
            <a:pPr marL="0" indent="0">
              <a:buNone/>
            </a:pPr>
            <a:r>
              <a:rPr lang="zh-CN" altLang="en-US" sz="1400" dirty="0">
                <a:latin typeface="Consolas" panose="020B0609020204030204" pitchFamily="49" charset="0"/>
              </a:rPr>
              <a:t>&gt;&gt;&gt; class setDecoder(json.JSONDecoder):   # 自定义反序列化解码器</a:t>
            </a:r>
          </a:p>
          <a:p>
            <a:pPr marL="0" indent="0">
              <a:buNone/>
            </a:pPr>
            <a:r>
              <a:rPr lang="zh-CN" altLang="en-US" sz="1400" dirty="0">
                <a:latin typeface="Consolas" panose="020B0609020204030204" pitchFamily="49" charset="0"/>
              </a:rPr>
              <a:t>    def decode(self, obj):</a:t>
            </a:r>
          </a:p>
          <a:p>
            <a:pPr marL="0" indent="0">
              <a:buNone/>
            </a:pPr>
            <a:r>
              <a:rPr lang="zh-CN" altLang="en-US" sz="1400" dirty="0">
                <a:latin typeface="Consolas" panose="020B0609020204030204" pitchFamily="49" charset="0"/>
              </a:rPr>
              <a:t>        return set(json.JSONDecoder.decode(self, obj))</a:t>
            </a:r>
          </a:p>
          <a:p>
            <a:pPr marL="0" indent="0">
              <a:buNone/>
            </a:pPr>
            <a:r>
              <a:rPr lang="zh-CN" altLang="en-US" sz="1400" dirty="0">
                <a:latin typeface="Consolas" panose="020B0609020204030204" pitchFamily="49" charset="0"/>
              </a:rPr>
              <a:t>&gt;&gt;&gt; json.dumps({1,2,3,4}, cls=setEncoder) # 然后使用自定义的编码器和解码器</a:t>
            </a:r>
          </a:p>
          <a:p>
            <a:pPr marL="0" indent="0">
              <a:buNone/>
            </a:pPr>
            <a:r>
              <a:rPr lang="zh-CN" altLang="en-US" sz="1400" dirty="0">
                <a:solidFill>
                  <a:srgbClr val="00B0F0"/>
                </a:solidFill>
                <a:latin typeface="Consolas" panose="020B0609020204030204" pitchFamily="49" charset="0"/>
              </a:rPr>
              <a:t>'[1, 2, 3, 4]'</a:t>
            </a:r>
          </a:p>
          <a:p>
            <a:pPr marL="0" indent="0">
              <a:buNone/>
            </a:pPr>
            <a:r>
              <a:rPr lang="zh-CN" altLang="en-US" sz="1400" dirty="0">
                <a:latin typeface="Consolas" panose="020B0609020204030204" pitchFamily="49" charset="0"/>
              </a:rPr>
              <a:t>&gt;&gt;&gt; json.loads(_, cls=setDecoder)</a:t>
            </a:r>
          </a:p>
          <a:p>
            <a:pPr marL="0" indent="0">
              <a:buNone/>
            </a:pPr>
            <a:r>
              <a:rPr lang="zh-CN" altLang="en-US" sz="1400" dirty="0">
                <a:solidFill>
                  <a:srgbClr val="00B0F0"/>
                </a:solidFill>
                <a:latin typeface="Consolas" panose="020B0609020204030204" pitchFamily="49" charset="0"/>
              </a:rPr>
              <a:t>{1, 2, 3, 4}</a:t>
            </a:r>
          </a:p>
        </p:txBody>
      </p:sp>
      <p:sp>
        <p:nvSpPr>
          <p:cNvPr id="10"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使用</a:t>
            </a:r>
            <a:r>
              <a:rPr lang="en-US" altLang="zh-CN" sz="2800" strike="noStrike" noProof="1">
                <a:latin typeface="Times New Roman" panose="02020603050405020304" pitchFamily="18" charset="0"/>
                <a:ea typeface="仿宋" panose="02010609060101010101" pitchFamily="49" charset="-122"/>
              </a:rPr>
              <a:t>JSON</a:t>
            </a:r>
            <a:r>
              <a:rPr lang="zh-CN" altLang="en-US" sz="2800" strike="noStrike" noProof="1">
                <a:latin typeface="Times New Roman" panose="02020603050405020304" pitchFamily="18" charset="0"/>
                <a:ea typeface="仿宋" panose="02010609060101010101" pitchFamily="49" charset="-122"/>
              </a:rPr>
              <a:t>序列化</a:t>
            </a:r>
          </a:p>
        </p:txBody>
      </p:sp>
      <p:grpSp>
        <p:nvGrpSpPr>
          <p:cNvPr id="11" name="组合 67"/>
          <p:cNvGrpSpPr/>
          <p:nvPr/>
        </p:nvGrpSpPr>
        <p:grpSpPr>
          <a:xfrm>
            <a:off x="539552" y="125404"/>
            <a:ext cx="8161601" cy="674847"/>
            <a:chOff x="936625" y="4202884"/>
            <a:chExt cx="8161601" cy="674847"/>
          </a:xfrm>
        </p:grpSpPr>
        <p:grpSp>
          <p:nvGrpSpPr>
            <p:cNvPr id="12" name="组合 106"/>
            <p:cNvGrpSpPr/>
            <p:nvPr/>
          </p:nvGrpSpPr>
          <p:grpSpPr>
            <a:xfrm>
              <a:off x="936625" y="4202884"/>
              <a:ext cx="8161601" cy="674847"/>
              <a:chOff x="927100" y="4202884"/>
              <a:chExt cx="8161601" cy="674847"/>
            </a:xfrm>
          </p:grpSpPr>
          <p:sp>
            <p:nvSpPr>
              <p:cNvPr id="14" name="Freeform 5"/>
              <p:cNvSpPr>
                <a:spLocks/>
              </p:cNvSpPr>
              <p:nvPr/>
            </p:nvSpPr>
            <p:spPr bwMode="auto">
              <a:xfrm>
                <a:off x="927100" y="4202884"/>
                <a:ext cx="824164" cy="67484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40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771461" y="4202884"/>
                <a:ext cx="731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r>
                  <a:rPr lang="en-US" altLang="zh-CN" sz="3600" b="1" dirty="0">
                    <a:latin typeface="Times New Roman" pitchFamily="18" charset="0"/>
                    <a:ea typeface="黑体" pitchFamily="49" charset="-122"/>
                  </a:rPr>
                  <a:t>7.3 </a:t>
                </a:r>
                <a:r>
                  <a:rPr lang="zh-CN" altLang="en-US" sz="3600" b="1" dirty="0">
                    <a:latin typeface="Times New Roman" pitchFamily="18" charset="0"/>
                    <a:ea typeface="黑体" pitchFamily="49" charset="-122"/>
                  </a:rPr>
                  <a:t> 数据格式化</a:t>
                </a:r>
                <a:endParaRPr lang="zh-CN" altLang="en-US" sz="3600" b="1" dirty="0">
                  <a:latin typeface="黑体" pitchFamily="49" charset="-122"/>
                  <a:ea typeface="黑体" pitchFamily="49" charset="-122"/>
                </a:endParaRPr>
              </a:p>
            </p:txBody>
          </p:sp>
        </p:grpSp>
        <p:pic>
          <p:nvPicPr>
            <p:cNvPr id="13" name="图片 12" descr="无标题.png"/>
            <p:cNvPicPr>
              <a:picLocks noChangeAspect="1"/>
            </p:cNvPicPr>
            <p:nvPr/>
          </p:nvPicPr>
          <p:blipFill>
            <a:blip r:embed="rId2" cstate="print"/>
            <a:stretch>
              <a:fillRect/>
            </a:stretch>
          </p:blipFill>
          <p:spPr>
            <a:xfrm>
              <a:off x="1137949" y="4364064"/>
              <a:ext cx="433676" cy="330989"/>
            </a:xfrm>
            <a:prstGeom prst="rect">
              <a:avLst/>
            </a:prstGeom>
          </p:spPr>
        </p:pic>
      </p:grpSp>
    </p:spTree>
    <p:extLst>
      <p:ext uri="{BB962C8B-B14F-4D97-AF65-F5344CB8AC3E}">
        <p14:creationId xmlns:p14="http://schemas.microsoft.com/office/powerpoint/2010/main" val="2671421772"/>
      </p:ext>
    </p:extLst>
  </p:cSld>
  <p:clrMapOvr>
    <a:masterClrMapping/>
  </p:clrMapOvr>
  <p:transition spd="slow" advClick="0">
    <p:pull dir="d"/>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文本占位符 37890"/>
          <p:cNvSpPr>
            <a:spLocks noGrp="1"/>
          </p:cNvSpPr>
          <p:nvPr>
            <p:ph idx="1"/>
          </p:nvPr>
        </p:nvSpPr>
        <p:spPr>
          <a:xfrm>
            <a:off x="563116" y="1558224"/>
            <a:ext cx="8229600" cy="4678451"/>
          </a:xfrm>
        </p:spPr>
        <p:txBody>
          <a:bodyPr vert="horz" wrap="square" lIns="68591" tIns="34295" rIns="68591" bIns="34295" numCol="1" anchor="t" anchorCtr="0" compatLnSpc="1">
            <a:prstTxWarp prst="textNoShape">
              <a:avLst/>
            </a:prstTxWarp>
          </a:bodyPr>
          <a:lstStyle/>
          <a:p>
            <a:pPr>
              <a:lnSpc>
                <a:spcPct val="130000"/>
              </a:lnSpc>
              <a:spcBef>
                <a:spcPts val="300"/>
              </a:spcBef>
              <a:buClr>
                <a:srgbClr val="FF0000"/>
              </a:buClr>
              <a:buSzPct val="90000"/>
              <a:buFont typeface="Wingdings" panose="05000000000000000000" pitchFamily="2" charset="2"/>
              <a:buChar char="n"/>
            </a:pPr>
            <a:r>
              <a:rPr lang="zh-CN" altLang="en-US" sz="1800" dirty="0"/>
              <a:t>数据库文件、图像文件、可执行文件、音视频文件、Office文档等等均属于二进制文件。</a:t>
            </a:r>
          </a:p>
          <a:p>
            <a:pPr>
              <a:lnSpc>
                <a:spcPct val="130000"/>
              </a:lnSpc>
              <a:spcBef>
                <a:spcPts val="300"/>
              </a:spcBef>
              <a:buClr>
                <a:srgbClr val="FF0000"/>
              </a:buClr>
              <a:buSzPct val="90000"/>
              <a:buFont typeface="Wingdings" panose="05000000000000000000" pitchFamily="2" charset="2"/>
              <a:buChar char="n"/>
            </a:pPr>
            <a:r>
              <a:rPr lang="zh-CN" altLang="en-US" sz="1800" dirty="0"/>
              <a:t>对于二进制文件，不能使用记事本或其他文本编辑软件进行正常读写，也无法通过Python的文件对象直接读取和理解二进制文件的内容。</a:t>
            </a:r>
            <a:r>
              <a:rPr lang="zh-CN" altLang="en-US" sz="1800" dirty="0">
                <a:solidFill>
                  <a:srgbClr val="FF0000"/>
                </a:solidFill>
              </a:rPr>
              <a:t>必须正确理解二进制文件结构和序列化规则，才能准确地理解二进制文件内容并且设计正确的反序列化规则。</a:t>
            </a:r>
          </a:p>
          <a:p>
            <a:pPr>
              <a:lnSpc>
                <a:spcPct val="130000"/>
              </a:lnSpc>
              <a:spcBef>
                <a:spcPts val="300"/>
              </a:spcBef>
              <a:buClr>
                <a:srgbClr val="FF0000"/>
              </a:buClr>
              <a:buSzPct val="90000"/>
              <a:buFont typeface="Wingdings" panose="05000000000000000000" pitchFamily="2" charset="2"/>
              <a:buChar char="n"/>
            </a:pPr>
            <a:r>
              <a:rPr lang="zh-CN" altLang="en-US" sz="1800" dirty="0"/>
              <a:t>所谓</a:t>
            </a:r>
            <a:r>
              <a:rPr lang="zh-CN" altLang="en-US" sz="1800" b="1" dirty="0">
                <a:solidFill>
                  <a:srgbClr val="0000FF"/>
                </a:solidFill>
              </a:rPr>
              <a:t>序列化</a:t>
            </a:r>
            <a:r>
              <a:rPr lang="zh-CN" altLang="en-US" sz="1800" dirty="0"/>
              <a:t>，简单地说就是把内存中的数据在不丢失其类型信息的情况下转成对象的二进制形式的过程，</a:t>
            </a:r>
            <a:r>
              <a:rPr lang="zh-CN" altLang="en-US" sz="1800" dirty="0">
                <a:solidFill>
                  <a:srgbClr val="FF0000"/>
                </a:solidFill>
              </a:rPr>
              <a:t>对象序列化后的形式经过正确的反序列化过程应该能够准确无误地恢复为原来的对象</a:t>
            </a:r>
            <a:r>
              <a:rPr lang="zh-CN" altLang="en-US" sz="1800" dirty="0"/>
              <a:t>。</a:t>
            </a:r>
          </a:p>
          <a:p>
            <a:pPr>
              <a:lnSpc>
                <a:spcPct val="130000"/>
              </a:lnSpc>
              <a:spcBef>
                <a:spcPts val="300"/>
              </a:spcBef>
              <a:buClr>
                <a:srgbClr val="FF0000"/>
              </a:buClr>
              <a:buSzPct val="90000"/>
              <a:buFont typeface="Wingdings" panose="05000000000000000000" pitchFamily="2" charset="2"/>
              <a:buChar char="ü"/>
            </a:pPr>
            <a:r>
              <a:rPr lang="zh-CN" altLang="en-US" sz="1800" dirty="0"/>
              <a:t>Python中常用的</a:t>
            </a:r>
            <a:r>
              <a:rPr lang="zh-CN" altLang="en-US" sz="1800" b="1" dirty="0">
                <a:solidFill>
                  <a:srgbClr val="0000FF"/>
                </a:solidFill>
              </a:rPr>
              <a:t>序列化模块有struct、pickle、marshal和shelve</a:t>
            </a:r>
            <a:r>
              <a:rPr lang="zh-CN" altLang="en-US" sz="1800" dirty="0"/>
              <a:t>。</a:t>
            </a:r>
          </a:p>
        </p:txBody>
      </p:sp>
      <p:grpSp>
        <p:nvGrpSpPr>
          <p:cNvPr id="4" name="组合 109"/>
          <p:cNvGrpSpPr/>
          <p:nvPr/>
        </p:nvGrpSpPr>
        <p:grpSpPr>
          <a:xfrm>
            <a:off x="467544" y="116632"/>
            <a:ext cx="6912768" cy="655385"/>
            <a:chOff x="884918" y="4596123"/>
            <a:chExt cx="6912768" cy="655385"/>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9" name="标题 1"/>
          <p:cNvSpPr>
            <a:spLocks noGrp="1"/>
          </p:cNvSpPr>
          <p:nvPr>
            <p:ph type="title"/>
          </p:nvPr>
        </p:nvSpPr>
        <p:spPr>
          <a:xfrm>
            <a:off x="107504" y="620688"/>
            <a:ext cx="9140825" cy="924563"/>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二进制文件操作</a:t>
            </a:r>
          </a:p>
        </p:txBody>
      </p:sp>
      <p:sp>
        <p:nvSpPr>
          <p:cNvPr id="11" name="文本框 10">
            <a:extLst>
              <a:ext uri="{FF2B5EF4-FFF2-40B4-BE49-F238E27FC236}">
                <a16:creationId xmlns:a16="http://schemas.microsoft.com/office/drawing/2014/main" id="{EE118288-5131-4264-9480-60CF645C9FAB}"/>
              </a:ext>
            </a:extLst>
          </p:cNvPr>
          <p:cNvSpPr txBox="1"/>
          <p:nvPr/>
        </p:nvSpPr>
        <p:spPr>
          <a:xfrm>
            <a:off x="827584" y="5418651"/>
            <a:ext cx="5112568" cy="830997"/>
          </a:xfrm>
          <a:prstGeom prst="rect">
            <a:avLst/>
          </a:prstGeom>
          <a:solidFill>
            <a:srgbClr val="00B050"/>
          </a:solidFill>
        </p:spPr>
        <p:txBody>
          <a:bodyPr wrap="square" rtlCol="0">
            <a:spAutoFit/>
          </a:bodyPr>
          <a:lstStyle/>
          <a:p>
            <a:r>
              <a:rPr lang="zh-CN" altLang="en-US" sz="1600" b="1" i="0" dirty="0">
                <a:solidFill>
                  <a:schemeClr val="bg1"/>
                </a:solidFill>
                <a:effectLst/>
                <a:latin typeface="Verdana" panose="020B0604030504040204" pitchFamily="34" charset="0"/>
              </a:rPr>
              <a:t>将对象转换为可通过网络传输或可以存储到本地磁盘的数据格式（如：</a:t>
            </a:r>
            <a:r>
              <a:rPr lang="en-US" altLang="zh-CN" sz="1600" b="1" i="0" dirty="0">
                <a:solidFill>
                  <a:schemeClr val="bg1"/>
                </a:solidFill>
                <a:effectLst/>
                <a:latin typeface="Verdana" panose="020B0604030504040204" pitchFamily="34" charset="0"/>
              </a:rPr>
              <a:t>XML</a:t>
            </a:r>
            <a:r>
              <a:rPr lang="zh-CN" altLang="en-US" sz="1600" b="1" i="0" dirty="0">
                <a:solidFill>
                  <a:schemeClr val="bg1"/>
                </a:solidFill>
                <a:effectLst/>
                <a:latin typeface="Verdana" panose="020B0604030504040204" pitchFamily="34" charset="0"/>
              </a:rPr>
              <a:t>、</a:t>
            </a:r>
            <a:r>
              <a:rPr lang="en-US" altLang="zh-CN" sz="1600" b="1" i="0" dirty="0">
                <a:solidFill>
                  <a:schemeClr val="bg1"/>
                </a:solidFill>
                <a:effectLst/>
                <a:latin typeface="Verdana" panose="020B0604030504040204" pitchFamily="34" charset="0"/>
              </a:rPr>
              <a:t>JSON</a:t>
            </a:r>
            <a:r>
              <a:rPr lang="zh-CN" altLang="en-US" sz="1600" b="1" i="0" dirty="0">
                <a:solidFill>
                  <a:schemeClr val="bg1"/>
                </a:solidFill>
                <a:effectLst/>
                <a:latin typeface="Verdana" panose="020B0604030504040204" pitchFamily="34" charset="0"/>
              </a:rPr>
              <a:t>或特定格式的字节串）的过程称为序列化；反之，则称为反序列化。</a:t>
            </a:r>
            <a:endParaRPr lang="zh-CN" altLang="en-US" sz="1600" b="1" dirty="0">
              <a:solidFill>
                <a:schemeClr val="bg1"/>
              </a:solidFill>
            </a:endParaRPr>
          </a:p>
        </p:txBody>
      </p:sp>
    </p:spTree>
    <p:extLst>
      <p:ext uri="{BB962C8B-B14F-4D97-AF65-F5344CB8AC3E}">
        <p14:creationId xmlns:p14="http://schemas.microsoft.com/office/powerpoint/2010/main" val="488019548"/>
      </p:ext>
    </p:extLst>
  </p:cSld>
  <p:clrMapOvr>
    <a:masterClrMapping/>
  </p:clrMapOvr>
  <p:transition spd="slow" advClick="0">
    <p:pull dir="d"/>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使用pickle模块</a:t>
            </a:r>
          </a:p>
        </p:txBody>
      </p:sp>
      <p:sp>
        <p:nvSpPr>
          <p:cNvPr id="56322" name="文本占位符 38914"/>
          <p:cNvSpPr>
            <a:spLocks noGrp="1"/>
          </p:cNvSpPr>
          <p:nvPr>
            <p:ph idx="1"/>
          </p:nvPr>
        </p:nvSpPr>
        <p:spPr>
          <a:xfrm>
            <a:off x="740308" y="1484784"/>
            <a:ext cx="7617866" cy="3555689"/>
          </a:xfrm>
        </p:spPr>
        <p:txBody>
          <a:bodyPr vert="horz" wrap="square" lIns="68591" tIns="34295" rIns="68591" bIns="34295" numCol="1" anchor="t" anchorCtr="0" compatLnSpc="1">
            <a:prstTxWarp prst="textNoShape">
              <a:avLst/>
            </a:prstTxWarp>
          </a:bodyPr>
          <a:lstStyle/>
          <a:p>
            <a:pPr>
              <a:lnSpc>
                <a:spcPct val="80000"/>
              </a:lnSpc>
              <a:spcBef>
                <a:spcPct val="0"/>
              </a:spcBef>
              <a:buClr>
                <a:srgbClr val="FF0000"/>
              </a:buClr>
              <a:buFont typeface="Wingdings" panose="05000000000000000000" pitchFamily="2" charset="2"/>
              <a:buChar char="ü"/>
            </a:pPr>
            <a:r>
              <a:rPr lang="zh-CN" altLang="en-US" sz="2400" dirty="0"/>
              <a:t>例：</a:t>
            </a:r>
            <a:r>
              <a:rPr lang="en-US" altLang="zh-CN" sz="2400" dirty="0"/>
              <a:t> </a:t>
            </a:r>
            <a:r>
              <a:rPr lang="zh-CN" altLang="en-US" sz="2400" dirty="0"/>
              <a:t>写入二进制文件。</a:t>
            </a:r>
          </a:p>
          <a:p>
            <a:pPr>
              <a:spcBef>
                <a:spcPct val="0"/>
              </a:spcBef>
              <a:buNone/>
            </a:pPr>
            <a:r>
              <a:rPr lang="zh-CN" altLang="en-US" sz="1600" dirty="0">
                <a:latin typeface="Consolas" panose="020B0609020204030204" pitchFamily="49" charset="0"/>
              </a:rPr>
              <a:t>import pickle</a:t>
            </a: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i = 13000000</a:t>
            </a:r>
          </a:p>
          <a:p>
            <a:pPr>
              <a:spcBef>
                <a:spcPct val="0"/>
              </a:spcBef>
              <a:buNone/>
            </a:pPr>
            <a:r>
              <a:rPr lang="zh-CN" altLang="en-US" sz="1600" dirty="0">
                <a:latin typeface="Consolas" panose="020B0609020204030204" pitchFamily="49" charset="0"/>
              </a:rPr>
              <a:t>a = 99.056</a:t>
            </a:r>
          </a:p>
          <a:p>
            <a:pPr>
              <a:spcBef>
                <a:spcPct val="0"/>
              </a:spcBef>
              <a:buNone/>
            </a:pPr>
            <a:r>
              <a:rPr lang="zh-CN" altLang="en-US" sz="1600" dirty="0">
                <a:latin typeface="Consolas" panose="020B0609020204030204" pitchFamily="49" charset="0"/>
              </a:rPr>
              <a:t>s = '中国人民123abc'</a:t>
            </a:r>
          </a:p>
          <a:p>
            <a:pPr>
              <a:spcBef>
                <a:spcPct val="0"/>
              </a:spcBef>
              <a:buNone/>
            </a:pPr>
            <a:r>
              <a:rPr lang="zh-CN" altLang="en-US" sz="1600" dirty="0">
                <a:latin typeface="Consolas" panose="020B0609020204030204" pitchFamily="49" charset="0"/>
              </a:rPr>
              <a:t>lst = [[1, 2, 3], [4, 5, 6], [7, 8, 9]]</a:t>
            </a:r>
          </a:p>
          <a:p>
            <a:pPr>
              <a:spcBef>
                <a:spcPct val="0"/>
              </a:spcBef>
              <a:buNone/>
            </a:pPr>
            <a:r>
              <a:rPr lang="zh-CN" altLang="en-US" sz="1600" dirty="0">
                <a:latin typeface="Consolas" panose="020B0609020204030204" pitchFamily="49" charset="0"/>
              </a:rPr>
              <a:t>tu = (-5, 10, 8)</a:t>
            </a:r>
          </a:p>
          <a:p>
            <a:pPr>
              <a:spcBef>
                <a:spcPct val="0"/>
              </a:spcBef>
              <a:buNone/>
            </a:pPr>
            <a:r>
              <a:rPr lang="zh-CN" altLang="en-US" sz="1600" dirty="0">
                <a:latin typeface="Consolas" panose="020B0609020204030204" pitchFamily="49" charset="0"/>
              </a:rPr>
              <a:t>coll = {4, 5, 6}</a:t>
            </a:r>
          </a:p>
          <a:p>
            <a:pPr>
              <a:spcBef>
                <a:spcPct val="0"/>
              </a:spcBef>
              <a:buNone/>
            </a:pPr>
            <a:r>
              <a:rPr lang="zh-CN" altLang="en-US" sz="1600" dirty="0">
                <a:latin typeface="Consolas" panose="020B0609020204030204" pitchFamily="49" charset="0"/>
              </a:rPr>
              <a:t>dic = {'a':'apple', 'b':'banana', 'g':'grape', 'o':'orange'}</a:t>
            </a:r>
          </a:p>
          <a:p>
            <a:pPr>
              <a:spcBef>
                <a:spcPct val="0"/>
              </a:spcBef>
              <a:buNone/>
            </a:pPr>
            <a:r>
              <a:rPr lang="zh-CN" altLang="en-US" sz="1600" dirty="0">
                <a:latin typeface="Consolas" panose="020B0609020204030204" pitchFamily="49" charset="0"/>
              </a:rPr>
              <a:t>data = [i, a, s, lst, tu, coll, dic]</a:t>
            </a:r>
          </a:p>
          <a:p>
            <a:pPr>
              <a:spcBef>
                <a:spcPct val="0"/>
              </a:spcBef>
              <a:buNone/>
            </a:pPr>
            <a:endParaRPr lang="zh-CN" altLang="en-US" sz="1600" dirty="0">
              <a:latin typeface="Consolas" panose="020B0609020204030204" pitchFamily="49" charset="0"/>
            </a:endParaRPr>
          </a:p>
          <a:p>
            <a:pPr>
              <a:spcBef>
                <a:spcPct val="0"/>
              </a:spcBef>
              <a:buNone/>
            </a:pPr>
            <a:r>
              <a:rPr lang="zh-CN" altLang="en-US" sz="1600" dirty="0">
                <a:latin typeface="Consolas" panose="020B0609020204030204" pitchFamily="49" charset="0"/>
              </a:rPr>
              <a:t>with open('sample_pickle.dat', 'wb') as f:</a:t>
            </a:r>
          </a:p>
          <a:p>
            <a:pPr>
              <a:spcBef>
                <a:spcPct val="0"/>
              </a:spcBef>
              <a:buNone/>
            </a:pPr>
            <a:r>
              <a:rPr lang="zh-CN" altLang="en-US" sz="1600" dirty="0">
                <a:latin typeface="Consolas" panose="020B0609020204030204" pitchFamily="49" charset="0"/>
              </a:rPr>
              <a:t>    try:</a:t>
            </a:r>
          </a:p>
          <a:p>
            <a:pPr>
              <a:spcBef>
                <a:spcPct val="0"/>
              </a:spcBef>
              <a:buNone/>
            </a:pPr>
            <a:r>
              <a:rPr lang="zh-CN" altLang="en-US" sz="1600" dirty="0">
                <a:latin typeface="Consolas" panose="020B0609020204030204" pitchFamily="49" charset="0"/>
              </a:rPr>
              <a:t>         pickle.dump(len(data), f) </a:t>
            </a:r>
            <a:r>
              <a:rPr lang="zh-CN" altLang="en-US" sz="1600" dirty="0">
                <a:solidFill>
                  <a:srgbClr val="0000FF"/>
                </a:solidFill>
                <a:latin typeface="Consolas" panose="020B0609020204030204" pitchFamily="49" charset="0"/>
              </a:rPr>
              <a:t>#表示后面将要写入的数据个数</a:t>
            </a:r>
          </a:p>
          <a:p>
            <a:pPr>
              <a:spcBef>
                <a:spcPct val="0"/>
              </a:spcBef>
              <a:buNone/>
            </a:pPr>
            <a:r>
              <a:rPr lang="zh-CN" altLang="en-US" sz="1600" dirty="0">
                <a:latin typeface="Consolas" panose="020B0609020204030204" pitchFamily="49" charset="0"/>
              </a:rPr>
              <a:t>         for item in data:</a:t>
            </a:r>
          </a:p>
          <a:p>
            <a:pPr>
              <a:spcBef>
                <a:spcPct val="0"/>
              </a:spcBef>
              <a:buNone/>
            </a:pPr>
            <a:r>
              <a:rPr lang="zh-CN" altLang="en-US" sz="1600" dirty="0">
                <a:latin typeface="Consolas" panose="020B0609020204030204" pitchFamily="49" charset="0"/>
              </a:rPr>
              <a:t>              pickle.dump(item, f)</a:t>
            </a:r>
          </a:p>
          <a:p>
            <a:pPr>
              <a:spcBef>
                <a:spcPct val="0"/>
              </a:spcBef>
              <a:buNone/>
            </a:pPr>
            <a:r>
              <a:rPr lang="zh-CN" altLang="en-US" sz="1600" dirty="0">
                <a:latin typeface="Consolas" panose="020B0609020204030204" pitchFamily="49" charset="0"/>
              </a:rPr>
              <a:t>    except:</a:t>
            </a:r>
          </a:p>
          <a:p>
            <a:pPr>
              <a:spcBef>
                <a:spcPct val="0"/>
              </a:spcBef>
              <a:buNone/>
            </a:pPr>
            <a:r>
              <a:rPr lang="zh-CN" altLang="en-US" sz="1600" dirty="0">
                <a:latin typeface="Consolas" panose="020B0609020204030204" pitchFamily="49" charset="0"/>
              </a:rPr>
              <a:t>        print('写文件异常!')        </a:t>
            </a:r>
            <a:r>
              <a:rPr lang="zh-CN" altLang="en-US" sz="1600" dirty="0">
                <a:solidFill>
                  <a:srgbClr val="0000FF"/>
                </a:solidFill>
                <a:latin typeface="Consolas" panose="020B0609020204030204" pitchFamily="49" charset="0"/>
              </a:rPr>
              <a:t>#如果写文件异常则跳到此处执行</a:t>
            </a:r>
          </a:p>
        </p:txBody>
      </p:sp>
      <p:grpSp>
        <p:nvGrpSpPr>
          <p:cNvPr id="4" name="组合 109"/>
          <p:cNvGrpSpPr/>
          <p:nvPr/>
        </p:nvGrpSpPr>
        <p:grpSpPr>
          <a:xfrm>
            <a:off x="467544" y="116632"/>
            <a:ext cx="6912768" cy="655385"/>
            <a:chOff x="884918" y="4596123"/>
            <a:chExt cx="6912768" cy="655385"/>
          </a:xfrm>
        </p:grpSpPr>
        <p:sp>
          <p:nvSpPr>
            <p:cNvPr id="5"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6" name="图片 5"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7"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Tree>
    <p:extLst>
      <p:ext uri="{BB962C8B-B14F-4D97-AF65-F5344CB8AC3E}">
        <p14:creationId xmlns:p14="http://schemas.microsoft.com/office/powerpoint/2010/main" val="1134526173"/>
      </p:ext>
    </p:extLst>
  </p:cSld>
  <p:clrMapOvr>
    <a:masterClrMapping/>
  </p:clrMapOvr>
  <p:transition spd="slow" advClick="0">
    <p:pull dir="d"/>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文本占位符 39938"/>
          <p:cNvSpPr>
            <a:spLocks noGrp="1"/>
          </p:cNvSpPr>
          <p:nvPr>
            <p:ph idx="1"/>
          </p:nvPr>
        </p:nvSpPr>
        <p:spPr/>
        <p:txBody>
          <a:bodyPr vert="horz" wrap="square" lIns="68591" tIns="34295" rIns="68591" bIns="34295" numCol="1" anchor="t" anchorCtr="0" compatLnSpc="1">
            <a:prstTxWarp prst="textNoShape">
              <a:avLst/>
            </a:prstTxWarp>
          </a:bodyPr>
          <a:lstStyle/>
          <a:p>
            <a:pPr>
              <a:lnSpc>
                <a:spcPct val="90000"/>
              </a:lnSpc>
              <a:buClr>
                <a:srgbClr val="FF0000"/>
              </a:buClr>
              <a:buSzPct val="90000"/>
              <a:buFont typeface="Wingdings" panose="05000000000000000000" pitchFamily="2" charset="2"/>
              <a:buChar char="ü"/>
            </a:pPr>
            <a:r>
              <a:rPr lang="zh-CN" altLang="en-US" sz="2000" b="1" dirty="0"/>
              <a:t>例：读取二进制文件。</a:t>
            </a:r>
          </a:p>
          <a:p>
            <a:pPr>
              <a:lnSpc>
                <a:spcPct val="9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a:spLocks noGrp="1"/>
          </p:cNvSpPr>
          <p:nvPr>
            <p:ph type="title"/>
          </p:nvPr>
        </p:nvSpPr>
        <p:spPr>
          <a:xfrm>
            <a:off x="393084" y="489398"/>
            <a:ext cx="9140825" cy="924563"/>
          </a:xfrm>
        </p:spPr>
        <p:txBody>
          <a:bodyPr>
            <a:normAutofit/>
          </a:body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使用pickle模块</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3" name="矩形 2"/>
          <p:cNvSpPr/>
          <p:nvPr/>
        </p:nvSpPr>
        <p:spPr>
          <a:xfrm>
            <a:off x="1979712" y="2204864"/>
            <a:ext cx="6192688" cy="1837426"/>
          </a:xfrm>
          <a:prstGeom prst="rect">
            <a:avLst/>
          </a:prstGeom>
        </p:spPr>
        <p:txBody>
          <a:bodyPr wrap="square">
            <a:spAutoFit/>
          </a:bodyPr>
          <a:lstStyle/>
          <a:p>
            <a:pPr>
              <a:lnSpc>
                <a:spcPct val="90000"/>
              </a:lnSpc>
              <a:buSzPct val="90000"/>
              <a:buFont typeface="Wingdings" panose="05000000000000000000" pitchFamily="2" charset="2"/>
              <a:buNone/>
            </a:pPr>
            <a:r>
              <a:rPr lang="zh-CN" altLang="en-US" dirty="0">
                <a:latin typeface="Consolas" panose="020B0609020204030204" pitchFamily="49" charset="0"/>
              </a:rPr>
              <a:t>import pickle</a:t>
            </a:r>
          </a:p>
          <a:p>
            <a:pPr>
              <a:lnSpc>
                <a:spcPct val="90000"/>
              </a:lnSpc>
              <a:buSzPct val="90000"/>
              <a:buFont typeface="Wingdings" panose="05000000000000000000" pitchFamily="2" charset="2"/>
              <a:buNone/>
            </a:pPr>
            <a:endParaRPr lang="zh-CN" altLang="en-US" dirty="0">
              <a:latin typeface="Consolas" panose="020B0609020204030204" pitchFamily="49" charset="0"/>
            </a:endParaRPr>
          </a:p>
          <a:p>
            <a:pPr>
              <a:lnSpc>
                <a:spcPct val="90000"/>
              </a:lnSpc>
              <a:buSzPct val="90000"/>
              <a:buFont typeface="Wingdings" panose="05000000000000000000" pitchFamily="2" charset="2"/>
              <a:buNone/>
            </a:pPr>
            <a:r>
              <a:rPr lang="zh-CN" altLang="en-US" dirty="0">
                <a:latin typeface="Consolas" panose="020B0609020204030204" pitchFamily="49" charset="0"/>
              </a:rPr>
              <a:t>with open('sample_pickle.dat', 'rb') as f:</a:t>
            </a:r>
          </a:p>
          <a:p>
            <a:pPr>
              <a:lnSpc>
                <a:spcPct val="90000"/>
              </a:lnSpc>
              <a:buSzPct val="90000"/>
              <a:buFont typeface="Wingdings" panose="05000000000000000000" pitchFamily="2" charset="2"/>
              <a:buNone/>
            </a:pPr>
            <a:r>
              <a:rPr lang="zh-CN" altLang="en-US" dirty="0">
                <a:latin typeface="Consolas" panose="020B0609020204030204" pitchFamily="49" charset="0"/>
              </a:rPr>
              <a:t>    n = pickle.load(f)        </a:t>
            </a:r>
            <a:r>
              <a:rPr lang="zh-CN" altLang="en-US" dirty="0">
                <a:solidFill>
                  <a:srgbClr val="0000FF"/>
                </a:solidFill>
                <a:latin typeface="Consolas" panose="020B0609020204030204" pitchFamily="49" charset="0"/>
              </a:rPr>
              <a:t>#读出文件的数据个数</a:t>
            </a:r>
          </a:p>
          <a:p>
            <a:pPr>
              <a:lnSpc>
                <a:spcPct val="90000"/>
              </a:lnSpc>
              <a:buSzPct val="90000"/>
              <a:buFont typeface="Wingdings" panose="05000000000000000000" pitchFamily="2" charset="2"/>
              <a:buNone/>
            </a:pPr>
            <a:r>
              <a:rPr lang="zh-CN" altLang="en-US" dirty="0">
                <a:latin typeface="Consolas" panose="020B0609020204030204" pitchFamily="49" charset="0"/>
              </a:rPr>
              <a:t>    for i in range(n):</a:t>
            </a:r>
          </a:p>
          <a:p>
            <a:pPr>
              <a:lnSpc>
                <a:spcPct val="90000"/>
              </a:lnSpc>
              <a:buSzPct val="90000"/>
              <a:buFont typeface="Wingdings" panose="05000000000000000000" pitchFamily="2" charset="2"/>
              <a:buNone/>
            </a:pPr>
            <a:r>
              <a:rPr lang="zh-CN" altLang="en-US" dirty="0">
                <a:latin typeface="Consolas" panose="020B0609020204030204" pitchFamily="49" charset="0"/>
              </a:rPr>
              <a:t>        x = pickle.load(f)</a:t>
            </a:r>
          </a:p>
          <a:p>
            <a:pPr>
              <a:lnSpc>
                <a:spcPct val="90000"/>
              </a:lnSpc>
              <a:buSzPct val="90000"/>
              <a:buFont typeface="Wingdings" panose="05000000000000000000" pitchFamily="2" charset="2"/>
              <a:buNone/>
            </a:pPr>
            <a:r>
              <a:rPr lang="zh-CN" altLang="en-US" dirty="0">
                <a:latin typeface="Consolas" panose="020B0609020204030204" pitchFamily="49" charset="0"/>
              </a:rPr>
              <a:t>        print(x)</a:t>
            </a:r>
          </a:p>
        </p:txBody>
      </p:sp>
    </p:spTree>
    <p:extLst>
      <p:ext uri="{BB962C8B-B14F-4D97-AF65-F5344CB8AC3E}">
        <p14:creationId xmlns:p14="http://schemas.microsoft.com/office/powerpoint/2010/main" val="918180357"/>
      </p:ext>
    </p:extLst>
  </p:cSld>
  <p:clrMapOvr>
    <a:masterClrMapping/>
  </p:clrMapOvr>
  <p:transition spd="slow" advClick="0">
    <p:pull dir="d"/>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文本占位符 40962"/>
          <p:cNvSpPr>
            <a:spLocks noGrp="1"/>
          </p:cNvSpPr>
          <p:nvPr>
            <p:ph idx="1"/>
          </p:nvPr>
        </p:nvSpPr>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000" b="1" dirty="0"/>
              <a:t>例：使用struct模块写入二进制文件。</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Struct</a:t>
            </a:r>
            <a:r>
              <a:rPr lang="zh-CN" altLang="en-US" sz="2800" noProof="1">
                <a:latin typeface="Times New Roman" panose="02020603050405020304" pitchFamily="18" charset="0"/>
                <a:ea typeface="仿宋" panose="02010609060101010101" pitchFamily="49" charset="-122"/>
              </a:rPr>
              <a:t>模块</a:t>
            </a: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3" name="矩形 2"/>
          <p:cNvSpPr/>
          <p:nvPr/>
        </p:nvSpPr>
        <p:spPr>
          <a:xfrm>
            <a:off x="236048" y="2169911"/>
            <a:ext cx="6750496" cy="2616101"/>
          </a:xfrm>
          <a:prstGeom prst="rect">
            <a:avLst/>
          </a:prstGeom>
        </p:spPr>
        <p:txBody>
          <a:bodyPr wrap="square">
            <a:spAutoFit/>
          </a:bodyPr>
          <a:lstStyle/>
          <a:p>
            <a:pPr>
              <a:buSzPct val="90000"/>
              <a:buFont typeface="Wingdings" panose="05000000000000000000" pitchFamily="2" charset="2"/>
              <a:buNone/>
            </a:pPr>
            <a:r>
              <a:rPr lang="zh-CN" altLang="en-US" sz="1600" dirty="0">
                <a:latin typeface="Consolas" panose="020B0609020204030204" pitchFamily="49" charset="0"/>
              </a:rPr>
              <a:t>import struct</a:t>
            </a:r>
          </a:p>
          <a:p>
            <a:pPr>
              <a:buSzPct val="90000"/>
              <a:buFont typeface="Wingdings" panose="05000000000000000000" pitchFamily="2" charset="2"/>
              <a:buNone/>
            </a:pPr>
            <a:endParaRPr lang="zh-CN" altLang="en-US" sz="1600" dirty="0">
              <a:latin typeface="Consolas" panose="020B0609020204030204" pitchFamily="49" charset="0"/>
            </a:endParaRPr>
          </a:p>
          <a:p>
            <a:pPr>
              <a:buSzPct val="90000"/>
              <a:buFont typeface="Wingdings" panose="05000000000000000000" pitchFamily="2" charset="2"/>
              <a:buNone/>
            </a:pPr>
            <a:r>
              <a:rPr lang="zh-CN" altLang="en-US" sz="1600" dirty="0">
                <a:latin typeface="Consolas" panose="020B0609020204030204" pitchFamily="49" charset="0"/>
              </a:rPr>
              <a:t>n = 1300000000</a:t>
            </a:r>
          </a:p>
          <a:p>
            <a:pPr>
              <a:buSzPct val="90000"/>
              <a:buFont typeface="Wingdings" panose="05000000000000000000" pitchFamily="2" charset="2"/>
              <a:buNone/>
            </a:pPr>
            <a:r>
              <a:rPr lang="zh-CN" altLang="en-US" sz="1600" dirty="0">
                <a:latin typeface="Consolas" panose="020B0609020204030204" pitchFamily="49" charset="0"/>
              </a:rPr>
              <a:t>x = 96.45</a:t>
            </a:r>
          </a:p>
          <a:p>
            <a:pPr>
              <a:buSzPct val="90000"/>
              <a:buFont typeface="Wingdings" panose="05000000000000000000" pitchFamily="2" charset="2"/>
              <a:buNone/>
            </a:pPr>
            <a:r>
              <a:rPr lang="zh-CN" altLang="en-US" sz="1600" dirty="0">
                <a:latin typeface="Consolas" panose="020B0609020204030204" pitchFamily="49" charset="0"/>
              </a:rPr>
              <a:t>b = True</a:t>
            </a:r>
          </a:p>
          <a:p>
            <a:pPr>
              <a:buSzPct val="90000"/>
              <a:buFont typeface="Wingdings" panose="05000000000000000000" pitchFamily="2" charset="2"/>
              <a:buNone/>
            </a:pPr>
            <a:r>
              <a:rPr lang="zh-CN" altLang="en-US" sz="1600" dirty="0">
                <a:latin typeface="Consolas" panose="020B0609020204030204" pitchFamily="49" charset="0"/>
              </a:rPr>
              <a:t>s = 'a1@中国'</a:t>
            </a:r>
          </a:p>
          <a:p>
            <a:pPr>
              <a:buSzPct val="90000"/>
              <a:buFont typeface="Wingdings" panose="05000000000000000000" pitchFamily="2" charset="2"/>
              <a:buNone/>
            </a:pPr>
            <a:r>
              <a:rPr lang="zh-CN" altLang="en-US" sz="1600" dirty="0">
                <a:latin typeface="Consolas" panose="020B0609020204030204" pitchFamily="49" charset="0"/>
              </a:rPr>
              <a:t>sn = struct.pack('if?', n, x, b) </a:t>
            </a:r>
            <a:r>
              <a:rPr lang="zh-CN" altLang="en-US" sz="1600" dirty="0">
                <a:solidFill>
                  <a:srgbClr val="0000FF"/>
                </a:solidFill>
                <a:latin typeface="Consolas" panose="020B0609020204030204" pitchFamily="49" charset="0"/>
              </a:rPr>
              <a:t>#序列化</a:t>
            </a:r>
          </a:p>
          <a:p>
            <a:pPr>
              <a:buSzPct val="90000"/>
              <a:buFont typeface="Wingdings" panose="05000000000000000000" pitchFamily="2" charset="2"/>
              <a:buNone/>
            </a:pPr>
            <a:r>
              <a:rPr lang="zh-CN" altLang="en-US" sz="1600" dirty="0">
                <a:latin typeface="Consolas" panose="020B0609020204030204" pitchFamily="49" charset="0"/>
              </a:rPr>
              <a:t>with open('sample_struct.dat', 'wb') as fp:</a:t>
            </a:r>
          </a:p>
          <a:p>
            <a:pPr>
              <a:buSzPct val="90000"/>
              <a:buFont typeface="Wingdings" panose="05000000000000000000" pitchFamily="2" charset="2"/>
              <a:buNone/>
            </a:pPr>
            <a:r>
              <a:rPr lang="zh-CN" altLang="en-US" sz="1600" dirty="0">
                <a:latin typeface="Consolas" panose="020B0609020204030204" pitchFamily="49" charset="0"/>
              </a:rPr>
              <a:t>    fp.write(sn)         </a:t>
            </a:r>
            <a:r>
              <a:rPr lang="zh-CN" altLang="en-US" sz="1600" dirty="0">
                <a:solidFill>
                  <a:srgbClr val="0000FF"/>
                </a:solidFill>
                <a:latin typeface="Consolas" panose="020B0609020204030204" pitchFamily="49" charset="0"/>
              </a:rPr>
              <a:t>#写入字节串 </a:t>
            </a:r>
          </a:p>
          <a:p>
            <a:pPr>
              <a:buSzPct val="90000"/>
              <a:buFont typeface="Wingdings" panose="05000000000000000000" pitchFamily="2" charset="2"/>
              <a:buNone/>
            </a:pPr>
            <a:r>
              <a:rPr lang="zh-CN" altLang="en-US" sz="1600" dirty="0">
                <a:latin typeface="Consolas" panose="020B0609020204030204" pitchFamily="49" charset="0"/>
              </a:rPr>
              <a:t>    fp.write(s.encode()) </a:t>
            </a:r>
            <a:r>
              <a:rPr lang="zh-CN" altLang="en-US" sz="1600" dirty="0">
                <a:solidFill>
                  <a:srgbClr val="0000FF"/>
                </a:solidFill>
                <a:latin typeface="Consolas" panose="020B0609020204030204" pitchFamily="49" charset="0"/>
              </a:rPr>
              <a:t>#字符串直接编码为字节串写入</a:t>
            </a:r>
          </a:p>
        </p:txBody>
      </p:sp>
      <p:pic>
        <p:nvPicPr>
          <p:cNvPr id="9" name="图片 8"/>
          <p:cNvPicPr>
            <a:picLocks noChangeAspect="1"/>
          </p:cNvPicPr>
          <p:nvPr/>
        </p:nvPicPr>
        <p:blipFill>
          <a:blip r:embed="rId3"/>
          <a:stretch>
            <a:fillRect/>
          </a:stretch>
        </p:blipFill>
        <p:spPr>
          <a:xfrm>
            <a:off x="5996701" y="1020275"/>
            <a:ext cx="3113654" cy="4974062"/>
          </a:xfrm>
          <a:prstGeom prst="rect">
            <a:avLst/>
          </a:prstGeom>
        </p:spPr>
      </p:pic>
    </p:spTree>
    <p:extLst>
      <p:ext uri="{BB962C8B-B14F-4D97-AF65-F5344CB8AC3E}">
        <p14:creationId xmlns:p14="http://schemas.microsoft.com/office/powerpoint/2010/main" val="550812696"/>
      </p:ext>
    </p:extLst>
  </p:cSld>
  <p:clrMapOvr>
    <a:masterClrMapping/>
  </p:clrMapOvr>
  <p:transition spd="slow" advClick="0">
    <p:pull dir="d"/>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文本占位符 41986"/>
          <p:cNvSpPr>
            <a:spLocks noGrp="1"/>
          </p:cNvSpPr>
          <p:nvPr>
            <p:ph idx="1"/>
          </p:nvPr>
        </p:nvSpPr>
        <p:spPr>
          <a:xfrm>
            <a:off x="467544" y="1414844"/>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dirty="0"/>
              <a:t>例：使用struct模块读取二进制文件。</a:t>
            </a:r>
          </a:p>
          <a:p>
            <a:pPr>
              <a:spcBef>
                <a:spcPct val="0"/>
              </a:spcBef>
              <a:buSzPct val="90000"/>
              <a:buFont typeface="Wingdings" panose="05000000000000000000" pitchFamily="2" charset="2"/>
              <a:buNone/>
            </a:pPr>
            <a:endParaRPr lang="zh-CN" altLang="en-US" sz="1350" dirty="0">
              <a:latin typeface="Consolas" panose="020B0609020204030204" pitchFamily="49" charset="0"/>
            </a:endParaRPr>
          </a:p>
        </p:txBody>
      </p:sp>
      <p:sp>
        <p:nvSpPr>
          <p:cNvPr id="5"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Struct</a:t>
            </a:r>
            <a:r>
              <a:rPr lang="zh-CN" altLang="en-US" sz="2800" noProof="1">
                <a:latin typeface="Times New Roman" panose="02020603050405020304" pitchFamily="18" charset="0"/>
                <a:ea typeface="仿宋" panose="02010609060101010101" pitchFamily="49" charset="-122"/>
              </a:rPr>
              <a:t>模块</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3" name="矩形 2"/>
          <p:cNvSpPr/>
          <p:nvPr/>
        </p:nvSpPr>
        <p:spPr>
          <a:xfrm>
            <a:off x="1344313" y="2176776"/>
            <a:ext cx="5760640" cy="3416320"/>
          </a:xfrm>
          <a:prstGeom prst="rect">
            <a:avLst/>
          </a:prstGeom>
        </p:spPr>
        <p:txBody>
          <a:bodyPr wrap="square">
            <a:spAutoFit/>
          </a:bodyPr>
          <a:lstStyle/>
          <a:p>
            <a:pPr>
              <a:buSzPct val="90000"/>
            </a:pPr>
            <a:r>
              <a:rPr lang="zh-CN" altLang="en-US" dirty="0">
                <a:latin typeface="Consolas" panose="020B0609020204030204" pitchFamily="49" charset="0"/>
              </a:rPr>
              <a:t>import struct</a:t>
            </a: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with open('sample_struct.dat', 'rb') as fp:</a:t>
            </a:r>
          </a:p>
          <a:p>
            <a:pPr>
              <a:buSzPct val="90000"/>
            </a:pPr>
            <a:r>
              <a:rPr lang="zh-CN" altLang="en-US" dirty="0">
                <a:latin typeface="Consolas" panose="020B0609020204030204" pitchFamily="49" charset="0"/>
              </a:rPr>
              <a:t>    sn = fp.read(9)</a:t>
            </a:r>
          </a:p>
          <a:p>
            <a:pPr>
              <a:buSzPct val="90000"/>
            </a:pPr>
            <a:r>
              <a:rPr lang="zh-CN" altLang="en-US" dirty="0">
                <a:latin typeface="Consolas" panose="020B0609020204030204" pitchFamily="49" charset="0"/>
              </a:rPr>
              <a:t>    tu = struct.unpack('if?', sn) </a:t>
            </a:r>
          </a:p>
          <a:p>
            <a:pPr>
              <a:buSzPct val="90000"/>
            </a:pPr>
            <a:r>
              <a:rPr lang="zh-CN" altLang="en-US" dirty="0">
                <a:latin typeface="Consolas" panose="020B0609020204030204" pitchFamily="49" charset="0"/>
              </a:rPr>
              <a:t>    print(tu)</a:t>
            </a:r>
          </a:p>
          <a:p>
            <a:pPr>
              <a:buSzPct val="90000"/>
            </a:pPr>
            <a:r>
              <a:rPr lang="zh-CN" altLang="en-US" dirty="0">
                <a:latin typeface="Consolas" panose="020B0609020204030204" pitchFamily="49" charset="0"/>
              </a:rPr>
              <a:t>    n, x, bl = tu</a:t>
            </a:r>
          </a:p>
          <a:p>
            <a:pPr>
              <a:buSzPct val="90000"/>
            </a:pPr>
            <a:r>
              <a:rPr lang="zh-CN" altLang="en-US" dirty="0">
                <a:latin typeface="Consolas" panose="020B0609020204030204" pitchFamily="49" charset="0"/>
              </a:rPr>
              <a:t>    print('n=', n)</a:t>
            </a:r>
          </a:p>
          <a:p>
            <a:pPr>
              <a:buSzPct val="90000"/>
            </a:pPr>
            <a:r>
              <a:rPr lang="zh-CN" altLang="en-US" dirty="0">
                <a:latin typeface="Consolas" panose="020B0609020204030204" pitchFamily="49" charset="0"/>
              </a:rPr>
              <a:t>    print('x=', x)</a:t>
            </a:r>
          </a:p>
          <a:p>
            <a:pPr>
              <a:buSzPct val="90000"/>
            </a:pPr>
            <a:r>
              <a:rPr lang="zh-CN" altLang="en-US" dirty="0">
                <a:latin typeface="Consolas" panose="020B0609020204030204" pitchFamily="49" charset="0"/>
              </a:rPr>
              <a:t>    print('bl=', bl)</a:t>
            </a:r>
          </a:p>
          <a:p>
            <a:pPr>
              <a:buSzPct val="90000"/>
            </a:pPr>
            <a:r>
              <a:rPr lang="zh-CN" altLang="en-US" dirty="0">
                <a:latin typeface="Consolas" panose="020B0609020204030204" pitchFamily="49" charset="0"/>
              </a:rPr>
              <a:t>    s = fp.read(9).decode()</a:t>
            </a:r>
          </a:p>
          <a:p>
            <a:pPr>
              <a:buSzPct val="90000"/>
            </a:pPr>
            <a:r>
              <a:rPr lang="zh-CN" altLang="en-US" dirty="0">
                <a:latin typeface="Consolas" panose="020B0609020204030204" pitchFamily="49" charset="0"/>
              </a:rPr>
              <a:t>    print('s=', s)</a:t>
            </a:r>
          </a:p>
        </p:txBody>
      </p:sp>
      <p:grpSp>
        <p:nvGrpSpPr>
          <p:cNvPr id="13" name="组合 12"/>
          <p:cNvGrpSpPr/>
          <p:nvPr/>
        </p:nvGrpSpPr>
        <p:grpSpPr>
          <a:xfrm>
            <a:off x="3923928" y="3562105"/>
            <a:ext cx="5256584" cy="664704"/>
            <a:chOff x="3923928" y="3562105"/>
            <a:chExt cx="5256584" cy="664704"/>
          </a:xfrm>
        </p:grpSpPr>
        <p:sp>
          <p:nvSpPr>
            <p:cNvPr id="10" name="文本框 9"/>
            <p:cNvSpPr txBox="1"/>
            <p:nvPr/>
          </p:nvSpPr>
          <p:spPr>
            <a:xfrm>
              <a:off x="3923928" y="3857477"/>
              <a:ext cx="5256584" cy="369332"/>
            </a:xfrm>
            <a:prstGeom prst="rect">
              <a:avLst/>
            </a:prstGeom>
            <a:noFill/>
          </p:spPr>
          <p:txBody>
            <a:bodyPr wrap="square" rtlCol="0">
              <a:spAutoFit/>
            </a:bodyPr>
            <a:lstStyle/>
            <a:p>
              <a:r>
                <a:rPr lang="zh-CN" altLang="en-US" dirty="0">
                  <a:solidFill>
                    <a:srgbClr val="0000FF"/>
                  </a:solidFill>
                </a:rPr>
                <a:t>返回一个由解包数据</a:t>
              </a:r>
              <a:r>
                <a:rPr lang="en-US" altLang="zh-CN" dirty="0">
                  <a:solidFill>
                    <a:srgbClr val="0000FF"/>
                  </a:solidFill>
                </a:rPr>
                <a:t>(string)</a:t>
              </a:r>
              <a:r>
                <a:rPr lang="zh-CN" altLang="en-US" dirty="0">
                  <a:solidFill>
                    <a:srgbClr val="0000FF"/>
                  </a:solidFill>
                </a:rPr>
                <a:t>得到的一个元组</a:t>
              </a:r>
              <a:r>
                <a:rPr lang="en-US" altLang="zh-CN" dirty="0">
                  <a:solidFill>
                    <a:srgbClr val="0000FF"/>
                  </a:solidFill>
                </a:rPr>
                <a:t>(tuple)</a:t>
              </a:r>
              <a:endParaRPr lang="zh-CN" altLang="en-US" dirty="0">
                <a:solidFill>
                  <a:srgbClr val="0000FF"/>
                </a:solidFill>
              </a:endParaRPr>
            </a:p>
          </p:txBody>
        </p:sp>
        <p:cxnSp>
          <p:nvCxnSpPr>
            <p:cNvPr id="12" name="直接箭头连接符 11"/>
            <p:cNvCxnSpPr/>
            <p:nvPr/>
          </p:nvCxnSpPr>
          <p:spPr>
            <a:xfrm>
              <a:off x="3995936" y="3562105"/>
              <a:ext cx="228697" cy="383928"/>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9747836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556792"/>
            <a:ext cx="8229600" cy="4678451"/>
          </a:xfrm>
        </p:spPr>
        <p:txBody>
          <a:bodyPr/>
          <a:lstStyle/>
          <a:p>
            <a:pPr fontAlgn="base">
              <a:buFont typeface="Wingdings" panose="05000000000000000000" charset="0"/>
              <a:buChar char="v"/>
            </a:pPr>
            <a:r>
              <a:rPr lang="zh-CN" altLang="en-US" sz="1800" noProof="1"/>
              <a:t>读取的字节数为啥是</a:t>
            </a:r>
            <a:r>
              <a:rPr lang="en-US" altLang="zh-CN" sz="1800" noProof="1"/>
              <a:t>9</a:t>
            </a:r>
            <a:r>
              <a:rPr lang="zh-CN" altLang="en-US" sz="1800" noProof="1"/>
              <a:t>呢，而不是其他数字呢？</a:t>
            </a:r>
          </a:p>
          <a:p>
            <a:pPr marL="0" indent="0">
              <a:buNone/>
            </a:pPr>
            <a:endParaRPr lang="zh-CN" altLang="en-US" strike="noStrike" noProof="1"/>
          </a:p>
        </p:txBody>
      </p:sp>
      <p:sp>
        <p:nvSpPr>
          <p:cNvPr id="6" name="内容占位符 2"/>
          <p:cNvSpPr txBox="1">
            <a:spLocks/>
          </p:cNvSpPr>
          <p:nvPr/>
        </p:nvSpPr>
        <p:spPr bwMode="auto">
          <a:xfrm>
            <a:off x="827584" y="1916832"/>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Font typeface="Wingdings" panose="05000000000000000000" pitchFamily="2" charset="2"/>
              <a:buChar char="n"/>
            </a:pPr>
            <a:r>
              <a:rPr lang="zh-CN" altLang="en-US" sz="1800" noProof="1"/>
              <a:t>原因：</a:t>
            </a:r>
          </a:p>
          <a:p>
            <a:pPr marL="0" indent="0">
              <a:buFont typeface="Arial" charset="0"/>
              <a:buNone/>
            </a:pPr>
            <a:endParaRPr lang="zh-CN" altLang="en-US" sz="1350" noProof="1">
              <a:latin typeface="Consolas" panose="020B0609020204030204" pitchFamily="49" charset="0"/>
            </a:endParaRPr>
          </a:p>
          <a:p>
            <a:pPr marL="0" indent="0">
              <a:buFont typeface="Arial" charset="0"/>
              <a:buNone/>
            </a:pPr>
            <a:r>
              <a:rPr lang="zh-CN" altLang="en-US" sz="1350" noProof="1">
                <a:latin typeface="Consolas" panose="020B0609020204030204" pitchFamily="49" charset="0"/>
              </a:rPr>
              <a:t>&gt;&gt;&gt; import struct</a:t>
            </a:r>
          </a:p>
          <a:p>
            <a:pPr marL="0" indent="0">
              <a:buFont typeface="Arial" charset="0"/>
              <a:buNone/>
            </a:pPr>
            <a:r>
              <a:rPr lang="zh-CN" altLang="en-US" sz="1350" noProof="1">
                <a:latin typeface="Consolas" panose="020B0609020204030204" pitchFamily="49" charset="0"/>
              </a:rPr>
              <a:t>&gt;&gt;&gt; struct.pack('if?', 13000, 56.0, True)</a:t>
            </a:r>
          </a:p>
          <a:p>
            <a:pPr marL="0" indent="0">
              <a:buFont typeface="Arial" charset="0"/>
              <a:buNone/>
            </a:pPr>
            <a:r>
              <a:rPr lang="zh-CN" altLang="en-US" sz="1350" noProof="1">
                <a:solidFill>
                  <a:srgbClr val="00B0F0"/>
                </a:solidFill>
                <a:latin typeface="Consolas" panose="020B0609020204030204" pitchFamily="49" charset="0"/>
              </a:rPr>
              <a:t>b'\xc82\x00\x00\x00\x00`B\x01'</a:t>
            </a:r>
          </a:p>
          <a:p>
            <a:pPr marL="0" indent="0">
              <a:buFont typeface="Arial" charset="0"/>
              <a:buNone/>
            </a:pPr>
            <a:r>
              <a:rPr lang="zh-CN" altLang="en-US" sz="1350" noProof="1">
                <a:latin typeface="Consolas" panose="020B0609020204030204" pitchFamily="49" charset="0"/>
              </a:rPr>
              <a:t>&gt;&gt;&gt; len(_)</a:t>
            </a:r>
          </a:p>
          <a:p>
            <a:pPr marL="0" indent="0">
              <a:buFont typeface="Arial" charset="0"/>
              <a:buNone/>
            </a:pPr>
            <a:r>
              <a:rPr lang="zh-CN" altLang="en-US" sz="1350" noProof="1">
                <a:solidFill>
                  <a:srgbClr val="00B0F0"/>
                </a:solidFill>
                <a:latin typeface="Consolas" panose="020B0609020204030204" pitchFamily="49" charset="0"/>
              </a:rPr>
              <a:t>9</a:t>
            </a:r>
          </a:p>
          <a:p>
            <a:pPr marL="0" indent="0">
              <a:buFont typeface="Arial" charset="0"/>
              <a:buNone/>
            </a:pPr>
            <a:r>
              <a:rPr lang="zh-CN" altLang="en-US" sz="1350" noProof="1">
                <a:latin typeface="Consolas" panose="020B0609020204030204" pitchFamily="49" charset="0"/>
              </a:rPr>
              <a:t>&gt;&gt;&gt; len(struct.pack('if?', 9999, 5336.0, False))</a:t>
            </a:r>
          </a:p>
          <a:p>
            <a:pPr marL="0" indent="0">
              <a:buFont typeface="Arial" charset="0"/>
              <a:buNone/>
            </a:pPr>
            <a:r>
              <a:rPr lang="zh-CN" altLang="en-US" sz="1350" noProof="1">
                <a:solidFill>
                  <a:srgbClr val="00B0F0"/>
                </a:solidFill>
                <a:latin typeface="Consolas" panose="020B0609020204030204" pitchFamily="49" charset="0"/>
              </a:rPr>
              <a:t>9</a:t>
            </a:r>
          </a:p>
          <a:p>
            <a:pPr marL="0" indent="0">
              <a:buFont typeface="Arial" charset="0"/>
              <a:buNone/>
            </a:pPr>
            <a:r>
              <a:rPr lang="zh-CN" altLang="en-US" sz="1350" noProof="1">
                <a:latin typeface="Consolas" panose="020B0609020204030204" pitchFamily="49" charset="0"/>
              </a:rPr>
              <a:t>&gt;&gt;&gt; x = 'a1@中国'</a:t>
            </a:r>
          </a:p>
          <a:p>
            <a:pPr marL="0" indent="0">
              <a:buFont typeface="Arial" charset="0"/>
              <a:buNone/>
            </a:pPr>
            <a:r>
              <a:rPr lang="zh-CN" altLang="en-US" sz="1350" noProof="1">
                <a:latin typeface="Consolas" panose="020B0609020204030204" pitchFamily="49" charset="0"/>
              </a:rPr>
              <a:t>&gt;&gt;&gt; len(x.encode())</a:t>
            </a:r>
          </a:p>
          <a:p>
            <a:pPr marL="0" indent="0">
              <a:buFont typeface="Arial" charset="0"/>
              <a:buNone/>
            </a:pPr>
            <a:r>
              <a:rPr lang="zh-CN" altLang="en-US" sz="1350" noProof="1">
                <a:solidFill>
                  <a:srgbClr val="00B0F0"/>
                </a:solidFill>
                <a:latin typeface="Consolas" panose="020B0609020204030204" pitchFamily="49" charset="0"/>
              </a:rPr>
              <a:t>9</a:t>
            </a:r>
          </a:p>
        </p:txBody>
      </p:sp>
      <p:sp>
        <p:nvSpPr>
          <p:cNvPr id="7"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Struct</a:t>
            </a:r>
            <a:r>
              <a:rPr lang="zh-CN" altLang="en-US" sz="2800" noProof="1">
                <a:latin typeface="Times New Roman" panose="02020603050405020304" pitchFamily="18" charset="0"/>
                <a:ea typeface="仿宋" panose="02010609060101010101" pitchFamily="49" charset="-122"/>
              </a:rPr>
              <a:t>模块</a:t>
            </a:r>
          </a:p>
        </p:txBody>
      </p:sp>
      <p:grpSp>
        <p:nvGrpSpPr>
          <p:cNvPr id="8" name="组合 109"/>
          <p:cNvGrpSpPr/>
          <p:nvPr/>
        </p:nvGrpSpPr>
        <p:grpSpPr>
          <a:xfrm>
            <a:off x="467544" y="116632"/>
            <a:ext cx="6912768" cy="655385"/>
            <a:chOff x="884918" y="4596123"/>
            <a:chExt cx="6912768" cy="655385"/>
          </a:xfrm>
        </p:grpSpPr>
        <p:sp>
          <p:nvSpPr>
            <p:cNvPr id="9"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10" name="图片 9"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11"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Tree>
    <p:extLst>
      <p:ext uri="{BB962C8B-B14F-4D97-AF65-F5344CB8AC3E}">
        <p14:creationId xmlns:p14="http://schemas.microsoft.com/office/powerpoint/2010/main" val="1088829158"/>
      </p:ext>
    </p:extLst>
  </p:cSld>
  <p:clrMapOvr>
    <a:masterClrMapping/>
  </p:clrMapOvr>
  <p:transition spd="slow" advClick="0">
    <p:pull dir="d"/>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40346" y="1640068"/>
            <a:ext cx="8345805" cy="3395345"/>
          </a:xfrm>
        </p:spPr>
        <p:txBody>
          <a:bodyPr/>
          <a:lstStyle/>
          <a:p>
            <a:pPr fontAlgn="base">
              <a:buClr>
                <a:srgbClr val="FF0000"/>
              </a:buClr>
              <a:buFont typeface="Wingdings" panose="05000000000000000000" pitchFamily="2" charset="2"/>
              <a:buChar char="n"/>
            </a:pPr>
            <a:r>
              <a:rPr lang="en-US" sz="1800" noProof="1">
                <a:latin typeface="+mn-ea"/>
              </a:rPr>
              <a:t>Python标准库shelve也提供了二进制文件操作的功能，可以像</a:t>
            </a:r>
            <a:r>
              <a:rPr lang="en-US" sz="1800" noProof="1">
                <a:solidFill>
                  <a:srgbClr val="FF0000"/>
                </a:solidFill>
                <a:latin typeface="+mn-ea"/>
              </a:rPr>
              <a:t>字典</a:t>
            </a:r>
            <a:r>
              <a:rPr lang="en-US" sz="1800" noProof="1">
                <a:latin typeface="+mn-ea"/>
              </a:rPr>
              <a:t>赋值一样来写入二进制文件，也可以像字典一样读取二进制文件。</a:t>
            </a:r>
          </a:p>
          <a:p>
            <a:pPr marL="0" indent="0">
              <a:buNone/>
            </a:pPr>
            <a:endParaRPr lang="en-US" sz="1350" noProof="1"/>
          </a:p>
          <a:p>
            <a:pPr marL="0" indent="0">
              <a:buNone/>
            </a:pPr>
            <a:r>
              <a:rPr lang="en-US" sz="1350" noProof="1">
                <a:latin typeface="Consolas" panose="020B0609020204030204" pitchFamily="49" charset="0"/>
              </a:rPr>
              <a:t>&gt;&gt;&gt; import shelve</a:t>
            </a:r>
          </a:p>
          <a:p>
            <a:pPr marL="0" indent="0">
              <a:buNone/>
            </a:pPr>
            <a:r>
              <a:rPr lang="en-US" sz="1350" noProof="1">
                <a:latin typeface="Consolas" panose="020B0609020204030204" pitchFamily="49" charset="0"/>
              </a:rPr>
              <a:t>&gt;&gt;&gt; zhangsan = {'age':38, 'sex':'Male', 'address':'SDIBT'}</a:t>
            </a:r>
          </a:p>
          <a:p>
            <a:pPr marL="0" indent="0">
              <a:buNone/>
            </a:pPr>
            <a:r>
              <a:rPr lang="en-US" sz="1200" noProof="1">
                <a:latin typeface="Consolas" panose="020B0609020204030204" pitchFamily="49" charset="0"/>
              </a:rPr>
              <a:t>&gt;&gt;&gt; lisi = {'age':40, 'sex':'Male', 'qq':'1234567', 'tel':'7654321'}</a:t>
            </a:r>
          </a:p>
          <a:p>
            <a:pPr marL="0" indent="0">
              <a:buNone/>
            </a:pPr>
            <a:r>
              <a:rPr lang="en-US" sz="1350" noProof="1">
                <a:latin typeface="Consolas" panose="020B0609020204030204" pitchFamily="49" charset="0"/>
              </a:rPr>
              <a:t>&gt;&gt;&gt; with shelve.open('shelve_test.dat') as fp:</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fp['zhangsan'] = zhangsan      </a:t>
            </a:r>
            <a:r>
              <a:rPr lang="en-US" sz="1400" noProof="1">
                <a:solidFill>
                  <a:srgbClr val="0000FF"/>
                </a:solidFill>
                <a:latin typeface="Consolas" panose="020B0609020204030204" pitchFamily="49" charset="0"/>
              </a:rPr>
              <a:t># </a:t>
            </a:r>
            <a:r>
              <a:rPr lang="zh-CN" altLang="en-US" sz="1400" noProof="1">
                <a:solidFill>
                  <a:srgbClr val="0000FF"/>
                </a:solidFill>
                <a:latin typeface="Consolas" panose="020B0609020204030204" pitchFamily="49" charset="0"/>
              </a:rPr>
              <a:t>像操作</a:t>
            </a:r>
            <a:r>
              <a:rPr lang="en-US" sz="1400" noProof="1">
                <a:solidFill>
                  <a:srgbClr val="0000FF"/>
                </a:solidFill>
                <a:latin typeface="Consolas" panose="020B0609020204030204" pitchFamily="49" charset="0"/>
              </a:rPr>
              <a:t>字典</a:t>
            </a:r>
            <a:r>
              <a:rPr lang="zh-CN" altLang="en-US" sz="1400" noProof="1">
                <a:solidFill>
                  <a:srgbClr val="0000FF"/>
                </a:solidFill>
                <a:latin typeface="Consolas" panose="020B0609020204030204" pitchFamily="49" charset="0"/>
              </a:rPr>
              <a:t>一样</a:t>
            </a:r>
            <a:r>
              <a:rPr lang="en-US" sz="1400" noProof="1">
                <a:solidFill>
                  <a:srgbClr val="0000FF"/>
                </a:solidFill>
                <a:latin typeface="Consolas" panose="020B0609020204030204" pitchFamily="49" charset="0"/>
              </a:rPr>
              <a:t>把数据写入文件</a:t>
            </a:r>
            <a:endParaRPr lang="en-US" sz="1350" noProof="1">
              <a:solidFill>
                <a:srgbClr val="0000FF"/>
              </a:solidFill>
              <a:latin typeface="Consolas" panose="020B0609020204030204" pitchFamily="49" charset="0"/>
            </a:endParaRP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fp['lisi'] = lisi</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for i in range(5):</a:t>
            </a:r>
          </a:p>
          <a:p>
            <a:pPr marL="0" indent="0">
              <a:buNone/>
            </a:pPr>
            <a:r>
              <a:rPr lang="en-US" sz="1350" noProof="1">
                <a:latin typeface="Consolas" panose="020B0609020204030204" pitchFamily="49" charset="0"/>
                <a:sym typeface="+mn-ea"/>
              </a:rPr>
              <a:t>        </a:t>
            </a:r>
            <a:r>
              <a:rPr lang="en-US" sz="1350" noProof="1">
                <a:latin typeface="Consolas" panose="020B0609020204030204" pitchFamily="49" charset="0"/>
              </a:rPr>
              <a:t>fp[str(i)] = str(i)</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shelve</a:t>
            </a:r>
            <a:r>
              <a:rPr lang="zh-CN" altLang="en-US" sz="2800" noProof="1">
                <a:latin typeface="Times New Roman" panose="02020603050405020304" pitchFamily="18" charset="0"/>
                <a:ea typeface="仿宋" panose="02010609060101010101" pitchFamily="49" charset="-122"/>
              </a:rPr>
              <a:t>序列化</a:t>
            </a: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10" name="Content Placeholder 2"/>
          <p:cNvSpPr txBox="1">
            <a:spLocks/>
          </p:cNvSpPr>
          <p:nvPr/>
        </p:nvSpPr>
        <p:spPr bwMode="auto">
          <a:xfrm>
            <a:off x="666076" y="5035413"/>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r>
              <a:rPr lang="en-US" altLang="zh-CN" sz="1600" b="1" dirty="0">
                <a:solidFill>
                  <a:srgbClr val="0000FF"/>
                </a:solidFill>
                <a:latin typeface="Consolas" panose="020B0609020204030204" pitchFamily="49" charset="0"/>
              </a:rPr>
              <a:t>#</a:t>
            </a:r>
            <a:r>
              <a:rPr lang="en-US" altLang="en-US" sz="1600" b="1" dirty="0" err="1">
                <a:solidFill>
                  <a:srgbClr val="0000FF"/>
                </a:solidFill>
                <a:latin typeface="Consolas" panose="020B0609020204030204" pitchFamily="49" charset="0"/>
              </a:rPr>
              <a:t>读取并显示文件内容</a:t>
            </a:r>
            <a:endParaRPr lang="en-US" altLang="en-US" sz="1600" b="1" dirty="0">
              <a:solidFill>
                <a:srgbClr val="0000FF"/>
              </a:solidFill>
              <a:latin typeface="Consolas" panose="020B0609020204030204" pitchFamily="49" charset="0"/>
            </a:endParaRPr>
          </a:p>
          <a:p>
            <a:pPr marL="0" indent="0">
              <a:buFont typeface="Arial" charset="0"/>
              <a:buNone/>
            </a:pPr>
            <a:r>
              <a:rPr lang="en-US" altLang="en-US" sz="1350" dirty="0">
                <a:latin typeface="Consolas" panose="020B0609020204030204" pitchFamily="49" charset="0"/>
              </a:rPr>
              <a:t>&gt;&gt;&gt; with </a:t>
            </a:r>
            <a:r>
              <a:rPr lang="en-US" altLang="en-US" sz="1350" dirty="0" err="1">
                <a:latin typeface="Consolas" panose="020B0609020204030204" pitchFamily="49" charset="0"/>
              </a:rPr>
              <a:t>shelve.open</a:t>
            </a:r>
            <a:r>
              <a:rPr lang="en-US" altLang="en-US" sz="1350" dirty="0">
                <a:latin typeface="Consolas" panose="020B0609020204030204" pitchFamily="49" charset="0"/>
              </a:rPr>
              <a:t>('shelve_test.dat') as </a:t>
            </a:r>
            <a:r>
              <a:rPr lang="en-US" altLang="en-US" sz="1350" dirty="0" err="1">
                <a:latin typeface="Consolas" panose="020B0609020204030204" pitchFamily="49" charset="0"/>
              </a:rPr>
              <a:t>fp</a:t>
            </a:r>
            <a:r>
              <a:rPr lang="en-US" altLang="en-US" sz="1350" dirty="0">
                <a:latin typeface="Consolas" panose="020B0609020204030204" pitchFamily="49" charset="0"/>
              </a:rPr>
              <a:t>:</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a:t>
            </a:r>
            <a:r>
              <a:rPr lang="en-US" altLang="en-US" sz="1350" dirty="0" err="1">
                <a:latin typeface="Consolas" panose="020B0609020204030204" pitchFamily="49" charset="0"/>
              </a:rPr>
              <a:t>zhangsan</a:t>
            </a:r>
            <a:r>
              <a:rPr lang="en-US" altLang="en-US" sz="1350" dirty="0">
                <a:latin typeface="Consolas" panose="020B0609020204030204" pitchFamily="49" charset="0"/>
              </a:rPr>
              <a:t>'])</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a:t>
            </a:r>
            <a:r>
              <a:rPr lang="en-US" altLang="en-US" sz="1350" dirty="0" err="1">
                <a:latin typeface="Consolas" panose="020B0609020204030204" pitchFamily="49" charset="0"/>
              </a:rPr>
              <a:t>zhangsan</a:t>
            </a:r>
            <a:r>
              <a:rPr lang="en-US" altLang="en-US" sz="1350" dirty="0">
                <a:latin typeface="Consolas" panose="020B0609020204030204" pitchFamily="49" charset="0"/>
              </a:rPr>
              <a:t>']['age'])</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a:t>
            </a:r>
            <a:r>
              <a:rPr lang="en-US" altLang="en-US" sz="1350" dirty="0" err="1">
                <a:latin typeface="Consolas" panose="020B0609020204030204" pitchFamily="49" charset="0"/>
              </a:rPr>
              <a:t>lisi</a:t>
            </a:r>
            <a:r>
              <a:rPr lang="en-US" altLang="en-US" sz="1350" dirty="0">
                <a:latin typeface="Consolas" panose="020B0609020204030204" pitchFamily="49" charset="0"/>
              </a:rPr>
              <a:t>']['</a:t>
            </a:r>
            <a:r>
              <a:rPr lang="en-US" altLang="en-US" sz="1350" dirty="0" err="1">
                <a:latin typeface="Consolas" panose="020B0609020204030204" pitchFamily="49" charset="0"/>
              </a:rPr>
              <a:t>qq</a:t>
            </a:r>
            <a:r>
              <a:rPr lang="en-US" altLang="en-US" sz="1350" dirty="0">
                <a:latin typeface="Consolas" panose="020B0609020204030204" pitchFamily="49" charset="0"/>
              </a:rPr>
              <a:t>'])</a:t>
            </a:r>
          </a:p>
          <a:p>
            <a:pPr marL="0" indent="0">
              <a:buFont typeface="Arial" charset="0"/>
              <a:buNone/>
            </a:pPr>
            <a:r>
              <a:rPr lang="en-US" altLang="en-US" sz="1350" dirty="0"/>
              <a:t>        </a:t>
            </a:r>
            <a:r>
              <a:rPr lang="en-US" altLang="en-US" sz="1350" dirty="0">
                <a:latin typeface="Consolas" panose="020B0609020204030204" pitchFamily="49" charset="0"/>
              </a:rPr>
              <a:t>print(</a:t>
            </a:r>
            <a:r>
              <a:rPr lang="en-US" altLang="en-US" sz="1350" dirty="0" err="1">
                <a:latin typeface="Consolas" panose="020B0609020204030204" pitchFamily="49" charset="0"/>
              </a:rPr>
              <a:t>fp</a:t>
            </a:r>
            <a:r>
              <a:rPr lang="en-US" altLang="en-US" sz="1350" dirty="0">
                <a:latin typeface="Consolas" panose="020B0609020204030204" pitchFamily="49" charset="0"/>
              </a:rPr>
              <a:t>['3'])</a:t>
            </a:r>
          </a:p>
        </p:txBody>
      </p:sp>
    </p:spTree>
    <p:extLst>
      <p:ext uri="{BB962C8B-B14F-4D97-AF65-F5344CB8AC3E}">
        <p14:creationId xmlns:p14="http://schemas.microsoft.com/office/powerpoint/2010/main" val="3328648760"/>
      </p:ext>
    </p:extLst>
  </p:cSld>
  <p:clrMapOvr>
    <a:masterClrMapping/>
  </p:clrMapOvr>
  <p:transition spd="slow" advClick="0">
    <p:pull dir="d"/>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Content Placeholder 2"/>
          <p:cNvSpPr>
            <a:spLocks noGrp="1"/>
          </p:cNvSpPr>
          <p:nvPr>
            <p:ph idx="1"/>
          </p:nvPr>
        </p:nvSpPr>
        <p:spPr>
          <a:xfrm>
            <a:off x="941932" y="1413961"/>
            <a:ext cx="7554269"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b="1" dirty="0"/>
              <a:t>Python标准库marshal也可以进行对象的序列化和反序列化。</a:t>
            </a:r>
          </a:p>
        </p:txBody>
      </p:sp>
      <p:sp>
        <p:nvSpPr>
          <p:cNvPr id="4"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marshal</a:t>
            </a:r>
            <a:r>
              <a:rPr lang="zh-CN" altLang="en-US" sz="2800" noProof="1">
                <a:latin typeface="Times New Roman" panose="02020603050405020304" pitchFamily="18" charset="0"/>
                <a:ea typeface="仿宋" panose="02010609060101010101" pitchFamily="49" charset="-122"/>
              </a:rPr>
              <a:t>序列化</a:t>
            </a:r>
          </a:p>
        </p:txBody>
      </p:sp>
      <p:grpSp>
        <p:nvGrpSpPr>
          <p:cNvPr id="5" name="组合 109"/>
          <p:cNvGrpSpPr/>
          <p:nvPr/>
        </p:nvGrpSpPr>
        <p:grpSpPr>
          <a:xfrm>
            <a:off x="467544" y="116632"/>
            <a:ext cx="6912768" cy="655385"/>
            <a:chOff x="884918" y="4596123"/>
            <a:chExt cx="6912768" cy="655385"/>
          </a:xfrm>
        </p:grpSpPr>
        <p:sp>
          <p:nvSpPr>
            <p:cNvPr id="6"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7" name="图片 6"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8"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
        <p:nvSpPr>
          <p:cNvPr id="9" name="矩形 8"/>
          <p:cNvSpPr/>
          <p:nvPr/>
        </p:nvSpPr>
        <p:spPr>
          <a:xfrm>
            <a:off x="1049436" y="1916832"/>
            <a:ext cx="8094564" cy="3539430"/>
          </a:xfrm>
          <a:prstGeom prst="rect">
            <a:avLst/>
          </a:prstGeom>
        </p:spPr>
        <p:txBody>
          <a:bodyPr wrap="square">
            <a:spAutoFit/>
          </a:bodyPr>
          <a:lstStyle/>
          <a:p>
            <a:pPr marL="0" indent="0">
              <a:buNone/>
            </a:pPr>
            <a:r>
              <a:rPr lang="en-US" altLang="en-US" sz="1600" dirty="0">
                <a:latin typeface="Consolas" panose="020B0609020204030204" pitchFamily="49" charset="0"/>
              </a:rPr>
              <a:t>&gt;&gt;&gt; import marshal                              #</a:t>
            </a:r>
            <a:r>
              <a:rPr lang="en-US" altLang="en-US" sz="1600" dirty="0" err="1">
                <a:latin typeface="Consolas" panose="020B0609020204030204" pitchFamily="49" charset="0"/>
              </a:rPr>
              <a:t>导入模块</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x1 = 30                                     #</a:t>
            </a:r>
            <a:r>
              <a:rPr lang="en-US" altLang="en-US" sz="1600" dirty="0" err="1">
                <a:latin typeface="Consolas" panose="020B0609020204030204" pitchFamily="49" charset="0"/>
              </a:rPr>
              <a:t>待序列化的对象</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x2 = 5.0</a:t>
            </a:r>
          </a:p>
          <a:p>
            <a:pPr marL="0" indent="0">
              <a:buNone/>
            </a:pPr>
            <a:r>
              <a:rPr lang="en-US" altLang="en-US" sz="1600" dirty="0">
                <a:latin typeface="Consolas" panose="020B0609020204030204" pitchFamily="49" charset="0"/>
              </a:rPr>
              <a:t>&gt;&gt;&gt; x3 = [1, 2, 3]</a:t>
            </a:r>
          </a:p>
          <a:p>
            <a:pPr marL="0" indent="0">
              <a:buNone/>
            </a:pPr>
            <a:r>
              <a:rPr lang="en-US" altLang="en-US" sz="1600" dirty="0">
                <a:latin typeface="Consolas" panose="020B0609020204030204" pitchFamily="49" charset="0"/>
              </a:rPr>
              <a:t>&gt;&gt;&gt; x4 = (4, 5, 6)</a:t>
            </a:r>
          </a:p>
          <a:p>
            <a:pPr marL="0" indent="0">
              <a:buNone/>
            </a:pPr>
            <a:r>
              <a:rPr lang="en-US" altLang="en-US" sz="1600" dirty="0">
                <a:latin typeface="Consolas" panose="020B0609020204030204" pitchFamily="49" charset="0"/>
              </a:rPr>
              <a:t>&gt;&gt;&gt; x5 = {'a':1, 'b':2, 'c':3}</a:t>
            </a:r>
          </a:p>
          <a:p>
            <a:pPr marL="0" indent="0">
              <a:buNone/>
            </a:pPr>
            <a:r>
              <a:rPr lang="en-US" altLang="en-US" sz="1600" dirty="0">
                <a:latin typeface="Consolas" panose="020B0609020204030204" pitchFamily="49" charset="0"/>
              </a:rPr>
              <a:t>&gt;&gt;&gt; x6 = {7, 8, 9}</a:t>
            </a:r>
          </a:p>
          <a:p>
            <a:pPr marL="0" indent="0">
              <a:buNone/>
            </a:pPr>
            <a:r>
              <a:rPr lang="en-US" altLang="en-US" sz="1600" dirty="0">
                <a:latin typeface="Consolas" panose="020B0609020204030204" pitchFamily="49" charset="0"/>
              </a:rPr>
              <a:t>&gt;&gt;&gt; x = [</a:t>
            </a:r>
            <a:r>
              <a:rPr lang="en-US" altLang="en-US" sz="1600" dirty="0" err="1">
                <a:latin typeface="Consolas" panose="020B0609020204030204" pitchFamily="49" charset="0"/>
              </a:rPr>
              <a:t>eval</a:t>
            </a:r>
            <a:r>
              <a:rPr lang="en-US" altLang="en-US" sz="1600" dirty="0">
                <a:latin typeface="Consolas" panose="020B0609020204030204" pitchFamily="49" charset="0"/>
              </a:rPr>
              <a:t>('x'+</a:t>
            </a:r>
            <a:r>
              <a:rPr lang="en-US" altLang="en-US" sz="1600" dirty="0" err="1">
                <a:latin typeface="Consolas" panose="020B0609020204030204" pitchFamily="49" charset="0"/>
              </a:rPr>
              <a:t>str</a:t>
            </a:r>
            <a:r>
              <a:rPr lang="en-US" altLang="en-US" sz="1600" dirty="0">
                <a:latin typeface="Consolas" panose="020B0609020204030204" pitchFamily="49" charset="0"/>
              </a:rPr>
              <a:t>(</a:t>
            </a:r>
            <a:r>
              <a:rPr lang="en-US" altLang="en-US" sz="1600" dirty="0" err="1">
                <a:latin typeface="Consolas" panose="020B0609020204030204" pitchFamily="49" charset="0"/>
              </a:rPr>
              <a:t>i</a:t>
            </a:r>
            <a:r>
              <a:rPr lang="en-US" altLang="en-US" sz="1600" dirty="0">
                <a:latin typeface="Consolas" panose="020B0609020204030204" pitchFamily="49" charset="0"/>
              </a:rPr>
              <a:t>)) for </a:t>
            </a:r>
            <a:r>
              <a:rPr lang="en-US" altLang="en-US" sz="1600" dirty="0" err="1">
                <a:latin typeface="Consolas" panose="020B0609020204030204" pitchFamily="49" charset="0"/>
              </a:rPr>
              <a:t>i</a:t>
            </a:r>
            <a:r>
              <a:rPr lang="en-US" altLang="en-US" sz="1600" dirty="0">
                <a:latin typeface="Consolas" panose="020B0609020204030204" pitchFamily="49" charset="0"/>
              </a:rPr>
              <a:t> in range(1,7)]  #把</a:t>
            </a:r>
            <a:r>
              <a:rPr lang="zh-CN" altLang="en-US" sz="1600" dirty="0">
                <a:latin typeface="Consolas" panose="020B0609020204030204" pitchFamily="49" charset="0"/>
              </a:rPr>
              <a:t>待</a:t>
            </a:r>
            <a:r>
              <a:rPr lang="en-US" altLang="en-US" sz="1600" dirty="0" err="1">
                <a:latin typeface="Consolas" panose="020B0609020204030204" pitchFamily="49" charset="0"/>
              </a:rPr>
              <a:t>序列化</a:t>
            </a:r>
            <a:r>
              <a:rPr lang="zh-CN" altLang="en-US" sz="1600" dirty="0">
                <a:latin typeface="Consolas" panose="020B0609020204030204" pitchFamily="49" charset="0"/>
              </a:rPr>
              <a:t>对象</a:t>
            </a:r>
            <a:r>
              <a:rPr lang="en-US" altLang="en-US" sz="1600" dirty="0" err="1">
                <a:latin typeface="Consolas" panose="020B0609020204030204" pitchFamily="49" charset="0"/>
              </a:rPr>
              <a:t>放到列表中</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&gt;&gt;&gt; x</a:t>
            </a:r>
          </a:p>
          <a:p>
            <a:pPr marL="0" indent="0">
              <a:buNone/>
            </a:pPr>
            <a:r>
              <a:rPr lang="en-US" altLang="en-US" sz="1600" dirty="0">
                <a:solidFill>
                  <a:srgbClr val="0000FF"/>
                </a:solidFill>
                <a:latin typeface="Consolas" panose="020B0609020204030204" pitchFamily="49" charset="0"/>
              </a:rPr>
              <a:t>[30, 5.0, [1, 2, 3], (4, 5, 6), {'a': 1, 'b': 2, 'c': 3}, {8, 9, 7}]</a:t>
            </a:r>
          </a:p>
          <a:p>
            <a:pPr marL="0" indent="0">
              <a:buNone/>
            </a:pPr>
            <a:r>
              <a:rPr lang="en-US" altLang="en-US" sz="1600" dirty="0">
                <a:latin typeface="Consolas" panose="020B0609020204030204" pitchFamily="49" charset="0"/>
              </a:rPr>
              <a:t>&gt;&gt;&gt; with open('test.dat', '</a:t>
            </a:r>
            <a:r>
              <a:rPr lang="en-US" altLang="en-US" sz="1600" dirty="0" err="1">
                <a:latin typeface="Consolas" panose="020B0609020204030204" pitchFamily="49" charset="0"/>
              </a:rPr>
              <a:t>wb</a:t>
            </a:r>
            <a:r>
              <a:rPr lang="en-US" altLang="en-US" sz="1600" dirty="0">
                <a:latin typeface="Consolas" panose="020B0609020204030204" pitchFamily="49" charset="0"/>
              </a:rPr>
              <a:t>') as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创建二进制文件</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len</a:t>
            </a:r>
            <a:r>
              <a:rPr lang="en-US" altLang="en-US" sz="1600" dirty="0">
                <a:latin typeface="Consolas" panose="020B0609020204030204" pitchFamily="49" charset="0"/>
              </a:rPr>
              <a:t>(x), </a:t>
            </a:r>
            <a:r>
              <a:rPr lang="en-US" altLang="en-US" sz="1600" dirty="0" err="1">
                <a:latin typeface="Consolas" panose="020B0609020204030204" pitchFamily="49" charset="0"/>
              </a:rPr>
              <a:t>fp</a:t>
            </a:r>
            <a:r>
              <a:rPr lang="en-US" altLang="en-US" sz="1600" dirty="0">
                <a:latin typeface="Consolas" panose="020B0609020204030204" pitchFamily="49" charset="0"/>
              </a:rPr>
              <a:t>)                    #</a:t>
            </a:r>
            <a:r>
              <a:rPr lang="en-US" altLang="en-US" sz="1600" dirty="0" err="1">
                <a:latin typeface="Consolas" panose="020B0609020204030204" pitchFamily="49" charset="0"/>
              </a:rPr>
              <a:t>先写入对象个数</a:t>
            </a:r>
            <a:endParaRPr lang="en-US" altLang="en-US" sz="1600" dirty="0">
              <a:latin typeface="Consolas" panose="020B0609020204030204" pitchFamily="49" charset="0"/>
            </a:endParaRPr>
          </a:p>
          <a:p>
            <a:pPr marL="0" indent="0">
              <a:buNone/>
            </a:pPr>
            <a:r>
              <a:rPr lang="en-US" altLang="en-US" sz="1600" dirty="0">
                <a:latin typeface="Consolas" panose="020B0609020204030204" pitchFamily="49" charset="0"/>
              </a:rPr>
              <a:t>    for item in x:</a:t>
            </a:r>
          </a:p>
          <a:p>
            <a:pPr marL="0" indent="0">
              <a:buNone/>
            </a:pPr>
            <a:r>
              <a:rPr lang="en-US" altLang="en-US" sz="1600" dirty="0">
                <a:latin typeface="Consolas" panose="020B0609020204030204" pitchFamily="49" charset="0"/>
              </a:rPr>
              <a:t>        </a:t>
            </a:r>
            <a:r>
              <a:rPr lang="en-US" altLang="en-US" sz="1600" dirty="0" err="1">
                <a:latin typeface="Consolas" panose="020B0609020204030204" pitchFamily="49" charset="0"/>
              </a:rPr>
              <a:t>marshal.dump</a:t>
            </a:r>
            <a:r>
              <a:rPr lang="en-US" altLang="en-US" sz="1600" dirty="0">
                <a:latin typeface="Consolas" panose="020B0609020204030204" pitchFamily="49" charset="0"/>
              </a:rPr>
              <a:t>(</a:t>
            </a:r>
            <a:r>
              <a:rPr lang="en-US" altLang="en-US" sz="1600" dirty="0" err="1">
                <a:latin typeface="Consolas" panose="020B0609020204030204" pitchFamily="49" charset="0"/>
              </a:rPr>
              <a:t>item,fp</a:t>
            </a:r>
            <a:r>
              <a:rPr lang="en-US" altLang="en-US" sz="1600" dirty="0">
                <a:latin typeface="Consolas" panose="020B0609020204030204" pitchFamily="49" charset="0"/>
              </a:rPr>
              <a:t>) </a:t>
            </a:r>
          </a:p>
        </p:txBody>
      </p:sp>
    </p:spTree>
    <p:extLst>
      <p:ext uri="{BB962C8B-B14F-4D97-AF65-F5344CB8AC3E}">
        <p14:creationId xmlns:p14="http://schemas.microsoft.com/office/powerpoint/2010/main" val="3256001387"/>
      </p:ext>
    </p:extLst>
  </p:cSld>
  <p:clrMapOvr>
    <a:masterClrMapping/>
  </p:clrMapOvr>
  <p:transition spd="slow" advClick="0">
    <p:pull dir="d"/>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Content Placeholder 2"/>
          <p:cNvSpPr>
            <a:spLocks noGrp="1"/>
          </p:cNvSpPr>
          <p:nvPr>
            <p:ph idx="1"/>
          </p:nvPr>
        </p:nvSpPr>
        <p:spPr/>
        <p:txBody>
          <a:bodyPr vert="horz" wrap="square" lIns="68591" tIns="34295" rIns="68591" bIns="34295" numCol="1" anchor="t" anchorCtr="0" compatLnSpc="1">
            <a:prstTxWarp prst="textNoShape">
              <a:avLst/>
            </a:prstTxWarp>
          </a:bodyPr>
          <a:lstStyle/>
          <a:p>
            <a:pPr marL="0" indent="0">
              <a:buNone/>
            </a:pPr>
            <a:r>
              <a:rPr lang="en-US" altLang="en-US" sz="1350" dirty="0">
                <a:latin typeface="Consolas" panose="020B0609020204030204" pitchFamily="49" charset="0"/>
              </a:rPr>
              <a:t>&gt;&gt;&gt; with open('test.dat', '</a:t>
            </a:r>
            <a:r>
              <a:rPr lang="en-US" altLang="en-US" sz="1350" dirty="0" err="1">
                <a:latin typeface="Consolas" panose="020B0609020204030204" pitchFamily="49" charset="0"/>
              </a:rPr>
              <a:t>rb</a:t>
            </a:r>
            <a:r>
              <a:rPr lang="en-US" altLang="en-US" sz="1350" dirty="0">
                <a:latin typeface="Consolas" panose="020B0609020204030204" pitchFamily="49" charset="0"/>
              </a:rPr>
              <a:t>') as </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打开二进制文件</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rPr>
              <a:t>    n = </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获取对象个数</a:t>
            </a:r>
            <a:endParaRPr lang="en-US" altLang="en-US" sz="1350" dirty="0">
              <a:latin typeface="Consolas" panose="020B0609020204030204" pitchFamily="49" charset="0"/>
            </a:endParaRP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for </a:t>
            </a:r>
            <a:r>
              <a:rPr lang="en-US" altLang="en-US" sz="1350" dirty="0" err="1">
                <a:latin typeface="Consolas" panose="020B0609020204030204" pitchFamily="49" charset="0"/>
              </a:rPr>
              <a:t>i</a:t>
            </a:r>
            <a:r>
              <a:rPr lang="en-US" altLang="en-US" sz="1350" dirty="0">
                <a:latin typeface="Consolas" panose="020B0609020204030204" pitchFamily="49" charset="0"/>
              </a:rPr>
              <a:t> in range(n):</a:t>
            </a:r>
          </a:p>
          <a:p>
            <a:pPr marL="0" indent="0">
              <a:buNone/>
            </a:pPr>
            <a:r>
              <a:rPr lang="en-US" altLang="en-US" sz="1350" dirty="0">
                <a:latin typeface="Consolas" panose="020B0609020204030204" pitchFamily="49" charset="0"/>
                <a:sym typeface="+mn-ea"/>
              </a:rPr>
              <a:t>            </a:t>
            </a:r>
            <a:r>
              <a:rPr lang="en-US" altLang="en-US" sz="1350" dirty="0">
                <a:latin typeface="Consolas" panose="020B0609020204030204" pitchFamily="49" charset="0"/>
              </a:rPr>
              <a:t>print(</a:t>
            </a:r>
            <a:r>
              <a:rPr lang="en-US" altLang="en-US" sz="1350" dirty="0" err="1">
                <a:latin typeface="Consolas" panose="020B0609020204030204" pitchFamily="49" charset="0"/>
              </a:rPr>
              <a:t>marshal.load</a:t>
            </a:r>
            <a:r>
              <a:rPr lang="en-US" altLang="en-US" sz="1350" dirty="0">
                <a:latin typeface="Consolas" panose="020B0609020204030204" pitchFamily="49" charset="0"/>
              </a:rPr>
              <a:t>(</a:t>
            </a:r>
            <a:r>
              <a:rPr lang="en-US" altLang="en-US" sz="1350" dirty="0" err="1">
                <a:latin typeface="Consolas" panose="020B0609020204030204" pitchFamily="49" charset="0"/>
              </a:rPr>
              <a:t>fp</a:t>
            </a:r>
            <a:r>
              <a:rPr lang="en-US" altLang="en-US" sz="1350" dirty="0">
                <a:latin typeface="Consolas" panose="020B0609020204030204" pitchFamily="49" charset="0"/>
              </a:rPr>
              <a:t>))       #</a:t>
            </a:r>
            <a:r>
              <a:rPr lang="en-US" altLang="en-US" sz="1350" dirty="0" err="1">
                <a:latin typeface="Consolas" panose="020B0609020204030204" pitchFamily="49" charset="0"/>
              </a:rPr>
              <a:t>反序列化，输出结果</a:t>
            </a:r>
            <a:endParaRPr lang="en-US" altLang="en-US" sz="1350" dirty="0">
              <a:latin typeface="Consolas" panose="020B0609020204030204" pitchFamily="49" charset="0"/>
            </a:endParaRPr>
          </a:p>
          <a:p>
            <a:pPr marL="0" indent="0">
              <a:buNone/>
            </a:pPr>
            <a:endParaRPr lang="en-US" altLang="en-US" sz="1350" dirty="0">
              <a:latin typeface="Consolas" panose="020B0609020204030204" pitchFamily="49" charset="0"/>
            </a:endParaRPr>
          </a:p>
          <a:p>
            <a:pPr marL="0" indent="0">
              <a:buNone/>
            </a:pPr>
            <a:r>
              <a:rPr lang="en-US" altLang="en-US" sz="1350" dirty="0">
                <a:solidFill>
                  <a:srgbClr val="0000FF"/>
                </a:solidFill>
                <a:latin typeface="Consolas" panose="020B0609020204030204" pitchFamily="49" charset="0"/>
              </a:rPr>
              <a:t>30</a:t>
            </a:r>
          </a:p>
          <a:p>
            <a:pPr marL="0" indent="0">
              <a:buNone/>
            </a:pPr>
            <a:r>
              <a:rPr lang="en-US" altLang="en-US" sz="1350" dirty="0">
                <a:solidFill>
                  <a:srgbClr val="0000FF"/>
                </a:solidFill>
                <a:latin typeface="Consolas" panose="020B0609020204030204" pitchFamily="49" charset="0"/>
              </a:rPr>
              <a:t>5.0</a:t>
            </a:r>
          </a:p>
          <a:p>
            <a:pPr marL="0" indent="0">
              <a:buNone/>
            </a:pPr>
            <a:r>
              <a:rPr lang="en-US" altLang="en-US" sz="1350" dirty="0">
                <a:solidFill>
                  <a:srgbClr val="0000FF"/>
                </a:solidFill>
                <a:latin typeface="Consolas" panose="020B0609020204030204" pitchFamily="49" charset="0"/>
              </a:rPr>
              <a:t>[1, 2, 3]</a:t>
            </a:r>
          </a:p>
          <a:p>
            <a:pPr marL="0" indent="0">
              <a:buNone/>
            </a:pPr>
            <a:r>
              <a:rPr lang="en-US" altLang="en-US" sz="1350" dirty="0">
                <a:solidFill>
                  <a:srgbClr val="0000FF"/>
                </a:solidFill>
                <a:latin typeface="Consolas" panose="020B0609020204030204" pitchFamily="49" charset="0"/>
              </a:rPr>
              <a:t>(4, 5, 6)</a:t>
            </a:r>
          </a:p>
          <a:p>
            <a:pPr marL="0" indent="0">
              <a:buNone/>
            </a:pPr>
            <a:r>
              <a:rPr lang="en-US" altLang="en-US" sz="1350" dirty="0">
                <a:solidFill>
                  <a:srgbClr val="0000FF"/>
                </a:solidFill>
                <a:latin typeface="Consolas" panose="020B0609020204030204" pitchFamily="49" charset="0"/>
              </a:rPr>
              <a:t>{'a': 1, 'b': 2, 'c': 3}</a:t>
            </a:r>
          </a:p>
          <a:p>
            <a:pPr marL="0" indent="0">
              <a:buNone/>
            </a:pPr>
            <a:r>
              <a:rPr lang="en-US" altLang="en-US" sz="1350" dirty="0">
                <a:solidFill>
                  <a:srgbClr val="0000FF"/>
                </a:solidFill>
                <a:latin typeface="Consolas" panose="020B0609020204030204" pitchFamily="49" charset="0"/>
              </a:rPr>
              <a:t>{8, 9, 7}</a:t>
            </a:r>
          </a:p>
        </p:txBody>
      </p:sp>
      <p:sp>
        <p:nvSpPr>
          <p:cNvPr id="5" name="标题 38913"/>
          <p:cNvSpPr txBox="1">
            <a:spLocks/>
          </p:cNvSpPr>
          <p:nvPr/>
        </p:nvSpPr>
        <p:spPr bwMode="auto">
          <a:xfrm>
            <a:off x="393084" y="489398"/>
            <a:ext cx="9140825" cy="924563"/>
          </a:xfrm>
          <a:prstGeom prst="rect">
            <a:avLst/>
          </a:prstGeom>
          <a:noFill/>
          <a:ln w="9525">
            <a:noFill/>
            <a:miter lim="800000"/>
            <a:headEnd/>
            <a:tailEnd/>
          </a:ln>
        </p:spPr>
        <p:txBody>
          <a:bodyPr vert="horz" wrap="square" lIns="91440" tIns="45720" rIns="91440" bIns="46800" numCol="1" anchor="b" anchorCtr="0" compatLnSpc="1">
            <a:prstTxWarp prst="textNoShape">
              <a:avLst/>
            </a:prstTxWarp>
            <a:normAutofit/>
          </a:bodyPr>
          <a:lstStyle>
            <a:lvl1pPr algn="l" rtl="0" fontAlgn="base">
              <a:spcBef>
                <a:spcPct val="0"/>
              </a:spcBef>
              <a:spcAft>
                <a:spcPct val="0"/>
              </a:spcAft>
              <a:defRPr sz="3600" b="1" kern="1200" baseline="0">
                <a:solidFill>
                  <a:schemeClr val="tx1"/>
                </a:solidFill>
                <a:latin typeface="黑体" pitchFamily="2" charset="-122"/>
                <a:ea typeface="黑体" pitchFamily="2" charset="-122"/>
                <a:cs typeface="+mj-cs"/>
              </a:defRPr>
            </a:lvl1pPr>
            <a:lvl2pPr algn="l" rtl="0" fontAlgn="base">
              <a:spcBef>
                <a:spcPct val="0"/>
              </a:spcBef>
              <a:spcAft>
                <a:spcPct val="0"/>
              </a:spcAft>
              <a:defRPr sz="3600" b="1">
                <a:solidFill>
                  <a:schemeClr val="tx1"/>
                </a:solidFill>
                <a:latin typeface="Calibri" pitchFamily="34" charset="0"/>
                <a:ea typeface="宋体" charset="-122"/>
              </a:defRPr>
            </a:lvl2pPr>
            <a:lvl3pPr algn="l" rtl="0" fontAlgn="base">
              <a:spcBef>
                <a:spcPct val="0"/>
              </a:spcBef>
              <a:spcAft>
                <a:spcPct val="0"/>
              </a:spcAft>
              <a:defRPr sz="3600" b="1">
                <a:solidFill>
                  <a:schemeClr val="tx1"/>
                </a:solidFill>
                <a:latin typeface="Calibri" pitchFamily="34" charset="0"/>
                <a:ea typeface="宋体" charset="-122"/>
              </a:defRPr>
            </a:lvl3pPr>
            <a:lvl4pPr algn="l" rtl="0" fontAlgn="base">
              <a:spcBef>
                <a:spcPct val="0"/>
              </a:spcBef>
              <a:spcAft>
                <a:spcPct val="0"/>
              </a:spcAft>
              <a:defRPr sz="3600" b="1">
                <a:solidFill>
                  <a:schemeClr val="tx1"/>
                </a:solidFill>
                <a:latin typeface="Calibri" pitchFamily="34" charset="0"/>
                <a:ea typeface="宋体" charset="-122"/>
              </a:defRPr>
            </a:lvl4pPr>
            <a:lvl5pPr algn="l" rtl="0" fontAlgn="base">
              <a:spcBef>
                <a:spcPct val="0"/>
              </a:spcBef>
              <a:spcAft>
                <a:spcPct val="0"/>
              </a:spcAft>
              <a:defRPr sz="3600" b="1">
                <a:solidFill>
                  <a:schemeClr val="tx1"/>
                </a:solidFill>
                <a:latin typeface="Calibri" pitchFamily="34" charset="0"/>
                <a:ea typeface="宋体" charset="-122"/>
              </a:defRPr>
            </a:lvl5pPr>
            <a:lvl6pPr marL="457200" algn="l" rtl="0" fontAlgn="base">
              <a:spcBef>
                <a:spcPct val="0"/>
              </a:spcBef>
              <a:spcAft>
                <a:spcPct val="0"/>
              </a:spcAft>
              <a:defRPr sz="3600" b="1">
                <a:solidFill>
                  <a:schemeClr val="tx1"/>
                </a:solidFill>
                <a:latin typeface="Calibri" pitchFamily="34" charset="0"/>
                <a:ea typeface="宋体" charset="-122"/>
              </a:defRPr>
            </a:lvl6pPr>
            <a:lvl7pPr marL="914400" algn="l" rtl="0" fontAlgn="base">
              <a:spcBef>
                <a:spcPct val="0"/>
              </a:spcBef>
              <a:spcAft>
                <a:spcPct val="0"/>
              </a:spcAft>
              <a:defRPr sz="3600" b="1">
                <a:solidFill>
                  <a:schemeClr val="tx1"/>
                </a:solidFill>
                <a:latin typeface="Calibri" pitchFamily="34" charset="0"/>
                <a:ea typeface="宋体" charset="-122"/>
              </a:defRPr>
            </a:lvl7pPr>
            <a:lvl8pPr marL="1371600" algn="l" rtl="0" fontAlgn="base">
              <a:spcBef>
                <a:spcPct val="0"/>
              </a:spcBef>
              <a:spcAft>
                <a:spcPct val="0"/>
              </a:spcAft>
              <a:defRPr sz="3600" b="1">
                <a:solidFill>
                  <a:schemeClr val="tx1"/>
                </a:solidFill>
                <a:latin typeface="Calibri" pitchFamily="34" charset="0"/>
                <a:ea typeface="宋体" charset="-122"/>
              </a:defRPr>
            </a:lvl8pPr>
            <a:lvl9pPr marL="1828800" algn="l" rtl="0" fontAlgn="base">
              <a:spcBef>
                <a:spcPct val="0"/>
              </a:spcBef>
              <a:spcAft>
                <a:spcPct val="0"/>
              </a:spcAft>
              <a:defRPr sz="3600" b="1">
                <a:solidFill>
                  <a:schemeClr val="tx1"/>
                </a:solidFill>
                <a:latin typeface="Calibri" pitchFamily="34" charset="0"/>
                <a:ea typeface="宋体" charset="-122"/>
              </a:defRPr>
            </a:lvl9pPr>
          </a:lstStyle>
          <a:p>
            <a:pPr marL="571500" indent="-571500">
              <a:buClr>
                <a:srgbClr val="FF0000"/>
              </a:buClr>
              <a:buFont typeface="Wingdings" panose="05000000000000000000" pitchFamily="2" charset="2"/>
              <a:buChar char="Ø"/>
            </a:pPr>
            <a:r>
              <a:rPr lang="zh-CN" altLang="en-US" sz="2800" noProof="1">
                <a:latin typeface="Times New Roman" panose="02020603050405020304" pitchFamily="18" charset="0"/>
                <a:ea typeface="仿宋" panose="02010609060101010101" pitchFamily="49" charset="-122"/>
              </a:rPr>
              <a:t>使用</a:t>
            </a:r>
            <a:r>
              <a:rPr lang="en-US" altLang="zh-CN" sz="2800" noProof="1">
                <a:latin typeface="Times New Roman" panose="02020603050405020304" pitchFamily="18" charset="0"/>
                <a:ea typeface="仿宋" panose="02010609060101010101" pitchFamily="49" charset="-122"/>
              </a:rPr>
              <a:t>marshal</a:t>
            </a:r>
            <a:r>
              <a:rPr lang="zh-CN" altLang="en-US" sz="2800" noProof="1">
                <a:latin typeface="Times New Roman" panose="02020603050405020304" pitchFamily="18" charset="0"/>
                <a:ea typeface="仿宋" panose="02010609060101010101" pitchFamily="49" charset="-122"/>
              </a:rPr>
              <a:t>序列化</a:t>
            </a:r>
          </a:p>
        </p:txBody>
      </p:sp>
      <p:grpSp>
        <p:nvGrpSpPr>
          <p:cNvPr id="6" name="组合 109"/>
          <p:cNvGrpSpPr/>
          <p:nvPr/>
        </p:nvGrpSpPr>
        <p:grpSpPr>
          <a:xfrm>
            <a:off x="467544" y="116632"/>
            <a:ext cx="6912768" cy="655385"/>
            <a:chOff x="884918" y="4596123"/>
            <a:chExt cx="6912768" cy="655385"/>
          </a:xfrm>
        </p:grpSpPr>
        <p:sp>
          <p:nvSpPr>
            <p:cNvPr id="7" name="Freeform 5"/>
            <p:cNvSpPr>
              <a:spLocks/>
            </p:cNvSpPr>
            <p:nvPr/>
          </p:nvSpPr>
          <p:spPr bwMode="auto">
            <a:xfrm>
              <a:off x="956926" y="4600871"/>
              <a:ext cx="804761" cy="650637"/>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0070C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b="1" dirty="0">
                <a:ea typeface="微软雅黑" pitchFamily="34" charset="-122"/>
              </a:endParaRPr>
            </a:p>
          </p:txBody>
        </p:sp>
        <p:pic>
          <p:nvPicPr>
            <p:cNvPr id="8" name="图片 7" descr="u=714968970,2342735455&amp;fm=27&amp;gp=0.jpg"/>
            <p:cNvPicPr/>
            <p:nvPr/>
          </p:nvPicPr>
          <p:blipFill>
            <a:blip r:embed="rId2" cstate="print">
              <a:clrChange>
                <a:clrFrom>
                  <a:srgbClr val="FFFFFF"/>
                </a:clrFrom>
                <a:clrTo>
                  <a:srgbClr val="FFFFFF">
                    <a:alpha val="0"/>
                  </a:srgbClr>
                </a:clrTo>
              </a:clrChange>
            </a:blip>
            <a:stretch>
              <a:fillRect/>
            </a:stretch>
          </p:blipFill>
          <p:spPr>
            <a:xfrm>
              <a:off x="1157681" y="4740897"/>
              <a:ext cx="436227" cy="409944"/>
            </a:xfrm>
            <a:prstGeom prst="rect">
              <a:avLst/>
            </a:prstGeom>
          </p:spPr>
        </p:pic>
        <p:sp>
          <p:nvSpPr>
            <p:cNvPr id="9" name="TextBox 6"/>
            <p:cNvSpPr txBox="1">
              <a:spLocks noChangeArrowheads="1"/>
            </p:cNvSpPr>
            <p:nvPr/>
          </p:nvSpPr>
          <p:spPr bwMode="auto">
            <a:xfrm>
              <a:off x="884918" y="4596123"/>
              <a:ext cx="691276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7.4 </a:t>
              </a:r>
              <a:r>
                <a:rPr lang="zh-CN" altLang="en-US" sz="3600" b="1" dirty="0">
                  <a:latin typeface="Times New Roman" pitchFamily="18" charset="0"/>
                  <a:ea typeface="黑体" pitchFamily="49" charset="-122"/>
                </a:rPr>
                <a:t> 二进制文件操作模块</a:t>
              </a:r>
            </a:p>
          </p:txBody>
        </p:sp>
      </p:grpSp>
    </p:spTree>
    <p:extLst>
      <p:ext uri="{BB962C8B-B14F-4D97-AF65-F5344CB8AC3E}">
        <p14:creationId xmlns:p14="http://schemas.microsoft.com/office/powerpoint/2010/main" val="595970207"/>
      </p:ext>
    </p:extLst>
  </p:cSld>
  <p:clrMapOvr>
    <a:masterClrMapping/>
  </p:clrMapOvr>
  <p:transition spd="slow" advClick="0">
    <p:pull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4</a:t>
            </a:fld>
            <a:endParaRPr lang="zh-CN" altLang="en-US" dirty="0"/>
          </a:p>
        </p:txBody>
      </p:sp>
      <p:sp>
        <p:nvSpPr>
          <p:cNvPr id="5" name="TextBox 2">
            <a:extLst>
              <a:ext uri="{FF2B5EF4-FFF2-40B4-BE49-F238E27FC236}">
                <a16:creationId xmlns:a16="http://schemas.microsoft.com/office/drawing/2014/main" id="{C85C05D0-6302-42A4-85DB-94CB76DB3BA7}"/>
              </a:ext>
            </a:extLst>
          </p:cNvPr>
          <p:cNvSpPr txBox="1">
            <a:spLocks noChangeArrowheads="1"/>
          </p:cNvSpPr>
          <p:nvPr/>
        </p:nvSpPr>
        <p:spPr bwMode="auto">
          <a:xfrm>
            <a:off x="346941" y="1132320"/>
            <a:ext cx="2090637" cy="630942"/>
          </a:xfrm>
          <a:prstGeom prst="rect">
            <a:avLst/>
          </a:prstGeom>
          <a:noFill/>
          <a:ln>
            <a:noFill/>
          </a:ln>
          <a:effectLst>
            <a:outerShdw blurRad="50800" dist="38100" dir="2700000" algn="tl" rotWithShape="0">
              <a:srgbClr val="808080">
                <a:alpha val="1200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0"/>
              </a:spcBef>
              <a:buClr>
                <a:srgbClr val="FF0000"/>
              </a:buClr>
              <a:buFont typeface="Wingdings" pitchFamily="2" charset="2"/>
              <a:buChar char="u"/>
              <a:defRPr/>
            </a:pPr>
            <a:r>
              <a:rPr lang="zh-CN" altLang="en-US" sz="3500" b="1" dirty="0">
                <a:latin typeface="Times New Roman" pitchFamily="18" charset="0"/>
              </a:rPr>
              <a:t>问题？ </a:t>
            </a:r>
          </a:p>
        </p:txBody>
      </p:sp>
      <p:sp>
        <p:nvSpPr>
          <p:cNvPr id="10" name="矩形 9"/>
          <p:cNvSpPr/>
          <p:nvPr/>
        </p:nvSpPr>
        <p:spPr>
          <a:xfrm>
            <a:off x="967771" y="2946846"/>
            <a:ext cx="7864502" cy="861774"/>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zh-CN" sz="2000" dirty="0">
                <a:latin typeface="微软雅黑" pitchFamily="34" charset="-122"/>
                <a:ea typeface="微软雅黑" pitchFamily="34" charset="-122"/>
              </a:rPr>
              <a:t>单变量</a:t>
            </a:r>
            <a:r>
              <a:rPr lang="zh-CN" altLang="en-US" sz="2000" dirty="0">
                <a:latin typeface="微软雅黑" pitchFamily="34" charset="-122"/>
                <a:ea typeface="微软雅黑" pitchFamily="34" charset="-122"/>
              </a:rPr>
              <a:t>数据：整型（如：</a:t>
            </a:r>
            <a:r>
              <a:rPr lang="en-US" altLang="zh-CN" sz="2000" dirty="0">
                <a:latin typeface="微软雅黑" pitchFamily="34" charset="-122"/>
                <a:ea typeface="微软雅黑" pitchFamily="34" charset="-122"/>
              </a:rPr>
              <a:t>1</a:t>
            </a:r>
            <a:r>
              <a:rPr lang="zh-CN" altLang="en-US" sz="2000" dirty="0">
                <a:latin typeface="微软雅黑" pitchFamily="34" charset="-122"/>
                <a:ea typeface="微软雅黑" pitchFamily="34" charset="-122"/>
              </a:rPr>
              <a:t>）、浮点类型（如：</a:t>
            </a:r>
            <a:r>
              <a:rPr lang="en-US" altLang="zh-CN" sz="2000" dirty="0">
                <a:latin typeface="微软雅黑" pitchFamily="34" charset="-122"/>
                <a:ea typeface="微软雅黑" pitchFamily="34" charset="-122"/>
              </a:rPr>
              <a:t>2.34</a:t>
            </a:r>
            <a:r>
              <a:rPr lang="zh-CN" altLang="en-US" sz="2000" dirty="0">
                <a:latin typeface="微软雅黑" pitchFamily="34" charset="-122"/>
                <a:ea typeface="微软雅黑" pitchFamily="34" charset="-122"/>
              </a:rPr>
              <a:t>）、复数类型 </a:t>
            </a:r>
            <a:endParaRPr lang="en-US" altLang="zh-CN" sz="2000" dirty="0">
              <a:latin typeface="微软雅黑" pitchFamily="34" charset="-122"/>
              <a:ea typeface="微软雅黑" pitchFamily="34" charset="-122"/>
            </a:endParaRPr>
          </a:p>
          <a:p>
            <a:pPr indent="269875" algn="just">
              <a:lnSpc>
                <a:spcPct val="125000"/>
              </a:lnSpc>
              <a:buClr>
                <a:srgbClr val="FF0000"/>
              </a:buClr>
            </a:pPr>
            <a:r>
              <a:rPr lang="zh-CN" altLang="en-US" sz="2000" dirty="0">
                <a:latin typeface="微软雅黑" pitchFamily="34" charset="-122"/>
                <a:ea typeface="微软雅黑" pitchFamily="34" charset="-122"/>
              </a:rPr>
              <a:t>（如：</a:t>
            </a:r>
            <a:r>
              <a:rPr lang="en-US" altLang="zh-CN" sz="2000" dirty="0">
                <a:latin typeface="微软雅黑" pitchFamily="34" charset="-122"/>
                <a:ea typeface="微软雅黑" pitchFamily="34" charset="-122"/>
              </a:rPr>
              <a:t>1+2.34j)</a:t>
            </a:r>
          </a:p>
        </p:txBody>
      </p:sp>
      <p:sp>
        <p:nvSpPr>
          <p:cNvPr id="11" name="矩形 10"/>
          <p:cNvSpPr/>
          <p:nvPr/>
        </p:nvSpPr>
        <p:spPr>
          <a:xfrm>
            <a:off x="953916" y="3818098"/>
            <a:ext cx="7670538" cy="861774"/>
          </a:xfrm>
          <a:prstGeom prst="rect">
            <a:avLst/>
          </a:prstGeom>
        </p:spPr>
        <p:txBody>
          <a:bodyPr wrap="square">
            <a:spAutoFit/>
          </a:bodyPr>
          <a:lstStyle/>
          <a:p>
            <a:pPr indent="269875" algn="just">
              <a:lnSpc>
                <a:spcPct val="125000"/>
              </a:lnSpc>
              <a:buClr>
                <a:srgbClr val="FF0000"/>
              </a:buClr>
              <a:buFont typeface="Arial" pitchFamily="34" charset="0"/>
              <a:buChar char="•"/>
            </a:pPr>
            <a:r>
              <a:rPr lang="zh-CN" altLang="en-US" sz="2000" dirty="0">
                <a:latin typeface="微软雅黑" pitchFamily="34" charset="-122"/>
                <a:ea typeface="微软雅黑" pitchFamily="34" charset="-122"/>
              </a:rPr>
              <a:t>组合数据类型：序列（</a:t>
            </a:r>
            <a:r>
              <a:rPr lang="en-US" altLang="zh-CN" sz="2000" dirty="0" err="1">
                <a:latin typeface="微软雅黑" pitchFamily="34" charset="-122"/>
                <a:ea typeface="微软雅黑" pitchFamily="34" charset="-122"/>
              </a:rPr>
              <a:t>str</a:t>
            </a:r>
            <a:r>
              <a:rPr lang="zh-CN" altLang="en-US" sz="2000" dirty="0">
                <a:latin typeface="微软雅黑" pitchFamily="34" charset="-122"/>
                <a:ea typeface="微软雅黑" pitchFamily="34" charset="-122"/>
              </a:rPr>
              <a:t>、</a:t>
            </a:r>
            <a:r>
              <a:rPr lang="en-US" altLang="zh-CN" sz="2000" dirty="0" err="1">
                <a:latin typeface="微软雅黑" pitchFamily="34" charset="-122"/>
                <a:ea typeface="微软雅黑" pitchFamily="34" charset="-122"/>
              </a:rPr>
              <a:t>tuple</a:t>
            </a:r>
            <a:r>
              <a:rPr lang="zh-CN" altLang="en-US" sz="2000" dirty="0">
                <a:latin typeface="微软雅黑" pitchFamily="34" charset="-122"/>
                <a:ea typeface="微软雅黑" pitchFamily="34" charset="-122"/>
              </a:rPr>
              <a:t>、</a:t>
            </a:r>
            <a:r>
              <a:rPr lang="en-US" altLang="zh-CN" sz="2000" dirty="0">
                <a:latin typeface="微软雅黑" pitchFamily="34" charset="-122"/>
                <a:ea typeface="微软雅黑" pitchFamily="34" charset="-122"/>
              </a:rPr>
              <a:t>list</a:t>
            </a:r>
            <a:r>
              <a:rPr lang="zh-CN" altLang="en-US" sz="2000" dirty="0">
                <a:latin typeface="微软雅黑" pitchFamily="34" charset="-122"/>
                <a:ea typeface="微软雅黑" pitchFamily="34" charset="-122"/>
              </a:rPr>
              <a:t>）、集合（</a:t>
            </a:r>
            <a:r>
              <a:rPr lang="en-US" altLang="zh-CN" sz="2000" dirty="0">
                <a:latin typeface="微软雅黑" pitchFamily="34" charset="-122"/>
                <a:ea typeface="微软雅黑" pitchFamily="34" charset="-122"/>
              </a:rPr>
              <a:t>set</a:t>
            </a:r>
            <a:r>
              <a:rPr lang="zh-CN" altLang="en-US" sz="2000" dirty="0">
                <a:latin typeface="微软雅黑" pitchFamily="34" charset="-122"/>
                <a:ea typeface="微软雅黑" pitchFamily="34" charset="-122"/>
              </a:rPr>
              <a:t>）、映射    </a:t>
            </a:r>
            <a:endParaRPr lang="en-US" altLang="zh-CN" sz="2000" dirty="0">
              <a:latin typeface="微软雅黑" pitchFamily="34" charset="-122"/>
              <a:ea typeface="微软雅黑" pitchFamily="34" charset="-122"/>
            </a:endParaRPr>
          </a:p>
          <a:p>
            <a:pPr indent="269875" algn="just">
              <a:lnSpc>
                <a:spcPct val="125000"/>
              </a:lnSpc>
              <a:buClr>
                <a:srgbClr val="FF0000"/>
              </a:buClr>
            </a:pPr>
            <a:r>
              <a:rPr lang="zh-CN" altLang="en-US" sz="2000" dirty="0">
                <a:latin typeface="微软雅黑" pitchFamily="34" charset="-122"/>
                <a:ea typeface="微软雅黑" pitchFamily="34" charset="-122"/>
              </a:rPr>
              <a:t>类型（</a:t>
            </a:r>
            <a:r>
              <a:rPr lang="en-US" altLang="zh-CN" sz="2000" dirty="0" err="1">
                <a:latin typeface="微软雅黑" pitchFamily="34" charset="-122"/>
                <a:ea typeface="微软雅黑" pitchFamily="34" charset="-122"/>
              </a:rPr>
              <a:t>dict</a:t>
            </a:r>
            <a:r>
              <a:rPr lang="en-US" altLang="zh-CN" sz="2000" dirty="0">
                <a:latin typeface="微软雅黑" pitchFamily="34" charset="-122"/>
                <a:ea typeface="微软雅黑" pitchFamily="34" charset="-122"/>
              </a:rPr>
              <a:t>)</a:t>
            </a:r>
          </a:p>
        </p:txBody>
      </p:sp>
      <p:grpSp>
        <p:nvGrpSpPr>
          <p:cNvPr id="12" name="组合 11"/>
          <p:cNvGrpSpPr/>
          <p:nvPr/>
        </p:nvGrpSpPr>
        <p:grpSpPr>
          <a:xfrm>
            <a:off x="2437579" y="1571995"/>
            <a:ext cx="5752773" cy="923330"/>
            <a:chOff x="1766456" y="1710035"/>
            <a:chExt cx="3574472" cy="923330"/>
          </a:xfrm>
        </p:grpSpPr>
        <p:pic>
          <p:nvPicPr>
            <p:cNvPr id="13" name="图片 12" descr="6.jpg"/>
            <p:cNvPicPr>
              <a:picLocks noChangeAspect="1"/>
            </p:cNvPicPr>
            <p:nvPr/>
          </p:nvPicPr>
          <p:blipFill>
            <a:blip r:embed="rId2" cstate="print"/>
            <a:stretch>
              <a:fillRect/>
            </a:stretch>
          </p:blipFill>
          <p:spPr>
            <a:xfrm>
              <a:off x="1766456" y="1726045"/>
              <a:ext cx="699830" cy="904009"/>
            </a:xfrm>
            <a:prstGeom prst="rect">
              <a:avLst/>
            </a:prstGeom>
          </p:spPr>
        </p:pic>
        <p:sp>
          <p:nvSpPr>
            <p:cNvPr id="14" name="矩形 13"/>
            <p:cNvSpPr/>
            <p:nvPr/>
          </p:nvSpPr>
          <p:spPr>
            <a:xfrm>
              <a:off x="2556165" y="1710035"/>
              <a:ext cx="2784763" cy="923330"/>
            </a:xfrm>
            <a:prstGeom prst="rect">
              <a:avLst/>
            </a:prstGeom>
          </p:spPr>
          <p:txBody>
            <a:bodyPr wrap="square">
              <a:spAutoFit/>
            </a:bodyPr>
            <a:lstStyle/>
            <a:p>
              <a:r>
                <a:rPr lang="zh-CN" altLang="en-US" b="1" dirty="0"/>
                <a:t>           </a:t>
              </a:r>
              <a:r>
                <a:rPr lang="zh-CN" altLang="en-US" b="1" dirty="0">
                  <a:solidFill>
                    <a:srgbClr val="FF0000"/>
                  </a:solidFill>
                </a:rPr>
                <a:t>社会主义核心价值观</a:t>
              </a:r>
            </a:p>
            <a:p>
              <a:r>
                <a:rPr lang="zh-CN" altLang="en-US" b="1" dirty="0"/>
                <a:t>富强	民主	文明	和谐</a:t>
              </a:r>
            </a:p>
            <a:p>
              <a:r>
                <a:rPr lang="zh-CN" altLang="en-US" b="1" dirty="0"/>
                <a:t>自由	平等	公正	法治</a:t>
              </a:r>
            </a:p>
            <a:p>
              <a:r>
                <a:rPr lang="zh-CN" altLang="en-US" b="1" dirty="0"/>
                <a:t>爱国	敬业	诚信	友善</a:t>
              </a:r>
            </a:p>
          </p:txBody>
        </p:sp>
      </p:grpSp>
      <p:pic>
        <p:nvPicPr>
          <p:cNvPr id="15" name="Picture 7"/>
          <p:cNvPicPr>
            <a:picLocks noChangeAspect="1" noChangeArrowheads="1"/>
          </p:cNvPicPr>
          <p:nvPr/>
        </p:nvPicPr>
        <p:blipFill>
          <a:blip r:embed="rId3" cstate="print"/>
          <a:srcRect/>
          <a:stretch>
            <a:fillRect/>
          </a:stretch>
        </p:blipFill>
        <p:spPr bwMode="auto">
          <a:xfrm>
            <a:off x="1995921" y="4716614"/>
            <a:ext cx="5309754" cy="1656403"/>
          </a:xfrm>
          <a:prstGeom prst="rect">
            <a:avLst/>
          </a:prstGeom>
          <a:noFill/>
          <a:ln w="9525">
            <a:noFill/>
            <a:miter lim="800000"/>
            <a:headEnd/>
            <a:tailEnd/>
          </a:ln>
        </p:spPr>
      </p:pic>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0" name="图片 19" descr="1.jpg"/>
              <p:cNvPicPr>
                <a:picLocks noChangeAspect="1"/>
              </p:cNvPicPr>
              <p:nvPr/>
            </p:nvPicPr>
            <p:blipFill>
              <a:blip r:embed="rId4"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319795051"/>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grpId="0" nodeType="clickEffect">
                                  <p:stCondLst>
                                    <p:cond delay="0"/>
                                  </p:stCondLst>
                                  <p:childTnLst>
                                    <p:set>
                                      <p:cBhvr>
                                        <p:cTn id="17" dur="1" fill="hold">
                                          <p:stCondLst>
                                            <p:cond delay="0"/>
                                          </p:stCondLst>
                                        </p:cTn>
                                        <p:tgtEl>
                                          <p:spTgt spid="10">
                                            <p:txEl>
                                              <p:pRg st="0" end="0"/>
                                            </p:txEl>
                                          </p:spTgt>
                                        </p:tgtEl>
                                        <p:attrNameLst>
                                          <p:attrName>style.visibility</p:attrName>
                                        </p:attrNameLst>
                                      </p:cBhvr>
                                      <p:to>
                                        <p:strVal val="visible"/>
                                      </p:to>
                                    </p:set>
                                    <p:animEffect transition="in" filter="wipe(down)">
                                      <p:cBhvr>
                                        <p:cTn id="18" dur="500"/>
                                        <p:tgtEl>
                                          <p:spTgt spid="10">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4" fill="hold" grpId="0" nodeType="clickEffect">
                                  <p:stCondLst>
                                    <p:cond delay="0"/>
                                  </p:stCondLst>
                                  <p:childTnLst>
                                    <p:set>
                                      <p:cBhvr>
                                        <p:cTn id="22" dur="1" fill="hold">
                                          <p:stCondLst>
                                            <p:cond delay="0"/>
                                          </p:stCondLst>
                                        </p:cTn>
                                        <p:tgtEl>
                                          <p:spTgt spid="10">
                                            <p:txEl>
                                              <p:pRg st="1" end="1"/>
                                            </p:txEl>
                                          </p:spTgt>
                                        </p:tgtEl>
                                        <p:attrNameLst>
                                          <p:attrName>style.visibility</p:attrName>
                                        </p:attrNameLst>
                                      </p:cBhvr>
                                      <p:to>
                                        <p:strVal val="visible"/>
                                      </p:to>
                                    </p:set>
                                    <p:animEffect transition="in" filter="wipe(down)">
                                      <p:cBhvr>
                                        <p:cTn id="23" dur="500"/>
                                        <p:tgtEl>
                                          <p:spTgt spid="10">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4" fill="hold" grpId="0" nodeType="clickEffect">
                                  <p:stCondLst>
                                    <p:cond delay="0"/>
                                  </p:stCondLst>
                                  <p:childTnLst>
                                    <p:set>
                                      <p:cBhvr>
                                        <p:cTn id="27" dur="1" fill="hold">
                                          <p:stCondLst>
                                            <p:cond delay="0"/>
                                          </p:stCondLst>
                                        </p:cTn>
                                        <p:tgtEl>
                                          <p:spTgt spid="11">
                                            <p:txEl>
                                              <p:pRg st="0" end="0"/>
                                            </p:txEl>
                                          </p:spTgt>
                                        </p:tgtEl>
                                        <p:attrNameLst>
                                          <p:attrName>style.visibility</p:attrName>
                                        </p:attrNameLst>
                                      </p:cBhvr>
                                      <p:to>
                                        <p:strVal val="visible"/>
                                      </p:to>
                                    </p:set>
                                    <p:animEffect transition="in" filter="wipe(down)">
                                      <p:cBhvr>
                                        <p:cTn id="28" dur="500"/>
                                        <p:tgtEl>
                                          <p:spTgt spid="11">
                                            <p:txEl>
                                              <p:pRg st="0" end="0"/>
                                            </p:txEl>
                                          </p:spTgt>
                                        </p:tgtEl>
                                      </p:cBhvr>
                                    </p:animEffect>
                                  </p:childTnLst>
                                </p:cTn>
                              </p:par>
                              <p:par>
                                <p:cTn id="29" presetID="22" presetClass="entr" presetSubtype="4" fill="hold" grpId="0" nodeType="withEffect">
                                  <p:stCondLst>
                                    <p:cond delay="0"/>
                                  </p:stCondLst>
                                  <p:childTnLst>
                                    <p:set>
                                      <p:cBhvr>
                                        <p:cTn id="30" dur="1" fill="hold">
                                          <p:stCondLst>
                                            <p:cond delay="0"/>
                                          </p:stCondLst>
                                        </p:cTn>
                                        <p:tgtEl>
                                          <p:spTgt spid="11">
                                            <p:txEl>
                                              <p:pRg st="1" end="1"/>
                                            </p:txEl>
                                          </p:spTgt>
                                        </p:tgtEl>
                                        <p:attrNameLst>
                                          <p:attrName>style.visibility</p:attrName>
                                        </p:attrNameLst>
                                      </p:cBhvr>
                                      <p:to>
                                        <p:strVal val="visible"/>
                                      </p:to>
                                    </p:set>
                                    <p:animEffect transition="in" filter="wipe(down)">
                                      <p:cBhvr>
                                        <p:cTn id="31" dur="500"/>
                                        <p:tgtEl>
                                          <p:spTgt spid="11">
                                            <p:txEl>
                                              <p:pRg st="1" end="1"/>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 calcmode="lin" valueType="num">
                                      <p:cBhvr additive="base">
                                        <p:cTn id="36" dur="500" fill="hold"/>
                                        <p:tgtEl>
                                          <p:spTgt spid="15"/>
                                        </p:tgtEl>
                                        <p:attrNameLst>
                                          <p:attrName>ppt_x</p:attrName>
                                        </p:attrNameLst>
                                      </p:cBhvr>
                                      <p:tavLst>
                                        <p:tav tm="0">
                                          <p:val>
                                            <p:strVal val="#ppt_x"/>
                                          </p:val>
                                        </p:tav>
                                        <p:tav tm="100000">
                                          <p:val>
                                            <p:strVal val="#ppt_x"/>
                                          </p:val>
                                        </p:tav>
                                      </p:tavLst>
                                    </p:anim>
                                    <p:anim calcmode="lin" valueType="num">
                                      <p:cBhvr additive="base">
                                        <p:cTn id="3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10" grpId="0" build="allAtOnce"/>
      <p:bldP spid="11" grpId="0" build="allAtOnce"/>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文本占位符 43010"/>
          <p:cNvSpPr>
            <a:spLocks noGrp="1"/>
          </p:cNvSpPr>
          <p:nvPr>
            <p:ph idx="1"/>
          </p:nvPr>
        </p:nvSpPr>
        <p:spPr>
          <a:xfrm>
            <a:off x="593401" y="1772816"/>
            <a:ext cx="8399145" cy="3395345"/>
          </a:xfrm>
        </p:spPr>
        <p:txBody>
          <a:bodyPr vert="horz" wrap="square" lIns="68591" tIns="34295" rIns="68591" bIns="34295" numCol="1" anchor="t" anchorCtr="0" compatLnSpc="1">
            <a:prstTxWarp prst="textNoShape">
              <a:avLst/>
            </a:prstTxWarp>
          </a:bodyPr>
          <a:lstStyle/>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如果需要处理文件路径，可以使用</a:t>
            </a:r>
            <a:r>
              <a:rPr lang="en-US" altLang="zh-CN" sz="2000" dirty="0" err="1"/>
              <a:t>os.path</a:t>
            </a:r>
            <a:r>
              <a:rPr lang="zh-CN" altLang="en-US" sz="2000" dirty="0"/>
              <a:t>模块中的对象和方法；</a:t>
            </a:r>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如果需要使用命令行读取文件内容可以使用</a:t>
            </a:r>
            <a:r>
              <a:rPr lang="en-US" altLang="zh-CN" sz="2000" dirty="0" err="1"/>
              <a:t>fileinput</a:t>
            </a:r>
            <a:r>
              <a:rPr lang="zh-CN" altLang="en-US" sz="2000" dirty="0"/>
              <a:t>模块；</a:t>
            </a:r>
          </a:p>
          <a:p>
            <a:pPr>
              <a:lnSpc>
                <a:spcPct val="150000"/>
              </a:lnSpc>
              <a:spcBef>
                <a:spcPts val="600"/>
              </a:spcBef>
              <a:spcAft>
                <a:spcPts val="600"/>
              </a:spcAft>
              <a:buClr>
                <a:srgbClr val="FF0000"/>
              </a:buClr>
              <a:buSzPct val="90000"/>
              <a:buFont typeface="Wingdings" panose="05000000000000000000" pitchFamily="2" charset="2"/>
              <a:buChar char="n"/>
            </a:pPr>
            <a:r>
              <a:rPr lang="zh-CN" altLang="en-US" sz="2000" dirty="0"/>
              <a:t>创建临时文件和文件夹可以使用</a:t>
            </a:r>
            <a:r>
              <a:rPr lang="en-US" altLang="zh-CN" sz="2000" dirty="0" err="1"/>
              <a:t>tempfile</a:t>
            </a:r>
            <a:r>
              <a:rPr lang="zh-CN" altLang="en-US" sz="2000" dirty="0"/>
              <a:t>模块；</a:t>
            </a:r>
          </a:p>
          <a:p>
            <a:pPr>
              <a:lnSpc>
                <a:spcPct val="150000"/>
              </a:lnSpc>
              <a:spcBef>
                <a:spcPts val="600"/>
              </a:spcBef>
              <a:spcAft>
                <a:spcPts val="600"/>
              </a:spcAft>
              <a:buClr>
                <a:srgbClr val="FF0000"/>
              </a:buClr>
              <a:buSzPct val="90000"/>
              <a:buFont typeface="Wingdings" panose="05000000000000000000" pitchFamily="2" charset="2"/>
              <a:buChar char="n"/>
            </a:pPr>
            <a:r>
              <a:rPr lang="en-US" altLang="zh-CN" sz="2000" dirty="0"/>
              <a:t>Python 3.4</a:t>
            </a:r>
            <a:r>
              <a:rPr lang="zh-CN" altLang="en-US" sz="2000" dirty="0"/>
              <a:t>之后版本的</a:t>
            </a:r>
            <a:r>
              <a:rPr lang="en-US" altLang="zh-CN" sz="2000" dirty="0" err="1"/>
              <a:t>pathlib</a:t>
            </a:r>
            <a:r>
              <a:rPr lang="zh-CN" altLang="en-US" sz="2000" dirty="0"/>
              <a:t>模块提供了大量用于表示和处理文件系统路径的类。</a:t>
            </a:r>
          </a:p>
        </p:txBody>
      </p:sp>
      <p:grpSp>
        <p:nvGrpSpPr>
          <p:cNvPr id="4" name="组合 3"/>
          <p:cNvGrpSpPr/>
          <p:nvPr/>
        </p:nvGrpSpPr>
        <p:grpSpPr>
          <a:xfrm>
            <a:off x="-684584" y="116632"/>
            <a:ext cx="6983240" cy="648072"/>
            <a:chOff x="-318311" y="5026748"/>
            <a:chExt cx="7337768" cy="663172"/>
          </a:xfrm>
        </p:grpSpPr>
        <p:sp>
          <p:nvSpPr>
            <p:cNvPr id="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6"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文件级操作</a:t>
              </a:r>
            </a:p>
          </p:txBody>
        </p:sp>
        <p:pic>
          <p:nvPicPr>
            <p:cNvPr id="7" name="图片 6"/>
            <p:cNvPicPr>
              <a:picLocks noChangeAspect="1"/>
            </p:cNvPicPr>
            <p:nvPr/>
          </p:nvPicPr>
          <p:blipFill>
            <a:blip r:embed="rId2"/>
            <a:stretch>
              <a:fillRect/>
            </a:stretch>
          </p:blipFill>
          <p:spPr>
            <a:xfrm>
              <a:off x="1199659" y="5205012"/>
              <a:ext cx="420013" cy="322083"/>
            </a:xfrm>
            <a:prstGeom prst="rect">
              <a:avLst/>
            </a:prstGeom>
          </p:spPr>
        </p:pic>
      </p:grpSp>
      <p:sp>
        <p:nvSpPr>
          <p:cNvPr id="2" name="矩形 1"/>
          <p:cNvSpPr/>
          <p:nvPr/>
        </p:nvSpPr>
        <p:spPr>
          <a:xfrm>
            <a:off x="378396" y="1050848"/>
            <a:ext cx="2879314" cy="57458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zh-CN" altLang="en-US" sz="2400" b="1" dirty="0"/>
              <a:t>文件级别操作模块</a:t>
            </a:r>
            <a:endParaRPr lang="en-US" altLang="zh-CN" sz="2400" b="1" dirty="0"/>
          </a:p>
        </p:txBody>
      </p:sp>
    </p:spTree>
    <p:extLst>
      <p:ext uri="{BB962C8B-B14F-4D97-AF65-F5344CB8AC3E}">
        <p14:creationId xmlns:p14="http://schemas.microsoft.com/office/powerpoint/2010/main" val="2624413097"/>
      </p:ext>
    </p:extLst>
  </p:cSld>
  <p:clrMapOvr>
    <a:masterClrMapping/>
  </p:clrMapOvr>
  <p:transition spd="slow" advClick="0">
    <p:pull dir="d"/>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Content Placeholder 2"/>
          <p:cNvSpPr>
            <a:spLocks noGrp="1"/>
          </p:cNvSpPr>
          <p:nvPr>
            <p:ph idx="1"/>
          </p:nvPr>
        </p:nvSpPr>
        <p:spPr>
          <a:xfrm>
            <a:off x="728841" y="1844824"/>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dirty="0"/>
              <a:t>os</a:t>
            </a:r>
            <a:r>
              <a:rPr lang="zh-CN" altLang="en-US" sz="1800" dirty="0"/>
              <a:t>模块常用的文件操作函数</a:t>
            </a:r>
          </a:p>
        </p:txBody>
      </p:sp>
      <p:graphicFrame>
        <p:nvGraphicFramePr>
          <p:cNvPr id="3" name="Table -1"/>
          <p:cNvGraphicFramePr/>
          <p:nvPr>
            <p:extLst>
              <p:ext uri="{D42A27DB-BD31-4B8C-83A1-F6EECF244321}">
                <p14:modId xmlns:p14="http://schemas.microsoft.com/office/powerpoint/2010/main" val="3363018368"/>
              </p:ext>
            </p:extLst>
          </p:nvPr>
        </p:nvGraphicFramePr>
        <p:xfrm>
          <a:off x="899592" y="2492896"/>
          <a:ext cx="7345045" cy="2880995"/>
        </p:xfrm>
        <a:graphic>
          <a:graphicData uri="http://schemas.openxmlformats.org/drawingml/2006/table">
            <a:tbl>
              <a:tblPr firstRow="1" bandRow="1">
                <a:tableStyleId>{5940675A-B579-460E-94D1-54222C63F5DA}</a:tableStyleId>
              </a:tblPr>
              <a:tblGrid>
                <a:gridCol w="3984625">
                  <a:extLst>
                    <a:ext uri="{9D8B030D-6E8A-4147-A177-3AD203B41FA5}">
                      <a16:colId xmlns:a16="http://schemas.microsoft.com/office/drawing/2014/main" val="20000"/>
                    </a:ext>
                  </a:extLst>
                </a:gridCol>
                <a:gridCol w="336042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a:latin typeface="Calibri" panose="020F0502020204030204" charset="0"/>
                          <a:ea typeface="Calibri" panose="020F0502020204030204" charset="0"/>
                          <a:cs typeface="Calibri" panose="020F0502020204030204" charset="0"/>
                        </a:rPr>
                        <a:t>access(path, mode)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测试是否可以按照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指定的权限访问文件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chdir(path)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把</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设为当前工作目录</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chmod</a:t>
                      </a:r>
                      <a:r>
                        <a:rPr lang="en-US" altLang="zh-CN" sz="1350" b="0" u="none" dirty="0">
                          <a:latin typeface="宋体" panose="02010600030101010101" pitchFamily="2" charset="-122"/>
                          <a:ea typeface="宋体" panose="02010600030101010101" pitchFamily="2" charset="-122"/>
                          <a:cs typeface="宋体" panose="02010600030101010101" pitchFamily="2" charset="-122"/>
                        </a:rPr>
                        <a:t>(path, mode, *,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dir_fd</a:t>
                      </a:r>
                      <a:r>
                        <a:rPr lang="en-US" altLang="zh-CN" sz="1350" b="0" u="none" dirty="0">
                          <a:latin typeface="宋体" panose="02010600030101010101" pitchFamily="2" charset="-122"/>
                          <a:ea typeface="宋体" panose="02010600030101010101" pitchFamily="2" charset="-122"/>
                          <a:cs typeface="宋体" panose="02010600030101010101" pitchFamily="2" charset="-122"/>
                        </a:rPr>
                        <a:t>=None, </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follow_symlinks</a:t>
                      </a:r>
                      <a:r>
                        <a:rPr lang="en-US" altLang="zh-CN" sz="1350" b="0" u="none" dirty="0">
                          <a:latin typeface="宋体" panose="02010600030101010101" pitchFamily="2" charset="-122"/>
                          <a:ea typeface="宋体" panose="02010600030101010101" pitchFamily="2" charset="-122"/>
                          <a:cs typeface="宋体" panose="02010600030101010101" pitchFamily="2" charset="-122"/>
                        </a:rPr>
                        <a:t>=True)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改变文件的访问权限</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curdir</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当前文件夹</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environ</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包含系统环境变量和值的字典</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extsep</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当前操作系统所使用的文件扩展名分隔符</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get_exec_path()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返回可执行文件的搜索路径</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getcwd()</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返回当前工作目录</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listdir(path)</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目录下的文件和目录列表</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open(path, flags, mode=0o777, *, dir_fd=None)</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按照</a:t>
                      </a:r>
                      <a:r>
                        <a:rPr lang="en-US" altLang="zh-CN" sz="1350" b="0" u="none">
                          <a:latin typeface="宋体" panose="02010600030101010101" pitchFamily="2" charset="-122"/>
                          <a:ea typeface="宋体" panose="02010600030101010101" pitchFamily="2" charset="-122"/>
                          <a:cs typeface="宋体" panose="02010600030101010101" pitchFamily="2" charset="-122"/>
                        </a:rPr>
                        <a:t>mode</a:t>
                      </a:r>
                      <a:r>
                        <a:rPr lang="zh-CN" altLang="en-US" sz="1350" b="0" u="none">
                          <a:latin typeface="宋体" panose="02010600030101010101" pitchFamily="2" charset="-122"/>
                          <a:ea typeface="宋体" panose="02010600030101010101" pitchFamily="2" charset="-122"/>
                          <a:cs typeface="宋体" panose="02010600030101010101" pitchFamily="2" charset="-122"/>
                        </a:rPr>
                        <a:t>指定的权限打开文件，默认权限为可读、可写、可执行</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05740">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popen</a:t>
                      </a:r>
                      <a:r>
                        <a:rPr lang="en-US" altLang="zh-CN" sz="1350" b="0" u="none" dirty="0">
                          <a:latin typeface="宋体" panose="02010600030101010101" pitchFamily="2" charset="-122"/>
                          <a:ea typeface="宋体" panose="02010600030101010101" pitchFamily="2" charset="-122"/>
                          <a:cs typeface="宋体" panose="02010600030101010101" pitchFamily="2" charset="-122"/>
                        </a:rPr>
                        <a:t>(</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cmd</a:t>
                      </a:r>
                      <a:r>
                        <a:rPr lang="en-US" altLang="zh-CN" sz="1350" b="0" u="none" dirty="0">
                          <a:latin typeface="宋体" panose="02010600030101010101" pitchFamily="2" charset="-122"/>
                          <a:ea typeface="宋体" panose="02010600030101010101" pitchFamily="2" charset="-122"/>
                          <a:cs typeface="宋体" panose="02010600030101010101" pitchFamily="2" charset="-122"/>
                        </a:rPr>
                        <a:t>, mode='r', buffering=-1)</a:t>
                      </a:r>
                    </a:p>
                  </a:txBody>
                  <a:tcPr marL="27148"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创建进程，启动外部程序</a:t>
                      </a:r>
                    </a:p>
                  </a:txBody>
                  <a:tcPr marL="27148"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grpSp>
        <p:nvGrpSpPr>
          <p:cNvPr id="5" name="组合 4"/>
          <p:cNvGrpSpPr/>
          <p:nvPr/>
        </p:nvGrpSpPr>
        <p:grpSpPr>
          <a:xfrm>
            <a:off x="-684584" y="116632"/>
            <a:ext cx="6983240" cy="648072"/>
            <a:chOff x="-318311" y="5026748"/>
            <a:chExt cx="7337768" cy="663172"/>
          </a:xfrm>
        </p:grpSpPr>
        <p:sp>
          <p:nvSpPr>
            <p:cNvPr id="6"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7" name="TextBox 6"/>
            <p:cNvSpPr txBox="1">
              <a:spLocks noChangeArrowheads="1"/>
            </p:cNvSpPr>
            <p:nvPr/>
          </p:nvSpPr>
          <p:spPr bwMode="auto">
            <a:xfrm>
              <a:off x="-318311"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文件级操作</a:t>
              </a:r>
            </a:p>
          </p:txBody>
        </p:sp>
        <p:pic>
          <p:nvPicPr>
            <p:cNvPr id="8" name="图片 7"/>
            <p:cNvPicPr>
              <a:picLocks noChangeAspect="1"/>
            </p:cNvPicPr>
            <p:nvPr/>
          </p:nvPicPr>
          <p:blipFill>
            <a:blip r:embed="rId2"/>
            <a:stretch>
              <a:fillRect/>
            </a:stretch>
          </p:blipFill>
          <p:spPr>
            <a:xfrm>
              <a:off x="1199659" y="5205012"/>
              <a:ext cx="420013" cy="322083"/>
            </a:xfrm>
            <a:prstGeom prst="rect">
              <a:avLst/>
            </a:prstGeom>
          </p:spPr>
        </p:pic>
      </p:grpSp>
      <p:sp>
        <p:nvSpPr>
          <p:cNvPr id="9" name="矩形 8"/>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a:t>
            </a:r>
            <a:endParaRPr lang="en-US" altLang="zh-CN" sz="2400" b="1" dirty="0"/>
          </a:p>
        </p:txBody>
      </p:sp>
    </p:spTree>
    <p:extLst>
      <p:ext uri="{BB962C8B-B14F-4D97-AF65-F5344CB8AC3E}">
        <p14:creationId xmlns:p14="http://schemas.microsoft.com/office/powerpoint/2010/main" val="1122039946"/>
      </p:ext>
    </p:extLst>
  </p:cSld>
  <p:clrMapOvr>
    <a:masterClrMapping/>
  </p:clrMapOvr>
  <p:transition spd="slow" advClick="0">
    <p:pull dir="d"/>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Content Placeholder -1"/>
          <p:cNvGraphicFramePr>
            <a:graphicFrameLocks noGrp="1"/>
          </p:cNvGraphicFramePr>
          <p:nvPr>
            <p:ph idx="1"/>
          </p:nvPr>
        </p:nvGraphicFramePr>
        <p:xfrm>
          <a:off x="421101" y="2057611"/>
          <a:ext cx="7445375" cy="3138805"/>
        </p:xfrm>
        <a:graphic>
          <a:graphicData uri="http://schemas.openxmlformats.org/drawingml/2006/table">
            <a:tbl>
              <a:tblPr firstRow="1" bandRow="1">
                <a:tableStyleId>{5940675A-B579-460E-94D1-54222C63F5DA}</a:tableStyleId>
              </a:tblPr>
              <a:tblGrid>
                <a:gridCol w="2988945">
                  <a:extLst>
                    <a:ext uri="{9D8B030D-6E8A-4147-A177-3AD203B41FA5}">
                      <a16:colId xmlns:a16="http://schemas.microsoft.com/office/drawing/2014/main" val="20000"/>
                    </a:ext>
                  </a:extLst>
                </a:gridCol>
                <a:gridCol w="445643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480">
                <a:tc>
                  <a:txBody>
                    <a:bodyPr/>
                    <a:lstStyle/>
                    <a:p>
                      <a:pPr marL="0" indent="0" algn="l">
                        <a:buNone/>
                      </a:pPr>
                      <a:r>
                        <a:rPr lang="en-US" altLang="zh-CN" sz="1350" b="0" u="none" dirty="0">
                          <a:latin typeface="宋体" panose="02010600030101010101" pitchFamily="2" charset="-122"/>
                          <a:ea typeface="宋体" panose="02010600030101010101" pitchFamily="2" charset="-122"/>
                          <a:cs typeface="宋体" panose="02010600030101010101" pitchFamily="2" charset="-122"/>
                        </a:rPr>
                        <a:t>remove(path)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删除指定的文件，要求用户拥有删除文件的权限，并且文件没有只读或其他特殊属性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rename(src, dst)</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重命名文件或目录，可以实现文件的移动，若目标文件已存在则抛出异常，不能跨越磁盘或分区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1148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replace(old, new)</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重命名文件或目录，若目标文件已存在则直接覆盖，不能跨越磁盘或分区</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1211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scandir(path='.')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返回包含指定文件夹中所有</a:t>
                      </a:r>
                      <a:r>
                        <a:rPr lang="en-US" altLang="zh-CN" sz="1350" b="0" u="none">
                          <a:latin typeface="宋体" panose="02010600030101010101" pitchFamily="2" charset="-122"/>
                          <a:ea typeface="宋体" panose="02010600030101010101" pitchFamily="2" charset="-122"/>
                          <a:cs typeface="宋体" panose="02010600030101010101" pitchFamily="2" charset="-122"/>
                        </a:rPr>
                        <a:t>DirEntry</a:t>
                      </a:r>
                      <a:r>
                        <a:rPr lang="zh-CN" altLang="en-US" sz="1350" b="0" u="none">
                          <a:latin typeface="宋体" panose="02010600030101010101" pitchFamily="2" charset="-122"/>
                          <a:ea typeface="宋体" panose="02010600030101010101" pitchFamily="2" charset="-122"/>
                          <a:cs typeface="宋体" panose="02010600030101010101" pitchFamily="2" charset="-122"/>
                        </a:rPr>
                        <a:t>对象的迭代对象，遍历文件夹时比</a:t>
                      </a:r>
                      <a:r>
                        <a:rPr lang="en-US" altLang="zh-CN" sz="1350" b="0" u="none">
                          <a:latin typeface="宋体" panose="02010600030101010101" pitchFamily="2" charset="-122"/>
                          <a:ea typeface="宋体" panose="02010600030101010101" pitchFamily="2" charset="-122"/>
                          <a:cs typeface="宋体" panose="02010600030101010101" pitchFamily="2" charset="-122"/>
                        </a:rPr>
                        <a:t>listdir()</a:t>
                      </a:r>
                      <a:r>
                        <a:rPr lang="zh-CN" altLang="en-US" sz="1350" b="0" u="none">
                          <a:latin typeface="宋体" panose="02010600030101010101" pitchFamily="2" charset="-122"/>
                          <a:ea typeface="宋体" panose="02010600030101010101" pitchFamily="2" charset="-122"/>
                          <a:cs typeface="宋体" panose="02010600030101010101" pitchFamily="2" charset="-122"/>
                        </a:rPr>
                        <a:t>更加高效</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sep</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当前操作系统所使用的路径分隔符</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5781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startfile(filepath [, operation])</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使用关联的应用程序打开指定文件或启动指定应用程序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stat(path)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返回文件的所有属性</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system()</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启动外部程序</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truncate(path, length)</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将文件截断，只保留指定长度的内容</a:t>
                      </a: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write(fd, data)</a:t>
                      </a:r>
                    </a:p>
                  </a:txBody>
                  <a:tcPr marL="27151"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将</a:t>
                      </a:r>
                      <a:r>
                        <a:rPr lang="en-US" altLang="zh-CN" sz="1350" b="0" u="none" dirty="0">
                          <a:latin typeface="宋体" panose="02010600030101010101" pitchFamily="2" charset="-122"/>
                          <a:ea typeface="宋体" panose="02010600030101010101" pitchFamily="2" charset="-122"/>
                          <a:cs typeface="宋体" panose="02010600030101010101" pitchFamily="2" charset="-122"/>
                        </a:rPr>
                        <a:t>bytes</a:t>
                      </a:r>
                      <a:r>
                        <a:rPr lang="zh-CN" altLang="en-US" sz="1350" b="0" u="none" dirty="0">
                          <a:latin typeface="宋体" panose="02010600030101010101" pitchFamily="2" charset="-122"/>
                          <a:ea typeface="宋体" panose="02010600030101010101" pitchFamily="2" charset="-122"/>
                          <a:cs typeface="宋体" panose="02010600030101010101" pitchFamily="2" charset="-122"/>
                        </a:rPr>
                        <a:t>对象</a:t>
                      </a:r>
                      <a:r>
                        <a:rPr lang="en-US" altLang="zh-CN" sz="1350" b="0" u="none" dirty="0">
                          <a:latin typeface="宋体" panose="02010600030101010101" pitchFamily="2" charset="-122"/>
                          <a:ea typeface="宋体" panose="02010600030101010101" pitchFamily="2" charset="-122"/>
                          <a:cs typeface="宋体" panose="02010600030101010101" pitchFamily="2" charset="-122"/>
                        </a:rPr>
                        <a:t>data</a:t>
                      </a:r>
                      <a:r>
                        <a:rPr lang="zh-CN" altLang="en-US" sz="1350" b="0" u="none" dirty="0">
                          <a:latin typeface="宋体" panose="02010600030101010101" pitchFamily="2" charset="-122"/>
                          <a:ea typeface="宋体" panose="02010600030101010101" pitchFamily="2" charset="-122"/>
                          <a:cs typeface="宋体" panose="02010600030101010101" pitchFamily="2" charset="-122"/>
                        </a:rPr>
                        <a:t>写入文件</a:t>
                      </a:r>
                      <a:r>
                        <a:rPr lang="en-US" altLang="zh-CN" sz="1350" b="0" u="none" dirty="0" err="1">
                          <a:latin typeface="宋体" panose="02010600030101010101" pitchFamily="2" charset="-122"/>
                          <a:ea typeface="宋体" panose="02010600030101010101" pitchFamily="2" charset="-122"/>
                          <a:cs typeface="宋体" panose="02010600030101010101" pitchFamily="2" charset="-122"/>
                        </a:rPr>
                        <a:t>fd</a:t>
                      </a:r>
                      <a:endParaRPr lang="en-US" sz="1350" b="0" u="none" dirty="0">
                        <a:latin typeface="宋体" panose="02010600030101010101" pitchFamily="2" charset="-122"/>
                        <a:ea typeface="宋体" panose="02010600030101010101" pitchFamily="2" charset="-122"/>
                        <a:cs typeface="宋体" panose="02010600030101010101" pitchFamily="2" charset="-122"/>
                      </a:endParaRPr>
                    </a:p>
                  </a:txBody>
                  <a:tcPr marL="27151"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6" name="组合 5"/>
          <p:cNvGrpSpPr/>
          <p:nvPr/>
        </p:nvGrpSpPr>
        <p:grpSpPr>
          <a:xfrm>
            <a:off x="-252536" y="116632"/>
            <a:ext cx="6983240" cy="648072"/>
            <a:chOff x="135673"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
        <p:nvSpPr>
          <p:cNvPr id="10" name="矩形 9"/>
          <p:cNvSpPr/>
          <p:nvPr/>
        </p:nvSpPr>
        <p:spPr>
          <a:xfrm>
            <a:off x="378396" y="1050848"/>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a:t>
            </a:r>
            <a:endParaRPr lang="en-US" altLang="zh-CN" sz="2400" b="1" dirty="0"/>
          </a:p>
        </p:txBody>
      </p:sp>
    </p:spTree>
    <p:extLst>
      <p:ext uri="{BB962C8B-B14F-4D97-AF65-F5344CB8AC3E}">
        <p14:creationId xmlns:p14="http://schemas.microsoft.com/office/powerpoint/2010/main" val="1517756889"/>
      </p:ext>
    </p:extLst>
  </p:cSld>
  <p:clrMapOvr>
    <a:masterClrMapping/>
  </p:clrMapOvr>
  <p:transition spd="slow" advClick="0">
    <p:pull dir="d"/>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Content Placeholder 2"/>
          <p:cNvSpPr>
            <a:spLocks noGrp="1"/>
          </p:cNvSpPr>
          <p:nvPr>
            <p:ph idx="1"/>
          </p:nvPr>
        </p:nvSpPr>
        <p:spPr>
          <a:xfrm>
            <a:off x="882427" y="1365203"/>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2000" b="1" dirty="0"/>
              <a:t>os.path</a:t>
            </a:r>
            <a:r>
              <a:rPr lang="zh-CN" altLang="en-US" sz="2000" b="1" dirty="0"/>
              <a:t>常用的文件操作函数</a:t>
            </a:r>
          </a:p>
        </p:txBody>
      </p:sp>
      <p:graphicFrame>
        <p:nvGraphicFramePr>
          <p:cNvPr id="2" name="Table -1"/>
          <p:cNvGraphicFramePr/>
          <p:nvPr>
            <p:extLst>
              <p:ext uri="{D42A27DB-BD31-4B8C-83A1-F6EECF244321}">
                <p14:modId xmlns:p14="http://schemas.microsoft.com/office/powerpoint/2010/main" val="1500572056"/>
              </p:ext>
            </p:extLst>
          </p:nvPr>
        </p:nvGraphicFramePr>
        <p:xfrm>
          <a:off x="1675573" y="1746192"/>
          <a:ext cx="5700395" cy="2270125"/>
        </p:xfrm>
        <a:graphic>
          <a:graphicData uri="http://schemas.openxmlformats.org/drawingml/2006/table">
            <a:tbl>
              <a:tblPr firstRow="1" bandRow="1">
                <a:tableStyleId>{5940675A-B579-460E-94D1-54222C63F5DA}</a:tableStyleId>
              </a:tblPr>
              <a:tblGrid>
                <a:gridCol w="2066290">
                  <a:extLst>
                    <a:ext uri="{9D8B030D-6E8A-4147-A177-3AD203B41FA5}">
                      <a16:colId xmlns:a16="http://schemas.microsoft.com/office/drawing/2014/main" val="20000"/>
                    </a:ext>
                  </a:extLst>
                </a:gridCol>
                <a:gridCol w="3634105">
                  <a:extLst>
                    <a:ext uri="{9D8B030D-6E8A-4147-A177-3AD203B41FA5}">
                      <a16:colId xmlns:a16="http://schemas.microsoft.com/office/drawing/2014/main" val="20001"/>
                    </a:ext>
                  </a:extLst>
                </a:gridCol>
              </a:tblGrid>
              <a:tr h="206375">
                <a:tc>
                  <a:txBody>
                    <a:bodyPr/>
                    <a:lstStyle/>
                    <a:p>
                      <a:pPr marL="0" indent="0" algn="ctr">
                        <a:buNone/>
                      </a:pPr>
                      <a:r>
                        <a:rPr lang="zh-CN" altLang="en-US" sz="1350" b="1" u="none" dirty="0">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abspath(path)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basename(path)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返回指定路径的最后一个组成部分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commonpath(paths)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返回给定的多个路径的最长公共路径</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commonprefix(paths)</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返回给定的多个路径的最长公共前缀</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dirname(p)</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返回给定路径的文件夹部分</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exists(path)</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判断文件是否存在</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getatime(filename)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返回文件的最后访问时间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getctime(filename)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返回文件的创建时间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getmtime(filename)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返回文件的最后修改时间</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6375">
                <a:tc>
                  <a:txBody>
                    <a:bodyPr/>
                    <a:lstStyle/>
                    <a:p>
                      <a:pPr marL="0" indent="0" algn="l">
                        <a:buNone/>
                      </a:pPr>
                      <a:r>
                        <a:rPr lang="en-US" altLang="zh-CN" sz="1350" b="0" u="none" dirty="0" err="1">
                          <a:latin typeface="宋体" panose="02010600030101010101" pitchFamily="2" charset="-122"/>
                          <a:ea typeface="宋体" panose="02010600030101010101" pitchFamily="2" charset="-122"/>
                          <a:cs typeface="宋体" panose="02010600030101010101" pitchFamily="2" charset="-122"/>
                        </a:rPr>
                        <a:t>getsize</a:t>
                      </a:r>
                      <a:r>
                        <a:rPr lang="en-US" altLang="zh-CN" sz="1350" b="0" u="none" dirty="0">
                          <a:latin typeface="宋体" panose="02010600030101010101" pitchFamily="2" charset="-122"/>
                          <a:ea typeface="宋体" panose="02010600030101010101" pitchFamily="2" charset="-122"/>
                          <a:cs typeface="宋体" panose="02010600030101010101" pitchFamily="2" charset="-122"/>
                        </a:rPr>
                        <a:t>(filename)</a:t>
                      </a:r>
                    </a:p>
                  </a:txBody>
                  <a:tcPr marL="27149"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返回文件的大小</a:t>
                      </a:r>
                    </a:p>
                  </a:txBody>
                  <a:tcPr marL="27149"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sp>
        <p:nvSpPr>
          <p:cNvPr id="10" name="矩形 9"/>
          <p:cNvSpPr/>
          <p:nvPr/>
        </p:nvSpPr>
        <p:spPr>
          <a:xfrm>
            <a:off x="323528" y="811646"/>
            <a:ext cx="274786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a:t>
            </a:r>
            <a:endParaRPr lang="en-US" altLang="zh-CN" sz="2400" b="1" dirty="0"/>
          </a:p>
        </p:txBody>
      </p:sp>
      <p:graphicFrame>
        <p:nvGraphicFramePr>
          <p:cNvPr id="11" name="Table -1"/>
          <p:cNvGraphicFramePr/>
          <p:nvPr>
            <p:extLst>
              <p:ext uri="{D42A27DB-BD31-4B8C-83A1-F6EECF244321}">
                <p14:modId xmlns:p14="http://schemas.microsoft.com/office/powerpoint/2010/main" val="4125663481"/>
              </p:ext>
            </p:extLst>
          </p:nvPr>
        </p:nvGraphicFramePr>
        <p:xfrm>
          <a:off x="882427" y="4115015"/>
          <a:ext cx="7470140" cy="2327910"/>
        </p:xfrm>
        <a:graphic>
          <a:graphicData uri="http://schemas.openxmlformats.org/drawingml/2006/table">
            <a:tbl>
              <a:tblPr firstRow="1" bandRow="1">
                <a:tableStyleId>{5940675A-B579-460E-94D1-54222C63F5DA}</a:tableStyleId>
              </a:tblPr>
              <a:tblGrid>
                <a:gridCol w="1827530">
                  <a:extLst>
                    <a:ext uri="{9D8B030D-6E8A-4147-A177-3AD203B41FA5}">
                      <a16:colId xmlns:a16="http://schemas.microsoft.com/office/drawing/2014/main" val="20000"/>
                    </a:ext>
                  </a:extLst>
                </a:gridCol>
                <a:gridCol w="5642610">
                  <a:extLst>
                    <a:ext uri="{9D8B030D-6E8A-4147-A177-3AD203B41FA5}">
                      <a16:colId xmlns:a16="http://schemas.microsoft.com/office/drawing/2014/main" val="20001"/>
                    </a:ext>
                  </a:extLst>
                </a:gridCol>
              </a:tblGrid>
              <a:tr h="205740">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ctr">
                        <a:buNone/>
                      </a:pPr>
                      <a:r>
                        <a:rPr lang="zh-CN" altLang="en-US" sz="1350" b="1" u="none">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isabs(path)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是否为绝对路径</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isdir(path)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是否为文件夹</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isfile(path)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判断</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r>
                        <a:rPr lang="zh-CN" altLang="en-US" sz="1350" b="0" u="none">
                          <a:latin typeface="宋体" panose="02010600030101010101" pitchFamily="2" charset="-122"/>
                          <a:ea typeface="宋体" panose="02010600030101010101" pitchFamily="2" charset="-122"/>
                          <a:cs typeface="宋体" panose="02010600030101010101" pitchFamily="2" charset="-122"/>
                        </a:rPr>
                        <a:t>是否为文件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join(path, *paths)</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连接两个或多个</a:t>
                      </a:r>
                      <a:r>
                        <a:rPr lang="en-US" altLang="zh-CN" sz="1350" b="0" u="none">
                          <a:latin typeface="宋体" panose="02010600030101010101" pitchFamily="2" charset="-122"/>
                          <a:ea typeface="宋体" panose="02010600030101010101" pitchFamily="2" charset="-122"/>
                          <a:cs typeface="宋体" panose="02010600030101010101" pitchFamily="2" charset="-122"/>
                        </a:rPr>
                        <a:t>path</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063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realpath(path)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返回给定路径的绝对路径</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relpath(path)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返回给定路径的相对路径，不能跨越磁盘驱动器或分区</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samefile(f1, f2)</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测试</a:t>
                      </a:r>
                      <a:r>
                        <a:rPr lang="en-US" altLang="zh-CN" sz="1350" b="0" u="none">
                          <a:latin typeface="宋体" panose="02010600030101010101" pitchFamily="2" charset="-122"/>
                          <a:ea typeface="宋体" panose="02010600030101010101" pitchFamily="2" charset="-122"/>
                          <a:cs typeface="宋体" panose="02010600030101010101" pitchFamily="2" charset="-122"/>
                        </a:rPr>
                        <a:t>f1</a:t>
                      </a:r>
                      <a:r>
                        <a:rPr lang="zh-CN" altLang="en-US" sz="1350" b="0" u="none">
                          <a:latin typeface="宋体" panose="02010600030101010101" pitchFamily="2" charset="-122"/>
                          <a:ea typeface="宋体" panose="02010600030101010101" pitchFamily="2" charset="-122"/>
                          <a:cs typeface="宋体" panose="02010600030101010101" pitchFamily="2" charset="-122"/>
                        </a:rPr>
                        <a:t>和</a:t>
                      </a:r>
                      <a:r>
                        <a:rPr lang="en-US" altLang="zh-CN" sz="1350" b="0" u="none">
                          <a:latin typeface="宋体" panose="02010600030101010101" pitchFamily="2" charset="-122"/>
                          <a:ea typeface="宋体" panose="02010600030101010101" pitchFamily="2" charset="-122"/>
                          <a:cs typeface="宋体" panose="02010600030101010101" pitchFamily="2" charset="-122"/>
                        </a:rPr>
                        <a:t>f2</a:t>
                      </a:r>
                      <a:r>
                        <a:rPr lang="zh-CN" altLang="en-US" sz="1350" b="0" u="none">
                          <a:latin typeface="宋体" panose="02010600030101010101" pitchFamily="2" charset="-122"/>
                          <a:ea typeface="宋体" panose="02010600030101010101" pitchFamily="2" charset="-122"/>
                          <a:cs typeface="宋体" panose="02010600030101010101" pitchFamily="2" charset="-122"/>
                        </a:rPr>
                        <a:t>这两个路径是否引用的同一个文件</a:t>
                      </a:r>
                      <a:endParaRPr lang="en-US" sz="1350" b="0" u="none">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69875">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以路径中的最后一个斜线为分隔符把路径分隔成两部分，以元组形式返回</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splitext(path)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a:latin typeface="宋体" panose="02010600030101010101" pitchFamily="2" charset="-122"/>
                          <a:ea typeface="宋体" panose="02010600030101010101" pitchFamily="2" charset="-122"/>
                          <a:cs typeface="宋体" panose="02010600030101010101" pitchFamily="2" charset="-122"/>
                        </a:rPr>
                        <a:t>从路径中分隔文件的扩展名</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05740">
                <a:tc>
                  <a:txBody>
                    <a:bodyPr/>
                    <a:lstStyle/>
                    <a:p>
                      <a:pPr marL="0" indent="0" algn="l">
                        <a:buNone/>
                      </a:pPr>
                      <a:r>
                        <a:rPr lang="en-US" altLang="zh-CN" sz="1350" b="0" u="none">
                          <a:latin typeface="宋体" panose="02010600030101010101" pitchFamily="2" charset="-122"/>
                          <a:ea typeface="宋体" panose="02010600030101010101" pitchFamily="2" charset="-122"/>
                          <a:cs typeface="宋体" panose="02010600030101010101" pitchFamily="2" charset="-122"/>
                        </a:rPr>
                        <a:t>splitdrive(path)</a:t>
                      </a:r>
                    </a:p>
                  </a:txBody>
                  <a:tcPr marL="2715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marL="0" indent="0" algn="l">
                        <a:buNone/>
                      </a:pPr>
                      <a:r>
                        <a:rPr lang="zh-CN" altLang="en-US" sz="1350" b="0" u="none" dirty="0">
                          <a:latin typeface="宋体" panose="02010600030101010101" pitchFamily="2" charset="-122"/>
                          <a:ea typeface="宋体" panose="02010600030101010101" pitchFamily="2" charset="-122"/>
                          <a:cs typeface="宋体" panose="02010600030101010101" pitchFamily="2" charset="-122"/>
                        </a:rPr>
                        <a:t>从路径中分隔驱动器的名称</a:t>
                      </a:r>
                    </a:p>
                  </a:txBody>
                  <a:tcPr marL="2715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bl>
          </a:graphicData>
        </a:graphic>
      </p:graphicFrame>
      <p:grpSp>
        <p:nvGrpSpPr>
          <p:cNvPr id="13" name="组合 12"/>
          <p:cNvGrpSpPr/>
          <p:nvPr/>
        </p:nvGrpSpPr>
        <p:grpSpPr>
          <a:xfrm>
            <a:off x="-252536" y="116632"/>
            <a:ext cx="6983240" cy="648072"/>
            <a:chOff x="135673" y="5026748"/>
            <a:chExt cx="7337768" cy="663172"/>
          </a:xfrm>
        </p:grpSpPr>
        <p:sp>
          <p:nvSpPr>
            <p:cNvPr id="14"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5"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6" name="图片 15"/>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683443010"/>
      </p:ext>
    </p:extLst>
  </p:cSld>
  <p:clrMapOvr>
    <a:masterClrMapping/>
  </p:clrMapOvr>
  <p:transition spd="slow" advClick="0">
    <p:pull dir="d"/>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文本占位符 46082"/>
          <p:cNvSpPr>
            <a:spLocks noGrp="1"/>
          </p:cNvSpPr>
          <p:nvPr>
            <p:ph idx="1"/>
          </p:nvPr>
        </p:nvSpPr>
        <p:spPr>
          <a:xfrm>
            <a:off x="1159765" y="1700808"/>
            <a:ext cx="7546975" cy="3659505"/>
          </a:xfrm>
        </p:spPr>
        <p:txBody>
          <a:bodyPr vert="horz" wrap="square" lIns="68591" tIns="34295" rIns="68591" bIns="34295" numCol="1" anchor="t" anchorCtr="0" compatLnSpc="1">
            <a:prstTxWarp prst="textNoShape">
              <a:avLst/>
            </a:prstTxWarp>
          </a:bodyPr>
          <a:lstStyle/>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os</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import </a:t>
            </a:r>
            <a:r>
              <a:rPr lang="en-US" altLang="zh-CN" sz="1200" dirty="0" err="1">
                <a:latin typeface="Consolas" panose="020B0609020204030204" pitchFamily="49" charset="0"/>
              </a:rPr>
              <a:t>os.path</a:t>
            </a:r>
            <a:endParaRPr lang="en-US" altLang="zh-CN" sz="1200" dirty="0">
              <a:latin typeface="Consolas" panose="020B0609020204030204" pitchFamily="49" charset="0"/>
            </a:endParaRP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('test1.txt')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('c:\\test1.txt', 'c:\\test2.txt')  # </a:t>
            </a:r>
            <a:r>
              <a:rPr lang="zh-CN" altLang="en-US" sz="1200" dirty="0">
                <a:latin typeface="Consolas" panose="020B0609020204030204" pitchFamily="49" charset="0"/>
              </a:rPr>
              <a:t>此时</a:t>
            </a:r>
            <a:r>
              <a:rPr lang="en-US" altLang="zh-CN" sz="1200" dirty="0">
                <a:latin typeface="Consolas" panose="020B0609020204030204" pitchFamily="49" charset="0"/>
              </a:rPr>
              <a:t>c:\\test1.txt</a:t>
            </a:r>
            <a:r>
              <a:rPr lang="zh-CN" altLang="en-US" sz="1200" dirty="0">
                <a:latin typeface="Consolas" panose="020B0609020204030204" pitchFamily="49" charset="0"/>
              </a:rPr>
              <a:t>不存在</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Traceback (most recent call last):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File "&lt;pyshell#17&gt;", line 1, in &lt;module&gt;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    os.rename('c:\\test1.txt', 'c:\\test2.txt')</a:t>
            </a:r>
          </a:p>
          <a:p>
            <a:pPr>
              <a:spcBef>
                <a:spcPct val="0"/>
              </a:spcBef>
              <a:buSzPct val="90000"/>
              <a:buFont typeface="Wingdings" panose="05000000000000000000" pitchFamily="2" charset="2"/>
              <a:buNone/>
            </a:pPr>
            <a:r>
              <a:rPr lang="zh-CN" altLang="zh-CN" sz="1200" dirty="0">
                <a:solidFill>
                  <a:srgbClr val="FF0000"/>
                </a:solidFill>
                <a:latin typeface="Consolas" panose="020B0609020204030204" pitchFamily="49" charset="0"/>
              </a:rPr>
              <a:t>FileNotFoundError: [WinError 2] 系统找不到指定的文件。: 'c:\\test1.txt' -&gt; 'c:\\test2.txt'</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os.rename</a:t>
            </a:r>
            <a:r>
              <a:rPr lang="en-US" altLang="zh-CN" sz="1200" dirty="0">
                <a:latin typeface="Consolas" panose="020B0609020204030204" pitchFamily="49" charset="0"/>
              </a:rPr>
              <a:t>('c:\\dfg.txt', 'c:\\test2.txt')    # </a:t>
            </a:r>
            <a:r>
              <a:rPr lang="zh-CN" altLang="en-US" sz="1200" dirty="0">
                <a:latin typeface="Consolas" panose="020B0609020204030204" pitchFamily="49" charset="0"/>
              </a:rPr>
              <a:t>可以实现文件的改名和移动</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('c:\\dfg.txt')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False</a:t>
            </a:r>
          </a:p>
          <a:p>
            <a:pPr>
              <a:spcBef>
                <a:spcPct val="0"/>
              </a:spcBef>
              <a:buSzPct val="90000"/>
              <a:buFont typeface="Wingdings" panose="05000000000000000000" pitchFamily="2" charset="2"/>
              <a:buNone/>
            </a:pPr>
            <a:r>
              <a:rPr lang="en-US" altLang="zh-CN" sz="1200" dirty="0">
                <a:latin typeface="Consolas" panose="020B0609020204030204" pitchFamily="49" charset="0"/>
              </a:rPr>
              <a:t>&gt;&gt;&gt; </a:t>
            </a:r>
            <a:r>
              <a:rPr lang="en-US" altLang="zh-CN" sz="1200" dirty="0" err="1">
                <a:latin typeface="Consolas" panose="020B0609020204030204" pitchFamily="49" charset="0"/>
              </a:rPr>
              <a:t>os.path.exists</a:t>
            </a:r>
            <a:r>
              <a:rPr lang="en-US" altLang="zh-CN" sz="1200" dirty="0">
                <a:latin typeface="Consolas" panose="020B0609020204030204" pitchFamily="49" charset="0"/>
              </a:rPr>
              <a:t>('c:\\test2.txt')</a:t>
            </a:r>
          </a:p>
          <a:p>
            <a:pPr>
              <a:spcBef>
                <a:spcPct val="0"/>
              </a:spcBef>
              <a:buSzPct val="90000"/>
              <a:buFont typeface="Wingdings" panose="05000000000000000000" pitchFamily="2" charset="2"/>
              <a:buNone/>
            </a:pPr>
            <a:r>
              <a:rPr lang="en-US" altLang="zh-CN" sz="1200" dirty="0">
                <a:solidFill>
                  <a:srgbClr val="00B0F0"/>
                </a:solidFill>
                <a:latin typeface="Consolas" panose="020B0609020204030204" pitchFamily="49" charset="0"/>
              </a:rPr>
              <a:t>True</a:t>
            </a: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模块示例</a:t>
            </a:r>
            <a:endParaRPr lang="en-US" altLang="zh-CN" sz="2400" b="1" dirty="0"/>
          </a:p>
        </p:txBody>
      </p:sp>
      <p:grpSp>
        <p:nvGrpSpPr>
          <p:cNvPr id="14" name="组合 13"/>
          <p:cNvGrpSpPr/>
          <p:nvPr/>
        </p:nvGrpSpPr>
        <p:grpSpPr>
          <a:xfrm>
            <a:off x="-252536" y="116632"/>
            <a:ext cx="6983240" cy="648072"/>
            <a:chOff x="135673" y="5026748"/>
            <a:chExt cx="7337768" cy="663172"/>
          </a:xfrm>
        </p:grpSpPr>
        <p:sp>
          <p:nvSpPr>
            <p:cNvPr id="15"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6"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7" name="图片 16"/>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694322902"/>
      </p:ext>
    </p:extLst>
  </p:cSld>
  <p:clrMapOvr>
    <a:masterClrMapping/>
  </p:clrMapOvr>
  <p:transition spd="slow" advClick="0">
    <p:pull dir="d"/>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内容占位符 2"/>
          <p:cNvSpPr>
            <a:spLocks noGrp="1"/>
          </p:cNvSpPr>
          <p:nvPr>
            <p:ph idx="1"/>
          </p:nvPr>
        </p:nvSpPr>
        <p:spPr>
          <a:xfrm>
            <a:off x="898054" y="1324770"/>
            <a:ext cx="8229600" cy="4678451"/>
          </a:xfrm>
        </p:spPr>
        <p:txBody>
          <a:bodyPr vert="horz" wrap="square" lIns="68591" tIns="34295" rIns="68591" bIns="34295" numCol="1" anchor="t" anchorCtr="0" compatLnSpc="1">
            <a:prstTxWarp prst="textNoShape">
              <a:avLst/>
            </a:prstTxWarp>
          </a:bodyPr>
          <a:lstStyle/>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path='d:\\</a:t>
            </a:r>
            <a:r>
              <a:rPr lang="en-US" altLang="zh-CN" sz="1350" dirty="0" err="1">
                <a:latin typeface="Consolas" panose="020B0609020204030204" pitchFamily="49" charset="0"/>
              </a:rPr>
              <a:t>mypython_exp</a:t>
            </a:r>
            <a:r>
              <a:rPr lang="en-US" altLang="zh-CN" sz="1350" dirty="0">
                <a:latin typeface="Consolas" panose="020B0609020204030204" pitchFamily="49" charset="0"/>
              </a:rPr>
              <a:t>\\new_test.txt'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os.path.dirname</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 'new_test.txt')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os.path.splitdrive</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 '\\</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\\new_test.txt')</a:t>
            </a:r>
          </a:p>
          <a:p>
            <a:pPr>
              <a:lnSpc>
                <a:spcPct val="130000"/>
              </a:lnSpc>
              <a:spcBef>
                <a:spcPct val="0"/>
              </a:spcBef>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os.path.splitext</a:t>
            </a:r>
            <a:r>
              <a:rPr lang="en-US" altLang="zh-CN" sz="1350" dirty="0">
                <a:latin typeface="Consolas" panose="020B0609020204030204" pitchFamily="49" charset="0"/>
              </a:rPr>
              <a:t>(path)</a:t>
            </a:r>
          </a:p>
          <a:p>
            <a:pPr>
              <a:lnSpc>
                <a:spcPct val="130000"/>
              </a:lnSpc>
              <a:spcBef>
                <a:spcPct val="0"/>
              </a:spcBef>
              <a:buSzPct val="90000"/>
              <a:buFont typeface="Wingdings" panose="05000000000000000000" pitchFamily="2" charset="2"/>
              <a:buNone/>
            </a:pPr>
            <a:r>
              <a:rPr lang="en-US" altLang="zh-CN" sz="1350" dirty="0">
                <a:solidFill>
                  <a:srgbClr val="0000FF"/>
                </a:solidFill>
                <a:latin typeface="Consolas" panose="020B0609020204030204" pitchFamily="49" charset="0"/>
              </a:rPr>
              <a:t>('d:\\</a:t>
            </a:r>
            <a:r>
              <a:rPr lang="en-US" altLang="zh-CN" sz="1350" dirty="0" err="1">
                <a:solidFill>
                  <a:srgbClr val="0000FF"/>
                </a:solidFill>
                <a:latin typeface="Consolas" panose="020B0609020204030204" pitchFamily="49" charset="0"/>
              </a:rPr>
              <a:t>mypython_exp</a:t>
            </a:r>
            <a:r>
              <a:rPr lang="en-US" altLang="zh-CN" sz="1350" dirty="0">
                <a:solidFill>
                  <a:srgbClr val="0000FF"/>
                </a:solidFill>
                <a:latin typeface="Consolas" panose="020B0609020204030204" pitchFamily="49" charset="0"/>
              </a:rPr>
              <a:t>\\</a:t>
            </a:r>
            <a:r>
              <a:rPr lang="en-US" altLang="zh-CN" sz="1350" dirty="0" err="1">
                <a:solidFill>
                  <a:srgbClr val="0000FF"/>
                </a:solidFill>
                <a:latin typeface="Consolas" panose="020B0609020204030204" pitchFamily="49" charset="0"/>
              </a:rPr>
              <a:t>new_test</a:t>
            </a:r>
            <a:r>
              <a:rPr lang="en-US" altLang="zh-CN" sz="1350" dirty="0">
                <a:solidFill>
                  <a:srgbClr val="0000FF"/>
                </a:solidFill>
                <a:latin typeface="Consolas" panose="020B0609020204030204" pitchFamily="49" charset="0"/>
              </a:rPr>
              <a:t>', '.txt')</a:t>
            </a:r>
          </a:p>
        </p:txBody>
      </p:sp>
      <p:sp>
        <p:nvSpPr>
          <p:cNvPr id="9" name="矩形 8"/>
          <p:cNvSpPr/>
          <p:nvPr/>
        </p:nvSpPr>
        <p:spPr>
          <a:xfrm>
            <a:off x="323528" y="811646"/>
            <a:ext cx="3363421"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os</a:t>
            </a:r>
            <a:r>
              <a:rPr lang="zh-CN" altLang="en-US" sz="2400" noProof="1"/>
              <a:t>与</a:t>
            </a:r>
            <a:r>
              <a:rPr lang="en-US" altLang="zh-CN" sz="2400" noProof="1"/>
              <a:t>os.path</a:t>
            </a:r>
            <a:r>
              <a:rPr lang="zh-CN" altLang="en-US" sz="2400" noProof="1"/>
              <a:t>模块示例</a:t>
            </a:r>
            <a:endParaRPr lang="en-US" altLang="zh-CN" sz="2400" b="1" dirty="0"/>
          </a:p>
        </p:txBody>
      </p:sp>
      <p:sp>
        <p:nvSpPr>
          <p:cNvPr id="10" name="文本占位符 47106"/>
          <p:cNvSpPr txBox="1">
            <a:spLocks/>
          </p:cNvSpPr>
          <p:nvPr/>
        </p:nvSpPr>
        <p:spPr bwMode="auto">
          <a:xfrm>
            <a:off x="760045" y="4357269"/>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Clr>
                <a:srgbClr val="FF0000"/>
              </a:buClr>
              <a:buSzPct val="90000"/>
              <a:buFont typeface="Wingdings" panose="05000000000000000000" pitchFamily="2" charset="2"/>
              <a:buChar char="n"/>
            </a:pPr>
            <a:r>
              <a:rPr lang="zh-CN" altLang="en-US" sz="1800" dirty="0"/>
              <a:t>列出当前目录下所有扩展名为</a:t>
            </a:r>
            <a:r>
              <a:rPr lang="en-US" altLang="zh-CN" sz="1800" dirty="0" err="1"/>
              <a:t>pyc</a:t>
            </a:r>
            <a:r>
              <a:rPr lang="zh-CN" altLang="en-US" sz="1800" dirty="0"/>
              <a:t>的文件：</a:t>
            </a:r>
          </a:p>
          <a:p>
            <a:pPr>
              <a:buSzPct val="90000"/>
              <a:buFont typeface="Wingdings" panose="05000000000000000000" pitchFamily="2" charset="2"/>
              <a:buNone/>
            </a:pPr>
            <a:endParaRPr lang="en-US" altLang="zh-CN" sz="1350" dirty="0">
              <a:latin typeface="Consolas" panose="020B0609020204030204" pitchFamily="49" charset="0"/>
            </a:endParaRPr>
          </a:p>
          <a:p>
            <a:pPr>
              <a:buSzPct val="90000"/>
              <a:buFont typeface="Wingdings" panose="05000000000000000000" pitchFamily="2" charset="2"/>
              <a:buNone/>
            </a:pPr>
            <a:r>
              <a:rPr lang="en-US" altLang="zh-CN" sz="1350" dirty="0">
                <a:latin typeface="Consolas" panose="020B0609020204030204" pitchFamily="49" charset="0"/>
              </a:rPr>
              <a:t>&gt;&gt;&gt; import os</a:t>
            </a:r>
          </a:p>
          <a:p>
            <a:pPr>
              <a:buSzPct val="90000"/>
              <a:buFont typeface="Wingdings" panose="05000000000000000000" pitchFamily="2" charset="2"/>
              <a:buNone/>
            </a:pPr>
            <a:r>
              <a:rPr lang="en-US" altLang="zh-CN" sz="1350" dirty="0">
                <a:latin typeface="Consolas" panose="020B0609020204030204" pitchFamily="49" charset="0"/>
              </a:rPr>
              <a:t>&gt;&gt;&gt; [</a:t>
            </a:r>
            <a:r>
              <a:rPr lang="en-US" altLang="zh-CN" sz="1350" dirty="0" err="1">
                <a:latin typeface="Consolas" panose="020B0609020204030204" pitchFamily="49" charset="0"/>
              </a:rPr>
              <a:t>fname</a:t>
            </a:r>
            <a:r>
              <a:rPr lang="en-US" altLang="zh-CN" sz="1350" dirty="0">
                <a:latin typeface="Consolas" panose="020B0609020204030204" pitchFamily="49" charset="0"/>
              </a:rPr>
              <a:t> for </a:t>
            </a:r>
            <a:r>
              <a:rPr lang="en-US" altLang="zh-CN" sz="1350" dirty="0" err="1">
                <a:latin typeface="Consolas" panose="020B0609020204030204" pitchFamily="49" charset="0"/>
              </a:rPr>
              <a:t>fname</a:t>
            </a:r>
            <a:r>
              <a:rPr lang="en-US" altLang="zh-CN" sz="1350" dirty="0">
                <a:latin typeface="Consolas" panose="020B0609020204030204" pitchFamily="49" charset="0"/>
              </a:rPr>
              <a:t> in </a:t>
            </a:r>
            <a:r>
              <a:rPr lang="en-US" altLang="zh-CN" sz="1350" dirty="0" err="1">
                <a:latin typeface="Consolas" panose="020B0609020204030204" pitchFamily="49" charset="0"/>
              </a:rPr>
              <a:t>os.listdir</a:t>
            </a:r>
            <a:r>
              <a:rPr lang="en-US" altLang="zh-CN" sz="1350" dirty="0">
                <a:latin typeface="Consolas" panose="020B0609020204030204" pitchFamily="49" charset="0"/>
              </a:rPr>
              <a:t>(</a:t>
            </a:r>
            <a:r>
              <a:rPr lang="en-US" altLang="zh-CN" sz="1350" dirty="0" err="1">
                <a:latin typeface="Consolas" panose="020B0609020204030204" pitchFamily="49" charset="0"/>
              </a:rPr>
              <a:t>os.getcwd</a:t>
            </a:r>
            <a:r>
              <a:rPr lang="en-US" altLang="zh-CN" sz="1350" dirty="0">
                <a:latin typeface="Consolas" panose="020B0609020204030204" pitchFamily="49" charset="0"/>
              </a:rPr>
              <a:t>()) if   </a:t>
            </a:r>
          </a:p>
          <a:p>
            <a:pPr>
              <a:buSzPct val="90000"/>
              <a:buFont typeface="Wingdings" panose="05000000000000000000" pitchFamily="2" charset="2"/>
              <a:buNone/>
            </a:pPr>
            <a:r>
              <a:rPr lang="en-US" altLang="zh-CN" sz="1350" dirty="0">
                <a:latin typeface="Consolas" panose="020B0609020204030204" pitchFamily="49" charset="0"/>
              </a:rPr>
              <a:t>     </a:t>
            </a:r>
            <a:r>
              <a:rPr lang="en-US" altLang="zh-CN" sz="1350" dirty="0" err="1">
                <a:latin typeface="Consolas" panose="020B0609020204030204" pitchFamily="49" charset="0"/>
              </a:rPr>
              <a:t>os.path.isfile</a:t>
            </a:r>
            <a:r>
              <a:rPr lang="en-US" altLang="zh-CN" sz="1350" dirty="0">
                <a:latin typeface="Consolas" panose="020B0609020204030204" pitchFamily="49" charset="0"/>
              </a:rPr>
              <a:t>(</a:t>
            </a:r>
            <a:r>
              <a:rPr lang="en-US" altLang="zh-CN" sz="1350" dirty="0" err="1">
                <a:latin typeface="Consolas" panose="020B0609020204030204" pitchFamily="49" charset="0"/>
              </a:rPr>
              <a:t>fname</a:t>
            </a:r>
            <a:r>
              <a:rPr lang="en-US" altLang="zh-CN" sz="1350" dirty="0">
                <a:latin typeface="Consolas" panose="020B0609020204030204" pitchFamily="49" charset="0"/>
              </a:rPr>
              <a:t>) and </a:t>
            </a:r>
            <a:r>
              <a:rPr lang="en-US" altLang="zh-CN" sz="1350" dirty="0" err="1">
                <a:latin typeface="Consolas" panose="020B0609020204030204" pitchFamily="49" charset="0"/>
              </a:rPr>
              <a:t>fname.endswith</a:t>
            </a:r>
            <a:r>
              <a:rPr lang="en-US" altLang="zh-CN" sz="1350" dirty="0">
                <a:latin typeface="Consolas" panose="020B0609020204030204" pitchFamily="49" charset="0"/>
              </a:rPr>
              <a:t>('.</a:t>
            </a:r>
            <a:r>
              <a:rPr lang="en-US" altLang="zh-CN" sz="1350" dirty="0" err="1">
                <a:latin typeface="Consolas" panose="020B0609020204030204" pitchFamily="49" charset="0"/>
              </a:rPr>
              <a:t>pyc</a:t>
            </a:r>
            <a:r>
              <a:rPr lang="en-US" altLang="zh-CN" sz="1350" dirty="0">
                <a:latin typeface="Consolas" panose="020B0609020204030204" pitchFamily="49" charset="0"/>
              </a:rPr>
              <a:t>')]</a:t>
            </a:r>
          </a:p>
          <a:p>
            <a:pPr>
              <a:buSzPct val="90000"/>
              <a:buFont typeface="Wingdings" panose="05000000000000000000" pitchFamily="2" charset="2"/>
              <a:buNone/>
            </a:pPr>
            <a:endParaRPr lang="en-US" altLang="zh-CN" sz="1350" dirty="0">
              <a:latin typeface="Consolas" panose="020B0609020204030204" pitchFamily="49" charset="0"/>
            </a:endParaRPr>
          </a:p>
          <a:p>
            <a:pPr>
              <a:buSzPct val="90000"/>
              <a:buFont typeface="Wingdings" panose="05000000000000000000" pitchFamily="2" charset="2"/>
              <a:buNone/>
            </a:pPr>
            <a:r>
              <a:rPr lang="en-US" altLang="zh-CN" sz="1350" dirty="0">
                <a:solidFill>
                  <a:srgbClr val="0000FF"/>
                </a:solidFill>
                <a:latin typeface="Consolas" panose="020B0609020204030204" pitchFamily="49" charset="0"/>
              </a:rPr>
              <a:t>['</a:t>
            </a:r>
            <a:r>
              <a:rPr lang="en-US" altLang="zh-CN" sz="1350" dirty="0" err="1">
                <a:solidFill>
                  <a:srgbClr val="0000FF"/>
                </a:solidFill>
                <a:latin typeface="Consolas" panose="020B0609020204030204" pitchFamily="49" charset="0"/>
              </a:rPr>
              <a:t>consts.pyc</a:t>
            </a:r>
            <a:r>
              <a:rPr lang="en-US" altLang="zh-CN" sz="1350" dirty="0">
                <a:solidFill>
                  <a:srgbClr val="0000FF"/>
                </a:solidFill>
                <a:latin typeface="Consolas" panose="020B0609020204030204" pitchFamily="49" charset="0"/>
              </a:rPr>
              <a:t>', '</a:t>
            </a:r>
            <a:r>
              <a:rPr lang="en-US" altLang="zh-CN" sz="1350" dirty="0" err="1">
                <a:solidFill>
                  <a:srgbClr val="0000FF"/>
                </a:solidFill>
                <a:latin typeface="Consolas" panose="020B0609020204030204" pitchFamily="49" charset="0"/>
              </a:rPr>
              <a:t>database_demo.pyc</a:t>
            </a:r>
            <a:r>
              <a:rPr lang="en-US" altLang="zh-CN" sz="1350" dirty="0">
                <a:solidFill>
                  <a:srgbClr val="0000FF"/>
                </a:solidFill>
                <a:latin typeface="Consolas" panose="020B0609020204030204" pitchFamily="49" charset="0"/>
              </a:rPr>
              <a:t>', '</a:t>
            </a:r>
            <a:r>
              <a:rPr lang="en-US" altLang="zh-CN" sz="1350" dirty="0" err="1">
                <a:solidFill>
                  <a:srgbClr val="0000FF"/>
                </a:solidFill>
                <a:latin typeface="Consolas" panose="020B0609020204030204" pitchFamily="49" charset="0"/>
              </a:rPr>
              <a:t>nqueens.pyc</a:t>
            </a:r>
            <a:r>
              <a:rPr lang="en-US" altLang="zh-CN" sz="1350" dirty="0">
                <a:solidFill>
                  <a:srgbClr val="0000FF"/>
                </a:solidFill>
                <a:latin typeface="Consolas" panose="020B0609020204030204" pitchFamily="49" charset="0"/>
              </a:rPr>
              <a:t>']</a:t>
            </a:r>
          </a:p>
        </p:txBody>
      </p:sp>
      <p:grpSp>
        <p:nvGrpSpPr>
          <p:cNvPr id="11" name="组合 10"/>
          <p:cNvGrpSpPr/>
          <p:nvPr/>
        </p:nvGrpSpPr>
        <p:grpSpPr>
          <a:xfrm>
            <a:off x="-252536" y="116632"/>
            <a:ext cx="6983240" cy="648072"/>
            <a:chOff x="135673" y="5026748"/>
            <a:chExt cx="7337768" cy="663172"/>
          </a:xfrm>
        </p:grpSpPr>
        <p:sp>
          <p:nvSpPr>
            <p:cNvPr id="12"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3"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4" name="图片 13"/>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856510190"/>
      </p:ext>
    </p:extLst>
  </p:cSld>
  <p:clrMapOvr>
    <a:masterClrMapping/>
  </p:clrMapOvr>
  <p:transition spd="slow" advClick="0">
    <p:pull dir="d"/>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1"/>
          <p:cNvGraphicFramePr>
            <a:graphicFrameLocks noGrp="1"/>
          </p:cNvGraphicFramePr>
          <p:nvPr>
            <p:ph idx="1"/>
          </p:nvPr>
        </p:nvGraphicFramePr>
        <p:xfrm>
          <a:off x="349885" y="2012315"/>
          <a:ext cx="7776210" cy="3585210"/>
        </p:xfrm>
        <a:graphic>
          <a:graphicData uri="http://schemas.openxmlformats.org/drawingml/2006/table">
            <a:tbl>
              <a:tblPr firstRow="1" bandRow="1">
                <a:tableStyleId>{5940675A-B579-460E-94D1-54222C63F5DA}</a:tableStyleId>
              </a:tblPr>
              <a:tblGrid>
                <a:gridCol w="2894330">
                  <a:extLst>
                    <a:ext uri="{9D8B030D-6E8A-4147-A177-3AD203B41FA5}">
                      <a16:colId xmlns:a16="http://schemas.microsoft.com/office/drawing/2014/main" val="20000"/>
                    </a:ext>
                  </a:extLst>
                </a:gridCol>
                <a:gridCol w="4881880">
                  <a:extLst>
                    <a:ext uri="{9D8B030D-6E8A-4147-A177-3AD203B41FA5}">
                      <a16:colId xmlns:a16="http://schemas.microsoft.com/office/drawing/2014/main" val="20001"/>
                    </a:ext>
                  </a:extLst>
                </a:gridCol>
              </a:tblGrid>
              <a:tr h="218440">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方法</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zh-CN" altLang="en-US" sz="1200" b="1">
                          <a:latin typeface="宋体" panose="02010600030101010101" pitchFamily="2" charset="-122"/>
                          <a:ea typeface="宋体" panose="02010600030101010101" pitchFamily="2" charset="-122"/>
                          <a:cs typeface="宋体" panose="02010600030101010101" pitchFamily="2" charset="-122"/>
                        </a:rPr>
                        <a:t>功能说明</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288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复制文件，新文件具有同样的文件属性，如果目标文件已存在则抛出异常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copy2(src,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复制文件，新文件具有原文件完全一样的属性，包括创建时间、修改时间和最后访问时间等等，如果目标文件已存在则抛出异常</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copyfile(src,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复制文件，不复制文件属性，如果目标文件已存在则直接覆盖</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76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copyfileobj(fsrc, fdst)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在两个文件对象之间复制数据，例如</a:t>
                      </a:r>
                      <a:r>
                        <a:rPr lang="en-US" altLang="zh-CN" sz="1200" b="0">
                          <a:latin typeface="宋体" panose="02010600030101010101" pitchFamily="2" charset="-122"/>
                          <a:ea typeface="宋体" panose="02010600030101010101" pitchFamily="2" charset="-122"/>
                          <a:cs typeface="宋体" panose="02010600030101010101" pitchFamily="2" charset="-122"/>
                        </a:rPr>
                        <a:t>copyfileobj(open('123.txt'), open('456.txt', 'a'))</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copymode(src,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a:t>
                      </a:r>
                      <a:r>
                        <a:rPr lang="en-US" altLang="zh-CN" sz="1200" b="0">
                          <a:latin typeface="宋体" panose="02010600030101010101" pitchFamily="2" charset="-122"/>
                          <a:ea typeface="宋体" panose="02010600030101010101" pitchFamily="2" charset="-122"/>
                          <a:cs typeface="宋体" panose="02010600030101010101" pitchFamily="2" charset="-122"/>
                        </a:rPr>
                        <a:t>mode bit</a:t>
                      </a:r>
                      <a:r>
                        <a:rPr lang="zh-CN" altLang="en-US" sz="1200" b="0">
                          <a:latin typeface="宋体" panose="02010600030101010101" pitchFamily="2" charset="-122"/>
                          <a:ea typeface="宋体" panose="02010600030101010101" pitchFamily="2" charset="-122"/>
                          <a:cs typeface="宋体" panose="02010600030101010101" pitchFamily="2" charset="-122"/>
                        </a:rPr>
                        <a:t>）复制到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上，之后二者具有相同的模式</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copystat(src,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把</a:t>
                      </a:r>
                      <a:r>
                        <a:rPr lang="en-US" altLang="zh-CN" sz="1200" b="0">
                          <a:latin typeface="宋体" panose="02010600030101010101" pitchFamily="2" charset="-122"/>
                          <a:ea typeface="宋体" panose="02010600030101010101" pitchFamily="2" charset="-122"/>
                          <a:cs typeface="宋体" panose="02010600030101010101" pitchFamily="2" charset="-122"/>
                        </a:rPr>
                        <a:t>src</a:t>
                      </a:r>
                      <a:r>
                        <a:rPr lang="zh-CN" altLang="en-US" sz="1200" b="0">
                          <a:latin typeface="宋体" panose="02010600030101010101" pitchFamily="2" charset="-122"/>
                          <a:ea typeface="宋体" panose="02010600030101010101" pitchFamily="2" charset="-122"/>
                          <a:cs typeface="宋体" panose="02010600030101010101" pitchFamily="2" charset="-122"/>
                        </a:rPr>
                        <a:t>的模式位、访问时间等所有状态都复制到</a:t>
                      </a:r>
                      <a:r>
                        <a:rPr lang="en-US" altLang="zh-CN" sz="1200" b="0">
                          <a:latin typeface="宋体" panose="02010600030101010101" pitchFamily="2" charset="-122"/>
                          <a:ea typeface="宋体" panose="02010600030101010101" pitchFamily="2" charset="-122"/>
                          <a:cs typeface="宋体" panose="02010600030101010101" pitchFamily="2" charset="-122"/>
                        </a:rPr>
                        <a:t>dst</a:t>
                      </a:r>
                      <a:r>
                        <a:rPr lang="zh-CN" altLang="en-US" sz="1200" b="0">
                          <a:latin typeface="宋体" panose="02010600030101010101" pitchFamily="2" charset="-122"/>
                          <a:ea typeface="宋体" panose="02010600030101010101" pitchFamily="2" charset="-122"/>
                          <a:cs typeface="宋体" panose="02010600030101010101" pitchFamily="2" charset="-122"/>
                        </a:rPr>
                        <a:t>上</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18440">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copytree(src,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递归复制文件夹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19075">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disk_usage(path)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查看磁盘使用情况</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18440">
                <a:tc>
                  <a:txBody>
                    <a:bodyPr/>
                    <a:lstStyle/>
                    <a:p>
                      <a:pPr indent="0">
                        <a:buNone/>
                      </a:pPr>
                      <a:r>
                        <a:rPr lang="en-US" altLang="zh-CN" sz="1200" b="0">
                          <a:latin typeface="宋体" panose="02010600030101010101" pitchFamily="2" charset="-122"/>
                          <a:ea typeface="宋体" panose="02010600030101010101" pitchFamily="2" charset="-122"/>
                          <a:cs typeface="宋体" panose="02010600030101010101" pitchFamily="2" charset="-122"/>
                        </a:rPr>
                        <a:t>move(src, dst)</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移动文件或递归移动文件夹，也可以给文件和文件夹重命名</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1907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rmtree(path)</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递归删除文件夹</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39560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make_archive(base_name, format, root_dir=None, base_dir=None)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a:latin typeface="宋体" panose="02010600030101010101" pitchFamily="2" charset="-122"/>
                          <a:ea typeface="宋体" panose="02010600030101010101" pitchFamily="2" charset="-122"/>
                          <a:cs typeface="宋体" panose="02010600030101010101" pitchFamily="2" charset="-122"/>
                        </a:rPr>
                        <a:t>创建</a:t>
                      </a:r>
                      <a:r>
                        <a:rPr lang="en-US" altLang="zh-CN" sz="1200" b="0">
                          <a:latin typeface="宋体" panose="02010600030101010101" pitchFamily="2" charset="-122"/>
                          <a:ea typeface="宋体" panose="02010600030101010101" pitchFamily="2" charset="-122"/>
                          <a:cs typeface="宋体" panose="02010600030101010101" pitchFamily="2" charset="-122"/>
                        </a:rPr>
                        <a:t>tar</a:t>
                      </a:r>
                      <a:r>
                        <a:rPr lang="zh-CN" altLang="en-US" sz="1200" b="0">
                          <a:latin typeface="宋体" panose="02010600030101010101" pitchFamily="2" charset="-122"/>
                          <a:ea typeface="宋体" panose="02010600030101010101" pitchFamily="2" charset="-122"/>
                          <a:cs typeface="宋体" panose="02010600030101010101" pitchFamily="2" charset="-122"/>
                        </a:rPr>
                        <a:t>或</a:t>
                      </a:r>
                      <a:r>
                        <a:rPr lang="en-US" altLang="zh-CN" sz="1200" b="0">
                          <a:latin typeface="宋体" panose="02010600030101010101" pitchFamily="2" charset="-122"/>
                          <a:ea typeface="宋体" panose="02010600030101010101" pitchFamily="2" charset="-122"/>
                          <a:cs typeface="宋体" panose="02010600030101010101" pitchFamily="2" charset="-122"/>
                        </a:rPr>
                        <a:t>zip</a:t>
                      </a:r>
                      <a:r>
                        <a:rPr lang="zh-CN" altLang="en-US" sz="1200" b="0">
                          <a:latin typeface="宋体" panose="02010600030101010101" pitchFamily="2" charset="-122"/>
                          <a:ea typeface="宋体" panose="02010600030101010101" pitchFamily="2" charset="-122"/>
                          <a:cs typeface="宋体" panose="02010600030101010101" pitchFamily="2" charset="-122"/>
                        </a:rPr>
                        <a:t>格式的压缩文件</a:t>
                      </a:r>
                      <a:endParaRPr lang="en-US" sz="1200" b="0">
                        <a:latin typeface="宋体" panose="02010600030101010101" pitchFamily="2" charset="-122"/>
                        <a:ea typeface="宋体" panose="02010600030101010101" pitchFamily="2" charset="-122"/>
                        <a:cs typeface="宋体" panose="02010600030101010101" pitchFamily="2" charset="-122"/>
                      </a:endParaRP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525145">
                <a:tc>
                  <a:txBody>
                    <a:bodyPr/>
                    <a:lstStyle/>
                    <a:p>
                      <a:pPr indent="0">
                        <a:buNone/>
                      </a:pPr>
                      <a:r>
                        <a:rPr lang="en-US" altLang="zh-CN" sz="1200" b="0">
                          <a:solidFill>
                            <a:srgbClr val="FF0000"/>
                          </a:solidFill>
                          <a:latin typeface="宋体" panose="02010600030101010101" pitchFamily="2" charset="-122"/>
                          <a:ea typeface="宋体" panose="02010600030101010101" pitchFamily="2" charset="-122"/>
                          <a:cs typeface="宋体" panose="02010600030101010101" pitchFamily="2" charset="-122"/>
                        </a:rPr>
                        <a:t>unpack_archive(filename, extract_dir=None, format=None)</a:t>
                      </a:r>
                    </a:p>
                  </a:txBody>
                  <a:tcPr marL="0" marR="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zh-CN" altLang="en-US" sz="1200" b="0" dirty="0">
                          <a:latin typeface="宋体" panose="02010600030101010101" pitchFamily="2" charset="-122"/>
                          <a:ea typeface="宋体" panose="02010600030101010101" pitchFamily="2" charset="-122"/>
                          <a:cs typeface="宋体" panose="02010600030101010101" pitchFamily="2" charset="-122"/>
                        </a:rPr>
                        <a:t>解压缩压缩文件</a:t>
                      </a:r>
                    </a:p>
                  </a:txBody>
                  <a:tcPr marL="0" marR="0" marT="0" marB="0">
                    <a:lnL w="12700" cap="flat" cmpd="sng">
                      <a:solidFill>
                        <a:srgbClr val="080000"/>
                      </a:solidFill>
                      <a:prstDash val="solid"/>
                      <a:headEnd type="none" w="med" len="med"/>
                      <a:tailEnd type="none" w="med" len="med"/>
                    </a:lnL>
                    <a:lnR w="9525" cap="flat" cmpd="sng">
                      <a:solidFill>
                        <a:srgbClr val="00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bl>
          </a:graphicData>
        </a:graphic>
      </p:graphicFrame>
      <p:sp>
        <p:nvSpPr>
          <p:cNvPr id="8" name="矩形 7"/>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a:t>
            </a:r>
            <a:r>
              <a:rPr lang="zh-CN" altLang="en-US" sz="2400" noProof="1">
                <a:sym typeface="+mn-ea"/>
              </a:rPr>
              <a:t>shutil</a:t>
            </a:r>
            <a:r>
              <a:rPr lang="zh-CN" altLang="en-US" sz="2400" noProof="1"/>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3" name="图片 12"/>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1694167510"/>
      </p:ext>
    </p:extLst>
  </p:cSld>
  <p:clrMapOvr>
    <a:masterClrMapping/>
  </p:clrMapOvr>
  <p:transition spd="slow" advClick="0">
    <p:pull dir="d"/>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文本占位符 52226"/>
          <p:cNvSpPr>
            <a:spLocks noGrp="1"/>
          </p:cNvSpPr>
          <p:nvPr>
            <p:ph idx="1"/>
          </p:nvPr>
        </p:nvSpPr>
        <p:spPr/>
        <p:txBody>
          <a:bodyPr/>
          <a:lstStyle/>
          <a:p>
            <a:pPr fontAlgn="base">
              <a:buFont typeface="Wingdings" panose="05000000000000000000" charset="0"/>
              <a:buChar char="§"/>
            </a:pPr>
            <a:r>
              <a:rPr lang="en-US" altLang="x-none" sz="1800" noProof="1"/>
              <a:t>使用该模块的copyfile()方法复制文件</a:t>
            </a:r>
          </a:p>
          <a:p>
            <a:pPr marL="1905" indent="-344805">
              <a:buNone/>
            </a:pPr>
            <a:r>
              <a:rPr lang="en-US" altLang="x-none" sz="1350" noProof="1">
                <a:latin typeface="Consolas" panose="020B0609020204030204" pitchFamily="49" charset="0"/>
              </a:rPr>
              <a:t>&gt;&gt;&gt; import shutil</a:t>
            </a:r>
          </a:p>
          <a:p>
            <a:pPr marL="1905" indent="-344805">
              <a:buNone/>
            </a:pPr>
            <a:r>
              <a:rPr lang="en-US" altLang="x-none" sz="1350" noProof="1">
                <a:latin typeface="Consolas" panose="020B0609020204030204" pitchFamily="49" charset="0"/>
              </a:rPr>
              <a:t>&gt;&gt;&gt; shutil.copyfile('C:\\dir.txt', 'C:\\dir1.txt')</a:t>
            </a:r>
          </a:p>
          <a:p>
            <a:pPr marL="1905" indent="-344805">
              <a:buNone/>
            </a:pPr>
            <a:endParaRPr lang="en-US" altLang="x-none" sz="1350" noProof="1">
              <a:latin typeface="Consolas" panose="020B0609020204030204" pitchFamily="49" charset="0"/>
            </a:endParaRPr>
          </a:p>
          <a:p>
            <a:pPr marL="1905" indent="-344805">
              <a:buFont typeface="Wingdings" panose="05000000000000000000" charset="0"/>
              <a:buChar char="§"/>
            </a:pPr>
            <a:r>
              <a:rPr lang="en-US" altLang="x-none" sz="1800" noProof="1"/>
              <a:t>将C:\Python34\Dlls文件夹以及该文件夹中所有文件压缩至D:\a.zip文件</a:t>
            </a:r>
          </a:p>
          <a:p>
            <a:pPr marL="1905" indent="-344805">
              <a:buNone/>
            </a:pPr>
            <a:r>
              <a:rPr lang="en-US" altLang="x-none" sz="1350" noProof="1">
                <a:latin typeface="Consolas" panose="020B0609020204030204" pitchFamily="49" charset="0"/>
              </a:rPr>
              <a:t>&gt;&gt;&gt; shutil.make_archive('D:\\a', 'zip', 'C:\\Python34', 'Dlls')</a:t>
            </a: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将刚压缩得到的文件D:\a.zip解压缩至D:\a_unpack文件夹</a:t>
            </a:r>
          </a:p>
          <a:p>
            <a:pPr marL="1905" indent="-344805">
              <a:buNone/>
            </a:pPr>
            <a:r>
              <a:rPr lang="en-US" altLang="x-none" sz="1350" noProof="1">
                <a:latin typeface="Consolas" panose="020B0609020204030204" pitchFamily="49" charset="0"/>
              </a:rPr>
              <a:t>&gt;&gt;&gt; shutil.unpack_archive('D:\\a.zip', 'D:\\a_unpack')</a:t>
            </a:r>
          </a:p>
          <a:p>
            <a:pPr marL="1905" indent="-344805">
              <a:buNone/>
            </a:pPr>
            <a:endParaRPr lang="en-US" altLang="x-none" sz="1350" noProof="1">
              <a:latin typeface="Consolas" panose="020B0609020204030204" pitchFamily="49" charset="0"/>
            </a:endParaRPr>
          </a:p>
          <a:p>
            <a:pPr fontAlgn="base">
              <a:buFont typeface="Wingdings" panose="05000000000000000000" charset="0"/>
              <a:buChar char="§"/>
            </a:pPr>
            <a:r>
              <a:rPr lang="en-US" altLang="x-none" sz="1800" noProof="1"/>
              <a:t>删除刚刚解压缩得到的文件夹</a:t>
            </a:r>
          </a:p>
          <a:p>
            <a:pPr marL="1905" indent="-344805">
              <a:buNone/>
            </a:pPr>
            <a:r>
              <a:rPr lang="en-US" altLang="x-none" sz="1350" noProof="1">
                <a:latin typeface="Consolas" panose="020B0609020204030204" pitchFamily="49" charset="0"/>
              </a:rPr>
              <a:t>&gt;&gt;&gt; shutil.rmtree('D:\\a_unpack')</a:t>
            </a:r>
          </a:p>
        </p:txBody>
      </p:sp>
      <p:sp>
        <p:nvSpPr>
          <p:cNvPr id="9" name="矩形 8"/>
          <p:cNvSpPr/>
          <p:nvPr/>
        </p:nvSpPr>
        <p:spPr>
          <a:xfrm>
            <a:off x="323528" y="811646"/>
            <a:ext cx="1824538" cy="646331"/>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400" noProof="1"/>
              <a:t> </a:t>
            </a:r>
            <a:r>
              <a:rPr lang="zh-CN" altLang="en-US" sz="2400" noProof="1">
                <a:sym typeface="+mn-ea"/>
              </a:rPr>
              <a:t>shutil</a:t>
            </a:r>
            <a:r>
              <a:rPr lang="zh-CN" altLang="en-US" sz="2400" noProof="1"/>
              <a:t>模块</a:t>
            </a:r>
            <a:endParaRPr lang="en-US" altLang="zh-CN" sz="2400" b="1" dirty="0"/>
          </a:p>
        </p:txBody>
      </p:sp>
      <p:grpSp>
        <p:nvGrpSpPr>
          <p:cNvPr id="10" name="组合 9"/>
          <p:cNvGrpSpPr/>
          <p:nvPr/>
        </p:nvGrpSpPr>
        <p:grpSpPr>
          <a:xfrm>
            <a:off x="-252536" y="116632"/>
            <a:ext cx="6983240" cy="648072"/>
            <a:chOff x="135673" y="5026748"/>
            <a:chExt cx="7337768" cy="663172"/>
          </a:xfrm>
        </p:grpSpPr>
        <p:sp>
          <p:nvSpPr>
            <p:cNvPr id="11"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2"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3" name="图片 12"/>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266623637"/>
      </p:ext>
    </p:extLst>
  </p:cSld>
  <p:clrMapOvr>
    <a:masterClrMapping/>
  </p:clrMapOvr>
  <p:transition spd="slow" advClick="0">
    <p:pull dir="d"/>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Content Placeholder 2"/>
          <p:cNvSpPr>
            <a:spLocks noGrp="1"/>
          </p:cNvSpPr>
          <p:nvPr>
            <p:ph idx="1"/>
          </p:nvPr>
        </p:nvSpPr>
        <p:spPr>
          <a:xfrm>
            <a:off x="760043" y="1576897"/>
            <a:ext cx="8229600" cy="4678451"/>
          </a:xfrm>
        </p:spPr>
        <p:txBody>
          <a:bodyPr vert="horz" wrap="square" lIns="68591" tIns="34295" rIns="68591" bIns="34295" numCol="1" anchor="t" anchorCtr="0" compatLnSpc="1">
            <a:prstTxWarp prst="textNoShape">
              <a:avLst/>
            </a:prstTxWarp>
          </a:bodyPr>
          <a:lstStyle/>
          <a:p>
            <a:pPr>
              <a:buClr>
                <a:srgbClr val="FF0000"/>
              </a:buClr>
              <a:buFont typeface="Wingdings" panose="05000000000000000000" pitchFamily="2" charset="2"/>
              <a:buChar char="n"/>
            </a:pPr>
            <a:r>
              <a:rPr lang="en-US" altLang="en-US" sz="1800" dirty="0"/>
              <a:t>os</a:t>
            </a:r>
            <a:r>
              <a:rPr lang="zh-CN" altLang="en-US" sz="1800" dirty="0"/>
              <a:t>模块常用的目录操作函数</a:t>
            </a:r>
          </a:p>
        </p:txBody>
      </p:sp>
      <p:graphicFrame>
        <p:nvGraphicFramePr>
          <p:cNvPr id="53252" name="内容占位符 53251"/>
          <p:cNvGraphicFramePr>
            <a:graphicFrameLocks noGrp="1"/>
          </p:cNvGraphicFramePr>
          <p:nvPr>
            <p:ph sz="half" idx="4294967295"/>
            <p:extLst>
              <p:ext uri="{D42A27DB-BD31-4B8C-83A1-F6EECF244321}">
                <p14:modId xmlns:p14="http://schemas.microsoft.com/office/powerpoint/2010/main" val="706563056"/>
              </p:ext>
            </p:extLst>
          </p:nvPr>
        </p:nvGraphicFramePr>
        <p:xfrm>
          <a:off x="683568" y="2368069"/>
          <a:ext cx="7409180" cy="2850545"/>
        </p:xfrm>
        <a:graphic>
          <a:graphicData uri="http://schemas.openxmlformats.org/drawingml/2006/table">
            <a:tbl>
              <a:tblPr/>
              <a:tblGrid>
                <a:gridCol w="2870200">
                  <a:extLst>
                    <a:ext uri="{9D8B030D-6E8A-4147-A177-3AD203B41FA5}">
                      <a16:colId xmlns:a16="http://schemas.microsoft.com/office/drawing/2014/main" val="20000"/>
                    </a:ext>
                  </a:extLst>
                </a:gridCol>
                <a:gridCol w="4538980">
                  <a:extLst>
                    <a:ext uri="{9D8B030D-6E8A-4147-A177-3AD203B41FA5}">
                      <a16:colId xmlns:a16="http://schemas.microsoft.com/office/drawing/2014/main" val="20001"/>
                    </a:ext>
                  </a:extLst>
                </a:gridCol>
              </a:tblGrid>
              <a:tr h="28765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函数名称</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ctr">
                        <a:buNone/>
                      </a:pPr>
                      <a:r>
                        <a:rPr lang="zh-CN" altLang="en-US" sz="1350" b="1" dirty="0">
                          <a:effectLst/>
                          <a:latin typeface="宋体" panose="02010600030101010101" pitchFamily="2" charset="-122"/>
                        </a:rPr>
                        <a:t>使用说明</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8194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mkdir</a:t>
                      </a:r>
                      <a:r>
                        <a:rPr lang="en-US" altLang="zh-CN" sz="1350" b="0" i="0" u="none" kern="1200" baseline="0" dirty="0">
                          <a:solidFill>
                            <a:schemeClr val="tx1"/>
                          </a:solidFill>
                          <a:effectLst/>
                          <a:latin typeface="宋体" panose="02010600030101010101" pitchFamily="2" charset="-122"/>
                          <a:ea typeface="+mn-ea"/>
                          <a:cs typeface="+mn-cs"/>
                        </a:rPr>
                        <a:t>(path[, mode=0o777])</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创建目录，要求上级目录必须存在</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11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err="1">
                          <a:solidFill>
                            <a:schemeClr val="tx1"/>
                          </a:solidFill>
                          <a:effectLst/>
                          <a:latin typeface="宋体" panose="02010600030101010101" pitchFamily="2" charset="-122"/>
                          <a:ea typeface="+mn-ea"/>
                          <a:cs typeface="+mn-cs"/>
                        </a:rPr>
                        <a:t>makedirs</a:t>
                      </a:r>
                      <a:r>
                        <a:rPr lang="en-US" altLang="zh-CN" sz="1350" b="0" i="0" u="none" kern="1200" baseline="0" dirty="0">
                          <a:solidFill>
                            <a:schemeClr val="tx1"/>
                          </a:solidFill>
                          <a:effectLst/>
                          <a:latin typeface="宋体" panose="02010600030101010101" pitchFamily="2" charset="-122"/>
                          <a:ea typeface="+mn-ea"/>
                          <a:cs typeface="+mn-cs"/>
                        </a:rPr>
                        <a:t>(path1/path2…, mode=511)</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cs typeface="宋体" panose="02010600030101010101" pitchFamily="2" charset="-122"/>
                        </a:rPr>
                        <a:t>创建多级目录，会根据需要自动创建中间缺失的目录</a:t>
                      </a: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54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rmdir(path)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删除目录，要求该文件夹中不能有文件或子文件夹</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removedirs(path1/path2…)</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删除多级目录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73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listdir(path)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返回指定目录下所有文件信息</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getcwd()</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返回当前工作目录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320">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x-none" sz="1350" b="0" i="0" u="none" kern="1200" baseline="0" dirty="0">
                          <a:solidFill>
                            <a:schemeClr val="tx1"/>
                          </a:solidFill>
                          <a:effectLst/>
                          <a:latin typeface="宋体" panose="02010600030101010101" pitchFamily="2" charset="-122"/>
                          <a:ea typeface="+mn-ea"/>
                          <a:cs typeface="+mn-cs"/>
                        </a:rPr>
                        <a:t>chdir(path)</a:t>
                      </a:r>
                    </a:p>
                  </a:txBody>
                  <a:tcPr marL="68591" marR="68591" marT="34295" marB="34295">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0">
                        <a:buNone/>
                      </a:pPr>
                      <a:r>
                        <a:rPr lang="zh-CN" altLang="en-US" sz="1350" b="0" dirty="0">
                          <a:effectLst/>
                          <a:latin typeface="宋体" panose="02010600030101010101" pitchFamily="2" charset="-122"/>
                        </a:rPr>
                        <a:t>把</a:t>
                      </a:r>
                      <a:r>
                        <a:rPr lang="en-US" altLang="x-none" sz="1350" b="0" dirty="0">
                          <a:effectLst/>
                          <a:latin typeface="宋体" panose="02010600030101010101" pitchFamily="2" charset="-122"/>
                        </a:rPr>
                        <a:t>path</a:t>
                      </a:r>
                      <a:r>
                        <a:rPr lang="zh-CN" altLang="en-US" sz="1350" b="0" dirty="0">
                          <a:effectLst/>
                          <a:latin typeface="宋体" panose="02010600030101010101" pitchFamily="2" charset="-122"/>
                        </a:rPr>
                        <a:t>设为当前工作目录</a:t>
                      </a:r>
                    </a:p>
                  </a:txBody>
                  <a:tcPr marL="68591" marR="68591" marT="34295" marB="34295">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47675">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lvl="0" indent="92075" algn="l" defTabSz="914400" eaLnBrk="1" fontAlgn="base" latinLnBrk="0" hangingPunct="1">
                        <a:lnSpc>
                          <a:spcPct val="100000"/>
                        </a:lnSpc>
                        <a:spcBef>
                          <a:spcPct val="0"/>
                        </a:spcBef>
                        <a:spcAft>
                          <a:spcPct val="0"/>
                        </a:spcAft>
                        <a:buClr>
                          <a:schemeClr val="hlink"/>
                        </a:buClr>
                        <a:buSzPct val="90000"/>
                        <a:buFont typeface="Arial" panose="020B0604020202020204" pitchFamily="34" charset="0"/>
                        <a:buNone/>
                      </a:pPr>
                      <a:r>
                        <a:rPr lang="en-US" altLang="zh-CN" sz="1350" b="0" i="0" u="none" kern="1200" baseline="0" dirty="0">
                          <a:solidFill>
                            <a:schemeClr val="tx1"/>
                          </a:solidFill>
                          <a:effectLst/>
                          <a:latin typeface="宋体" panose="02010600030101010101" pitchFamily="2" charset="-122"/>
                          <a:ea typeface="+mn-ea"/>
                          <a:cs typeface="+mn-cs"/>
                        </a:rPr>
                        <a:t>walk(top, </a:t>
                      </a:r>
                      <a:r>
                        <a:rPr lang="en-US" altLang="zh-CN" sz="1350" b="0" i="0" u="none" kern="1200" baseline="0" dirty="0" err="1">
                          <a:solidFill>
                            <a:schemeClr val="tx1"/>
                          </a:solidFill>
                          <a:effectLst/>
                          <a:latin typeface="宋体" panose="02010600030101010101" pitchFamily="2" charset="-122"/>
                          <a:ea typeface="+mn-ea"/>
                          <a:cs typeface="+mn-cs"/>
                        </a:rPr>
                        <a:t>topdown</a:t>
                      </a:r>
                      <a:r>
                        <a:rPr lang="en-US" altLang="zh-CN" sz="1350" b="0" i="0" u="none" kern="1200" baseline="0" dirty="0">
                          <a:solidFill>
                            <a:schemeClr val="tx1"/>
                          </a:solidFill>
                          <a:effectLst/>
                          <a:latin typeface="宋体" panose="02010600030101010101" pitchFamily="2" charset="-122"/>
                          <a:ea typeface="+mn-ea"/>
                          <a:cs typeface="+mn-cs"/>
                        </a:rPr>
                        <a:t>=True, </a:t>
                      </a:r>
                      <a:r>
                        <a:rPr lang="en-US" altLang="zh-CN" sz="1350" b="0" i="0" u="none" kern="1200" baseline="0" dirty="0" err="1">
                          <a:solidFill>
                            <a:schemeClr val="tx1"/>
                          </a:solidFill>
                          <a:effectLst/>
                          <a:latin typeface="宋体" panose="02010600030101010101" pitchFamily="2" charset="-122"/>
                          <a:ea typeface="+mn-ea"/>
                          <a:cs typeface="+mn-cs"/>
                        </a:rPr>
                        <a:t>onerror</a:t>
                      </a:r>
                      <a:r>
                        <a:rPr lang="en-US" altLang="zh-CN" sz="1350" b="0" i="0" u="none" kern="1200" baseline="0" dirty="0">
                          <a:solidFill>
                            <a:schemeClr val="tx1"/>
                          </a:solidFill>
                          <a:effectLst/>
                          <a:latin typeface="宋体" panose="02010600030101010101" pitchFamily="2" charset="-122"/>
                          <a:ea typeface="+mn-ea"/>
                          <a:cs typeface="+mn-cs"/>
                        </a:rPr>
                        <a:t>=None)</a:t>
                      </a:r>
                    </a:p>
                  </a:txBody>
                  <a:tcPr marL="27150" marR="0" marT="0" marB="0">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342900" lvl="0" indent="-342900" algn="l" defTabSz="914400" eaLnBrk="1" fontAlgn="base" latinLnBrk="0" hangingPunct="1">
                        <a:lnSpc>
                          <a:spcPct val="100000"/>
                        </a:lnSpc>
                        <a:spcBef>
                          <a:spcPct val="20000"/>
                        </a:spcBef>
                        <a:spcAft>
                          <a:spcPct val="0"/>
                        </a:spcAft>
                        <a:buClr>
                          <a:schemeClr val="hlink"/>
                        </a:buClr>
                        <a:buSzPct val="90000"/>
                        <a:buFont typeface="Wingdings" panose="05000000000000000000" pitchFamily="2" charset="2"/>
                        <a:buBlip>
                          <a:blip r:embed="rId2"/>
                        </a:buBlip>
                        <a:defRPr sz="2800" b="0" i="0" u="none" kern="1200" baseline="0">
                          <a:solidFill>
                            <a:schemeClr val="tx1"/>
                          </a:solidFill>
                          <a:effectLst>
                            <a:outerShdw blurRad="38100" dist="38100" dir="2700000">
                              <a:srgbClr val="C0C0C0"/>
                            </a:outerShdw>
                          </a:effectLst>
                          <a:latin typeface="Arial" panose="020B0604020202020204" pitchFamily="34" charset="0"/>
                          <a:ea typeface="宋体" panose="02010600030101010101" pitchFamily="2" charset="-122"/>
                        </a:defRPr>
                      </a:lvl1pPr>
                      <a:lvl2pPr marL="742950" lvl="1" indent="-285750" algn="l">
                        <a:buChar char="–"/>
                        <a:defRPr sz="2400" kern="1200">
                          <a:effectLst>
                            <a:outerShdw blurRad="38100" dist="38100" dir="2700000">
                              <a:srgbClr val="C0C0C0"/>
                            </a:outerShdw>
                          </a:effectLst>
                        </a:defRPr>
                      </a:lvl2pPr>
                      <a:lvl3pPr marL="1143000" lvl="2" indent="-228600" algn="l">
                        <a:buClr>
                          <a:schemeClr val="accent2"/>
                        </a:buClr>
                        <a:buSzPct val="90000"/>
                        <a:buBlip>
                          <a:blip r:embed="rId3"/>
                        </a:buBlip>
                        <a:defRPr sz="2000" kern="1200">
                          <a:effectLst>
                            <a:outerShdw blurRad="38100" dist="38100" dir="2700000">
                              <a:srgbClr val="C0C0C0"/>
                            </a:outerShdw>
                          </a:effectLst>
                        </a:defRPr>
                      </a:lvl3pPr>
                      <a:lvl4pPr marL="1600200" lvl="3" indent="-228600" algn="l">
                        <a:buChar char="–"/>
                        <a:defRPr sz="1800" kern="1200">
                          <a:effectLst>
                            <a:outerShdw blurRad="38100" dist="38100" dir="2700000">
                              <a:srgbClr val="C0C0C0"/>
                            </a:outerShdw>
                          </a:effectLst>
                        </a:defRPr>
                      </a:lvl4pPr>
                      <a:lvl5pPr marL="2057400" lvl="4" indent="-228600" algn="l">
                        <a:buClr>
                          <a:schemeClr val="folHlink"/>
                        </a:buClr>
                        <a:buSzPct val="90000"/>
                        <a:buBlip>
                          <a:blip r:embed="rId4"/>
                        </a:buBlip>
                        <a:defRPr sz="1800" kern="1200">
                          <a:effectLst>
                            <a:outerShdw blurRad="38100" dist="38100" dir="2700000">
                              <a:srgbClr val="C0C0C0"/>
                            </a:outerShdw>
                          </a:effectLst>
                        </a:defRPr>
                      </a:lvl5pPr>
                    </a:lstStyle>
                    <a:p>
                      <a:pPr marL="0" indent="92075" algn="l">
                        <a:buNone/>
                      </a:pP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遍历目录树，该方法返回一个元组，包括</a:t>
                      </a:r>
                      <a:r>
                        <a:rPr lang="en-US" altLang="zh-CN" sz="1350" b="0" u="none" dirty="0">
                          <a:effectLst/>
                          <a:latin typeface="宋体" panose="02010600030101010101" pitchFamily="2" charset="-122"/>
                          <a:ea typeface="宋体" panose="02010600030101010101" pitchFamily="2" charset="-122"/>
                          <a:cs typeface="宋体" panose="02010600030101010101" pitchFamily="2" charset="-122"/>
                        </a:rPr>
                        <a:t>3</a:t>
                      </a:r>
                      <a:r>
                        <a:rPr lang="zh-CN" altLang="en-US" sz="1350" b="0" u="none" dirty="0">
                          <a:effectLst/>
                          <a:latin typeface="宋体" panose="02010600030101010101" pitchFamily="2" charset="-122"/>
                          <a:ea typeface="宋体" panose="02010600030101010101" pitchFamily="2" charset="-122"/>
                          <a:cs typeface="宋体" panose="02010600030101010101" pitchFamily="2" charset="-122"/>
                        </a:rPr>
                        <a:t>个元素：所有路径名、所有目录列表与文件列表</a:t>
                      </a:r>
                      <a:endParaRPr lang="en-US" sz="1350" b="0" u="none" dirty="0">
                        <a:effectLst/>
                        <a:latin typeface="宋体" panose="02010600030101010101" pitchFamily="2" charset="-122"/>
                        <a:ea typeface="宋体" panose="02010600030101010101" pitchFamily="2" charset="-122"/>
                        <a:cs typeface="宋体" panose="02010600030101010101" pitchFamily="2" charset="-122"/>
                      </a:endParaRPr>
                    </a:p>
                  </a:txBody>
                  <a:tcPr marL="27150" marR="0" marT="0" marB="0">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6" name="矩形 5"/>
          <p:cNvSpPr/>
          <p:nvPr/>
        </p:nvSpPr>
        <p:spPr>
          <a:xfrm>
            <a:off x="323528" y="811646"/>
            <a:ext cx="1976823" cy="654988"/>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a:t> </a:t>
            </a:r>
            <a:r>
              <a:rPr lang="zh-CN" altLang="en-US" sz="2800" b="1" noProof="1">
                <a:sym typeface="+mn-ea"/>
              </a:rPr>
              <a:t>目录操作</a:t>
            </a:r>
            <a:endParaRPr lang="en-US" altLang="zh-CN" sz="2800" b="1" dirty="0"/>
          </a:p>
        </p:txBody>
      </p:sp>
      <p:grpSp>
        <p:nvGrpSpPr>
          <p:cNvPr id="7" name="组合 6"/>
          <p:cNvGrpSpPr/>
          <p:nvPr/>
        </p:nvGrpSpPr>
        <p:grpSpPr>
          <a:xfrm>
            <a:off x="-252536" y="116632"/>
            <a:ext cx="6983240" cy="648072"/>
            <a:chOff x="135673" y="5026748"/>
            <a:chExt cx="7337768" cy="663172"/>
          </a:xfrm>
        </p:grpSpPr>
        <p:sp>
          <p:nvSpPr>
            <p:cNvPr id="8"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10" name="图片 9"/>
            <p:cNvPicPr>
              <a:picLocks noChangeAspect="1"/>
            </p:cNvPicPr>
            <p:nvPr/>
          </p:nvPicPr>
          <p:blipFill>
            <a:blip r:embed="rId5"/>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560882613"/>
      </p:ext>
    </p:extLst>
  </p:cSld>
  <p:clrMapOvr>
    <a:masterClrMapping/>
  </p:clrMapOvr>
  <p:transition spd="slow" advClick="0">
    <p:pull dir="d"/>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文本占位符 54274"/>
          <p:cNvSpPr>
            <a:spLocks noGrp="1"/>
          </p:cNvSpPr>
          <p:nvPr>
            <p:ph idx="1"/>
          </p:nvPr>
        </p:nvSpPr>
        <p:spPr>
          <a:xfrm>
            <a:off x="960653" y="1619378"/>
            <a:ext cx="8229600" cy="4678451"/>
          </a:xfrm>
        </p:spPr>
        <p:txBody>
          <a:bodyPr vert="horz" wrap="square" lIns="68591" tIns="34295" rIns="68591" bIns="34295" numCol="1" anchor="t" anchorCtr="0" compatLnSpc="1">
            <a:prstTxWarp prst="textNoShape">
              <a:avLst/>
            </a:prstTxWarp>
          </a:bodyPr>
          <a:lstStyle/>
          <a:p>
            <a:pPr marL="1905" indent="-344805">
              <a:spcBef>
                <a:spcPts val="600"/>
              </a:spcBef>
              <a:buSzPct val="90000"/>
              <a:buNone/>
            </a:pPr>
            <a:r>
              <a:rPr lang="en-US" altLang="zh-CN" sz="1400" dirty="0">
                <a:latin typeface="Consolas" panose="020B0609020204030204" pitchFamily="49" charset="0"/>
              </a:rPr>
              <a:t>&gt;&gt;&gt; import os</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                         #</a:t>
            </a:r>
            <a:r>
              <a:rPr lang="zh-CN" altLang="en-US" sz="1400" dirty="0">
                <a:latin typeface="Consolas" panose="020B0609020204030204" pitchFamily="49" charset="0"/>
              </a:rPr>
              <a:t>返回当前工作目录</a:t>
            </a:r>
          </a:p>
          <a:p>
            <a:pPr marL="1905" indent="-344805">
              <a:spcBef>
                <a:spcPts val="600"/>
              </a:spcBef>
              <a:buSzPct val="90000"/>
              <a:buNone/>
            </a:pPr>
            <a:r>
              <a:rPr lang="en-US" altLang="zh-CN" sz="1400" dirty="0">
                <a:solidFill>
                  <a:srgbClr val="0000FF"/>
                </a:solidFill>
                <a:latin typeface="Consolas" panose="020B0609020204030204" pitchFamily="49" charset="0"/>
              </a:rPr>
              <a:t>'C:\\Python35'</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创建目录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os.chdir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()+'\\temp')      #</a:t>
            </a:r>
            <a:r>
              <a:rPr lang="zh-CN" altLang="en-US" sz="1400" dirty="0">
                <a:latin typeface="Consolas" panose="020B0609020204030204" pitchFamily="49" charset="0"/>
              </a:rPr>
              <a:t>改变当前工作目录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os.getcwd</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'C:\\Python35\\temp'</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os.mkdir</a:t>
            </a:r>
            <a:r>
              <a:rPr lang="en-US" altLang="zh-CN" sz="1400" dirty="0">
                <a:latin typeface="Consolas" panose="020B0609020204030204" pitchFamily="49" charset="0"/>
              </a:rPr>
              <a:t>(</a:t>
            </a:r>
            <a:r>
              <a:rPr lang="en-US" altLang="zh-CN" sz="1400" dirty="0" err="1">
                <a:latin typeface="Consolas" panose="020B0609020204030204" pitchFamily="49" charset="0"/>
              </a:rPr>
              <a:t>os.getcwd</a:t>
            </a:r>
            <a:r>
              <a:rPr lang="en-US" altLang="zh-CN" sz="1400" dirty="0">
                <a:latin typeface="Consolas" panose="020B0609020204030204" pitchFamily="49" charset="0"/>
              </a:rPr>
              <a:t>()+'\\test')</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['test']</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os.rmdir</a:t>
            </a:r>
            <a:r>
              <a:rPr lang="en-US" altLang="zh-CN" sz="1400" dirty="0">
                <a:latin typeface="Consolas" panose="020B0609020204030204" pitchFamily="49" charset="0"/>
              </a:rPr>
              <a:t>('test')                    #</a:t>
            </a:r>
            <a:r>
              <a:rPr lang="zh-CN" altLang="en-US" sz="1400" dirty="0">
                <a:latin typeface="Consolas" panose="020B0609020204030204" pitchFamily="49" charset="0"/>
              </a:rPr>
              <a:t>删除目录</a:t>
            </a:r>
          </a:p>
          <a:p>
            <a:pPr marL="1905" indent="-344805">
              <a:spcBef>
                <a:spcPts val="600"/>
              </a:spcBef>
              <a:buSzPct val="90000"/>
              <a:buNone/>
            </a:pPr>
            <a:r>
              <a:rPr lang="en-US" altLang="zh-CN" sz="1400" dirty="0">
                <a:latin typeface="Consolas" panose="020B0609020204030204" pitchFamily="49" charset="0"/>
              </a:rPr>
              <a:t>&gt;&gt;&gt; </a:t>
            </a:r>
            <a:r>
              <a:rPr lang="en-US" altLang="zh-CN" sz="1400" dirty="0" err="1">
                <a:latin typeface="Consolas" panose="020B0609020204030204" pitchFamily="49" charset="0"/>
              </a:rPr>
              <a:t>os.listdir</a:t>
            </a:r>
            <a:r>
              <a:rPr lang="en-US" altLang="zh-CN" sz="1400" dirty="0">
                <a:latin typeface="Consolas" panose="020B0609020204030204" pitchFamily="49" charset="0"/>
              </a:rPr>
              <a:t>('.')</a:t>
            </a:r>
          </a:p>
          <a:p>
            <a:pPr marL="1905" indent="-344805">
              <a:spcBef>
                <a:spcPts val="600"/>
              </a:spcBef>
              <a:buSzPct val="90000"/>
              <a:buNone/>
            </a:pPr>
            <a:r>
              <a:rPr lang="en-US" altLang="zh-CN" sz="1400" dirty="0">
                <a:solidFill>
                  <a:srgbClr val="0000FF"/>
                </a:solidFill>
                <a:latin typeface="Consolas" panose="020B0609020204030204" pitchFamily="49" charset="0"/>
              </a:rPr>
              <a:t>[]</a:t>
            </a:r>
          </a:p>
        </p:txBody>
      </p:sp>
      <p:sp>
        <p:nvSpPr>
          <p:cNvPr id="5" name="矩形 4"/>
          <p:cNvSpPr/>
          <p:nvPr/>
        </p:nvSpPr>
        <p:spPr>
          <a:xfrm>
            <a:off x="323528" y="811646"/>
            <a:ext cx="2701381" cy="738664"/>
          </a:xfrm>
          <a:prstGeom prst="rect">
            <a:avLst/>
          </a:prstGeom>
        </p:spPr>
        <p:txBody>
          <a:bodyPr wrap="none">
            <a:spAutoFit/>
          </a:bodyPr>
          <a:lstStyle/>
          <a:p>
            <a:pPr>
              <a:lnSpc>
                <a:spcPct val="150000"/>
              </a:lnSpc>
              <a:spcBef>
                <a:spcPts val="600"/>
              </a:spcBef>
              <a:spcAft>
                <a:spcPts val="600"/>
              </a:spcAft>
              <a:buClr>
                <a:srgbClr val="FF0000"/>
              </a:buClr>
              <a:buSzPct val="90000"/>
              <a:buFont typeface="Wingdings" panose="05000000000000000000" pitchFamily="2" charset="2"/>
              <a:buChar char="Ø"/>
            </a:pPr>
            <a:r>
              <a:rPr lang="en-US" altLang="zh-CN" sz="2800" b="1" noProof="1"/>
              <a:t> </a:t>
            </a:r>
            <a:r>
              <a:rPr lang="zh-CN" altLang="en-US" sz="2800" b="1" noProof="1">
                <a:sym typeface="+mn-ea"/>
              </a:rPr>
              <a:t>目录操作示例</a:t>
            </a:r>
            <a:endParaRPr lang="en-US" altLang="zh-CN" sz="2800" b="1" dirty="0"/>
          </a:p>
        </p:txBody>
      </p:sp>
      <p:grpSp>
        <p:nvGrpSpPr>
          <p:cNvPr id="6" name="组合 5"/>
          <p:cNvGrpSpPr/>
          <p:nvPr/>
        </p:nvGrpSpPr>
        <p:grpSpPr>
          <a:xfrm>
            <a:off x="-252536" y="116632"/>
            <a:ext cx="6983240" cy="648072"/>
            <a:chOff x="135673" y="5026748"/>
            <a:chExt cx="7337768" cy="663172"/>
          </a:xfrm>
        </p:grpSpPr>
        <p:sp>
          <p:nvSpPr>
            <p:cNvPr id="7" name="Freeform 5"/>
            <p:cNvSpPr>
              <a:spLocks/>
            </p:cNvSpPr>
            <p:nvPr/>
          </p:nvSpPr>
          <p:spPr bwMode="auto">
            <a:xfrm>
              <a:off x="999690" y="504218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964396"/>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35673" y="5026748"/>
              <a:ext cx="7337768" cy="598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7.5 </a:t>
              </a:r>
              <a:r>
                <a:rPr lang="zh-CN" altLang="en-US" sz="3200" b="1" dirty="0">
                  <a:latin typeface="Times New Roman" pitchFamily="18" charset="0"/>
                  <a:ea typeface="黑体" pitchFamily="49" charset="-122"/>
                </a:rPr>
                <a:t>文件级</a:t>
              </a:r>
              <a:r>
                <a:rPr lang="en-US" altLang="zh-CN" sz="3200" b="1" dirty="0">
                  <a:latin typeface="Times New Roman" pitchFamily="18" charset="0"/>
                  <a:ea typeface="黑体" pitchFamily="49" charset="-122"/>
                </a:rPr>
                <a:t>/</a:t>
              </a:r>
              <a:r>
                <a:rPr lang="zh-CN" altLang="en-US" sz="3200" b="1" dirty="0">
                  <a:latin typeface="Times New Roman" pitchFamily="18" charset="0"/>
                  <a:ea typeface="黑体" pitchFamily="49" charset="-122"/>
                </a:rPr>
                <a:t>目录操作</a:t>
              </a:r>
            </a:p>
          </p:txBody>
        </p:sp>
        <p:pic>
          <p:nvPicPr>
            <p:cNvPr id="9" name="图片 8"/>
            <p:cNvPicPr>
              <a:picLocks noChangeAspect="1"/>
            </p:cNvPicPr>
            <p:nvPr/>
          </p:nvPicPr>
          <p:blipFill>
            <a:blip r:embed="rId2"/>
            <a:stretch>
              <a:fillRect/>
            </a:stretch>
          </p:blipFill>
          <p:spPr>
            <a:xfrm>
              <a:off x="1199659" y="5205012"/>
              <a:ext cx="420013" cy="322083"/>
            </a:xfrm>
            <a:prstGeom prst="rect">
              <a:avLst/>
            </a:prstGeom>
          </p:spPr>
        </p:pic>
      </p:grpSp>
    </p:spTree>
    <p:extLst>
      <p:ext uri="{BB962C8B-B14F-4D97-AF65-F5344CB8AC3E}">
        <p14:creationId xmlns:p14="http://schemas.microsoft.com/office/powerpoint/2010/main" val="4051715547"/>
      </p:ext>
    </p:extLst>
  </p:cSld>
  <p:clrMapOvr>
    <a:masterClrMapping/>
  </p:clrMapOvr>
  <p:transition spd="slow" advClick="0">
    <p:pull dir="d"/>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文本占位符 19458"/>
          <p:cNvSpPr>
            <a:spLocks noGrp="1"/>
          </p:cNvSpPr>
          <p:nvPr>
            <p:ph idx="1"/>
          </p:nvPr>
        </p:nvSpPr>
        <p:spPr>
          <a:xfrm>
            <a:off x="769606" y="1594529"/>
            <a:ext cx="8229600" cy="4678451"/>
          </a:xfrm>
        </p:spPr>
        <p:txBody>
          <a:bodyPr/>
          <a:lstStyle/>
          <a:p>
            <a:pPr>
              <a:spcBef>
                <a:spcPts val="600"/>
              </a:spcBef>
              <a:spcAft>
                <a:spcPts val="600"/>
              </a:spcAft>
              <a:buClr>
                <a:srgbClr val="FF0000"/>
              </a:buClr>
              <a:buSzPct val="90000"/>
              <a:buFont typeface="Wingdings" panose="05000000000000000000" pitchFamily="2" charset="2"/>
              <a:buChar char="n"/>
            </a:pPr>
            <a:r>
              <a:rPr lang="zh-CN" altLang="en-US" sz="2400" b="1" noProof="1"/>
              <a:t>为了长期保存数据以便重复使用、修改和共享，必须将数据以文件的形式存储到外部存储介质</a:t>
            </a:r>
            <a:r>
              <a:rPr lang="en-US" altLang="zh-CN" sz="2400" b="1" noProof="1"/>
              <a:t>(</a:t>
            </a:r>
            <a:r>
              <a:rPr lang="zh-CN" altLang="en-US" sz="2400" b="1" noProof="1"/>
              <a:t>如磁盘、</a:t>
            </a:r>
            <a:r>
              <a:rPr lang="en-US" altLang="zh-CN" sz="2400" b="1" noProof="1"/>
              <a:t>U</a:t>
            </a:r>
            <a:r>
              <a:rPr lang="zh-CN" altLang="en-US" sz="2400" b="1" noProof="1"/>
              <a:t>盘、光盘或云盘、网盘、快盘等</a:t>
            </a:r>
            <a:r>
              <a:rPr lang="en-US" altLang="zh-CN" sz="2400" b="1" noProof="1"/>
              <a:t>)</a:t>
            </a:r>
            <a:r>
              <a:rPr lang="zh-CN" altLang="en-US" sz="2400" b="1" noProof="1"/>
              <a:t>中。</a:t>
            </a:r>
          </a:p>
          <a:p>
            <a:pPr>
              <a:lnSpc>
                <a:spcPct val="130000"/>
              </a:lnSpc>
              <a:spcBef>
                <a:spcPts val="600"/>
              </a:spcBef>
              <a:spcAft>
                <a:spcPts val="600"/>
              </a:spcAft>
              <a:buClr>
                <a:srgbClr val="FF0000"/>
              </a:buClr>
              <a:buSzPct val="90000"/>
              <a:buFont typeface="Wingdings" panose="05000000000000000000" pitchFamily="2" charset="2"/>
              <a:buChar char="n"/>
            </a:pPr>
            <a:r>
              <a:rPr lang="zh-CN" altLang="en-US" sz="2400" b="1" noProof="1"/>
              <a:t>文件操作在各类应用软件的开发中均占有重要的地位：</a:t>
            </a:r>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管理信息系统是使用数据库来存储数据的，而数据库最终还是要以文件的形式存储到硬盘或其他存储介质上。</a:t>
            </a:r>
          </a:p>
          <a:p>
            <a:pPr marL="686435" indent="-342265">
              <a:lnSpc>
                <a:spcPct val="130000"/>
              </a:lnSpc>
              <a:spcBef>
                <a:spcPts val="1200"/>
              </a:spcBef>
              <a:spcAft>
                <a:spcPts val="600"/>
              </a:spcAft>
              <a:buClr>
                <a:srgbClr val="FF0000"/>
              </a:buClr>
              <a:buSzPct val="90000"/>
              <a:buFont typeface="Wingdings" panose="05000000000000000000" charset="0"/>
              <a:buChar char="ü"/>
            </a:pPr>
            <a:r>
              <a:rPr lang="zh-CN" altLang="en-US" sz="2000" b="1" noProof="1"/>
              <a:t>应用程序的配置信息往往也是使用文件来存储的，图形、图像、音频、视频、可执行文件等等也都是以文件的形式存储在磁盘上的。</a:t>
            </a:r>
          </a:p>
        </p:txBody>
      </p:sp>
      <p:grpSp>
        <p:nvGrpSpPr>
          <p:cNvPr id="5" name="组合 4"/>
          <p:cNvGrpSpPr/>
          <p:nvPr/>
        </p:nvGrpSpPr>
        <p:grpSpPr>
          <a:xfrm>
            <a:off x="251520" y="116632"/>
            <a:ext cx="4231148" cy="684042"/>
            <a:chOff x="670633" y="1326432"/>
            <a:chExt cx="4231148" cy="684042"/>
          </a:xfrm>
        </p:grpSpPr>
        <p:sp>
          <p:nvSpPr>
            <p:cNvPr id="6"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7" name="组合 6"/>
            <p:cNvGrpSpPr/>
            <p:nvPr/>
          </p:nvGrpSpPr>
          <p:grpSpPr>
            <a:xfrm>
              <a:off x="958665" y="1327471"/>
              <a:ext cx="842977" cy="683003"/>
              <a:chOff x="958665" y="1327471"/>
              <a:chExt cx="842977" cy="683003"/>
            </a:xfrm>
          </p:grpSpPr>
          <p:sp>
            <p:nvSpPr>
              <p:cNvPr id="8"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9" name="图片 8" descr="1.jpg"/>
              <p:cNvPicPr>
                <a:picLocks noChangeAspect="1"/>
              </p:cNvPicPr>
              <p:nvPr/>
            </p:nvPicPr>
            <p:blipFill>
              <a:blip r:embed="rId2" cstate="print"/>
              <a:stretch>
                <a:fillRect/>
              </a:stretch>
            </p:blipFill>
            <p:spPr>
              <a:xfrm>
                <a:off x="1189071" y="1467621"/>
                <a:ext cx="377680" cy="419801"/>
              </a:xfrm>
              <a:prstGeom prst="rect">
                <a:avLst/>
              </a:prstGeom>
            </p:spPr>
          </p:pic>
        </p:grpSp>
      </p:grpSp>
      <p:sp>
        <p:nvSpPr>
          <p:cNvPr id="10" name="标题 20481"/>
          <p:cNvSpPr>
            <a:spLocks noGrp="1"/>
          </p:cNvSpPr>
          <p:nvPr>
            <p:ph type="title"/>
          </p:nvPr>
        </p:nvSpPr>
        <p:spPr>
          <a:xfrm>
            <a:off x="292929" y="764704"/>
            <a:ext cx="9140825" cy="756118"/>
          </a:xfrm>
        </p:spPr>
        <p:txBody>
          <a:bodyPr>
            <a:normAutofit/>
          </a:bodyPr>
          <a:lstStyle/>
          <a:p>
            <a:pPr marL="571500" indent="-571500" fontAlgn="base">
              <a:buClr>
                <a:srgbClr val="FF0000"/>
              </a:buClr>
              <a:buFont typeface="Wingdings" panose="05000000000000000000" pitchFamily="2" charset="2"/>
              <a:buChar char="Ø"/>
            </a:pPr>
            <a:r>
              <a:rPr lang="zh-CN" altLang="en-US" sz="2800" strike="noStrike" noProof="1">
                <a:latin typeface="Times New Roman" panose="02020603050405020304" pitchFamily="18" charset="0"/>
                <a:ea typeface="仿宋" panose="02010609060101010101" pitchFamily="49" charset="-122"/>
              </a:rPr>
              <a:t>文件操作</a:t>
            </a:r>
          </a:p>
        </p:txBody>
      </p:sp>
    </p:spTree>
    <p:extLst>
      <p:ext uri="{BB962C8B-B14F-4D97-AF65-F5344CB8AC3E}">
        <p14:creationId xmlns:p14="http://schemas.microsoft.com/office/powerpoint/2010/main" val="187942373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6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6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6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文本占位符 61442"/>
          <p:cNvSpPr>
            <a:spLocks noGrp="1"/>
          </p:cNvSpPr>
          <p:nvPr>
            <p:ph idx="1"/>
          </p:nvPr>
        </p:nvSpPr>
        <p:spPr>
          <a:xfrm>
            <a:off x="519507" y="1052736"/>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ü"/>
            </a:pPr>
            <a:r>
              <a:rPr lang="zh-CN" altLang="en-US" sz="2400" dirty="0"/>
              <a:t>例：</a:t>
            </a:r>
            <a:r>
              <a:rPr lang="en-US" altLang="zh-CN" sz="2400" dirty="0"/>
              <a:t> </a:t>
            </a:r>
            <a:r>
              <a:rPr lang="zh-CN" altLang="en-US" sz="2400" dirty="0"/>
              <a:t>计算文本文件中最长行的长度。</a:t>
            </a:r>
          </a:p>
          <a:p>
            <a:pPr>
              <a:buSzPct val="90000"/>
              <a:buFont typeface="Wingdings" panose="05000000000000000000" pitchFamily="2" charset="2"/>
              <a:buNone/>
            </a:pPr>
            <a:endParaRPr lang="zh-CN" altLang="en-US"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89888" y="1772816"/>
            <a:ext cx="7314560" cy="1200329"/>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方法一：</a:t>
            </a:r>
          </a:p>
          <a:p>
            <a:pPr>
              <a:buSzPct val="90000"/>
              <a:buFont typeface="Wingdings" panose="05000000000000000000" pitchFamily="2" charset="2"/>
              <a:buNone/>
            </a:pPr>
            <a:r>
              <a:rPr lang="en-US" altLang="zh-CN" dirty="0">
                <a:latin typeface="Consolas" panose="020B0609020204030204" pitchFamily="49" charset="0"/>
              </a:rPr>
              <a:t>with </a:t>
            </a:r>
            <a:r>
              <a:rPr lang="zh-CN" altLang="en-US" dirty="0">
                <a:latin typeface="Consolas" panose="020B0609020204030204" pitchFamily="49" charset="0"/>
              </a:rPr>
              <a:t>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allLineLens = [len(line.strip()) for line in f]</a:t>
            </a:r>
          </a:p>
          <a:p>
            <a:pPr>
              <a:buSzPct val="90000"/>
              <a:buFont typeface="Wingdings" panose="05000000000000000000" pitchFamily="2" charset="2"/>
              <a:buNone/>
            </a:pPr>
            <a:r>
              <a:rPr lang="en-US" altLang="zh-CN" dirty="0">
                <a:latin typeface="Consolas" panose="020B0609020204030204" pitchFamily="49" charset="0"/>
              </a:rPr>
              <a:t>print(m</a:t>
            </a:r>
            <a:r>
              <a:rPr lang="zh-CN" altLang="en-US" dirty="0">
                <a:latin typeface="Consolas" panose="020B0609020204030204" pitchFamily="49" charset="0"/>
              </a:rPr>
              <a:t>ax(allLineLens)</a:t>
            </a:r>
            <a:r>
              <a:rPr lang="en-US" altLang="zh-CN" dirty="0">
                <a:latin typeface="Consolas" panose="020B0609020204030204" pitchFamily="49" charset="0"/>
              </a:rPr>
              <a:t>)</a:t>
            </a:r>
            <a:endParaRPr lang="zh-CN" altLang="en-US" dirty="0">
              <a:latin typeface="Consolas" panose="020B0609020204030204" pitchFamily="49" charset="0"/>
            </a:endParaRPr>
          </a:p>
        </p:txBody>
      </p:sp>
      <p:sp>
        <p:nvSpPr>
          <p:cNvPr id="4" name="矩形 3"/>
          <p:cNvSpPr/>
          <p:nvPr/>
        </p:nvSpPr>
        <p:spPr>
          <a:xfrm>
            <a:off x="1325706" y="3693225"/>
            <a:ext cx="6624736" cy="923330"/>
          </a:xfrm>
          <a:prstGeom prst="rect">
            <a:avLst/>
          </a:prstGeom>
        </p:spPr>
        <p:txBody>
          <a:bodyPr wrap="square">
            <a:spAutoFit/>
          </a:bodyPr>
          <a:lstStyle/>
          <a:p>
            <a:pPr marL="285750" indent="-285750">
              <a:buClr>
                <a:srgbClr val="FF0000"/>
              </a:buClr>
              <a:buSzPct val="90000"/>
              <a:buFont typeface="Wingdings" panose="05000000000000000000" pitchFamily="2" charset="2"/>
              <a:buChar char="l"/>
            </a:pPr>
            <a:r>
              <a:rPr lang="zh-CN" altLang="en-US" dirty="0"/>
              <a:t>方法二：</a:t>
            </a:r>
          </a:p>
          <a:p>
            <a:pPr>
              <a:buSzPct val="90000"/>
              <a:buFont typeface="Wingdings" panose="05000000000000000000" pitchFamily="2" charset="2"/>
              <a:buNone/>
            </a:pPr>
            <a:r>
              <a:rPr lang="en-US" altLang="zh-CN" dirty="0">
                <a:latin typeface="Consolas" panose="020B0609020204030204" pitchFamily="49" charset="0"/>
              </a:rPr>
              <a:t>with</a:t>
            </a:r>
            <a:r>
              <a:rPr lang="zh-CN" altLang="en-US" dirty="0">
                <a:latin typeface="Consolas" panose="020B0609020204030204" pitchFamily="49" charset="0"/>
              </a:rPr>
              <a:t> open('d:\\test.txt','r') </a:t>
            </a:r>
            <a:r>
              <a:rPr lang="en-US" altLang="zh-CN" dirty="0">
                <a:latin typeface="Consolas" panose="020B0609020204030204" pitchFamily="49" charset="0"/>
              </a:rPr>
              <a:t>as f:</a:t>
            </a:r>
            <a:endParaRPr lang="zh-CN" altLang="en-US" dirty="0">
              <a:latin typeface="Consolas" panose="020B0609020204030204" pitchFamily="49" charset="0"/>
            </a:endParaRPr>
          </a:p>
          <a:p>
            <a:pPr>
              <a:buSzPct val="90000"/>
              <a:buFont typeface="Wingdings" panose="05000000000000000000" pitchFamily="2" charset="2"/>
              <a:buNone/>
            </a:pPr>
            <a:r>
              <a:rPr lang="zh-CN" altLang="en-US" dirty="0">
                <a:latin typeface="Consolas" panose="020B0609020204030204" pitchFamily="49" charset="0"/>
              </a:rPr>
              <a:t>    </a:t>
            </a:r>
            <a:r>
              <a:rPr lang="en-US" altLang="zh-CN" dirty="0">
                <a:latin typeface="Consolas" panose="020B0609020204030204" pitchFamily="49" charset="0"/>
              </a:rPr>
              <a:t>print(</a:t>
            </a:r>
            <a:r>
              <a:rPr lang="zh-CN" altLang="en-US" dirty="0">
                <a:latin typeface="Consolas" panose="020B0609020204030204" pitchFamily="49" charset="0"/>
              </a:rPr>
              <a:t>max(len(line.strip()) for line in f)</a:t>
            </a:r>
            <a:r>
              <a:rPr lang="en-US" altLang="zh-CN" dirty="0">
                <a:latin typeface="Consolas" panose="020B0609020204030204" pitchFamily="49" charset="0"/>
              </a:rPr>
              <a:t>)</a:t>
            </a:r>
            <a:endParaRPr lang="zh-CN" altLang="en-US" dirty="0">
              <a:latin typeface="Consolas" panose="020B0609020204030204" pitchFamily="49" charset="0"/>
            </a:endParaRPr>
          </a:p>
        </p:txBody>
      </p:sp>
    </p:spTree>
    <p:extLst>
      <p:ext uri="{BB962C8B-B14F-4D97-AF65-F5344CB8AC3E}">
        <p14:creationId xmlns:p14="http://schemas.microsoft.com/office/powerpoint/2010/main" val="3361030090"/>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占位符 65538"/>
          <p:cNvSpPr>
            <a:spLocks noGrp="1"/>
          </p:cNvSpPr>
          <p:nvPr>
            <p:ph idx="1"/>
          </p:nvPr>
        </p:nvSpPr>
        <p:spPr>
          <a:xfrm>
            <a:off x="761167" y="1124744"/>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dirty="0"/>
              <a:t>例</a:t>
            </a:r>
            <a:r>
              <a:rPr lang="en-US" altLang="zh-CN" sz="2400" dirty="0"/>
              <a:t>:  </a:t>
            </a:r>
            <a:r>
              <a:rPr lang="zh-CN" altLang="en-US" sz="2400" dirty="0"/>
              <a:t>判断一个文件是否为</a:t>
            </a:r>
            <a:r>
              <a:rPr lang="en-US" altLang="zh-CN" sz="2400" dirty="0"/>
              <a:t>GIF</a:t>
            </a:r>
            <a:r>
              <a:rPr lang="zh-CN" altLang="en-US" sz="2400" dirty="0"/>
              <a:t>图像文件。</a:t>
            </a:r>
          </a:p>
          <a:p>
            <a:pPr>
              <a:lnSpc>
                <a:spcPct val="80000"/>
              </a:lnSpc>
              <a:buSzPct val="90000"/>
              <a:buFont typeface="Wingdings" panose="05000000000000000000" pitchFamily="2" charset="2"/>
              <a:buNone/>
            </a:pPr>
            <a:endParaRPr lang="en-US" altLang="zh-CN"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907704" y="1844824"/>
            <a:ext cx="6174432" cy="3060197"/>
          </a:xfrm>
          <a:prstGeom prst="rect">
            <a:avLst/>
          </a:prstGeom>
        </p:spPr>
        <p:txBody>
          <a:bodyPr wrap="square">
            <a:spAutoFit/>
          </a:bodyPr>
          <a:lstStyle/>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solidFill>
                  <a:srgbClr val="0000FF"/>
                </a:solidFill>
                <a:latin typeface="Consolas" panose="020B0609020204030204" pitchFamily="49" charset="0"/>
              </a:rPr>
              <a:t>def</a:t>
            </a:r>
            <a:r>
              <a:rPr lang="en-US" altLang="zh-CN" dirty="0">
                <a:latin typeface="Consolas" panose="020B0609020204030204" pitchFamily="49" charset="0"/>
              </a:rPr>
              <a:t> </a:t>
            </a:r>
            <a:r>
              <a:rPr lang="en-US" altLang="zh-CN" dirty="0" err="1">
                <a:latin typeface="Consolas" panose="020B0609020204030204" pitchFamily="49" charset="0"/>
              </a:rPr>
              <a:t>is_gif</a:t>
            </a:r>
            <a:r>
              <a:rPr lang="en-US" altLang="zh-CN" dirty="0">
                <a:latin typeface="Consolas" panose="020B0609020204030204" pitchFamily="49" charset="0"/>
              </a:rPr>
              <a:t>(</a:t>
            </a:r>
            <a:r>
              <a:rPr lang="en-US" altLang="zh-CN" dirty="0" err="1">
                <a:latin typeface="Consolas" panose="020B0609020204030204" pitchFamily="49" charset="0"/>
              </a:rPr>
              <a:t>fname</a:t>
            </a:r>
            <a:r>
              <a:rPr lang="en-US" altLang="zh-CN" dirty="0">
                <a:latin typeface="Consolas" panose="020B0609020204030204" pitchFamily="49" charset="0"/>
              </a:rPr>
              <a:t>):</a:t>
            </a:r>
          </a:p>
          <a:p>
            <a:pPr>
              <a:lnSpc>
                <a:spcPct val="120000"/>
              </a:lnSpc>
              <a:buSzPct val="90000"/>
              <a:buFont typeface="Wingdings" panose="05000000000000000000" pitchFamily="2" charset="2"/>
              <a:buNone/>
            </a:pPr>
            <a:r>
              <a:rPr lang="en-US" altLang="zh-CN" dirty="0">
                <a:latin typeface="Consolas" panose="020B0609020204030204" pitchFamily="49" charset="0"/>
              </a:rPr>
              <a:t>    with open(</a:t>
            </a:r>
            <a:r>
              <a:rPr lang="en-US" altLang="zh-CN" dirty="0" err="1">
                <a:latin typeface="Consolas" panose="020B0609020204030204" pitchFamily="49" charset="0"/>
              </a:rPr>
              <a:t>fname</a:t>
            </a:r>
            <a:r>
              <a:rPr lang="en-US" altLang="zh-CN" dirty="0">
                <a:latin typeface="Consolas" panose="020B0609020204030204" pitchFamily="49" charset="0"/>
              </a:rPr>
              <a:t>, '</a:t>
            </a:r>
            <a:r>
              <a:rPr lang="en-US" altLang="zh-CN" dirty="0" err="1">
                <a:latin typeface="Consolas" panose="020B0609020204030204" pitchFamily="49" charset="0"/>
              </a:rPr>
              <a:t>rb</a:t>
            </a:r>
            <a:r>
              <a:rPr lang="en-US" altLang="zh-CN" dirty="0">
                <a:latin typeface="Consolas" panose="020B0609020204030204" pitchFamily="49" charset="0"/>
              </a:rPr>
              <a:t>') as </a:t>
            </a:r>
            <a:r>
              <a:rPr lang="en-US" altLang="zh-CN" dirty="0" err="1">
                <a:latin typeface="Consolas" panose="020B0609020204030204" pitchFamily="49" charset="0"/>
              </a:rPr>
              <a:t>fp</a:t>
            </a:r>
            <a:r>
              <a:rPr lang="en-US" altLang="zh-CN" dirty="0">
                <a:latin typeface="Consolas" panose="020B0609020204030204" pitchFamily="49" charset="0"/>
              </a:rPr>
              <a:t>:</a:t>
            </a:r>
          </a:p>
          <a:p>
            <a:pPr>
              <a:lnSpc>
                <a:spcPct val="120000"/>
              </a:lnSpc>
              <a:buSzPct val="90000"/>
              <a:buFont typeface="Wingdings" panose="05000000000000000000" pitchFamily="2" charset="2"/>
              <a:buNone/>
            </a:pPr>
            <a:r>
              <a:rPr lang="en-US" altLang="zh-CN" dirty="0">
                <a:latin typeface="Consolas" panose="020B0609020204030204" pitchFamily="49" charset="0"/>
              </a:rPr>
              <a:t>        first4 = </a:t>
            </a:r>
            <a:r>
              <a:rPr lang="en-US" altLang="zh-CN" dirty="0" err="1">
                <a:latin typeface="Consolas" panose="020B0609020204030204" pitchFamily="49" charset="0"/>
              </a:rPr>
              <a:t>fp.read</a:t>
            </a:r>
            <a:r>
              <a:rPr lang="en-US" altLang="zh-CN" dirty="0">
                <a:latin typeface="Consolas" panose="020B0609020204030204" pitchFamily="49" charset="0"/>
              </a:rPr>
              <a:t>(4)</a:t>
            </a:r>
          </a:p>
          <a:p>
            <a:pPr>
              <a:lnSpc>
                <a:spcPct val="120000"/>
              </a:lnSpc>
              <a:buSzPct val="90000"/>
              <a:buFont typeface="Wingdings" panose="05000000000000000000" pitchFamily="2" charset="2"/>
              <a:buNone/>
            </a:pPr>
            <a:r>
              <a:rPr lang="en-US" altLang="zh-CN" dirty="0">
                <a:latin typeface="Consolas" panose="020B0609020204030204" pitchFamily="49" charset="0"/>
              </a:rPr>
              <a:t>    return first4 == b'GIF8'</a:t>
            </a:r>
          </a:p>
          <a:p>
            <a:pPr>
              <a:lnSpc>
                <a:spcPct val="120000"/>
              </a:lnSpc>
              <a:buSzPct val="90000"/>
              <a:buFont typeface="Wingdings" panose="05000000000000000000" pitchFamily="2" charset="2"/>
              <a:buNone/>
            </a:pPr>
            <a:endParaRPr lang="en-US" altLang="zh-CN" dirty="0">
              <a:latin typeface="Consolas" panose="020B0609020204030204" pitchFamily="49" charset="0"/>
            </a:endParaRP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('a.gif')</a:t>
            </a: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True</a:t>
            </a:r>
          </a:p>
          <a:p>
            <a:pPr>
              <a:lnSpc>
                <a:spcPct val="120000"/>
              </a:lnSpc>
              <a:buSzPct val="90000"/>
              <a:buFont typeface="Wingdings" panose="05000000000000000000" pitchFamily="2" charset="2"/>
              <a:buNone/>
            </a:pPr>
            <a:r>
              <a:rPr lang="en-US" altLang="zh-CN" dirty="0">
                <a:latin typeface="Consolas" panose="020B0609020204030204" pitchFamily="49" charset="0"/>
              </a:rPr>
              <a:t>&gt;&gt;&gt; </a:t>
            </a:r>
            <a:r>
              <a:rPr lang="en-US" altLang="zh-CN" dirty="0" err="1">
                <a:latin typeface="Consolas" panose="020B0609020204030204" pitchFamily="49" charset="0"/>
              </a:rPr>
              <a:t>is_gif</a:t>
            </a:r>
            <a:r>
              <a:rPr lang="en-US" altLang="zh-CN" dirty="0">
                <a:latin typeface="Consolas" panose="020B0609020204030204" pitchFamily="49" charset="0"/>
              </a:rPr>
              <a:t>('a.png')</a:t>
            </a:r>
          </a:p>
          <a:p>
            <a:pPr>
              <a:lnSpc>
                <a:spcPct val="120000"/>
              </a:lnSpc>
              <a:buSzPct val="90000"/>
              <a:buFont typeface="Wingdings" panose="05000000000000000000" pitchFamily="2" charset="2"/>
              <a:buNone/>
            </a:pPr>
            <a:r>
              <a:rPr lang="en-US" altLang="zh-CN" dirty="0">
                <a:solidFill>
                  <a:srgbClr val="0000FF"/>
                </a:solidFill>
                <a:latin typeface="Consolas" panose="020B0609020204030204" pitchFamily="49" charset="0"/>
              </a:rPr>
              <a:t>False</a:t>
            </a:r>
          </a:p>
        </p:txBody>
      </p:sp>
    </p:spTree>
    <p:extLst>
      <p:ext uri="{BB962C8B-B14F-4D97-AF65-F5344CB8AC3E}">
        <p14:creationId xmlns:p14="http://schemas.microsoft.com/office/powerpoint/2010/main" val="2493210588"/>
      </p:ext>
    </p:extLst>
  </p:cSld>
  <p:clrMapOvr>
    <a:masterClrMapping/>
  </p:clrMapOvr>
  <p:transition spd="slow" advClick="0">
    <p:pull dir="d"/>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文本占位符 66562"/>
          <p:cNvSpPr>
            <a:spLocks noGrp="1"/>
          </p:cNvSpPr>
          <p:nvPr>
            <p:ph idx="1"/>
          </p:nvPr>
        </p:nvSpPr>
        <p:spPr>
          <a:xfrm>
            <a:off x="683568" y="1052736"/>
            <a:ext cx="8229600" cy="4678451"/>
          </a:xfrm>
        </p:spPr>
        <p:txBody>
          <a:bodyPr vert="horz" wrap="square" lIns="68591" tIns="34295" rIns="68591" bIns="34295" numCol="1" anchor="t" anchorCtr="0" compatLnSpc="1">
            <a:prstTxWarp prst="textNoShape">
              <a:avLst/>
            </a:prstTxWarp>
          </a:bodyPr>
          <a:lstStyle/>
          <a:p>
            <a:pPr>
              <a:lnSpc>
                <a:spcPct val="90000"/>
              </a:lnSpc>
              <a:buClr>
                <a:srgbClr val="FF0000"/>
              </a:buClr>
              <a:buSzPct val="90000"/>
              <a:buFont typeface="Wingdings" panose="05000000000000000000" pitchFamily="2" charset="2"/>
              <a:buChar char="ü"/>
            </a:pPr>
            <a:r>
              <a:rPr lang="zh-CN" altLang="en-US" sz="2400" b="1" dirty="0"/>
              <a:t>例：</a:t>
            </a:r>
            <a:r>
              <a:rPr lang="en-US" altLang="zh-CN" sz="2400" b="1" dirty="0"/>
              <a:t> </a:t>
            </a:r>
            <a:r>
              <a:rPr lang="zh-CN" altLang="en-US" sz="2400" b="1" dirty="0"/>
              <a:t>比较两个文本文件内容是否相同。</a:t>
            </a:r>
          </a:p>
          <a:p>
            <a:pPr>
              <a:lnSpc>
                <a:spcPct val="90000"/>
              </a:lnSpc>
              <a:buSzPct val="90000"/>
              <a:buFont typeface="Wingdings" panose="05000000000000000000" pitchFamily="2" charset="2"/>
              <a:buNone/>
            </a:pPr>
            <a:endParaRPr lang="en-US" altLang="zh-CN" sz="1350" dirty="0"/>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791072" y="1700808"/>
            <a:ext cx="8352928" cy="2834622"/>
          </a:xfrm>
          <a:prstGeom prst="rect">
            <a:avLst/>
          </a:prstGeom>
        </p:spPr>
        <p:txBody>
          <a:bodyPr wrap="square">
            <a:spAutoFit/>
          </a:bodyPr>
          <a:lstStyle/>
          <a:p>
            <a:pPr>
              <a:lnSpc>
                <a:spcPct val="90000"/>
              </a:lnSpc>
              <a:buSzPct val="90000"/>
              <a:buFont typeface="Wingdings" panose="05000000000000000000" pitchFamily="2" charset="2"/>
              <a:buNone/>
            </a:pPr>
            <a:r>
              <a:rPr lang="en-US" altLang="zh-CN" dirty="0">
                <a:solidFill>
                  <a:srgbClr val="0000FF"/>
                </a:solidFill>
                <a:latin typeface="Consolas" panose="020B0609020204030204" pitchFamily="49" charset="0"/>
              </a:rPr>
              <a:t>import</a:t>
            </a:r>
            <a:r>
              <a:rPr lang="en-US" altLang="zh-CN" dirty="0">
                <a:latin typeface="Consolas" panose="020B0609020204030204" pitchFamily="49" charset="0"/>
              </a:rPr>
              <a:t> </a:t>
            </a:r>
            <a:r>
              <a:rPr lang="en-US" altLang="zh-CN" dirty="0" err="1">
                <a:latin typeface="Consolas" panose="020B0609020204030204" pitchFamily="49" charset="0"/>
              </a:rPr>
              <a:t>difflib</a:t>
            </a:r>
            <a:endParaRPr lang="en-US" altLang="zh-CN" dirty="0">
              <a:latin typeface="Consolas" panose="020B0609020204030204" pitchFamily="49" charset="0"/>
            </a:endParaRPr>
          </a:p>
          <a:p>
            <a:pPr>
              <a:lnSpc>
                <a:spcPct val="90000"/>
              </a:lnSpc>
              <a:buSzPct val="90000"/>
              <a:buFont typeface="Wingdings" panose="05000000000000000000" pitchFamily="2" charset="2"/>
              <a:buNone/>
            </a:pPr>
            <a:endParaRPr lang="en-US" altLang="zh-CN" dirty="0">
              <a:latin typeface="Consolas" panose="020B0609020204030204" pitchFamily="49" charset="0"/>
            </a:endParaRPr>
          </a:p>
          <a:p>
            <a:pPr>
              <a:lnSpc>
                <a:spcPct val="90000"/>
              </a:lnSpc>
              <a:buSzPct val="90000"/>
              <a:buFont typeface="Wingdings" panose="05000000000000000000" pitchFamily="2" charset="2"/>
              <a:buNone/>
            </a:pPr>
            <a:r>
              <a:rPr lang="en-US" altLang="zh-CN" dirty="0">
                <a:latin typeface="Consolas" panose="020B0609020204030204" pitchFamily="49" charset="0"/>
              </a:rPr>
              <a:t>A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a:t>
            </a:r>
            <a:r>
              <a:rPr lang="en-US" altLang="zh-CN" dirty="0" err="1">
                <a:latin typeface="Consolas" panose="020B0609020204030204" pitchFamily="49" charset="0"/>
              </a:rPr>
              <a:t>dir.txt','r</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B = </a:t>
            </a:r>
            <a:r>
              <a:rPr lang="en-US" altLang="zh-CN" dirty="0">
                <a:solidFill>
                  <a:srgbClr val="0000FF"/>
                </a:solidFill>
                <a:latin typeface="Consolas" panose="020B0609020204030204" pitchFamily="49" charset="0"/>
              </a:rPr>
              <a:t>open</a:t>
            </a:r>
            <a:r>
              <a:rPr lang="en-US" altLang="zh-CN" dirty="0">
                <a:latin typeface="Consolas" panose="020B0609020204030204" pitchFamily="49" charset="0"/>
              </a:rPr>
              <a:t>('c:\\dir1.txt','r')</a:t>
            </a:r>
          </a:p>
          <a:p>
            <a:pPr>
              <a:lnSpc>
                <a:spcPct val="90000"/>
              </a:lnSpc>
              <a:buSzPct val="90000"/>
              <a:buFont typeface="Wingdings" panose="05000000000000000000" pitchFamily="2" charset="2"/>
              <a:buNone/>
            </a:pPr>
            <a:r>
              <a:rPr lang="en-US" altLang="zh-CN" dirty="0" err="1">
                <a:latin typeface="Consolas" panose="020B0609020204030204" pitchFamily="49" charset="0"/>
              </a:rPr>
              <a:t>contentA</a:t>
            </a:r>
            <a:r>
              <a:rPr lang="en-US" altLang="zh-CN" dirty="0">
                <a:latin typeface="Consolas" panose="020B0609020204030204" pitchFamily="49" charset="0"/>
              </a:rPr>
              <a:t> = </a:t>
            </a:r>
            <a:r>
              <a:rPr lang="en-US" altLang="zh-CN" dirty="0" err="1">
                <a:latin typeface="Consolas" panose="020B0609020204030204" pitchFamily="49" charset="0"/>
              </a:rPr>
              <a:t>A.read</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err="1">
                <a:latin typeface="Consolas" panose="020B0609020204030204" pitchFamily="49" charset="0"/>
              </a:rPr>
              <a:t>contentB</a:t>
            </a:r>
            <a:r>
              <a:rPr lang="en-US" altLang="zh-CN" dirty="0">
                <a:latin typeface="Consolas" panose="020B0609020204030204" pitchFamily="49" charset="0"/>
              </a:rPr>
              <a:t> = </a:t>
            </a:r>
            <a:r>
              <a:rPr lang="en-US" altLang="zh-CN" dirty="0" err="1">
                <a:latin typeface="Consolas" panose="020B0609020204030204" pitchFamily="49" charset="0"/>
              </a:rPr>
              <a:t>B.read</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s = </a:t>
            </a:r>
            <a:r>
              <a:rPr lang="en-US" altLang="zh-CN" dirty="0" err="1">
                <a:latin typeface="Consolas" panose="020B0609020204030204" pitchFamily="49" charset="0"/>
              </a:rPr>
              <a:t>difflib.SequenceMatcher</a:t>
            </a:r>
            <a:r>
              <a:rPr lang="en-US" altLang="zh-CN" dirty="0">
                <a:latin typeface="Consolas" panose="020B0609020204030204" pitchFamily="49" charset="0"/>
              </a:rPr>
              <a:t>(lambda x:x=="",contentA,contentB)</a:t>
            </a:r>
          </a:p>
          <a:p>
            <a:pPr>
              <a:lnSpc>
                <a:spcPct val="90000"/>
              </a:lnSpc>
              <a:buSzPct val="90000"/>
              <a:buFont typeface="Wingdings" panose="05000000000000000000" pitchFamily="2" charset="2"/>
              <a:buNone/>
            </a:pPr>
            <a:r>
              <a:rPr lang="en-US" altLang="zh-CN" dirty="0">
                <a:latin typeface="Consolas" panose="020B0609020204030204" pitchFamily="49" charset="0"/>
              </a:rPr>
              <a:t>result = </a:t>
            </a:r>
            <a:r>
              <a:rPr lang="en-US" altLang="zh-CN" dirty="0" err="1">
                <a:latin typeface="Consolas" panose="020B0609020204030204" pitchFamily="49" charset="0"/>
              </a:rPr>
              <a:t>s.get_opcodes</a:t>
            </a:r>
            <a:r>
              <a:rPr lang="en-US" altLang="zh-CN" dirty="0">
                <a:latin typeface="Consolas" panose="020B0609020204030204" pitchFamily="49" charset="0"/>
              </a:rPr>
              <a:t>()</a:t>
            </a:r>
          </a:p>
          <a:p>
            <a:pPr>
              <a:lnSpc>
                <a:spcPct val="90000"/>
              </a:lnSpc>
              <a:buSzPct val="90000"/>
              <a:buFont typeface="Wingdings" panose="05000000000000000000" pitchFamily="2" charset="2"/>
              <a:buNone/>
            </a:pPr>
            <a:r>
              <a:rPr lang="en-US" altLang="zh-CN" dirty="0">
                <a:latin typeface="Consolas" panose="020B0609020204030204" pitchFamily="49" charset="0"/>
              </a:rPr>
              <a:t>for tag,i1,i2,j1,j2 in result:</a:t>
            </a:r>
          </a:p>
          <a:p>
            <a:pPr>
              <a:lnSpc>
                <a:spcPct val="90000"/>
              </a:lnSpc>
              <a:buSzPct val="90000"/>
              <a:buFont typeface="Wingdings" panose="05000000000000000000" pitchFamily="2" charset="2"/>
              <a:buNone/>
            </a:pPr>
            <a:r>
              <a:rPr lang="en-US" altLang="zh-CN" dirty="0">
                <a:latin typeface="Consolas" panose="020B0609020204030204" pitchFamily="49" charset="0"/>
              </a:rPr>
              <a:t>    print("%s </a:t>
            </a:r>
            <a:r>
              <a:rPr lang="en-US" altLang="zh-CN" dirty="0" err="1">
                <a:latin typeface="Consolas" panose="020B0609020204030204" pitchFamily="49" charset="0"/>
              </a:rPr>
              <a:t>contentA</a:t>
            </a:r>
            <a:r>
              <a:rPr lang="en-US" altLang="zh-CN" dirty="0">
                <a:latin typeface="Consolas" panose="020B0609020204030204" pitchFamily="49" charset="0"/>
              </a:rPr>
              <a:t>[%d:%d]=%s </a:t>
            </a:r>
            <a:r>
              <a:rPr lang="en-US" altLang="zh-CN" dirty="0" err="1">
                <a:latin typeface="Consolas" panose="020B0609020204030204" pitchFamily="49" charset="0"/>
              </a:rPr>
              <a:t>contentB</a:t>
            </a:r>
            <a:r>
              <a:rPr lang="en-US" altLang="zh-CN" dirty="0">
                <a:latin typeface="Consolas" panose="020B0609020204030204" pitchFamily="49" charset="0"/>
              </a:rPr>
              <a:t>[%d:%d]=%s"%\</a:t>
            </a:r>
          </a:p>
          <a:p>
            <a:pPr>
              <a:lnSpc>
                <a:spcPct val="90000"/>
              </a:lnSpc>
              <a:buSzPct val="90000"/>
              <a:buFont typeface="Wingdings" panose="05000000000000000000" pitchFamily="2" charset="2"/>
              <a:buNone/>
            </a:pPr>
            <a:r>
              <a:rPr lang="en-US" altLang="zh-CN" dirty="0">
                <a:latin typeface="Consolas" panose="020B0609020204030204" pitchFamily="49" charset="0"/>
              </a:rPr>
              <a:t>          (tag,i1,i2, </a:t>
            </a:r>
            <a:r>
              <a:rPr lang="en-US" altLang="zh-CN" dirty="0" err="1">
                <a:latin typeface="Consolas" panose="020B0609020204030204" pitchFamily="49" charset="0"/>
              </a:rPr>
              <a:t>contentA</a:t>
            </a:r>
            <a:r>
              <a:rPr lang="en-US" altLang="zh-CN" dirty="0">
                <a:latin typeface="Consolas" panose="020B0609020204030204" pitchFamily="49" charset="0"/>
              </a:rPr>
              <a:t> [i1:i2],j1,j2, </a:t>
            </a:r>
            <a:r>
              <a:rPr lang="en-US" altLang="zh-CN" dirty="0" err="1">
                <a:latin typeface="Consolas" panose="020B0609020204030204" pitchFamily="49" charset="0"/>
              </a:rPr>
              <a:t>contentB</a:t>
            </a:r>
            <a:r>
              <a:rPr lang="en-US" altLang="zh-CN" dirty="0">
                <a:latin typeface="Consolas" panose="020B0609020204030204" pitchFamily="49" charset="0"/>
              </a:rPr>
              <a:t>[j1:j2]))</a:t>
            </a:r>
            <a:endParaRPr lang="zh-CN" altLang="en-US" dirty="0">
              <a:latin typeface="Consolas" panose="020B0609020204030204" pitchFamily="49" charset="0"/>
            </a:endParaRPr>
          </a:p>
        </p:txBody>
      </p:sp>
      <p:sp>
        <p:nvSpPr>
          <p:cNvPr id="4" name="矩形 3"/>
          <p:cNvSpPr/>
          <p:nvPr/>
        </p:nvSpPr>
        <p:spPr>
          <a:xfrm>
            <a:off x="4427984" y="1628800"/>
            <a:ext cx="2377574" cy="369332"/>
          </a:xfrm>
          <a:prstGeom prst="rect">
            <a:avLst/>
          </a:prstGeom>
        </p:spPr>
        <p:txBody>
          <a:bodyPr wrap="none">
            <a:spAutoFit/>
          </a:bodyPr>
          <a:lstStyle/>
          <a:p>
            <a:r>
              <a:rPr lang="en-US" altLang="zh-CN" dirty="0">
                <a:solidFill>
                  <a:srgbClr val="0000FF"/>
                </a:solidFill>
                <a:latin typeface="Helvetica Neue"/>
              </a:rPr>
              <a:t>#python</a:t>
            </a:r>
            <a:r>
              <a:rPr lang="zh-CN" altLang="en-US" dirty="0">
                <a:solidFill>
                  <a:srgbClr val="0000FF"/>
                </a:solidFill>
                <a:latin typeface="Helvetica Neue"/>
              </a:rPr>
              <a:t>的标准库模块</a:t>
            </a:r>
            <a:endParaRPr lang="zh-CN" altLang="en-US" dirty="0">
              <a:solidFill>
                <a:srgbClr val="0000FF"/>
              </a:solidFill>
            </a:endParaRPr>
          </a:p>
        </p:txBody>
      </p:sp>
    </p:spTree>
    <p:extLst>
      <p:ext uri="{BB962C8B-B14F-4D97-AF65-F5344CB8AC3E}">
        <p14:creationId xmlns:p14="http://schemas.microsoft.com/office/powerpoint/2010/main" val="3508379717"/>
      </p:ext>
    </p:extLst>
  </p:cSld>
  <p:clrMapOvr>
    <a:masterClrMapping/>
  </p:clrMapOvr>
  <p:transition spd="slow" advClick="0">
    <p:pull dir="d"/>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文本占位符 67586"/>
          <p:cNvSpPr>
            <a:spLocks noGrp="1"/>
          </p:cNvSpPr>
          <p:nvPr>
            <p:ph idx="1"/>
          </p:nvPr>
        </p:nvSpPr>
        <p:spPr>
          <a:xfrm>
            <a:off x="611560" y="1052736"/>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b="1" dirty="0"/>
              <a:t>例：使用xlwt写入Excel文件。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3" name="矩形 2"/>
          <p:cNvSpPr/>
          <p:nvPr/>
        </p:nvSpPr>
        <p:spPr>
          <a:xfrm>
            <a:off x="1208312" y="1484784"/>
            <a:ext cx="6855568" cy="369332"/>
          </a:xfrm>
          <a:prstGeom prst="rect">
            <a:avLst/>
          </a:prstGeom>
        </p:spPr>
        <p:txBody>
          <a:bodyPr wrap="square">
            <a:spAutoFit/>
          </a:bodyPr>
          <a:lstStyle/>
          <a:p>
            <a:r>
              <a:rPr lang="en-US" altLang="zh-CN" dirty="0" err="1">
                <a:solidFill>
                  <a:srgbClr val="FF0000"/>
                </a:solidFill>
                <a:latin typeface="-apple-system"/>
              </a:rPr>
              <a:t>xlwt</a:t>
            </a:r>
            <a:r>
              <a:rPr lang="en-US" altLang="zh-CN" dirty="0">
                <a:solidFill>
                  <a:srgbClr val="FF0000"/>
                </a:solidFill>
                <a:latin typeface="-apple-system"/>
              </a:rPr>
              <a:t>: Python </a:t>
            </a:r>
            <a:r>
              <a:rPr lang="zh-CN" altLang="en-US" dirty="0">
                <a:solidFill>
                  <a:srgbClr val="FF0000"/>
                </a:solidFill>
                <a:latin typeface="-apple-system"/>
              </a:rPr>
              <a:t>用来在 </a:t>
            </a:r>
            <a:r>
              <a:rPr lang="en-US" altLang="zh-CN" dirty="0">
                <a:solidFill>
                  <a:srgbClr val="FF0000"/>
                </a:solidFill>
                <a:latin typeface="-apple-system"/>
              </a:rPr>
              <a:t>Excel </a:t>
            </a:r>
            <a:r>
              <a:rPr lang="zh-CN" altLang="en-US" dirty="0">
                <a:solidFill>
                  <a:srgbClr val="FF0000"/>
                </a:solidFill>
                <a:latin typeface="-apple-system"/>
              </a:rPr>
              <a:t>写入数据和格式化数据的工具包</a:t>
            </a:r>
            <a:endParaRPr lang="zh-CN" altLang="en-US" dirty="0">
              <a:solidFill>
                <a:srgbClr val="FF0000"/>
              </a:solidFill>
            </a:endParaRPr>
          </a:p>
        </p:txBody>
      </p:sp>
      <p:sp>
        <p:nvSpPr>
          <p:cNvPr id="4" name="矩形 3"/>
          <p:cNvSpPr/>
          <p:nvPr/>
        </p:nvSpPr>
        <p:spPr>
          <a:xfrm>
            <a:off x="1208312" y="2204864"/>
            <a:ext cx="7632848" cy="4247317"/>
          </a:xfrm>
          <a:prstGeom prst="rect">
            <a:avLst/>
          </a:prstGeom>
        </p:spPr>
        <p:txBody>
          <a:bodyPr wrap="square">
            <a:spAutoFit/>
          </a:bodyPr>
          <a:lstStyle/>
          <a:p>
            <a:pPr>
              <a:buSzPct val="90000"/>
            </a:pPr>
            <a:r>
              <a:rPr lang="zh-CN" altLang="en-US" dirty="0">
                <a:solidFill>
                  <a:srgbClr val="0000FF"/>
                </a:solidFill>
                <a:latin typeface="Consolas" panose="020B0609020204030204" pitchFamily="49" charset="0"/>
              </a:rPr>
              <a:t>from</a:t>
            </a:r>
            <a:r>
              <a:rPr lang="zh-CN" altLang="en-US" dirty="0">
                <a:latin typeface="Consolas" panose="020B0609020204030204" pitchFamily="49" charset="0"/>
              </a:rPr>
              <a:t> xlwt </a:t>
            </a:r>
            <a:r>
              <a:rPr lang="zh-CN" altLang="en-US" dirty="0">
                <a:solidFill>
                  <a:srgbClr val="0000FF"/>
                </a:solidFill>
                <a:latin typeface="Consolas" panose="020B0609020204030204" pitchFamily="49" charset="0"/>
              </a:rPr>
              <a:t>import</a:t>
            </a:r>
            <a:r>
              <a:rPr lang="zh-CN" altLang="en-US" dirty="0">
                <a:latin typeface="Consolas" panose="020B0609020204030204" pitchFamily="49" charset="0"/>
              </a:rPr>
              <a:t> *</a:t>
            </a:r>
          </a:p>
          <a:p>
            <a:pPr>
              <a:buSzPct val="90000"/>
            </a:pPr>
            <a:endParaRPr lang="zh-CN" altLang="en-US" dirty="0">
              <a:latin typeface="Consolas" panose="020B0609020204030204" pitchFamily="49" charset="0"/>
            </a:endParaRPr>
          </a:p>
          <a:p>
            <a:pPr>
              <a:buSzPct val="90000"/>
            </a:pPr>
            <a:r>
              <a:rPr lang="zh-CN" altLang="en-US" dirty="0">
                <a:latin typeface="Consolas" panose="020B0609020204030204" pitchFamily="49" charset="0"/>
              </a:rPr>
              <a:t>book = Workbook()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workbook</a:t>
            </a:r>
          </a:p>
          <a:p>
            <a:pPr>
              <a:buSzPct val="90000"/>
            </a:pPr>
            <a:r>
              <a:rPr lang="zh-CN" altLang="en-US" dirty="0">
                <a:latin typeface="Consolas" panose="020B0609020204030204" pitchFamily="49" charset="0"/>
              </a:rPr>
              <a:t>sheet1 = book.add_sheet("First")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新建</a:t>
            </a:r>
            <a:r>
              <a:rPr lang="en-US" altLang="zh-CN" dirty="0">
                <a:solidFill>
                  <a:srgbClr val="0000FF"/>
                </a:solidFill>
                <a:latin typeface="Consolas" panose="020B0609020204030204" pitchFamily="49" charset="0"/>
              </a:rPr>
              <a:t>worksheet</a:t>
            </a:r>
          </a:p>
          <a:p>
            <a:pPr>
              <a:buSzPct val="90000"/>
            </a:pPr>
            <a:r>
              <a:rPr lang="zh-CN" altLang="en-US" dirty="0">
                <a:latin typeface="Consolas" panose="020B0609020204030204" pitchFamily="49" charset="0"/>
              </a:rPr>
              <a:t>al=Alignment()</a:t>
            </a:r>
          </a:p>
          <a:p>
            <a:pPr>
              <a:buSzPct val="90000"/>
            </a:pPr>
            <a:r>
              <a:rPr lang="zh-CN" altLang="en-US" dirty="0">
                <a:latin typeface="Consolas" panose="020B0609020204030204" pitchFamily="49" charset="0"/>
              </a:rPr>
              <a:t>al.horz=Alignment.HORZ_CENTER</a:t>
            </a:r>
          </a:p>
          <a:p>
            <a:pPr>
              <a:buSzPct val="90000"/>
            </a:pPr>
            <a:r>
              <a:rPr lang="zh-CN" altLang="en-US" dirty="0">
                <a:latin typeface="Consolas" panose="020B0609020204030204" pitchFamily="49" charset="0"/>
              </a:rPr>
              <a:t>al.vert=Alignment.VERT_CENTER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对齐方式</a:t>
            </a:r>
          </a:p>
          <a:p>
            <a:pPr>
              <a:buSzPct val="90000"/>
            </a:pPr>
            <a:r>
              <a:rPr lang="zh-CN" altLang="en-US" dirty="0">
                <a:latin typeface="Consolas" panose="020B0609020204030204" pitchFamily="49" charset="0"/>
              </a:rPr>
              <a:t>borders=Borders()</a:t>
            </a:r>
          </a:p>
          <a:p>
            <a:pPr>
              <a:buSzPct val="90000"/>
            </a:pPr>
            <a:r>
              <a:rPr lang="zh-CN" altLang="en-US" dirty="0">
                <a:latin typeface="Consolas" panose="020B0609020204030204" pitchFamily="49" charset="0"/>
              </a:rPr>
              <a:t>borders.bottom=Borders.THICK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边框样式</a:t>
            </a:r>
          </a:p>
          <a:p>
            <a:pPr>
              <a:buSzPct val="90000"/>
            </a:pPr>
            <a:r>
              <a:rPr lang="zh-CN" altLang="en-US" dirty="0">
                <a:latin typeface="Consolas" panose="020B0609020204030204" pitchFamily="49" charset="0"/>
              </a:rPr>
              <a:t>style=XFStyle()</a:t>
            </a:r>
          </a:p>
          <a:p>
            <a:pPr>
              <a:buSzPct val="90000"/>
            </a:pPr>
            <a:r>
              <a:rPr lang="zh-CN" altLang="en-US" dirty="0">
                <a:latin typeface="Consolas" panose="020B0609020204030204" pitchFamily="49" charset="0"/>
              </a:rPr>
              <a:t>style.alignment=al</a:t>
            </a:r>
          </a:p>
          <a:p>
            <a:pPr>
              <a:buSzPct val="90000"/>
            </a:pPr>
            <a:r>
              <a:rPr lang="zh-CN" altLang="en-US" dirty="0">
                <a:latin typeface="Consolas" panose="020B0609020204030204" pitchFamily="49" charset="0"/>
              </a:rPr>
              <a:t>style.borders=borders</a:t>
            </a:r>
          </a:p>
          <a:p>
            <a:pPr>
              <a:buSzPct val="90000"/>
            </a:pPr>
            <a:r>
              <a:rPr lang="zh-CN" altLang="en-US" dirty="0">
                <a:latin typeface="Consolas" panose="020B0609020204030204" pitchFamily="49" charset="0"/>
              </a:rPr>
              <a:t>row0=sheet1.row(0)</a:t>
            </a:r>
          </a:p>
          <a:p>
            <a:pPr>
              <a:buSzPct val="90000"/>
            </a:pPr>
            <a:r>
              <a:rPr lang="zh-CN" altLang="en-US" dirty="0">
                <a:latin typeface="Consolas" panose="020B0609020204030204" pitchFamily="49" charset="0"/>
              </a:rPr>
              <a:t>row0.write(0,'test',style=style)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写入单元格</a:t>
            </a:r>
          </a:p>
          <a:p>
            <a:pPr>
              <a:buSzPct val="90000"/>
            </a:pPr>
            <a:r>
              <a:rPr lang="zh-CN" altLang="en-US" dirty="0">
                <a:latin typeface="Consolas" panose="020B0609020204030204" pitchFamily="49" charset="0"/>
              </a:rPr>
              <a:t>book.save(r'd:\test.xls')              </a:t>
            </a:r>
            <a:r>
              <a:rPr lang="en-US" altLang="zh-CN" dirty="0">
                <a:solidFill>
                  <a:srgbClr val="0000FF"/>
                </a:solidFill>
                <a:latin typeface="Consolas" panose="020B0609020204030204" pitchFamily="49" charset="0"/>
              </a:rPr>
              <a:t>#</a:t>
            </a:r>
            <a:r>
              <a:rPr lang="zh-CN" altLang="en-US" dirty="0">
                <a:solidFill>
                  <a:srgbClr val="0000FF"/>
                </a:solidFill>
                <a:latin typeface="Consolas" panose="020B0609020204030204" pitchFamily="49" charset="0"/>
              </a:rPr>
              <a:t>保存文件</a:t>
            </a:r>
          </a:p>
        </p:txBody>
      </p:sp>
    </p:spTree>
    <p:extLst>
      <p:ext uri="{BB962C8B-B14F-4D97-AF65-F5344CB8AC3E}">
        <p14:creationId xmlns:p14="http://schemas.microsoft.com/office/powerpoint/2010/main" val="948833602"/>
      </p:ext>
    </p:extLst>
  </p:cSld>
  <p:clrMapOvr>
    <a:masterClrMapping/>
  </p:clrMapOvr>
  <p:transition spd="slow" advClick="0">
    <p:pull dir="d"/>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文本占位符 68610"/>
          <p:cNvSpPr>
            <a:spLocks noGrp="1"/>
          </p:cNvSpPr>
          <p:nvPr>
            <p:ph idx="1"/>
          </p:nvPr>
        </p:nvSpPr>
        <p:spPr>
          <a:xfrm>
            <a:off x="539552" y="980728"/>
            <a:ext cx="8229600" cy="4678451"/>
          </a:xfrm>
        </p:spPr>
        <p:txBody>
          <a:bodyPr vert="horz" wrap="square" lIns="68591" tIns="34295" rIns="68591" bIns="34295" numCol="1" anchor="t" anchorCtr="0" compatLnSpc="1">
            <a:prstTxWarp prst="textNoShape">
              <a:avLst/>
            </a:prstTxWarp>
          </a:bodyPr>
          <a:lstStyle/>
          <a:p>
            <a:pPr>
              <a:lnSpc>
                <a:spcPct val="80000"/>
              </a:lnSpc>
              <a:buClr>
                <a:srgbClr val="FF0000"/>
              </a:buClr>
              <a:buSzPct val="90000"/>
              <a:buFont typeface="Wingdings" panose="05000000000000000000" pitchFamily="2" charset="2"/>
              <a:buChar char="ü"/>
            </a:pPr>
            <a:r>
              <a:rPr lang="zh-CN" altLang="en-US" sz="2400" b="1" dirty="0"/>
              <a:t>例：使用xlrd读取Excel文件。</a:t>
            </a:r>
          </a:p>
          <a:p>
            <a:pPr>
              <a:lnSpc>
                <a:spcPct val="80000"/>
              </a:lnSpc>
              <a:buSzPct val="90000"/>
              <a:buFont typeface="Wingdings" panose="05000000000000000000" pitchFamily="2" charset="2"/>
              <a:buNone/>
            </a:pPr>
            <a:endParaRPr lang="zh-CN" altLang="en-US" sz="1350" dirty="0">
              <a:latin typeface="Consolas" panose="020B0609020204030204" pitchFamily="49" charset="0"/>
            </a:endParaRPr>
          </a:p>
        </p:txBody>
      </p:sp>
      <p:sp>
        <p:nvSpPr>
          <p:cNvPr id="3" name="矩形 2"/>
          <p:cNvSpPr/>
          <p:nvPr/>
        </p:nvSpPr>
        <p:spPr>
          <a:xfrm>
            <a:off x="1835696" y="1484784"/>
            <a:ext cx="6264696" cy="2308324"/>
          </a:xfrm>
          <a:prstGeom prst="rect">
            <a:avLst/>
          </a:prstGeom>
        </p:spPr>
        <p:txBody>
          <a:bodyPr wrap="square">
            <a:spAutoFit/>
          </a:bodyPr>
          <a:lstStyle/>
          <a:p>
            <a:pPr>
              <a:buSzPct val="90000"/>
              <a:buFont typeface="Wingdings" panose="05000000000000000000" pitchFamily="2" charset="2"/>
              <a:buNone/>
            </a:pPr>
            <a:r>
              <a:rPr lang="zh-CN" altLang="en-US" dirty="0">
                <a:latin typeface="Consolas" panose="020B0609020204030204" pitchFamily="49" charset="0"/>
              </a:rPr>
              <a:t>&gt;&gt;&gt; import xlrd</a:t>
            </a:r>
          </a:p>
          <a:p>
            <a:pPr>
              <a:buSzPct val="90000"/>
              <a:buFont typeface="Wingdings" panose="05000000000000000000" pitchFamily="2" charset="2"/>
              <a:buNone/>
            </a:pPr>
            <a:r>
              <a:rPr lang="zh-CN" altLang="en-US" dirty="0">
                <a:latin typeface="Consolas" panose="020B0609020204030204" pitchFamily="49" charset="0"/>
              </a:rPr>
              <a:t>&gt;&gt;&gt; book = xlrd.open_workbook(r'd:\test.xls')</a:t>
            </a:r>
          </a:p>
          <a:p>
            <a:pPr>
              <a:buSzPct val="90000"/>
              <a:buFont typeface="Wingdings" panose="05000000000000000000" pitchFamily="2" charset="2"/>
              <a:buNone/>
            </a:pPr>
            <a:r>
              <a:rPr lang="zh-CN" altLang="en-US" dirty="0">
                <a:latin typeface="Consolas" panose="020B0609020204030204" pitchFamily="49" charset="0"/>
              </a:rPr>
              <a:t>&gt;&gt;&gt; sheet1 = book.sheet_by_name('First')</a:t>
            </a:r>
          </a:p>
          <a:p>
            <a:pPr>
              <a:buSzPct val="90000"/>
              <a:buFont typeface="Wingdings" panose="05000000000000000000" pitchFamily="2" charset="2"/>
              <a:buNone/>
            </a:pPr>
            <a:r>
              <a:rPr lang="zh-CN" altLang="en-US" dirty="0">
                <a:latin typeface="Consolas" panose="020B0609020204030204" pitchFamily="49" charset="0"/>
              </a:rPr>
              <a:t>&gt;&gt;&gt; row0 = sheet1.row(0)</a:t>
            </a: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a:t>
            </a:r>
            <a:r>
              <a:rPr lang="en-US" altLang="zh-CN" dirty="0">
                <a:latin typeface="Consolas" panose="020B0609020204030204" pitchFamily="49" charset="0"/>
              </a:rPr>
              <a:t>)</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text:u'test'</a:t>
            </a:r>
          </a:p>
          <a:p>
            <a:pPr>
              <a:buSzPct val="90000"/>
              <a:buFont typeface="Wingdings" panose="05000000000000000000" pitchFamily="2" charset="2"/>
              <a:buNone/>
            </a:pPr>
            <a:r>
              <a:rPr lang="zh-CN" altLang="en-US" dirty="0">
                <a:latin typeface="Consolas" panose="020B0609020204030204" pitchFamily="49" charset="0"/>
              </a:rPr>
              <a:t>&gt;&gt;&gt; print</a:t>
            </a:r>
            <a:r>
              <a:rPr lang="en-US" altLang="zh-CN" dirty="0">
                <a:latin typeface="Consolas" panose="020B0609020204030204" pitchFamily="49" charset="0"/>
              </a:rPr>
              <a:t>(</a:t>
            </a:r>
            <a:r>
              <a:rPr lang="zh-CN" altLang="en-US" dirty="0">
                <a:latin typeface="Consolas" panose="020B0609020204030204" pitchFamily="49" charset="0"/>
              </a:rPr>
              <a:t>row0[0].value</a:t>
            </a:r>
            <a:r>
              <a:rPr lang="en-US" altLang="zh-CN" dirty="0">
                <a:latin typeface="Consolas" panose="020B0609020204030204" pitchFamily="49" charset="0"/>
              </a:rPr>
              <a:t>)</a:t>
            </a:r>
          </a:p>
          <a:p>
            <a:pPr>
              <a:buSzPct val="90000"/>
              <a:buFont typeface="Wingdings" panose="05000000000000000000" pitchFamily="2" charset="2"/>
              <a:buNone/>
            </a:pPr>
            <a:r>
              <a:rPr lang="zh-CN" altLang="en-US" dirty="0">
                <a:solidFill>
                  <a:srgbClr val="0000FF"/>
                </a:solidFill>
                <a:latin typeface="Consolas" panose="020B0609020204030204" pitchFamily="49" charset="0"/>
              </a:rPr>
              <a:t>test</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1731126036"/>
      </p:ext>
    </p:extLst>
  </p:cSld>
  <p:clrMapOvr>
    <a:masterClrMapping/>
  </p:clrMapOvr>
  <p:transition spd="slow" advClick="0">
    <p:pull dir="d"/>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229600" cy="4678451"/>
          </a:xfrm>
        </p:spPr>
        <p:txBody>
          <a:bodyPr/>
          <a:lstStyle/>
          <a:p>
            <a:pPr fontAlgn="base">
              <a:buClr>
                <a:srgbClr val="FF0000"/>
              </a:buClr>
              <a:buFont typeface="Wingdings" panose="05000000000000000000" pitchFamily="2" charset="2"/>
              <a:buChar char="ü"/>
            </a:pPr>
            <a:r>
              <a:rPr lang="zh-CN" altLang="en-US" sz="2400" b="1" noProof="1"/>
              <a:t>例：使用扩展库openpyxl读写Excel 2007及更高版本的Excel文件</a:t>
            </a:r>
            <a:r>
              <a:rPr lang="zh-CN" altLang="en-US" sz="1800" noProof="1"/>
              <a:t>。</a:t>
            </a:r>
          </a:p>
          <a:p>
            <a:pPr marL="0" indent="0">
              <a:buNone/>
            </a:pPr>
            <a:endParaRPr lang="zh-CN" altLang="en-US" sz="1500" noProof="1"/>
          </a:p>
          <a:p>
            <a:pPr marL="0" indent="0">
              <a:buNone/>
            </a:pPr>
            <a:r>
              <a:rPr lang="zh-CN" altLang="en-US" sz="1350" noProof="1">
                <a:latin typeface="Consolas" panose="020B0609020204030204" pitchFamily="49" charset="0"/>
                <a:cs typeface="Consolas" panose="020B0609020204030204" pitchFamily="49" charset="0"/>
              </a:rPr>
              <a:t>import openpyxl</a:t>
            </a:r>
          </a:p>
          <a:p>
            <a:pPr marL="0" indent="0">
              <a:buNone/>
            </a:pPr>
            <a:r>
              <a:rPr lang="zh-CN" altLang="en-US" sz="1350" noProof="1">
                <a:latin typeface="Consolas" panose="020B0609020204030204" pitchFamily="49" charset="0"/>
                <a:cs typeface="Consolas" panose="020B0609020204030204" pitchFamily="49" charset="0"/>
              </a:rPr>
              <a:t>from openpyxl import Workbook</a:t>
            </a:r>
          </a:p>
          <a:p>
            <a:pPr marL="0" indent="0">
              <a:buNone/>
            </a:pPr>
            <a:r>
              <a:rPr lang="zh-CN" altLang="en-US" sz="1350" noProof="1">
                <a:latin typeface="Consolas" panose="020B0609020204030204" pitchFamily="49" charset="0"/>
                <a:cs typeface="Consolas" panose="020B0609020204030204" pitchFamily="49" charset="0"/>
              </a:rPr>
              <a:t>fn = r'f:\test.xlsx'                     #文件名</a:t>
            </a:r>
          </a:p>
          <a:p>
            <a:pPr marL="0" indent="0">
              <a:buNone/>
            </a:pPr>
            <a:r>
              <a:rPr lang="zh-CN" altLang="en-US" sz="1350" noProof="1">
                <a:latin typeface="Consolas" panose="020B0609020204030204" pitchFamily="49" charset="0"/>
                <a:cs typeface="Consolas" panose="020B0609020204030204" pitchFamily="49" charset="0"/>
              </a:rPr>
              <a:t>wb = Workbook()                          #创建工作簿</a:t>
            </a:r>
          </a:p>
          <a:p>
            <a:pPr marL="0" indent="0">
              <a:buNone/>
            </a:pPr>
            <a:r>
              <a:rPr lang="zh-CN" altLang="en-US" sz="1350" noProof="1">
                <a:latin typeface="Consolas" panose="020B0609020204030204" pitchFamily="49" charset="0"/>
                <a:cs typeface="Consolas" panose="020B0609020204030204" pitchFamily="49" charset="0"/>
              </a:rPr>
              <a:t>ws = wb.create_sheet(title='你好，世界')  #创建工作表</a:t>
            </a:r>
          </a:p>
          <a:p>
            <a:pPr marL="0" indent="0">
              <a:buNone/>
            </a:pPr>
            <a:r>
              <a:rPr lang="zh-CN" altLang="en-US" sz="1350" noProof="1">
                <a:latin typeface="Consolas" panose="020B0609020204030204" pitchFamily="49" charset="0"/>
                <a:cs typeface="Consolas" panose="020B0609020204030204" pitchFamily="49" charset="0"/>
              </a:rPr>
              <a:t>ws['A1'] = '这是第一个单元格'              #单元格赋值</a:t>
            </a:r>
          </a:p>
          <a:p>
            <a:pPr marL="0" indent="0">
              <a:buNone/>
            </a:pPr>
            <a:r>
              <a:rPr lang="zh-CN" altLang="en-US" sz="1350" noProof="1">
                <a:latin typeface="Consolas" panose="020B0609020204030204" pitchFamily="49" charset="0"/>
                <a:cs typeface="Consolas" panose="020B0609020204030204" pitchFamily="49" charset="0"/>
              </a:rPr>
              <a:t>ws['B1'] = 3.1415926</a:t>
            </a:r>
          </a:p>
          <a:p>
            <a:pPr marL="0" indent="0">
              <a:buNone/>
            </a:pPr>
            <a:r>
              <a:rPr lang="zh-CN" altLang="en-US" sz="1350" noProof="1">
                <a:latin typeface="Consolas" panose="020B0609020204030204" pitchFamily="49" charset="0"/>
                <a:cs typeface="Consolas" panose="020B0609020204030204" pitchFamily="49" charset="0"/>
              </a:rPr>
              <a:t>wb.save(fn)                               #保存Excel文件</a:t>
            </a:r>
          </a:p>
        </p:txBody>
      </p:sp>
      <p:grpSp>
        <p:nvGrpSpPr>
          <p:cNvPr id="4" name="组合 3"/>
          <p:cNvGrpSpPr/>
          <p:nvPr/>
        </p:nvGrpSpPr>
        <p:grpSpPr>
          <a:xfrm>
            <a:off x="-1404665" y="95934"/>
            <a:ext cx="7920880" cy="668771"/>
            <a:chOff x="-995410" y="5184550"/>
            <a:chExt cx="7848872" cy="494650"/>
          </a:xfrm>
        </p:grpSpPr>
        <p:grpSp>
          <p:nvGrpSpPr>
            <p:cNvPr id="5" name="组合 4"/>
            <p:cNvGrpSpPr/>
            <p:nvPr/>
          </p:nvGrpSpPr>
          <p:grpSpPr>
            <a:xfrm>
              <a:off x="-995410" y="5184550"/>
              <a:ext cx="7848872" cy="494650"/>
              <a:chOff x="-1127767" y="5820119"/>
              <a:chExt cx="8549038" cy="647731"/>
            </a:xfrm>
          </p:grpSpPr>
          <p:sp>
            <p:nvSpPr>
              <p:cNvPr id="7"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6" name="图片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30361703"/>
      </p:ext>
    </p:extLst>
  </p:cSld>
  <p:clrMapOvr>
    <a:masterClrMapping/>
  </p:clrMapOvr>
  <p:transition spd="slow" advClick="0">
    <p:pull dir="d"/>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947961" y="1340768"/>
            <a:ext cx="8229600" cy="4678451"/>
          </a:xfrm>
        </p:spPr>
        <p:txBody>
          <a:bodyPr vert="horz" wrap="square" lIns="68591" tIns="34295" rIns="68591" bIns="34295" numCol="1" anchor="t" anchorCtr="0" compatLnSpc="1">
            <a:prstTxWarp prst="textNoShape">
              <a:avLst/>
            </a:prstTxWarp>
          </a:bodyPr>
          <a:lstStyle/>
          <a:p>
            <a:pPr marL="0" indent="0">
              <a:buSzPct val="90000"/>
              <a:buNone/>
            </a:pPr>
            <a:r>
              <a:rPr lang="zh-CN" altLang="en-US" sz="1350" dirty="0">
                <a:latin typeface="Consolas" panose="020B0609020204030204" pitchFamily="49" charset="0"/>
              </a:rPr>
              <a:t>wb = openpyxl.load_workbook(fn)      </a:t>
            </a:r>
            <a:r>
              <a:rPr lang="en-US" altLang="zh-CN" sz="1350" dirty="0">
                <a:latin typeface="Consolas" panose="020B0609020204030204" pitchFamily="49" charset="0"/>
              </a:rPr>
              <a:t>#</a:t>
            </a:r>
            <a:r>
              <a:rPr lang="zh-CN" altLang="en-US" sz="1350" dirty="0">
                <a:latin typeface="Consolas" panose="020B0609020204030204" pitchFamily="49" charset="0"/>
              </a:rPr>
              <a:t>打开已有的Excel文件</a:t>
            </a:r>
          </a:p>
          <a:p>
            <a:pPr marL="0" indent="0">
              <a:buSzPct val="90000"/>
              <a:buNone/>
            </a:pPr>
            <a:r>
              <a:rPr lang="zh-CN" altLang="en-US" sz="1350" dirty="0">
                <a:latin typeface="Consolas" panose="020B0609020204030204" pitchFamily="49" charset="0"/>
              </a:rPr>
              <a:t>ws = wb.worksheets[1]                #打开指定索引的工作表</a:t>
            </a:r>
          </a:p>
          <a:p>
            <a:pPr marL="0" indent="0">
              <a:buSzPct val="90000"/>
              <a:buNone/>
            </a:pPr>
            <a:r>
              <a:rPr lang="zh-CN" altLang="en-US" sz="1350" dirty="0">
                <a:latin typeface="Consolas" panose="020B0609020204030204" pitchFamily="49" charset="0"/>
              </a:rPr>
              <a:t>print(ws['A1'].value)                #读取并输出指定单元格的值</a:t>
            </a:r>
          </a:p>
          <a:p>
            <a:pPr marL="0" indent="0">
              <a:buSzPct val="90000"/>
              <a:buNone/>
            </a:pPr>
            <a:r>
              <a:rPr lang="zh-CN" altLang="en-US" sz="1350" dirty="0">
                <a:latin typeface="Consolas" panose="020B0609020204030204" pitchFamily="49" charset="0"/>
              </a:rPr>
              <a:t>ws.append([1,2,3,4,5])               #添加一行数据</a:t>
            </a:r>
          </a:p>
          <a:p>
            <a:pPr marL="0" indent="0">
              <a:buSzPct val="90000"/>
              <a:buNone/>
            </a:pPr>
            <a:r>
              <a:rPr lang="zh-CN" altLang="en-US" sz="1350" dirty="0">
                <a:latin typeface="Consolas" panose="020B0609020204030204" pitchFamily="49" charset="0"/>
              </a:rPr>
              <a:t>ws.merge_cells('F2:F3')              #合并单元格</a:t>
            </a:r>
          </a:p>
          <a:p>
            <a:pPr marL="0" indent="0">
              <a:buSzPct val="90000"/>
              <a:buNone/>
            </a:pPr>
            <a:r>
              <a:rPr lang="zh-CN" altLang="en-US" sz="1350" dirty="0">
                <a:latin typeface="Consolas" panose="020B0609020204030204" pitchFamily="49" charset="0"/>
              </a:rPr>
              <a:t>ws['F2'] = "=sum(A2:E2)"             #写入公式</a:t>
            </a:r>
          </a:p>
          <a:p>
            <a:pPr marL="0" indent="0">
              <a:buSzPct val="90000"/>
              <a:buNone/>
            </a:pPr>
            <a:r>
              <a:rPr lang="zh-CN" altLang="en-US" sz="1350" dirty="0">
                <a:latin typeface="Consolas" panose="020B0609020204030204" pitchFamily="49" charset="0"/>
              </a:rPr>
              <a:t>for r in range(10,15):</a:t>
            </a:r>
          </a:p>
          <a:p>
            <a:pPr marL="0" indent="0">
              <a:buSzPct val="90000"/>
              <a:buNone/>
            </a:pPr>
            <a:r>
              <a:rPr lang="zh-CN" altLang="en-US" sz="1350" dirty="0">
                <a:latin typeface="Consolas" panose="020B0609020204030204" pitchFamily="49" charset="0"/>
              </a:rPr>
              <a:t>    for c in range(3,8):</a:t>
            </a:r>
          </a:p>
          <a:p>
            <a:pPr marL="0" indent="0">
              <a:buSzPct val="90000"/>
              <a:buNone/>
            </a:pPr>
            <a:r>
              <a:rPr lang="zh-CN" altLang="en-US" sz="1350" dirty="0">
                <a:latin typeface="Consolas" panose="020B0609020204030204" pitchFamily="49" charset="0"/>
              </a:rPr>
              <a:t>        ws.cell(row=r, column=c, value=r*c) #写入单元格数据</a:t>
            </a:r>
          </a:p>
          <a:p>
            <a:pPr marL="0" indent="0">
              <a:buSzPct val="90000"/>
              <a:buNone/>
            </a:pPr>
            <a:r>
              <a:rPr lang="zh-CN" altLang="en-US" sz="1350" dirty="0">
                <a:latin typeface="Consolas" panose="020B0609020204030204" pitchFamily="49" charset="0"/>
              </a:rPr>
              <a:t>wb.save(fn)</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41740421"/>
      </p:ext>
    </p:extLst>
  </p:cSld>
  <p:clrMapOvr>
    <a:masterClrMapping/>
  </p:clrMapOvr>
  <p:transition spd="slow" advClick="0">
    <p:pull dir="d"/>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文本占位符 70658"/>
          <p:cNvSpPr>
            <a:spLocks noGrp="1"/>
          </p:cNvSpPr>
          <p:nvPr>
            <p:ph idx="1"/>
          </p:nvPr>
        </p:nvSpPr>
        <p:spPr>
          <a:xfrm>
            <a:off x="467544" y="1052736"/>
            <a:ext cx="8229600" cy="4678451"/>
          </a:xfrm>
        </p:spPr>
        <p:txBody>
          <a:bodyPr vert="horz" wrap="square" lIns="68591" tIns="34295" rIns="68591" bIns="34295" numCol="1" anchor="t" anchorCtr="0" compatLnSpc="1">
            <a:prstTxWarp prst="textNoShape">
              <a:avLst/>
            </a:prstTxWarp>
          </a:bodyPr>
          <a:lstStyle/>
          <a:p>
            <a:pPr>
              <a:spcBef>
                <a:spcPct val="0"/>
              </a:spcBef>
              <a:buClr>
                <a:srgbClr val="FF0000"/>
              </a:buClr>
              <a:buSzPct val="90000"/>
              <a:buFont typeface="Wingdings" panose="05000000000000000000" pitchFamily="2" charset="2"/>
              <a:buChar char="ü"/>
            </a:pPr>
            <a:r>
              <a:rPr lang="zh-CN" altLang="en-US" sz="2000" dirty="0"/>
              <a:t>例：</a:t>
            </a:r>
            <a:r>
              <a:rPr lang="en-US" altLang="zh-CN" sz="2000" dirty="0"/>
              <a:t> </a:t>
            </a:r>
            <a:r>
              <a:rPr lang="zh-CN" altLang="en-US" sz="2000" dirty="0"/>
              <a:t>检查</a:t>
            </a:r>
            <a:r>
              <a:rPr lang="en-US" altLang="zh-CN" sz="2000" dirty="0"/>
              <a:t>word</a:t>
            </a:r>
            <a:r>
              <a:rPr lang="zh-CN" altLang="en-US" sz="2000" dirty="0"/>
              <a:t>文档的连续重复字，例如“用户的的资料”或“需要需要用户输入”之类的情况。</a:t>
            </a:r>
          </a:p>
        </p:txBody>
      </p:sp>
      <p:sp>
        <p:nvSpPr>
          <p:cNvPr id="5" name="Content Placeholder 2"/>
          <p:cNvSpPr txBox="1">
            <a:spLocks/>
          </p:cNvSpPr>
          <p:nvPr/>
        </p:nvSpPr>
        <p:spPr bwMode="auto">
          <a:xfrm>
            <a:off x="914400" y="1844824"/>
            <a:ext cx="8229600" cy="467845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 typeface="Wingdings" panose="05000000000000000000" charset="0"/>
              <a:buChar char="v"/>
            </a:pPr>
            <a:r>
              <a:rPr lang="zh-CN" altLang="en-US" sz="1800" noProof="1">
                <a:latin typeface="+mn-ea"/>
              </a:rPr>
              <a:t>使用</a:t>
            </a:r>
            <a:r>
              <a:rPr lang="en-US" altLang="zh-CN" sz="1800" noProof="1">
                <a:latin typeface="+mn-ea"/>
              </a:rPr>
              <a:t>python-docx</a:t>
            </a:r>
            <a:r>
              <a:rPr lang="zh-CN" altLang="en-US" sz="1800" noProof="1">
                <a:latin typeface="+mn-ea"/>
              </a:rPr>
              <a:t>扩展库。</a:t>
            </a:r>
          </a:p>
          <a:p>
            <a:pPr marL="0" indent="0">
              <a:buFont typeface="Arial" charset="0"/>
              <a:buNone/>
            </a:pPr>
            <a:endParaRPr lang="zh-CN" altLang="en-US" sz="1350" noProof="1">
              <a:latin typeface="Consolas" panose="020B0609020204030204" pitchFamily="49" charset="0"/>
            </a:endParaRPr>
          </a:p>
          <a:p>
            <a:pPr marL="0" indent="0">
              <a:buFont typeface="Arial" charset="0"/>
              <a:buNone/>
            </a:pPr>
            <a:r>
              <a:rPr lang="en-US" sz="1350" noProof="1">
                <a:latin typeface="Consolas" panose="020B0609020204030204" pitchFamily="49" charset="0"/>
              </a:rPr>
              <a:t>from docx import Document</a:t>
            </a:r>
          </a:p>
          <a:p>
            <a:pPr marL="0" indent="0">
              <a:buFont typeface="Arial" charset="0"/>
              <a:buNone/>
            </a:pPr>
            <a:endParaRPr lang="en-US" sz="1350" noProof="1">
              <a:latin typeface="Consolas" panose="020B0609020204030204" pitchFamily="49" charset="0"/>
            </a:endParaRPr>
          </a:p>
          <a:p>
            <a:pPr marL="0" indent="0">
              <a:buFont typeface="Arial" charset="0"/>
              <a:buNone/>
            </a:pPr>
            <a:r>
              <a:rPr lang="en-US" sz="1350" noProof="1">
                <a:latin typeface="Consolas" panose="020B0609020204030204" pitchFamily="49" charset="0"/>
              </a:rPr>
              <a:t>doc = Document('《Python</a:t>
            </a:r>
            <a:r>
              <a:rPr lang="zh-CN" altLang="en-US" sz="1350" noProof="1">
                <a:latin typeface="Consolas" panose="020B0609020204030204" pitchFamily="49" charset="0"/>
              </a:rPr>
              <a:t>程序设计开发宝典</a:t>
            </a:r>
            <a:r>
              <a:rPr lang="en-US" sz="1350" noProof="1">
                <a:latin typeface="Consolas" panose="020B0609020204030204" pitchFamily="49" charset="0"/>
              </a:rPr>
              <a:t>》.docx')</a:t>
            </a:r>
          </a:p>
          <a:p>
            <a:pPr marL="0" indent="0">
              <a:buFont typeface="Arial" charset="0"/>
              <a:buNone/>
            </a:pPr>
            <a:endParaRPr lang="en-US" sz="1350" noProof="1">
              <a:latin typeface="Consolas" panose="020B0609020204030204" pitchFamily="49" charset="0"/>
            </a:endParaRPr>
          </a:p>
          <a:p>
            <a:pPr marL="0" indent="0">
              <a:buFont typeface="Arial" charset="0"/>
              <a:buNone/>
            </a:pPr>
            <a:r>
              <a:rPr lang="en-US" sz="1350" noProof="1">
                <a:latin typeface="Consolas" panose="020B0609020204030204" pitchFamily="49" charset="0"/>
              </a:rPr>
              <a:t>contents = ''.join((p.text for p in doc.paragraphs))</a:t>
            </a:r>
          </a:p>
          <a:p>
            <a:pPr marL="0" indent="0">
              <a:buFont typeface="Arial" charset="0"/>
              <a:buNone/>
            </a:pPr>
            <a:r>
              <a:rPr lang="en-US" sz="1350" noProof="1">
                <a:latin typeface="Consolas" panose="020B0609020204030204" pitchFamily="49" charset="0"/>
              </a:rPr>
              <a:t>words = []</a:t>
            </a:r>
          </a:p>
          <a:p>
            <a:pPr marL="0" indent="0">
              <a:buFont typeface="Arial" charset="0"/>
              <a:buNone/>
            </a:pPr>
            <a:r>
              <a:rPr lang="en-US" sz="1350" noProof="1">
                <a:latin typeface="Consolas" panose="020B0609020204030204" pitchFamily="49" charset="0"/>
              </a:rPr>
              <a:t>for index, ch in enumerate(contents[:-2]):</a:t>
            </a:r>
          </a:p>
          <a:p>
            <a:pPr marL="0" indent="0">
              <a:buFont typeface="Arial" charset="0"/>
              <a:buNone/>
            </a:pPr>
            <a:r>
              <a:rPr lang="en-US" sz="1350" noProof="1">
                <a:latin typeface="Consolas" panose="020B0609020204030204" pitchFamily="49" charset="0"/>
              </a:rPr>
              <a:t>    if ch==contents[index+1] or ch==contents[index+2]:</a:t>
            </a:r>
          </a:p>
          <a:p>
            <a:pPr marL="0" indent="0">
              <a:buFont typeface="Arial" charset="0"/>
              <a:buNone/>
            </a:pPr>
            <a:r>
              <a:rPr lang="en-US" sz="1350" noProof="1">
                <a:latin typeface="Consolas" panose="020B0609020204030204" pitchFamily="49" charset="0"/>
              </a:rPr>
              <a:t>        word = contents[index:index+3]</a:t>
            </a:r>
          </a:p>
          <a:p>
            <a:pPr marL="0" indent="0">
              <a:buFont typeface="Arial" charset="0"/>
              <a:buNone/>
            </a:pPr>
            <a:r>
              <a:rPr lang="en-US" sz="1350" noProof="1">
                <a:latin typeface="Consolas" panose="020B0609020204030204" pitchFamily="49" charset="0"/>
              </a:rPr>
              <a:t>        if word not in words:</a:t>
            </a:r>
          </a:p>
          <a:p>
            <a:pPr marL="0" indent="0">
              <a:buFont typeface="Arial" charset="0"/>
              <a:buNone/>
            </a:pPr>
            <a:r>
              <a:rPr lang="en-US" sz="1350" noProof="1">
                <a:latin typeface="Consolas" panose="020B0609020204030204" pitchFamily="49" charset="0"/>
              </a:rPr>
              <a:t>            words.append(word)</a:t>
            </a:r>
          </a:p>
          <a:p>
            <a:pPr marL="0" indent="0">
              <a:buFont typeface="Arial" charset="0"/>
              <a:buNone/>
            </a:pPr>
            <a:r>
              <a:rPr lang="en-US" sz="1350" noProof="1">
                <a:latin typeface="Consolas" panose="020B0609020204030204" pitchFamily="49" charset="0"/>
              </a:rPr>
              <a:t>            print(word)</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2105259628"/>
      </p:ext>
    </p:extLst>
  </p:cSld>
  <p:clrMapOvr>
    <a:masterClrMapping/>
  </p:clrMapOvr>
  <p:transition spd="slow" advClick="0">
    <p:pull dir="d"/>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06438" y="1052736"/>
            <a:ext cx="8229600" cy="4678451"/>
          </a:xfrm>
        </p:spPr>
        <p:txBody>
          <a:bodyPr/>
          <a:lstStyle/>
          <a:p>
            <a:pPr fontAlgn="base">
              <a:buClr>
                <a:srgbClr val="FF0000"/>
              </a:buClr>
              <a:buFont typeface="Wingdings" panose="05000000000000000000" charset="0"/>
              <a:buChar char=""/>
            </a:pPr>
            <a:r>
              <a:rPr lang="zh-CN" altLang="en-US" sz="2400" b="1" noProof="1"/>
              <a:t>使用正则表达式。</a:t>
            </a:r>
          </a:p>
          <a:p>
            <a:pPr marL="0" indent="0">
              <a:buNone/>
            </a:pPr>
            <a:r>
              <a:rPr lang="zh-CN" altLang="en-US" sz="1350" noProof="1">
                <a:latin typeface="Consolas" panose="020B0609020204030204" pitchFamily="49" charset="0"/>
              </a:rPr>
              <a:t>import re</a:t>
            </a:r>
          </a:p>
          <a:p>
            <a:pPr marL="0" indent="0">
              <a:buNone/>
            </a:pPr>
            <a:r>
              <a:rPr lang="zh-CN" altLang="en-US" sz="1350" noProof="1">
                <a:latin typeface="Consolas" panose="020B0609020204030204" pitchFamily="49" charset="0"/>
              </a:rPr>
              <a:t>from docx import Document</a:t>
            </a:r>
          </a:p>
          <a:p>
            <a:pPr marL="0" indent="0">
              <a:buNone/>
            </a:pPr>
            <a:endParaRPr lang="zh-CN" altLang="en-US" sz="1350" noProof="1">
              <a:latin typeface="Consolas" panose="020B0609020204030204" pitchFamily="49" charset="0"/>
            </a:endParaRPr>
          </a:p>
          <a:p>
            <a:pPr marL="0" indent="0">
              <a:buNone/>
            </a:pPr>
            <a:r>
              <a:rPr lang="zh-CN" altLang="en-US" sz="1350" noProof="1">
                <a:latin typeface="Consolas" panose="020B0609020204030204" pitchFamily="49" charset="0"/>
              </a:rPr>
              <a:t>doc = Document('《Python程序设计开发宝典》董付国著.docx')</a:t>
            </a:r>
          </a:p>
          <a:p>
            <a:pPr marL="0" indent="0">
              <a:buNone/>
            </a:pPr>
            <a:r>
              <a:rPr lang="zh-CN" altLang="en-US" sz="1350" noProof="1">
                <a:latin typeface="Consolas" panose="020B0609020204030204" pitchFamily="49" charset="0"/>
              </a:rPr>
              <a:t>text = ''.join((p.text for p in doc.paragraphs))</a:t>
            </a:r>
          </a:p>
          <a:p>
            <a:pPr marL="0" indent="0">
              <a:buNone/>
            </a:pPr>
            <a:r>
              <a:rPr lang="zh-CN" altLang="en-US" sz="1350" noProof="1">
                <a:latin typeface="Consolas" panose="020B0609020204030204" pitchFamily="49" charset="0"/>
              </a:rPr>
              <a:t>result = re.findall(r'(([\u4e00-\u9fa5。、！：；，]).?\2)', text)</a:t>
            </a:r>
          </a:p>
          <a:p>
            <a:pPr marL="0" indent="0">
              <a:buNone/>
            </a:pPr>
            <a:r>
              <a:rPr lang="zh-CN" altLang="en-US" sz="1350" noProof="1">
                <a:latin typeface="Consolas" panose="020B0609020204030204" pitchFamily="49" charset="0"/>
              </a:rPr>
              <a:t>for word in result:</a:t>
            </a:r>
          </a:p>
          <a:p>
            <a:pPr marL="0" indent="0">
              <a:buNone/>
            </a:pPr>
            <a:r>
              <a:rPr lang="zh-CN" altLang="en-US" sz="1350" noProof="1">
                <a:latin typeface="Consolas" panose="020B0609020204030204" pitchFamily="49" charset="0"/>
              </a:rPr>
              <a:t>    print(word[0])</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1162439594"/>
      </p:ext>
    </p:extLst>
  </p:cSld>
  <p:clrMapOvr>
    <a:masterClrMapping/>
  </p:clrMapOvr>
  <p:transition spd="slow" advClick="0">
    <p:pull dir="d"/>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57097" y="980728"/>
            <a:ext cx="8229600" cy="4678451"/>
          </a:xfrm>
        </p:spPr>
        <p:txBody>
          <a:bodyPr/>
          <a:lstStyle/>
          <a:p>
            <a:pPr fontAlgn="base">
              <a:buClr>
                <a:srgbClr val="FF0000"/>
              </a:buClr>
              <a:buFont typeface="Wingdings" panose="05000000000000000000" pitchFamily="2" charset="2"/>
              <a:buChar char="ü"/>
            </a:pPr>
            <a:r>
              <a:rPr lang="zh-CN" altLang="en-US" sz="1800" noProof="1"/>
              <a:t>例：</a:t>
            </a:r>
            <a:r>
              <a:rPr lang="en-US" altLang="zh-CN" sz="1800" noProof="1"/>
              <a:t> </a:t>
            </a:r>
            <a:r>
              <a:rPr lang="zh-CN" altLang="en-US" sz="1800" noProof="1"/>
              <a:t>编写程序，统计指定文件夹大小以及文件和子文件夹数量。</a:t>
            </a:r>
          </a:p>
          <a:p>
            <a:pPr marL="0" indent="0">
              <a:buNone/>
            </a:pPr>
            <a:endParaRPr lang="zh-CN" altLang="en-US" sz="1500" noProof="1"/>
          </a:p>
          <a:p>
            <a:pPr marL="0" indent="0">
              <a:buNone/>
            </a:pPr>
            <a:r>
              <a:rPr lang="zh-CN" altLang="en-US" sz="1350" noProof="1">
                <a:solidFill>
                  <a:srgbClr val="0000FF"/>
                </a:solidFill>
                <a:latin typeface="Consolas" panose="020B0609020204030204" pitchFamily="49" charset="0"/>
                <a:cs typeface="Consolas" panose="020B0609020204030204" pitchFamily="49" charset="0"/>
              </a:rPr>
              <a:t>import</a:t>
            </a:r>
            <a:r>
              <a:rPr lang="zh-CN" altLang="en-US" sz="1350" noProof="1">
                <a:latin typeface="Consolas" panose="020B0609020204030204" pitchFamily="49" charset="0"/>
                <a:cs typeface="Consolas" panose="020B0609020204030204" pitchFamily="49" charset="0"/>
              </a:rPr>
              <a:t> os</a:t>
            </a:r>
          </a:p>
          <a:p>
            <a:pPr marL="0" indent="0">
              <a:buNone/>
            </a:pPr>
            <a:endParaRPr lang="zh-CN" altLang="en-US" sz="1350" noProof="1">
              <a:latin typeface="Consolas" panose="020B0609020204030204" pitchFamily="49" charset="0"/>
              <a:cs typeface="Consolas" panose="020B0609020204030204" pitchFamily="49" charset="0"/>
            </a:endParaRPr>
          </a:p>
          <a:p>
            <a:pPr marL="0" indent="0">
              <a:buNone/>
            </a:pPr>
            <a:r>
              <a:rPr lang="zh-CN" altLang="en-US" sz="1350" noProof="1">
                <a:latin typeface="Consolas" panose="020B0609020204030204" pitchFamily="49" charset="0"/>
                <a:cs typeface="Consolas" panose="020B0609020204030204" pitchFamily="49" charset="0"/>
              </a:rPr>
              <a:t>totalSize = 0</a:t>
            </a:r>
          </a:p>
          <a:p>
            <a:pPr marL="0" indent="0">
              <a:buNone/>
            </a:pPr>
            <a:r>
              <a:rPr lang="zh-CN" altLang="en-US" sz="1350" noProof="1">
                <a:latin typeface="Consolas" panose="020B0609020204030204" pitchFamily="49" charset="0"/>
                <a:cs typeface="Consolas" panose="020B0609020204030204" pitchFamily="49" charset="0"/>
              </a:rPr>
              <a:t>fileNum = 0</a:t>
            </a:r>
          </a:p>
          <a:p>
            <a:pPr marL="0" indent="0">
              <a:buNone/>
            </a:pPr>
            <a:r>
              <a:rPr lang="zh-CN" altLang="en-US" sz="1350" noProof="1">
                <a:latin typeface="Consolas" panose="020B0609020204030204" pitchFamily="49" charset="0"/>
                <a:cs typeface="Consolas" panose="020B0609020204030204" pitchFamily="49" charset="0"/>
              </a:rPr>
              <a:t>dirNum = 0</a:t>
            </a:r>
          </a:p>
        </p:txBody>
      </p:sp>
      <p:grpSp>
        <p:nvGrpSpPr>
          <p:cNvPr id="5" name="组合 4"/>
          <p:cNvGrpSpPr/>
          <p:nvPr/>
        </p:nvGrpSpPr>
        <p:grpSpPr>
          <a:xfrm>
            <a:off x="-1404665" y="95934"/>
            <a:ext cx="7920880" cy="668771"/>
            <a:chOff x="-995410" y="5184550"/>
            <a:chExt cx="7848872" cy="494650"/>
          </a:xfrm>
        </p:grpSpPr>
        <p:grpSp>
          <p:nvGrpSpPr>
            <p:cNvPr id="6" name="组合 5"/>
            <p:cNvGrpSpPr/>
            <p:nvPr/>
          </p:nvGrpSpPr>
          <p:grpSpPr>
            <a:xfrm>
              <a:off x="-995410" y="5184550"/>
              <a:ext cx="7848872" cy="494650"/>
              <a:chOff x="-1127767" y="5820119"/>
              <a:chExt cx="8549038" cy="647731"/>
            </a:xfrm>
          </p:grpSpPr>
          <p:sp>
            <p:nvSpPr>
              <p:cNvPr id="8"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7" name="图片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
        <p:nvSpPr>
          <p:cNvPr id="10" name="内容占位符 2"/>
          <p:cNvSpPr txBox="1">
            <a:spLocks/>
          </p:cNvSpPr>
          <p:nvPr/>
        </p:nvSpPr>
        <p:spPr bwMode="auto">
          <a:xfrm>
            <a:off x="3347864" y="1412776"/>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pitchFamily="49" charset="0"/>
              </a:rPr>
              <a:t>def</a:t>
            </a:r>
            <a:r>
              <a:rPr lang="zh-CN" altLang="en-US" sz="1350" dirty="0">
                <a:latin typeface="Consolas" panose="020B0609020204030204" pitchFamily="49" charset="0"/>
              </a:rPr>
              <a:t> visitDir(path):</a:t>
            </a:r>
          </a:p>
          <a:p>
            <a:pPr marL="0" indent="0">
              <a:buSzPct val="90000"/>
              <a:buFont typeface="Arial" charset="0"/>
              <a:buNone/>
            </a:pPr>
            <a:r>
              <a:rPr lang="zh-CN" altLang="en-US" sz="1350" dirty="0">
                <a:latin typeface="Consolas" panose="020B0609020204030204" pitchFamily="49" charset="0"/>
              </a:rPr>
              <a:t>    global totalSize</a:t>
            </a:r>
          </a:p>
          <a:p>
            <a:pPr marL="0" indent="0">
              <a:buSzPct val="90000"/>
              <a:buFont typeface="Arial" charset="0"/>
              <a:buNone/>
            </a:pPr>
            <a:r>
              <a:rPr lang="zh-CN" altLang="en-US" sz="1350" dirty="0">
                <a:latin typeface="Consolas" panose="020B0609020204030204" pitchFamily="49" charset="0"/>
              </a:rPr>
              <a:t>    global fileNum</a:t>
            </a:r>
          </a:p>
          <a:p>
            <a:pPr marL="0" indent="0">
              <a:buSzPct val="90000"/>
              <a:buFont typeface="Arial" charset="0"/>
              <a:buNone/>
            </a:pPr>
            <a:r>
              <a:rPr lang="zh-CN" altLang="en-US" sz="1350" dirty="0">
                <a:latin typeface="Consolas" panose="020B0609020204030204" pitchFamily="49" charset="0"/>
              </a:rPr>
              <a:t>    global dirNum</a:t>
            </a:r>
          </a:p>
          <a:p>
            <a:pPr marL="0" indent="0">
              <a:buSzPct val="90000"/>
              <a:buFont typeface="Arial" charset="0"/>
              <a:buNone/>
            </a:pPr>
            <a:r>
              <a:rPr lang="zh-CN" altLang="en-US" sz="1350" dirty="0">
                <a:latin typeface="Consolas" panose="020B0609020204030204" pitchFamily="49" charset="0"/>
              </a:rPr>
              <a:t>    for lists in os.listdir(path):</a:t>
            </a:r>
          </a:p>
          <a:p>
            <a:pPr marL="0" indent="0">
              <a:buSzPct val="90000"/>
              <a:buFont typeface="Arial" charset="0"/>
              <a:buNone/>
            </a:pPr>
            <a:r>
              <a:rPr lang="zh-CN" altLang="en-US" sz="1350" dirty="0">
                <a:latin typeface="Consolas" panose="020B0609020204030204" pitchFamily="49" charset="0"/>
              </a:rPr>
              <a:t>        sub_path = os.path.join(path, lists)</a:t>
            </a:r>
          </a:p>
          <a:p>
            <a:pPr marL="0" indent="0">
              <a:buSzPct val="90000"/>
              <a:buFont typeface="Arial" charset="0"/>
              <a:buNone/>
            </a:pPr>
            <a:r>
              <a:rPr lang="zh-CN" altLang="en-US" sz="1350" dirty="0">
                <a:latin typeface="Consolas" panose="020B0609020204030204" pitchFamily="49" charset="0"/>
              </a:rPr>
              <a:t>        if os.path.isfile(sub_path):</a:t>
            </a:r>
          </a:p>
          <a:p>
            <a:pPr marL="0" indent="0">
              <a:buSzPct val="90000"/>
              <a:buFont typeface="Arial" charset="0"/>
              <a:buNone/>
            </a:pPr>
            <a:r>
              <a:rPr lang="zh-CN" altLang="en-US" sz="1350" dirty="0">
                <a:latin typeface="Consolas" panose="020B0609020204030204" pitchFamily="49" charset="0"/>
              </a:rPr>
              <a:t>            fileNum = fileNum+1         #统计文件数量</a:t>
            </a:r>
          </a:p>
          <a:p>
            <a:pPr marL="0" indent="0">
              <a:buSzPct val="90000"/>
              <a:buFont typeface="Arial" charset="0"/>
              <a:buNone/>
            </a:pPr>
            <a:r>
              <a:rPr lang="zh-CN" altLang="en-US" sz="1350" dirty="0">
                <a:latin typeface="Consolas" panose="020B0609020204030204" pitchFamily="49" charset="0"/>
              </a:rPr>
              <a:t>            totalSize = totalSize+os.path.getsize(sub_path)</a:t>
            </a:r>
            <a:endParaRPr lang="en-US" altLang="zh-CN" sz="1350" dirty="0">
              <a:latin typeface="Consolas" panose="020B0609020204030204" pitchFamily="49" charset="0"/>
            </a:endParaRPr>
          </a:p>
          <a:p>
            <a:pPr marL="0" indent="0">
              <a:buSzPct val="90000"/>
              <a:buFont typeface="Arial" charset="0"/>
              <a:buNone/>
            </a:pPr>
            <a:r>
              <a:rPr lang="en-US" altLang="zh-CN" sz="1350" dirty="0">
                <a:latin typeface="Consolas" panose="020B0609020204030204" pitchFamily="49" charset="0"/>
              </a:rPr>
              <a:t>                                        </a:t>
            </a:r>
            <a:r>
              <a:rPr lang="zh-CN" altLang="en-US" sz="1350" dirty="0">
                <a:latin typeface="Consolas" panose="020B0609020204030204" pitchFamily="49" charset="0"/>
              </a:rPr>
              <a:t>#文件总大小</a:t>
            </a:r>
          </a:p>
          <a:p>
            <a:pPr marL="0" indent="0">
              <a:buSzPct val="90000"/>
              <a:buFont typeface="Arial" charset="0"/>
              <a:buNone/>
            </a:pPr>
            <a:r>
              <a:rPr lang="zh-CN" altLang="en-US" sz="1350" dirty="0">
                <a:latin typeface="Consolas" panose="020B0609020204030204" pitchFamily="49" charset="0"/>
              </a:rPr>
              <a:t>        elif os.path.isdir(sub_path):</a:t>
            </a:r>
          </a:p>
          <a:p>
            <a:pPr marL="0" indent="0">
              <a:buSzPct val="90000"/>
              <a:buFont typeface="Arial" charset="0"/>
              <a:buNone/>
            </a:pPr>
            <a:r>
              <a:rPr lang="zh-CN" altLang="en-US" sz="1350" dirty="0">
                <a:latin typeface="Consolas" panose="020B0609020204030204" pitchFamily="49" charset="0"/>
              </a:rPr>
              <a:t>            dirNum = dirNum+1           #统计文件夹数量</a:t>
            </a:r>
          </a:p>
          <a:p>
            <a:pPr marL="0" indent="0">
              <a:buSzPct val="90000"/>
              <a:buFont typeface="Arial" charset="0"/>
              <a:buNone/>
            </a:pPr>
            <a:r>
              <a:rPr lang="zh-CN" altLang="en-US" sz="1350" dirty="0">
                <a:latin typeface="Consolas" panose="020B0609020204030204" pitchFamily="49" charset="0"/>
              </a:rPr>
              <a:t>            visitDir(sub_path)          #递归遍历子文件夹</a:t>
            </a:r>
          </a:p>
        </p:txBody>
      </p:sp>
      <p:sp>
        <p:nvSpPr>
          <p:cNvPr id="4" name="矩形 3"/>
          <p:cNvSpPr/>
          <p:nvPr/>
        </p:nvSpPr>
        <p:spPr>
          <a:xfrm>
            <a:off x="395536" y="4061062"/>
            <a:ext cx="4572000" cy="2462213"/>
          </a:xfrm>
          <a:prstGeom prst="rect">
            <a:avLst/>
          </a:prstGeom>
        </p:spPr>
        <p:txBody>
          <a:bodyPr>
            <a:spAutoFit/>
          </a:bodyPr>
          <a:lstStyle/>
          <a:p>
            <a:pPr marL="0" indent="0">
              <a:buSzPct val="90000"/>
              <a:buNone/>
            </a:pPr>
            <a:r>
              <a:rPr lang="zh-CN" altLang="en-US" sz="1400" dirty="0">
                <a:solidFill>
                  <a:srgbClr val="0000FF"/>
                </a:solidFill>
                <a:latin typeface="Consolas" panose="020B0609020204030204" pitchFamily="49" charset="0"/>
              </a:rPr>
              <a:t>def</a:t>
            </a:r>
            <a:r>
              <a:rPr lang="zh-CN" altLang="en-US" sz="1400" dirty="0">
                <a:latin typeface="Consolas" panose="020B0609020204030204" pitchFamily="49" charset="0"/>
              </a:rPr>
              <a:t> sizeConvert(size):                      #单位换算</a:t>
            </a:r>
          </a:p>
          <a:p>
            <a:pPr marL="0" indent="0">
              <a:buSzPct val="90000"/>
              <a:buNone/>
            </a:pPr>
            <a:r>
              <a:rPr lang="zh-CN" altLang="en-US" sz="1400" dirty="0">
                <a:latin typeface="Consolas" panose="020B0609020204030204" pitchFamily="49" charset="0"/>
              </a:rPr>
              <a:t>    K, M, G = 1024, 1024**2, 1024**3</a:t>
            </a:r>
          </a:p>
          <a:p>
            <a:pPr marL="0" indent="0">
              <a:buSzPct val="90000"/>
              <a:buNone/>
            </a:pPr>
            <a:r>
              <a:rPr lang="zh-CN" altLang="en-US" sz="1400" dirty="0">
                <a:latin typeface="Consolas" panose="020B0609020204030204" pitchFamily="49" charset="0"/>
              </a:rPr>
              <a:t>    if size &gt;= G:</a:t>
            </a:r>
          </a:p>
          <a:p>
            <a:pPr marL="0" indent="0">
              <a:buSzPct val="90000"/>
              <a:buNone/>
            </a:pPr>
            <a:r>
              <a:rPr lang="zh-CN" altLang="en-US" sz="1400" dirty="0">
                <a:latin typeface="Consolas" panose="020B0609020204030204" pitchFamily="49" charset="0"/>
              </a:rPr>
              <a:t>        return str(size/G)+'G Bytes'</a:t>
            </a:r>
          </a:p>
          <a:p>
            <a:pPr marL="0" indent="0">
              <a:buSzPct val="90000"/>
              <a:buNone/>
            </a:pPr>
            <a:r>
              <a:rPr lang="zh-CN" altLang="en-US" sz="1400" dirty="0">
                <a:latin typeface="Consolas" panose="020B0609020204030204" pitchFamily="49" charset="0"/>
              </a:rPr>
              <a:t>    elif size &gt;= M:</a:t>
            </a:r>
          </a:p>
          <a:p>
            <a:pPr marL="0" indent="0">
              <a:buSzPct val="90000"/>
              <a:buNone/>
            </a:pPr>
            <a:r>
              <a:rPr lang="zh-CN" altLang="en-US" sz="1400" dirty="0">
                <a:latin typeface="Consolas" panose="020B0609020204030204" pitchFamily="49" charset="0"/>
              </a:rPr>
              <a:t>        return str(size/M)+'M Bytes'</a:t>
            </a:r>
          </a:p>
          <a:p>
            <a:pPr marL="0" indent="0">
              <a:buSzPct val="90000"/>
              <a:buNone/>
            </a:pPr>
            <a:r>
              <a:rPr lang="zh-CN" altLang="en-US" sz="1400" dirty="0">
                <a:latin typeface="Consolas" panose="020B0609020204030204" pitchFamily="49" charset="0"/>
              </a:rPr>
              <a:t>    elif size &gt;= K:</a:t>
            </a:r>
          </a:p>
          <a:p>
            <a:pPr marL="0" indent="0">
              <a:buSzPct val="90000"/>
              <a:buNone/>
            </a:pPr>
            <a:r>
              <a:rPr lang="zh-CN" altLang="en-US" sz="1400" dirty="0">
                <a:latin typeface="Consolas" panose="020B0609020204030204" pitchFamily="49" charset="0"/>
              </a:rPr>
              <a:t>        return str(size/K)+'K Bytes'</a:t>
            </a:r>
          </a:p>
          <a:p>
            <a:pPr marL="0" indent="0">
              <a:buSzPct val="90000"/>
              <a:buNone/>
            </a:pPr>
            <a:r>
              <a:rPr lang="zh-CN" altLang="en-US" sz="1400" dirty="0">
                <a:latin typeface="Consolas" panose="020B0609020204030204" pitchFamily="49" charset="0"/>
              </a:rPr>
              <a:t>    else:</a:t>
            </a:r>
          </a:p>
          <a:p>
            <a:pPr marL="0" indent="0">
              <a:buSzPct val="90000"/>
              <a:buNone/>
            </a:pPr>
            <a:r>
              <a:rPr lang="zh-CN" altLang="en-US" sz="1400" dirty="0">
                <a:latin typeface="Consolas" panose="020B0609020204030204" pitchFamily="49" charset="0"/>
              </a:rPr>
              <a:t>        return str(size)+'Bytes'</a:t>
            </a:r>
          </a:p>
        </p:txBody>
      </p:sp>
    </p:spTree>
    <p:extLst>
      <p:ext uri="{BB962C8B-B14F-4D97-AF65-F5344CB8AC3E}">
        <p14:creationId xmlns:p14="http://schemas.microsoft.com/office/powerpoint/2010/main" val="1953471494"/>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a:t>
            </a:fld>
            <a:endParaRPr lang="zh-CN" altLang="en-US" dirty="0"/>
          </a:p>
        </p:txBody>
      </p:sp>
      <p:sp>
        <p:nvSpPr>
          <p:cNvPr id="5" name="矩形 2"/>
          <p:cNvSpPr>
            <a:spLocks noChangeArrowheads="1"/>
          </p:cNvSpPr>
          <p:nvPr/>
        </p:nvSpPr>
        <p:spPr bwMode="auto">
          <a:xfrm>
            <a:off x="426368" y="1124744"/>
            <a:ext cx="8424863" cy="1181221"/>
          </a:xfrm>
          <a:prstGeom prst="rect">
            <a:avLst/>
          </a:prstGeom>
          <a:noFill/>
          <a:ln w="9525">
            <a:noFill/>
            <a:miter lim="800000"/>
            <a:headEnd/>
            <a:tailEnd/>
          </a:ln>
        </p:spPr>
        <p:txBody>
          <a:bodyPr>
            <a:spAutoFit/>
          </a:bodyPr>
          <a:lstStyle/>
          <a:p>
            <a:pPr indent="269875" algn="just">
              <a:lnSpc>
                <a:spcPct val="150000"/>
              </a:lnSpc>
              <a:buClr>
                <a:srgbClr val="FF0000"/>
              </a:buClr>
              <a:buFont typeface="Wingdings" pitchFamily="2" charset="2"/>
              <a:buChar char="n"/>
            </a:pPr>
            <a:r>
              <a:rPr lang="en-US" altLang="zh-CN" sz="2600" b="1" dirty="0">
                <a:latin typeface="Times New Roman" panose="02020603050405020304" pitchFamily="18" charset="0"/>
                <a:ea typeface="仿宋" panose="02010609060101010101" pitchFamily="49" charset="-122"/>
                <a:cs typeface="Times New Roman" pitchFamily="18" charset="0"/>
              </a:rPr>
              <a:t> </a:t>
            </a:r>
            <a:r>
              <a:rPr lang="zh-CN" altLang="zh-CN" sz="2400" b="1" dirty="0">
                <a:latin typeface="Times New Roman" panose="02020603050405020304" pitchFamily="18" charset="0"/>
                <a:ea typeface="仿宋" panose="02010609060101010101" pitchFamily="49" charset="-122"/>
                <a:cs typeface="Times New Roman" pitchFamily="18" charset="0"/>
              </a:rPr>
              <a:t>文件是一个存储在辅助存储器上的数据序列，可包含</a:t>
            </a:r>
            <a:endParaRPr lang="en-US" altLang="zh-CN" sz="2400" b="1" dirty="0">
              <a:latin typeface="Times New Roman" panose="02020603050405020304" pitchFamily="18" charset="0"/>
              <a:ea typeface="仿宋" panose="02010609060101010101" pitchFamily="49" charset="-122"/>
              <a:cs typeface="Times New Roman" pitchFamily="18" charset="0"/>
            </a:endParaRPr>
          </a:p>
          <a:p>
            <a:pPr indent="269875" algn="just">
              <a:lnSpc>
                <a:spcPct val="150000"/>
              </a:lnSpc>
              <a:buClr>
                <a:srgbClr val="FF0000"/>
              </a:buClr>
            </a:pPr>
            <a:r>
              <a:rPr lang="zh-CN" altLang="zh-CN" sz="2400" b="1" dirty="0">
                <a:latin typeface="Times New Roman" panose="02020603050405020304" pitchFamily="18" charset="0"/>
                <a:ea typeface="仿宋" panose="02010609060101010101" pitchFamily="49" charset="-122"/>
                <a:cs typeface="Times New Roman" pitchFamily="18" charset="0"/>
              </a:rPr>
              <a:t>任何数据内容</a:t>
            </a:r>
            <a:r>
              <a:rPr lang="zh-CN" altLang="en-US" sz="2400" b="1" dirty="0">
                <a:latin typeface="Times New Roman" panose="02020603050405020304" pitchFamily="18" charset="0"/>
                <a:ea typeface="仿宋" panose="02010609060101010101" pitchFamily="49" charset="-122"/>
                <a:cs typeface="Times New Roman" pitchFamily="18" charset="0"/>
              </a:rPr>
              <a:t>；</a:t>
            </a:r>
            <a:endParaRPr lang="en-US" altLang="zh-CN" sz="2400" b="1" dirty="0">
              <a:latin typeface="Times New Roman" panose="02020603050405020304" pitchFamily="18" charset="0"/>
              <a:ea typeface="仿宋" panose="02010609060101010101" pitchFamily="49" charset="-122"/>
              <a:cs typeface="Times New Roman" pitchFamily="18" charset="0"/>
            </a:endParaRPr>
          </a:p>
        </p:txBody>
      </p:sp>
      <p:sp>
        <p:nvSpPr>
          <p:cNvPr id="6" name="矩形 5"/>
          <p:cNvSpPr/>
          <p:nvPr/>
        </p:nvSpPr>
        <p:spPr>
          <a:xfrm>
            <a:off x="484471" y="2431506"/>
            <a:ext cx="7155180" cy="1200329"/>
          </a:xfrm>
          <a:prstGeom prst="rect">
            <a:avLst/>
          </a:prstGeom>
        </p:spPr>
        <p:txBody>
          <a:bodyPr wrap="square">
            <a:spAutoFit/>
          </a:bodyPr>
          <a:lstStyle/>
          <a:p>
            <a:pPr indent="269875" algn="just">
              <a:lnSpc>
                <a:spcPct val="150000"/>
              </a:lnSpc>
              <a:buClr>
                <a:srgbClr val="FF0000"/>
              </a:buClr>
              <a:buFont typeface="Wingdings" pitchFamily="2" charset="2"/>
              <a:buChar char="n"/>
            </a:pPr>
            <a:r>
              <a:rPr lang="zh-CN" altLang="zh-CN" sz="2400" b="1" dirty="0">
                <a:latin typeface="Times New Roman" panose="02020603050405020304" pitchFamily="18" charset="0"/>
                <a:ea typeface="仿宋" panose="02010609060101010101" pitchFamily="49" charset="-122"/>
                <a:cs typeface="Times New Roman" pitchFamily="18" charset="0"/>
              </a:rPr>
              <a:t>概念上，文件是数据的集合和抽象，类似地，函</a:t>
            </a:r>
            <a:endParaRPr lang="en-US" altLang="zh-CN" sz="2400" b="1" dirty="0">
              <a:latin typeface="Times New Roman" panose="02020603050405020304" pitchFamily="18" charset="0"/>
              <a:ea typeface="仿宋" panose="02010609060101010101" pitchFamily="49" charset="-122"/>
              <a:cs typeface="Times New Roman" pitchFamily="18" charset="0"/>
            </a:endParaRPr>
          </a:p>
          <a:p>
            <a:pPr indent="269875" algn="just">
              <a:lnSpc>
                <a:spcPct val="150000"/>
              </a:lnSpc>
              <a:buClr>
                <a:srgbClr val="FF0000"/>
              </a:buClr>
            </a:pPr>
            <a:r>
              <a:rPr lang="zh-CN" altLang="zh-CN" sz="2400" b="1" dirty="0">
                <a:latin typeface="Times New Roman" panose="02020603050405020304" pitchFamily="18" charset="0"/>
                <a:ea typeface="仿宋" panose="02010609060101010101" pitchFamily="49" charset="-122"/>
                <a:cs typeface="Times New Roman" pitchFamily="18" charset="0"/>
              </a:rPr>
              <a:t>数是程序的集合和抽象</a:t>
            </a:r>
            <a:r>
              <a:rPr lang="zh-CN" altLang="en-US" sz="2400" b="1" dirty="0">
                <a:latin typeface="Times New Roman" panose="02020603050405020304" pitchFamily="18" charset="0"/>
                <a:ea typeface="仿宋" panose="02010609060101010101" pitchFamily="49" charset="-122"/>
                <a:cs typeface="Times New Roman" pitchFamily="18" charset="0"/>
              </a:rPr>
              <a:t>；</a:t>
            </a:r>
            <a:endParaRPr lang="en-US" altLang="zh-CN" sz="2400" b="1" dirty="0">
              <a:latin typeface="Times New Roman" panose="02020603050405020304" pitchFamily="18" charset="0"/>
              <a:ea typeface="仿宋" panose="02010609060101010101" pitchFamily="49" charset="-122"/>
              <a:cs typeface="Times New Roman" pitchFamily="18" charset="0"/>
            </a:endParaRPr>
          </a:p>
        </p:txBody>
      </p:sp>
      <p:sp>
        <p:nvSpPr>
          <p:cNvPr id="7" name="矩形 6"/>
          <p:cNvSpPr/>
          <p:nvPr/>
        </p:nvSpPr>
        <p:spPr>
          <a:xfrm>
            <a:off x="476851" y="3556781"/>
            <a:ext cx="7490460" cy="646331"/>
          </a:xfrm>
          <a:prstGeom prst="rect">
            <a:avLst/>
          </a:prstGeom>
        </p:spPr>
        <p:txBody>
          <a:bodyPr wrap="square">
            <a:spAutoFit/>
          </a:bodyPr>
          <a:lstStyle/>
          <a:p>
            <a:pPr indent="269875" algn="just">
              <a:lnSpc>
                <a:spcPct val="150000"/>
              </a:lnSpc>
              <a:buClr>
                <a:srgbClr val="FF0000"/>
              </a:buClr>
              <a:buFont typeface="Wingdings" pitchFamily="2" charset="2"/>
              <a:buChar char="n"/>
            </a:pPr>
            <a:r>
              <a:rPr lang="zh-CN" altLang="zh-CN" sz="2400" b="1" dirty="0">
                <a:latin typeface="Times New Roman" panose="02020603050405020304" pitchFamily="18" charset="0"/>
                <a:ea typeface="仿宋" panose="02010609060101010101" pitchFamily="49" charset="-122"/>
                <a:cs typeface="Times New Roman" pitchFamily="18" charset="0"/>
              </a:rPr>
              <a:t>用</a:t>
            </a:r>
            <a:r>
              <a:rPr lang="zh-CN"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文件形式组织和表达数据</a:t>
            </a:r>
            <a:r>
              <a:rPr lang="zh-CN" altLang="zh-CN" sz="2400" b="1" dirty="0">
                <a:latin typeface="Times New Roman" panose="02020603050405020304" pitchFamily="18" charset="0"/>
                <a:ea typeface="仿宋" panose="02010609060101010101" pitchFamily="49" charset="-122"/>
                <a:cs typeface="Times New Roman" pitchFamily="18" charset="0"/>
              </a:rPr>
              <a:t>更</a:t>
            </a:r>
            <a:r>
              <a:rPr lang="zh-CN"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有效</a:t>
            </a:r>
            <a:r>
              <a:rPr lang="zh-CN" altLang="zh-CN" sz="2400" b="1" dirty="0">
                <a:latin typeface="Times New Roman" panose="02020603050405020304" pitchFamily="18" charset="0"/>
                <a:ea typeface="仿宋" panose="02010609060101010101" pitchFamily="49" charset="-122"/>
                <a:cs typeface="Times New Roman" pitchFamily="18" charset="0"/>
              </a:rPr>
              <a:t>也更为</a:t>
            </a:r>
            <a:r>
              <a:rPr lang="zh-CN" altLang="zh-CN" sz="2400" b="1" dirty="0">
                <a:solidFill>
                  <a:srgbClr val="FF0000"/>
                </a:solidFill>
                <a:latin typeface="Times New Roman" panose="02020603050405020304" pitchFamily="18" charset="0"/>
                <a:ea typeface="仿宋" panose="02010609060101010101" pitchFamily="49" charset="-122"/>
                <a:cs typeface="Times New Roman" pitchFamily="18" charset="0"/>
              </a:rPr>
              <a:t>灵活</a:t>
            </a:r>
            <a:r>
              <a:rPr lang="zh-CN" altLang="zh-CN" sz="2400" b="1" dirty="0">
                <a:latin typeface="Times New Roman" panose="02020603050405020304" pitchFamily="18" charset="0"/>
                <a:ea typeface="仿宋" panose="02010609060101010101" pitchFamily="49" charset="-122"/>
                <a:cs typeface="Times New Roman" pitchFamily="18" charset="0"/>
              </a:rPr>
              <a:t>。</a:t>
            </a:r>
            <a:endParaRPr lang="en-US" altLang="zh-CN" sz="2400" b="1" dirty="0">
              <a:latin typeface="Times New Roman" panose="02020603050405020304" pitchFamily="18" charset="0"/>
              <a:ea typeface="仿宋" panose="02010609060101010101" pitchFamily="49" charset="-122"/>
              <a:cs typeface="Times New Roman" pitchFamily="18" charset="0"/>
            </a:endParaRPr>
          </a:p>
        </p:txBody>
      </p:sp>
      <p:grpSp>
        <p:nvGrpSpPr>
          <p:cNvPr id="16" name="组合 15"/>
          <p:cNvGrpSpPr/>
          <p:nvPr/>
        </p:nvGrpSpPr>
        <p:grpSpPr>
          <a:xfrm>
            <a:off x="251520" y="116632"/>
            <a:ext cx="4231148" cy="684042"/>
            <a:chOff x="670633" y="1326432"/>
            <a:chExt cx="4231148" cy="684042"/>
          </a:xfrm>
        </p:grpSpPr>
        <p:sp>
          <p:nvSpPr>
            <p:cNvPr id="17"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8" name="组合 17"/>
            <p:cNvGrpSpPr/>
            <p:nvPr/>
          </p:nvGrpSpPr>
          <p:grpSpPr>
            <a:xfrm>
              <a:off x="958665" y="1327471"/>
              <a:ext cx="842977" cy="683003"/>
              <a:chOff x="958665" y="1327471"/>
              <a:chExt cx="842977" cy="683003"/>
            </a:xfrm>
          </p:grpSpPr>
          <p:sp>
            <p:nvSpPr>
              <p:cNvPr id="19"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20" name="图片 19" descr="1.jpg"/>
              <p:cNvPicPr>
                <a:picLocks noChangeAspect="1"/>
              </p:cNvPicPr>
              <p:nvPr/>
            </p:nvPicPr>
            <p:blipFill>
              <a:blip r:embed="rId2"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2930766212"/>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20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20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fade">
                                      <p:cBhvr>
                                        <p:cTn id="15" dur="2000"/>
                                        <p:tgtEl>
                                          <p:spTgt spid="6">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1" end="1"/>
                                            </p:txEl>
                                          </p:spTgt>
                                        </p:tgtEl>
                                        <p:attrNameLst>
                                          <p:attrName>style.visibility</p:attrName>
                                        </p:attrNameLst>
                                      </p:cBhvr>
                                      <p:to>
                                        <p:strVal val="visible"/>
                                      </p:to>
                                    </p:set>
                                    <p:animEffect transition="in" filter="fade">
                                      <p:cBhvr>
                                        <p:cTn id="18" dur="2000"/>
                                        <p:tgtEl>
                                          <p:spTgt spid="6">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0" end="0"/>
                                            </p:txEl>
                                          </p:spTgt>
                                        </p:tgtEl>
                                        <p:attrNameLst>
                                          <p:attrName>style.visibility</p:attrName>
                                        </p:attrNameLst>
                                      </p:cBhvr>
                                      <p:to>
                                        <p:strVal val="visible"/>
                                      </p:to>
                                    </p:set>
                                    <p:animEffect transition="in" filter="fade">
                                      <p:cBhvr>
                                        <p:cTn id="23" dur="20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allAtOnce"/>
      <p:bldP spid="6" grpId="0" build="allAtOnce"/>
      <p:bldP spid="7" grpId="0" build="allAtOnce"/>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内容占位符 2"/>
          <p:cNvSpPr txBox="1">
            <a:spLocks/>
          </p:cNvSpPr>
          <p:nvPr/>
        </p:nvSpPr>
        <p:spPr bwMode="auto">
          <a:xfrm>
            <a:off x="539552" y="1124744"/>
            <a:ext cx="7546340" cy="3395345"/>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pitchFamily="49" charset="0"/>
              </a:rPr>
              <a:t>def</a:t>
            </a:r>
            <a:r>
              <a:rPr lang="zh-CN" altLang="en-US" sz="1350" dirty="0">
                <a:latin typeface="Consolas" panose="020B0609020204030204" pitchFamily="49" charset="0"/>
              </a:rPr>
              <a:t> main(path):</a:t>
            </a:r>
          </a:p>
          <a:p>
            <a:pPr marL="0" indent="0">
              <a:buSzPct val="90000"/>
              <a:buFont typeface="Arial" charset="0"/>
              <a:buNone/>
            </a:pPr>
            <a:r>
              <a:rPr lang="zh-CN" altLang="en-US" sz="1350" dirty="0">
                <a:latin typeface="Consolas" panose="020B0609020204030204" pitchFamily="49" charset="0"/>
              </a:rPr>
              <a:t>    if not os.path.isdir(path):</a:t>
            </a:r>
          </a:p>
          <a:p>
            <a:pPr marL="0" indent="0">
              <a:buSzPct val="90000"/>
              <a:buFont typeface="Arial" charset="0"/>
              <a:buNone/>
            </a:pPr>
            <a:r>
              <a:rPr lang="zh-CN" altLang="en-US" sz="1350" dirty="0">
                <a:latin typeface="Consolas" panose="020B0609020204030204" pitchFamily="49" charset="0"/>
              </a:rPr>
              <a:t>        print('Error:"', path,</a:t>
            </a:r>
            <a:endParaRPr lang="en-US" altLang="zh-CN" sz="1350" dirty="0">
              <a:latin typeface="Consolas" panose="020B0609020204030204" pitchFamily="49" charset="0"/>
            </a:endParaRPr>
          </a:p>
          <a:p>
            <a:pPr marL="0" indent="0">
              <a:buSzPct val="90000"/>
              <a:buFont typeface="Arial" charset="0"/>
              <a:buNone/>
            </a:pPr>
            <a:r>
              <a:rPr lang="en-US" altLang="zh-CN" sz="1350" dirty="0">
                <a:latin typeface="Consolas" panose="020B0609020204030204" pitchFamily="49" charset="0"/>
              </a:rPr>
              <a:t>             </a:t>
            </a:r>
            <a:r>
              <a:rPr lang="zh-CN" altLang="en-US" sz="1350" dirty="0">
                <a:latin typeface="Consolas" panose="020B0609020204030204" pitchFamily="49" charset="0"/>
              </a:rPr>
              <a:t> '" is not a directory or does not exist.')</a:t>
            </a:r>
          </a:p>
          <a:p>
            <a:pPr marL="0" indent="0">
              <a:buSzPct val="90000"/>
              <a:buFont typeface="Arial" charset="0"/>
              <a:buNone/>
            </a:pPr>
            <a:r>
              <a:rPr lang="zh-CN" altLang="en-US" sz="1350" dirty="0">
                <a:latin typeface="Consolas" panose="020B0609020204030204" pitchFamily="49" charset="0"/>
              </a:rPr>
              <a:t>        return</a:t>
            </a:r>
          </a:p>
          <a:p>
            <a:pPr marL="0" indent="0">
              <a:buSzPct val="90000"/>
              <a:buFont typeface="Arial" charset="0"/>
              <a:buNone/>
            </a:pPr>
            <a:r>
              <a:rPr lang="zh-CN" altLang="en-US" sz="1350" dirty="0">
                <a:latin typeface="Consolas" panose="020B0609020204030204" pitchFamily="49" charset="0"/>
              </a:rPr>
              <a:t>    visitDir(path)</a:t>
            </a:r>
          </a:p>
          <a:p>
            <a:pPr marL="0" indent="0">
              <a:buSzPct val="90000"/>
              <a:buFont typeface="Arial" charset="0"/>
              <a:buNone/>
            </a:pPr>
            <a:endParaRPr lang="zh-CN" altLang="en-US" sz="1350" dirty="0">
              <a:latin typeface="Consolas" panose="020B0609020204030204" pitchFamily="49" charset="0"/>
            </a:endParaRPr>
          </a:p>
          <a:p>
            <a:pPr marL="0" indent="0">
              <a:buSzPct val="90000"/>
              <a:buFont typeface="Arial" charset="0"/>
              <a:buNone/>
            </a:pPr>
            <a:r>
              <a:rPr lang="zh-CN" altLang="en-US" sz="1350" dirty="0">
                <a:solidFill>
                  <a:srgbClr val="0000FF"/>
                </a:solidFill>
                <a:latin typeface="Consolas" panose="020B0609020204030204" pitchFamily="49" charset="0"/>
              </a:rPr>
              <a:t>def</a:t>
            </a:r>
            <a:r>
              <a:rPr lang="zh-CN" altLang="en-US" sz="1350" dirty="0">
                <a:latin typeface="Consolas" panose="020B0609020204030204" pitchFamily="49" charset="0"/>
              </a:rPr>
              <a:t> output(path):</a:t>
            </a:r>
          </a:p>
          <a:p>
            <a:pPr marL="0" indent="0">
              <a:buSzPct val="90000"/>
              <a:buFont typeface="Arial" charset="0"/>
              <a:buNone/>
            </a:pPr>
            <a:r>
              <a:rPr lang="zh-CN" altLang="en-US" sz="1350" dirty="0">
                <a:latin typeface="Consolas" panose="020B0609020204030204" pitchFamily="49" charset="0"/>
              </a:rPr>
              <a:t>    print('The total size of '+path+' is:'</a:t>
            </a:r>
            <a:r>
              <a:rPr lang="en-US" altLang="zh-CN" sz="1350" dirty="0">
                <a:latin typeface="Consolas" panose="020B0609020204030204" pitchFamily="49" charset="0"/>
              </a:rPr>
              <a:t>\</a:t>
            </a:r>
          </a:p>
          <a:p>
            <a:pPr marL="0" indent="0">
              <a:buSzPct val="90000"/>
              <a:buFont typeface="Arial" charset="0"/>
              <a:buNone/>
            </a:pPr>
            <a:r>
              <a:rPr lang="en-US" altLang="zh-CN" sz="1350" dirty="0">
                <a:latin typeface="Consolas" panose="020B0609020204030204" pitchFamily="49" charset="0"/>
              </a:rPr>
              <a:t>          </a:t>
            </a:r>
            <a:r>
              <a:rPr lang="zh-CN" altLang="en-US" sz="1350" dirty="0">
                <a:latin typeface="Consolas" panose="020B0609020204030204" pitchFamily="49" charset="0"/>
              </a:rPr>
              <a:t>+sizeConvert(totalSize)+ '('+ str(totalSize) +' Bytes)')</a:t>
            </a:r>
          </a:p>
          <a:p>
            <a:pPr marL="0" indent="0">
              <a:buSzPct val="90000"/>
              <a:buFont typeface="Arial" charset="0"/>
              <a:buNone/>
            </a:pPr>
            <a:r>
              <a:rPr lang="zh-CN" altLang="en-US" sz="1350" dirty="0">
                <a:latin typeface="Consolas" panose="020B0609020204030204" pitchFamily="49" charset="0"/>
              </a:rPr>
              <a:t>    print('The total number of files in '+path+' is:',fileNum)</a:t>
            </a:r>
          </a:p>
          <a:p>
            <a:pPr marL="0" indent="0">
              <a:buSzPct val="90000"/>
              <a:buFont typeface="Arial" charset="0"/>
              <a:buNone/>
            </a:pPr>
            <a:r>
              <a:rPr lang="zh-CN" altLang="en-US" sz="1350" dirty="0">
                <a:latin typeface="Consolas" panose="020B0609020204030204" pitchFamily="49" charset="0"/>
              </a:rPr>
              <a:t>    print('The total number of directories in '+path+' is:',dirNum)</a:t>
            </a:r>
          </a:p>
        </p:txBody>
      </p:sp>
      <p:sp>
        <p:nvSpPr>
          <p:cNvPr id="6" name="内容占位符 2"/>
          <p:cNvSpPr txBox="1">
            <a:spLocks/>
          </p:cNvSpPr>
          <p:nvPr/>
        </p:nvSpPr>
        <p:spPr bwMode="auto">
          <a:xfrm>
            <a:off x="683568" y="4869161"/>
            <a:ext cx="8229600" cy="1152128"/>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SzPct val="90000"/>
              <a:buFont typeface="Arial" charset="0"/>
              <a:buNone/>
            </a:pPr>
            <a:r>
              <a:rPr lang="zh-CN" altLang="en-US" sz="1350" dirty="0">
                <a:solidFill>
                  <a:srgbClr val="0000FF"/>
                </a:solidFill>
                <a:latin typeface="Consolas" panose="020B0609020204030204" pitchFamily="49" charset="0"/>
              </a:rPr>
              <a:t>if</a:t>
            </a:r>
            <a:r>
              <a:rPr lang="zh-CN" altLang="en-US" sz="1350" dirty="0">
                <a:latin typeface="Consolas" panose="020B0609020204030204" pitchFamily="49" charset="0"/>
              </a:rPr>
              <a:t> __name__=='__main__':</a:t>
            </a:r>
          </a:p>
          <a:p>
            <a:pPr marL="0" indent="0">
              <a:buSzPct val="90000"/>
              <a:buFont typeface="Arial" charset="0"/>
              <a:buNone/>
            </a:pPr>
            <a:r>
              <a:rPr lang="zh-CN" altLang="en-US" sz="1350" dirty="0">
                <a:latin typeface="Consolas" panose="020B0609020204030204" pitchFamily="49" charset="0"/>
              </a:rPr>
              <a:t>    path = r'd:\idapro6.5plus'</a:t>
            </a:r>
          </a:p>
          <a:p>
            <a:pPr marL="0" indent="0">
              <a:buSzPct val="90000"/>
              <a:buFont typeface="Arial" charset="0"/>
              <a:buNone/>
            </a:pPr>
            <a:r>
              <a:rPr lang="zh-CN" altLang="en-US" sz="1350" dirty="0">
                <a:latin typeface="Consolas" panose="020B0609020204030204" pitchFamily="49" charset="0"/>
              </a:rPr>
              <a:t>    main(path)</a:t>
            </a:r>
          </a:p>
          <a:p>
            <a:pPr marL="0" indent="0">
              <a:buSzPct val="90000"/>
              <a:buFont typeface="Arial" charset="0"/>
              <a:buNone/>
            </a:pPr>
            <a:r>
              <a:rPr lang="zh-CN" altLang="en-US" sz="1350" dirty="0">
                <a:latin typeface="Consolas" panose="020B0609020204030204" pitchFamily="49" charset="0"/>
              </a:rPr>
              <a:t>    output(path)</a:t>
            </a: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3912002272"/>
      </p:ext>
    </p:extLst>
  </p:cSld>
  <p:clrMapOvr>
    <a:masterClrMapping/>
  </p:clrMapOvr>
  <p:transition spd="slow" advClick="0">
    <p:pull dir="d"/>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51520" y="1052736"/>
            <a:ext cx="8189595" cy="3395345"/>
          </a:xfrm>
        </p:spPr>
        <p:txBody>
          <a:bodyPr/>
          <a:lstStyle/>
          <a:p>
            <a:pPr fontAlgn="base">
              <a:buClr>
                <a:srgbClr val="FF0000"/>
              </a:buClr>
              <a:buFont typeface="Wingdings" panose="05000000000000000000" pitchFamily="2" charset="2"/>
              <a:buChar char="ü"/>
            </a:pPr>
            <a:r>
              <a:rPr lang="en-US" sz="1800" noProof="1">
                <a:latin typeface="+mn-ea"/>
              </a:rPr>
              <a:t>例</a:t>
            </a:r>
            <a:r>
              <a:rPr lang="zh-CN" altLang="en-US" sz="1800" noProof="1">
                <a:latin typeface="+mn-ea"/>
              </a:rPr>
              <a:t>：</a:t>
            </a:r>
            <a:r>
              <a:rPr lang="en-US" sz="1800" noProof="1">
                <a:latin typeface="+mn-ea"/>
              </a:rPr>
              <a:t>把记事本文件test.txt转换成Excel 2007+文件。test.txt文件中第一行为表头，从第二行开始是实际数据，并且表头和数据行中的不同字段信息都是用逗号分隔。</a:t>
            </a:r>
          </a:p>
        </p:txBody>
      </p:sp>
      <p:sp>
        <p:nvSpPr>
          <p:cNvPr id="4" name="矩形 3"/>
          <p:cNvSpPr/>
          <p:nvPr/>
        </p:nvSpPr>
        <p:spPr>
          <a:xfrm>
            <a:off x="1907704" y="2060848"/>
            <a:ext cx="6030416" cy="3416320"/>
          </a:xfrm>
          <a:prstGeom prst="rect">
            <a:avLst/>
          </a:prstGeom>
        </p:spPr>
        <p:txBody>
          <a:bodyPr wrap="square">
            <a:spAutoFit/>
          </a:bodyPr>
          <a:lstStyle/>
          <a:p>
            <a:pPr marL="0" indent="0">
              <a:buNone/>
            </a:pPr>
            <a:r>
              <a:rPr lang="en-US" altLang="zh-CN" sz="1600" noProof="1">
                <a:latin typeface="Consolas" panose="020B0609020204030204" pitchFamily="49" charset="0"/>
              </a:rPr>
              <a:t>from openpyxl import Workbook</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def main(txtFileName):</a:t>
            </a:r>
          </a:p>
          <a:p>
            <a:pPr marL="0" indent="0">
              <a:buNone/>
            </a:pPr>
            <a:r>
              <a:rPr lang="en-US" altLang="zh-CN" sz="1600" noProof="1">
                <a:latin typeface="Consolas" panose="020B0609020204030204" pitchFamily="49" charset="0"/>
              </a:rPr>
              <a:t>    new_XlsxFileName = txtFileName[:-3] + 'xlsx'</a:t>
            </a:r>
          </a:p>
          <a:p>
            <a:pPr marL="0" indent="0">
              <a:buNone/>
            </a:pPr>
            <a:r>
              <a:rPr lang="en-US" altLang="zh-CN" sz="1600" noProof="1">
                <a:latin typeface="Consolas" panose="020B0609020204030204" pitchFamily="49" charset="0"/>
              </a:rPr>
              <a:t>    wb = Workbook()</a:t>
            </a:r>
          </a:p>
          <a:p>
            <a:pPr marL="0" indent="0">
              <a:buNone/>
            </a:pPr>
            <a:r>
              <a:rPr lang="en-US" altLang="zh-CN" sz="1600" noProof="1">
                <a:latin typeface="Consolas" panose="020B0609020204030204" pitchFamily="49" charset="0"/>
              </a:rPr>
              <a:t>    ws = wb.worksheets[0]</a:t>
            </a:r>
          </a:p>
          <a:p>
            <a:pPr marL="0" indent="0">
              <a:buNone/>
            </a:pPr>
            <a:r>
              <a:rPr lang="en-US" altLang="zh-CN" sz="1600" noProof="1">
                <a:latin typeface="Consolas" panose="020B0609020204030204" pitchFamily="49" charset="0"/>
              </a:rPr>
              <a:t>    with open(txtFileName) as fp:</a:t>
            </a:r>
          </a:p>
          <a:p>
            <a:pPr marL="0" indent="0">
              <a:buNone/>
            </a:pPr>
            <a:r>
              <a:rPr lang="en-US" altLang="zh-CN" sz="1600" noProof="1">
                <a:latin typeface="Consolas" panose="020B0609020204030204" pitchFamily="49" charset="0"/>
              </a:rPr>
              <a:t>        for line in fp:</a:t>
            </a:r>
          </a:p>
          <a:p>
            <a:pPr marL="0" indent="0">
              <a:buNone/>
            </a:pPr>
            <a:r>
              <a:rPr lang="en-US" altLang="zh-CN" sz="1600" noProof="1">
                <a:latin typeface="Consolas" panose="020B0609020204030204" pitchFamily="49" charset="0"/>
              </a:rPr>
              <a:t>            line = line.strip().split(',')</a:t>
            </a:r>
          </a:p>
          <a:p>
            <a:pPr marL="0" indent="0">
              <a:buNone/>
            </a:pPr>
            <a:r>
              <a:rPr lang="en-US" altLang="zh-CN" sz="1600" noProof="1">
                <a:latin typeface="Consolas" panose="020B0609020204030204" pitchFamily="49" charset="0"/>
              </a:rPr>
              <a:t>            ws.append(line)</a:t>
            </a:r>
          </a:p>
          <a:p>
            <a:pPr marL="0" indent="0">
              <a:buNone/>
            </a:pPr>
            <a:r>
              <a:rPr lang="en-US" altLang="zh-CN" sz="1600" noProof="1">
                <a:latin typeface="Consolas" panose="020B0609020204030204" pitchFamily="49" charset="0"/>
              </a:rPr>
              <a:t>    wb.save(new_XlsxFileName)</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main('test.txt')</a:t>
            </a:r>
          </a:p>
        </p:txBody>
      </p:sp>
      <p:grpSp>
        <p:nvGrpSpPr>
          <p:cNvPr id="6" name="组合 5"/>
          <p:cNvGrpSpPr/>
          <p:nvPr/>
        </p:nvGrpSpPr>
        <p:grpSpPr>
          <a:xfrm>
            <a:off x="-1404665" y="95934"/>
            <a:ext cx="7920880" cy="668771"/>
            <a:chOff x="-995410" y="5184550"/>
            <a:chExt cx="7848872" cy="494650"/>
          </a:xfrm>
        </p:grpSpPr>
        <p:grpSp>
          <p:nvGrpSpPr>
            <p:cNvPr id="7" name="组合 6"/>
            <p:cNvGrpSpPr/>
            <p:nvPr/>
          </p:nvGrpSpPr>
          <p:grpSpPr>
            <a:xfrm>
              <a:off x="-995410" y="5184550"/>
              <a:ext cx="7848872" cy="494650"/>
              <a:chOff x="-1127767" y="5820119"/>
              <a:chExt cx="8549038" cy="647731"/>
            </a:xfrm>
          </p:grpSpPr>
          <p:sp>
            <p:nvSpPr>
              <p:cNvPr id="9"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0"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82513437"/>
      </p:ext>
    </p:extLst>
  </p:cSld>
  <p:clrMapOvr>
    <a:masterClrMapping/>
  </p:clrMapOvr>
  <p:transition spd="slow" advClick="0">
    <p:pull dir="d"/>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95536" y="980728"/>
            <a:ext cx="8229600" cy="4678451"/>
          </a:xfrm>
        </p:spPr>
        <p:txBody>
          <a:bodyPr/>
          <a:lstStyle/>
          <a:p>
            <a:pPr fontAlgn="base">
              <a:buClr>
                <a:srgbClr val="FF0000"/>
              </a:buClr>
              <a:buFont typeface="Wingdings" panose="05000000000000000000" pitchFamily="2" charset="2"/>
              <a:buChar char="ü"/>
            </a:pPr>
            <a:r>
              <a:rPr lang="en-US" sz="2000" b="1" noProof="1">
                <a:latin typeface="+mn-ea"/>
              </a:rPr>
              <a:t>例</a:t>
            </a:r>
            <a:r>
              <a:rPr lang="zh-CN" altLang="en-US" sz="2000" b="1" noProof="1">
                <a:latin typeface="+mn-ea"/>
              </a:rPr>
              <a:t>：</a:t>
            </a:r>
            <a:r>
              <a:rPr lang="en-US" sz="2000" b="1" noProof="1">
                <a:latin typeface="+mn-ea"/>
              </a:rPr>
              <a:t>提取docx文档中例题、插图和表格清单</a:t>
            </a:r>
            <a:r>
              <a:rPr lang="en-US" sz="1800" noProof="1">
                <a:latin typeface="+mn-ea"/>
              </a:rPr>
              <a:t>。</a:t>
            </a:r>
          </a:p>
          <a:p>
            <a:pPr marL="0" indent="0">
              <a:buNone/>
            </a:pPr>
            <a:endParaRPr lang="en-US" sz="1350" noProof="1"/>
          </a:p>
        </p:txBody>
      </p:sp>
      <p:sp>
        <p:nvSpPr>
          <p:cNvPr id="4" name="矩形 3"/>
          <p:cNvSpPr/>
          <p:nvPr/>
        </p:nvSpPr>
        <p:spPr>
          <a:xfrm>
            <a:off x="1305980" y="1628800"/>
            <a:ext cx="6408712" cy="1354217"/>
          </a:xfrm>
          <a:prstGeom prst="rect">
            <a:avLst/>
          </a:prstGeom>
        </p:spPr>
        <p:txBody>
          <a:bodyPr wrap="square">
            <a:spAutoFit/>
          </a:bodyPr>
          <a:lstStyle/>
          <a:p>
            <a:pPr marL="0" indent="0">
              <a:buNone/>
            </a:pPr>
            <a:r>
              <a:rPr lang="en-US" altLang="zh-CN" sz="1600" noProof="1">
                <a:latin typeface="Consolas" panose="020B0609020204030204" pitchFamily="49" charset="0"/>
              </a:rPr>
              <a:t>from docx import Document</a:t>
            </a:r>
          </a:p>
          <a:p>
            <a:pPr marL="0" indent="0">
              <a:buNone/>
            </a:pPr>
            <a:r>
              <a:rPr lang="en-US" altLang="zh-CN" sz="1600" noProof="1">
                <a:latin typeface="Consolas" panose="020B0609020204030204" pitchFamily="49" charset="0"/>
              </a:rPr>
              <a:t>import re</a:t>
            </a:r>
          </a:p>
          <a:p>
            <a:pPr marL="0" indent="0">
              <a:buNone/>
            </a:pPr>
            <a:endParaRPr lang="en-US" altLang="zh-CN" sz="1600" noProof="1">
              <a:latin typeface="Consolas" panose="020B0609020204030204" pitchFamily="49" charset="0"/>
            </a:endParaRPr>
          </a:p>
          <a:p>
            <a:pPr marL="0" indent="0">
              <a:buNone/>
            </a:pPr>
            <a:r>
              <a:rPr lang="en-US" altLang="zh-CN" sz="1600" noProof="1">
                <a:latin typeface="Consolas" panose="020B0609020204030204" pitchFamily="49" charset="0"/>
              </a:rPr>
              <a:t>result = {'li':[], 'fig':[], 'tab':[]}</a:t>
            </a:r>
          </a:p>
          <a:p>
            <a:pPr marL="0" indent="0">
              <a:buNone/>
            </a:pPr>
            <a:r>
              <a:rPr lang="en-US" altLang="zh-CN" sz="1600" noProof="1">
                <a:latin typeface="Consolas" panose="020B0609020204030204" pitchFamily="49" charset="0"/>
              </a:rPr>
              <a:t>doc = Document(r'C:\Python.docx')</a:t>
            </a:r>
          </a:p>
        </p:txBody>
      </p:sp>
      <p:sp>
        <p:nvSpPr>
          <p:cNvPr id="6" name="Content Placeholder 2"/>
          <p:cNvSpPr txBox="1">
            <a:spLocks/>
          </p:cNvSpPr>
          <p:nvPr/>
        </p:nvSpPr>
        <p:spPr bwMode="auto">
          <a:xfrm>
            <a:off x="1305980" y="3140968"/>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charset="0"/>
              <a:buNone/>
            </a:pPr>
            <a:r>
              <a:rPr lang="en-US" altLang="en-US" sz="1400" b="1" dirty="0">
                <a:latin typeface="Consolas" panose="020B0609020204030204" pitchFamily="49" charset="0"/>
              </a:rPr>
              <a:t>for p in </a:t>
            </a:r>
            <a:r>
              <a:rPr lang="en-US" altLang="en-US" sz="1400" b="1" dirty="0" err="1">
                <a:latin typeface="Consolas" panose="020B0609020204030204" pitchFamily="49" charset="0"/>
              </a:rPr>
              <a:t>doc.paragraphs</a:t>
            </a:r>
            <a:r>
              <a:rPr lang="en-US" altLang="en-US" sz="1400" b="1" dirty="0">
                <a:latin typeface="Consolas" panose="020B0609020204030204" pitchFamily="49" charset="0"/>
              </a:rPr>
              <a:t>:                 #</a:t>
            </a:r>
            <a:r>
              <a:rPr lang="en-US" altLang="en-US" sz="1400" b="1" dirty="0" err="1">
                <a:latin typeface="Consolas" panose="020B0609020204030204" pitchFamily="49" charset="0"/>
              </a:rPr>
              <a:t>遍历文档所有段落</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t = </a:t>
            </a:r>
            <a:r>
              <a:rPr lang="en-US" altLang="en-US" sz="1400" b="1" dirty="0" err="1">
                <a:latin typeface="Consolas" panose="020B0609020204030204" pitchFamily="49" charset="0"/>
              </a:rPr>
              <a:t>p.text</a:t>
            </a:r>
            <a:r>
              <a:rPr lang="en-US" altLang="en-US" sz="1400" b="1" dirty="0">
                <a:latin typeface="Consolas" panose="020B0609020204030204" pitchFamily="49" charset="0"/>
              </a:rPr>
              <a:t>                           #</a:t>
            </a:r>
            <a:r>
              <a:rPr lang="en-US" altLang="en-US" sz="1400" b="1" dirty="0" err="1">
                <a:latin typeface="Consolas" panose="020B0609020204030204" pitchFamily="49" charset="0"/>
              </a:rPr>
              <a:t>获取每一段的文本</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if </a:t>
            </a:r>
            <a:r>
              <a:rPr lang="en-US" altLang="en-US" sz="1400" b="1" dirty="0" err="1">
                <a:latin typeface="Consolas" panose="020B0609020204030204" pitchFamily="49" charset="0"/>
              </a:rPr>
              <a:t>re.match</a:t>
            </a:r>
            <a:r>
              <a:rPr lang="en-US" altLang="en-US" sz="1400" b="1" dirty="0">
                <a:latin typeface="Consolas" panose="020B0609020204030204" pitchFamily="49" charset="0"/>
              </a:rPr>
              <a:t>('例\d+-\d+ ', t):        #</a:t>
            </a:r>
            <a:r>
              <a:rPr lang="en-US" altLang="en-US" sz="1400" b="1" dirty="0" err="1">
                <a:latin typeface="Consolas" panose="020B0609020204030204" pitchFamily="49" charset="0"/>
              </a:rPr>
              <a:t>例题</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result['li'].append(t)</a:t>
            </a:r>
          </a:p>
          <a:p>
            <a:pPr marL="0" indent="0">
              <a:buFont typeface="Arial" charset="0"/>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elif</a:t>
            </a:r>
            <a:r>
              <a:rPr lang="en-US" altLang="en-US" sz="1400" b="1" dirty="0">
                <a:latin typeface="Consolas" panose="020B0609020204030204" pitchFamily="49" charset="0"/>
              </a:rPr>
              <a:t> </a:t>
            </a:r>
            <a:r>
              <a:rPr lang="en-US" altLang="en-US" sz="1400" b="1" dirty="0" err="1">
                <a:latin typeface="Consolas" panose="020B0609020204030204" pitchFamily="49" charset="0"/>
              </a:rPr>
              <a:t>re.match</a:t>
            </a:r>
            <a:r>
              <a:rPr lang="en-US" altLang="en-US" sz="1400" b="1" dirty="0">
                <a:latin typeface="Consolas" panose="020B0609020204030204" pitchFamily="49" charset="0"/>
              </a:rPr>
              <a:t>('图\d+-\d+ ', t):       #</a:t>
            </a:r>
            <a:r>
              <a:rPr lang="en-US" altLang="en-US" sz="1400" b="1" dirty="0" err="1">
                <a:latin typeface="Consolas" panose="020B0609020204030204" pitchFamily="49" charset="0"/>
              </a:rPr>
              <a:t>插图</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result['fig'].append(t)</a:t>
            </a:r>
          </a:p>
          <a:p>
            <a:pPr marL="0" indent="0">
              <a:buFont typeface="Arial" charset="0"/>
              <a:buNone/>
            </a:pPr>
            <a:r>
              <a:rPr lang="en-US" altLang="en-US" sz="1400" b="1" dirty="0">
                <a:latin typeface="Consolas" panose="020B0609020204030204" pitchFamily="49" charset="0"/>
              </a:rPr>
              <a:t>    </a:t>
            </a:r>
            <a:r>
              <a:rPr lang="en-US" altLang="en-US" sz="1400" b="1" dirty="0" err="1">
                <a:latin typeface="Consolas" panose="020B0609020204030204" pitchFamily="49" charset="0"/>
              </a:rPr>
              <a:t>elif</a:t>
            </a:r>
            <a:r>
              <a:rPr lang="en-US" altLang="en-US" sz="1400" b="1" dirty="0">
                <a:latin typeface="Consolas" panose="020B0609020204030204" pitchFamily="49" charset="0"/>
              </a:rPr>
              <a:t> </a:t>
            </a:r>
            <a:r>
              <a:rPr lang="en-US" altLang="en-US" sz="1400" b="1" dirty="0" err="1">
                <a:latin typeface="Consolas" panose="020B0609020204030204" pitchFamily="49" charset="0"/>
              </a:rPr>
              <a:t>re.match</a:t>
            </a:r>
            <a:r>
              <a:rPr lang="en-US" altLang="en-US" sz="1400" b="1" dirty="0">
                <a:latin typeface="Consolas" panose="020B0609020204030204" pitchFamily="49" charset="0"/>
              </a:rPr>
              <a:t>('表\d+-\d+ ', t):       #</a:t>
            </a:r>
            <a:r>
              <a:rPr lang="en-US" altLang="en-US" sz="1400" b="1" dirty="0" err="1">
                <a:latin typeface="Consolas" panose="020B0609020204030204" pitchFamily="49" charset="0"/>
              </a:rPr>
              <a:t>表格</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result['tab'].append(t)</a:t>
            </a:r>
          </a:p>
          <a:p>
            <a:pPr marL="0" indent="0">
              <a:buFont typeface="Arial" charset="0"/>
              <a:buNone/>
            </a:pP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for key in </a:t>
            </a:r>
            <a:r>
              <a:rPr lang="en-US" altLang="en-US" sz="1400" b="1" dirty="0" err="1">
                <a:latin typeface="Consolas" panose="020B0609020204030204" pitchFamily="49" charset="0"/>
              </a:rPr>
              <a:t>result.keys</a:t>
            </a:r>
            <a:r>
              <a:rPr lang="en-US" altLang="en-US" sz="1400" b="1" dirty="0">
                <a:latin typeface="Consolas" panose="020B0609020204030204" pitchFamily="49" charset="0"/>
              </a:rPr>
              <a:t>():                 #</a:t>
            </a:r>
            <a:r>
              <a:rPr lang="en-US" altLang="en-US" sz="1400" b="1" dirty="0" err="1">
                <a:latin typeface="Consolas" panose="020B0609020204030204" pitchFamily="49" charset="0"/>
              </a:rPr>
              <a:t>输出结果</a:t>
            </a:r>
            <a:endParaRPr lang="en-US" altLang="en-US" sz="1400" b="1" dirty="0">
              <a:latin typeface="Consolas" panose="020B0609020204030204" pitchFamily="49" charset="0"/>
            </a:endParaRPr>
          </a:p>
          <a:p>
            <a:pPr marL="0" indent="0">
              <a:buFont typeface="Arial" charset="0"/>
              <a:buNone/>
            </a:pPr>
            <a:r>
              <a:rPr lang="en-US" altLang="en-US" sz="1400" b="1" dirty="0">
                <a:latin typeface="Consolas" panose="020B0609020204030204" pitchFamily="49" charset="0"/>
              </a:rPr>
              <a:t>    print('='*30)</a:t>
            </a:r>
          </a:p>
          <a:p>
            <a:pPr marL="0" indent="0">
              <a:buFont typeface="Arial" charset="0"/>
              <a:buNone/>
            </a:pPr>
            <a:r>
              <a:rPr lang="en-US" altLang="en-US" sz="1400" b="1" dirty="0">
                <a:latin typeface="Consolas" panose="020B0609020204030204" pitchFamily="49" charset="0"/>
              </a:rPr>
              <a:t>    for value in result[key]:</a:t>
            </a:r>
          </a:p>
          <a:p>
            <a:pPr marL="0" indent="0">
              <a:buFont typeface="Arial" charset="0"/>
              <a:buNone/>
            </a:pPr>
            <a:r>
              <a:rPr lang="en-US" altLang="en-US" sz="1400" b="1" dirty="0">
                <a:latin typeface="Consolas" panose="020B0609020204030204" pitchFamily="49" charset="0"/>
              </a:rPr>
              <a:t>        print(value)</a:t>
            </a:r>
          </a:p>
        </p:txBody>
      </p:sp>
      <p:grpSp>
        <p:nvGrpSpPr>
          <p:cNvPr id="7" name="组合 6"/>
          <p:cNvGrpSpPr/>
          <p:nvPr/>
        </p:nvGrpSpPr>
        <p:grpSpPr>
          <a:xfrm>
            <a:off x="-1404665" y="95934"/>
            <a:ext cx="7920880" cy="668771"/>
            <a:chOff x="-995410" y="5184550"/>
            <a:chExt cx="7848872" cy="494650"/>
          </a:xfrm>
        </p:grpSpPr>
        <p:grpSp>
          <p:nvGrpSpPr>
            <p:cNvPr id="8" name="组合 7"/>
            <p:cNvGrpSpPr/>
            <p:nvPr/>
          </p:nvGrpSpPr>
          <p:grpSpPr>
            <a:xfrm>
              <a:off x="-995410" y="5184550"/>
              <a:ext cx="7848872" cy="494650"/>
              <a:chOff x="-1127767" y="5820119"/>
              <a:chExt cx="8549038" cy="647731"/>
            </a:xfrm>
          </p:grpSpPr>
          <p:sp>
            <p:nvSpPr>
              <p:cNvPr id="10" name="Freeform 5"/>
              <p:cNvSpPr>
                <a:spLocks/>
              </p:cNvSpPr>
              <p:nvPr/>
            </p:nvSpPr>
            <p:spPr bwMode="auto">
              <a:xfrm>
                <a:off x="989571" y="5820119"/>
                <a:ext cx="813499" cy="647731"/>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80800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11" name="TextBox 6"/>
              <p:cNvSpPr txBox="1">
                <a:spLocks noChangeArrowheads="1"/>
              </p:cNvSpPr>
              <p:nvPr/>
            </p:nvSpPr>
            <p:spPr bwMode="auto">
              <a:xfrm>
                <a:off x="-1127767" y="5823495"/>
                <a:ext cx="8549038" cy="566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200" b="1" dirty="0">
                    <a:latin typeface="Times New Roman" pitchFamily="18" charset="0"/>
                    <a:ea typeface="黑体" pitchFamily="49" charset="-122"/>
                  </a:rPr>
                  <a:t>7.6 </a:t>
                </a:r>
                <a:r>
                  <a:rPr lang="zh-CN" altLang="en-US" sz="3200" b="1" dirty="0">
                    <a:latin typeface="Times New Roman" pitchFamily="18" charset="0"/>
                    <a:ea typeface="黑体" pitchFamily="49" charset="-122"/>
                  </a:rPr>
                  <a:t>应用案例</a:t>
                </a:r>
              </a:p>
            </p:txBody>
          </p:sp>
        </p:gr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50733" y="5263536"/>
              <a:ext cx="324923" cy="325704"/>
            </a:xfrm>
            <a:prstGeom prst="rect">
              <a:avLst/>
            </a:prstGeom>
          </p:spPr>
        </p:pic>
      </p:grpSp>
    </p:spTree>
    <p:extLst>
      <p:ext uri="{BB962C8B-B14F-4D97-AF65-F5344CB8AC3E}">
        <p14:creationId xmlns:p14="http://schemas.microsoft.com/office/powerpoint/2010/main" val="421660823"/>
      </p:ext>
    </p:extLst>
  </p:cSld>
  <p:clrMapOvr>
    <a:masterClrMapping/>
  </p:clrMapOvr>
  <p:transition spd="slow" advClick="0">
    <p:pull dir="d"/>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107"/>
          <p:cNvGrpSpPr/>
          <p:nvPr/>
        </p:nvGrpSpPr>
        <p:grpSpPr>
          <a:xfrm>
            <a:off x="543012" y="93590"/>
            <a:ext cx="4087592" cy="684275"/>
            <a:chOff x="939802" y="5062184"/>
            <a:chExt cx="4087592" cy="684275"/>
          </a:xfrm>
        </p:grpSpPr>
        <p:grpSp>
          <p:nvGrpSpPr>
            <p:cNvPr id="5" name="组合 33"/>
            <p:cNvGrpSpPr/>
            <p:nvPr/>
          </p:nvGrpSpPr>
          <p:grpSpPr>
            <a:xfrm>
              <a:off x="939802" y="5098728"/>
              <a:ext cx="813499" cy="647731"/>
              <a:chOff x="6068613" y="2138334"/>
              <a:chExt cx="412166" cy="348468"/>
            </a:xfrm>
          </p:grpSpPr>
          <p:sp>
            <p:nvSpPr>
              <p:cNvPr id="7" name="Freeform 5"/>
              <p:cNvSpPr>
                <a:spLocks/>
              </p:cNvSpPr>
              <p:nvPr/>
            </p:nvSpPr>
            <p:spPr bwMode="auto">
              <a:xfrm>
                <a:off x="6068613" y="2138334"/>
                <a:ext cx="412166" cy="348468"/>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69F1E"/>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KSO_Shape"/>
              <p:cNvSpPr>
                <a:spLocks/>
              </p:cNvSpPr>
              <p:nvPr/>
            </p:nvSpPr>
            <p:spPr bwMode="auto">
              <a:xfrm>
                <a:off x="6173883" y="2206208"/>
                <a:ext cx="232088" cy="197274"/>
              </a:xfrm>
              <a:custGeom>
                <a:avLst/>
                <a:gdLst>
                  <a:gd name="T0" fmla="*/ 1221908 w 2276475"/>
                  <a:gd name="T1" fmla="*/ 1328927 h 1936751"/>
                  <a:gd name="T2" fmla="*/ 1196654 w 2276475"/>
                  <a:gd name="T3" fmla="*/ 1388292 h 1936751"/>
                  <a:gd name="T4" fmla="*/ 691864 w 2276475"/>
                  <a:gd name="T5" fmla="*/ 1376845 h 1936751"/>
                  <a:gd name="T6" fmla="*/ 695585 w 2276475"/>
                  <a:gd name="T7" fmla="*/ 1314285 h 1936751"/>
                  <a:gd name="T8" fmla="*/ 1104489 w 2276475"/>
                  <a:gd name="T9" fmla="*/ 1115137 h 1936751"/>
                  <a:gd name="T10" fmla="*/ 1117497 w 2276475"/>
                  <a:gd name="T11" fmla="*/ 1168850 h 1936751"/>
                  <a:gd name="T12" fmla="*/ 811396 w 2276475"/>
                  <a:gd name="T13" fmla="*/ 1188695 h 1936751"/>
                  <a:gd name="T14" fmla="*/ 783254 w 2276475"/>
                  <a:gd name="T15" fmla="*/ 1141068 h 1936751"/>
                  <a:gd name="T16" fmla="*/ 309026 w 2276475"/>
                  <a:gd name="T17" fmla="*/ 898551 h 1936751"/>
                  <a:gd name="T18" fmla="*/ 798665 w 2276475"/>
                  <a:gd name="T19" fmla="*/ 935449 h 1936751"/>
                  <a:gd name="T20" fmla="*/ 759855 w 2276475"/>
                  <a:gd name="T21" fmla="*/ 989335 h 1936751"/>
                  <a:gd name="T22" fmla="*/ 259317 w 2276475"/>
                  <a:gd name="T23" fmla="*/ 967303 h 1936751"/>
                  <a:gd name="T24" fmla="*/ 277393 w 2276475"/>
                  <a:gd name="T25" fmla="*/ 906514 h 1936751"/>
                  <a:gd name="T26" fmla="*/ 1086287 w 2276475"/>
                  <a:gd name="T27" fmla="*/ 817903 h 1936751"/>
                  <a:gd name="T28" fmla="*/ 1028372 w 2276475"/>
                  <a:gd name="T29" fmla="*/ 919230 h 1936751"/>
                  <a:gd name="T30" fmla="*/ 999280 w 2276475"/>
                  <a:gd name="T31" fmla="*/ 917630 h 1936751"/>
                  <a:gd name="T32" fmla="*/ 289574 w 2276475"/>
                  <a:gd name="T33" fmla="*/ 706099 h 1936751"/>
                  <a:gd name="T34" fmla="*/ 590631 w 2276475"/>
                  <a:gd name="T35" fmla="*/ 735033 h 1936751"/>
                  <a:gd name="T36" fmla="*/ 567535 w 2276475"/>
                  <a:gd name="T37" fmla="*/ 784938 h 1936751"/>
                  <a:gd name="T38" fmla="*/ 259309 w 2276475"/>
                  <a:gd name="T39" fmla="*/ 770073 h 1936751"/>
                  <a:gd name="T40" fmla="*/ 267273 w 2276475"/>
                  <a:gd name="T41" fmla="*/ 715124 h 1936751"/>
                  <a:gd name="T42" fmla="*/ 836933 w 2276475"/>
                  <a:gd name="T43" fmla="*/ 505684 h 1936751"/>
                  <a:gd name="T44" fmla="*/ 846494 w 2276475"/>
                  <a:gd name="T45" fmla="*/ 574170 h 1936751"/>
                  <a:gd name="T46" fmla="*/ 268069 w 2276475"/>
                  <a:gd name="T47" fmla="*/ 592752 h 1936751"/>
                  <a:gd name="T48" fmla="*/ 238855 w 2276475"/>
                  <a:gd name="T49" fmla="*/ 530105 h 1936751"/>
                  <a:gd name="T50" fmla="*/ 1467818 w 2276475"/>
                  <a:gd name="T51" fmla="*/ 344025 h 1936751"/>
                  <a:gd name="T52" fmla="*/ 1566759 w 2276475"/>
                  <a:gd name="T53" fmla="*/ 428438 h 1936751"/>
                  <a:gd name="T54" fmla="*/ 1578461 w 2276475"/>
                  <a:gd name="T55" fmla="*/ 479936 h 1936751"/>
                  <a:gd name="T56" fmla="*/ 1197862 w 2276475"/>
                  <a:gd name="T57" fmla="*/ 846789 h 1936751"/>
                  <a:gd name="T58" fmla="*/ 1138817 w 2276475"/>
                  <a:gd name="T59" fmla="*/ 842806 h 1936751"/>
                  <a:gd name="T60" fmla="*/ 1093869 w 2276475"/>
                  <a:gd name="T61" fmla="*/ 799538 h 1936751"/>
                  <a:gd name="T62" fmla="*/ 1075782 w 2276475"/>
                  <a:gd name="T63" fmla="*/ 737423 h 1936751"/>
                  <a:gd name="T64" fmla="*/ 1456382 w 2276475"/>
                  <a:gd name="T65" fmla="*/ 344821 h 1936751"/>
                  <a:gd name="T66" fmla="*/ 199469 w 2276475"/>
                  <a:gd name="T67" fmla="*/ 367345 h 1936751"/>
                  <a:gd name="T68" fmla="*/ 114475 w 2276475"/>
                  <a:gd name="T69" fmla="*/ 448541 h 1936751"/>
                  <a:gd name="T70" fmla="*/ 103321 w 2276475"/>
                  <a:gd name="T71" fmla="*/ 1407238 h 1936751"/>
                  <a:gd name="T72" fmla="*/ 171315 w 2276475"/>
                  <a:gd name="T73" fmla="*/ 1503559 h 1936751"/>
                  <a:gd name="T74" fmla="*/ 1382734 w 2276475"/>
                  <a:gd name="T75" fmla="*/ 1530890 h 1936751"/>
                  <a:gd name="T76" fmla="*/ 1488975 w 2276475"/>
                  <a:gd name="T77" fmla="*/ 1477289 h 1936751"/>
                  <a:gd name="T78" fmla="*/ 1531737 w 2276475"/>
                  <a:gd name="T79" fmla="*/ 1365845 h 1936751"/>
                  <a:gd name="T80" fmla="*/ 1605841 w 2276475"/>
                  <a:gd name="T81" fmla="*/ 1539381 h 1936751"/>
                  <a:gd name="T82" fmla="*/ 1513146 w 2276475"/>
                  <a:gd name="T83" fmla="*/ 1611821 h 1936751"/>
                  <a:gd name="T84" fmla="*/ 101461 w 2276475"/>
                  <a:gd name="T85" fmla="*/ 1605982 h 1936751"/>
                  <a:gd name="T86" fmla="*/ 16468 w 2276475"/>
                  <a:gd name="T87" fmla="*/ 1525317 h 1936751"/>
                  <a:gd name="T88" fmla="*/ 5312 w 2276475"/>
                  <a:gd name="T89" fmla="*/ 391226 h 1936751"/>
                  <a:gd name="T90" fmla="*/ 73307 w 2276475"/>
                  <a:gd name="T91" fmla="*/ 295170 h 1936751"/>
                  <a:gd name="T92" fmla="*/ 1746529 w 2276475"/>
                  <a:gd name="T93" fmla="*/ 88926 h 1936751"/>
                  <a:gd name="T94" fmla="*/ 1805153 w 2276475"/>
                  <a:gd name="T95" fmla="*/ 114614 h 1936751"/>
                  <a:gd name="T96" fmla="*/ 1838312 w 2276475"/>
                  <a:gd name="T97" fmla="*/ 176846 h 1936751"/>
                  <a:gd name="T98" fmla="*/ 1821600 w 2276475"/>
                  <a:gd name="T99" fmla="*/ 237490 h 1936751"/>
                  <a:gd name="T100" fmla="*/ 1620792 w 2276475"/>
                  <a:gd name="T101" fmla="*/ 421806 h 1936751"/>
                  <a:gd name="T102" fmla="*/ 1543068 w 2276475"/>
                  <a:gd name="T103" fmla="*/ 339447 h 1936751"/>
                  <a:gd name="T104" fmla="*/ 1506460 w 2276475"/>
                  <a:gd name="T105" fmla="*/ 289925 h 1936751"/>
                  <a:gd name="T106" fmla="*/ 1716818 w 2276475"/>
                  <a:gd name="T107" fmla="*/ 92634 h 1936751"/>
                  <a:gd name="T108" fmla="*/ 1893521 w 2276475"/>
                  <a:gd name="T109" fmla="*/ 35131 h 1936751"/>
                  <a:gd name="T110" fmla="*/ 1889783 w 2276475"/>
                  <a:gd name="T111" fmla="*/ 106078 h 1936751"/>
                  <a:gd name="T112" fmla="*/ 1844400 w 2276475"/>
                  <a:gd name="T113" fmla="*/ 105545 h 1936751"/>
                  <a:gd name="T114" fmla="*/ 1793944 w 2276475"/>
                  <a:gd name="T115" fmla="*/ 59669 h 1936751"/>
                  <a:gd name="T116" fmla="*/ 1847069 w 2276475"/>
                  <a:gd name="T117" fmla="*/ 16194 h 1936751"/>
                  <a:gd name="T118" fmla="*/ 1697756 w 2276475"/>
                  <a:gd name="T119" fmla="*/ 22017 h 1936751"/>
                  <a:gd name="T120" fmla="*/ 1364698 w 2276475"/>
                  <a:gd name="T121" fmla="*/ 383050 h 1936751"/>
                  <a:gd name="T122" fmla="*/ 1317840 w 2276475"/>
                  <a:gd name="T123" fmla="*/ 375887 h 1936751"/>
                  <a:gd name="T124" fmla="*/ 1320237 w 2276475"/>
                  <a:gd name="T125" fmla="*/ 329200 h 1936751"/>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276475" h="1936751">
                    <a:moveTo>
                      <a:pt x="872202" y="1555750"/>
                    </a:moveTo>
                    <a:lnTo>
                      <a:pt x="879190" y="1555750"/>
                    </a:lnTo>
                    <a:lnTo>
                      <a:pt x="1397284" y="1555750"/>
                    </a:lnTo>
                    <a:lnTo>
                      <a:pt x="1404272" y="1555750"/>
                    </a:lnTo>
                    <a:lnTo>
                      <a:pt x="1410943" y="1557024"/>
                    </a:lnTo>
                    <a:lnTo>
                      <a:pt x="1417614" y="1557979"/>
                    </a:lnTo>
                    <a:lnTo>
                      <a:pt x="1423649" y="1560208"/>
                    </a:lnTo>
                    <a:lnTo>
                      <a:pt x="1430002" y="1562437"/>
                    </a:lnTo>
                    <a:lnTo>
                      <a:pt x="1435403" y="1565303"/>
                    </a:lnTo>
                    <a:lnTo>
                      <a:pt x="1440485" y="1568168"/>
                    </a:lnTo>
                    <a:lnTo>
                      <a:pt x="1445567" y="1571989"/>
                    </a:lnTo>
                    <a:lnTo>
                      <a:pt x="1450015" y="1576128"/>
                    </a:lnTo>
                    <a:lnTo>
                      <a:pt x="1453509" y="1580268"/>
                    </a:lnTo>
                    <a:lnTo>
                      <a:pt x="1457321" y="1584726"/>
                    </a:lnTo>
                    <a:lnTo>
                      <a:pt x="1460180" y="1589502"/>
                    </a:lnTo>
                    <a:lnTo>
                      <a:pt x="1462403" y="1594915"/>
                    </a:lnTo>
                    <a:lnTo>
                      <a:pt x="1463674" y="1600009"/>
                    </a:lnTo>
                    <a:lnTo>
                      <a:pt x="1464944" y="1605741"/>
                    </a:lnTo>
                    <a:lnTo>
                      <a:pt x="1465262" y="1611472"/>
                    </a:lnTo>
                    <a:lnTo>
                      <a:pt x="1464944" y="1617203"/>
                    </a:lnTo>
                    <a:lnTo>
                      <a:pt x="1463674" y="1622935"/>
                    </a:lnTo>
                    <a:lnTo>
                      <a:pt x="1462403" y="1628029"/>
                    </a:lnTo>
                    <a:lnTo>
                      <a:pt x="1460180" y="1633124"/>
                    </a:lnTo>
                    <a:lnTo>
                      <a:pt x="1457321" y="1638218"/>
                    </a:lnTo>
                    <a:lnTo>
                      <a:pt x="1453509" y="1642358"/>
                    </a:lnTo>
                    <a:lnTo>
                      <a:pt x="1450015" y="1646815"/>
                    </a:lnTo>
                    <a:lnTo>
                      <a:pt x="1445567" y="1650955"/>
                    </a:lnTo>
                    <a:lnTo>
                      <a:pt x="1440485" y="1654457"/>
                    </a:lnTo>
                    <a:lnTo>
                      <a:pt x="1435403" y="1657641"/>
                    </a:lnTo>
                    <a:lnTo>
                      <a:pt x="1430002" y="1660507"/>
                    </a:lnTo>
                    <a:lnTo>
                      <a:pt x="1423649" y="1662736"/>
                    </a:lnTo>
                    <a:lnTo>
                      <a:pt x="1417614" y="1664328"/>
                    </a:lnTo>
                    <a:lnTo>
                      <a:pt x="1410943" y="1665920"/>
                    </a:lnTo>
                    <a:lnTo>
                      <a:pt x="1404272" y="1666875"/>
                    </a:lnTo>
                    <a:lnTo>
                      <a:pt x="1397284" y="1666875"/>
                    </a:lnTo>
                    <a:lnTo>
                      <a:pt x="879190" y="1666875"/>
                    </a:lnTo>
                    <a:lnTo>
                      <a:pt x="872202" y="1666875"/>
                    </a:lnTo>
                    <a:lnTo>
                      <a:pt x="865531" y="1665920"/>
                    </a:lnTo>
                    <a:lnTo>
                      <a:pt x="858860" y="1664328"/>
                    </a:lnTo>
                    <a:lnTo>
                      <a:pt x="852507" y="1662736"/>
                    </a:lnTo>
                    <a:lnTo>
                      <a:pt x="846790" y="1660507"/>
                    </a:lnTo>
                    <a:lnTo>
                      <a:pt x="841389" y="1657641"/>
                    </a:lnTo>
                    <a:lnTo>
                      <a:pt x="835989" y="1654139"/>
                    </a:lnTo>
                    <a:lnTo>
                      <a:pt x="831224" y="1650955"/>
                    </a:lnTo>
                    <a:lnTo>
                      <a:pt x="826777" y="1646815"/>
                    </a:lnTo>
                    <a:lnTo>
                      <a:pt x="822648" y="1642358"/>
                    </a:lnTo>
                    <a:lnTo>
                      <a:pt x="819471" y="1637900"/>
                    </a:lnTo>
                    <a:lnTo>
                      <a:pt x="816612" y="1633124"/>
                    </a:lnTo>
                    <a:lnTo>
                      <a:pt x="814389" y="1628029"/>
                    </a:lnTo>
                    <a:lnTo>
                      <a:pt x="812483" y="1622935"/>
                    </a:lnTo>
                    <a:lnTo>
                      <a:pt x="811530" y="1617203"/>
                    </a:lnTo>
                    <a:lnTo>
                      <a:pt x="811212" y="1611472"/>
                    </a:lnTo>
                    <a:lnTo>
                      <a:pt x="811530" y="1605741"/>
                    </a:lnTo>
                    <a:lnTo>
                      <a:pt x="812483" y="1600009"/>
                    </a:lnTo>
                    <a:lnTo>
                      <a:pt x="814389" y="1594915"/>
                    </a:lnTo>
                    <a:lnTo>
                      <a:pt x="816612" y="1589820"/>
                    </a:lnTo>
                    <a:lnTo>
                      <a:pt x="819471" y="1584726"/>
                    </a:lnTo>
                    <a:lnTo>
                      <a:pt x="822648" y="1580268"/>
                    </a:lnTo>
                    <a:lnTo>
                      <a:pt x="826777" y="1576128"/>
                    </a:lnTo>
                    <a:lnTo>
                      <a:pt x="831224" y="1571989"/>
                    </a:lnTo>
                    <a:lnTo>
                      <a:pt x="835989" y="1568168"/>
                    </a:lnTo>
                    <a:lnTo>
                      <a:pt x="841389" y="1565303"/>
                    </a:lnTo>
                    <a:lnTo>
                      <a:pt x="846790" y="1562437"/>
                    </a:lnTo>
                    <a:lnTo>
                      <a:pt x="852507" y="1560208"/>
                    </a:lnTo>
                    <a:lnTo>
                      <a:pt x="858860" y="1558298"/>
                    </a:lnTo>
                    <a:lnTo>
                      <a:pt x="865531" y="1557024"/>
                    </a:lnTo>
                    <a:lnTo>
                      <a:pt x="872202" y="1555750"/>
                    </a:lnTo>
                    <a:close/>
                    <a:moveTo>
                      <a:pt x="984211" y="1325563"/>
                    </a:moveTo>
                    <a:lnTo>
                      <a:pt x="1292263" y="1325563"/>
                    </a:lnTo>
                    <a:lnTo>
                      <a:pt x="1297339" y="1325880"/>
                    </a:lnTo>
                    <a:lnTo>
                      <a:pt x="1302415" y="1326513"/>
                    </a:lnTo>
                    <a:lnTo>
                      <a:pt x="1307174" y="1327779"/>
                    </a:lnTo>
                    <a:lnTo>
                      <a:pt x="1311615" y="1329361"/>
                    </a:lnTo>
                    <a:lnTo>
                      <a:pt x="1315740" y="1331260"/>
                    </a:lnTo>
                    <a:lnTo>
                      <a:pt x="1319864" y="1333792"/>
                    </a:lnTo>
                    <a:lnTo>
                      <a:pt x="1323671" y="1336640"/>
                    </a:lnTo>
                    <a:lnTo>
                      <a:pt x="1327161" y="1340121"/>
                    </a:lnTo>
                    <a:lnTo>
                      <a:pt x="1330333" y="1343286"/>
                    </a:lnTo>
                    <a:lnTo>
                      <a:pt x="1332871" y="1347400"/>
                    </a:lnTo>
                    <a:lnTo>
                      <a:pt x="1335409" y="1351198"/>
                    </a:lnTo>
                    <a:lnTo>
                      <a:pt x="1337630" y="1355629"/>
                    </a:lnTo>
                    <a:lnTo>
                      <a:pt x="1339216" y="1360059"/>
                    </a:lnTo>
                    <a:lnTo>
                      <a:pt x="1340485" y="1364807"/>
                    </a:lnTo>
                    <a:lnTo>
                      <a:pt x="1341437" y="1369870"/>
                    </a:lnTo>
                    <a:lnTo>
                      <a:pt x="1341437" y="1374934"/>
                    </a:lnTo>
                    <a:lnTo>
                      <a:pt x="1341437" y="1379681"/>
                    </a:lnTo>
                    <a:lnTo>
                      <a:pt x="1340485" y="1384745"/>
                    </a:lnTo>
                    <a:lnTo>
                      <a:pt x="1339216" y="1389492"/>
                    </a:lnTo>
                    <a:lnTo>
                      <a:pt x="1337630" y="1393923"/>
                    </a:lnTo>
                    <a:lnTo>
                      <a:pt x="1335409" y="1398037"/>
                    </a:lnTo>
                    <a:lnTo>
                      <a:pt x="1332871" y="1402151"/>
                    </a:lnTo>
                    <a:lnTo>
                      <a:pt x="1330016" y="1405632"/>
                    </a:lnTo>
                    <a:lnTo>
                      <a:pt x="1327161" y="1409430"/>
                    </a:lnTo>
                    <a:lnTo>
                      <a:pt x="1323671" y="1412595"/>
                    </a:lnTo>
                    <a:lnTo>
                      <a:pt x="1319864" y="1415443"/>
                    </a:lnTo>
                    <a:lnTo>
                      <a:pt x="1315740" y="1417659"/>
                    </a:lnTo>
                    <a:lnTo>
                      <a:pt x="1311615" y="1419874"/>
                    </a:lnTo>
                    <a:lnTo>
                      <a:pt x="1306857" y="1421773"/>
                    </a:lnTo>
                    <a:lnTo>
                      <a:pt x="1302415" y="1422722"/>
                    </a:lnTo>
                    <a:lnTo>
                      <a:pt x="1297339" y="1423672"/>
                    </a:lnTo>
                    <a:lnTo>
                      <a:pt x="1292263" y="1423988"/>
                    </a:lnTo>
                    <a:lnTo>
                      <a:pt x="984211" y="1423988"/>
                    </a:lnTo>
                    <a:lnTo>
                      <a:pt x="979453" y="1423672"/>
                    </a:lnTo>
                    <a:lnTo>
                      <a:pt x="974377" y="1422722"/>
                    </a:lnTo>
                    <a:lnTo>
                      <a:pt x="969618" y="1421773"/>
                    </a:lnTo>
                    <a:lnTo>
                      <a:pt x="965176" y="1419874"/>
                    </a:lnTo>
                    <a:lnTo>
                      <a:pt x="960735" y="1417659"/>
                    </a:lnTo>
                    <a:lnTo>
                      <a:pt x="956928" y="1415443"/>
                    </a:lnTo>
                    <a:lnTo>
                      <a:pt x="952803" y="1412595"/>
                    </a:lnTo>
                    <a:lnTo>
                      <a:pt x="949631" y="1409430"/>
                    </a:lnTo>
                    <a:lnTo>
                      <a:pt x="946141" y="1405632"/>
                    </a:lnTo>
                    <a:lnTo>
                      <a:pt x="943286" y="1402151"/>
                    </a:lnTo>
                    <a:lnTo>
                      <a:pt x="941065" y="1398037"/>
                    </a:lnTo>
                    <a:lnTo>
                      <a:pt x="938844" y="1393923"/>
                    </a:lnTo>
                    <a:lnTo>
                      <a:pt x="937258" y="1389492"/>
                    </a:lnTo>
                    <a:lnTo>
                      <a:pt x="935989" y="1384745"/>
                    </a:lnTo>
                    <a:lnTo>
                      <a:pt x="935355" y="1379681"/>
                    </a:lnTo>
                    <a:lnTo>
                      <a:pt x="935037" y="1374934"/>
                    </a:lnTo>
                    <a:lnTo>
                      <a:pt x="935355" y="1369870"/>
                    </a:lnTo>
                    <a:lnTo>
                      <a:pt x="935989" y="1364807"/>
                    </a:lnTo>
                    <a:lnTo>
                      <a:pt x="937258" y="1360059"/>
                    </a:lnTo>
                    <a:lnTo>
                      <a:pt x="938844" y="1355629"/>
                    </a:lnTo>
                    <a:lnTo>
                      <a:pt x="940748" y="1351198"/>
                    </a:lnTo>
                    <a:lnTo>
                      <a:pt x="943286" y="1347400"/>
                    </a:lnTo>
                    <a:lnTo>
                      <a:pt x="946141" y="1343286"/>
                    </a:lnTo>
                    <a:lnTo>
                      <a:pt x="949631" y="1340121"/>
                    </a:lnTo>
                    <a:lnTo>
                      <a:pt x="952803" y="1336640"/>
                    </a:lnTo>
                    <a:lnTo>
                      <a:pt x="956928" y="1333792"/>
                    </a:lnTo>
                    <a:lnTo>
                      <a:pt x="960735" y="1331260"/>
                    </a:lnTo>
                    <a:lnTo>
                      <a:pt x="965176" y="1329361"/>
                    </a:lnTo>
                    <a:lnTo>
                      <a:pt x="969618" y="1327779"/>
                    </a:lnTo>
                    <a:lnTo>
                      <a:pt x="974377" y="1326513"/>
                    </a:lnTo>
                    <a:lnTo>
                      <a:pt x="979453" y="1325880"/>
                    </a:lnTo>
                    <a:lnTo>
                      <a:pt x="984211" y="1325563"/>
                    </a:lnTo>
                    <a:close/>
                    <a:moveTo>
                      <a:pt x="369286" y="1074738"/>
                    </a:moveTo>
                    <a:lnTo>
                      <a:pt x="887697" y="1074738"/>
                    </a:lnTo>
                    <a:lnTo>
                      <a:pt x="894368" y="1075056"/>
                    </a:lnTo>
                    <a:lnTo>
                      <a:pt x="901356" y="1076008"/>
                    </a:lnTo>
                    <a:lnTo>
                      <a:pt x="908027" y="1077278"/>
                    </a:lnTo>
                    <a:lnTo>
                      <a:pt x="914063" y="1079183"/>
                    </a:lnTo>
                    <a:lnTo>
                      <a:pt x="920098" y="1081406"/>
                    </a:lnTo>
                    <a:lnTo>
                      <a:pt x="925816" y="1084263"/>
                    </a:lnTo>
                    <a:lnTo>
                      <a:pt x="930898" y="1087438"/>
                    </a:lnTo>
                    <a:lnTo>
                      <a:pt x="935663" y="1090931"/>
                    </a:lnTo>
                    <a:lnTo>
                      <a:pt x="940110" y="1094741"/>
                    </a:lnTo>
                    <a:lnTo>
                      <a:pt x="944240" y="1099186"/>
                    </a:lnTo>
                    <a:lnTo>
                      <a:pt x="947416" y="1103948"/>
                    </a:lnTo>
                    <a:lnTo>
                      <a:pt x="950275" y="1108711"/>
                    </a:lnTo>
                    <a:lnTo>
                      <a:pt x="952499" y="1113791"/>
                    </a:lnTo>
                    <a:lnTo>
                      <a:pt x="954405" y="1118871"/>
                    </a:lnTo>
                    <a:lnTo>
                      <a:pt x="955358" y="1124903"/>
                    </a:lnTo>
                    <a:lnTo>
                      <a:pt x="955675" y="1130301"/>
                    </a:lnTo>
                    <a:lnTo>
                      <a:pt x="955358" y="1136016"/>
                    </a:lnTo>
                    <a:lnTo>
                      <a:pt x="954405" y="1141413"/>
                    </a:lnTo>
                    <a:lnTo>
                      <a:pt x="952499" y="1147128"/>
                    </a:lnTo>
                    <a:lnTo>
                      <a:pt x="950275" y="1152208"/>
                    </a:lnTo>
                    <a:lnTo>
                      <a:pt x="947416" y="1156971"/>
                    </a:lnTo>
                    <a:lnTo>
                      <a:pt x="944240" y="1161098"/>
                    </a:lnTo>
                    <a:lnTo>
                      <a:pt x="940110" y="1165543"/>
                    </a:lnTo>
                    <a:lnTo>
                      <a:pt x="935663" y="1169671"/>
                    </a:lnTo>
                    <a:lnTo>
                      <a:pt x="930898" y="1173163"/>
                    </a:lnTo>
                    <a:lnTo>
                      <a:pt x="925816" y="1176656"/>
                    </a:lnTo>
                    <a:lnTo>
                      <a:pt x="920098" y="1179196"/>
                    </a:lnTo>
                    <a:lnTo>
                      <a:pt x="914063" y="1181736"/>
                    </a:lnTo>
                    <a:lnTo>
                      <a:pt x="908027" y="1183323"/>
                    </a:lnTo>
                    <a:lnTo>
                      <a:pt x="901356" y="1184593"/>
                    </a:lnTo>
                    <a:lnTo>
                      <a:pt x="894368" y="1185546"/>
                    </a:lnTo>
                    <a:lnTo>
                      <a:pt x="887697" y="1185863"/>
                    </a:lnTo>
                    <a:lnTo>
                      <a:pt x="369286" y="1185863"/>
                    </a:lnTo>
                    <a:lnTo>
                      <a:pt x="362615" y="1185546"/>
                    </a:lnTo>
                    <a:lnTo>
                      <a:pt x="355944" y="1184593"/>
                    </a:lnTo>
                    <a:lnTo>
                      <a:pt x="349273" y="1183323"/>
                    </a:lnTo>
                    <a:lnTo>
                      <a:pt x="343238" y="1181736"/>
                    </a:lnTo>
                    <a:lnTo>
                      <a:pt x="337203" y="1179196"/>
                    </a:lnTo>
                    <a:lnTo>
                      <a:pt x="331485" y="1176656"/>
                    </a:lnTo>
                    <a:lnTo>
                      <a:pt x="326402" y="1173163"/>
                    </a:lnTo>
                    <a:lnTo>
                      <a:pt x="321637" y="1169671"/>
                    </a:lnTo>
                    <a:lnTo>
                      <a:pt x="317190" y="1165543"/>
                    </a:lnTo>
                    <a:lnTo>
                      <a:pt x="313378" y="1161098"/>
                    </a:lnTo>
                    <a:lnTo>
                      <a:pt x="309884" y="1156971"/>
                    </a:lnTo>
                    <a:lnTo>
                      <a:pt x="307025" y="1152208"/>
                    </a:lnTo>
                    <a:lnTo>
                      <a:pt x="304802" y="1147128"/>
                    </a:lnTo>
                    <a:lnTo>
                      <a:pt x="302896" y="1141413"/>
                    </a:lnTo>
                    <a:lnTo>
                      <a:pt x="301943" y="1136016"/>
                    </a:lnTo>
                    <a:lnTo>
                      <a:pt x="301625" y="1130301"/>
                    </a:lnTo>
                    <a:lnTo>
                      <a:pt x="301943" y="1124903"/>
                    </a:lnTo>
                    <a:lnTo>
                      <a:pt x="302896" y="1119188"/>
                    </a:lnTo>
                    <a:lnTo>
                      <a:pt x="304802" y="1113791"/>
                    </a:lnTo>
                    <a:lnTo>
                      <a:pt x="307025" y="1108711"/>
                    </a:lnTo>
                    <a:lnTo>
                      <a:pt x="309884" y="1103948"/>
                    </a:lnTo>
                    <a:lnTo>
                      <a:pt x="313378" y="1099186"/>
                    </a:lnTo>
                    <a:lnTo>
                      <a:pt x="317190" y="1094741"/>
                    </a:lnTo>
                    <a:lnTo>
                      <a:pt x="321637" y="1091248"/>
                    </a:lnTo>
                    <a:lnTo>
                      <a:pt x="326402" y="1087438"/>
                    </a:lnTo>
                    <a:lnTo>
                      <a:pt x="331485" y="1084263"/>
                    </a:lnTo>
                    <a:lnTo>
                      <a:pt x="337203" y="1081406"/>
                    </a:lnTo>
                    <a:lnTo>
                      <a:pt x="343238" y="1079183"/>
                    </a:lnTo>
                    <a:lnTo>
                      <a:pt x="349273" y="1077278"/>
                    </a:lnTo>
                    <a:lnTo>
                      <a:pt x="355944" y="1076008"/>
                    </a:lnTo>
                    <a:lnTo>
                      <a:pt x="362615" y="1075056"/>
                    </a:lnTo>
                    <a:lnTo>
                      <a:pt x="369286" y="1074738"/>
                    </a:lnTo>
                    <a:close/>
                    <a:moveTo>
                      <a:pt x="1261435" y="965200"/>
                    </a:moveTo>
                    <a:lnTo>
                      <a:pt x="1264624" y="965200"/>
                    </a:lnTo>
                    <a:lnTo>
                      <a:pt x="1267814" y="965200"/>
                    </a:lnTo>
                    <a:lnTo>
                      <a:pt x="1271322" y="965838"/>
                    </a:lnTo>
                    <a:lnTo>
                      <a:pt x="1275149" y="967114"/>
                    </a:lnTo>
                    <a:lnTo>
                      <a:pt x="1278977" y="968390"/>
                    </a:lnTo>
                    <a:lnTo>
                      <a:pt x="1282804" y="969984"/>
                    </a:lnTo>
                    <a:lnTo>
                      <a:pt x="1290777" y="973811"/>
                    </a:lnTo>
                    <a:lnTo>
                      <a:pt x="1298113" y="978277"/>
                    </a:lnTo>
                    <a:lnTo>
                      <a:pt x="1304491" y="982742"/>
                    </a:lnTo>
                    <a:lnTo>
                      <a:pt x="1308637" y="986250"/>
                    </a:lnTo>
                    <a:lnTo>
                      <a:pt x="1312784" y="990715"/>
                    </a:lnTo>
                    <a:lnTo>
                      <a:pt x="1317249" y="997094"/>
                    </a:lnTo>
                    <a:lnTo>
                      <a:pt x="1321395" y="1004429"/>
                    </a:lnTo>
                    <a:lnTo>
                      <a:pt x="1325222" y="1012403"/>
                    </a:lnTo>
                    <a:lnTo>
                      <a:pt x="1326817" y="1016549"/>
                    </a:lnTo>
                    <a:lnTo>
                      <a:pt x="1328092" y="1020057"/>
                    </a:lnTo>
                    <a:lnTo>
                      <a:pt x="1329368" y="1024203"/>
                    </a:lnTo>
                    <a:lnTo>
                      <a:pt x="1330006" y="1027711"/>
                    </a:lnTo>
                    <a:lnTo>
                      <a:pt x="1330325" y="1030901"/>
                    </a:lnTo>
                    <a:lnTo>
                      <a:pt x="1330006" y="1034090"/>
                    </a:lnTo>
                    <a:lnTo>
                      <a:pt x="1329368" y="1036004"/>
                    </a:lnTo>
                    <a:lnTo>
                      <a:pt x="1327774" y="1038236"/>
                    </a:lnTo>
                    <a:lnTo>
                      <a:pt x="1228904" y="1099472"/>
                    </a:lnTo>
                    <a:lnTo>
                      <a:pt x="1226990" y="1101066"/>
                    </a:lnTo>
                    <a:lnTo>
                      <a:pt x="1225396" y="1102342"/>
                    </a:lnTo>
                    <a:lnTo>
                      <a:pt x="1223163" y="1103618"/>
                    </a:lnTo>
                    <a:lnTo>
                      <a:pt x="1220930" y="1104575"/>
                    </a:lnTo>
                    <a:lnTo>
                      <a:pt x="1219017" y="1105213"/>
                    </a:lnTo>
                    <a:lnTo>
                      <a:pt x="1216784" y="1105850"/>
                    </a:lnTo>
                    <a:lnTo>
                      <a:pt x="1212000" y="1106488"/>
                    </a:lnTo>
                    <a:lnTo>
                      <a:pt x="1207854" y="1105850"/>
                    </a:lnTo>
                    <a:lnTo>
                      <a:pt x="1205622" y="1105213"/>
                    </a:lnTo>
                    <a:lnTo>
                      <a:pt x="1203389" y="1104575"/>
                    </a:lnTo>
                    <a:lnTo>
                      <a:pt x="1201475" y="1103618"/>
                    </a:lnTo>
                    <a:lnTo>
                      <a:pt x="1199243" y="1102342"/>
                    </a:lnTo>
                    <a:lnTo>
                      <a:pt x="1197329" y="1101066"/>
                    </a:lnTo>
                    <a:lnTo>
                      <a:pt x="1195735" y="1099472"/>
                    </a:lnTo>
                    <a:lnTo>
                      <a:pt x="1194140" y="1097558"/>
                    </a:lnTo>
                    <a:lnTo>
                      <a:pt x="1192864" y="1095963"/>
                    </a:lnTo>
                    <a:lnTo>
                      <a:pt x="1191588" y="1093731"/>
                    </a:lnTo>
                    <a:lnTo>
                      <a:pt x="1190632" y="1091817"/>
                    </a:lnTo>
                    <a:lnTo>
                      <a:pt x="1189356" y="1087352"/>
                    </a:lnTo>
                    <a:lnTo>
                      <a:pt x="1189037" y="1082887"/>
                    </a:lnTo>
                    <a:lnTo>
                      <a:pt x="1189356" y="1078741"/>
                    </a:lnTo>
                    <a:lnTo>
                      <a:pt x="1190632" y="1074276"/>
                    </a:lnTo>
                    <a:lnTo>
                      <a:pt x="1191588" y="1072043"/>
                    </a:lnTo>
                    <a:lnTo>
                      <a:pt x="1192864" y="1070130"/>
                    </a:lnTo>
                    <a:lnTo>
                      <a:pt x="1194140" y="1068535"/>
                    </a:lnTo>
                    <a:lnTo>
                      <a:pt x="1195735" y="1066621"/>
                    </a:lnTo>
                    <a:lnTo>
                      <a:pt x="1257289" y="967433"/>
                    </a:lnTo>
                    <a:lnTo>
                      <a:pt x="1258884" y="965838"/>
                    </a:lnTo>
                    <a:lnTo>
                      <a:pt x="1261435" y="965200"/>
                    </a:lnTo>
                    <a:close/>
                    <a:moveTo>
                      <a:pt x="346041" y="844550"/>
                    </a:moveTo>
                    <a:lnTo>
                      <a:pt x="350799" y="844550"/>
                    </a:lnTo>
                    <a:lnTo>
                      <a:pt x="658851" y="844550"/>
                    </a:lnTo>
                    <a:lnTo>
                      <a:pt x="663927" y="844550"/>
                    </a:lnTo>
                    <a:lnTo>
                      <a:pt x="669003" y="845185"/>
                    </a:lnTo>
                    <a:lnTo>
                      <a:pt x="673762" y="846773"/>
                    </a:lnTo>
                    <a:lnTo>
                      <a:pt x="678204" y="848043"/>
                    </a:lnTo>
                    <a:lnTo>
                      <a:pt x="682645" y="850265"/>
                    </a:lnTo>
                    <a:lnTo>
                      <a:pt x="686452" y="852805"/>
                    </a:lnTo>
                    <a:lnTo>
                      <a:pt x="690259" y="855345"/>
                    </a:lnTo>
                    <a:lnTo>
                      <a:pt x="693749" y="858838"/>
                    </a:lnTo>
                    <a:lnTo>
                      <a:pt x="697239" y="862330"/>
                    </a:lnTo>
                    <a:lnTo>
                      <a:pt x="699777" y="865823"/>
                    </a:lnTo>
                    <a:lnTo>
                      <a:pt x="702315" y="869950"/>
                    </a:lnTo>
                    <a:lnTo>
                      <a:pt x="704218" y="874395"/>
                    </a:lnTo>
                    <a:lnTo>
                      <a:pt x="705804" y="879158"/>
                    </a:lnTo>
                    <a:lnTo>
                      <a:pt x="707391" y="883920"/>
                    </a:lnTo>
                    <a:lnTo>
                      <a:pt x="708025" y="888683"/>
                    </a:lnTo>
                    <a:lnTo>
                      <a:pt x="708025" y="893763"/>
                    </a:lnTo>
                    <a:lnTo>
                      <a:pt x="708025" y="898843"/>
                    </a:lnTo>
                    <a:lnTo>
                      <a:pt x="707391" y="903605"/>
                    </a:lnTo>
                    <a:lnTo>
                      <a:pt x="705804" y="908368"/>
                    </a:lnTo>
                    <a:lnTo>
                      <a:pt x="704218" y="912495"/>
                    </a:lnTo>
                    <a:lnTo>
                      <a:pt x="702315" y="916940"/>
                    </a:lnTo>
                    <a:lnTo>
                      <a:pt x="699777" y="921068"/>
                    </a:lnTo>
                    <a:lnTo>
                      <a:pt x="697239" y="924878"/>
                    </a:lnTo>
                    <a:lnTo>
                      <a:pt x="693749" y="928370"/>
                    </a:lnTo>
                    <a:lnTo>
                      <a:pt x="690259" y="931545"/>
                    </a:lnTo>
                    <a:lnTo>
                      <a:pt x="686452" y="934403"/>
                    </a:lnTo>
                    <a:lnTo>
                      <a:pt x="682645" y="936943"/>
                    </a:lnTo>
                    <a:lnTo>
                      <a:pt x="678204" y="938848"/>
                    </a:lnTo>
                    <a:lnTo>
                      <a:pt x="673762" y="940753"/>
                    </a:lnTo>
                    <a:lnTo>
                      <a:pt x="669003" y="941705"/>
                    </a:lnTo>
                    <a:lnTo>
                      <a:pt x="663927" y="942658"/>
                    </a:lnTo>
                    <a:lnTo>
                      <a:pt x="658851" y="942975"/>
                    </a:lnTo>
                    <a:lnTo>
                      <a:pt x="350799" y="942975"/>
                    </a:lnTo>
                    <a:lnTo>
                      <a:pt x="346041" y="942658"/>
                    </a:lnTo>
                    <a:lnTo>
                      <a:pt x="340965" y="941705"/>
                    </a:lnTo>
                    <a:lnTo>
                      <a:pt x="336206" y="940753"/>
                    </a:lnTo>
                    <a:lnTo>
                      <a:pt x="331764" y="938848"/>
                    </a:lnTo>
                    <a:lnTo>
                      <a:pt x="327323" y="936943"/>
                    </a:lnTo>
                    <a:lnTo>
                      <a:pt x="323516" y="934403"/>
                    </a:lnTo>
                    <a:lnTo>
                      <a:pt x="319391" y="931545"/>
                    </a:lnTo>
                    <a:lnTo>
                      <a:pt x="316219" y="928370"/>
                    </a:lnTo>
                    <a:lnTo>
                      <a:pt x="312729" y="924878"/>
                    </a:lnTo>
                    <a:lnTo>
                      <a:pt x="309874" y="921068"/>
                    </a:lnTo>
                    <a:lnTo>
                      <a:pt x="307653" y="916940"/>
                    </a:lnTo>
                    <a:lnTo>
                      <a:pt x="305432" y="912495"/>
                    </a:lnTo>
                    <a:lnTo>
                      <a:pt x="303846" y="908368"/>
                    </a:lnTo>
                    <a:lnTo>
                      <a:pt x="302577" y="903605"/>
                    </a:lnTo>
                    <a:lnTo>
                      <a:pt x="301943" y="898843"/>
                    </a:lnTo>
                    <a:lnTo>
                      <a:pt x="301625" y="893763"/>
                    </a:lnTo>
                    <a:lnTo>
                      <a:pt x="301943" y="888683"/>
                    </a:lnTo>
                    <a:lnTo>
                      <a:pt x="302577" y="883920"/>
                    </a:lnTo>
                    <a:lnTo>
                      <a:pt x="303846" y="879158"/>
                    </a:lnTo>
                    <a:lnTo>
                      <a:pt x="305432" y="874395"/>
                    </a:lnTo>
                    <a:lnTo>
                      <a:pt x="307336" y="869950"/>
                    </a:lnTo>
                    <a:lnTo>
                      <a:pt x="309874" y="865823"/>
                    </a:lnTo>
                    <a:lnTo>
                      <a:pt x="312729" y="862330"/>
                    </a:lnTo>
                    <a:lnTo>
                      <a:pt x="316219" y="858838"/>
                    </a:lnTo>
                    <a:lnTo>
                      <a:pt x="319391" y="855345"/>
                    </a:lnTo>
                    <a:lnTo>
                      <a:pt x="323516" y="852805"/>
                    </a:lnTo>
                    <a:lnTo>
                      <a:pt x="327323" y="850265"/>
                    </a:lnTo>
                    <a:lnTo>
                      <a:pt x="331764" y="848043"/>
                    </a:lnTo>
                    <a:lnTo>
                      <a:pt x="336206" y="846773"/>
                    </a:lnTo>
                    <a:lnTo>
                      <a:pt x="340965" y="845185"/>
                    </a:lnTo>
                    <a:lnTo>
                      <a:pt x="346041" y="844550"/>
                    </a:lnTo>
                    <a:close/>
                    <a:moveTo>
                      <a:pt x="344144" y="590550"/>
                    </a:moveTo>
                    <a:lnTo>
                      <a:pt x="960782" y="590550"/>
                    </a:lnTo>
                    <a:lnTo>
                      <a:pt x="966812" y="591185"/>
                    </a:lnTo>
                    <a:lnTo>
                      <a:pt x="973159" y="592138"/>
                    </a:lnTo>
                    <a:lnTo>
                      <a:pt x="978871" y="593725"/>
                    </a:lnTo>
                    <a:lnTo>
                      <a:pt x="984584" y="595630"/>
                    </a:lnTo>
                    <a:lnTo>
                      <a:pt x="990296" y="598488"/>
                    </a:lnTo>
                    <a:lnTo>
                      <a:pt x="995374" y="601345"/>
                    </a:lnTo>
                    <a:lnTo>
                      <a:pt x="1000135" y="604838"/>
                    </a:lnTo>
                    <a:lnTo>
                      <a:pt x="1004260" y="608965"/>
                    </a:lnTo>
                    <a:lnTo>
                      <a:pt x="1008386" y="613410"/>
                    </a:lnTo>
                    <a:lnTo>
                      <a:pt x="1011560" y="617855"/>
                    </a:lnTo>
                    <a:lnTo>
                      <a:pt x="1015051" y="623253"/>
                    </a:lnTo>
                    <a:lnTo>
                      <a:pt x="1017590" y="628650"/>
                    </a:lnTo>
                    <a:lnTo>
                      <a:pt x="1019811" y="634048"/>
                    </a:lnTo>
                    <a:lnTo>
                      <a:pt x="1021081" y="639763"/>
                    </a:lnTo>
                    <a:lnTo>
                      <a:pt x="1021715" y="646113"/>
                    </a:lnTo>
                    <a:lnTo>
                      <a:pt x="1022350" y="652145"/>
                    </a:lnTo>
                    <a:lnTo>
                      <a:pt x="1021715" y="658813"/>
                    </a:lnTo>
                    <a:lnTo>
                      <a:pt x="1021081" y="664528"/>
                    </a:lnTo>
                    <a:lnTo>
                      <a:pt x="1019811" y="670878"/>
                    </a:lnTo>
                    <a:lnTo>
                      <a:pt x="1017590" y="676275"/>
                    </a:lnTo>
                    <a:lnTo>
                      <a:pt x="1015051" y="681673"/>
                    </a:lnTo>
                    <a:lnTo>
                      <a:pt x="1011560" y="686753"/>
                    </a:lnTo>
                    <a:lnTo>
                      <a:pt x="1008386" y="691515"/>
                    </a:lnTo>
                    <a:lnTo>
                      <a:pt x="1004260" y="695960"/>
                    </a:lnTo>
                    <a:lnTo>
                      <a:pt x="1000135" y="700088"/>
                    </a:lnTo>
                    <a:lnTo>
                      <a:pt x="995374" y="703580"/>
                    </a:lnTo>
                    <a:lnTo>
                      <a:pt x="990296" y="706438"/>
                    </a:lnTo>
                    <a:lnTo>
                      <a:pt x="984584" y="708978"/>
                    </a:lnTo>
                    <a:lnTo>
                      <a:pt x="978871" y="711200"/>
                    </a:lnTo>
                    <a:lnTo>
                      <a:pt x="973159" y="712788"/>
                    </a:lnTo>
                    <a:lnTo>
                      <a:pt x="966812" y="713740"/>
                    </a:lnTo>
                    <a:lnTo>
                      <a:pt x="960782" y="714375"/>
                    </a:lnTo>
                    <a:lnTo>
                      <a:pt x="344144" y="714375"/>
                    </a:lnTo>
                    <a:lnTo>
                      <a:pt x="338114" y="713740"/>
                    </a:lnTo>
                    <a:lnTo>
                      <a:pt x="331767" y="712788"/>
                    </a:lnTo>
                    <a:lnTo>
                      <a:pt x="326054" y="711200"/>
                    </a:lnTo>
                    <a:lnTo>
                      <a:pt x="320342" y="708978"/>
                    </a:lnTo>
                    <a:lnTo>
                      <a:pt x="314946" y="706438"/>
                    </a:lnTo>
                    <a:lnTo>
                      <a:pt x="309869" y="703580"/>
                    </a:lnTo>
                    <a:lnTo>
                      <a:pt x="305108" y="700088"/>
                    </a:lnTo>
                    <a:lnTo>
                      <a:pt x="300982" y="695960"/>
                    </a:lnTo>
                    <a:lnTo>
                      <a:pt x="296857" y="691515"/>
                    </a:lnTo>
                    <a:lnTo>
                      <a:pt x="293366" y="686753"/>
                    </a:lnTo>
                    <a:lnTo>
                      <a:pt x="290192" y="681673"/>
                    </a:lnTo>
                    <a:lnTo>
                      <a:pt x="287653" y="676275"/>
                    </a:lnTo>
                    <a:lnTo>
                      <a:pt x="285432" y="670878"/>
                    </a:lnTo>
                    <a:lnTo>
                      <a:pt x="284162" y="664528"/>
                    </a:lnTo>
                    <a:lnTo>
                      <a:pt x="282893" y="658813"/>
                    </a:lnTo>
                    <a:lnTo>
                      <a:pt x="282575" y="652145"/>
                    </a:lnTo>
                    <a:lnTo>
                      <a:pt x="282893" y="646113"/>
                    </a:lnTo>
                    <a:lnTo>
                      <a:pt x="284162" y="639763"/>
                    </a:lnTo>
                    <a:lnTo>
                      <a:pt x="285432" y="634048"/>
                    </a:lnTo>
                    <a:lnTo>
                      <a:pt x="287653" y="628650"/>
                    </a:lnTo>
                    <a:lnTo>
                      <a:pt x="290192" y="623253"/>
                    </a:lnTo>
                    <a:lnTo>
                      <a:pt x="293366" y="617855"/>
                    </a:lnTo>
                    <a:lnTo>
                      <a:pt x="296857" y="613410"/>
                    </a:lnTo>
                    <a:lnTo>
                      <a:pt x="300982" y="608965"/>
                    </a:lnTo>
                    <a:lnTo>
                      <a:pt x="305108" y="604838"/>
                    </a:lnTo>
                    <a:lnTo>
                      <a:pt x="309869" y="601345"/>
                    </a:lnTo>
                    <a:lnTo>
                      <a:pt x="314946" y="598488"/>
                    </a:lnTo>
                    <a:lnTo>
                      <a:pt x="320342" y="595630"/>
                    </a:lnTo>
                    <a:lnTo>
                      <a:pt x="326054" y="593725"/>
                    </a:lnTo>
                    <a:lnTo>
                      <a:pt x="331767" y="592138"/>
                    </a:lnTo>
                    <a:lnTo>
                      <a:pt x="338114" y="591185"/>
                    </a:lnTo>
                    <a:lnTo>
                      <a:pt x="344144" y="590550"/>
                    </a:lnTo>
                    <a:close/>
                    <a:moveTo>
                      <a:pt x="1750865" y="411163"/>
                    </a:moveTo>
                    <a:lnTo>
                      <a:pt x="1754043" y="411481"/>
                    </a:lnTo>
                    <a:lnTo>
                      <a:pt x="1757540" y="411798"/>
                    </a:lnTo>
                    <a:lnTo>
                      <a:pt x="1760718" y="413068"/>
                    </a:lnTo>
                    <a:lnTo>
                      <a:pt x="1764214" y="414021"/>
                    </a:lnTo>
                    <a:lnTo>
                      <a:pt x="1767710" y="414973"/>
                    </a:lnTo>
                    <a:lnTo>
                      <a:pt x="1770889" y="416878"/>
                    </a:lnTo>
                    <a:lnTo>
                      <a:pt x="1777563" y="421006"/>
                    </a:lnTo>
                    <a:lnTo>
                      <a:pt x="1784555" y="425768"/>
                    </a:lnTo>
                    <a:lnTo>
                      <a:pt x="1790912" y="431166"/>
                    </a:lnTo>
                    <a:lnTo>
                      <a:pt x="1797904" y="437198"/>
                    </a:lnTo>
                    <a:lnTo>
                      <a:pt x="1812207" y="451486"/>
                    </a:lnTo>
                    <a:lnTo>
                      <a:pt x="1827145" y="466408"/>
                    </a:lnTo>
                    <a:lnTo>
                      <a:pt x="1836680" y="476251"/>
                    </a:lnTo>
                    <a:lnTo>
                      <a:pt x="1851935" y="491173"/>
                    </a:lnTo>
                    <a:lnTo>
                      <a:pt x="1865920" y="505461"/>
                    </a:lnTo>
                    <a:lnTo>
                      <a:pt x="1872277" y="512446"/>
                    </a:lnTo>
                    <a:lnTo>
                      <a:pt x="1877680" y="519431"/>
                    </a:lnTo>
                    <a:lnTo>
                      <a:pt x="1882447" y="525781"/>
                    </a:lnTo>
                    <a:lnTo>
                      <a:pt x="1886579" y="532766"/>
                    </a:lnTo>
                    <a:lnTo>
                      <a:pt x="1888486" y="536258"/>
                    </a:lnTo>
                    <a:lnTo>
                      <a:pt x="1889439" y="539433"/>
                    </a:lnTo>
                    <a:lnTo>
                      <a:pt x="1891029" y="542608"/>
                    </a:lnTo>
                    <a:lnTo>
                      <a:pt x="1891664" y="546101"/>
                    </a:lnTo>
                    <a:lnTo>
                      <a:pt x="1891982" y="549593"/>
                    </a:lnTo>
                    <a:lnTo>
                      <a:pt x="1892300" y="552768"/>
                    </a:lnTo>
                    <a:lnTo>
                      <a:pt x="1892300" y="556261"/>
                    </a:lnTo>
                    <a:lnTo>
                      <a:pt x="1891664" y="559753"/>
                    </a:lnTo>
                    <a:lnTo>
                      <a:pt x="1891029" y="562928"/>
                    </a:lnTo>
                    <a:lnTo>
                      <a:pt x="1889757" y="566738"/>
                    </a:lnTo>
                    <a:lnTo>
                      <a:pt x="1888486" y="570231"/>
                    </a:lnTo>
                    <a:lnTo>
                      <a:pt x="1886261" y="574041"/>
                    </a:lnTo>
                    <a:lnTo>
                      <a:pt x="1884036" y="577533"/>
                    </a:lnTo>
                    <a:lnTo>
                      <a:pt x="1881176" y="581343"/>
                    </a:lnTo>
                    <a:lnTo>
                      <a:pt x="1877680" y="585153"/>
                    </a:lnTo>
                    <a:lnTo>
                      <a:pt x="1874184" y="588963"/>
                    </a:lnTo>
                    <a:lnTo>
                      <a:pt x="1476895" y="985838"/>
                    </a:lnTo>
                    <a:lnTo>
                      <a:pt x="1472763" y="989966"/>
                    </a:lnTo>
                    <a:lnTo>
                      <a:pt x="1468313" y="993458"/>
                    </a:lnTo>
                    <a:lnTo>
                      <a:pt x="1464182" y="996633"/>
                    </a:lnTo>
                    <a:lnTo>
                      <a:pt x="1459732" y="999808"/>
                    </a:lnTo>
                    <a:lnTo>
                      <a:pt x="1455282" y="1002348"/>
                    </a:lnTo>
                    <a:lnTo>
                      <a:pt x="1450515" y="1004888"/>
                    </a:lnTo>
                    <a:lnTo>
                      <a:pt x="1446065" y="1007111"/>
                    </a:lnTo>
                    <a:lnTo>
                      <a:pt x="1440980" y="1009016"/>
                    </a:lnTo>
                    <a:lnTo>
                      <a:pt x="1436212" y="1010921"/>
                    </a:lnTo>
                    <a:lnTo>
                      <a:pt x="1431445" y="1012826"/>
                    </a:lnTo>
                    <a:lnTo>
                      <a:pt x="1426360" y="1013778"/>
                    </a:lnTo>
                    <a:lnTo>
                      <a:pt x="1421274" y="1015366"/>
                    </a:lnTo>
                    <a:lnTo>
                      <a:pt x="1416507" y="1016001"/>
                    </a:lnTo>
                    <a:lnTo>
                      <a:pt x="1411422" y="1016953"/>
                    </a:lnTo>
                    <a:lnTo>
                      <a:pt x="1406336" y="1017271"/>
                    </a:lnTo>
                    <a:lnTo>
                      <a:pt x="1401569" y="1017588"/>
                    </a:lnTo>
                    <a:lnTo>
                      <a:pt x="1396484" y="1017588"/>
                    </a:lnTo>
                    <a:lnTo>
                      <a:pt x="1391716" y="1017271"/>
                    </a:lnTo>
                    <a:lnTo>
                      <a:pt x="1386949" y="1016953"/>
                    </a:lnTo>
                    <a:lnTo>
                      <a:pt x="1382499" y="1015683"/>
                    </a:lnTo>
                    <a:lnTo>
                      <a:pt x="1377731" y="1015048"/>
                    </a:lnTo>
                    <a:lnTo>
                      <a:pt x="1373282" y="1013461"/>
                    </a:lnTo>
                    <a:lnTo>
                      <a:pt x="1368832" y="1012191"/>
                    </a:lnTo>
                    <a:lnTo>
                      <a:pt x="1364700" y="1010286"/>
                    </a:lnTo>
                    <a:lnTo>
                      <a:pt x="1360886" y="1008063"/>
                    </a:lnTo>
                    <a:lnTo>
                      <a:pt x="1357072" y="1005523"/>
                    </a:lnTo>
                    <a:lnTo>
                      <a:pt x="1353576" y="1002983"/>
                    </a:lnTo>
                    <a:lnTo>
                      <a:pt x="1350080" y="1000126"/>
                    </a:lnTo>
                    <a:lnTo>
                      <a:pt x="1347220" y="996633"/>
                    </a:lnTo>
                    <a:lnTo>
                      <a:pt x="1344359" y="993458"/>
                    </a:lnTo>
                    <a:lnTo>
                      <a:pt x="1341817" y="989331"/>
                    </a:lnTo>
                    <a:lnTo>
                      <a:pt x="1339274" y="985521"/>
                    </a:lnTo>
                    <a:lnTo>
                      <a:pt x="1337367" y="981076"/>
                    </a:lnTo>
                    <a:lnTo>
                      <a:pt x="1335778" y="976313"/>
                    </a:lnTo>
                    <a:lnTo>
                      <a:pt x="1326561" y="967106"/>
                    </a:lnTo>
                    <a:lnTo>
                      <a:pt x="1322111" y="965518"/>
                    </a:lnTo>
                    <a:lnTo>
                      <a:pt x="1317979" y="963296"/>
                    </a:lnTo>
                    <a:lnTo>
                      <a:pt x="1314165" y="961073"/>
                    </a:lnTo>
                    <a:lnTo>
                      <a:pt x="1310351" y="958851"/>
                    </a:lnTo>
                    <a:lnTo>
                      <a:pt x="1307173" y="956311"/>
                    </a:lnTo>
                    <a:lnTo>
                      <a:pt x="1303995" y="953453"/>
                    </a:lnTo>
                    <a:lnTo>
                      <a:pt x="1301134" y="950913"/>
                    </a:lnTo>
                    <a:lnTo>
                      <a:pt x="1298274" y="948056"/>
                    </a:lnTo>
                    <a:lnTo>
                      <a:pt x="1295731" y="944563"/>
                    </a:lnTo>
                    <a:lnTo>
                      <a:pt x="1293824" y="941706"/>
                    </a:lnTo>
                    <a:lnTo>
                      <a:pt x="1291599" y="938531"/>
                    </a:lnTo>
                    <a:lnTo>
                      <a:pt x="1289692" y="935038"/>
                    </a:lnTo>
                    <a:lnTo>
                      <a:pt x="1288103" y="931546"/>
                    </a:lnTo>
                    <a:lnTo>
                      <a:pt x="1286832" y="928371"/>
                    </a:lnTo>
                    <a:lnTo>
                      <a:pt x="1284607" y="921068"/>
                    </a:lnTo>
                    <a:lnTo>
                      <a:pt x="1283336" y="913448"/>
                    </a:lnTo>
                    <a:lnTo>
                      <a:pt x="1282700" y="905511"/>
                    </a:lnTo>
                    <a:lnTo>
                      <a:pt x="1283018" y="897573"/>
                    </a:lnTo>
                    <a:lnTo>
                      <a:pt x="1283971" y="889953"/>
                    </a:lnTo>
                    <a:lnTo>
                      <a:pt x="1285560" y="882016"/>
                    </a:lnTo>
                    <a:lnTo>
                      <a:pt x="1287785" y="874078"/>
                    </a:lnTo>
                    <a:lnTo>
                      <a:pt x="1290646" y="866141"/>
                    </a:lnTo>
                    <a:lnTo>
                      <a:pt x="1294142" y="858521"/>
                    </a:lnTo>
                    <a:lnTo>
                      <a:pt x="1298909" y="849948"/>
                    </a:lnTo>
                    <a:lnTo>
                      <a:pt x="1304313" y="841376"/>
                    </a:lnTo>
                    <a:lnTo>
                      <a:pt x="1310351" y="833756"/>
                    </a:lnTo>
                    <a:lnTo>
                      <a:pt x="1317026" y="826136"/>
                    </a:lnTo>
                    <a:lnTo>
                      <a:pt x="1714315" y="429261"/>
                    </a:lnTo>
                    <a:lnTo>
                      <a:pt x="1718446" y="425768"/>
                    </a:lnTo>
                    <a:lnTo>
                      <a:pt x="1721943" y="422276"/>
                    </a:lnTo>
                    <a:lnTo>
                      <a:pt x="1726074" y="419736"/>
                    </a:lnTo>
                    <a:lnTo>
                      <a:pt x="1729571" y="417196"/>
                    </a:lnTo>
                    <a:lnTo>
                      <a:pt x="1733384" y="415608"/>
                    </a:lnTo>
                    <a:lnTo>
                      <a:pt x="1736881" y="414021"/>
                    </a:lnTo>
                    <a:lnTo>
                      <a:pt x="1740377" y="412433"/>
                    </a:lnTo>
                    <a:lnTo>
                      <a:pt x="1743873" y="411798"/>
                    </a:lnTo>
                    <a:lnTo>
                      <a:pt x="1747051" y="411481"/>
                    </a:lnTo>
                    <a:lnTo>
                      <a:pt x="1750865" y="411163"/>
                    </a:lnTo>
                    <a:close/>
                    <a:moveTo>
                      <a:pt x="198373" y="319088"/>
                    </a:moveTo>
                    <a:lnTo>
                      <a:pt x="1557783" y="319088"/>
                    </a:lnTo>
                    <a:lnTo>
                      <a:pt x="1453042" y="423822"/>
                    </a:lnTo>
                    <a:lnTo>
                      <a:pt x="315492" y="423822"/>
                    </a:lnTo>
                    <a:lnTo>
                      <a:pt x="305336" y="424140"/>
                    </a:lnTo>
                    <a:lnTo>
                      <a:pt x="295179" y="424774"/>
                    </a:lnTo>
                    <a:lnTo>
                      <a:pt x="285340" y="426361"/>
                    </a:lnTo>
                    <a:lnTo>
                      <a:pt x="275500" y="427631"/>
                    </a:lnTo>
                    <a:lnTo>
                      <a:pt x="265979" y="429852"/>
                    </a:lnTo>
                    <a:lnTo>
                      <a:pt x="256457" y="433026"/>
                    </a:lnTo>
                    <a:lnTo>
                      <a:pt x="247570" y="435882"/>
                    </a:lnTo>
                    <a:lnTo>
                      <a:pt x="238365" y="439374"/>
                    </a:lnTo>
                    <a:lnTo>
                      <a:pt x="229478" y="443499"/>
                    </a:lnTo>
                    <a:lnTo>
                      <a:pt x="221226" y="447943"/>
                    </a:lnTo>
                    <a:lnTo>
                      <a:pt x="212973" y="452703"/>
                    </a:lnTo>
                    <a:lnTo>
                      <a:pt x="204721" y="457781"/>
                    </a:lnTo>
                    <a:lnTo>
                      <a:pt x="196786" y="463494"/>
                    </a:lnTo>
                    <a:lnTo>
                      <a:pt x="189486" y="469207"/>
                    </a:lnTo>
                    <a:lnTo>
                      <a:pt x="182186" y="475554"/>
                    </a:lnTo>
                    <a:lnTo>
                      <a:pt x="175203" y="481902"/>
                    </a:lnTo>
                    <a:lnTo>
                      <a:pt x="168855" y="488884"/>
                    </a:lnTo>
                    <a:lnTo>
                      <a:pt x="162507" y="496184"/>
                    </a:lnTo>
                    <a:lnTo>
                      <a:pt x="156794" y="503483"/>
                    </a:lnTo>
                    <a:lnTo>
                      <a:pt x="151398" y="511100"/>
                    </a:lnTo>
                    <a:lnTo>
                      <a:pt x="145685" y="519670"/>
                    </a:lnTo>
                    <a:lnTo>
                      <a:pt x="140924" y="527604"/>
                    </a:lnTo>
                    <a:lnTo>
                      <a:pt x="136798" y="536490"/>
                    </a:lnTo>
                    <a:lnTo>
                      <a:pt x="132672" y="545060"/>
                    </a:lnTo>
                    <a:lnTo>
                      <a:pt x="129498" y="554263"/>
                    </a:lnTo>
                    <a:lnTo>
                      <a:pt x="126007" y="563150"/>
                    </a:lnTo>
                    <a:lnTo>
                      <a:pt x="123468" y="572671"/>
                    </a:lnTo>
                    <a:lnTo>
                      <a:pt x="121246" y="582193"/>
                    </a:lnTo>
                    <a:lnTo>
                      <a:pt x="119659" y="592031"/>
                    </a:lnTo>
                    <a:lnTo>
                      <a:pt x="118072" y="601870"/>
                    </a:lnTo>
                    <a:lnTo>
                      <a:pt x="117437" y="612026"/>
                    </a:lnTo>
                    <a:lnTo>
                      <a:pt x="117437" y="622182"/>
                    </a:lnTo>
                    <a:lnTo>
                      <a:pt x="117437" y="1633658"/>
                    </a:lnTo>
                    <a:lnTo>
                      <a:pt x="117437" y="1643814"/>
                    </a:lnTo>
                    <a:lnTo>
                      <a:pt x="118072" y="1653970"/>
                    </a:lnTo>
                    <a:lnTo>
                      <a:pt x="119659" y="1663808"/>
                    </a:lnTo>
                    <a:lnTo>
                      <a:pt x="121246" y="1673647"/>
                    </a:lnTo>
                    <a:lnTo>
                      <a:pt x="123468" y="1683168"/>
                    </a:lnTo>
                    <a:lnTo>
                      <a:pt x="126007" y="1692689"/>
                    </a:lnTo>
                    <a:lnTo>
                      <a:pt x="129498" y="1701576"/>
                    </a:lnTo>
                    <a:lnTo>
                      <a:pt x="132672" y="1710780"/>
                    </a:lnTo>
                    <a:lnTo>
                      <a:pt x="136798" y="1719666"/>
                    </a:lnTo>
                    <a:lnTo>
                      <a:pt x="140924" y="1728235"/>
                    </a:lnTo>
                    <a:lnTo>
                      <a:pt x="145685" y="1736170"/>
                    </a:lnTo>
                    <a:lnTo>
                      <a:pt x="151398" y="1744739"/>
                    </a:lnTo>
                    <a:lnTo>
                      <a:pt x="156794" y="1752356"/>
                    </a:lnTo>
                    <a:lnTo>
                      <a:pt x="162507" y="1759656"/>
                    </a:lnTo>
                    <a:lnTo>
                      <a:pt x="168855" y="1766955"/>
                    </a:lnTo>
                    <a:lnTo>
                      <a:pt x="175203" y="1773938"/>
                    </a:lnTo>
                    <a:lnTo>
                      <a:pt x="182186" y="1780285"/>
                    </a:lnTo>
                    <a:lnTo>
                      <a:pt x="189486" y="1786633"/>
                    </a:lnTo>
                    <a:lnTo>
                      <a:pt x="196786" y="1792345"/>
                    </a:lnTo>
                    <a:lnTo>
                      <a:pt x="204721" y="1798375"/>
                    </a:lnTo>
                    <a:lnTo>
                      <a:pt x="212973" y="1803453"/>
                    </a:lnTo>
                    <a:lnTo>
                      <a:pt x="221226" y="1808214"/>
                    </a:lnTo>
                    <a:lnTo>
                      <a:pt x="229478" y="1812340"/>
                    </a:lnTo>
                    <a:lnTo>
                      <a:pt x="238365" y="1816466"/>
                    </a:lnTo>
                    <a:lnTo>
                      <a:pt x="247570" y="1819640"/>
                    </a:lnTo>
                    <a:lnTo>
                      <a:pt x="256457" y="1823131"/>
                    </a:lnTo>
                    <a:lnTo>
                      <a:pt x="265979" y="1825670"/>
                    </a:lnTo>
                    <a:lnTo>
                      <a:pt x="275500" y="1827891"/>
                    </a:lnTo>
                    <a:lnTo>
                      <a:pt x="285340" y="1829478"/>
                    </a:lnTo>
                    <a:lnTo>
                      <a:pt x="295179" y="1831065"/>
                    </a:lnTo>
                    <a:lnTo>
                      <a:pt x="305336" y="1831700"/>
                    </a:lnTo>
                    <a:lnTo>
                      <a:pt x="315492" y="1831700"/>
                    </a:lnTo>
                    <a:lnTo>
                      <a:pt x="1632371" y="1831700"/>
                    </a:lnTo>
                    <a:lnTo>
                      <a:pt x="1642527" y="1831700"/>
                    </a:lnTo>
                    <a:lnTo>
                      <a:pt x="1652367" y="1831065"/>
                    </a:lnTo>
                    <a:lnTo>
                      <a:pt x="1662523" y="1829478"/>
                    </a:lnTo>
                    <a:lnTo>
                      <a:pt x="1672045" y="1827891"/>
                    </a:lnTo>
                    <a:lnTo>
                      <a:pt x="1681885" y="1825670"/>
                    </a:lnTo>
                    <a:lnTo>
                      <a:pt x="1691089" y="1823131"/>
                    </a:lnTo>
                    <a:lnTo>
                      <a:pt x="1700611" y="1819640"/>
                    </a:lnTo>
                    <a:lnTo>
                      <a:pt x="1709181" y="1816466"/>
                    </a:lnTo>
                    <a:lnTo>
                      <a:pt x="1718385" y="1812340"/>
                    </a:lnTo>
                    <a:lnTo>
                      <a:pt x="1726637" y="1808214"/>
                    </a:lnTo>
                    <a:lnTo>
                      <a:pt x="1735207" y="1803453"/>
                    </a:lnTo>
                    <a:lnTo>
                      <a:pt x="1743142" y="1798375"/>
                    </a:lnTo>
                    <a:lnTo>
                      <a:pt x="1750760" y="1792345"/>
                    </a:lnTo>
                    <a:lnTo>
                      <a:pt x="1758377" y="1786633"/>
                    </a:lnTo>
                    <a:lnTo>
                      <a:pt x="1765677" y="1780285"/>
                    </a:lnTo>
                    <a:lnTo>
                      <a:pt x="1772660" y="1773938"/>
                    </a:lnTo>
                    <a:lnTo>
                      <a:pt x="1779325" y="1766955"/>
                    </a:lnTo>
                    <a:lnTo>
                      <a:pt x="1785356" y="1759973"/>
                    </a:lnTo>
                    <a:lnTo>
                      <a:pt x="1791069" y="1752356"/>
                    </a:lnTo>
                    <a:lnTo>
                      <a:pt x="1796782" y="1744739"/>
                    </a:lnTo>
                    <a:lnTo>
                      <a:pt x="1801861" y="1736805"/>
                    </a:lnTo>
                    <a:lnTo>
                      <a:pt x="1806621" y="1728235"/>
                    </a:lnTo>
                    <a:lnTo>
                      <a:pt x="1810748" y="1719666"/>
                    </a:lnTo>
                    <a:lnTo>
                      <a:pt x="1814874" y="1710780"/>
                    </a:lnTo>
                    <a:lnTo>
                      <a:pt x="1818683" y="1702211"/>
                    </a:lnTo>
                    <a:lnTo>
                      <a:pt x="1821857" y="1692689"/>
                    </a:lnTo>
                    <a:lnTo>
                      <a:pt x="1824396" y="1683168"/>
                    </a:lnTo>
                    <a:lnTo>
                      <a:pt x="1826617" y="1673647"/>
                    </a:lnTo>
                    <a:lnTo>
                      <a:pt x="1828522" y="1663808"/>
                    </a:lnTo>
                    <a:lnTo>
                      <a:pt x="1829474" y="1653970"/>
                    </a:lnTo>
                    <a:lnTo>
                      <a:pt x="1830109" y="1643814"/>
                    </a:lnTo>
                    <a:lnTo>
                      <a:pt x="1830426" y="1633658"/>
                    </a:lnTo>
                    <a:lnTo>
                      <a:pt x="1830426" y="1113162"/>
                    </a:lnTo>
                    <a:lnTo>
                      <a:pt x="1830426" y="773570"/>
                    </a:lnTo>
                    <a:lnTo>
                      <a:pt x="1947863" y="656458"/>
                    </a:lnTo>
                    <a:lnTo>
                      <a:pt x="1947863" y="1738391"/>
                    </a:lnTo>
                    <a:lnTo>
                      <a:pt x="1947546" y="1748865"/>
                    </a:lnTo>
                    <a:lnTo>
                      <a:pt x="1946911" y="1758704"/>
                    </a:lnTo>
                    <a:lnTo>
                      <a:pt x="1945324" y="1768860"/>
                    </a:lnTo>
                    <a:lnTo>
                      <a:pt x="1943419" y="1778063"/>
                    </a:lnTo>
                    <a:lnTo>
                      <a:pt x="1941198" y="1787902"/>
                    </a:lnTo>
                    <a:lnTo>
                      <a:pt x="1938659" y="1797423"/>
                    </a:lnTo>
                    <a:lnTo>
                      <a:pt x="1935802" y="1806627"/>
                    </a:lnTo>
                    <a:lnTo>
                      <a:pt x="1932311" y="1815831"/>
                    </a:lnTo>
                    <a:lnTo>
                      <a:pt x="1928184" y="1824400"/>
                    </a:lnTo>
                    <a:lnTo>
                      <a:pt x="1923741" y="1832969"/>
                    </a:lnTo>
                    <a:lnTo>
                      <a:pt x="1918980" y="1841221"/>
                    </a:lnTo>
                    <a:lnTo>
                      <a:pt x="1913902" y="1849156"/>
                    </a:lnTo>
                    <a:lnTo>
                      <a:pt x="1908188" y="1856773"/>
                    </a:lnTo>
                    <a:lnTo>
                      <a:pt x="1902475" y="1864707"/>
                    </a:lnTo>
                    <a:lnTo>
                      <a:pt x="1896127" y="1871689"/>
                    </a:lnTo>
                    <a:lnTo>
                      <a:pt x="1889462" y="1878671"/>
                    </a:lnTo>
                    <a:lnTo>
                      <a:pt x="1882797" y="1885336"/>
                    </a:lnTo>
                    <a:lnTo>
                      <a:pt x="1875497" y="1891366"/>
                    </a:lnTo>
                    <a:lnTo>
                      <a:pt x="1868197" y="1897397"/>
                    </a:lnTo>
                    <a:lnTo>
                      <a:pt x="1860579" y="1902792"/>
                    </a:lnTo>
                    <a:lnTo>
                      <a:pt x="1852327" y="1907870"/>
                    </a:lnTo>
                    <a:lnTo>
                      <a:pt x="1844074" y="1912631"/>
                    </a:lnTo>
                    <a:lnTo>
                      <a:pt x="1835187" y="1917074"/>
                    </a:lnTo>
                    <a:lnTo>
                      <a:pt x="1826617" y="1920882"/>
                    </a:lnTo>
                    <a:lnTo>
                      <a:pt x="1817413" y="1924691"/>
                    </a:lnTo>
                    <a:lnTo>
                      <a:pt x="1808209" y="1927865"/>
                    </a:lnTo>
                    <a:lnTo>
                      <a:pt x="1799004" y="1930404"/>
                    </a:lnTo>
                    <a:lnTo>
                      <a:pt x="1789482" y="1932625"/>
                    </a:lnTo>
                    <a:lnTo>
                      <a:pt x="1779643" y="1934530"/>
                    </a:lnTo>
                    <a:lnTo>
                      <a:pt x="1769803" y="1935482"/>
                    </a:lnTo>
                    <a:lnTo>
                      <a:pt x="1759647" y="1936434"/>
                    </a:lnTo>
                    <a:lnTo>
                      <a:pt x="1749173" y="1936751"/>
                    </a:lnTo>
                    <a:lnTo>
                      <a:pt x="198373" y="1936751"/>
                    </a:lnTo>
                    <a:lnTo>
                      <a:pt x="188216" y="1936434"/>
                    </a:lnTo>
                    <a:lnTo>
                      <a:pt x="178377" y="1935482"/>
                    </a:lnTo>
                    <a:lnTo>
                      <a:pt x="168538" y="1934530"/>
                    </a:lnTo>
                    <a:lnTo>
                      <a:pt x="158699" y="1932625"/>
                    </a:lnTo>
                    <a:lnTo>
                      <a:pt x="148859" y="1930404"/>
                    </a:lnTo>
                    <a:lnTo>
                      <a:pt x="139655" y="1927865"/>
                    </a:lnTo>
                    <a:lnTo>
                      <a:pt x="130133" y="1924691"/>
                    </a:lnTo>
                    <a:lnTo>
                      <a:pt x="121246" y="1920882"/>
                    </a:lnTo>
                    <a:lnTo>
                      <a:pt x="112359" y="1917074"/>
                    </a:lnTo>
                    <a:lnTo>
                      <a:pt x="103789" y="1912631"/>
                    </a:lnTo>
                    <a:lnTo>
                      <a:pt x="95537" y="1907870"/>
                    </a:lnTo>
                    <a:lnTo>
                      <a:pt x="87602" y="1902792"/>
                    </a:lnTo>
                    <a:lnTo>
                      <a:pt x="79984" y="1897397"/>
                    </a:lnTo>
                    <a:lnTo>
                      <a:pt x="72049" y="1891366"/>
                    </a:lnTo>
                    <a:lnTo>
                      <a:pt x="65067" y="1885336"/>
                    </a:lnTo>
                    <a:lnTo>
                      <a:pt x="58084" y="1878671"/>
                    </a:lnTo>
                    <a:lnTo>
                      <a:pt x="51418" y="1871689"/>
                    </a:lnTo>
                    <a:lnTo>
                      <a:pt x="45388" y="1864707"/>
                    </a:lnTo>
                    <a:lnTo>
                      <a:pt x="39357" y="1856773"/>
                    </a:lnTo>
                    <a:lnTo>
                      <a:pt x="33962" y="1849156"/>
                    </a:lnTo>
                    <a:lnTo>
                      <a:pt x="28883" y="1841221"/>
                    </a:lnTo>
                    <a:lnTo>
                      <a:pt x="24122" y="1832969"/>
                    </a:lnTo>
                    <a:lnTo>
                      <a:pt x="19679" y="1824400"/>
                    </a:lnTo>
                    <a:lnTo>
                      <a:pt x="15870" y="1815831"/>
                    </a:lnTo>
                    <a:lnTo>
                      <a:pt x="12061" y="1806627"/>
                    </a:lnTo>
                    <a:lnTo>
                      <a:pt x="8887" y="1797423"/>
                    </a:lnTo>
                    <a:lnTo>
                      <a:pt x="6348" y="1787902"/>
                    </a:lnTo>
                    <a:lnTo>
                      <a:pt x="4126" y="1778063"/>
                    </a:lnTo>
                    <a:lnTo>
                      <a:pt x="2222" y="1768860"/>
                    </a:lnTo>
                    <a:lnTo>
                      <a:pt x="1270" y="1758704"/>
                    </a:lnTo>
                    <a:lnTo>
                      <a:pt x="318" y="1748865"/>
                    </a:lnTo>
                    <a:lnTo>
                      <a:pt x="0" y="1738391"/>
                    </a:lnTo>
                    <a:lnTo>
                      <a:pt x="0" y="517448"/>
                    </a:lnTo>
                    <a:lnTo>
                      <a:pt x="318" y="507292"/>
                    </a:lnTo>
                    <a:lnTo>
                      <a:pt x="1270" y="497453"/>
                    </a:lnTo>
                    <a:lnTo>
                      <a:pt x="2222" y="487297"/>
                    </a:lnTo>
                    <a:lnTo>
                      <a:pt x="4126" y="477776"/>
                    </a:lnTo>
                    <a:lnTo>
                      <a:pt x="6348" y="467937"/>
                    </a:lnTo>
                    <a:lnTo>
                      <a:pt x="8887" y="458416"/>
                    </a:lnTo>
                    <a:lnTo>
                      <a:pt x="12061" y="449212"/>
                    </a:lnTo>
                    <a:lnTo>
                      <a:pt x="15870" y="440008"/>
                    </a:lnTo>
                    <a:lnTo>
                      <a:pt x="19679" y="431439"/>
                    </a:lnTo>
                    <a:lnTo>
                      <a:pt x="24122" y="423187"/>
                    </a:lnTo>
                    <a:lnTo>
                      <a:pt x="28883" y="414618"/>
                    </a:lnTo>
                    <a:lnTo>
                      <a:pt x="33962" y="406684"/>
                    </a:lnTo>
                    <a:lnTo>
                      <a:pt x="39357" y="399067"/>
                    </a:lnTo>
                    <a:lnTo>
                      <a:pt x="45388" y="391450"/>
                    </a:lnTo>
                    <a:lnTo>
                      <a:pt x="51418" y="384150"/>
                    </a:lnTo>
                    <a:lnTo>
                      <a:pt x="58084" y="377168"/>
                    </a:lnTo>
                    <a:lnTo>
                      <a:pt x="65067" y="370503"/>
                    </a:lnTo>
                    <a:lnTo>
                      <a:pt x="72049" y="364473"/>
                    </a:lnTo>
                    <a:lnTo>
                      <a:pt x="79984" y="358443"/>
                    </a:lnTo>
                    <a:lnTo>
                      <a:pt x="87602" y="353047"/>
                    </a:lnTo>
                    <a:lnTo>
                      <a:pt x="95537" y="347969"/>
                    </a:lnTo>
                    <a:lnTo>
                      <a:pt x="103789" y="343209"/>
                    </a:lnTo>
                    <a:lnTo>
                      <a:pt x="112359" y="338766"/>
                    </a:lnTo>
                    <a:lnTo>
                      <a:pt x="121246" y="334957"/>
                    </a:lnTo>
                    <a:lnTo>
                      <a:pt x="130133" y="331149"/>
                    </a:lnTo>
                    <a:lnTo>
                      <a:pt x="139655" y="328292"/>
                    </a:lnTo>
                    <a:lnTo>
                      <a:pt x="148859" y="325436"/>
                    </a:lnTo>
                    <a:lnTo>
                      <a:pt x="158699" y="323214"/>
                    </a:lnTo>
                    <a:lnTo>
                      <a:pt x="168538" y="321310"/>
                    </a:lnTo>
                    <a:lnTo>
                      <a:pt x="178377" y="320358"/>
                    </a:lnTo>
                    <a:lnTo>
                      <a:pt x="188216" y="319723"/>
                    </a:lnTo>
                    <a:lnTo>
                      <a:pt x="198373" y="319088"/>
                    </a:lnTo>
                    <a:close/>
                    <a:moveTo>
                      <a:pt x="2076641" y="106363"/>
                    </a:moveTo>
                    <a:lnTo>
                      <a:pt x="2082030" y="106363"/>
                    </a:lnTo>
                    <a:lnTo>
                      <a:pt x="2087102" y="106363"/>
                    </a:lnTo>
                    <a:lnTo>
                      <a:pt x="2092174" y="106679"/>
                    </a:lnTo>
                    <a:lnTo>
                      <a:pt x="2097246" y="107313"/>
                    </a:lnTo>
                    <a:lnTo>
                      <a:pt x="2102318" y="108263"/>
                    </a:lnTo>
                    <a:lnTo>
                      <a:pt x="2107390" y="109213"/>
                    </a:lnTo>
                    <a:lnTo>
                      <a:pt x="2112145" y="110797"/>
                    </a:lnTo>
                    <a:lnTo>
                      <a:pt x="2117217" y="112064"/>
                    </a:lnTo>
                    <a:lnTo>
                      <a:pt x="2121972" y="113965"/>
                    </a:lnTo>
                    <a:lnTo>
                      <a:pt x="2126727" y="116182"/>
                    </a:lnTo>
                    <a:lnTo>
                      <a:pt x="2131482" y="118399"/>
                    </a:lnTo>
                    <a:lnTo>
                      <a:pt x="2136237" y="120933"/>
                    </a:lnTo>
                    <a:lnTo>
                      <a:pt x="2140358" y="123784"/>
                    </a:lnTo>
                    <a:lnTo>
                      <a:pt x="2144796" y="126634"/>
                    </a:lnTo>
                    <a:lnTo>
                      <a:pt x="2148916" y="130119"/>
                    </a:lnTo>
                    <a:lnTo>
                      <a:pt x="2153354" y="133603"/>
                    </a:lnTo>
                    <a:lnTo>
                      <a:pt x="2157158" y="137087"/>
                    </a:lnTo>
                    <a:lnTo>
                      <a:pt x="2166351" y="146589"/>
                    </a:lnTo>
                    <a:lnTo>
                      <a:pt x="2169838" y="150707"/>
                    </a:lnTo>
                    <a:lnTo>
                      <a:pt x="2173642" y="154825"/>
                    </a:lnTo>
                    <a:lnTo>
                      <a:pt x="2176812" y="158626"/>
                    </a:lnTo>
                    <a:lnTo>
                      <a:pt x="2179665" y="163060"/>
                    </a:lnTo>
                    <a:lnTo>
                      <a:pt x="2182835" y="167811"/>
                    </a:lnTo>
                    <a:lnTo>
                      <a:pt x="2185371" y="172246"/>
                    </a:lnTo>
                    <a:lnTo>
                      <a:pt x="2187273" y="176997"/>
                    </a:lnTo>
                    <a:lnTo>
                      <a:pt x="2189492" y="181748"/>
                    </a:lnTo>
                    <a:lnTo>
                      <a:pt x="2191394" y="186183"/>
                    </a:lnTo>
                    <a:lnTo>
                      <a:pt x="2192979" y="191567"/>
                    </a:lnTo>
                    <a:lnTo>
                      <a:pt x="2194247" y="196002"/>
                    </a:lnTo>
                    <a:lnTo>
                      <a:pt x="2195515" y="201387"/>
                    </a:lnTo>
                    <a:lnTo>
                      <a:pt x="2196149" y="206454"/>
                    </a:lnTo>
                    <a:lnTo>
                      <a:pt x="2196783" y="211522"/>
                    </a:lnTo>
                    <a:lnTo>
                      <a:pt x="2197100" y="216590"/>
                    </a:lnTo>
                    <a:lnTo>
                      <a:pt x="2197100" y="221658"/>
                    </a:lnTo>
                    <a:lnTo>
                      <a:pt x="2197100" y="226726"/>
                    </a:lnTo>
                    <a:lnTo>
                      <a:pt x="2196783" y="231794"/>
                    </a:lnTo>
                    <a:lnTo>
                      <a:pt x="2196149" y="236862"/>
                    </a:lnTo>
                    <a:lnTo>
                      <a:pt x="2195515" y="241613"/>
                    </a:lnTo>
                    <a:lnTo>
                      <a:pt x="2194247" y="246681"/>
                    </a:lnTo>
                    <a:lnTo>
                      <a:pt x="2192979" y="251749"/>
                    </a:lnTo>
                    <a:lnTo>
                      <a:pt x="2191394" y="256500"/>
                    </a:lnTo>
                    <a:lnTo>
                      <a:pt x="2189492" y="261251"/>
                    </a:lnTo>
                    <a:lnTo>
                      <a:pt x="2187273" y="266319"/>
                    </a:lnTo>
                    <a:lnTo>
                      <a:pt x="2185371" y="270754"/>
                    </a:lnTo>
                    <a:lnTo>
                      <a:pt x="2182835" y="275505"/>
                    </a:lnTo>
                    <a:lnTo>
                      <a:pt x="2179665" y="279623"/>
                    </a:lnTo>
                    <a:lnTo>
                      <a:pt x="2176812" y="284057"/>
                    </a:lnTo>
                    <a:lnTo>
                      <a:pt x="2173642" y="288492"/>
                    </a:lnTo>
                    <a:lnTo>
                      <a:pt x="2169838" y="292609"/>
                    </a:lnTo>
                    <a:lnTo>
                      <a:pt x="2166351" y="296410"/>
                    </a:lnTo>
                    <a:lnTo>
                      <a:pt x="1970764" y="491843"/>
                    </a:lnTo>
                    <a:lnTo>
                      <a:pt x="1967277" y="495010"/>
                    </a:lnTo>
                    <a:lnTo>
                      <a:pt x="1963473" y="498178"/>
                    </a:lnTo>
                    <a:lnTo>
                      <a:pt x="1959986" y="500712"/>
                    </a:lnTo>
                    <a:lnTo>
                      <a:pt x="1956816" y="502612"/>
                    </a:lnTo>
                    <a:lnTo>
                      <a:pt x="1953329" y="504513"/>
                    </a:lnTo>
                    <a:lnTo>
                      <a:pt x="1950476" y="505463"/>
                    </a:lnTo>
                    <a:lnTo>
                      <a:pt x="1947623" y="505780"/>
                    </a:lnTo>
                    <a:lnTo>
                      <a:pt x="1944771" y="506413"/>
                    </a:lnTo>
                    <a:lnTo>
                      <a:pt x="1941918" y="505780"/>
                    </a:lnTo>
                    <a:lnTo>
                      <a:pt x="1939382" y="505463"/>
                    </a:lnTo>
                    <a:lnTo>
                      <a:pt x="1936846" y="504513"/>
                    </a:lnTo>
                    <a:lnTo>
                      <a:pt x="1933993" y="502929"/>
                    </a:lnTo>
                    <a:lnTo>
                      <a:pt x="1931457" y="501662"/>
                    </a:lnTo>
                    <a:lnTo>
                      <a:pt x="1928921" y="499445"/>
                    </a:lnTo>
                    <a:lnTo>
                      <a:pt x="1924166" y="494694"/>
                    </a:lnTo>
                    <a:lnTo>
                      <a:pt x="1919094" y="489309"/>
                    </a:lnTo>
                    <a:lnTo>
                      <a:pt x="1914022" y="482657"/>
                    </a:lnTo>
                    <a:lnTo>
                      <a:pt x="1903561" y="467770"/>
                    </a:lnTo>
                    <a:lnTo>
                      <a:pt x="1897855" y="459852"/>
                    </a:lnTo>
                    <a:lnTo>
                      <a:pt x="1891515" y="451616"/>
                    </a:lnTo>
                    <a:lnTo>
                      <a:pt x="1884541" y="443698"/>
                    </a:lnTo>
                    <a:lnTo>
                      <a:pt x="1877250" y="435779"/>
                    </a:lnTo>
                    <a:lnTo>
                      <a:pt x="1868057" y="426277"/>
                    </a:lnTo>
                    <a:lnTo>
                      <a:pt x="1859815" y="418991"/>
                    </a:lnTo>
                    <a:lnTo>
                      <a:pt x="1851890" y="412023"/>
                    </a:lnTo>
                    <a:lnTo>
                      <a:pt x="1843966" y="406005"/>
                    </a:lnTo>
                    <a:lnTo>
                      <a:pt x="1836041" y="399987"/>
                    </a:lnTo>
                    <a:lnTo>
                      <a:pt x="1820825" y="389217"/>
                    </a:lnTo>
                    <a:lnTo>
                      <a:pt x="1814485" y="384466"/>
                    </a:lnTo>
                    <a:lnTo>
                      <a:pt x="1808462" y="379398"/>
                    </a:lnTo>
                    <a:lnTo>
                      <a:pt x="1804024" y="374647"/>
                    </a:lnTo>
                    <a:lnTo>
                      <a:pt x="1802122" y="372113"/>
                    </a:lnTo>
                    <a:lnTo>
                      <a:pt x="1800220" y="369579"/>
                    </a:lnTo>
                    <a:lnTo>
                      <a:pt x="1798635" y="367045"/>
                    </a:lnTo>
                    <a:lnTo>
                      <a:pt x="1798001" y="364511"/>
                    </a:lnTo>
                    <a:lnTo>
                      <a:pt x="1797367" y="361660"/>
                    </a:lnTo>
                    <a:lnTo>
                      <a:pt x="1797050" y="359126"/>
                    </a:lnTo>
                    <a:lnTo>
                      <a:pt x="1797367" y="355959"/>
                    </a:lnTo>
                    <a:lnTo>
                      <a:pt x="1797684" y="353108"/>
                    </a:lnTo>
                    <a:lnTo>
                      <a:pt x="1798635" y="349941"/>
                    </a:lnTo>
                    <a:lnTo>
                      <a:pt x="1800220" y="346773"/>
                    </a:lnTo>
                    <a:lnTo>
                      <a:pt x="1802439" y="343289"/>
                    </a:lnTo>
                    <a:lnTo>
                      <a:pt x="1804975" y="340122"/>
                    </a:lnTo>
                    <a:lnTo>
                      <a:pt x="1807828" y="336637"/>
                    </a:lnTo>
                    <a:lnTo>
                      <a:pt x="1811632" y="332520"/>
                    </a:lnTo>
                    <a:lnTo>
                      <a:pt x="2006902" y="137087"/>
                    </a:lnTo>
                    <a:lnTo>
                      <a:pt x="2011023" y="133603"/>
                    </a:lnTo>
                    <a:lnTo>
                      <a:pt x="2014827" y="130119"/>
                    </a:lnTo>
                    <a:lnTo>
                      <a:pt x="2019265" y="126634"/>
                    </a:lnTo>
                    <a:lnTo>
                      <a:pt x="2023703" y="123784"/>
                    </a:lnTo>
                    <a:lnTo>
                      <a:pt x="2028141" y="120933"/>
                    </a:lnTo>
                    <a:lnTo>
                      <a:pt x="2032896" y="118399"/>
                    </a:lnTo>
                    <a:lnTo>
                      <a:pt x="2037017" y="116182"/>
                    </a:lnTo>
                    <a:lnTo>
                      <a:pt x="2041772" y="113965"/>
                    </a:lnTo>
                    <a:lnTo>
                      <a:pt x="2046843" y="112064"/>
                    </a:lnTo>
                    <a:lnTo>
                      <a:pt x="2051598" y="110797"/>
                    </a:lnTo>
                    <a:lnTo>
                      <a:pt x="2056670" y="109213"/>
                    </a:lnTo>
                    <a:lnTo>
                      <a:pt x="2061425" y="108263"/>
                    </a:lnTo>
                    <a:lnTo>
                      <a:pt x="2066497" y="107313"/>
                    </a:lnTo>
                    <a:lnTo>
                      <a:pt x="2071569" y="106679"/>
                    </a:lnTo>
                    <a:lnTo>
                      <a:pt x="2076641" y="106363"/>
                    </a:lnTo>
                    <a:close/>
                    <a:moveTo>
                      <a:pt x="2213628" y="19050"/>
                    </a:moveTo>
                    <a:lnTo>
                      <a:pt x="2219371" y="19369"/>
                    </a:lnTo>
                    <a:lnTo>
                      <a:pt x="2225751" y="20007"/>
                    </a:lnTo>
                    <a:lnTo>
                      <a:pt x="2231493" y="21602"/>
                    </a:lnTo>
                    <a:lnTo>
                      <a:pt x="2237236" y="23516"/>
                    </a:lnTo>
                    <a:lnTo>
                      <a:pt x="2242978" y="26387"/>
                    </a:lnTo>
                    <a:lnTo>
                      <a:pt x="2248401" y="29258"/>
                    </a:lnTo>
                    <a:lnTo>
                      <a:pt x="2253506" y="33087"/>
                    </a:lnTo>
                    <a:lnTo>
                      <a:pt x="2258291" y="37234"/>
                    </a:lnTo>
                    <a:lnTo>
                      <a:pt x="2262757" y="42019"/>
                    </a:lnTo>
                    <a:lnTo>
                      <a:pt x="2266266" y="47123"/>
                    </a:lnTo>
                    <a:lnTo>
                      <a:pt x="2269457" y="52547"/>
                    </a:lnTo>
                    <a:lnTo>
                      <a:pt x="2272009" y="58608"/>
                    </a:lnTo>
                    <a:lnTo>
                      <a:pt x="2273923" y="64350"/>
                    </a:lnTo>
                    <a:lnTo>
                      <a:pt x="2275518" y="70412"/>
                    </a:lnTo>
                    <a:lnTo>
                      <a:pt x="2276475" y="76154"/>
                    </a:lnTo>
                    <a:lnTo>
                      <a:pt x="2276475" y="82216"/>
                    </a:lnTo>
                    <a:lnTo>
                      <a:pt x="2276475" y="88277"/>
                    </a:lnTo>
                    <a:lnTo>
                      <a:pt x="2275518" y="94338"/>
                    </a:lnTo>
                    <a:lnTo>
                      <a:pt x="2273923" y="100400"/>
                    </a:lnTo>
                    <a:lnTo>
                      <a:pt x="2272009" y="106142"/>
                    </a:lnTo>
                    <a:lnTo>
                      <a:pt x="2269457" y="111565"/>
                    </a:lnTo>
                    <a:lnTo>
                      <a:pt x="2266266" y="117308"/>
                    </a:lnTo>
                    <a:lnTo>
                      <a:pt x="2262757" y="122412"/>
                    </a:lnTo>
                    <a:lnTo>
                      <a:pt x="2258291" y="126878"/>
                    </a:lnTo>
                    <a:lnTo>
                      <a:pt x="2241064" y="144105"/>
                    </a:lnTo>
                    <a:lnTo>
                      <a:pt x="2236598" y="148253"/>
                    </a:lnTo>
                    <a:lnTo>
                      <a:pt x="2232769" y="150805"/>
                    </a:lnTo>
                    <a:lnTo>
                      <a:pt x="2230855" y="151443"/>
                    </a:lnTo>
                    <a:lnTo>
                      <a:pt x="2228941" y="152400"/>
                    </a:lnTo>
                    <a:lnTo>
                      <a:pt x="2227346" y="152400"/>
                    </a:lnTo>
                    <a:lnTo>
                      <a:pt x="2225751" y="152400"/>
                    </a:lnTo>
                    <a:lnTo>
                      <a:pt x="2224156" y="152081"/>
                    </a:lnTo>
                    <a:lnTo>
                      <a:pt x="2222880" y="151443"/>
                    </a:lnTo>
                    <a:lnTo>
                      <a:pt x="2220009" y="149848"/>
                    </a:lnTo>
                    <a:lnTo>
                      <a:pt x="2217456" y="147295"/>
                    </a:lnTo>
                    <a:lnTo>
                      <a:pt x="2214904" y="143786"/>
                    </a:lnTo>
                    <a:lnTo>
                      <a:pt x="2212352" y="140277"/>
                    </a:lnTo>
                    <a:lnTo>
                      <a:pt x="2209800" y="135811"/>
                    </a:lnTo>
                    <a:lnTo>
                      <a:pt x="2204058" y="126240"/>
                    </a:lnTo>
                    <a:lnTo>
                      <a:pt x="2201186" y="121455"/>
                    </a:lnTo>
                    <a:lnTo>
                      <a:pt x="2197358" y="116351"/>
                    </a:lnTo>
                    <a:lnTo>
                      <a:pt x="2193530" y="111246"/>
                    </a:lnTo>
                    <a:lnTo>
                      <a:pt x="2189064" y="106461"/>
                    </a:lnTo>
                    <a:lnTo>
                      <a:pt x="2184278" y="101995"/>
                    </a:lnTo>
                    <a:lnTo>
                      <a:pt x="2179493" y="98167"/>
                    </a:lnTo>
                    <a:lnTo>
                      <a:pt x="2174389" y="94657"/>
                    </a:lnTo>
                    <a:lnTo>
                      <a:pt x="2169285" y="91467"/>
                    </a:lnTo>
                    <a:lnTo>
                      <a:pt x="2159714" y="85725"/>
                    </a:lnTo>
                    <a:lnTo>
                      <a:pt x="2155248" y="83173"/>
                    </a:lnTo>
                    <a:lnTo>
                      <a:pt x="2151739" y="80620"/>
                    </a:lnTo>
                    <a:lnTo>
                      <a:pt x="2148229" y="78068"/>
                    </a:lnTo>
                    <a:lnTo>
                      <a:pt x="2145677" y="75516"/>
                    </a:lnTo>
                    <a:lnTo>
                      <a:pt x="2144082" y="72964"/>
                    </a:lnTo>
                    <a:lnTo>
                      <a:pt x="2143763" y="71369"/>
                    </a:lnTo>
                    <a:lnTo>
                      <a:pt x="2143125" y="69774"/>
                    </a:lnTo>
                    <a:lnTo>
                      <a:pt x="2143125" y="68179"/>
                    </a:lnTo>
                    <a:lnTo>
                      <a:pt x="2143763" y="66584"/>
                    </a:lnTo>
                    <a:lnTo>
                      <a:pt x="2144082" y="64669"/>
                    </a:lnTo>
                    <a:lnTo>
                      <a:pt x="2144720" y="63074"/>
                    </a:lnTo>
                    <a:lnTo>
                      <a:pt x="2147591" y="59246"/>
                    </a:lnTo>
                    <a:lnTo>
                      <a:pt x="2151419" y="54780"/>
                    </a:lnTo>
                    <a:lnTo>
                      <a:pt x="2168647" y="37234"/>
                    </a:lnTo>
                    <a:lnTo>
                      <a:pt x="2173751" y="33087"/>
                    </a:lnTo>
                    <a:lnTo>
                      <a:pt x="2178855" y="29258"/>
                    </a:lnTo>
                    <a:lnTo>
                      <a:pt x="2183959" y="26387"/>
                    </a:lnTo>
                    <a:lnTo>
                      <a:pt x="2189702" y="23516"/>
                    </a:lnTo>
                    <a:lnTo>
                      <a:pt x="2195125" y="21602"/>
                    </a:lnTo>
                    <a:lnTo>
                      <a:pt x="2201506" y="20007"/>
                    </a:lnTo>
                    <a:lnTo>
                      <a:pt x="2207248" y="19369"/>
                    </a:lnTo>
                    <a:lnTo>
                      <a:pt x="2213628" y="19050"/>
                    </a:lnTo>
                    <a:close/>
                    <a:moveTo>
                      <a:pt x="1985550" y="0"/>
                    </a:moveTo>
                    <a:lnTo>
                      <a:pt x="1989686" y="0"/>
                    </a:lnTo>
                    <a:lnTo>
                      <a:pt x="1993822" y="0"/>
                    </a:lnTo>
                    <a:lnTo>
                      <a:pt x="1997640" y="634"/>
                    </a:lnTo>
                    <a:lnTo>
                      <a:pt x="2001776" y="1903"/>
                    </a:lnTo>
                    <a:lnTo>
                      <a:pt x="2005594" y="2855"/>
                    </a:lnTo>
                    <a:lnTo>
                      <a:pt x="2009411" y="4759"/>
                    </a:lnTo>
                    <a:lnTo>
                      <a:pt x="2012911" y="6980"/>
                    </a:lnTo>
                    <a:lnTo>
                      <a:pt x="2016411" y="9518"/>
                    </a:lnTo>
                    <a:lnTo>
                      <a:pt x="2019592" y="12374"/>
                    </a:lnTo>
                    <a:lnTo>
                      <a:pt x="2022456" y="15229"/>
                    </a:lnTo>
                    <a:lnTo>
                      <a:pt x="2025001" y="19037"/>
                    </a:lnTo>
                    <a:lnTo>
                      <a:pt x="2026910" y="22210"/>
                    </a:lnTo>
                    <a:lnTo>
                      <a:pt x="2028819" y="26334"/>
                    </a:lnTo>
                    <a:lnTo>
                      <a:pt x="2030091" y="29824"/>
                    </a:lnTo>
                    <a:lnTo>
                      <a:pt x="2031364" y="33949"/>
                    </a:lnTo>
                    <a:lnTo>
                      <a:pt x="2031682" y="37757"/>
                    </a:lnTo>
                    <a:lnTo>
                      <a:pt x="2032000" y="41881"/>
                    </a:lnTo>
                    <a:lnTo>
                      <a:pt x="2031682" y="46006"/>
                    </a:lnTo>
                    <a:lnTo>
                      <a:pt x="2031046" y="49813"/>
                    </a:lnTo>
                    <a:lnTo>
                      <a:pt x="2030091" y="53938"/>
                    </a:lnTo>
                    <a:lnTo>
                      <a:pt x="2028819" y="57745"/>
                    </a:lnTo>
                    <a:lnTo>
                      <a:pt x="2026910" y="61553"/>
                    </a:lnTo>
                    <a:lnTo>
                      <a:pt x="2025001" y="65043"/>
                    </a:lnTo>
                    <a:lnTo>
                      <a:pt x="2022456" y="68533"/>
                    </a:lnTo>
                    <a:lnTo>
                      <a:pt x="2019592" y="71706"/>
                    </a:lnTo>
                    <a:lnTo>
                      <a:pt x="1637177" y="453081"/>
                    </a:lnTo>
                    <a:lnTo>
                      <a:pt x="1633995" y="455937"/>
                    </a:lnTo>
                    <a:lnTo>
                      <a:pt x="1630814" y="458158"/>
                    </a:lnTo>
                    <a:lnTo>
                      <a:pt x="1626996" y="460379"/>
                    </a:lnTo>
                    <a:lnTo>
                      <a:pt x="1623496" y="462283"/>
                    </a:lnTo>
                    <a:lnTo>
                      <a:pt x="1619360" y="463552"/>
                    </a:lnTo>
                    <a:lnTo>
                      <a:pt x="1615224" y="464186"/>
                    </a:lnTo>
                    <a:lnTo>
                      <a:pt x="1611407" y="465138"/>
                    </a:lnTo>
                    <a:lnTo>
                      <a:pt x="1607271" y="465138"/>
                    </a:lnTo>
                    <a:lnTo>
                      <a:pt x="1603135" y="465138"/>
                    </a:lnTo>
                    <a:lnTo>
                      <a:pt x="1599317" y="464186"/>
                    </a:lnTo>
                    <a:lnTo>
                      <a:pt x="1595181" y="463552"/>
                    </a:lnTo>
                    <a:lnTo>
                      <a:pt x="1591681" y="462283"/>
                    </a:lnTo>
                    <a:lnTo>
                      <a:pt x="1587864" y="460379"/>
                    </a:lnTo>
                    <a:lnTo>
                      <a:pt x="1584364" y="458158"/>
                    </a:lnTo>
                    <a:lnTo>
                      <a:pt x="1580864" y="455937"/>
                    </a:lnTo>
                    <a:lnTo>
                      <a:pt x="1577683" y="453081"/>
                    </a:lnTo>
                    <a:lnTo>
                      <a:pt x="1574819" y="449591"/>
                    </a:lnTo>
                    <a:lnTo>
                      <a:pt x="1572274" y="446418"/>
                    </a:lnTo>
                    <a:lnTo>
                      <a:pt x="1570047" y="442928"/>
                    </a:lnTo>
                    <a:lnTo>
                      <a:pt x="1568138" y="439121"/>
                    </a:lnTo>
                    <a:lnTo>
                      <a:pt x="1567184" y="435314"/>
                    </a:lnTo>
                    <a:lnTo>
                      <a:pt x="1565911" y="431189"/>
                    </a:lnTo>
                    <a:lnTo>
                      <a:pt x="1565275" y="427381"/>
                    </a:lnTo>
                    <a:lnTo>
                      <a:pt x="1565275" y="423257"/>
                    </a:lnTo>
                    <a:lnTo>
                      <a:pt x="1565275" y="419132"/>
                    </a:lnTo>
                    <a:lnTo>
                      <a:pt x="1565911" y="415007"/>
                    </a:lnTo>
                    <a:lnTo>
                      <a:pt x="1567184" y="411517"/>
                    </a:lnTo>
                    <a:lnTo>
                      <a:pt x="1568138" y="407393"/>
                    </a:lnTo>
                    <a:lnTo>
                      <a:pt x="1570047" y="403902"/>
                    </a:lnTo>
                    <a:lnTo>
                      <a:pt x="1572274" y="400095"/>
                    </a:lnTo>
                    <a:lnTo>
                      <a:pt x="1574819" y="396922"/>
                    </a:lnTo>
                    <a:lnTo>
                      <a:pt x="1577683" y="393749"/>
                    </a:lnTo>
                    <a:lnTo>
                      <a:pt x="1960098" y="12374"/>
                    </a:lnTo>
                    <a:lnTo>
                      <a:pt x="1962962" y="9518"/>
                    </a:lnTo>
                    <a:lnTo>
                      <a:pt x="1966779" y="6980"/>
                    </a:lnTo>
                    <a:lnTo>
                      <a:pt x="1970279" y="4759"/>
                    </a:lnTo>
                    <a:lnTo>
                      <a:pt x="1974097" y="2855"/>
                    </a:lnTo>
                    <a:lnTo>
                      <a:pt x="1977596" y="1903"/>
                    </a:lnTo>
                    <a:lnTo>
                      <a:pt x="1981732" y="634"/>
                    </a:lnTo>
                    <a:lnTo>
                      <a:pt x="1985550"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sz="3600" b="1" dirty="0">
                  <a:solidFill>
                    <a:srgbClr val="FFFFFF"/>
                  </a:solidFill>
                  <a:ea typeface="微软雅黑" pitchFamily="34" charset="-122"/>
                </a:endParaRPr>
              </a:p>
            </p:txBody>
          </p:sp>
        </p:grpSp>
        <p:sp>
          <p:nvSpPr>
            <p:cNvPr id="6" name="TextBox 6"/>
            <p:cNvSpPr txBox="1">
              <a:spLocks noChangeArrowheads="1"/>
            </p:cNvSpPr>
            <p:nvPr/>
          </p:nvSpPr>
          <p:spPr bwMode="auto">
            <a:xfrm>
              <a:off x="1520154" y="5062184"/>
              <a:ext cx="35072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7.7  </a:t>
              </a:r>
              <a:r>
                <a:rPr lang="zh-CN" altLang="en-US" sz="3600" b="1" dirty="0">
                  <a:latin typeface="Times New Roman" pitchFamily="18" charset="0"/>
                  <a:ea typeface="黑体" pitchFamily="49" charset="-122"/>
                </a:rPr>
                <a:t>本章小结</a:t>
              </a:r>
            </a:p>
          </p:txBody>
        </p:sp>
      </p:grpSp>
      <p:grpSp>
        <p:nvGrpSpPr>
          <p:cNvPr id="9" name="组合 8"/>
          <p:cNvGrpSpPr/>
          <p:nvPr/>
        </p:nvGrpSpPr>
        <p:grpSpPr>
          <a:xfrm>
            <a:off x="921980" y="1088583"/>
            <a:ext cx="2378140" cy="668910"/>
            <a:chOff x="927100" y="1197990"/>
            <a:chExt cx="2378140" cy="668910"/>
          </a:xfrm>
        </p:grpSpPr>
        <p:sp>
          <p:nvSpPr>
            <p:cNvPr id="10" name="矩形 9"/>
            <p:cNvSpPr/>
            <p:nvPr/>
          </p:nvSpPr>
          <p:spPr>
            <a:xfrm>
              <a:off x="1472687" y="1197990"/>
              <a:ext cx="1832553" cy="584775"/>
            </a:xfrm>
            <a:prstGeom prst="rect">
              <a:avLst/>
            </a:prstGeom>
          </p:spPr>
          <p:txBody>
            <a:bodyPr wrap="none">
              <a:spAutoFit/>
            </a:bodyPr>
            <a:lstStyle/>
            <a:p>
              <a:pPr>
                <a:buClr>
                  <a:srgbClr val="FF0000"/>
                </a:buClr>
              </a:pPr>
              <a:r>
                <a:rPr lang="zh-CN" altLang="en-US" sz="3200" b="1" dirty="0">
                  <a:latin typeface="Verdana" pitchFamily="34" charset="0"/>
                  <a:ea typeface="黑体" pitchFamily="49" charset="-122"/>
                </a:rPr>
                <a:t>内容回顾</a:t>
              </a:r>
            </a:p>
          </p:txBody>
        </p:sp>
        <p:grpSp>
          <p:nvGrpSpPr>
            <p:cNvPr id="11" name="组合 99"/>
            <p:cNvGrpSpPr/>
            <p:nvPr/>
          </p:nvGrpSpPr>
          <p:grpSpPr>
            <a:xfrm>
              <a:off x="927100" y="1214339"/>
              <a:ext cx="643729" cy="652561"/>
              <a:chOff x="5547069" y="765931"/>
              <a:chExt cx="1482696" cy="1322356"/>
            </a:xfrm>
          </p:grpSpPr>
          <p:grpSp>
            <p:nvGrpSpPr>
              <p:cNvPr id="12" name="组合 38"/>
              <p:cNvGrpSpPr/>
              <p:nvPr/>
            </p:nvGrpSpPr>
            <p:grpSpPr>
              <a:xfrm>
                <a:off x="5547069" y="765931"/>
                <a:ext cx="1482696" cy="1322356"/>
                <a:chOff x="3337529" y="1161598"/>
                <a:chExt cx="2138277" cy="1907040"/>
              </a:xfrm>
            </p:grpSpPr>
            <p:sp>
              <p:nvSpPr>
                <p:cNvPr id="16" name="任意多边形 15"/>
                <p:cNvSpPr>
                  <a:spLocks/>
                </p:cNvSpPr>
                <p:nvPr/>
              </p:nvSpPr>
              <p:spPr bwMode="auto">
                <a:xfrm rot="10800000">
                  <a:off x="3342359" y="1161598"/>
                  <a:ext cx="2123116" cy="1895135"/>
                </a:xfrm>
                <a:custGeom>
                  <a:avLst/>
                  <a:gdLst>
                    <a:gd name="connsiteX0" fmla="*/ 1795626 w 2791387"/>
                    <a:gd name="connsiteY0" fmla="*/ 2117139 h 2491648"/>
                    <a:gd name="connsiteX1" fmla="*/ 1950063 w 2791387"/>
                    <a:gd name="connsiteY1" fmla="*/ 2028434 h 2491648"/>
                    <a:gd name="connsiteX2" fmla="*/ 2350454 w 2791387"/>
                    <a:gd name="connsiteY2" fmla="*/ 1334530 h 2491648"/>
                    <a:gd name="connsiteX3" fmla="*/ 2350454 w 2791387"/>
                    <a:gd name="connsiteY3" fmla="*/ 1157119 h 2491648"/>
                    <a:gd name="connsiteX4" fmla="*/ 1950063 w 2791387"/>
                    <a:gd name="connsiteY4" fmla="*/ 463215 h 2491648"/>
                    <a:gd name="connsiteX5" fmla="*/ 1795626 w 2791387"/>
                    <a:gd name="connsiteY5" fmla="*/ 374509 h 2491648"/>
                    <a:gd name="connsiteX6" fmla="*/ 994844 w 2791387"/>
                    <a:gd name="connsiteY6" fmla="*/ 374509 h 2491648"/>
                    <a:gd name="connsiteX7" fmla="*/ 840408 w 2791387"/>
                    <a:gd name="connsiteY7" fmla="*/ 463215 h 2491648"/>
                    <a:gd name="connsiteX8" fmla="*/ 440017 w 2791387"/>
                    <a:gd name="connsiteY8" fmla="*/ 1157119 h 2491648"/>
                    <a:gd name="connsiteX9" fmla="*/ 440017 w 2791387"/>
                    <a:gd name="connsiteY9" fmla="*/ 1334530 h 2491648"/>
                    <a:gd name="connsiteX10" fmla="*/ 840408 w 2791387"/>
                    <a:gd name="connsiteY10" fmla="*/ 2028434 h 2491648"/>
                    <a:gd name="connsiteX11" fmla="*/ 994844 w 2791387"/>
                    <a:gd name="connsiteY11" fmla="*/ 2117139 h 2491648"/>
                    <a:gd name="connsiteX12" fmla="*/ 1967414 w 2791387"/>
                    <a:gd name="connsiteY12" fmla="*/ 2491648 h 2491648"/>
                    <a:gd name="connsiteX13" fmla="*/ 822440 w 2791387"/>
                    <a:gd name="connsiteY13" fmla="*/ 2491648 h 2491648"/>
                    <a:gd name="connsiteX14" fmla="*/ 601623 w 2791387"/>
                    <a:gd name="connsiteY14" fmla="*/ 2364815 h 2491648"/>
                    <a:gd name="connsiteX15" fmla="*/ 29136 w 2791387"/>
                    <a:gd name="connsiteY15" fmla="*/ 1372657 h 2491648"/>
                    <a:gd name="connsiteX16" fmla="*/ 29136 w 2791387"/>
                    <a:gd name="connsiteY16" fmla="*/ 1118992 h 2491648"/>
                    <a:gd name="connsiteX17" fmla="*/ 601623 w 2791387"/>
                    <a:gd name="connsiteY17" fmla="*/ 126833 h 2491648"/>
                    <a:gd name="connsiteX18" fmla="*/ 822440 w 2791387"/>
                    <a:gd name="connsiteY18" fmla="*/ 0 h 2491648"/>
                    <a:gd name="connsiteX19" fmla="*/ 1967414 w 2791387"/>
                    <a:gd name="connsiteY19" fmla="*/ 0 h 2491648"/>
                    <a:gd name="connsiteX20" fmla="*/ 2188231 w 2791387"/>
                    <a:gd name="connsiteY20" fmla="*/ 126833 h 2491648"/>
                    <a:gd name="connsiteX21" fmla="*/ 2760718 w 2791387"/>
                    <a:gd name="connsiteY21" fmla="*/ 1118992 h 2491648"/>
                    <a:gd name="connsiteX22" fmla="*/ 2760718 w 2791387"/>
                    <a:gd name="connsiteY22" fmla="*/ 1372657 h 2491648"/>
                    <a:gd name="connsiteX23" fmla="*/ 2188231 w 2791387"/>
                    <a:gd name="connsiteY23" fmla="*/ 2364815 h 2491648"/>
                    <a:gd name="connsiteX24" fmla="*/ 1967414 w 2791387"/>
                    <a:gd name="connsiteY24" fmla="*/ 2491648 h 24916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91387" h="2491648">
                      <a:moveTo>
                        <a:pt x="1795626" y="2117139"/>
                      </a:moveTo>
                      <a:cubicBezTo>
                        <a:pt x="1852825" y="2117139"/>
                        <a:pt x="1921463" y="2077079"/>
                        <a:pt x="1950063" y="2028434"/>
                      </a:cubicBezTo>
                      <a:cubicBezTo>
                        <a:pt x="1950063" y="2028434"/>
                        <a:pt x="1950063" y="2028434"/>
                        <a:pt x="2350454" y="1334530"/>
                      </a:cubicBezTo>
                      <a:cubicBezTo>
                        <a:pt x="2379053" y="1285885"/>
                        <a:pt x="2379053" y="1205764"/>
                        <a:pt x="2350454" y="1157119"/>
                      </a:cubicBezTo>
                      <a:cubicBezTo>
                        <a:pt x="2350454" y="1157119"/>
                        <a:pt x="2350454" y="1157119"/>
                        <a:pt x="1950063" y="463215"/>
                      </a:cubicBezTo>
                      <a:cubicBezTo>
                        <a:pt x="1921463" y="414570"/>
                        <a:pt x="1852825" y="374509"/>
                        <a:pt x="1795626" y="374509"/>
                      </a:cubicBezTo>
                      <a:cubicBezTo>
                        <a:pt x="1795626" y="374509"/>
                        <a:pt x="1795626" y="374509"/>
                        <a:pt x="994844" y="374509"/>
                      </a:cubicBezTo>
                      <a:cubicBezTo>
                        <a:pt x="939075" y="374509"/>
                        <a:pt x="869007" y="414570"/>
                        <a:pt x="840408" y="463215"/>
                      </a:cubicBezTo>
                      <a:cubicBezTo>
                        <a:pt x="840408" y="463215"/>
                        <a:pt x="840408" y="463215"/>
                        <a:pt x="440017" y="1157119"/>
                      </a:cubicBezTo>
                      <a:cubicBezTo>
                        <a:pt x="412847" y="1205764"/>
                        <a:pt x="412847" y="1285885"/>
                        <a:pt x="440017" y="1334530"/>
                      </a:cubicBezTo>
                      <a:cubicBezTo>
                        <a:pt x="440017" y="1334530"/>
                        <a:pt x="440017" y="1334530"/>
                        <a:pt x="840408" y="2028434"/>
                      </a:cubicBezTo>
                      <a:cubicBezTo>
                        <a:pt x="869007" y="2077079"/>
                        <a:pt x="939075" y="2117139"/>
                        <a:pt x="994844" y="2117139"/>
                      </a:cubicBezTo>
                      <a:close/>
                      <a:moveTo>
                        <a:pt x="1967414" y="2491648"/>
                      </a:moveTo>
                      <a:lnTo>
                        <a:pt x="822440" y="2491648"/>
                      </a:lnTo>
                      <a:cubicBezTo>
                        <a:pt x="742700" y="2491648"/>
                        <a:pt x="642515" y="2434369"/>
                        <a:pt x="601623" y="2364815"/>
                      </a:cubicBezTo>
                      <a:cubicBezTo>
                        <a:pt x="29136" y="1372657"/>
                        <a:pt x="29136" y="1372657"/>
                        <a:pt x="29136" y="1372657"/>
                      </a:cubicBezTo>
                      <a:cubicBezTo>
                        <a:pt x="-9712" y="1303103"/>
                        <a:pt x="-9712" y="1188545"/>
                        <a:pt x="29136" y="1118992"/>
                      </a:cubicBezTo>
                      <a:cubicBezTo>
                        <a:pt x="601623" y="126833"/>
                        <a:pt x="601623" y="126833"/>
                        <a:pt x="601623" y="126833"/>
                      </a:cubicBezTo>
                      <a:cubicBezTo>
                        <a:pt x="642515" y="57280"/>
                        <a:pt x="742700" y="0"/>
                        <a:pt x="822440" y="0"/>
                      </a:cubicBezTo>
                      <a:cubicBezTo>
                        <a:pt x="1967414" y="0"/>
                        <a:pt x="1967414" y="0"/>
                        <a:pt x="1967414" y="0"/>
                      </a:cubicBezTo>
                      <a:cubicBezTo>
                        <a:pt x="2049198" y="0"/>
                        <a:pt x="2147339" y="57280"/>
                        <a:pt x="2188231" y="126833"/>
                      </a:cubicBezTo>
                      <a:cubicBezTo>
                        <a:pt x="2760718" y="1118992"/>
                        <a:pt x="2760718" y="1118992"/>
                        <a:pt x="2760718" y="1118992"/>
                      </a:cubicBezTo>
                      <a:cubicBezTo>
                        <a:pt x="2801610" y="1188545"/>
                        <a:pt x="2801610" y="1303103"/>
                        <a:pt x="2760718" y="1372657"/>
                      </a:cubicBezTo>
                      <a:cubicBezTo>
                        <a:pt x="2188231" y="2364815"/>
                        <a:pt x="2188231" y="2364815"/>
                        <a:pt x="2188231" y="2364815"/>
                      </a:cubicBezTo>
                      <a:cubicBezTo>
                        <a:pt x="2147339" y="2434369"/>
                        <a:pt x="2049198" y="2491648"/>
                        <a:pt x="1967414" y="2491648"/>
                      </a:cubicBezTo>
                      <a:close/>
                    </a:path>
                  </a:pathLst>
                </a:custGeom>
                <a:solidFill>
                  <a:srgbClr val="00AF92"/>
                </a:solidFill>
                <a:ln w="19050">
                  <a:noFill/>
                </a:ln>
                <a:effectLst>
                  <a:innerShdw blurRad="63500" dist="63500" dir="2700000">
                    <a:prstClr val="black">
                      <a:alpha val="50000"/>
                    </a:prstClr>
                  </a:innerShdw>
                </a:effectLst>
              </p:spPr>
              <p:txBody>
                <a:bodyPr vert="horz" wrap="square" lIns="68580" tIns="34290" rIns="68580" bIns="34290" numCol="1" anchor="t" anchorCtr="0" compatLnSpc="1">
                  <a:prstTxWarp prst="textNoShape">
                    <a:avLst/>
                  </a:prstTxWarp>
                  <a:noAutofit/>
                </a:bodyPr>
                <a:lstStyle/>
                <a:p>
                  <a:endParaRPr lang="zh-CN" altLang="en-US" sz="1013">
                    <a:solidFill>
                      <a:prstClr val="black"/>
                    </a:solidFill>
                  </a:endParaRPr>
                </a:p>
              </p:txBody>
            </p:sp>
            <p:sp>
              <p:nvSpPr>
                <p:cNvPr id="17" name="Freeform 5"/>
                <p:cNvSpPr>
                  <a:spLocks/>
                </p:cNvSpPr>
                <p:nvPr/>
              </p:nvSpPr>
              <p:spPr bwMode="auto">
                <a:xfrm rot="10800000">
                  <a:off x="3337529" y="1173504"/>
                  <a:ext cx="2138277" cy="1895134"/>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0">
                        <a:schemeClr val="bg1"/>
                      </a:gs>
                      <a:gs pos="100000">
                        <a:srgbClr val="B4B4B4"/>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8" name="Freeform 5"/>
                <p:cNvSpPr>
                  <a:spLocks/>
                </p:cNvSpPr>
                <p:nvPr/>
              </p:nvSpPr>
              <p:spPr bwMode="auto">
                <a:xfrm rot="10800000">
                  <a:off x="3656172" y="1456206"/>
                  <a:ext cx="1495486" cy="1325435"/>
                </a:xfrm>
                <a:custGeom>
                  <a:avLst/>
                  <a:gdLst>
                    <a:gd name="T0" fmla="*/ 407 w 1375"/>
                    <a:gd name="T1" fmla="*/ 1218 h 1218"/>
                    <a:gd name="T2" fmla="*/ 299 w 1375"/>
                    <a:gd name="T3" fmla="*/ 1156 h 1218"/>
                    <a:gd name="T4" fmla="*/ 19 w 1375"/>
                    <a:gd name="T5" fmla="*/ 671 h 1218"/>
                    <a:gd name="T6" fmla="*/ 19 w 1375"/>
                    <a:gd name="T7" fmla="*/ 547 h 1218"/>
                    <a:gd name="T8" fmla="*/ 299 w 1375"/>
                    <a:gd name="T9" fmla="*/ 62 h 1218"/>
                    <a:gd name="T10" fmla="*/ 407 w 1375"/>
                    <a:gd name="T11" fmla="*/ 0 h 1218"/>
                    <a:gd name="T12" fmla="*/ 967 w 1375"/>
                    <a:gd name="T13" fmla="*/ 0 h 1218"/>
                    <a:gd name="T14" fmla="*/ 1075 w 1375"/>
                    <a:gd name="T15" fmla="*/ 62 h 1218"/>
                    <a:gd name="T16" fmla="*/ 1355 w 1375"/>
                    <a:gd name="T17" fmla="*/ 547 h 1218"/>
                    <a:gd name="T18" fmla="*/ 1355 w 1375"/>
                    <a:gd name="T19" fmla="*/ 671 h 1218"/>
                    <a:gd name="T20" fmla="*/ 1075 w 1375"/>
                    <a:gd name="T21" fmla="*/ 1156 h 1218"/>
                    <a:gd name="T22" fmla="*/ 967 w 1375"/>
                    <a:gd name="T23" fmla="*/ 1218 h 1218"/>
                    <a:gd name="T24" fmla="*/ 407 w 1375"/>
                    <a:gd name="T25" fmla="*/ 1218 h 12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375" h="1218">
                      <a:moveTo>
                        <a:pt x="407" y="1218"/>
                      </a:moveTo>
                      <a:cubicBezTo>
                        <a:pt x="368" y="1218"/>
                        <a:pt x="319" y="1190"/>
                        <a:pt x="299" y="1156"/>
                      </a:cubicBezTo>
                      <a:cubicBezTo>
                        <a:pt x="19" y="671"/>
                        <a:pt x="19" y="671"/>
                        <a:pt x="19" y="671"/>
                      </a:cubicBezTo>
                      <a:cubicBezTo>
                        <a:pt x="0" y="637"/>
                        <a:pt x="0" y="581"/>
                        <a:pt x="19" y="547"/>
                      </a:cubicBezTo>
                      <a:cubicBezTo>
                        <a:pt x="299" y="62"/>
                        <a:pt x="299" y="62"/>
                        <a:pt x="299" y="62"/>
                      </a:cubicBezTo>
                      <a:cubicBezTo>
                        <a:pt x="319" y="28"/>
                        <a:pt x="368" y="0"/>
                        <a:pt x="407" y="0"/>
                      </a:cubicBezTo>
                      <a:cubicBezTo>
                        <a:pt x="967" y="0"/>
                        <a:pt x="967" y="0"/>
                        <a:pt x="967" y="0"/>
                      </a:cubicBezTo>
                      <a:cubicBezTo>
                        <a:pt x="1007" y="0"/>
                        <a:pt x="1055" y="28"/>
                        <a:pt x="1075" y="62"/>
                      </a:cubicBezTo>
                      <a:cubicBezTo>
                        <a:pt x="1355" y="547"/>
                        <a:pt x="1355" y="547"/>
                        <a:pt x="1355" y="547"/>
                      </a:cubicBezTo>
                      <a:cubicBezTo>
                        <a:pt x="1375" y="581"/>
                        <a:pt x="1375" y="637"/>
                        <a:pt x="1355" y="671"/>
                      </a:cubicBezTo>
                      <a:cubicBezTo>
                        <a:pt x="1075" y="1156"/>
                        <a:pt x="1075" y="1156"/>
                        <a:pt x="1075" y="1156"/>
                      </a:cubicBezTo>
                      <a:cubicBezTo>
                        <a:pt x="1055" y="1190"/>
                        <a:pt x="1007" y="1218"/>
                        <a:pt x="967" y="1218"/>
                      </a:cubicBezTo>
                      <a:lnTo>
                        <a:pt x="407" y="1218"/>
                      </a:lnTo>
                      <a:close/>
                    </a:path>
                  </a:pathLst>
                </a:custGeom>
                <a:solidFill>
                  <a:schemeClr val="bg1">
                    <a:alpha val="0"/>
                  </a:schemeClr>
                </a:solidFill>
                <a:ln w="38100">
                  <a:gradFill flip="none" rotWithShape="1">
                    <a:gsLst>
                      <a:gs pos="100000">
                        <a:schemeClr val="bg1"/>
                      </a:gs>
                      <a:gs pos="0">
                        <a:schemeClr val="bg1">
                          <a:lumMod val="75000"/>
                        </a:schemeClr>
                      </a:gs>
                    </a:gsLst>
                    <a:lin ang="2700000" scaled="1"/>
                    <a:tileRect/>
                  </a:gradFill>
                </a:ln>
                <a:effec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nvGrpSpPr>
              <p:cNvPr id="13" name="Group 17"/>
              <p:cNvGrpSpPr>
                <a:grpSpLocks noChangeAspect="1"/>
              </p:cNvGrpSpPr>
              <p:nvPr/>
            </p:nvGrpSpPr>
            <p:grpSpPr bwMode="auto">
              <a:xfrm>
                <a:off x="6087464" y="1170184"/>
                <a:ext cx="457188" cy="490764"/>
                <a:chOff x="231" y="1205"/>
                <a:chExt cx="640" cy="687"/>
              </a:xfrm>
              <a:solidFill>
                <a:srgbClr val="00AF92"/>
              </a:solidFill>
            </p:grpSpPr>
            <p:sp>
              <p:nvSpPr>
                <p:cNvPr id="14" name="Freeform 18"/>
                <p:cNvSpPr>
                  <a:spLocks/>
                </p:cNvSpPr>
                <p:nvPr/>
              </p:nvSpPr>
              <p:spPr bwMode="auto">
                <a:xfrm>
                  <a:off x="231" y="1205"/>
                  <a:ext cx="499" cy="687"/>
                </a:xfrm>
                <a:custGeom>
                  <a:avLst/>
                  <a:gdLst>
                    <a:gd name="T0" fmla="*/ 442 w 499"/>
                    <a:gd name="T1" fmla="*/ 629 h 687"/>
                    <a:gd name="T2" fmla="*/ 57 w 499"/>
                    <a:gd name="T3" fmla="*/ 629 h 687"/>
                    <a:gd name="T4" fmla="*/ 57 w 499"/>
                    <a:gd name="T5" fmla="*/ 200 h 687"/>
                    <a:gd name="T6" fmla="*/ 200 w 499"/>
                    <a:gd name="T7" fmla="*/ 200 h 687"/>
                    <a:gd name="T8" fmla="*/ 200 w 499"/>
                    <a:gd name="T9" fmla="*/ 57 h 687"/>
                    <a:gd name="T10" fmla="*/ 442 w 499"/>
                    <a:gd name="T11" fmla="*/ 57 h 687"/>
                    <a:gd name="T12" fmla="*/ 442 w 499"/>
                    <a:gd name="T13" fmla="*/ 116 h 687"/>
                    <a:gd name="T14" fmla="*/ 494 w 499"/>
                    <a:gd name="T15" fmla="*/ 64 h 687"/>
                    <a:gd name="T16" fmla="*/ 499 w 499"/>
                    <a:gd name="T17" fmla="*/ 59 h 687"/>
                    <a:gd name="T18" fmla="*/ 499 w 499"/>
                    <a:gd name="T19" fmla="*/ 0 h 687"/>
                    <a:gd name="T20" fmla="*/ 143 w 499"/>
                    <a:gd name="T21" fmla="*/ 0 h 687"/>
                    <a:gd name="T22" fmla="*/ 143 w 499"/>
                    <a:gd name="T23" fmla="*/ 0 h 687"/>
                    <a:gd name="T24" fmla="*/ 0 w 499"/>
                    <a:gd name="T25" fmla="*/ 143 h 687"/>
                    <a:gd name="T26" fmla="*/ 0 w 499"/>
                    <a:gd name="T27" fmla="*/ 687 h 687"/>
                    <a:gd name="T28" fmla="*/ 499 w 499"/>
                    <a:gd name="T29" fmla="*/ 687 h 687"/>
                    <a:gd name="T30" fmla="*/ 499 w 499"/>
                    <a:gd name="T31" fmla="*/ 429 h 687"/>
                    <a:gd name="T32" fmla="*/ 442 w 499"/>
                    <a:gd name="T33" fmla="*/ 486 h 687"/>
                    <a:gd name="T34" fmla="*/ 442 w 499"/>
                    <a:gd name="T35" fmla="*/ 629 h 6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499" h="687">
                      <a:moveTo>
                        <a:pt x="442" y="629"/>
                      </a:moveTo>
                      <a:lnTo>
                        <a:pt x="57" y="629"/>
                      </a:lnTo>
                      <a:lnTo>
                        <a:pt x="57" y="200"/>
                      </a:lnTo>
                      <a:lnTo>
                        <a:pt x="200" y="200"/>
                      </a:lnTo>
                      <a:lnTo>
                        <a:pt x="200" y="57"/>
                      </a:lnTo>
                      <a:lnTo>
                        <a:pt x="442" y="57"/>
                      </a:lnTo>
                      <a:lnTo>
                        <a:pt x="442" y="116"/>
                      </a:lnTo>
                      <a:lnTo>
                        <a:pt x="494" y="64"/>
                      </a:lnTo>
                      <a:lnTo>
                        <a:pt x="499" y="59"/>
                      </a:lnTo>
                      <a:lnTo>
                        <a:pt x="499" y="0"/>
                      </a:lnTo>
                      <a:lnTo>
                        <a:pt x="143" y="0"/>
                      </a:lnTo>
                      <a:lnTo>
                        <a:pt x="143" y="0"/>
                      </a:lnTo>
                      <a:lnTo>
                        <a:pt x="0" y="143"/>
                      </a:lnTo>
                      <a:lnTo>
                        <a:pt x="0" y="687"/>
                      </a:lnTo>
                      <a:lnTo>
                        <a:pt x="499" y="687"/>
                      </a:lnTo>
                      <a:lnTo>
                        <a:pt x="499" y="429"/>
                      </a:lnTo>
                      <a:lnTo>
                        <a:pt x="442" y="486"/>
                      </a:lnTo>
                      <a:lnTo>
                        <a:pt x="442" y="62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sp>
              <p:nvSpPr>
                <p:cNvPr id="15" name="Freeform 19"/>
                <p:cNvSpPr>
                  <a:spLocks noEditPoints="1"/>
                </p:cNvSpPr>
                <p:nvPr/>
              </p:nvSpPr>
              <p:spPr bwMode="auto">
                <a:xfrm>
                  <a:off x="436" y="1310"/>
                  <a:ext cx="435" cy="431"/>
                </a:xfrm>
                <a:custGeom>
                  <a:avLst/>
                  <a:gdLst>
                    <a:gd name="T0" fmla="*/ 50 w 435"/>
                    <a:gd name="T1" fmla="*/ 279 h 431"/>
                    <a:gd name="T2" fmla="*/ 50 w 435"/>
                    <a:gd name="T3" fmla="*/ 279 h 431"/>
                    <a:gd name="T4" fmla="*/ 50 w 435"/>
                    <a:gd name="T5" fmla="*/ 279 h 431"/>
                    <a:gd name="T6" fmla="*/ 50 w 435"/>
                    <a:gd name="T7" fmla="*/ 279 h 431"/>
                    <a:gd name="T8" fmla="*/ 0 w 435"/>
                    <a:gd name="T9" fmla="*/ 431 h 431"/>
                    <a:gd name="T10" fmla="*/ 155 w 435"/>
                    <a:gd name="T11" fmla="*/ 381 h 431"/>
                    <a:gd name="T12" fmla="*/ 155 w 435"/>
                    <a:gd name="T13" fmla="*/ 381 h 431"/>
                    <a:gd name="T14" fmla="*/ 155 w 435"/>
                    <a:gd name="T15" fmla="*/ 381 h 431"/>
                    <a:gd name="T16" fmla="*/ 155 w 435"/>
                    <a:gd name="T17" fmla="*/ 381 h 431"/>
                    <a:gd name="T18" fmla="*/ 435 w 435"/>
                    <a:gd name="T19" fmla="*/ 102 h 431"/>
                    <a:gd name="T20" fmla="*/ 330 w 435"/>
                    <a:gd name="T21" fmla="*/ 0 h 431"/>
                    <a:gd name="T22" fmla="*/ 50 w 435"/>
                    <a:gd name="T23" fmla="*/ 279 h 431"/>
                    <a:gd name="T24" fmla="*/ 50 w 435"/>
                    <a:gd name="T25" fmla="*/ 279 h 431"/>
                    <a:gd name="T26" fmla="*/ 141 w 435"/>
                    <a:gd name="T27" fmla="*/ 360 h 431"/>
                    <a:gd name="T28" fmla="*/ 38 w 435"/>
                    <a:gd name="T29" fmla="*/ 396 h 431"/>
                    <a:gd name="T30" fmla="*/ 72 w 435"/>
                    <a:gd name="T31" fmla="*/ 291 h 431"/>
                    <a:gd name="T32" fmla="*/ 141 w 435"/>
                    <a:gd name="T33" fmla="*/ 360 h 4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35" h="431">
                      <a:moveTo>
                        <a:pt x="50" y="279"/>
                      </a:moveTo>
                      <a:lnTo>
                        <a:pt x="50" y="279"/>
                      </a:lnTo>
                      <a:lnTo>
                        <a:pt x="50" y="279"/>
                      </a:lnTo>
                      <a:lnTo>
                        <a:pt x="50" y="279"/>
                      </a:lnTo>
                      <a:lnTo>
                        <a:pt x="0" y="431"/>
                      </a:lnTo>
                      <a:lnTo>
                        <a:pt x="155" y="381"/>
                      </a:lnTo>
                      <a:lnTo>
                        <a:pt x="155" y="381"/>
                      </a:lnTo>
                      <a:lnTo>
                        <a:pt x="155" y="381"/>
                      </a:lnTo>
                      <a:lnTo>
                        <a:pt x="155" y="381"/>
                      </a:lnTo>
                      <a:lnTo>
                        <a:pt x="435" y="102"/>
                      </a:lnTo>
                      <a:lnTo>
                        <a:pt x="330" y="0"/>
                      </a:lnTo>
                      <a:lnTo>
                        <a:pt x="50" y="279"/>
                      </a:lnTo>
                      <a:lnTo>
                        <a:pt x="50" y="279"/>
                      </a:lnTo>
                      <a:close/>
                      <a:moveTo>
                        <a:pt x="141" y="360"/>
                      </a:moveTo>
                      <a:lnTo>
                        <a:pt x="38" y="396"/>
                      </a:lnTo>
                      <a:lnTo>
                        <a:pt x="72" y="291"/>
                      </a:lnTo>
                      <a:lnTo>
                        <a:pt x="141" y="36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68580" tIns="34290" rIns="68580" bIns="34290" numCol="1" anchor="t" anchorCtr="0" compatLnSpc="1">
                  <a:prstTxWarp prst="textNoShape">
                    <a:avLst/>
                  </a:prstTxWarp>
                </a:bodyPr>
                <a:lstStyle/>
                <a:p>
                  <a:endParaRPr lang="zh-CN" altLang="en-US" sz="1013">
                    <a:solidFill>
                      <a:prstClr val="black"/>
                    </a:solidFill>
                  </a:endParaRPr>
                </a:p>
              </p:txBody>
            </p:sp>
          </p:grpSp>
        </p:grpSp>
      </p:grpSp>
      <p:sp>
        <p:nvSpPr>
          <p:cNvPr id="21" name="矩形 20"/>
          <p:cNvSpPr/>
          <p:nvPr/>
        </p:nvSpPr>
        <p:spPr>
          <a:xfrm>
            <a:off x="1465147" y="1796617"/>
            <a:ext cx="4227439" cy="2031325"/>
          </a:xfrm>
          <a:prstGeom prst="rect">
            <a:avLst/>
          </a:prstGeom>
        </p:spPr>
        <p:txBody>
          <a:bodyPr wrap="none">
            <a:spAutoFit/>
          </a:bodyPr>
          <a:lstStyle/>
          <a:p>
            <a:pPr>
              <a:spcBef>
                <a:spcPts val="600"/>
              </a:spcBef>
              <a:spcAft>
                <a:spcPts val="600"/>
              </a:spcAft>
              <a:buClr>
                <a:srgbClr val="FF0000"/>
              </a:buClr>
              <a:buFont typeface="Wingdings" pitchFamily="2" charset="2"/>
              <a:buChar char="Ø"/>
            </a:pPr>
            <a:r>
              <a:rPr lang="zh-CN" altLang="en-US" sz="2400" b="1" dirty="0"/>
              <a:t> 文件操作的相关概念</a:t>
            </a:r>
            <a:endParaRPr lang="en-US" altLang="zh-CN" sz="2400" b="1" dirty="0"/>
          </a:p>
          <a:p>
            <a:pPr>
              <a:spcBef>
                <a:spcPts val="600"/>
              </a:spcBef>
              <a:spcAft>
                <a:spcPts val="600"/>
              </a:spcAft>
              <a:buClr>
                <a:srgbClr val="FF0000"/>
              </a:buClr>
              <a:buFont typeface="Wingdings" pitchFamily="2" charset="2"/>
              <a:buChar char="Ø"/>
            </a:pPr>
            <a:r>
              <a:rPr lang="zh-CN" altLang="en-US" sz="2400" b="1" dirty="0"/>
              <a:t> 两种文件形式及其操作模块</a:t>
            </a:r>
            <a:endParaRPr lang="en-US" altLang="zh-CN" sz="2400" b="1" dirty="0"/>
          </a:p>
          <a:p>
            <a:pPr>
              <a:spcBef>
                <a:spcPts val="600"/>
              </a:spcBef>
              <a:spcAft>
                <a:spcPts val="600"/>
              </a:spcAft>
              <a:buClr>
                <a:srgbClr val="FF0000"/>
              </a:buClr>
              <a:buFont typeface="Wingdings" pitchFamily="2" charset="2"/>
              <a:buChar char="Ø"/>
            </a:pPr>
            <a:r>
              <a:rPr lang="zh-CN" altLang="en-US" sz="2400" dirty="0">
                <a:latin typeface="Times New Roman" pitchFamily="18" charset="0"/>
                <a:ea typeface="黑体" pitchFamily="49" charset="-122"/>
              </a:rPr>
              <a:t> 数据组织形式</a:t>
            </a:r>
            <a:endParaRPr lang="en-US" altLang="zh-CN" sz="2400" dirty="0">
              <a:latin typeface="Times New Roman" pitchFamily="18" charset="0"/>
              <a:ea typeface="黑体" pitchFamily="49" charset="-122"/>
            </a:endParaRPr>
          </a:p>
          <a:p>
            <a:pPr>
              <a:spcBef>
                <a:spcPts val="600"/>
              </a:spcBef>
              <a:spcAft>
                <a:spcPts val="600"/>
              </a:spcAft>
              <a:buClr>
                <a:srgbClr val="FF0000"/>
              </a:buClr>
              <a:buFont typeface="Wingdings" pitchFamily="2" charset="2"/>
              <a:buChar char="Ø"/>
            </a:pPr>
            <a:r>
              <a:rPr lang="en-US" altLang="zh-CN" sz="2400" dirty="0">
                <a:latin typeface="Times New Roman" pitchFamily="18" charset="0"/>
                <a:ea typeface="黑体" pitchFamily="49" charset="-122"/>
              </a:rPr>
              <a:t> </a:t>
            </a:r>
            <a:r>
              <a:rPr lang="zh-CN" altLang="en-US" sz="2400" dirty="0">
                <a:latin typeface="Times New Roman" pitchFamily="18" charset="0"/>
                <a:ea typeface="黑体" pitchFamily="49" charset="-122"/>
              </a:rPr>
              <a:t>实际应用</a:t>
            </a:r>
          </a:p>
        </p:txBody>
      </p:sp>
      <p:sp>
        <p:nvSpPr>
          <p:cNvPr id="2" name="灯片编号占位符 1"/>
          <p:cNvSpPr>
            <a:spLocks noGrp="1"/>
          </p:cNvSpPr>
          <p:nvPr>
            <p:ph type="sldNum" sz="quarter" idx="4"/>
          </p:nvPr>
        </p:nvSpPr>
        <p:spPr/>
        <p:txBody>
          <a:bodyPr/>
          <a:lstStyle/>
          <a:p>
            <a:pPr>
              <a:defRPr/>
            </a:pPr>
            <a:fld id="{6EA7BA5E-4115-4796-A8C9-4698036AB88B}" type="slidenum">
              <a:rPr lang="zh-CN" altLang="en-US" smtClean="0"/>
              <a:pPr>
                <a:defRPr/>
              </a:pPr>
              <a:t>63</a:t>
            </a:fld>
            <a:endParaRPr lang="zh-CN" altLang="en-US" dirty="0"/>
          </a:p>
        </p:txBody>
      </p:sp>
    </p:spTree>
    <p:extLst>
      <p:ext uri="{BB962C8B-B14F-4D97-AF65-F5344CB8AC3E}">
        <p14:creationId xmlns:p14="http://schemas.microsoft.com/office/powerpoint/2010/main" val="188981444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图片 10" descr="微信图片_20191019182251.jpg"/>
          <p:cNvPicPr>
            <a:picLocks noChangeAspect="1"/>
          </p:cNvPicPr>
          <p:nvPr/>
        </p:nvPicPr>
        <p:blipFill>
          <a:blip r:embed="rId2" cstate="print"/>
          <a:stretch>
            <a:fillRect/>
          </a:stretch>
        </p:blipFill>
        <p:spPr>
          <a:xfrm>
            <a:off x="6660232" y="3140968"/>
            <a:ext cx="2116102" cy="2116102"/>
          </a:xfrm>
          <a:prstGeom prst="rect">
            <a:avLst/>
          </a:prstGeom>
        </p:spPr>
      </p:pic>
      <p:sp>
        <p:nvSpPr>
          <p:cNvPr id="4" name="灯片编号占位符 3"/>
          <p:cNvSpPr>
            <a:spLocks noGrp="1"/>
          </p:cNvSpPr>
          <p:nvPr>
            <p:ph type="sldNum" sz="quarter" idx="4"/>
          </p:nvPr>
        </p:nvSpPr>
        <p:spPr/>
        <p:txBody>
          <a:bodyPr/>
          <a:lstStyle/>
          <a:p>
            <a:pPr>
              <a:defRPr/>
            </a:pPr>
            <a:fld id="{6EA7BA5E-4115-4796-A8C9-4698036AB88B}" type="slidenum">
              <a:rPr lang="zh-CN" altLang="en-US" smtClean="0"/>
              <a:pPr>
                <a:defRPr/>
              </a:pPr>
              <a:t>64</a:t>
            </a:fld>
            <a:endParaRPr lang="zh-CN" altLang="en-US" dirty="0"/>
          </a:p>
        </p:txBody>
      </p:sp>
      <p:grpSp>
        <p:nvGrpSpPr>
          <p:cNvPr id="5" name="组合 4"/>
          <p:cNvGrpSpPr/>
          <p:nvPr/>
        </p:nvGrpSpPr>
        <p:grpSpPr>
          <a:xfrm>
            <a:off x="1475656" y="3672894"/>
            <a:ext cx="6388100" cy="2708434"/>
            <a:chOff x="1520825" y="4834037"/>
            <a:chExt cx="6388100" cy="2708434"/>
          </a:xfrm>
        </p:grpSpPr>
        <p:sp>
          <p:nvSpPr>
            <p:cNvPr id="6" name="矩形 5"/>
            <p:cNvSpPr/>
            <p:nvPr/>
          </p:nvSpPr>
          <p:spPr>
            <a:xfrm>
              <a:off x="1520825" y="4834037"/>
              <a:ext cx="6388100" cy="2708434"/>
            </a:xfrm>
            <a:prstGeom prst="rect">
              <a:avLst/>
            </a:prstGeom>
          </p:spPr>
          <p:txBody>
            <a:bodyPr wrap="square">
              <a:spAutoFit/>
            </a:bodyPr>
            <a:lstStyle/>
            <a:p>
              <a:pPr algn="ctr" eaLnBrk="0" hangingPunct="0">
                <a:lnSpc>
                  <a:spcPct val="125000"/>
                </a:lnSpc>
              </a:pPr>
              <a:r>
                <a:rPr lang="zh-CN" altLang="en-US" sz="2000" b="1" dirty="0">
                  <a:latin typeface="Times New Roman" pitchFamily="18" charset="0"/>
                  <a:ea typeface="黑体" pitchFamily="49" charset="-122"/>
                </a:rPr>
                <a:t>李培培</a:t>
              </a:r>
              <a:endParaRPr lang="en-US" altLang="zh-CN" sz="2000" b="1" dirty="0">
                <a:latin typeface="Times New Roman" pitchFamily="18" charset="0"/>
                <a:ea typeface="黑体" pitchFamily="49" charset="-122"/>
              </a:endParaRPr>
            </a:p>
            <a:p>
              <a:pPr algn="ctr" eaLnBrk="0" hangingPunct="0">
                <a:lnSpc>
                  <a:spcPct val="125000"/>
                </a:lnSpc>
              </a:pPr>
              <a:r>
                <a:rPr lang="en-US" altLang="zh-CN" sz="2000" b="1" dirty="0">
                  <a:solidFill>
                    <a:srgbClr val="FF0000"/>
                  </a:solidFill>
                  <a:latin typeface="Times New Roman" pitchFamily="18" charset="0"/>
                  <a:ea typeface="黑体" pitchFamily="49" charset="-122"/>
                </a:rPr>
                <a:t>QQ</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123452644</a:t>
              </a:r>
              <a:r>
                <a:rPr lang="zh-CN" altLang="en-US" sz="2000" b="1" dirty="0">
                  <a:latin typeface="Times New Roman" pitchFamily="18" charset="0"/>
                  <a:ea typeface="黑体" pitchFamily="49" charset="-122"/>
                </a:rPr>
                <a:t>，</a:t>
              </a:r>
              <a:r>
                <a:rPr lang="zh-CN" altLang="en-US" sz="2000" b="1" dirty="0">
                  <a:solidFill>
                    <a:srgbClr val="FF0000"/>
                  </a:solidFill>
                  <a:latin typeface="Times New Roman" pitchFamily="18" charset="0"/>
                  <a:ea typeface="黑体" pitchFamily="49" charset="-122"/>
                </a:rPr>
                <a:t> 微信：</a:t>
              </a:r>
              <a:r>
                <a:rPr lang="en-US" altLang="zh-CN" sz="2000" b="1" dirty="0">
                  <a:solidFill>
                    <a:srgbClr val="FF0000"/>
                  </a:solidFill>
                  <a:latin typeface="Times New Roman" pitchFamily="18" charset="0"/>
                  <a:ea typeface="黑体" pitchFamily="49" charset="-122"/>
                </a:rPr>
                <a:t>li123452644</a:t>
              </a:r>
            </a:p>
            <a:p>
              <a:pPr algn="ctr" eaLnBrk="0" hangingPunct="0">
                <a:lnSpc>
                  <a:spcPct val="125000"/>
                </a:lnSpc>
              </a:pPr>
              <a:r>
                <a:rPr lang="en-US" altLang="zh-CN" sz="2000" b="1" dirty="0">
                  <a:solidFill>
                    <a:srgbClr val="FF0000"/>
                  </a:solidFill>
                  <a:latin typeface="Times New Roman" pitchFamily="18" charset="0"/>
                  <a:ea typeface="黑体" pitchFamily="49" charset="-122"/>
                </a:rPr>
                <a:t>Email</a:t>
              </a:r>
              <a:r>
                <a:rPr lang="en-US" altLang="zh-CN" sz="2000" b="1" dirty="0">
                  <a:latin typeface="Times New Roman" pitchFamily="18" charset="0"/>
                  <a:ea typeface="黑体" pitchFamily="49" charset="-122"/>
                </a:rPr>
                <a:t>: </a:t>
              </a:r>
              <a:r>
                <a:rPr lang="en-US" altLang="zh-CN" sz="2000" b="1" dirty="0">
                  <a:solidFill>
                    <a:srgbClr val="0000FF"/>
                  </a:solidFill>
                  <a:latin typeface="Times New Roman" pitchFamily="18" charset="0"/>
                  <a:ea typeface="黑体" pitchFamily="49" charset="-122"/>
                </a:rPr>
                <a:t>peipeili@hfut.edu.cn</a:t>
              </a:r>
            </a:p>
            <a:p>
              <a:pPr algn="ctr" eaLnBrk="0" hangingPunct="0">
                <a:lnSpc>
                  <a:spcPct val="125000"/>
                </a:lnSpc>
              </a:pPr>
              <a:r>
                <a:rPr lang="zh-CN" altLang="en-US" sz="2000" b="1" dirty="0">
                  <a:solidFill>
                    <a:srgbClr val="FF0000"/>
                  </a:solidFill>
                  <a:latin typeface="Times New Roman" pitchFamily="18" charset="0"/>
                  <a:ea typeface="黑体" pitchFamily="49" charset="-122"/>
                </a:rPr>
                <a:t>手机号</a:t>
              </a:r>
              <a:r>
                <a:rPr lang="zh-CN" altLang="en-US" sz="2000" b="1" dirty="0">
                  <a:latin typeface="Times New Roman" pitchFamily="18" charset="0"/>
                  <a:ea typeface="黑体" pitchFamily="49" charset="-122"/>
                </a:rPr>
                <a:t>：</a:t>
              </a:r>
              <a:r>
                <a:rPr lang="en-US" altLang="zh-CN" sz="2000" b="1" dirty="0">
                  <a:solidFill>
                    <a:srgbClr val="0000FF"/>
                  </a:solidFill>
                  <a:latin typeface="Times New Roman" pitchFamily="18" charset="0"/>
                  <a:ea typeface="黑体" pitchFamily="49" charset="-122"/>
                </a:rPr>
                <a:t>13956043016</a:t>
              </a:r>
            </a:p>
            <a:p>
              <a:pPr marL="0" lvl="1" algn="ctr" eaLnBrk="0" hangingPunct="0">
                <a:lnSpc>
                  <a:spcPct val="125000"/>
                </a:lnSpc>
              </a:pPr>
              <a:r>
                <a:rPr lang="zh-CN" altLang="en-US" sz="2000" b="1" dirty="0">
                  <a:latin typeface="Times New Roman" pitchFamily="18" charset="0"/>
                  <a:ea typeface="黑体" pitchFamily="49" charset="-122"/>
                </a:rPr>
                <a:t>         合肥工业大学智能计算与数据挖掘千人团队 </a:t>
              </a:r>
              <a:r>
                <a:rPr lang="en-US" altLang="zh-CN" sz="2000" u="sng" dirty="0">
                  <a:solidFill>
                    <a:srgbClr val="0000FF"/>
                  </a:solidFill>
                </a:rPr>
                <a:t>http://dmic.bigke.org/</a:t>
              </a:r>
              <a:endParaRPr lang="en-US" altLang="zh-CN" sz="2000" b="1" u="sng" dirty="0">
                <a:solidFill>
                  <a:srgbClr val="0000FF"/>
                </a:solidFill>
                <a:latin typeface="Times New Roman" pitchFamily="18" charset="0"/>
                <a:ea typeface="黑体" pitchFamily="49" charset="-122"/>
              </a:endParaRPr>
            </a:p>
            <a:p>
              <a:pPr algn="ctr" eaLnBrk="0" hangingPunct="0"/>
              <a:r>
                <a:rPr lang="zh-CN" altLang="en-US" sz="2000" b="1" dirty="0">
                  <a:latin typeface="Times New Roman" pitchFamily="18" charset="0"/>
                  <a:ea typeface="黑体" pitchFamily="49" charset="-122"/>
                </a:rPr>
                <a:t> </a:t>
              </a:r>
            </a:p>
          </p:txBody>
        </p:sp>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80865" y="6418213"/>
              <a:ext cx="666651" cy="286658"/>
            </a:xfrm>
            <a:prstGeom prst="rect">
              <a:avLst/>
            </a:prstGeom>
          </p:spPr>
        </p:pic>
      </p:grpSp>
      <p:grpSp>
        <p:nvGrpSpPr>
          <p:cNvPr id="8" name="组合 7"/>
          <p:cNvGrpSpPr/>
          <p:nvPr/>
        </p:nvGrpSpPr>
        <p:grpSpPr>
          <a:xfrm>
            <a:off x="323528" y="3356992"/>
            <a:ext cx="2143084" cy="551837"/>
            <a:chOff x="728936" y="4175538"/>
            <a:chExt cx="2204016" cy="584775"/>
          </a:xfrm>
        </p:grpSpPr>
        <p:sp>
          <p:nvSpPr>
            <p:cNvPr id="9" name="矩形 8"/>
            <p:cNvSpPr/>
            <p:nvPr/>
          </p:nvSpPr>
          <p:spPr>
            <a:xfrm>
              <a:off x="1100399" y="4175538"/>
              <a:ext cx="1832553" cy="584775"/>
            </a:xfrm>
            <a:prstGeom prst="rect">
              <a:avLst/>
            </a:prstGeom>
          </p:spPr>
          <p:txBody>
            <a:bodyPr wrap="none">
              <a:spAutoFit/>
            </a:bodyPr>
            <a:lstStyle/>
            <a:p>
              <a:pPr>
                <a:buClr>
                  <a:srgbClr val="FF0000"/>
                </a:buClr>
              </a:pPr>
              <a:r>
                <a:rPr lang="zh-CN" altLang="en-US" sz="3000" b="1" dirty="0">
                  <a:latin typeface="Verdana" pitchFamily="34" charset="0"/>
                  <a:ea typeface="黑体" pitchFamily="49" charset="-122"/>
                </a:rPr>
                <a:t>联系方式</a:t>
              </a:r>
            </a:p>
          </p:txBody>
        </p:sp>
        <p:pic>
          <p:nvPicPr>
            <p:cNvPr id="10" name="图片 1"/>
            <p:cNvPicPr>
              <a:picLocks noChangeAspect="1" noChangeArrowheads="1"/>
            </p:cNvPicPr>
            <p:nvPr/>
          </p:nvPicPr>
          <p:blipFill>
            <a:blip r:embed="rId4" cstate="print">
              <a:clrChange>
                <a:clrFrom>
                  <a:srgbClr val="FFFFFF"/>
                </a:clrFrom>
                <a:clrTo>
                  <a:srgbClr val="FFFFFF">
                    <a:alpha val="0"/>
                  </a:srgbClr>
                </a:clrTo>
              </a:clrChange>
            </a:blip>
            <a:srcRect/>
            <a:stretch>
              <a:fillRect/>
            </a:stretch>
          </p:blipFill>
          <p:spPr bwMode="auto">
            <a:xfrm>
              <a:off x="728936" y="4235450"/>
              <a:ext cx="401364" cy="434022"/>
            </a:xfrm>
            <a:prstGeom prst="rect">
              <a:avLst/>
            </a:prstGeom>
            <a:noFill/>
            <a:ln w="9525">
              <a:noFill/>
              <a:miter lim="800000"/>
              <a:headEnd/>
              <a:tailEnd/>
            </a:ln>
          </p:spPr>
        </p:pic>
      </p:grpSp>
      <p:sp>
        <p:nvSpPr>
          <p:cNvPr id="12" name="矩形 11"/>
          <p:cNvSpPr/>
          <p:nvPr/>
        </p:nvSpPr>
        <p:spPr>
          <a:xfrm>
            <a:off x="3707904" y="1916832"/>
            <a:ext cx="1574470" cy="646331"/>
          </a:xfrm>
          <a:prstGeom prst="rect">
            <a:avLst/>
          </a:prstGeom>
        </p:spPr>
        <p:txBody>
          <a:bodyPr wrap="none">
            <a:spAutoFit/>
          </a:bodyPr>
          <a:lstStyle/>
          <a:p>
            <a:pPr marL="514350" indent="-514350">
              <a:buClr>
                <a:srgbClr val="FF0000"/>
              </a:buClr>
            </a:pPr>
            <a:r>
              <a:rPr lang="zh-CN" altLang="en-US" sz="3600" b="1" dirty="0"/>
              <a:t>谢谢！</a:t>
            </a:r>
            <a:endParaRPr lang="zh-CN" altLang="zh-CN" sz="3600" b="1" dirty="0"/>
          </a:p>
        </p:txBody>
      </p:sp>
    </p:spTree>
  </p:cSld>
  <p:clrMapOvr>
    <a:masterClrMapping/>
  </p:clrMapOvr>
  <p:transition spd="slow" advClick="0" advTm="1622">
    <p:pull dir="d"/>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文本占位符 20482"/>
          <p:cNvSpPr>
            <a:spLocks noGrp="1"/>
          </p:cNvSpPr>
          <p:nvPr>
            <p:ph idx="1"/>
          </p:nvPr>
        </p:nvSpPr>
        <p:spPr>
          <a:xfrm>
            <a:off x="394445" y="1004720"/>
            <a:ext cx="8510840" cy="4678451"/>
          </a:xfrm>
        </p:spPr>
        <p:txBody>
          <a:bodyPr/>
          <a:lstStyle/>
          <a:p>
            <a:pPr fontAlgn="base">
              <a:spcBef>
                <a:spcPct val="0"/>
              </a:spcBef>
              <a:buClr>
                <a:srgbClr val="FF0000"/>
              </a:buClr>
              <a:buSzPct val="90000"/>
              <a:buFont typeface="Wingdings" panose="05000000000000000000" pitchFamily="2" charset="2"/>
              <a:buChar char="n"/>
            </a:pPr>
            <a:r>
              <a:rPr lang="zh-CN" altLang="en-US" sz="2400" b="1" noProof="1"/>
              <a:t>按文件中数据的组织形式</a:t>
            </a:r>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a:solidFill>
                  <a:srgbClr val="FF0000"/>
                </a:solidFill>
              </a:rPr>
              <a:t>文本文件</a:t>
            </a:r>
            <a:r>
              <a:rPr lang="en-US" altLang="zh-CN" sz="1800" b="1" noProof="1">
                <a:solidFill>
                  <a:srgbClr val="0000FF"/>
                </a:solidFill>
              </a:rPr>
              <a:t>(Text File)</a:t>
            </a:r>
            <a:r>
              <a:rPr lang="zh-CN" altLang="en-US" sz="1600" noProof="1"/>
              <a:t>：文本文件存储的是常规字符串，由若干文本行组成，通常每行以换行符'\n'结尾。</a:t>
            </a:r>
            <a:r>
              <a:rPr lang="zh-CN" altLang="en-US" sz="1600" noProof="1">
                <a:solidFill>
                  <a:srgbClr val="FF0000"/>
                </a:solidFill>
              </a:rPr>
              <a:t>常规字符串是指记事本或其他文本编辑器能正常显示、编辑并且人类能够直接阅读和理解的字符串</a:t>
            </a:r>
            <a:r>
              <a:rPr lang="zh-CN" altLang="en-US" sz="1600" noProof="1"/>
              <a:t>，如英文字母、汉字、数字字符串。文本文件可以使用字处理软件如gedit、记事本进行编辑。</a:t>
            </a:r>
          </a:p>
          <a:p>
            <a:pPr marL="674370" indent="-342265">
              <a:lnSpc>
                <a:spcPct val="130000"/>
              </a:lnSpc>
              <a:spcBef>
                <a:spcPts val="1200"/>
              </a:spcBef>
              <a:spcAft>
                <a:spcPts val="600"/>
              </a:spcAft>
              <a:buClr>
                <a:srgbClr val="FF0000"/>
              </a:buClr>
              <a:buSzPct val="90000"/>
              <a:buFont typeface="Wingdings" panose="05000000000000000000" charset="0"/>
              <a:buChar char="ü"/>
            </a:pPr>
            <a:r>
              <a:rPr lang="zh-CN" altLang="en-US" sz="1800" b="1" noProof="1">
                <a:solidFill>
                  <a:srgbClr val="FF0000"/>
                </a:solidFill>
              </a:rPr>
              <a:t>二进制文件</a:t>
            </a:r>
            <a:r>
              <a:rPr lang="en-US" altLang="zh-CN" sz="1800" b="1" noProof="1"/>
              <a:t>(</a:t>
            </a:r>
            <a:r>
              <a:rPr lang="en-US" altLang="zh-CN" sz="1800" b="1" noProof="1">
                <a:solidFill>
                  <a:srgbClr val="0000FF"/>
                </a:solidFill>
              </a:rPr>
              <a:t>Binary File</a:t>
            </a:r>
            <a:r>
              <a:rPr lang="en-US" altLang="zh-CN" sz="1800" b="1" noProof="1"/>
              <a:t>)</a:t>
            </a:r>
            <a:r>
              <a:rPr lang="zh-CN" altLang="en-US" sz="1600" noProof="1"/>
              <a:t>：</a:t>
            </a:r>
            <a:r>
              <a:rPr lang="zh-CN" altLang="en-US" sz="1600" noProof="1">
                <a:solidFill>
                  <a:srgbClr val="FF0000"/>
                </a:solidFill>
              </a:rPr>
              <a:t>二进制文件把对象内容以字节串(bytes)进行存储</a:t>
            </a:r>
            <a:r>
              <a:rPr lang="zh-CN" altLang="en-US" sz="1600" noProof="1"/>
              <a:t>，无法用记事本或其他普通字处理软件直接进行编辑，通常也无法被人类直接阅读和理解，</a:t>
            </a:r>
            <a:r>
              <a:rPr lang="zh-CN" altLang="en-US" sz="1600" noProof="1">
                <a:solidFill>
                  <a:srgbClr val="FF0000"/>
                </a:solidFill>
              </a:rPr>
              <a:t>需要使用专门的软件</a:t>
            </a:r>
            <a:r>
              <a:rPr lang="zh-CN" altLang="en-US" sz="1600" noProof="1"/>
              <a:t>进行解码后读取、显示、修改或执行。常见的如图形图像文件、音视频文件、可执行文件、资源文件、各种数据库文件、各类office文档等都属于二进制文件。</a:t>
            </a:r>
          </a:p>
        </p:txBody>
      </p:sp>
      <p:sp>
        <p:nvSpPr>
          <p:cNvPr id="6" name="矩形 5"/>
          <p:cNvSpPr/>
          <p:nvPr/>
        </p:nvSpPr>
        <p:spPr>
          <a:xfrm>
            <a:off x="751158" y="4960791"/>
            <a:ext cx="6286500" cy="415498"/>
          </a:xfrm>
          <a:prstGeom prst="rect">
            <a:avLst/>
          </a:prstGeom>
        </p:spPr>
        <p:txBody>
          <a:bodyPr wrap="square">
            <a:spAutoFit/>
          </a:bodyPr>
          <a:lstStyle/>
          <a:p>
            <a:pPr indent="269875" algn="just">
              <a:lnSpc>
                <a:spcPct val="150000"/>
              </a:lnSpc>
              <a:buClr>
                <a:srgbClr val="FF0000"/>
              </a:buClr>
              <a:buFont typeface="Wingdings" pitchFamily="2" charset="2"/>
              <a:buChar char="ü"/>
            </a:pPr>
            <a:r>
              <a:rPr lang="zh-CN" altLang="zh-CN" sz="1400" b="1" dirty="0">
                <a:latin typeface="Times New Roman" panose="02020603050405020304" pitchFamily="18" charset="0"/>
                <a:ea typeface="仿宋" panose="02010609060101010101" pitchFamily="49" charset="-122"/>
                <a:cs typeface="Times New Roman" pitchFamily="18" charset="0"/>
              </a:rPr>
              <a:t>二进制文件</a:t>
            </a:r>
            <a:r>
              <a:rPr lang="zh-CN" altLang="en-US" sz="1400" b="1" dirty="0">
                <a:latin typeface="Times New Roman" panose="02020603050405020304" pitchFamily="18" charset="0"/>
                <a:ea typeface="仿宋" panose="02010609060101010101" pitchFamily="49" charset="-122"/>
                <a:cs typeface="Times New Roman" pitchFamily="18" charset="0"/>
              </a:rPr>
              <a:t>：</a:t>
            </a:r>
            <a:r>
              <a:rPr lang="zh-CN" altLang="zh-CN" sz="1400" b="1" dirty="0">
                <a:latin typeface="Times New Roman" panose="02020603050405020304" pitchFamily="18" charset="0"/>
                <a:ea typeface="仿宋" panose="02010609060101010101" pitchFamily="49" charset="-122"/>
                <a:cs typeface="Times New Roman" pitchFamily="18" charset="0"/>
              </a:rPr>
              <a:t>比特</a:t>
            </a:r>
            <a:r>
              <a:rPr lang="en-US" altLang="zh-CN" sz="1400" b="1" dirty="0">
                <a:latin typeface="Times New Roman" panose="02020603050405020304" pitchFamily="18" charset="0"/>
                <a:ea typeface="仿宋" panose="02010609060101010101" pitchFamily="49" charset="-122"/>
                <a:cs typeface="Times New Roman" pitchFamily="18" charset="0"/>
              </a:rPr>
              <a:t>0</a:t>
            </a:r>
            <a:r>
              <a:rPr lang="zh-CN" altLang="zh-CN" sz="1400" b="1" dirty="0">
                <a:latin typeface="Times New Roman" panose="02020603050405020304" pitchFamily="18" charset="0"/>
                <a:ea typeface="仿宋" panose="02010609060101010101" pitchFamily="49" charset="-122"/>
                <a:cs typeface="Times New Roman" pitchFamily="18" charset="0"/>
              </a:rPr>
              <a:t>和比特</a:t>
            </a:r>
            <a:r>
              <a:rPr lang="en-US" altLang="zh-CN" sz="1400" b="1" dirty="0">
                <a:latin typeface="Times New Roman" panose="02020603050405020304" pitchFamily="18" charset="0"/>
                <a:ea typeface="仿宋" panose="02010609060101010101" pitchFamily="49" charset="-122"/>
                <a:cs typeface="Times New Roman" pitchFamily="18" charset="0"/>
              </a:rPr>
              <a:t>1</a:t>
            </a:r>
            <a:r>
              <a:rPr lang="zh-CN" altLang="zh-CN" sz="1400" b="1" dirty="0">
                <a:latin typeface="Times New Roman" panose="02020603050405020304" pitchFamily="18" charset="0"/>
                <a:ea typeface="仿宋" panose="02010609060101010101" pitchFamily="49" charset="-122"/>
                <a:cs typeface="Times New Roman" pitchFamily="18" charset="0"/>
              </a:rPr>
              <a:t>组成，没统一字符编码</a:t>
            </a:r>
            <a:endParaRPr lang="zh-CN" altLang="en-US" b="1" dirty="0">
              <a:latin typeface="Times New Roman" panose="02020603050405020304" pitchFamily="18" charset="0"/>
              <a:ea typeface="仿宋" panose="02010609060101010101" pitchFamily="49" charset="-122"/>
            </a:endParaRPr>
          </a:p>
        </p:txBody>
      </p:sp>
      <p:sp>
        <p:nvSpPr>
          <p:cNvPr id="7" name="矩形 6"/>
          <p:cNvSpPr/>
          <p:nvPr/>
        </p:nvSpPr>
        <p:spPr>
          <a:xfrm>
            <a:off x="709594" y="5421686"/>
            <a:ext cx="6951518" cy="415498"/>
          </a:xfrm>
          <a:prstGeom prst="rect">
            <a:avLst/>
          </a:prstGeom>
        </p:spPr>
        <p:txBody>
          <a:bodyPr wrap="square">
            <a:spAutoFit/>
          </a:bodyPr>
          <a:lstStyle/>
          <a:p>
            <a:pPr indent="269875" algn="just">
              <a:lnSpc>
                <a:spcPct val="150000"/>
              </a:lnSpc>
              <a:buClr>
                <a:srgbClr val="FF0000"/>
              </a:buClr>
              <a:buFont typeface="Wingdings" pitchFamily="2" charset="2"/>
              <a:buChar char="ü"/>
            </a:pPr>
            <a:r>
              <a:rPr lang="zh-CN" altLang="zh-CN" sz="1400" b="1" dirty="0">
                <a:latin typeface="Times New Roman" panose="02020603050405020304" pitchFamily="18" charset="0"/>
                <a:ea typeface="仿宋" panose="02010609060101010101" pitchFamily="49" charset="-122"/>
                <a:cs typeface="Times New Roman" pitchFamily="18" charset="0"/>
              </a:rPr>
              <a:t>二进制文件和文本文件最主要的区别在于</a:t>
            </a:r>
            <a:r>
              <a:rPr lang="zh-CN" altLang="zh-CN" sz="1400" b="1" dirty="0">
                <a:solidFill>
                  <a:srgbClr val="FF0000"/>
                </a:solidFill>
                <a:latin typeface="Times New Roman" panose="02020603050405020304" pitchFamily="18" charset="0"/>
                <a:ea typeface="仿宋" panose="02010609060101010101" pitchFamily="49" charset="-122"/>
                <a:cs typeface="Times New Roman" pitchFamily="18" charset="0"/>
              </a:rPr>
              <a:t>是否有统一的字符编码</a:t>
            </a:r>
            <a:endParaRPr lang="en-US" altLang="zh-CN" sz="1400" b="1" dirty="0">
              <a:solidFill>
                <a:srgbClr val="FF0000"/>
              </a:solidFill>
              <a:latin typeface="Times New Roman" panose="02020603050405020304" pitchFamily="18" charset="0"/>
              <a:ea typeface="仿宋" panose="02010609060101010101" pitchFamily="49" charset="-122"/>
              <a:cs typeface="Times New Roman" pitchFamily="18" charset="0"/>
            </a:endParaRPr>
          </a:p>
        </p:txBody>
      </p:sp>
      <p:grpSp>
        <p:nvGrpSpPr>
          <p:cNvPr id="8" name="组合 7"/>
          <p:cNvGrpSpPr/>
          <p:nvPr/>
        </p:nvGrpSpPr>
        <p:grpSpPr>
          <a:xfrm>
            <a:off x="5525653" y="4451673"/>
            <a:ext cx="1868718" cy="924616"/>
            <a:chOff x="7080019" y="5322831"/>
            <a:chExt cx="1868718" cy="924616"/>
          </a:xfrm>
        </p:grpSpPr>
        <p:pic>
          <p:nvPicPr>
            <p:cNvPr id="9" name="Picture 16"/>
            <p:cNvPicPr>
              <a:picLocks noChangeAspect="1" noChangeArrowheads="1"/>
            </p:cNvPicPr>
            <p:nvPr/>
          </p:nvPicPr>
          <p:blipFill>
            <a:blip r:embed="rId2" cstate="print"/>
            <a:srcRect/>
            <a:stretch>
              <a:fillRect/>
            </a:stretch>
          </p:blipFill>
          <p:spPr bwMode="auto">
            <a:xfrm>
              <a:off x="7081578" y="5518785"/>
              <a:ext cx="1266825" cy="266700"/>
            </a:xfrm>
            <a:prstGeom prst="rect">
              <a:avLst/>
            </a:prstGeom>
            <a:noFill/>
            <a:ln w="9525">
              <a:noFill/>
              <a:miter lim="800000"/>
              <a:headEnd/>
              <a:tailEnd/>
            </a:ln>
          </p:spPr>
        </p:pic>
        <p:pic>
          <p:nvPicPr>
            <p:cNvPr id="10" name="Picture 17"/>
            <p:cNvPicPr>
              <a:picLocks noChangeAspect="1" noChangeArrowheads="1"/>
            </p:cNvPicPr>
            <p:nvPr/>
          </p:nvPicPr>
          <p:blipFill>
            <a:blip r:embed="rId3" cstate="print"/>
            <a:srcRect/>
            <a:stretch>
              <a:fillRect/>
            </a:stretch>
          </p:blipFill>
          <p:spPr bwMode="auto">
            <a:xfrm>
              <a:off x="7080019" y="5322831"/>
              <a:ext cx="800100" cy="200025"/>
            </a:xfrm>
            <a:prstGeom prst="rect">
              <a:avLst/>
            </a:prstGeom>
            <a:noFill/>
            <a:ln w="9525">
              <a:noFill/>
              <a:miter lim="800000"/>
              <a:headEnd/>
              <a:tailEnd/>
            </a:ln>
          </p:spPr>
        </p:pic>
        <p:pic>
          <p:nvPicPr>
            <p:cNvPr id="11" name="Picture 2"/>
            <p:cNvPicPr>
              <a:picLocks noChangeAspect="1" noChangeArrowheads="1"/>
            </p:cNvPicPr>
            <p:nvPr/>
          </p:nvPicPr>
          <p:blipFill>
            <a:blip r:embed="rId4" cstate="print"/>
            <a:srcRect/>
            <a:stretch>
              <a:fillRect/>
            </a:stretch>
          </p:blipFill>
          <p:spPr bwMode="auto">
            <a:xfrm>
              <a:off x="7081837" y="5790247"/>
              <a:ext cx="1866900" cy="457200"/>
            </a:xfrm>
            <a:prstGeom prst="rect">
              <a:avLst/>
            </a:prstGeom>
            <a:noFill/>
            <a:ln w="9525">
              <a:noFill/>
              <a:miter lim="800000"/>
              <a:headEnd/>
              <a:tailEnd/>
            </a:ln>
          </p:spPr>
        </p:pic>
      </p:grpSp>
      <p:sp>
        <p:nvSpPr>
          <p:cNvPr id="12" name="矩形 11"/>
          <p:cNvSpPr/>
          <p:nvPr/>
        </p:nvSpPr>
        <p:spPr>
          <a:xfrm>
            <a:off x="4329564" y="5999044"/>
            <a:ext cx="2690160" cy="369332"/>
          </a:xfrm>
          <a:prstGeom prst="rect">
            <a:avLst/>
          </a:prstGeom>
        </p:spPr>
        <p:txBody>
          <a:bodyPr wrap="none">
            <a:spAutoFit/>
          </a:bodyPr>
          <a:lstStyle/>
          <a:p>
            <a:r>
              <a:rPr lang="en-US" altLang="zh-CN" b="1" dirty="0">
                <a:solidFill>
                  <a:srgbClr val="0000FF"/>
                </a:solidFill>
                <a:latin typeface="Times New Roman" panose="02020603050405020304" pitchFamily="18" charset="0"/>
                <a:ea typeface="仿宋" panose="02010609060101010101" pitchFamily="49" charset="-122"/>
              </a:rPr>
              <a:t>ASCII</a:t>
            </a:r>
            <a:r>
              <a:rPr lang="zh-CN" altLang="en-US" b="1" dirty="0">
                <a:solidFill>
                  <a:srgbClr val="0000FF"/>
                </a:solidFill>
                <a:latin typeface="Times New Roman" panose="02020603050405020304" pitchFamily="18" charset="0"/>
                <a:ea typeface="仿宋" panose="02010609060101010101" pitchFamily="49" charset="-122"/>
              </a:rPr>
              <a:t>码、</a:t>
            </a:r>
            <a:r>
              <a:rPr lang="en-US" altLang="zh-CN" b="1" dirty="0">
                <a:solidFill>
                  <a:srgbClr val="0000FF"/>
                </a:solidFill>
                <a:latin typeface="Times New Roman" panose="02020603050405020304" pitchFamily="18" charset="0"/>
                <a:ea typeface="仿宋" panose="02010609060101010101" pitchFamily="49" charset="-122"/>
              </a:rPr>
              <a:t>GBK</a:t>
            </a:r>
            <a:r>
              <a:rPr lang="zh-CN" altLang="en-US" b="1" dirty="0">
                <a:solidFill>
                  <a:srgbClr val="0000FF"/>
                </a:solidFill>
                <a:latin typeface="Times New Roman" panose="02020603050405020304" pitchFamily="18" charset="0"/>
                <a:ea typeface="仿宋" panose="02010609060101010101" pitchFamily="49" charset="-122"/>
              </a:rPr>
              <a:t>、</a:t>
            </a:r>
            <a:r>
              <a:rPr lang="en-US" altLang="zh-CN" b="1" dirty="0">
                <a:solidFill>
                  <a:srgbClr val="0000FF"/>
                </a:solidFill>
                <a:latin typeface="Times New Roman" panose="02020603050405020304" pitchFamily="18" charset="0"/>
                <a:ea typeface="仿宋" panose="02010609060101010101" pitchFamily="49" charset="-122"/>
              </a:rPr>
              <a:t>UTF-8</a:t>
            </a:r>
            <a:endParaRPr lang="zh-CN" altLang="en-US" b="1" dirty="0">
              <a:solidFill>
                <a:srgbClr val="0000FF"/>
              </a:solidFill>
              <a:latin typeface="Times New Roman" panose="02020603050405020304" pitchFamily="18" charset="0"/>
              <a:ea typeface="仿宋" panose="02010609060101010101" pitchFamily="49" charset="-122"/>
            </a:endParaRPr>
          </a:p>
        </p:txBody>
      </p:sp>
      <p:grpSp>
        <p:nvGrpSpPr>
          <p:cNvPr id="13" name="组合 12"/>
          <p:cNvGrpSpPr/>
          <p:nvPr/>
        </p:nvGrpSpPr>
        <p:grpSpPr>
          <a:xfrm>
            <a:off x="251520" y="116632"/>
            <a:ext cx="4231148" cy="684042"/>
            <a:chOff x="670633" y="1326432"/>
            <a:chExt cx="4231148" cy="684042"/>
          </a:xfrm>
        </p:grpSpPr>
        <p:sp>
          <p:nvSpPr>
            <p:cNvPr id="14" name="TextBox 6"/>
            <p:cNvSpPr txBox="1">
              <a:spLocks noChangeArrowheads="1"/>
            </p:cNvSpPr>
            <p:nvPr/>
          </p:nvSpPr>
          <p:spPr bwMode="auto">
            <a:xfrm>
              <a:off x="670633" y="1326432"/>
              <a:ext cx="4231148"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7.1 </a:t>
              </a:r>
              <a:r>
                <a:rPr lang="zh-CN" altLang="en-US" sz="3600" b="1" dirty="0">
                  <a:latin typeface="Times New Roman" pitchFamily="18" charset="0"/>
                  <a:ea typeface="黑体" pitchFamily="49" charset="-122"/>
                </a:rPr>
                <a:t>概述</a:t>
              </a:r>
              <a:endParaRPr lang="zh-CN" altLang="en-US" sz="3600" b="1" dirty="0">
                <a:latin typeface="黑体" pitchFamily="49" charset="-122"/>
                <a:ea typeface="黑体" pitchFamily="49" charset="-122"/>
              </a:endParaRPr>
            </a:p>
          </p:txBody>
        </p:sp>
        <p:grpSp>
          <p:nvGrpSpPr>
            <p:cNvPr id="15" name="组合 14"/>
            <p:cNvGrpSpPr/>
            <p:nvPr/>
          </p:nvGrpSpPr>
          <p:grpSpPr>
            <a:xfrm>
              <a:off x="958665" y="1327471"/>
              <a:ext cx="842977" cy="683003"/>
              <a:chOff x="958665" y="1327471"/>
              <a:chExt cx="842977" cy="683003"/>
            </a:xfrm>
          </p:grpSpPr>
          <p:sp>
            <p:nvSpPr>
              <p:cNvPr id="16" name="Freeform 5"/>
              <p:cNvSpPr>
                <a:spLocks/>
              </p:cNvSpPr>
              <p:nvPr/>
            </p:nvSpPr>
            <p:spPr bwMode="auto">
              <a:xfrm>
                <a:off x="958665" y="1327471"/>
                <a:ext cx="842977" cy="683003"/>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FF8080"/>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pic>
            <p:nvPicPr>
              <p:cNvPr id="17" name="图片 16" descr="1.jpg"/>
              <p:cNvPicPr>
                <a:picLocks noChangeAspect="1"/>
              </p:cNvPicPr>
              <p:nvPr/>
            </p:nvPicPr>
            <p:blipFill>
              <a:blip r:embed="rId5" cstate="print"/>
              <a:stretch>
                <a:fillRect/>
              </a:stretch>
            </p:blipFill>
            <p:spPr>
              <a:xfrm>
                <a:off x="1189071" y="1467621"/>
                <a:ext cx="377680" cy="419801"/>
              </a:xfrm>
              <a:prstGeom prst="rect">
                <a:avLst/>
              </a:prstGeom>
            </p:spPr>
          </p:pic>
        </p:grpSp>
      </p:grpSp>
    </p:spTree>
    <p:extLst>
      <p:ext uri="{BB962C8B-B14F-4D97-AF65-F5344CB8AC3E}">
        <p14:creationId xmlns:p14="http://schemas.microsoft.com/office/powerpoint/2010/main" val="3856692873"/>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6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76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76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animEffect transition="in" filter="fade">
                                      <p:cBhvr>
                                        <p:cTn id="19" dur="2000"/>
                                        <p:tgtEl>
                                          <p:spTgt spid="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additive="base">
                                        <p:cTn id="24" dur="500" fill="hold"/>
                                        <p:tgtEl>
                                          <p:spTgt spid="8"/>
                                        </p:tgtEl>
                                        <p:attrNameLst>
                                          <p:attrName>ppt_x</p:attrName>
                                        </p:attrNameLst>
                                      </p:cBhvr>
                                      <p:tavLst>
                                        <p:tav tm="0">
                                          <p:val>
                                            <p:strVal val="#ppt_x"/>
                                          </p:val>
                                        </p:tav>
                                        <p:tav tm="100000">
                                          <p:val>
                                            <p:strVal val="#ppt_x"/>
                                          </p:val>
                                        </p:tav>
                                      </p:tavLst>
                                    </p:anim>
                                    <p:anim calcmode="lin" valueType="num">
                                      <p:cBhvr additive="base">
                                        <p:cTn id="25"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8"/>
                                        </p:tgtEl>
                                        <p:attrNameLst>
                                          <p:attrName>style.visibility</p:attrName>
                                        </p:attrNameLst>
                                      </p:cBhvr>
                                      <p:to>
                                        <p:strVal val="hidden"/>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7">
                                            <p:txEl>
                                              <p:pRg st="0" end="0"/>
                                            </p:txEl>
                                          </p:spTgt>
                                        </p:tgtEl>
                                        <p:attrNameLst>
                                          <p:attrName>style.visibility</p:attrName>
                                        </p:attrNameLst>
                                      </p:cBhvr>
                                      <p:to>
                                        <p:strVal val="visible"/>
                                      </p:to>
                                    </p:set>
                                    <p:animEffect transition="in" filter="fade">
                                      <p:cBhvr>
                                        <p:cTn id="34" dur="2000"/>
                                        <p:tgtEl>
                                          <p:spTgt spid="7">
                                            <p:txEl>
                                              <p:pRg st="0" end="0"/>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2">
                                            <p:txEl>
                                              <p:pRg st="0" end="0"/>
                                            </p:txEl>
                                          </p:spTgt>
                                        </p:tgtEl>
                                        <p:attrNameLst>
                                          <p:attrName>style.visibility</p:attrName>
                                        </p:attrNameLst>
                                      </p:cBhvr>
                                      <p:to>
                                        <p:strVal val="visible"/>
                                      </p:to>
                                    </p:set>
                                    <p:animEffect transition="in" filter="fade">
                                      <p:cBhvr>
                                        <p:cTn id="39" dur="2000"/>
                                        <p:tgtEl>
                                          <p:spTgt spid="1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0" grpId="0" uiExpand="1" build="p"/>
      <p:bldP spid="6" grpId="0" build="allAtOnce"/>
      <p:bldP spid="7" grpId="0" build="allAtOnce"/>
      <p:bldP spid="12"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文本占位符 21506"/>
          <p:cNvSpPr>
            <a:spLocks noGrp="1"/>
          </p:cNvSpPr>
          <p:nvPr>
            <p:ph idx="1"/>
          </p:nvPr>
        </p:nvSpPr>
        <p:spPr>
          <a:xfrm>
            <a:off x="425564" y="918109"/>
            <a:ext cx="8229600" cy="4678451"/>
          </a:xfrm>
        </p:spPr>
        <p:txBody>
          <a:bodyPr vert="horz" wrap="square" lIns="68591" tIns="34295" rIns="68591" bIns="34295" numCol="1" anchor="t" anchorCtr="0" compatLnSpc="1">
            <a:prstTxWarp prst="textNoShape">
              <a:avLst/>
            </a:prstTxWarp>
          </a:bodyPr>
          <a:lstStyle/>
          <a:p>
            <a:pPr>
              <a:buClr>
                <a:srgbClr val="FF0000"/>
              </a:buClr>
              <a:buSzPct val="90000"/>
              <a:buFont typeface="Wingdings" panose="05000000000000000000" pitchFamily="2" charset="2"/>
              <a:buChar char="n"/>
            </a:pPr>
            <a:r>
              <a:rPr lang="zh-CN" altLang="en-US" sz="2400" b="1" dirty="0"/>
              <a:t>文件内容操作三步走：打开、读写、关闭。</a:t>
            </a:r>
          </a:p>
          <a:p>
            <a:pPr>
              <a:buSzPct val="90000"/>
              <a:buFont typeface="Wingdings" panose="05000000000000000000" pitchFamily="2" charset="2"/>
              <a:buNone/>
            </a:pPr>
            <a:endParaRPr lang="zh-CN" altLang="en-US" sz="1500" dirty="0"/>
          </a:p>
        </p:txBody>
      </p:sp>
      <p:grpSp>
        <p:nvGrpSpPr>
          <p:cNvPr id="4" name="组合 114"/>
          <p:cNvGrpSpPr/>
          <p:nvPr/>
        </p:nvGrpSpPr>
        <p:grpSpPr>
          <a:xfrm>
            <a:off x="147160" y="121967"/>
            <a:ext cx="6225040" cy="662730"/>
            <a:chOff x="511108" y="3380765"/>
            <a:chExt cx="6225040" cy="662730"/>
          </a:xfrm>
        </p:grpSpPr>
        <p:grpSp>
          <p:nvGrpSpPr>
            <p:cNvPr id="5" name="组合 105"/>
            <p:cNvGrpSpPr/>
            <p:nvPr/>
          </p:nvGrpSpPr>
          <p:grpSpPr>
            <a:xfrm>
              <a:off x="511108" y="3380765"/>
              <a:ext cx="6225040" cy="662730"/>
              <a:chOff x="511108" y="3380765"/>
              <a:chExt cx="6225040" cy="662730"/>
            </a:xfrm>
          </p:grpSpPr>
          <p:sp>
            <p:nvSpPr>
              <p:cNvPr id="7"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8"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6" name="图片 5"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3" name="矩形 2"/>
          <p:cNvSpPr/>
          <p:nvPr/>
        </p:nvSpPr>
        <p:spPr>
          <a:xfrm>
            <a:off x="425564" y="3987005"/>
            <a:ext cx="8250533" cy="2585323"/>
          </a:xfrm>
          <a:prstGeom prst="rect">
            <a:avLst/>
          </a:prstGeom>
        </p:spPr>
        <p:txBody>
          <a:bodyPr wrap="square">
            <a:spAutoFit/>
          </a:bodyPr>
          <a:lstStyle/>
          <a:p>
            <a:pPr>
              <a:spcBef>
                <a:spcPts val="0"/>
              </a:spcBef>
              <a:spcAft>
                <a:spcPts val="0"/>
              </a:spcAft>
              <a:buSzPct val="90000"/>
              <a:buFont typeface="Wingdings" panose="05000000000000000000" pitchFamily="2" charset="2"/>
              <a:buNone/>
            </a:pPr>
            <a:r>
              <a:rPr lang="zh-CN" altLang="en-US" dirty="0">
                <a:solidFill>
                  <a:srgbClr val="0000FF"/>
                </a:solidFill>
                <a:latin typeface="Times New Roman" panose="02020603050405020304" pitchFamily="18" charset="0"/>
              </a:rPr>
              <a:t>open</a:t>
            </a:r>
            <a:r>
              <a:rPr lang="zh-CN" altLang="en-US" dirty="0">
                <a:latin typeface="Times New Roman" panose="02020603050405020304" pitchFamily="18" charset="0"/>
              </a:rPr>
              <a:t>(file, mode = ‘r’, buffering = -1, encoding = None, errors = None,</a:t>
            </a:r>
          </a:p>
          <a:p>
            <a:pPr>
              <a:spcBef>
                <a:spcPts val="0"/>
              </a:spcBef>
              <a:spcAft>
                <a:spcPts val="0"/>
              </a:spcAft>
              <a:buSzPct val="90000"/>
              <a:buFont typeface="Wingdings" panose="05000000000000000000" pitchFamily="2" charset="2"/>
              <a:buNone/>
            </a:pPr>
            <a:r>
              <a:rPr lang="zh-CN" altLang="en-US" dirty="0">
                <a:latin typeface="Times New Roman" panose="02020603050405020304" pitchFamily="18" charset="0"/>
              </a:rPr>
              <a:t>          newline = None, closefd = True, opener = None)</a:t>
            </a:r>
            <a:endParaRPr lang="en-US" altLang="zh-CN" dirty="0">
              <a:latin typeface="Times New Roman" panose="02020603050405020304" pitchFamily="18" charset="0"/>
            </a:endParaRPr>
          </a:p>
          <a:p>
            <a:pPr>
              <a:spcBef>
                <a:spcPts val="0"/>
              </a:spcBef>
              <a:spcAft>
                <a:spcPts val="0"/>
              </a:spcAft>
              <a:buSzPct val="90000"/>
              <a:buFont typeface="Wingdings" panose="05000000000000000000" pitchFamily="2" charset="2"/>
              <a:buNone/>
            </a:pPr>
            <a:endParaRPr lang="zh-CN" altLang="en-US" dirty="0">
              <a:latin typeface="Times New Roman" panose="02020603050405020304" pitchFamily="18" charset="0"/>
            </a:endParaRPr>
          </a:p>
          <a:p>
            <a:pPr>
              <a:spcBef>
                <a:spcPts val="0"/>
              </a:spcBef>
              <a:spcAft>
                <a:spcPts val="0"/>
              </a:spcAft>
              <a:buSzPct val="90000"/>
              <a:buFont typeface="Wingdings" panose="05000000000000000000" charset="0"/>
              <a:buChar char=""/>
            </a:pPr>
            <a:r>
              <a:rPr lang="en-US" altLang="zh-CN" dirty="0">
                <a:solidFill>
                  <a:srgbClr val="FF0000"/>
                </a:solidFill>
                <a:latin typeface="Times New Roman" panose="02020603050405020304" pitchFamily="18" charset="0"/>
              </a:rPr>
              <a:t>file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指定了被打开的文件名称。</a:t>
            </a: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mode</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指定了打开文件后的处理方式。</a:t>
            </a:r>
          </a:p>
          <a:p>
            <a:pPr>
              <a:spcBef>
                <a:spcPts val="0"/>
              </a:spcBef>
              <a:spcAft>
                <a:spcPts val="0"/>
              </a:spcAft>
              <a:buFont typeface="Wingdings" panose="05000000000000000000" pitchFamily="2" charset="2"/>
              <a:buChar char="ü"/>
            </a:pPr>
            <a:r>
              <a:rPr lang="en-US" altLang="zh-CN" dirty="0">
                <a:solidFill>
                  <a:srgbClr val="FF0000"/>
                </a:solidFill>
                <a:latin typeface="Times New Roman" panose="02020603050405020304" pitchFamily="18" charset="0"/>
              </a:rPr>
              <a:t>buffering</a:t>
            </a:r>
            <a:r>
              <a:rPr lang="zh-CN" altLang="en-US" dirty="0">
                <a:solidFill>
                  <a:srgbClr val="FF0000"/>
                </a:solidFill>
                <a:latin typeface="Times New Roman" panose="02020603050405020304" pitchFamily="18" charset="0"/>
              </a:rPr>
              <a:t>参数</a:t>
            </a:r>
            <a:r>
              <a:rPr lang="zh-CN" altLang="en-US" dirty="0">
                <a:latin typeface="Times New Roman" panose="02020603050405020304" pitchFamily="18" charset="0"/>
              </a:rPr>
              <a:t>指定了读写文件的缓存模式。</a:t>
            </a:r>
            <a:r>
              <a:rPr lang="en-US" altLang="zh-CN" dirty="0">
                <a:latin typeface="Times New Roman" panose="02020603050405020304" pitchFamily="18" charset="0"/>
              </a:rPr>
              <a:t>0</a:t>
            </a:r>
            <a:r>
              <a:rPr lang="zh-CN" altLang="en-US" dirty="0">
                <a:latin typeface="Times New Roman" panose="02020603050405020304" pitchFamily="18" charset="0"/>
              </a:rPr>
              <a:t>表示不缓存，</a:t>
            </a:r>
            <a:r>
              <a:rPr lang="en-US" altLang="zh-CN" dirty="0">
                <a:latin typeface="Times New Roman" panose="02020603050405020304" pitchFamily="18" charset="0"/>
              </a:rPr>
              <a:t>1</a:t>
            </a:r>
            <a:r>
              <a:rPr lang="zh-CN" altLang="en-US" dirty="0">
                <a:latin typeface="Times New Roman" panose="02020603050405020304" pitchFamily="18" charset="0"/>
              </a:rPr>
              <a:t>表示缓存，如大于</a:t>
            </a:r>
            <a:r>
              <a:rPr lang="en-US" altLang="zh-CN" dirty="0">
                <a:latin typeface="Times New Roman" panose="02020603050405020304" pitchFamily="18" charset="0"/>
              </a:rPr>
              <a:t>1</a:t>
            </a:r>
            <a:r>
              <a:rPr lang="zh-CN" altLang="en-US" dirty="0">
                <a:latin typeface="Times New Roman" panose="02020603050405020304" pitchFamily="18" charset="0"/>
              </a:rPr>
              <a:t>则表示缓冲区的大小。默认值是缓存模式。</a:t>
            </a:r>
          </a:p>
          <a:p>
            <a:pPr>
              <a:spcBef>
                <a:spcPts val="0"/>
              </a:spcBef>
              <a:spcAft>
                <a:spcPts val="0"/>
              </a:spcAft>
              <a:buFont typeface="Wingdings" panose="05000000000000000000" pitchFamily="2" charset="2"/>
              <a:buChar char="ü"/>
            </a:pPr>
            <a:r>
              <a:rPr lang="zh-CN" altLang="en-US" dirty="0">
                <a:solidFill>
                  <a:srgbClr val="FF0000"/>
                </a:solidFill>
                <a:latin typeface="Times New Roman" panose="02020603050405020304" pitchFamily="18" charset="0"/>
              </a:rPr>
              <a:t>encoding参数</a:t>
            </a:r>
            <a:r>
              <a:rPr lang="zh-CN" altLang="en-US" dirty="0">
                <a:latin typeface="Times New Roman" panose="02020603050405020304" pitchFamily="18" charset="0"/>
              </a:rPr>
              <a:t>指定对文本进行编码和解码的方式，只适用于文本模式，可以使用Python支持的任何格式，如GBK、utf8、CP936等等。</a:t>
            </a:r>
            <a:endParaRPr lang="en-US" altLang="zh-CN" dirty="0">
              <a:latin typeface="Times New Roman" panose="02020603050405020304" pitchFamily="18" charset="0"/>
            </a:endParaRPr>
          </a:p>
        </p:txBody>
      </p:sp>
      <p:pic>
        <p:nvPicPr>
          <p:cNvPr id="11" name="图片 4"/>
          <p:cNvPicPr>
            <a:picLocks noChangeAspect="1" noChangeArrowheads="1"/>
          </p:cNvPicPr>
          <p:nvPr/>
        </p:nvPicPr>
        <p:blipFill>
          <a:blip r:embed="rId3" cstate="print"/>
          <a:srcRect/>
          <a:stretch>
            <a:fillRect/>
          </a:stretch>
        </p:blipFill>
        <p:spPr bwMode="auto">
          <a:xfrm>
            <a:off x="1362885" y="1353984"/>
            <a:ext cx="5624120" cy="2499609"/>
          </a:xfrm>
          <a:prstGeom prst="rect">
            <a:avLst/>
          </a:prstGeom>
          <a:noFill/>
          <a:ln w="9525">
            <a:noFill/>
            <a:miter lim="800000"/>
            <a:headEnd/>
            <a:tailEnd/>
          </a:ln>
        </p:spPr>
      </p:pic>
    </p:spTree>
    <p:extLst>
      <p:ext uri="{BB962C8B-B14F-4D97-AF65-F5344CB8AC3E}">
        <p14:creationId xmlns:p14="http://schemas.microsoft.com/office/powerpoint/2010/main" val="3402977986"/>
      </p:ext>
    </p:extLst>
  </p:cSld>
  <p:clrMapOvr>
    <a:masterClrMapping/>
  </p:clrMapOvr>
  <p:transition spd="slow" advClick="0">
    <p:pull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67544" y="954721"/>
            <a:ext cx="8229600" cy="4678451"/>
          </a:xfrm>
        </p:spPr>
        <p:txBody>
          <a:bodyPr/>
          <a:lstStyle/>
          <a:p>
            <a:pPr fontAlgn="base">
              <a:buClr>
                <a:srgbClr val="FF0000"/>
              </a:buClr>
              <a:buFont typeface="Wingdings" panose="05000000000000000000" pitchFamily="2" charset="2"/>
              <a:buChar char="n"/>
            </a:pPr>
            <a:r>
              <a:rPr lang="en-US" sz="2000" noProof="1"/>
              <a:t>如果执行正常，open()函数返回1个文件对象，通过该文件对象可以对文件进行读写操作</a:t>
            </a:r>
            <a:r>
              <a:rPr lang="zh-CN" altLang="en-US" sz="2000" noProof="1"/>
              <a:t>。</a:t>
            </a:r>
            <a:r>
              <a:rPr lang="en-US" sz="2000" noProof="1"/>
              <a:t>如果指定</a:t>
            </a:r>
            <a:r>
              <a:rPr lang="en-US" sz="2000" noProof="1">
                <a:solidFill>
                  <a:srgbClr val="FF0000"/>
                </a:solidFill>
              </a:rPr>
              <a:t>文件不存在</a:t>
            </a:r>
            <a:r>
              <a:rPr lang="en-US" sz="2000" noProof="1"/>
              <a:t>、</a:t>
            </a:r>
            <a:r>
              <a:rPr lang="en-US" sz="2000" noProof="1">
                <a:solidFill>
                  <a:srgbClr val="FF0000"/>
                </a:solidFill>
              </a:rPr>
              <a:t>访问权限不够</a:t>
            </a:r>
            <a:r>
              <a:rPr lang="en-US" sz="2000" noProof="1"/>
              <a:t>、</a:t>
            </a:r>
            <a:r>
              <a:rPr lang="en-US" sz="2000" noProof="1">
                <a:solidFill>
                  <a:srgbClr val="FF0000"/>
                </a:solidFill>
              </a:rPr>
              <a:t>磁盘空间不</a:t>
            </a:r>
            <a:r>
              <a:rPr lang="zh-CN" altLang="en-US" sz="2000" noProof="1">
                <a:solidFill>
                  <a:srgbClr val="FF0000"/>
                </a:solidFill>
              </a:rPr>
              <a:t>足</a:t>
            </a:r>
            <a:r>
              <a:rPr lang="en-US" sz="2000" noProof="1"/>
              <a:t>或其他原因导致创建文件对象失败则抛出异常。</a:t>
            </a:r>
          </a:p>
          <a:p>
            <a:pPr marL="0" indent="0">
              <a:buNone/>
            </a:pPr>
            <a:endParaRPr lang="en-US" sz="1800" noProof="1"/>
          </a:p>
          <a:p>
            <a:pPr marL="0" indent="0">
              <a:buNone/>
            </a:pPr>
            <a:endParaRPr lang="en-US" sz="1350" noProof="1"/>
          </a:p>
          <a:p>
            <a:pPr marL="0" indent="0">
              <a:spcBef>
                <a:spcPts val="0"/>
              </a:spcBef>
              <a:buNone/>
            </a:pPr>
            <a:endParaRPr lang="en-US" sz="1350" noProof="1"/>
          </a:p>
          <a:p>
            <a:pPr fontAlgn="base">
              <a:buClr>
                <a:srgbClr val="FF0000"/>
              </a:buClr>
              <a:buFont typeface="Wingdings" panose="05000000000000000000" pitchFamily="2" charset="2"/>
              <a:buChar char="n"/>
            </a:pPr>
            <a:r>
              <a:rPr lang="en-US" sz="2000" noProof="1"/>
              <a:t>当对文件内容操作完以后，</a:t>
            </a:r>
            <a:r>
              <a:rPr lang="en-US" sz="2000" noProof="1">
                <a:solidFill>
                  <a:srgbClr val="FF0000"/>
                </a:solidFill>
              </a:rPr>
              <a:t>一定要关闭文件对象</a:t>
            </a:r>
            <a:r>
              <a:rPr lang="en-US" sz="2000" noProof="1"/>
              <a:t>，这样才能保证所做的任何修改都确实被保存到文件中。</a:t>
            </a:r>
          </a:p>
        </p:txBody>
      </p:sp>
      <p:grpSp>
        <p:nvGrpSpPr>
          <p:cNvPr id="5" name="组合 114"/>
          <p:cNvGrpSpPr/>
          <p:nvPr/>
        </p:nvGrpSpPr>
        <p:grpSpPr>
          <a:xfrm>
            <a:off x="147160" y="121967"/>
            <a:ext cx="6225040" cy="662730"/>
            <a:chOff x="511108" y="3380765"/>
            <a:chExt cx="6225040" cy="662730"/>
          </a:xfrm>
        </p:grpSpPr>
        <p:grpSp>
          <p:nvGrpSpPr>
            <p:cNvPr id="6" name="组合 105"/>
            <p:cNvGrpSpPr/>
            <p:nvPr/>
          </p:nvGrpSpPr>
          <p:grpSpPr>
            <a:xfrm>
              <a:off x="511108" y="3380765"/>
              <a:ext cx="6225040" cy="662730"/>
              <a:chOff x="511108" y="3380765"/>
              <a:chExt cx="6225040" cy="662730"/>
            </a:xfrm>
          </p:grpSpPr>
          <p:sp>
            <p:nvSpPr>
              <p:cNvPr id="8" name="Freeform 5"/>
              <p:cNvSpPr>
                <a:spLocks/>
              </p:cNvSpPr>
              <p:nvPr/>
            </p:nvSpPr>
            <p:spPr bwMode="auto">
              <a:xfrm>
                <a:off x="933887" y="3380765"/>
                <a:ext cx="801702" cy="662730"/>
              </a:xfrm>
              <a:custGeom>
                <a:avLst/>
                <a:gdLst>
                  <a:gd name="T0" fmla="*/ 2151 w 2740"/>
                  <a:gd name="T1" fmla="*/ 2315 h 2446"/>
                  <a:gd name="T2" fmla="*/ 2055 w 2740"/>
                  <a:gd name="T3" fmla="*/ 2410 h 2446"/>
                  <a:gd name="T4" fmla="*/ 1918 w 2740"/>
                  <a:gd name="T5" fmla="*/ 2445 h 2446"/>
                  <a:gd name="T6" fmla="*/ 816 w 2740"/>
                  <a:gd name="T7" fmla="*/ 2445 h 2446"/>
                  <a:gd name="T8" fmla="*/ 685 w 2740"/>
                  <a:gd name="T9" fmla="*/ 2410 h 2446"/>
                  <a:gd name="T10" fmla="*/ 589 w 2740"/>
                  <a:gd name="T11" fmla="*/ 2314 h 2446"/>
                  <a:gd name="T12" fmla="*/ 36 w 2740"/>
                  <a:gd name="T13" fmla="*/ 1356 h 2446"/>
                  <a:gd name="T14" fmla="*/ 0 w 2740"/>
                  <a:gd name="T15" fmla="*/ 1223 h 2446"/>
                  <a:gd name="T16" fmla="*/ 36 w 2740"/>
                  <a:gd name="T17" fmla="*/ 1089 h 2446"/>
                  <a:gd name="T18" fmla="*/ 587 w 2740"/>
                  <a:gd name="T19" fmla="*/ 135 h 2446"/>
                  <a:gd name="T20" fmla="*/ 685 w 2740"/>
                  <a:gd name="T21" fmla="*/ 37 h 2446"/>
                  <a:gd name="T22" fmla="*/ 810 w 2740"/>
                  <a:gd name="T23" fmla="*/ 1 h 2446"/>
                  <a:gd name="T24" fmla="*/ 1916 w 2740"/>
                  <a:gd name="T25" fmla="*/ 1 h 2446"/>
                  <a:gd name="T26" fmla="*/ 2055 w 2740"/>
                  <a:gd name="T27" fmla="*/ 37 h 2446"/>
                  <a:gd name="T28" fmla="*/ 2151 w 2740"/>
                  <a:gd name="T29" fmla="*/ 132 h 2446"/>
                  <a:gd name="T30" fmla="*/ 2702 w 2740"/>
                  <a:gd name="T31" fmla="*/ 1086 h 2446"/>
                  <a:gd name="T32" fmla="*/ 2740 w 2740"/>
                  <a:gd name="T33" fmla="*/ 1223 h 2446"/>
                  <a:gd name="T34" fmla="*/ 2701 w 2740"/>
                  <a:gd name="T35" fmla="*/ 1361 h 2446"/>
                  <a:gd name="T36" fmla="*/ 2151 w 2740"/>
                  <a:gd name="T37" fmla="*/ 2315 h 2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740" h="2446">
                    <a:moveTo>
                      <a:pt x="2151" y="2315"/>
                    </a:moveTo>
                    <a:cubicBezTo>
                      <a:pt x="2128" y="2353"/>
                      <a:pt x="2096" y="2386"/>
                      <a:pt x="2055" y="2410"/>
                    </a:cubicBezTo>
                    <a:cubicBezTo>
                      <a:pt x="2012" y="2435"/>
                      <a:pt x="1965" y="2446"/>
                      <a:pt x="1918" y="2445"/>
                    </a:cubicBezTo>
                    <a:lnTo>
                      <a:pt x="816" y="2445"/>
                    </a:lnTo>
                    <a:cubicBezTo>
                      <a:pt x="772" y="2445"/>
                      <a:pt x="726" y="2434"/>
                      <a:pt x="685" y="2410"/>
                    </a:cubicBezTo>
                    <a:cubicBezTo>
                      <a:pt x="644" y="2386"/>
                      <a:pt x="611" y="2353"/>
                      <a:pt x="589" y="2314"/>
                    </a:cubicBezTo>
                    <a:lnTo>
                      <a:pt x="36" y="1356"/>
                    </a:lnTo>
                    <a:cubicBezTo>
                      <a:pt x="13" y="1317"/>
                      <a:pt x="0" y="1272"/>
                      <a:pt x="0" y="1223"/>
                    </a:cubicBezTo>
                    <a:cubicBezTo>
                      <a:pt x="0" y="1174"/>
                      <a:pt x="13" y="1129"/>
                      <a:pt x="36" y="1089"/>
                    </a:cubicBezTo>
                    <a:lnTo>
                      <a:pt x="587" y="135"/>
                    </a:lnTo>
                    <a:cubicBezTo>
                      <a:pt x="610" y="96"/>
                      <a:pt x="643" y="61"/>
                      <a:pt x="685" y="37"/>
                    </a:cubicBezTo>
                    <a:cubicBezTo>
                      <a:pt x="724" y="14"/>
                      <a:pt x="767" y="2"/>
                      <a:pt x="810" y="1"/>
                    </a:cubicBezTo>
                    <a:lnTo>
                      <a:pt x="1916" y="1"/>
                    </a:lnTo>
                    <a:cubicBezTo>
                      <a:pt x="1963" y="0"/>
                      <a:pt x="2011" y="11"/>
                      <a:pt x="2055" y="37"/>
                    </a:cubicBezTo>
                    <a:cubicBezTo>
                      <a:pt x="2096" y="60"/>
                      <a:pt x="2129" y="93"/>
                      <a:pt x="2151" y="132"/>
                    </a:cubicBezTo>
                    <a:lnTo>
                      <a:pt x="2702" y="1086"/>
                    </a:lnTo>
                    <a:cubicBezTo>
                      <a:pt x="2726" y="1126"/>
                      <a:pt x="2740" y="1173"/>
                      <a:pt x="2740" y="1223"/>
                    </a:cubicBezTo>
                    <a:cubicBezTo>
                      <a:pt x="2740" y="1274"/>
                      <a:pt x="2726" y="1321"/>
                      <a:pt x="2701" y="1361"/>
                    </a:cubicBezTo>
                    <a:lnTo>
                      <a:pt x="2151" y="2315"/>
                    </a:lnTo>
                    <a:close/>
                  </a:path>
                </a:pathLst>
              </a:custGeom>
              <a:solidFill>
                <a:srgbClr val="EA6103"/>
              </a:solidFill>
              <a:ln w="9525" cap="flat">
                <a:noFill/>
                <a:prstDash val="solid"/>
                <a:miter lim="800000"/>
                <a:headEnd/>
                <a:tailEnd/>
              </a:ln>
              <a:effectLst>
                <a:innerShdw blurRad="63500" dist="50800" dir="13500000">
                  <a:prstClr val="black">
                    <a:alpha val="50000"/>
                  </a:prstClr>
                </a:innerShdw>
              </a:effectLst>
            </p:spPr>
            <p:txBody>
              <a:bodyPr vert="horz" wrap="square" lIns="68564" tIns="34282" rIns="68564" bIns="34282" numCol="1" anchor="t" anchorCtr="0" compatLnSpc="1">
                <a:prstTxWarp prst="textNoShape">
                  <a:avLst/>
                </a:prstTxWarp>
              </a:bodyPr>
              <a:lstStyle/>
              <a:p>
                <a:endParaRPr lang="zh-CN" altLang="en-US" sz="3600" b="1" dirty="0">
                  <a:ea typeface="微软雅黑" pitchFamily="34" charset="-122"/>
                </a:endParaRPr>
              </a:p>
            </p:txBody>
          </p:sp>
          <p:sp>
            <p:nvSpPr>
              <p:cNvPr id="9" name="TextBox 6"/>
              <p:cNvSpPr txBox="1">
                <a:spLocks noChangeArrowheads="1"/>
              </p:cNvSpPr>
              <p:nvPr/>
            </p:nvSpPr>
            <p:spPr bwMode="auto">
              <a:xfrm>
                <a:off x="511108" y="3383972"/>
                <a:ext cx="6225040" cy="646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7" tIns="45708" rIns="91417" bIns="45708">
                <a:spAutoFit/>
              </a:bodyPr>
              <a:lstStyle>
                <a:lvl1pPr/>
                <a:lvl2pPr/>
                <a:lvl3pPr/>
                <a:lvl4pPr/>
                <a:lvl5pPr/>
                <a:lvl6pPr/>
                <a:lvl7pPr/>
                <a:lvl8pPr/>
                <a:lvl9pPr/>
              </a:lstStyle>
              <a:p>
                <a:pPr marL="0" lvl="1" algn="ctr"/>
                <a:r>
                  <a:rPr lang="en-US" altLang="zh-CN" sz="3600" b="1" dirty="0">
                    <a:latin typeface="Times New Roman" pitchFamily="18" charset="0"/>
                    <a:ea typeface="黑体" pitchFamily="49" charset="-122"/>
                  </a:rPr>
                  <a:t>7.2 </a:t>
                </a:r>
                <a:r>
                  <a:rPr lang="zh-CN" altLang="en-US" sz="3600" b="1" dirty="0">
                    <a:latin typeface="Times New Roman" pitchFamily="18" charset="0"/>
                    <a:ea typeface="黑体" pitchFamily="49" charset="-122"/>
                  </a:rPr>
                  <a:t> 文件基本操作</a:t>
                </a:r>
                <a:endParaRPr lang="zh-CN" altLang="en-US" sz="3600" b="1" dirty="0">
                  <a:latin typeface="黑体" pitchFamily="49" charset="-122"/>
                  <a:ea typeface="黑体" pitchFamily="49" charset="-122"/>
                </a:endParaRPr>
              </a:p>
            </p:txBody>
          </p:sp>
        </p:grpSp>
        <p:pic>
          <p:nvPicPr>
            <p:cNvPr id="7" name="图片 6" descr="12.jpg"/>
            <p:cNvPicPr>
              <a:picLocks noChangeAspect="1"/>
            </p:cNvPicPr>
            <p:nvPr/>
          </p:nvPicPr>
          <p:blipFill>
            <a:blip r:embed="rId2" cstate="print"/>
            <a:stretch>
              <a:fillRect/>
            </a:stretch>
          </p:blipFill>
          <p:spPr>
            <a:xfrm>
              <a:off x="1115929" y="3530600"/>
              <a:ext cx="446172" cy="431048"/>
            </a:xfrm>
            <a:prstGeom prst="rect">
              <a:avLst/>
            </a:prstGeom>
          </p:spPr>
        </p:pic>
      </p:grpSp>
      <p:sp>
        <p:nvSpPr>
          <p:cNvPr id="4" name="矩形 3"/>
          <p:cNvSpPr/>
          <p:nvPr/>
        </p:nvSpPr>
        <p:spPr>
          <a:xfrm>
            <a:off x="1547664" y="1925393"/>
            <a:ext cx="6624736" cy="584775"/>
          </a:xfrm>
          <a:prstGeom prst="rect">
            <a:avLst/>
          </a:prstGeom>
        </p:spPr>
        <p:txBody>
          <a:bodyPr wrap="square">
            <a:spAutoFit/>
          </a:bodyPr>
          <a:lstStyle/>
          <a:p>
            <a:pPr marL="0" indent="0">
              <a:buNone/>
            </a:pPr>
            <a:r>
              <a:rPr lang="en-US" altLang="zh-CN" sz="1600" noProof="1">
                <a:latin typeface="Consolas" panose="020B0609020204030204" pitchFamily="49" charset="0"/>
              </a:rPr>
              <a:t>f1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('file1.txt', 'r')     # </a:t>
            </a:r>
            <a:r>
              <a:rPr lang="zh-CN" altLang="en-US" sz="1600" noProof="1">
                <a:latin typeface="Consolas" panose="020B0609020204030204" pitchFamily="49" charset="0"/>
              </a:rPr>
              <a:t>以读模式打开文件</a:t>
            </a:r>
          </a:p>
          <a:p>
            <a:pPr marL="0" indent="0">
              <a:buNone/>
            </a:pPr>
            <a:r>
              <a:rPr lang="en-US" altLang="zh-CN" sz="1600" noProof="1">
                <a:latin typeface="Consolas" panose="020B0609020204030204" pitchFamily="49" charset="0"/>
              </a:rPr>
              <a:t>f2 = </a:t>
            </a:r>
            <a:r>
              <a:rPr lang="en-US" altLang="zh-CN" sz="1600" noProof="1">
                <a:solidFill>
                  <a:srgbClr val="0000FF"/>
                </a:solidFill>
                <a:latin typeface="Consolas" panose="020B0609020204030204" pitchFamily="49" charset="0"/>
              </a:rPr>
              <a:t>open</a:t>
            </a:r>
            <a:r>
              <a:rPr lang="en-US" altLang="zh-CN" sz="1600" noProof="1">
                <a:latin typeface="Consolas" panose="020B0609020204030204" pitchFamily="49" charset="0"/>
              </a:rPr>
              <a:t>('file2.txt', 'w')      # </a:t>
            </a:r>
            <a:r>
              <a:rPr lang="zh-CN" altLang="en-US" sz="1600" noProof="1">
                <a:latin typeface="Consolas" panose="020B0609020204030204" pitchFamily="49" charset="0"/>
              </a:rPr>
              <a:t>以写模式打开文件</a:t>
            </a:r>
          </a:p>
        </p:txBody>
      </p:sp>
      <p:sp>
        <p:nvSpPr>
          <p:cNvPr id="11" name="Content Placeholder 2"/>
          <p:cNvSpPr txBox="1">
            <a:spLocks/>
          </p:cNvSpPr>
          <p:nvPr/>
        </p:nvSpPr>
        <p:spPr bwMode="auto">
          <a:xfrm>
            <a:off x="569939" y="3480840"/>
            <a:ext cx="8229600" cy="4678451"/>
          </a:xfrm>
          <a:prstGeom prst="rect">
            <a:avLst/>
          </a:prstGeom>
          <a:noFill/>
          <a:ln w="9525">
            <a:noFill/>
            <a:miter lim="800000"/>
            <a:headEnd/>
            <a:tailEnd/>
          </a:ln>
        </p:spPr>
        <p:txBody>
          <a:bodyPr vert="horz" wrap="square" lIns="68591" tIns="34295" rIns="68591" bIns="34295"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nSpc>
                <a:spcPct val="150000"/>
              </a:lnSpc>
              <a:spcBef>
                <a:spcPct val="0"/>
              </a:spcBef>
              <a:buClr>
                <a:srgbClr val="FF0000"/>
              </a:buClr>
              <a:buFont typeface="Wingdings" panose="05000000000000000000" pitchFamily="2" charset="2"/>
              <a:buChar char="n"/>
            </a:pPr>
            <a:r>
              <a:rPr lang="zh-CN" altLang="en-US" sz="1800" dirty="0"/>
              <a:t>但是</a:t>
            </a:r>
            <a:r>
              <a:rPr lang="en-US" altLang="en-US" sz="1800" dirty="0"/>
              <a:t>，</a:t>
            </a:r>
            <a:r>
              <a:rPr lang="en-US" altLang="en-US" sz="1800" dirty="0" err="1">
                <a:solidFill>
                  <a:srgbClr val="FF0000"/>
                </a:solidFill>
              </a:rPr>
              <a:t>即使写了关闭文件的代码，也无法保证文件一定能够正常关闭</a:t>
            </a:r>
            <a:r>
              <a:rPr lang="en-US" altLang="en-US" sz="1800" dirty="0"/>
              <a:t>。</a:t>
            </a:r>
          </a:p>
          <a:p>
            <a:pPr lvl="1">
              <a:lnSpc>
                <a:spcPct val="150000"/>
              </a:lnSpc>
              <a:spcBef>
                <a:spcPct val="0"/>
              </a:spcBef>
              <a:buClr>
                <a:srgbClr val="FF0000"/>
              </a:buClr>
              <a:buFont typeface="Wingdings" panose="05000000000000000000" pitchFamily="2" charset="2"/>
              <a:buChar char="ü"/>
            </a:pPr>
            <a:r>
              <a:rPr lang="en-US" altLang="en-US" sz="1400" dirty="0" err="1"/>
              <a:t>例如</a:t>
            </a:r>
            <a:r>
              <a:rPr lang="zh-CN" altLang="en-US" sz="1400" dirty="0"/>
              <a:t>：</a:t>
            </a:r>
            <a:r>
              <a:rPr lang="en-US" altLang="en-US" sz="1400" dirty="0" err="1"/>
              <a:t>如果在打开文件后和关闭文件前发生了错误导致程序崩溃，这时文件就无法正常关闭</a:t>
            </a:r>
            <a:r>
              <a:rPr lang="en-US" altLang="en-US" sz="1400" dirty="0"/>
              <a:t>。</a:t>
            </a:r>
          </a:p>
          <a:p>
            <a:pPr>
              <a:lnSpc>
                <a:spcPct val="150000"/>
              </a:lnSpc>
              <a:spcBef>
                <a:spcPct val="0"/>
              </a:spcBef>
              <a:buClr>
                <a:srgbClr val="FF0000"/>
              </a:buClr>
              <a:buFont typeface="Wingdings" panose="05000000000000000000" pitchFamily="2" charset="2"/>
              <a:buChar char="n"/>
            </a:pPr>
            <a:r>
              <a:rPr lang="en-US" altLang="en-US" sz="1800" dirty="0" err="1"/>
              <a:t>在管理文件对象时</a:t>
            </a:r>
            <a:r>
              <a:rPr lang="en-US" altLang="en-US" sz="1800" dirty="0" err="1">
                <a:solidFill>
                  <a:srgbClr val="FF0000"/>
                </a:solidFill>
              </a:rPr>
              <a:t>推荐</a:t>
            </a:r>
            <a:r>
              <a:rPr lang="zh-CN" altLang="en-US" sz="1800" dirty="0">
                <a:solidFill>
                  <a:srgbClr val="FF0000"/>
                </a:solidFill>
              </a:rPr>
              <a:t>使用</a:t>
            </a:r>
            <a:r>
              <a:rPr lang="en-US" altLang="en-US" sz="1800" dirty="0" err="1">
                <a:solidFill>
                  <a:srgbClr val="FF0000"/>
                </a:solidFill>
              </a:rPr>
              <a:t>with关键字</a:t>
            </a:r>
            <a:r>
              <a:rPr lang="en-US" altLang="en-US" sz="1800" dirty="0" err="1"/>
              <a:t>，可以有效地避免这个问题</a:t>
            </a:r>
            <a:r>
              <a:rPr lang="en-US" altLang="en-US" sz="1800" dirty="0"/>
              <a:t>。</a:t>
            </a:r>
          </a:p>
        </p:txBody>
      </p:sp>
      <p:sp>
        <p:nvSpPr>
          <p:cNvPr id="10" name="矩形 9"/>
          <p:cNvSpPr/>
          <p:nvPr/>
        </p:nvSpPr>
        <p:spPr>
          <a:xfrm>
            <a:off x="4939815" y="3002445"/>
            <a:ext cx="1451038" cy="461665"/>
          </a:xfrm>
          <a:prstGeom prst="rect">
            <a:avLst/>
          </a:prstGeom>
        </p:spPr>
        <p:txBody>
          <a:bodyPr wrap="none">
            <a:spAutoFit/>
          </a:bodyPr>
          <a:lstStyle/>
          <a:p>
            <a:pPr marL="0" indent="0">
              <a:buNone/>
            </a:pPr>
            <a:r>
              <a:rPr lang="en-US" altLang="zh-CN" noProof="1">
                <a:solidFill>
                  <a:srgbClr val="0000FF"/>
                </a:solidFill>
                <a:latin typeface="Consolas" panose="020B0609020204030204" pitchFamily="49" charset="0"/>
              </a:rPr>
              <a:t>f1.close()</a:t>
            </a:r>
            <a:endParaRPr lang="en-US" altLang="zh-CN" sz="2400" noProof="1">
              <a:solidFill>
                <a:srgbClr val="0000FF"/>
              </a:solidFill>
              <a:latin typeface="Consolas" panose="020B0609020204030204" pitchFamily="49" charset="0"/>
            </a:endParaRPr>
          </a:p>
        </p:txBody>
      </p:sp>
      <p:sp>
        <p:nvSpPr>
          <p:cNvPr id="13" name="Content Placeholder 2"/>
          <p:cNvSpPr txBox="1">
            <a:spLocks/>
          </p:cNvSpPr>
          <p:nvPr/>
        </p:nvSpPr>
        <p:spPr bwMode="auto">
          <a:xfrm>
            <a:off x="1198153" y="4638077"/>
            <a:ext cx="8229600" cy="206312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Font typeface="Arial" charset="0"/>
              <a:buChar char="•"/>
              <a:defRPr sz="3200" kern="1200" baseline="0">
                <a:solidFill>
                  <a:schemeClr val="tx1"/>
                </a:solidFill>
                <a:latin typeface="Times New Roman" pitchFamily="18" charset="0"/>
                <a:ea typeface="仿宋" pitchFamily="49" charset="-122"/>
                <a:cs typeface="+mn-cs"/>
              </a:defRPr>
            </a:lvl1pPr>
            <a:lvl2pPr marL="742950" indent="-285750" algn="l" rtl="0" fontAlgn="base">
              <a:spcBef>
                <a:spcPct val="20000"/>
              </a:spcBef>
              <a:spcAft>
                <a:spcPct val="0"/>
              </a:spcAft>
              <a:buFont typeface="Arial" charset="0"/>
              <a:buChar char="–"/>
              <a:defRPr sz="2800" kern="1200" baseline="0">
                <a:solidFill>
                  <a:schemeClr val="tx1"/>
                </a:solidFill>
                <a:latin typeface="Times New Roman" pitchFamily="18" charset="0"/>
                <a:ea typeface="仿宋" pitchFamily="49" charset="-122"/>
                <a:cs typeface="+mn-cs"/>
              </a:defRPr>
            </a:lvl2pPr>
            <a:lvl3pPr marL="1143000" indent="-228600" algn="l" rtl="0" fontAlgn="base">
              <a:spcBef>
                <a:spcPct val="20000"/>
              </a:spcBef>
              <a:spcAft>
                <a:spcPct val="0"/>
              </a:spcAft>
              <a:buFont typeface="Arial" charset="0"/>
              <a:buChar char="•"/>
              <a:defRPr sz="2400" kern="1200" baseline="0">
                <a:solidFill>
                  <a:schemeClr val="tx1"/>
                </a:solidFill>
                <a:latin typeface="Times New Roman" pitchFamily="18" charset="0"/>
                <a:ea typeface="仿宋" pitchFamily="49" charset="-122"/>
                <a:cs typeface="+mn-cs"/>
              </a:defRPr>
            </a:lvl3pPr>
            <a:lvl4pPr marL="16002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4pPr>
            <a:lvl5pPr marL="2057400" indent="-228600" algn="l" rtl="0" fontAlgn="base">
              <a:spcBef>
                <a:spcPct val="20000"/>
              </a:spcBef>
              <a:spcAft>
                <a:spcPct val="0"/>
              </a:spcAft>
              <a:buFont typeface="Arial" charset="0"/>
              <a:buChar char="»"/>
              <a:defRPr sz="2000" kern="1200" baseline="0">
                <a:solidFill>
                  <a:schemeClr val="tx1"/>
                </a:solidFill>
                <a:latin typeface="Times New Roman" pitchFamily="18" charset="0"/>
                <a:ea typeface="仿宋" pitchFamily="49"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spcBef>
                <a:spcPts val="0"/>
              </a:spcBef>
              <a:buClr>
                <a:srgbClr val="FF0000"/>
              </a:buClr>
              <a:buFont typeface="Wingdings" panose="05000000000000000000" pitchFamily="2" charset="2"/>
              <a:buChar char="l"/>
            </a:pPr>
            <a:r>
              <a:rPr lang="en-US" sz="1800" noProof="1"/>
              <a:t>with语句的用法如下：</a:t>
            </a:r>
          </a:p>
          <a:p>
            <a:pPr marL="0" indent="0">
              <a:spcBef>
                <a:spcPts val="0"/>
              </a:spcBef>
              <a:buFont typeface="Arial" charset="0"/>
              <a:buNone/>
            </a:pPr>
            <a:endParaRPr lang="en-US" sz="1350" noProof="1"/>
          </a:p>
          <a:p>
            <a:pPr marL="0" indent="0">
              <a:spcBef>
                <a:spcPts val="0"/>
              </a:spcBef>
              <a:buFont typeface="Arial" charset="0"/>
              <a:buNone/>
            </a:pPr>
            <a:r>
              <a:rPr lang="en-US" sz="1350" noProof="1">
                <a:solidFill>
                  <a:srgbClr val="0000FF"/>
                </a:solidFill>
                <a:latin typeface="Consolas" panose="020B0609020204030204" pitchFamily="49" charset="0"/>
              </a:rPr>
              <a:t>with</a:t>
            </a:r>
            <a:r>
              <a:rPr lang="en-US" sz="1350" noProof="1">
                <a:latin typeface="Consolas" panose="020B0609020204030204" pitchFamily="49" charset="0"/>
              </a:rPr>
              <a:t> </a:t>
            </a:r>
            <a:r>
              <a:rPr lang="en-US" sz="1350" noProof="1">
                <a:solidFill>
                  <a:srgbClr val="0000FF"/>
                </a:solidFill>
                <a:latin typeface="Consolas" panose="020B0609020204030204" pitchFamily="49" charset="0"/>
              </a:rPr>
              <a:t>open</a:t>
            </a:r>
            <a:r>
              <a:rPr lang="en-US" sz="1350" noProof="1">
                <a:latin typeface="Consolas" panose="020B0609020204030204" pitchFamily="49" charset="0"/>
              </a:rPr>
              <a:t>(filename, mode, encoding) </a:t>
            </a:r>
            <a:r>
              <a:rPr lang="en-US" sz="1350" noProof="1">
                <a:solidFill>
                  <a:srgbClr val="0000FF"/>
                </a:solidFill>
                <a:latin typeface="Consolas" panose="020B0609020204030204" pitchFamily="49" charset="0"/>
              </a:rPr>
              <a:t>as</a:t>
            </a:r>
            <a:r>
              <a:rPr lang="en-US" sz="1350" noProof="1">
                <a:latin typeface="Consolas" panose="020B0609020204030204" pitchFamily="49" charset="0"/>
              </a:rPr>
              <a:t> fp:    </a:t>
            </a:r>
            <a:r>
              <a:rPr lang="en-US" sz="1350" noProof="1">
                <a:solidFill>
                  <a:srgbClr val="0000FF"/>
                </a:solidFill>
                <a:latin typeface="Consolas" panose="020B0609020204030204" pitchFamily="49" charset="0"/>
              </a:rPr>
              <a:t>#写通过文件对象fp读写文件内容的语句</a:t>
            </a:r>
          </a:p>
          <a:p>
            <a:pPr marL="0" indent="0">
              <a:spcBef>
                <a:spcPts val="0"/>
              </a:spcBef>
              <a:buFont typeface="Arial" charset="0"/>
              <a:buNone/>
            </a:pPr>
            <a:endParaRPr lang="en-US" sz="1350" noProof="1"/>
          </a:p>
          <a:p>
            <a:pPr>
              <a:spcBef>
                <a:spcPts val="0"/>
              </a:spcBef>
              <a:buClr>
                <a:srgbClr val="FF0000"/>
              </a:buClr>
              <a:buFont typeface="Wingdings" panose="05000000000000000000" pitchFamily="2" charset="2"/>
              <a:buChar char="l"/>
            </a:pPr>
            <a:r>
              <a:rPr lang="en-US" sz="1800" noProof="1"/>
              <a:t>上下文管理语句with还支持下面的用法</a:t>
            </a:r>
            <a:r>
              <a:rPr lang="zh-CN" altLang="en-US" sz="1800" noProof="1"/>
              <a:t>：</a:t>
            </a:r>
          </a:p>
          <a:p>
            <a:pPr marL="0" indent="0">
              <a:spcBef>
                <a:spcPts val="0"/>
              </a:spcBef>
              <a:buFont typeface="Arial" charset="0"/>
              <a:buNone/>
            </a:pPr>
            <a:endParaRPr lang="en-US" sz="1400" noProof="1"/>
          </a:p>
          <a:p>
            <a:pPr marL="0" indent="0">
              <a:spcBef>
                <a:spcPts val="0"/>
              </a:spcBef>
              <a:buFont typeface="Arial" charset="0"/>
              <a:buNone/>
            </a:pPr>
            <a:r>
              <a:rPr lang="en-US" sz="1400" noProof="1">
                <a:solidFill>
                  <a:srgbClr val="0000FF"/>
                </a:solidFill>
                <a:latin typeface="Consolas" panose="020B0609020204030204" pitchFamily="49" charset="0"/>
              </a:rPr>
              <a:t>with</a:t>
            </a:r>
            <a:r>
              <a:rPr lang="en-US" sz="1400" noProof="1">
                <a:latin typeface="Consolas" panose="020B0609020204030204" pitchFamily="49" charset="0"/>
              </a:rPr>
              <a:t> </a:t>
            </a:r>
            <a:r>
              <a:rPr lang="en-US" sz="1400" noProof="1">
                <a:solidFill>
                  <a:srgbClr val="0000FF"/>
                </a:solidFill>
                <a:latin typeface="Consolas" panose="020B0609020204030204" pitchFamily="49" charset="0"/>
              </a:rPr>
              <a:t>open</a:t>
            </a:r>
            <a:r>
              <a:rPr lang="en-US" sz="1400" noProof="1">
                <a:latin typeface="Consolas" panose="020B0609020204030204" pitchFamily="49" charset="0"/>
              </a:rPr>
              <a:t>('test.txt', 'r') </a:t>
            </a:r>
            <a:r>
              <a:rPr lang="en-US" sz="1400" noProof="1">
                <a:solidFill>
                  <a:srgbClr val="0000FF"/>
                </a:solidFill>
                <a:latin typeface="Consolas" panose="020B0609020204030204" pitchFamily="49" charset="0"/>
              </a:rPr>
              <a:t>as</a:t>
            </a:r>
            <a:r>
              <a:rPr lang="en-US" sz="1400" noProof="1">
                <a:latin typeface="Consolas" panose="020B0609020204030204" pitchFamily="49" charset="0"/>
              </a:rPr>
              <a:t> src, </a:t>
            </a:r>
            <a:r>
              <a:rPr lang="en-US" sz="1400" noProof="1">
                <a:solidFill>
                  <a:srgbClr val="0000FF"/>
                </a:solidFill>
                <a:latin typeface="Consolas" panose="020B0609020204030204" pitchFamily="49" charset="0"/>
              </a:rPr>
              <a:t>open</a:t>
            </a:r>
            <a:r>
              <a:rPr lang="en-US" sz="1400" noProof="1">
                <a:latin typeface="Consolas" panose="020B0609020204030204" pitchFamily="49" charset="0"/>
              </a:rPr>
              <a:t>('test_new.txt', 'w') </a:t>
            </a:r>
            <a:r>
              <a:rPr lang="en-US" sz="1400" noProof="1">
                <a:solidFill>
                  <a:srgbClr val="0000FF"/>
                </a:solidFill>
                <a:latin typeface="Consolas" panose="020B0609020204030204" pitchFamily="49" charset="0"/>
              </a:rPr>
              <a:t>as</a:t>
            </a:r>
            <a:r>
              <a:rPr lang="en-US" sz="1400" noProof="1">
                <a:latin typeface="Consolas" panose="020B0609020204030204" pitchFamily="49" charset="0"/>
              </a:rPr>
              <a:t> dst:</a:t>
            </a:r>
          </a:p>
          <a:p>
            <a:pPr marL="0" indent="0">
              <a:spcBef>
                <a:spcPts val="0"/>
              </a:spcBef>
              <a:buFont typeface="Arial" charset="0"/>
              <a:buNone/>
            </a:pPr>
            <a:r>
              <a:rPr lang="en-US" sz="1400" noProof="1">
                <a:latin typeface="Consolas" panose="020B0609020204030204" pitchFamily="49" charset="0"/>
              </a:rPr>
              <a:t>    dst.write(src.read())</a:t>
            </a:r>
          </a:p>
        </p:txBody>
      </p:sp>
    </p:spTree>
    <p:extLst>
      <p:ext uri="{BB962C8B-B14F-4D97-AF65-F5344CB8AC3E}">
        <p14:creationId xmlns:p14="http://schemas.microsoft.com/office/powerpoint/2010/main" val="1997586338"/>
      </p:ext>
    </p:extLst>
  </p:cSld>
  <p:clrMapOvr>
    <a:masterClrMapping/>
  </p:clrMapOvr>
  <p:transition spd="slow" advClick="0">
    <p:pull dir="d"/>
  </p:transition>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13351</TotalTime>
  <Words>8955</Words>
  <Application>Microsoft Office PowerPoint</Application>
  <PresentationFormat>全屏显示(4:3)</PresentationFormat>
  <Paragraphs>1104</Paragraphs>
  <Slides>64</Slides>
  <Notes>4</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64</vt:i4>
      </vt:variant>
    </vt:vector>
  </HeadingPairs>
  <TitlesOfParts>
    <vt:vector size="81" baseType="lpstr">
      <vt:lpstr>-apple-system</vt:lpstr>
      <vt:lpstr>Helvetica Neue</vt:lpstr>
      <vt:lpstr>仿宋</vt:lpstr>
      <vt:lpstr>黑体</vt:lpstr>
      <vt:lpstr>宋体</vt:lpstr>
      <vt:lpstr>微软雅黑</vt:lpstr>
      <vt:lpstr>Arial</vt:lpstr>
      <vt:lpstr>Calibri</vt:lpstr>
      <vt:lpstr>Comic Sans MS</vt:lpstr>
      <vt:lpstr>Consolas</vt:lpstr>
      <vt:lpstr>Courier New</vt:lpstr>
      <vt:lpstr>Garamond</vt:lpstr>
      <vt:lpstr>Palatino Linotype</vt:lpstr>
      <vt:lpstr>Times New Roman</vt:lpstr>
      <vt:lpstr>Verdana</vt:lpstr>
      <vt:lpstr>Wingdings</vt:lpstr>
      <vt:lpstr>Office 主题</vt:lpstr>
      <vt:lpstr>PowerPoint 演示文稿</vt:lpstr>
      <vt:lpstr>第7章 文件操作与应用</vt:lpstr>
      <vt:lpstr>PowerPoint 演示文稿</vt:lpstr>
      <vt:lpstr>PowerPoint 演示文稿</vt:lpstr>
      <vt:lpstr>文件操作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同时读写文本文件</vt:lpstr>
      <vt:lpstr>例: 同时读写文本文件</vt:lpstr>
      <vt:lpstr>例：批量修改记事本文件编码格式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使用JSON序列化</vt:lpstr>
      <vt:lpstr>使用JSON序列化</vt:lpstr>
      <vt:lpstr>使用JSON序列化</vt:lpstr>
      <vt:lpstr>二进制文件操作</vt:lpstr>
      <vt:lpstr>使用pickle模块</vt:lpstr>
      <vt:lpstr>使用pickle模块</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研 究方向：多源海量动态信息处理 团队带头人：吴信东 所 在  学 校：合肥工业大学</dc:title>
  <dc:creator>Peipei Li</dc:creator>
  <cp:lastModifiedBy>mxs-hfut</cp:lastModifiedBy>
  <cp:revision>2088</cp:revision>
  <cp:lastPrinted>2012-11-20T01:52:54Z</cp:lastPrinted>
  <dcterms:created xsi:type="dcterms:W3CDTF">2012-10-13T08:41:11Z</dcterms:created>
  <dcterms:modified xsi:type="dcterms:W3CDTF">2020-12-28T16:14:54Z</dcterms:modified>
</cp:coreProperties>
</file>