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9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1" r:id="rId3"/>
    <p:sldId id="688" r:id="rId4"/>
    <p:sldId id="979" r:id="rId5"/>
    <p:sldId id="1003" r:id="rId6"/>
    <p:sldId id="980" r:id="rId7"/>
    <p:sldId id="981" r:id="rId8"/>
    <p:sldId id="1004" r:id="rId9"/>
    <p:sldId id="1005" r:id="rId10"/>
    <p:sldId id="856" r:id="rId11"/>
    <p:sldId id="858" r:id="rId12"/>
    <p:sldId id="859" r:id="rId13"/>
    <p:sldId id="861" r:id="rId14"/>
    <p:sldId id="863" r:id="rId15"/>
    <p:sldId id="865" r:id="rId16"/>
    <p:sldId id="866" r:id="rId17"/>
    <p:sldId id="867" r:id="rId18"/>
    <p:sldId id="869" r:id="rId19"/>
    <p:sldId id="871" r:id="rId20"/>
    <p:sldId id="873" r:id="rId21"/>
    <p:sldId id="875" r:id="rId22"/>
    <p:sldId id="1006" r:id="rId23"/>
    <p:sldId id="877" r:id="rId24"/>
    <p:sldId id="982" r:id="rId25"/>
    <p:sldId id="879" r:id="rId26"/>
    <p:sldId id="1008" r:id="rId27"/>
    <p:sldId id="1007" r:id="rId28"/>
    <p:sldId id="883" r:id="rId29"/>
    <p:sldId id="885" r:id="rId30"/>
    <p:sldId id="888" r:id="rId31"/>
    <p:sldId id="889" r:id="rId32"/>
    <p:sldId id="892" r:id="rId33"/>
    <p:sldId id="894" r:id="rId34"/>
    <p:sldId id="983" r:id="rId35"/>
    <p:sldId id="896" r:id="rId36"/>
    <p:sldId id="899" r:id="rId37"/>
    <p:sldId id="901" r:id="rId38"/>
    <p:sldId id="911" r:id="rId39"/>
    <p:sldId id="913" r:id="rId40"/>
    <p:sldId id="914" r:id="rId41"/>
    <p:sldId id="917" r:id="rId42"/>
    <p:sldId id="919" r:id="rId43"/>
    <p:sldId id="920" r:id="rId44"/>
    <p:sldId id="932" r:id="rId45"/>
    <p:sldId id="943" r:id="rId46"/>
    <p:sldId id="956" r:id="rId47"/>
    <p:sldId id="957" r:id="rId48"/>
    <p:sldId id="958" r:id="rId49"/>
    <p:sldId id="972" r:id="rId50"/>
    <p:sldId id="991" r:id="rId51"/>
    <p:sldId id="992" r:id="rId52"/>
    <p:sldId id="993" r:id="rId53"/>
    <p:sldId id="994" r:id="rId54"/>
    <p:sldId id="995" r:id="rId55"/>
    <p:sldId id="996" r:id="rId56"/>
    <p:sldId id="514" r:id="rId57"/>
    <p:sldId id="448" r:id="rId5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E6E6"/>
    <a:srgbClr val="FF6600"/>
    <a:srgbClr val="000000"/>
    <a:srgbClr val="FFFFFF"/>
    <a:srgbClr val="5E8892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7665" autoAdjust="0"/>
  </p:normalViewPr>
  <p:slideViewPr>
    <p:cSldViewPr>
      <p:cViewPr varScale="1">
        <p:scale>
          <a:sx n="82" d="100"/>
          <a:sy n="82" d="100"/>
        </p:scale>
        <p:origin x="10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3307" y="-77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85CBAE4-F8D9-4129-B51F-0DB4BEA986F1}" type="datetimeFigureOut">
              <a:rPr lang="en-US"/>
              <a:pPr>
                <a:defRPr/>
              </a:pPr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9392E7D-0E06-464C-8541-AA44AE9E7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46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77E5B7F-BBE2-45B0-AC4C-D9CC9AA6B88A}" type="datetimeFigureOut">
              <a:rPr lang="zh-CN" altLang="en-US"/>
              <a:pPr>
                <a:defRPr/>
              </a:pPr>
              <a:t>2022/9/13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3790652-C02E-4B6F-A52E-6A0D29B3CC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7262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夏令时：</a:t>
            </a:r>
            <a:r>
              <a:rPr lang="en-US" altLang="zh-CN" dirty="0"/>
              <a:t>daylight saving time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5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790652-C02E-4B6F-A52E-6A0D29B3CC7A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7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7"/>
          <p:cNvSpPr/>
          <p:nvPr userDrawn="1"/>
        </p:nvSpPr>
        <p:spPr>
          <a:xfrm>
            <a:off x="0" y="0"/>
            <a:ext cx="9144000" cy="1125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4D8254C-9EF0-42D8-ABEE-011799BCEF9A}" type="datetime1">
              <a:rPr lang="zh-CN" altLang="en-US" smtClean="0"/>
              <a:t>2022/9/13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4266"/>
            <a:ext cx="8229600" cy="660930"/>
          </a:xfrm>
        </p:spPr>
        <p:txBody>
          <a:bodyPr bIns="46800" anchor="b">
            <a:normAutofit/>
          </a:bodyPr>
          <a:lstStyle>
            <a:lvl1pPr algn="l">
              <a:defRPr sz="3600" b="1" baseline="0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4845"/>
            <a:ext cx="8229600" cy="46784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D64E0EE-5B73-47AD-87CF-DD8203CF0C03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61732"/>
            <a:ext cx="2133600" cy="296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BA21264-6194-450F-9E67-69FA95A2639D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3D0379-170A-47CA-8416-DE5C43BBE701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57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1CD30B-66E5-4551-B462-BF9C4A5D5B8F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15816" y="6525344"/>
            <a:ext cx="3456384" cy="328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660232" y="6525344"/>
            <a:ext cx="2133600" cy="299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40E2A9-8589-4618-BAEF-91E1EBBC8022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>
          <a:xfrm>
            <a:off x="467544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E4868FC-2E44-4D79-97CC-75DC7E179B49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88224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2133600" cy="31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72EA9C1-C18F-4D93-B3B0-3CE88CB5CCCD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525344"/>
            <a:ext cx="3456384" cy="300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特征选择研究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660232" y="6525344"/>
            <a:ext cx="2133600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>
    <p:pull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350"/>
            <a:ext cx="9144000" cy="935038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68313" y="11255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6580188"/>
            <a:ext cx="9144000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 userDrawn="1"/>
        </p:nvSpPr>
        <p:spPr>
          <a:xfrm>
            <a:off x="468313" y="0"/>
            <a:ext cx="8675687" cy="82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34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146050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131146"/>
            <a:ext cx="1590708" cy="68400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30774" y="15114"/>
            <a:ext cx="2398712" cy="78905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5253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7E1376F-8824-4063-B096-9CE12A814786}" type="datetime1">
              <a:rPr lang="zh-CN" altLang="en-US" smtClean="0"/>
              <a:t>2022/9/13</a:t>
            </a:fld>
            <a:endParaRPr lang="zh-CN" altLang="en-US" dirty="0"/>
          </a:p>
        </p:txBody>
      </p:sp>
      <p:sp>
        <p:nvSpPr>
          <p:cNvPr id="14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43808" y="6626009"/>
            <a:ext cx="3456384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 dirty="0"/>
              <a:t>特征选择研究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594549"/>
            <a:ext cx="2133600" cy="2267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9" r:id="rId3"/>
    <p:sldLayoutId id="2147483658" r:id="rId4"/>
    <p:sldLayoutId id="2147483657" r:id="rId5"/>
    <p:sldLayoutId id="2147483654" r:id="rId6"/>
    <p:sldLayoutId id="2147483653" r:id="rId7"/>
    <p:sldLayoutId id="2147483651" r:id="rId8"/>
  </p:sldLayoutIdLst>
  <p:transition spd="slow" advClick="0">
    <p:pull dir="d"/>
  </p:transition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600" b="1" kern="1200" baseline="0">
          <a:solidFill>
            <a:schemeClr val="tx1"/>
          </a:solidFill>
          <a:latin typeface="Times New Roman" pitchFamily="18" charset="0"/>
          <a:ea typeface="黑体" pitchFamily="49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 baseline="0">
          <a:solidFill>
            <a:schemeClr val="tx1"/>
          </a:solidFill>
          <a:latin typeface="Times New Roman" pitchFamily="18" charset="0"/>
          <a:ea typeface="仿宋" pitchFamily="49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Unix_time" TargetMode="External"/><Relationship Id="rId3" Type="http://schemas.openxmlformats.org/officeDocument/2006/relationships/image" Target="../media/image24.png"/><Relationship Id="rId7" Type="http://schemas.openxmlformats.org/officeDocument/2006/relationships/hyperlink" Target="https://en.wikipedia.org/wiki/Leap_secon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zh-cn/3/library/time.html#epoch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5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279" y="43542"/>
            <a:ext cx="1423266" cy="6120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71600" y="1052736"/>
            <a:ext cx="7560840" cy="5642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600" b="1" dirty="0">
                <a:latin typeface="Comic Sans MS" panose="030F0702030302020204" pitchFamily="66" charset="0"/>
              </a:rPr>
              <a:t>Python</a:t>
            </a:r>
            <a:r>
              <a:rPr lang="zh-CN" altLang="en-US" sz="3600" b="1" dirty="0">
                <a:latin typeface="Comic Sans MS" panose="030F0702030302020204" pitchFamily="66" charset="0"/>
              </a:rPr>
              <a:t>语言与系统设计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1400" b="1" dirty="0">
                <a:latin typeface="Comic Sans MS" panose="030F0702030302020204" pitchFamily="66" charset="0"/>
              </a:rPr>
              <a:t>（</a:t>
            </a:r>
            <a:r>
              <a:rPr lang="en-US" altLang="zh-CN" sz="1400" b="1" dirty="0">
                <a:solidFill>
                  <a:schemeClr val="accent2"/>
                </a:solidFill>
                <a:latin typeface="Comic Sans MS" panose="030F0702030302020204" pitchFamily="66" charset="0"/>
              </a:rPr>
              <a:t>Control Structures of Program</a:t>
            </a:r>
            <a:r>
              <a:rPr lang="zh-CN" altLang="en-US" sz="1400" b="1" dirty="0">
                <a:latin typeface="Comic Sans MS" panose="030F0702030302020204" pitchFamily="66" charset="0"/>
              </a:rPr>
              <a:t>）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Comic Sans MS" panose="030F0702030302020204" pitchFamily="66" charset="0"/>
                <a:ea typeface="MS PMincho" panose="02020600040205080304" pitchFamily="18" charset="-128"/>
              </a:rPr>
              <a:t> </a:t>
            </a:r>
            <a:r>
              <a:rPr lang="en-US" altLang="zh-CN" sz="3200" b="1" dirty="0">
                <a:solidFill>
                  <a:schemeClr val="tx2"/>
                </a:solidFill>
                <a:latin typeface="Garamond" panose="02020404030301010803" pitchFamily="18" charset="0"/>
                <a:ea typeface="方正舒体" panose="02010601030101010101" pitchFamily="2" charset="-122"/>
              </a:rPr>
              <a:t>Python Language &amp; System Design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第</a:t>
            </a: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章 程序的控制结构</a:t>
            </a:r>
            <a:endParaRPr lang="en-US" altLang="zh-CN" sz="32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(Control Structures of Program)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sz="4000" b="1" dirty="0">
              <a:solidFill>
                <a:schemeClr val="tx2"/>
              </a:solidFill>
              <a:latin typeface="Garamond" panose="02020404030301010803" pitchFamily="18" charset="0"/>
              <a:ea typeface="方正舒体" panose="02010601030101010101" pitchFamily="2" charset="-122"/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Python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语言与系统设计课程组</a:t>
            </a: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rgbClr val="0000FF"/>
                </a:solidFill>
                <a:latin typeface="宋体" panose="02010600030101010101" pitchFamily="2" charset="-122"/>
              </a:rPr>
              <a:t>李培培 马学森 李俊照</a:t>
            </a:r>
            <a:endParaRPr lang="en-US" altLang="zh-CN" sz="26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</a:p>
          <a:p>
            <a:pPr algn="ctr">
              <a:lnSpc>
                <a:spcPts val="2000"/>
              </a:lnSpc>
            </a:pP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合肥工业大学 计算机与信息学院  </a:t>
            </a: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endParaRPr lang="en-US" altLang="zh-CN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年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月</a:t>
            </a:r>
            <a:r>
              <a:rPr lang="en-US" altLang="zh-CN" sz="2600" b="1" dirty="0">
                <a:solidFill>
                  <a:schemeClr val="tx2"/>
                </a:solidFill>
                <a:latin typeface="宋体" panose="02010600030101010101" pitchFamily="2" charset="-122"/>
              </a:rPr>
              <a:t> </a:t>
            </a:r>
            <a:endParaRPr lang="zh-CN" altLang="en-US" sz="26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pic>
        <p:nvPicPr>
          <p:cNvPr id="10" name="图片 307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789040"/>
            <a:ext cx="2049462" cy="263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Click="0" advTm="515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占位符 17410"/>
          <p:cNvSpPr>
            <a:spLocks noGrp="1"/>
          </p:cNvSpPr>
          <p:nvPr>
            <p:ph idx="1"/>
          </p:nvPr>
        </p:nvSpPr>
        <p:spPr>
          <a:xfrm>
            <a:off x="539552" y="142386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在选择和循环结构中，都要使用条件表达式来确定下一步的执行流程。</a:t>
            </a:r>
            <a:endParaRPr lang="en-US" altLang="zh-CN" sz="2000" dirty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条件表达式的值只要不是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False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（或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0.0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0j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等）、空值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None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、空列表、空元组、空集合、空字典、空字符串、空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range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对象或其他空迭代对象，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解释器均认为与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True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等价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从这个意义上来讲，几乎所有的</a:t>
            </a:r>
            <a:r>
              <a:rPr lang="en-US" altLang="zh-CN" sz="2000" dirty="0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dirty="0">
                <a:latin typeface="宋体" panose="02010600030101010101" pitchFamily="2" charset="-122"/>
                <a:ea typeface="+mn-ea"/>
              </a:rPr>
              <a:t>合法表达式都可以作为条件表达式，包括含有函数调用的表达式。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7" name="文本占位符 16386"/>
          <p:cNvSpPr txBox="1">
            <a:spLocks/>
          </p:cNvSpPr>
          <p:nvPr/>
        </p:nvSpPr>
        <p:spPr bwMode="auto">
          <a:xfrm>
            <a:off x="539552" y="3642583"/>
            <a:ext cx="3888432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算术运算符：+、-、*、/、//、%、**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关系运算符：&gt;、&lt;、==、&lt;=、&gt;=、!=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测试运算符：in、not in、is、is not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逻辑运算符：and、or、not</a:t>
            </a:r>
            <a:endParaRPr lang="en-US" altLang="zh-CN" sz="1500" b="1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位运算符：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~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&amp;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|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^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&lt;&lt;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、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&gt;&gt;</a:t>
            </a:r>
          </a:p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矩阵乘法运算符：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  <a:sym typeface="Arial" panose="020B0604020202020204" pitchFamily="34" charset="0"/>
              </a:rPr>
              <a:t>@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9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2" name="图片 11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3" name="文本框 12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注：</a:t>
            </a:r>
            <a:r>
              <a:rPr lang="en-US" altLang="zh-CN" sz="1200" dirty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参考：</a:t>
            </a:r>
            <a:r>
              <a:rPr lang="zh-CN" altLang="zh-CN" sz="1200" dirty="0">
                <a:solidFill>
                  <a:srgbClr val="0000FF"/>
                </a:solidFill>
              </a:rPr>
              <a:t>董付国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9297F99-A538-48B0-B5E0-27115327A2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806698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占位符 19458"/>
          <p:cNvSpPr>
            <a:spLocks noGrp="1"/>
          </p:cNvSpPr>
          <p:nvPr>
            <p:ph idx="1"/>
          </p:nvPr>
        </p:nvSpPr>
        <p:spPr>
          <a:xfrm>
            <a:off x="3851920" y="1809115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i &lt;= 10: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使用关系表达式作为条件表达式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 =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while True: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使用常量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True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作为条件表达式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s += i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 += 1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if i &gt; 10: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	break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s = 0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for i in range(0, 11, 1):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遍历迭代对象中的所有元素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s +=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i</a:t>
            </a:r>
            <a:endParaRPr lang="en-US" altLang="zh-CN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print(s)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55</a:t>
            </a:r>
          </a:p>
        </p:txBody>
      </p:sp>
      <p:sp>
        <p:nvSpPr>
          <p:cNvPr id="4" name="文本占位符 18434"/>
          <p:cNvSpPr txBox="1">
            <a:spLocks/>
          </p:cNvSpPr>
          <p:nvPr/>
        </p:nvSpPr>
        <p:spPr bwMode="auto">
          <a:xfrm>
            <a:off x="251520" y="1916832"/>
            <a:ext cx="36004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3: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使用整数作为条件表达式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print(5)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5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a = 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a: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使用列表作为条件表达式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	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print(a)	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[1, 2, 3]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a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&gt;&gt;&gt; if a: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	    print(a)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else: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print('empty')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empty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952B69-F671-4527-940D-E8881C46D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844048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Content Placeholder 2"/>
          <p:cNvSpPr>
            <a:spLocks noGrp="1"/>
          </p:cNvSpPr>
          <p:nvPr>
            <p:ph idx="1"/>
          </p:nvPr>
        </p:nvSpPr>
        <p:spPr>
          <a:xfrm>
            <a:off x="577226" y="1555168"/>
            <a:ext cx="7263765" cy="3395345"/>
          </a:xfrm>
        </p:spPr>
        <p:txBody>
          <a:bodyPr anchor="t"/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+mn-lt"/>
                <a:ea typeface="+mn-ea"/>
              </a:rPr>
              <a:t>逻辑运算符</a:t>
            </a:r>
            <a:r>
              <a:rPr lang="en-US" altLang="zh-CN" sz="1800" dirty="0">
                <a:latin typeface="+mn-lt"/>
                <a:ea typeface="+mn-ea"/>
              </a:rPr>
              <a:t>and</a:t>
            </a:r>
            <a:r>
              <a:rPr lang="zh-CN" altLang="en-US" sz="1800" dirty="0">
                <a:latin typeface="+mn-lt"/>
                <a:ea typeface="+mn-ea"/>
              </a:rPr>
              <a:t>和</a:t>
            </a:r>
            <a:r>
              <a:rPr lang="en-US" altLang="zh-CN" sz="1800" dirty="0">
                <a:latin typeface="+mn-lt"/>
                <a:ea typeface="+mn-ea"/>
              </a:rPr>
              <a:t>or</a:t>
            </a:r>
            <a:r>
              <a:rPr lang="zh-CN" altLang="en-US" sz="1800" dirty="0">
                <a:latin typeface="+mn-lt"/>
                <a:ea typeface="+mn-ea"/>
              </a:rPr>
              <a:t>以及关系运算符具有惰性求值特点，</a:t>
            </a:r>
            <a:r>
              <a:rPr lang="zh-CN" altLang="en-US" sz="1800" dirty="0">
                <a:solidFill>
                  <a:srgbClr val="FF0000"/>
                </a:solidFill>
                <a:latin typeface="+mn-lt"/>
                <a:ea typeface="+mn-ea"/>
              </a:rPr>
              <a:t>只计算必须计算的表达式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3" name="画布 207"/>
          <p:cNvGrpSpPr/>
          <p:nvPr/>
        </p:nvGrpSpPr>
        <p:grpSpPr>
          <a:xfrm>
            <a:off x="950256" y="2276872"/>
            <a:ext cx="7209790" cy="2185035"/>
            <a:chOff x="0" y="0"/>
            <a:chExt cx="7430" cy="3007"/>
          </a:xfrm>
        </p:grpSpPr>
        <p:sp>
          <p:nvSpPr>
            <p:cNvPr id="4" name="Rectangle 1073743895"/>
            <p:cNvSpPr/>
            <p:nvPr/>
          </p:nvSpPr>
          <p:spPr>
            <a:xfrm>
              <a:off x="0" y="0"/>
              <a:ext cx="7430" cy="30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" name="直接连接符 208"/>
            <p:cNvSpPr/>
            <p:nvPr/>
          </p:nvSpPr>
          <p:spPr>
            <a:xfrm>
              <a:off x="103" y="162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" name="直接连接符 209"/>
            <p:cNvSpPr/>
            <p:nvPr/>
          </p:nvSpPr>
          <p:spPr>
            <a:xfrm>
              <a:off x="193" y="173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直接连接符 210"/>
            <p:cNvSpPr/>
            <p:nvPr/>
          </p:nvSpPr>
          <p:spPr>
            <a:xfrm>
              <a:off x="302" y="174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" name="直接连接符 211"/>
            <p:cNvSpPr/>
            <p:nvPr/>
          </p:nvSpPr>
          <p:spPr>
            <a:xfrm flipV="1">
              <a:off x="302" y="66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" name="直接连接符 212"/>
            <p:cNvSpPr/>
            <p:nvPr/>
          </p:nvSpPr>
          <p:spPr>
            <a:xfrm>
              <a:off x="332" y="690"/>
              <a:ext cx="39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" name="椭圆 213"/>
            <p:cNvSpPr/>
            <p:nvPr/>
          </p:nvSpPr>
          <p:spPr>
            <a:xfrm>
              <a:off x="722" y="38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直接连接符 214"/>
            <p:cNvSpPr/>
            <p:nvPr/>
          </p:nvSpPr>
          <p:spPr>
            <a:xfrm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" name="直接连接符 215"/>
            <p:cNvSpPr/>
            <p:nvPr/>
          </p:nvSpPr>
          <p:spPr>
            <a:xfrm flipH="1">
              <a:off x="788" y="47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" name="直接连接符 216"/>
            <p:cNvSpPr/>
            <p:nvPr/>
          </p:nvSpPr>
          <p:spPr>
            <a:xfrm>
              <a:off x="1277" y="695"/>
              <a:ext cx="690" cy="22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直接连接符 217"/>
            <p:cNvSpPr/>
            <p:nvPr/>
          </p:nvSpPr>
          <p:spPr>
            <a:xfrm>
              <a:off x="1952" y="695"/>
              <a:ext cx="0" cy="3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" name="直接连接符 218"/>
            <p:cNvSpPr/>
            <p:nvPr/>
          </p:nvSpPr>
          <p:spPr>
            <a:xfrm>
              <a:off x="1592" y="1040"/>
              <a:ext cx="69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直接连接符 219"/>
            <p:cNvSpPr/>
            <p:nvPr/>
          </p:nvSpPr>
          <p:spPr>
            <a:xfrm>
              <a:off x="1562" y="1025"/>
              <a:ext cx="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直接连接符 220"/>
            <p:cNvSpPr/>
            <p:nvPr/>
          </p:nvSpPr>
          <p:spPr>
            <a:xfrm>
              <a:off x="2267" y="1040"/>
              <a:ext cx="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直接连接符 221"/>
            <p:cNvSpPr/>
            <p:nvPr/>
          </p:nvSpPr>
          <p:spPr>
            <a:xfrm>
              <a:off x="1562" y="1385"/>
              <a:ext cx="225" cy="49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9" name="直接连接符 222"/>
            <p:cNvSpPr/>
            <p:nvPr/>
          </p:nvSpPr>
          <p:spPr>
            <a:xfrm>
              <a:off x="2267" y="1415"/>
              <a:ext cx="210" cy="40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" name="直接连接符 223"/>
            <p:cNvSpPr/>
            <p:nvPr/>
          </p:nvSpPr>
          <p:spPr>
            <a:xfrm flipH="1">
              <a:off x="1562" y="1820"/>
              <a:ext cx="15" cy="72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1" name="直接连接符 224"/>
            <p:cNvSpPr/>
            <p:nvPr/>
          </p:nvSpPr>
          <p:spPr>
            <a:xfrm>
              <a:off x="2267" y="1761"/>
              <a:ext cx="0" cy="76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" name="直接连接符 225"/>
            <p:cNvSpPr/>
            <p:nvPr/>
          </p:nvSpPr>
          <p:spPr>
            <a:xfrm>
              <a:off x="302" y="2526"/>
              <a:ext cx="196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3" name="文本框 226"/>
            <p:cNvSpPr/>
            <p:nvPr/>
          </p:nvSpPr>
          <p:spPr>
            <a:xfrm>
              <a:off x="1172" y="330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文本框 227"/>
            <p:cNvSpPr/>
            <p:nvPr/>
          </p:nvSpPr>
          <p:spPr>
            <a:xfrm>
              <a:off x="2263" y="119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文本框 228"/>
            <p:cNvSpPr/>
            <p:nvPr/>
          </p:nvSpPr>
          <p:spPr>
            <a:xfrm>
              <a:off x="1513" y="121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直接连接符 208"/>
            <p:cNvSpPr/>
            <p:nvPr/>
          </p:nvSpPr>
          <p:spPr>
            <a:xfrm>
              <a:off x="2820" y="1565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7" name="直接连接符 209"/>
            <p:cNvSpPr/>
            <p:nvPr/>
          </p:nvSpPr>
          <p:spPr>
            <a:xfrm>
              <a:off x="2910" y="1670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8" name="直接连接符 210"/>
            <p:cNvSpPr/>
            <p:nvPr/>
          </p:nvSpPr>
          <p:spPr>
            <a:xfrm>
              <a:off x="3019" y="1685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" name="直接连接符 211"/>
            <p:cNvSpPr/>
            <p:nvPr/>
          </p:nvSpPr>
          <p:spPr>
            <a:xfrm flipV="1">
              <a:off x="3019" y="605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" name="直接连接符 212"/>
            <p:cNvSpPr/>
            <p:nvPr/>
          </p:nvSpPr>
          <p:spPr>
            <a:xfrm>
              <a:off x="3002" y="630"/>
              <a:ext cx="437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1" name="椭圆 213"/>
            <p:cNvSpPr/>
            <p:nvPr/>
          </p:nvSpPr>
          <p:spPr>
            <a:xfrm>
              <a:off x="3439" y="320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直接连接符 214"/>
            <p:cNvSpPr/>
            <p:nvPr/>
          </p:nvSpPr>
          <p:spPr>
            <a:xfrm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3" name="直接连接符 215"/>
            <p:cNvSpPr/>
            <p:nvPr/>
          </p:nvSpPr>
          <p:spPr>
            <a:xfrm flipH="1">
              <a:off x="3505" y="412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" name="直接连接符 216"/>
            <p:cNvSpPr/>
            <p:nvPr/>
          </p:nvSpPr>
          <p:spPr>
            <a:xfrm>
              <a:off x="3979" y="635"/>
              <a:ext cx="1245" cy="1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" name="直接连接符 225"/>
            <p:cNvSpPr/>
            <p:nvPr/>
          </p:nvSpPr>
          <p:spPr>
            <a:xfrm>
              <a:off x="3019" y="2490"/>
              <a:ext cx="585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" name="文本框 227"/>
            <p:cNvSpPr/>
            <p:nvPr/>
          </p:nvSpPr>
          <p:spPr>
            <a:xfrm>
              <a:off x="3525" y="187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K1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文本框 228"/>
            <p:cNvSpPr/>
            <p:nvPr/>
          </p:nvSpPr>
          <p:spPr>
            <a:xfrm>
              <a:off x="4260" y="1918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K2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直接连接符 269"/>
            <p:cNvSpPr/>
            <p:nvPr/>
          </p:nvSpPr>
          <p:spPr>
            <a:xfrm flipV="1">
              <a:off x="3604" y="2283"/>
              <a:ext cx="330" cy="2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9" name="直接连接符 270"/>
            <p:cNvSpPr/>
            <p:nvPr/>
          </p:nvSpPr>
          <p:spPr>
            <a:xfrm>
              <a:off x="3844" y="2493"/>
              <a:ext cx="600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0" name="直接连接符 271"/>
            <p:cNvSpPr/>
            <p:nvPr/>
          </p:nvSpPr>
          <p:spPr>
            <a:xfrm flipV="1">
              <a:off x="4429" y="2283"/>
              <a:ext cx="285" cy="21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" name="直接连接符 272"/>
            <p:cNvSpPr/>
            <p:nvPr/>
          </p:nvSpPr>
          <p:spPr>
            <a:xfrm>
              <a:off x="4639" y="2493"/>
              <a:ext cx="58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2" name="直接连接符 273"/>
            <p:cNvSpPr/>
            <p:nvPr/>
          </p:nvSpPr>
          <p:spPr>
            <a:xfrm flipV="1">
              <a:off x="5209" y="633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3" name="直接连接符 208"/>
            <p:cNvSpPr/>
            <p:nvPr/>
          </p:nvSpPr>
          <p:spPr>
            <a:xfrm>
              <a:off x="5370" y="1490"/>
              <a:ext cx="420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" name="直接连接符 209"/>
            <p:cNvSpPr/>
            <p:nvPr/>
          </p:nvSpPr>
          <p:spPr>
            <a:xfrm>
              <a:off x="5460" y="1685"/>
              <a:ext cx="225" cy="0"/>
            </a:xfrm>
            <a:prstGeom prst="line">
              <a:avLst/>
            </a:prstGeom>
            <a:ln w="28575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5" name="直接连接符 210"/>
            <p:cNvSpPr/>
            <p:nvPr/>
          </p:nvSpPr>
          <p:spPr>
            <a:xfrm>
              <a:off x="5569" y="1700"/>
              <a:ext cx="0" cy="82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" name="直接连接符 211"/>
            <p:cNvSpPr/>
            <p:nvPr/>
          </p:nvSpPr>
          <p:spPr>
            <a:xfrm flipV="1">
              <a:off x="5569" y="620"/>
              <a:ext cx="0" cy="93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7" name="直接连接符 212"/>
            <p:cNvSpPr/>
            <p:nvPr/>
          </p:nvSpPr>
          <p:spPr>
            <a:xfrm>
              <a:off x="5569" y="660"/>
              <a:ext cx="810" cy="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8" name="椭圆 213"/>
            <p:cNvSpPr/>
            <p:nvPr/>
          </p:nvSpPr>
          <p:spPr>
            <a:xfrm>
              <a:off x="6379" y="335"/>
              <a:ext cx="555" cy="630"/>
            </a:xfrm>
            <a:prstGeom prst="ellipse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直接连接符 214"/>
            <p:cNvSpPr/>
            <p:nvPr/>
          </p:nvSpPr>
          <p:spPr>
            <a:xfrm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" name="直接连接符 215"/>
            <p:cNvSpPr/>
            <p:nvPr/>
          </p:nvSpPr>
          <p:spPr>
            <a:xfrm flipH="1">
              <a:off x="6445" y="427"/>
              <a:ext cx="393" cy="446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" name="直接连接符 216"/>
            <p:cNvSpPr/>
            <p:nvPr/>
          </p:nvSpPr>
          <p:spPr>
            <a:xfrm>
              <a:off x="6932" y="630"/>
              <a:ext cx="482" cy="3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2" name="文本框 227"/>
            <p:cNvSpPr/>
            <p:nvPr/>
          </p:nvSpPr>
          <p:spPr>
            <a:xfrm>
              <a:off x="6150" y="1093"/>
              <a:ext cx="555" cy="4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K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直接连接符 290"/>
            <p:cNvSpPr/>
            <p:nvPr/>
          </p:nvSpPr>
          <p:spPr>
            <a:xfrm>
              <a:off x="5567" y="2505"/>
              <a:ext cx="1845" cy="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4" name="直接连接符 291"/>
            <p:cNvSpPr/>
            <p:nvPr/>
          </p:nvSpPr>
          <p:spPr>
            <a:xfrm flipV="1">
              <a:off x="7399" y="648"/>
              <a:ext cx="0" cy="18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5" name="直接连接符 292"/>
            <p:cNvSpPr/>
            <p:nvPr/>
          </p:nvSpPr>
          <p:spPr>
            <a:xfrm>
              <a:off x="6122" y="660"/>
              <a:ext cx="0" cy="570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直接连接符 293"/>
            <p:cNvSpPr/>
            <p:nvPr/>
          </p:nvSpPr>
          <p:spPr>
            <a:xfrm>
              <a:off x="6122" y="1560"/>
              <a:ext cx="0" cy="94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直接连接符 294"/>
            <p:cNvSpPr/>
            <p:nvPr/>
          </p:nvSpPr>
          <p:spPr>
            <a:xfrm>
              <a:off x="6122" y="1185"/>
              <a:ext cx="240" cy="375"/>
            </a:xfrm>
            <a:prstGeom prst="line">
              <a:avLst/>
            </a:prstGeom>
            <a:ln w="6350" cap="flat" cmpd="sng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文本框 295"/>
            <p:cNvSpPr/>
            <p:nvPr/>
          </p:nvSpPr>
          <p:spPr>
            <a:xfrm>
              <a:off x="3883" y="32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文本框 296"/>
            <p:cNvSpPr/>
            <p:nvPr/>
          </p:nvSpPr>
          <p:spPr>
            <a:xfrm>
              <a:off x="6808" y="238"/>
              <a:ext cx="450" cy="31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1567" tIns="0" rIns="91567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L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文本框 297"/>
            <p:cNvSpPr/>
            <p:nvPr/>
          </p:nvSpPr>
          <p:spPr>
            <a:xfrm>
              <a:off x="272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（1）or，并联电路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文本框 299"/>
            <p:cNvSpPr/>
            <p:nvPr/>
          </p:nvSpPr>
          <p:spPr>
            <a:xfrm>
              <a:off x="3058" y="2636"/>
              <a:ext cx="2085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（2）and，串联电路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文本框 300"/>
            <p:cNvSpPr/>
            <p:nvPr/>
          </p:nvSpPr>
          <p:spPr>
            <a:xfrm>
              <a:off x="5473" y="2636"/>
              <a:ext cx="1816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/>
            <a:lstStyle/>
            <a:p>
              <a:r>
                <a:rPr lang="en-US" altLang="en-US" sz="1600">
                  <a:latin typeface="Arial" panose="020B0604020202020204" pitchFamily="34" charset="0"/>
                  <a:ea typeface="宋体" panose="02010600030101010101" pitchFamily="2" charset="-122"/>
                </a:rPr>
                <a:t>（3）not，短路</a:t>
              </a:r>
            </a:p>
            <a:p>
              <a:endParaRPr lang="en-US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6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7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71" name="图片 7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72" name="文本占位符 20482"/>
          <p:cNvSpPr txBox="1">
            <a:spLocks/>
          </p:cNvSpPr>
          <p:nvPr/>
        </p:nvSpPr>
        <p:spPr bwMode="auto">
          <a:xfrm>
            <a:off x="652860" y="466682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以“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and”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为例，对于表达式“表达式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 and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而言，如果“表达式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的值为“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或其他等价值时，不论“表达式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的值是什么，整个表达式的值都是“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False”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，此时“表达式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2”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的值无论是什么都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不影响整个表达式的值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，因此将不会被计算，从而减少不必要的计算和判断。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4F88E2-DC26-4CD3-B260-48C01174B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53615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文本占位符 2150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在设计条件表达式时，如果能够大概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预测不同条件失败的概率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，并将多个条件根据“and”和“or”运算的短路求值特性来组织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先后顺序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，可以大幅度提高程序运行效率。</a:t>
            </a:r>
            <a:endParaRPr lang="en-US" altLang="zh-CN" sz="20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文本占位符 22530"/>
          <p:cNvSpPr txBox="1">
            <a:spLocks/>
          </p:cNvSpPr>
          <p:nvPr/>
        </p:nvSpPr>
        <p:spPr bwMode="auto">
          <a:xfrm>
            <a:off x="539552" y="299695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在</a:t>
            </a:r>
            <a:r>
              <a:rPr lang="en-US" altLang="zh-CN" sz="2000" noProof="1">
                <a:latin typeface="宋体" panose="02010600030101010101" pitchFamily="2" charset="-122"/>
                <a:ea typeface="+mn-ea"/>
              </a:rPr>
              <a:t>Python</a:t>
            </a:r>
            <a:r>
              <a:rPr lang="zh-CN" altLang="en-US" sz="2000" noProof="1">
                <a:latin typeface="宋体" panose="02010600030101010101" pitchFamily="2" charset="-122"/>
                <a:ea typeface="+mn-ea"/>
              </a:rPr>
              <a:t>中，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条件表达式中不允许使用赋值运算符“</a:t>
            </a:r>
            <a:r>
              <a:rPr lang="en-US" altLang="zh-CN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=”</a:t>
            </a:r>
            <a:r>
              <a:rPr lang="zh-CN" altLang="en-US" sz="20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80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&gt;&gt;&gt; if a=3: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&gt;&gt;&gt; if (a=3) and (b=4):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SyntaxError: invalid syntax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577196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条件表达式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Conditional Expression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D157E6-3F6A-4A9D-AD2A-0EDE7788B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251128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占位符 23554"/>
          <p:cNvSpPr>
            <a:spLocks noGrp="1"/>
          </p:cNvSpPr>
          <p:nvPr>
            <p:ph idx="1"/>
          </p:nvPr>
        </p:nvSpPr>
        <p:spPr>
          <a:xfrm>
            <a:off x="914400" y="1566189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>
                <a:solidFill>
                  <a:srgbClr val="FF0000"/>
                </a:solidFill>
              </a:rPr>
              <a:t>if</a:t>
            </a:r>
            <a:r>
              <a:rPr lang="en-US" altLang="zh-CN" sz="2000" b="1" dirty="0"/>
              <a:t>  &lt;</a:t>
            </a:r>
            <a:r>
              <a:rPr lang="zh-CN" altLang="en-US" sz="2000" b="1" dirty="0"/>
              <a:t>表达式</a:t>
            </a:r>
            <a:r>
              <a:rPr lang="en-US" altLang="zh-CN" sz="2000" b="1" dirty="0"/>
              <a:t>&gt;: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2000" b="1" dirty="0"/>
              <a:t>          &lt;</a:t>
            </a:r>
            <a:r>
              <a:rPr lang="zh-CN" altLang="en-US" sz="2000" b="1" dirty="0"/>
              <a:t>语句块</a:t>
            </a:r>
            <a:r>
              <a:rPr lang="en-US" altLang="zh-CN" sz="2000" b="1" dirty="0"/>
              <a:t>&gt;</a:t>
            </a:r>
            <a:endParaRPr lang="zh-CN" altLang="en-US" sz="2000" b="1" dirty="0"/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x = input('Input two number:')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a, b = map(int, x.split())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if a &gt; b:</a:t>
            </a: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    a, b = b, a        </a:t>
            </a:r>
            <a:endParaRPr lang="zh-CN" altLang="en-US" sz="1350" dirty="0">
              <a:solidFill>
                <a:srgbClr val="0000FF"/>
              </a:solidFill>
              <a:latin typeface="Consolas" panose="020B0609020204030204" charset="0"/>
              <a:ea typeface="+mn-ea"/>
            </a:endParaRPr>
          </a:p>
          <a:p>
            <a:pPr>
              <a:lnSpc>
                <a:spcPct val="90000"/>
              </a:lnSpc>
              <a:spcBef>
                <a:spcPts val="100"/>
              </a:spcBef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    print(a, b)</a:t>
            </a:r>
          </a:p>
        </p:txBody>
      </p:sp>
      <p:graphicFrame>
        <p:nvGraphicFramePr>
          <p:cNvPr id="25603" name="Object -2147482619"/>
          <p:cNvGraphicFramePr/>
          <p:nvPr>
            <p:extLst>
              <p:ext uri="{D42A27DB-BD31-4B8C-83A1-F6EECF244321}">
                <p14:modId xmlns:p14="http://schemas.microsoft.com/office/powerpoint/2010/main" val="2857633948"/>
              </p:ext>
            </p:extLst>
          </p:nvPr>
        </p:nvGraphicFramePr>
        <p:xfrm>
          <a:off x="5796136" y="1405746"/>
          <a:ext cx="2094676" cy="2476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81250" imgH="3064510" progId="Visio.Drawing.11">
                  <p:embed/>
                </p:oleObj>
              </mc:Choice>
              <mc:Fallback>
                <p:oleObj r:id="rId2" imgW="2381250" imgH="3064510" progId="Visio.Drawing.11">
                  <p:embed/>
                  <p:pic>
                    <p:nvPicPr>
                      <p:cNvPr id="25603" name="Object -21474826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96136" y="1405746"/>
                        <a:ext cx="2094676" cy="247693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114"/>
          <p:cNvGrpSpPr/>
          <p:nvPr/>
        </p:nvGrpSpPr>
        <p:grpSpPr>
          <a:xfrm>
            <a:off x="516206" y="113695"/>
            <a:ext cx="6504066" cy="662730"/>
            <a:chOff x="933887" y="3380765"/>
            <a:chExt cx="6504066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3887" y="3380765"/>
              <a:ext cx="6504066" cy="662730"/>
              <a:chOff x="933887" y="3380765"/>
              <a:chExt cx="6504066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212913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分支结构 </a:t>
                </a:r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(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选择结构）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589222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单分支结构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Single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graphicFrame>
        <p:nvGraphicFramePr>
          <p:cNvPr id="10" name="Object -21474826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336642"/>
              </p:ext>
            </p:extLst>
          </p:nvPr>
        </p:nvGraphicFramePr>
        <p:xfrm>
          <a:off x="5496068" y="3774533"/>
          <a:ext cx="2412628" cy="263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55645" imgH="3547110" progId="Visio.Drawing.11">
                  <p:embed/>
                </p:oleObj>
              </mc:Choice>
              <mc:Fallback>
                <p:oleObj r:id="rId5" imgW="3255645" imgH="3547110" progId="Visio.Drawing.11">
                  <p:embed/>
                  <p:pic>
                    <p:nvPicPr>
                      <p:cNvPr id="26627" name="Object -21474826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96068" y="3774533"/>
                        <a:ext cx="2412628" cy="263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71600" y="4459402"/>
            <a:ext cx="4572000" cy="14311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else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:</a:t>
            </a:r>
          </a:p>
          <a:p>
            <a:pPr eaLnBrk="1" hangingPunct="1">
              <a:spcBef>
                <a:spcPts val="6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&lt;</a:t>
            </a:r>
            <a:r>
              <a:rPr lang="zh-CN" altLang="en-US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3854165"/>
            <a:ext cx="5727081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Double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25D7AB-6A05-4BF0-980E-AF95EC7B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868306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文本占位符 25602"/>
          <p:cNvSpPr>
            <a:spLocks noGrp="1"/>
          </p:cNvSpPr>
          <p:nvPr>
            <p:ph idx="1"/>
          </p:nvPr>
        </p:nvSpPr>
        <p:spPr>
          <a:xfrm>
            <a:off x="755576" y="1556792"/>
            <a:ext cx="8229600" cy="4678451"/>
          </a:xfrm>
        </p:spPr>
        <p:txBody>
          <a:bodyPr/>
          <a:lstStyle/>
          <a:p>
            <a:pPr marL="1905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en-US" altLang="zh-CN" sz="2000" b="1" noProof="1">
                <a:latin typeface="Consolas" panose="020B0609020204030204" charset="0"/>
                <a:ea typeface="+mn-ea"/>
              </a:rPr>
              <a:t> value1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condition </a:t>
            </a:r>
            <a:r>
              <a:rPr lang="en-US" altLang="zh-CN" sz="2000" b="1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2000" b="1" noProof="1">
                <a:latin typeface="Consolas" panose="020B0609020204030204" charset="0"/>
                <a:ea typeface="+mn-ea"/>
              </a:rPr>
              <a:t> value2</a:t>
            </a:r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当条件表达式</a:t>
            </a:r>
            <a:r>
              <a:rPr lang="en-US" altLang="zh-CN" sz="1800" b="1" noProof="1"/>
              <a:t>condition</a:t>
            </a:r>
            <a:r>
              <a:rPr lang="zh-CN" altLang="en-US" sz="1800" b="1" noProof="1"/>
              <a:t>的值与</a:t>
            </a:r>
            <a:r>
              <a:rPr lang="en-US" altLang="zh-CN" sz="1800" b="1" noProof="1"/>
              <a:t>True</a:t>
            </a:r>
            <a:r>
              <a:rPr lang="zh-CN" altLang="en-US" sz="1800" b="1" noProof="1"/>
              <a:t>等价时，表达式的值为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，否则表达式的值为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；</a:t>
            </a:r>
            <a:endParaRPr lang="en-US" altLang="zh-CN" sz="1800" b="1" noProof="1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在</a:t>
            </a:r>
            <a:r>
              <a:rPr lang="en-US" altLang="zh-CN" sz="1800" b="1" noProof="1"/>
              <a:t>value1</a:t>
            </a:r>
            <a:r>
              <a:rPr lang="zh-CN" altLang="en-US" sz="1800" b="1" noProof="1"/>
              <a:t>和</a:t>
            </a:r>
            <a:r>
              <a:rPr lang="en-US" altLang="zh-CN" sz="1800" b="1" noProof="1"/>
              <a:t>value2</a:t>
            </a:r>
            <a:r>
              <a:rPr lang="zh-CN" altLang="en-US" sz="1800" b="1" noProof="1"/>
              <a:t>中还可以使用复杂表达式，包括函数调用和基本输出语句；</a:t>
            </a:r>
            <a:endParaRPr lang="en-US" altLang="zh-CN" sz="1800" b="1" noProof="1"/>
          </a:p>
          <a:p>
            <a:pPr marL="401955" lvl="1" indent="-344805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lang="zh-CN" altLang="en-US" sz="1800" b="1" noProof="1"/>
              <a:t>这个结构的表达式也具有</a:t>
            </a:r>
            <a:r>
              <a:rPr lang="zh-CN" altLang="en-US" sz="1800" b="1" noProof="1">
                <a:solidFill>
                  <a:srgbClr val="FF0000"/>
                </a:solidFill>
              </a:rPr>
              <a:t>惰性求值</a:t>
            </a:r>
            <a:r>
              <a:rPr lang="zh-CN" altLang="en-US" sz="1800" b="1" noProof="1"/>
              <a:t>的特点。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</a:p>
        </p:txBody>
      </p:sp>
      <p:sp>
        <p:nvSpPr>
          <p:cNvPr id="3" name="矩形 2"/>
          <p:cNvSpPr/>
          <p:nvPr/>
        </p:nvSpPr>
        <p:spPr>
          <a:xfrm>
            <a:off x="2123728" y="3896017"/>
            <a:ext cx="4572000" cy="171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a = 5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print(6) if a&gt;3 else print(5)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print(6 if a&gt;3 else 5)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6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 = 6 if a&gt;13 else 9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&gt;&gt;&gt; b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9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E96F49-794C-40FE-859E-E45197D4AB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9294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文本占位符 26626"/>
          <p:cNvSpPr>
            <a:spLocks noGrp="1"/>
          </p:cNvSpPr>
          <p:nvPr>
            <p:ph idx="1"/>
          </p:nvPr>
        </p:nvSpPr>
        <p:spPr>
          <a:xfrm>
            <a:off x="727989" y="162880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5&gt;3 else random.randint(1, 100)</a:t>
            </a:r>
            <a:endParaRPr lang="zh-CN" altLang="en-US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'math' is not defined  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math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  <a:sym typeface="Arial" panose="020B0604020202020204" pitchFamily="34" charset="0"/>
              </a:rPr>
              <a:t>模块</a:t>
            </a:r>
            <a:endParaRPr lang="en-US" altLang="zh-CN" sz="1600" dirty="0">
              <a:solidFill>
                <a:srgbClr val="0000FF"/>
              </a:solidFill>
              <a:latin typeface="Consolas" panose="020B0609020204030204" charset="0"/>
              <a:sym typeface="Arial" panose="020B0604020202020204" pitchFamily="3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math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5&gt;3 else random.randint(1,100) 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模块，但由于条件表达式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5&gt;3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True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，所以可以正常运行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NameError: name 'random' is not defined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#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此时还没有导入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random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模块，由于条件表达式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2&gt;3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的值为</a:t>
            </a: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</a:rPr>
              <a:t>False</a:t>
            </a:r>
            <a:r>
              <a:rPr lang="zh-CN" altLang="en-US" sz="1600" dirty="0">
                <a:solidFill>
                  <a:srgbClr val="0000FF"/>
                </a:solidFill>
                <a:latin typeface="Consolas" panose="020B0609020204030204" charset="0"/>
              </a:rPr>
              <a:t>，需要计算第二个表达式的值，因此出错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endParaRPr lang="en-US" altLang="zh-CN" sz="1600" dirty="0">
              <a:solidFill>
                <a:srgbClr val="FF0000"/>
              </a:solidFill>
              <a:latin typeface="Consolas" panose="020B0609020204030204" charset="0"/>
              <a:ea typeface="+mn-ea"/>
            </a:endParaRP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import random</a:t>
            </a:r>
          </a:p>
          <a:p>
            <a:pPr marL="1905" indent="-344805">
              <a:spcBef>
                <a:spcPts val="600"/>
              </a:spcBef>
              <a:buSzPct val="7000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x = math.sqrt(9) if 2&gt;3 else random.randint(1, 100)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30177"/>
            <a:ext cx="21932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双分支结构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92A4DD5-861A-437E-ADC8-CE914A92E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8327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占位符 27650"/>
          <p:cNvSpPr>
            <a:spLocks noGrp="1"/>
          </p:cNvSpPr>
          <p:nvPr>
            <p:ph idx="1"/>
          </p:nvPr>
        </p:nvSpPr>
        <p:spPr>
          <a:xfrm>
            <a:off x="914400" y="143490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51111"/>
            <a:ext cx="5913029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多分支结构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</a:rPr>
              <a:t>Multiple Branch Structure</a:t>
            </a:r>
            <a:r>
              <a:rPr lang="en-US" altLang="zh-CN" sz="2400" b="1" dirty="0">
                <a:latin typeface="Times New Roman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2" name="文本占位符 28674"/>
          <p:cNvSpPr txBox="1">
            <a:spLocks/>
          </p:cNvSpPr>
          <p:nvPr/>
        </p:nvSpPr>
        <p:spPr bwMode="auto">
          <a:xfrm>
            <a:off x="3332968" y="141277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b="1" noProof="1">
                <a:latin typeface="宋体" panose="02010600030101010101" pitchFamily="2" charset="-122"/>
                <a:ea typeface="+mn-ea"/>
              </a:rPr>
              <a:t>利用多分支选择结构将成绩从百分制变换到等级制。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score = eval(input(“score:”))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        if score &gt; 100: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print(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wrong score.must &lt;= 100.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        elif score &gt;= 90: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'A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80: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</a:t>
            </a:r>
            <a:r>
              <a:rPr lang="en-US" altLang="zh-CN" sz="1350" noProof="1">
                <a:latin typeface="Consolas" panose="020B0609020204030204" charset="0"/>
              </a:rPr>
              <a:t> 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'B</a:t>
            </a:r>
            <a:r>
              <a:rPr lang="en-US" altLang="zh-CN" sz="1350" noProof="1">
                <a:latin typeface="Consolas" panose="020B0609020204030204" charset="0"/>
              </a:rPr>
              <a:t>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70: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print('B')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60: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print('C')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elif score &gt;= 0: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print('E')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    else:</a:t>
            </a:r>
          </a:p>
          <a:p>
            <a:pPr marL="1905" indent="-344805">
              <a:lnSpc>
                <a:spcPct val="80000"/>
              </a:lnSpc>
              <a:spcBef>
                <a:spcPts val="600"/>
              </a:spcBef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		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'wrong score.must &gt;0</a:t>
            </a:r>
            <a:r>
              <a:rPr lang="en-US" altLang="zh-CN" sz="1350" noProof="1">
                <a:latin typeface="Consolas" panose="020B0609020204030204" charset="0"/>
              </a:rPr>
              <a:t>'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)	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2054B2A-8D97-4852-B399-B0CE7C591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9" y="1434902"/>
            <a:ext cx="82804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if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elif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表达式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&gt;: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2&gt;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...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else: </a:t>
            </a:r>
          </a:p>
          <a:p>
            <a:pPr lvl="3"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    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&lt;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N&gt; 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A881815-F765-453C-915F-F654F09C5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29357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占位符 29698"/>
          <p:cNvSpPr>
            <a:spLocks noGrp="1"/>
          </p:cNvSpPr>
          <p:nvPr>
            <p:ph idx="1"/>
          </p:nvPr>
        </p:nvSpPr>
        <p:spPr>
          <a:xfrm>
            <a:off x="832967" y="1359087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表达式1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语句块1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表达式2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语句块2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语句块3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else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</a:t>
            </a:r>
            <a:r>
              <a:rPr lang="zh-CN" altLang="en-US" sz="15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if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表达式4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       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&lt;</a:t>
            </a:r>
            <a:r>
              <a:rPr lang="zh-CN" altLang="en-US" sz="1500" b="1" dirty="0">
                <a:latin typeface="宋体" panose="02010600030101010101" pitchFamily="2" charset="-122"/>
                <a:ea typeface="+mn-ea"/>
              </a:rPr>
              <a:t>语句块4</a:t>
            </a:r>
            <a:r>
              <a:rPr lang="en-US" altLang="zh-CN" sz="1500" b="1" dirty="0">
                <a:latin typeface="宋体" panose="02010600030101010101" pitchFamily="2" charset="-122"/>
                <a:ea typeface="+mn-ea"/>
              </a:rPr>
              <a:t>&gt;</a:t>
            </a:r>
            <a:endParaRPr lang="zh-CN" altLang="en-US" sz="1500" b="1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5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注意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：</a:t>
            </a:r>
            <a:r>
              <a:rPr lang="zh-CN" altLang="en-US" sz="15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缩进必须要正确并且一致</a:t>
            </a:r>
            <a:r>
              <a:rPr lang="zh-CN" altLang="en-US" sz="1500" dirty="0">
                <a:latin typeface="宋体" panose="02010600030101010101" pitchFamily="2" charset="-122"/>
                <a:ea typeface="+mn-ea"/>
              </a:rPr>
              <a:t>。</a:t>
            </a:r>
          </a:p>
        </p:txBody>
      </p:sp>
      <p:pic>
        <p:nvPicPr>
          <p:cNvPr id="31747" name="Picture -21474826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345871"/>
            <a:ext cx="1819593" cy="238166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914580" cy="46166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Times New Roman" pitchFamily="18" charset="0"/>
                <a:ea typeface="仿宋" panose="02010609060101010101" pitchFamily="49" charset="-122"/>
              </a:rPr>
              <a:t>选择语句的嵌套</a:t>
            </a:r>
          </a:p>
        </p:txBody>
      </p:sp>
      <p:sp>
        <p:nvSpPr>
          <p:cNvPr id="12" name="文本占位符 30722"/>
          <p:cNvSpPr txBox="1">
            <a:spLocks/>
          </p:cNvSpPr>
          <p:nvPr/>
        </p:nvSpPr>
        <p:spPr bwMode="auto">
          <a:xfrm>
            <a:off x="709336" y="400506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使用嵌套的选择结构实现百分制成绩到等级制的转换。</a:t>
            </a:r>
            <a:endParaRPr lang="en-US" altLang="zh-CN" sz="1800" b="1" dirty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zh-CN" altLang="en-US" sz="1800" b="1" dirty="0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noProof="1">
                <a:latin typeface="Consolas" panose="020B0609020204030204" pitchFamily="49" charset="0"/>
                <a:cs typeface="Consolas" panose="020B0609020204030204" pitchFamily="49" charset="0"/>
              </a:rPr>
              <a:t>    score = eval(input(“score:”)) 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    degree = 'DCBAAE'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score &gt; 100 or score &lt; 0: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('wrong </a:t>
            </a:r>
            <a:r>
              <a:rPr lang="en-US" altLang="zh-CN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score.must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between 0 and 100.')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index = (score - 60)//10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index &gt;= 0: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(degree[index])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		  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print</a:t>
            </a:r>
            <a:r>
              <a:rPr lang="en-US" altLang="zh-CN" sz="1400" dirty="0">
                <a:latin typeface="Consolas" panose="020B0609020204030204" pitchFamily="49" charset="0"/>
                <a:cs typeface="Consolas" panose="020B0609020204030204" pitchFamily="49" charset="0"/>
              </a:rPr>
              <a:t>(degree[-1])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BC35B-B743-4BF6-BA5A-08D4BAC3E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054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03" y="1577451"/>
            <a:ext cx="8229600" cy="4678451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sz="2000" b="1" noProof="1"/>
              <a:t>使用列表、元组或字典可以很容易构建</a:t>
            </a:r>
            <a:r>
              <a:rPr lang="en-US" sz="2000" b="1" noProof="1">
                <a:solidFill>
                  <a:srgbClr val="FF0000"/>
                </a:solidFill>
              </a:rPr>
              <a:t>跳转表</a:t>
            </a:r>
            <a:r>
              <a:rPr lang="en-US" sz="2000" b="1" noProof="1"/>
              <a:t>，在某些场合下可以更快速地实现</a:t>
            </a:r>
            <a:r>
              <a:rPr lang="en-US" sz="2000" b="1" noProof="1">
                <a:solidFill>
                  <a:srgbClr val="FF0000"/>
                </a:solidFill>
              </a:rPr>
              <a:t>类似于多分支选择结构</a:t>
            </a:r>
            <a:r>
              <a:rPr lang="en-US" sz="2000" b="1" noProof="1"/>
              <a:t>的功</a:t>
            </a:r>
            <a:r>
              <a:rPr lang="zh-CN" altLang="en-US" sz="2000" b="1" noProof="1"/>
              <a:t>能。</a:t>
            </a:r>
          </a:p>
          <a:p>
            <a:pPr marL="0" indent="0">
              <a:buNone/>
            </a:pPr>
            <a:endParaRPr lang="en-US" sz="1350" noProof="1"/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569579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构建跳转表实现多分支选择结构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32638" y="2624014"/>
            <a:ext cx="82322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funcDict = {'1':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1'),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'2':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2'),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'3':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lambda:print</a:t>
            </a:r>
            <a:r>
              <a:rPr lang="en-US" altLang="zh-CN" noProof="1">
                <a:latin typeface="Consolas" panose="020B0609020204030204" charset="0"/>
              </a:rPr>
              <a:t>('You input 3')}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x =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input</a:t>
            </a:r>
            <a:r>
              <a:rPr lang="en-US" altLang="zh-CN" noProof="1">
                <a:latin typeface="Consolas" panose="020B0609020204030204" charset="0"/>
              </a:rPr>
              <a:t>('Input an integer to call different function:')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func = funcDict.get(x, None)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if</a:t>
            </a:r>
            <a:r>
              <a:rPr lang="en-US" altLang="zh-CN" noProof="1">
                <a:latin typeface="Consolas" panose="020B0609020204030204" charset="0"/>
              </a:rPr>
              <a:t> func: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func()</a:t>
            </a:r>
          </a:p>
          <a:p>
            <a:pPr marL="0" indent="0">
              <a:buNone/>
            </a:pP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else</a:t>
            </a:r>
            <a:r>
              <a:rPr lang="en-US" altLang="zh-CN" noProof="1">
                <a:latin typeface="Consolas" panose="020B0609020204030204" charset="0"/>
              </a:rPr>
              <a:t>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</a:t>
            </a:r>
            <a:r>
              <a:rPr lang="en-US" altLang="zh-CN" noProof="1">
                <a:solidFill>
                  <a:srgbClr val="0000FF"/>
                </a:solidFill>
                <a:latin typeface="Consolas" panose="020B0609020204030204" charset="0"/>
              </a:rPr>
              <a:t>print</a:t>
            </a:r>
            <a:r>
              <a:rPr lang="en-US" altLang="zh-CN" noProof="1">
                <a:latin typeface="Consolas" panose="020B0609020204030204" charset="0"/>
              </a:rPr>
              <a:t>('Wrong integer.')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95BA9F-D81E-4055-B734-0CED1EB23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99003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409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第</a:t>
            </a:r>
            <a:r>
              <a:rPr lang="en-US" altLang="zh-CN" b="1" dirty="0"/>
              <a:t>3</a:t>
            </a:r>
            <a:r>
              <a:rPr lang="zh-CN" altLang="en-US" b="1" dirty="0"/>
              <a:t>章 程序的控制结构 </a:t>
            </a:r>
          </a:p>
        </p:txBody>
      </p:sp>
      <p:sp>
        <p:nvSpPr>
          <p:cNvPr id="4100" name="灯片编号占位符 2"/>
          <p:cNvSpPr>
            <a:spLocks noGrp="1" noChangeArrowheads="1"/>
          </p:cNvSpPr>
          <p:nvPr>
            <p:ph type="sldNum" sz="quarter" idx="429496729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fld id="{56DC911D-46DE-485C-8777-064FD0BC3DF5}" type="slidenum">
              <a:rPr lang="zh-CN" altLang="en-US" sz="1200" dirty="0" smtClean="0"/>
              <a:pPr>
                <a:defRPr/>
              </a:pPr>
              <a:t>2</a:t>
            </a:fld>
            <a:endParaRPr lang="zh-CN" altLang="en-US" sz="1200" dirty="0"/>
          </a:p>
        </p:txBody>
      </p:sp>
      <p:grpSp>
        <p:nvGrpSpPr>
          <p:cNvPr id="5" name="组合 107"/>
          <p:cNvGrpSpPr/>
          <p:nvPr/>
        </p:nvGrpSpPr>
        <p:grpSpPr>
          <a:xfrm>
            <a:off x="1279322" y="5709787"/>
            <a:ext cx="3952223" cy="684275"/>
            <a:chOff x="939802" y="5062184"/>
            <a:chExt cx="3952223" cy="684275"/>
          </a:xfrm>
        </p:grpSpPr>
        <p:grpSp>
          <p:nvGrpSpPr>
            <p:cNvPr id="6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b="1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384785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 3.6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267401" y="1451506"/>
            <a:ext cx="5018847" cy="684042"/>
            <a:chOff x="958665" y="1326432"/>
            <a:chExt cx="5018847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746364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3" name="图片 12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grpSp>
        <p:nvGrpSpPr>
          <p:cNvPr id="14" name="组合 114"/>
          <p:cNvGrpSpPr/>
          <p:nvPr/>
        </p:nvGrpSpPr>
        <p:grpSpPr>
          <a:xfrm>
            <a:off x="438572" y="2243594"/>
            <a:ext cx="6225040" cy="662730"/>
            <a:chOff x="93137" y="3380765"/>
            <a:chExt cx="6225040" cy="662730"/>
          </a:xfrm>
        </p:grpSpPr>
        <p:grpSp>
          <p:nvGrpSpPr>
            <p:cNvPr id="1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1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16" name="图片 15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grpSp>
        <p:nvGrpSpPr>
          <p:cNvPr id="19" name="组合 67"/>
          <p:cNvGrpSpPr/>
          <p:nvPr/>
        </p:nvGrpSpPr>
        <p:grpSpPr>
          <a:xfrm>
            <a:off x="1234435" y="3012625"/>
            <a:ext cx="8237489" cy="727935"/>
            <a:chOff x="936625" y="4149796"/>
            <a:chExt cx="8237489" cy="727935"/>
          </a:xfrm>
        </p:grpSpPr>
        <p:grpSp>
          <p:nvGrpSpPr>
            <p:cNvPr id="20" name="组合 106"/>
            <p:cNvGrpSpPr/>
            <p:nvPr/>
          </p:nvGrpSpPr>
          <p:grpSpPr>
            <a:xfrm>
              <a:off x="936625" y="4149796"/>
              <a:ext cx="8237489" cy="727935"/>
              <a:chOff x="927100" y="4149796"/>
              <a:chExt cx="8237489" cy="727935"/>
            </a:xfrm>
          </p:grpSpPr>
          <p:sp>
            <p:nvSpPr>
              <p:cNvPr id="22" name="Freeform 5"/>
              <p:cNvSpPr>
                <a:spLocks/>
              </p:cNvSpPr>
              <p:nvPr/>
            </p:nvSpPr>
            <p:spPr bwMode="auto">
              <a:xfrm>
                <a:off x="927100" y="4202884"/>
                <a:ext cx="824164" cy="674847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40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23" name="TextBox 6"/>
              <p:cNvSpPr txBox="1">
                <a:spLocks noChangeArrowheads="1"/>
              </p:cNvSpPr>
              <p:nvPr/>
            </p:nvSpPr>
            <p:spPr bwMode="auto">
              <a:xfrm>
                <a:off x="1847349" y="4149796"/>
                <a:ext cx="73172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21" name="图片 20" descr="无标题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7949" y="4364064"/>
              <a:ext cx="433676" cy="330989"/>
            </a:xfrm>
            <a:prstGeom prst="rect">
              <a:avLst/>
            </a:prstGeom>
          </p:spPr>
        </p:pic>
      </p:grpSp>
      <p:grpSp>
        <p:nvGrpSpPr>
          <p:cNvPr id="24" name="组合 109"/>
          <p:cNvGrpSpPr/>
          <p:nvPr/>
        </p:nvGrpSpPr>
        <p:grpSpPr>
          <a:xfrm>
            <a:off x="902972" y="3865065"/>
            <a:ext cx="4320480" cy="651944"/>
            <a:chOff x="605162" y="4599564"/>
            <a:chExt cx="4320480" cy="651944"/>
          </a:xfrm>
        </p:grpSpPr>
        <p:sp>
          <p:nvSpPr>
            <p:cNvPr id="2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6" name="图片 25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267401" y="4699301"/>
            <a:ext cx="4029379" cy="722883"/>
            <a:chOff x="939802" y="5096024"/>
            <a:chExt cx="4029379" cy="722883"/>
          </a:xfrm>
        </p:grpSpPr>
        <p:grpSp>
          <p:nvGrpSpPr>
            <p:cNvPr id="29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31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32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30" name="图片 29"/>
            <p:cNvPicPr/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02152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占位符 32770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例：用户输入若干个分数，求所有分数的平均分。每输入一个分数后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询问是否继续输入下一个分数，回答“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yes”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就继续输入下一个</a:t>
            </a:r>
            <a:endParaRPr lang="en-US" altLang="zh-CN" sz="2000" b="1" dirty="0">
              <a:latin typeface="宋体" panose="02010600030101010101" pitchFamily="2" charset="-122"/>
              <a:ea typeface="+mn-ea"/>
            </a:endParaRPr>
          </a:p>
          <a:p>
            <a:pPr marL="0" indent="0"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None/>
            </a:pP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      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分数，回答“</a:t>
            </a:r>
            <a:r>
              <a:rPr lang="en-US" altLang="zh-CN" sz="2000" b="1" dirty="0">
                <a:latin typeface="宋体" panose="02010600030101010101" pitchFamily="2" charset="-122"/>
                <a:ea typeface="+mn-ea"/>
              </a:rPr>
              <a:t>no”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就停止输入分数。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3794"/>
          <p:cNvSpPr txBox="1">
            <a:spLocks/>
          </p:cNvSpPr>
          <p:nvPr/>
        </p:nvSpPr>
        <p:spPr bwMode="auto">
          <a:xfrm>
            <a:off x="1317908" y="2636912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numbers = []                  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#使用列表存放临时数据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x = input('请输入一个成绩：')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try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                      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#异常处理结构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numbers.append(float(x))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except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print('不是合法成绩')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while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True: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flag = input('继续输入吗？（yes/no）')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.lower()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flag not in ('yes', 'no'):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#限定用户输入内容必须为yes或no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print('只能输入yes或no')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 flag=='no':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break</a:t>
            </a: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4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(sum(numbers)/len(numbers))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E2621B-A742-4E92-888A-CFAFEA56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51062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占位符 34818"/>
          <p:cNvSpPr>
            <a:spLocks noGrp="1"/>
          </p:cNvSpPr>
          <p:nvPr>
            <p:ph idx="1"/>
          </p:nvPr>
        </p:nvSpPr>
        <p:spPr>
          <a:xfrm>
            <a:off x="709336" y="1445682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宋体" panose="02010600030101010101" pitchFamily="2" charset="-122"/>
              </a:rPr>
              <a:t>例：编写程序，判断今天是今年的第几天？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&gt;&gt;&gt;import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date = time.localtime()                                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#获取当前日期时间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time.struct_time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(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tm_year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=2020,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tm_mon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=12,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=10,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tm_hour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=7,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tm_min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=27,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tm_sec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=36,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tm_wday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tm_yday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=345, </a:t>
            </a: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tm_isdst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=0)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year, month, day = date[:3]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day_month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= [31, 28, 31, 30, 31, 30, 31, 31, 30, 31, 30, 31]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year % 400 == 0 or (year % 4 == 0 and year % 100 != 0):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#判断是否为闰年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day_month[1] = 29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</a:rPr>
              <a:t>&gt;&gt;&gt;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if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month==1: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(day)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else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(sum(day_month[:month-1])+day)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844377" y="5087253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noProof="1">
                <a:latin typeface="宋体" panose="02010600030101010101" pitchFamily="2" charset="-122"/>
                <a:sym typeface="+mn-ea"/>
              </a:rPr>
              <a:t>其中闰年判断可以直接使用</a:t>
            </a:r>
            <a:r>
              <a:rPr lang="en-US" altLang="zh-CN" sz="1800" b="1" noProof="1">
                <a:latin typeface="宋体" panose="02010600030101010101" pitchFamily="2" charset="-122"/>
                <a:sym typeface="+mn-ea"/>
              </a:rPr>
              <a:t>calendar</a:t>
            </a:r>
            <a:r>
              <a:rPr lang="zh-CN" altLang="en-US" sz="1800" b="1" noProof="1">
                <a:latin typeface="宋体" panose="02010600030101010101" pitchFamily="2" charset="-122"/>
                <a:sym typeface="+mn-ea"/>
              </a:rPr>
              <a:t>模块的方法。</a:t>
            </a:r>
            <a:endParaRPr lang="zh-CN" altLang="en-US" sz="1800" b="1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noProof="1">
                <a:latin typeface="Consolas" panose="020B0609020204030204" charset="0"/>
                <a:sym typeface="+mn-ea"/>
              </a:rPr>
              <a:t>&gt;&gt;&gt; import calendar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calendar.isleap(2016)</a:t>
            </a: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True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calendar.isleap(2015)</a:t>
            </a: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False</a:t>
            </a:r>
            <a:endParaRPr lang="zh-CN" altLang="en-US" sz="1350" noProof="1">
              <a:solidFill>
                <a:srgbClr val="0000FF"/>
              </a:solidFill>
              <a:latin typeface="Consolas" panose="020B0609020204030204" charset="0"/>
              <a:ea typeface="+mn-ea"/>
              <a:sym typeface="+mn-ea"/>
            </a:endParaRPr>
          </a:p>
          <a:p>
            <a:pPr marL="0" indent="0">
              <a:buFont typeface="Arial" charset="0"/>
              <a:buNone/>
            </a:pPr>
            <a:endParaRPr lang="zh-CN" altLang="en-US" sz="1500" noProof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6F516D-6614-4672-BE4B-15BC6475B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02985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22969-8061-4554-8B31-BE713E80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日期与时间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D6CA84-8057-41F3-B42C-2F5437AB8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68" y="986616"/>
            <a:ext cx="8229600" cy="4678451"/>
          </a:xfrm>
        </p:spPr>
        <p:txBody>
          <a:bodyPr/>
          <a:lstStyle/>
          <a:p>
            <a:pPr algn="l"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程序能用很多方式处理日期和时间，转换日期格式是一个常见的功能。</a:t>
            </a:r>
          </a:p>
          <a:p>
            <a:pPr algn="l" latinLnBrk="1"/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提供了一个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time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和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calendar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模块可以用于格式化日期和时间。</a:t>
            </a:r>
          </a:p>
          <a:p>
            <a:pPr algn="l" latinLnBrk="1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时间间隔是以秒为单位的浮点小数。</a:t>
            </a:r>
          </a:p>
          <a:p>
            <a:pPr algn="l" latinLnBrk="1"/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每个时间戳都以自从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1970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年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月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日午夜（历元）经过了多长时间来表示。</a:t>
            </a:r>
          </a:p>
          <a:p>
            <a:pPr marL="0" indent="0">
              <a:buNone/>
            </a:pPr>
            <a:r>
              <a:rPr lang="zh-CN" altLang="en-US" sz="1400" b="0" i="0" dirty="0">
                <a:solidFill>
                  <a:srgbClr val="FF0000"/>
                </a:solidFill>
                <a:effectLst/>
                <a:latin typeface="Helvetica Neue"/>
              </a:rPr>
              <a:t>时间元组：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Python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函数用一个元组装起来的</a:t>
            </a:r>
            <a:r>
              <a:rPr lang="en-US" altLang="zh-CN" sz="1400" dirty="0">
                <a:solidFill>
                  <a:srgbClr val="333333"/>
                </a:solidFill>
                <a:latin typeface="Helvetica Neue"/>
              </a:rPr>
              <a:t>9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组数字处理时间，即</a:t>
            </a:r>
            <a:r>
              <a:rPr lang="en-US" altLang="zh-CN" sz="1400" dirty="0" err="1">
                <a:solidFill>
                  <a:srgbClr val="333333"/>
                </a:solidFill>
                <a:latin typeface="Helvetica Neue"/>
              </a:rPr>
              <a:t>struct_time</a:t>
            </a:r>
            <a:r>
              <a:rPr lang="zh-CN" altLang="en-US" sz="1400" dirty="0">
                <a:solidFill>
                  <a:srgbClr val="333333"/>
                </a:solidFill>
                <a:latin typeface="Helvetica Neue"/>
              </a:rPr>
              <a:t>元组</a:t>
            </a:r>
            <a:endParaRPr lang="en-US" altLang="zh-CN" sz="1400" dirty="0">
              <a:solidFill>
                <a:srgbClr val="333333"/>
              </a:solidFill>
              <a:latin typeface="Helvetica Neue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5A587-F7A8-4BEF-A7CF-6D0DD1C7E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BC62B1-8324-4A30-9FC3-F48AC781FA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2" y="3035802"/>
            <a:ext cx="4274349" cy="26072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920636-5F8E-4141-A71E-E24253368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689" y="3035802"/>
            <a:ext cx="3851161" cy="25758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F04BD9B-7E3D-4208-AB36-9EDED0CE49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35" y="2271939"/>
            <a:ext cx="5961900" cy="81686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6158C858-2190-4722-9964-10DFCDB22A20}"/>
              </a:ext>
            </a:extLst>
          </p:cNvPr>
          <p:cNvSpPr txBox="1"/>
          <p:nvPr/>
        </p:nvSpPr>
        <p:spPr>
          <a:xfrm>
            <a:off x="137781" y="5760476"/>
            <a:ext cx="88267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0" i="0" dirty="0" err="1">
                <a:solidFill>
                  <a:srgbClr val="222222"/>
                </a:solidFill>
                <a:effectLst/>
                <a:latin typeface="Lucida Grande"/>
              </a:rPr>
              <a:t>time.time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()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返回以浮点数表示的从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6"/>
              </a:rPr>
              <a:t>epoch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 开始的秒数的时间值。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的具体日期和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7"/>
              </a:rPr>
              <a:t>leap seconds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 的处理取决于平台。 在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Windows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和大多数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Unix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系统中，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是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1970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年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月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1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日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00:00:00 (UTC)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，并且闰秒将不计入从 </a:t>
            </a:r>
            <a:r>
              <a:rPr lang="en-US" altLang="zh-CN" sz="1400" b="0" i="0" dirty="0">
                <a:solidFill>
                  <a:srgbClr val="222222"/>
                </a:solidFill>
                <a:effectLst/>
                <a:latin typeface="Lucida Grande"/>
              </a:rPr>
              <a:t>epoch 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开始的秒数。 这通常被称为 </a:t>
            </a:r>
            <a:r>
              <a:rPr lang="en-US" altLang="zh-CN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8"/>
              </a:rPr>
              <a:t>Unix </a:t>
            </a:r>
            <a:r>
              <a:rPr lang="zh-CN" altLang="en-US" sz="1400" b="0" i="0" u="none" strike="noStrike" dirty="0">
                <a:solidFill>
                  <a:srgbClr val="6363BB"/>
                </a:solidFill>
                <a:effectLst/>
                <a:latin typeface="Lucida Grande"/>
                <a:hlinkClick r:id="rId8"/>
              </a:rPr>
              <a:t>时间</a:t>
            </a:r>
            <a:r>
              <a:rPr lang="zh-CN" altLang="en-US" sz="1400" b="0" i="0" dirty="0">
                <a:solidFill>
                  <a:srgbClr val="222222"/>
                </a:solidFill>
                <a:effectLst/>
                <a:latin typeface="Lucida Grande"/>
              </a:rPr>
              <a:t>。</a:t>
            </a:r>
            <a:r>
              <a:rPr lang="zh-CN" altLang="en-US" sz="1050" dirty="0"/>
              <a:t>夏令时：</a:t>
            </a:r>
            <a:r>
              <a:rPr lang="en-US" altLang="zh-CN" sz="1050" dirty="0"/>
              <a:t>daylight saving time</a:t>
            </a:r>
            <a:endParaRPr lang="zh-CN" altLang="en-US" sz="1050" dirty="0"/>
          </a:p>
          <a:p>
            <a:endParaRPr lang="zh-CN" altLang="en-US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C879C9-1589-33D2-2F4E-ED8F8A84681C}"/>
              </a:ext>
            </a:extLst>
          </p:cNvPr>
          <p:cNvSpPr txBox="1"/>
          <p:nvPr/>
        </p:nvSpPr>
        <p:spPr>
          <a:xfrm>
            <a:off x="6890732" y="1340768"/>
            <a:ext cx="209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Python time time()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返回当前时间的时间戳（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1970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纪元后经过的浮点秒数）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43E88BA-F475-27E7-AD09-188EF2CA3D24}"/>
              </a:ext>
            </a:extLst>
          </p:cNvPr>
          <p:cNvSpPr txBox="1"/>
          <p:nvPr/>
        </p:nvSpPr>
        <p:spPr>
          <a:xfrm>
            <a:off x="4114800" y="298781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6AE300-302D-2146-B958-2C651C644C35}"/>
              </a:ext>
            </a:extLst>
          </p:cNvPr>
          <p:cNvSpPr txBox="1"/>
          <p:nvPr/>
        </p:nvSpPr>
        <p:spPr>
          <a:xfrm>
            <a:off x="-828600" y="4941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648285"/>
      </p:ext>
    </p:extLst>
  </p:cSld>
  <p:clrMapOvr>
    <a:masterClrMapping/>
  </p:clrMapOvr>
  <p:transition spd="slow" advClick="0">
    <p:pull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占位符 35842"/>
          <p:cNvSpPr>
            <a:spLocks noGrp="1"/>
          </p:cNvSpPr>
          <p:nvPr>
            <p:ph idx="1"/>
          </p:nvPr>
        </p:nvSpPr>
        <p:spPr>
          <a:xfrm>
            <a:off x="758677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或者使用标准函数库</a:t>
            </a:r>
            <a:r>
              <a:rPr lang="en-US" altLang="zh-CN" sz="2000" b="1" dirty="0" err="1">
                <a:solidFill>
                  <a:srgbClr val="FF0000"/>
                </a:solidFill>
                <a:cs typeface="Times New Roman" pitchFamily="18" charset="0"/>
              </a:rPr>
              <a:t>datetime</a:t>
            </a:r>
            <a:r>
              <a:rPr lang="zh-CN" altLang="en-US" sz="2000" b="1" dirty="0">
                <a:solidFill>
                  <a:srgbClr val="FF0000"/>
                </a:solidFill>
                <a:cs typeface="Times New Roman" pitchFamily="18" charset="0"/>
              </a:rPr>
              <a:t>直接计算今天是今年的第几天</a:t>
            </a:r>
            <a:endParaRPr lang="en-US" altLang="zh-CN" sz="2000" b="1" dirty="0">
              <a:solidFill>
                <a:srgbClr val="FF0000"/>
              </a:solidFill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 dirty="0" err="1">
                <a:cs typeface="Times New Roman" pitchFamily="18" charset="0"/>
              </a:rPr>
              <a:t>datetime</a:t>
            </a:r>
            <a:r>
              <a:rPr lang="zh-CN" altLang="zh-CN" sz="2000" b="1" dirty="0">
                <a:cs typeface="Times New Roman" pitchFamily="18" charset="0"/>
              </a:rPr>
              <a:t>库以类的方式提供多种日期和时间表达方式</a:t>
            </a:r>
            <a:endParaRPr lang="zh-CN" altLang="zh-CN" sz="2000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2000" b="1" dirty="0">
              <a:cs typeface="Times New Roman" pitchFamily="18" charset="0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589371" y="2115692"/>
            <a:ext cx="8155132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：日期表示类，可以表示年、月、日等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：时间表示类，可以表示小时、分钟、秒、毫秒等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datetime.datetime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：日期和时间表示的类，功能覆盖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和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itchFamily="18" charset="0"/>
            </a:endParaRP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</a:pP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                                  time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datetime.timedelta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：时间间隔有关的类</a:t>
            </a:r>
          </a:p>
          <a:p>
            <a:pPr lvl="1" indent="304800" algn="just">
              <a:spcBef>
                <a:spcPts val="6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0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datetime.tzinfo</a:t>
            </a:r>
            <a:r>
              <a:rPr lang="zh-CN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itchFamily="18" charset="0"/>
              </a:rPr>
              <a:t>：与时区有关的信息表示类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4701015"/>
            <a:ext cx="72466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import 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charset="0"/>
              </a:rPr>
              <a:t>datetime</a:t>
            </a:r>
            <a:endParaRPr lang="en-US" altLang="zh-CN" dirty="0">
              <a:solidFill>
                <a:srgbClr val="0000FF"/>
              </a:solidFill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datetime.date.today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latin typeface="Consolas" panose="020B0609020204030204" charset="0"/>
              </a:rPr>
              <a:t>&gt;&gt;&gt; </a:t>
            </a:r>
            <a:r>
              <a:rPr lang="en-US" altLang="zh-CN" dirty="0" err="1">
                <a:latin typeface="Consolas" panose="020B0609020204030204" charset="0"/>
              </a:rPr>
              <a:t>datetime.date</a:t>
            </a:r>
            <a:r>
              <a:rPr lang="en-US" altLang="zh-CN" dirty="0">
                <a:latin typeface="Consolas" panose="020B0609020204030204" charset="0"/>
              </a:rPr>
              <a:t>(2020,5,12).</a:t>
            </a:r>
            <a:r>
              <a:rPr lang="en-US" altLang="zh-CN" dirty="0" err="1">
                <a:latin typeface="Consolas" panose="020B0609020204030204" charset="0"/>
              </a:rPr>
              <a:t>timetuple</a:t>
            </a:r>
            <a:r>
              <a:rPr lang="en-US" altLang="zh-CN" dirty="0">
                <a:latin typeface="Consolas" panose="020B0609020204030204" charset="0"/>
              </a:rPr>
              <a:t>().</a:t>
            </a:r>
            <a:r>
              <a:rPr lang="en-US" altLang="zh-CN" dirty="0" err="1">
                <a:latin typeface="Consolas" panose="020B0609020204030204" charset="0"/>
              </a:rPr>
              <a:t>tm_yday</a:t>
            </a:r>
            <a:endParaRPr lang="en-US" altLang="zh-CN" dirty="0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dirty="0">
                <a:solidFill>
                  <a:srgbClr val="0000FF"/>
                </a:solidFill>
                <a:latin typeface="Consolas" panose="020B0609020204030204" charset="0"/>
              </a:rPr>
              <a:t>133</a:t>
            </a:r>
            <a:endParaRPr lang="en-US" altLang="zh-CN" sz="800" dirty="0">
              <a:solidFill>
                <a:srgbClr val="0000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01EC37-C111-499A-8FA4-754AC15C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439405"/>
            <a:ext cx="6120680" cy="20513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61E7E07-5366-4ED0-88C6-C2413ABA3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111" y="4439405"/>
            <a:ext cx="3617983" cy="96926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D2AB67-8B4E-49A1-8965-CED6071DF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91859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>
            <a:spLocks/>
          </p:cNvSpPr>
          <p:nvPr/>
        </p:nvSpPr>
        <p:spPr bwMode="auto">
          <a:xfrm>
            <a:off x="827584" y="1549377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905" indent="-344805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charset="0"/>
              <a:buChar char="n"/>
            </a:pPr>
            <a:r>
              <a:rPr lang="zh-CN" altLang="en-US" sz="1800" b="1" dirty="0">
                <a:latin typeface="+mn-lt"/>
                <a:ea typeface="+mn-ea"/>
                <a:sym typeface="Arial" panose="020B0604020202020204" pitchFamily="34" charset="0"/>
              </a:rPr>
              <a:t>也可以使用</a:t>
            </a:r>
            <a:r>
              <a:rPr lang="en-US" altLang="zh-CN" sz="1800" b="1" dirty="0" err="1">
                <a:latin typeface="+mn-lt"/>
                <a:ea typeface="+mn-ea"/>
                <a:sym typeface="Arial" panose="020B0604020202020204" pitchFamily="34" charset="0"/>
              </a:rPr>
              <a:t>datetime</a:t>
            </a:r>
            <a:r>
              <a:rPr lang="zh-CN" altLang="en-US" sz="1800" b="1" dirty="0">
                <a:latin typeface="+mn-lt"/>
                <a:ea typeface="+mn-ea"/>
                <a:sym typeface="Arial" panose="020B0604020202020204" pitchFamily="34" charset="0"/>
              </a:rPr>
              <a:t>模块提供的功能来计算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  <a:sym typeface="Arial" panose="020B0604020202020204" pitchFamily="3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 =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datetime.date.today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today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</a:t>
            </a:r>
            <a:r>
              <a:rPr lang="en-US" altLang="zh-CN" sz="1400" dirty="0">
                <a:solidFill>
                  <a:srgbClr val="0000FF"/>
                </a:solidFill>
                <a:latin typeface="Consolas" panose="020B0609020204030204" charset="0"/>
              </a:rPr>
              <a:t>2020,5,12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(today.year,1,1)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 err="1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datetime.date</a:t>
            </a: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(2020, 1, 1)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= today-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firstDay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 +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datetime.timedelta</a:t>
            </a: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(days=1)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  <a:sym typeface="Arial" panose="020B0604020202020204" pitchFamily="34" charset="0"/>
              </a:rPr>
              <a:t>&gt;&gt;&gt; </a:t>
            </a:r>
            <a:r>
              <a:rPr lang="en-US" altLang="zh-CN" sz="1350" dirty="0" err="1">
                <a:latin typeface="Consolas" panose="020B0609020204030204" charset="0"/>
                <a:ea typeface="+mn-ea"/>
                <a:sym typeface="Arial" panose="020B0604020202020204" pitchFamily="34" charset="0"/>
              </a:rPr>
              <a:t>daysDelta.days</a:t>
            </a: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350" dirty="0">
                <a:solidFill>
                  <a:srgbClr val="0000FF"/>
                </a:solidFill>
                <a:latin typeface="Consolas" panose="020B0609020204030204" charset="0"/>
                <a:ea typeface="+mn-ea"/>
                <a:sym typeface="Arial" panose="020B0604020202020204" pitchFamily="34" charset="0"/>
              </a:rPr>
              <a:t>133</a:t>
            </a: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50764F-C09E-4FB6-B365-20AA6665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24355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75420" y="1446273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400" b="1" noProof="1"/>
              <a:t>datetime</a:t>
            </a:r>
            <a:r>
              <a:rPr lang="zh-CN" altLang="en-US" sz="2400" b="1" noProof="1"/>
              <a:t>还提供了其他功能</a:t>
            </a: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import datetime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 = datetime.datetime.now()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print(now)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2020-05-14 10:39:26.980760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&gt;&gt;&gt; now.strftime('%Y-%m-%d %H:%M:%S')</a:t>
            </a:r>
          </a:p>
          <a:p>
            <a:pPr marL="0" indent="0">
              <a:buNone/>
            </a:pPr>
            <a:r>
              <a:rPr lang="en-US" altLang="zh-CN" sz="1350" noProof="1">
                <a:latin typeface="Consolas" panose="020B0609020204030204" charset="0"/>
              </a:rPr>
              <a:t>'2020-05-14 10:39:26'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now.replace(second=30)        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#替换日期时间中的秒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14, 10, 39, 30, 980760) 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now+datetime.timedelta(days=5)    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#计算5天后的日期时间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5, 19, 10, 39, 26, 980760) 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now + datetime.timedelta(weeks=-5)      </a:t>
            </a: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#计算5周前的日期时间</a:t>
            </a:r>
          </a:p>
          <a:p>
            <a:pPr marL="0" indent="0">
              <a:buNone/>
            </a:pPr>
            <a:r>
              <a:rPr lang="nn-NO" altLang="zh-CN" sz="1350" noProof="1">
                <a:solidFill>
                  <a:srgbClr val="0000FF"/>
                </a:solidFill>
                <a:latin typeface="Consolas" panose="020B0609020204030204" charset="0"/>
              </a:rPr>
              <a:t>datetime.datetime(2020, 4, 9, 10, 39, 26, 980760)</a:t>
            </a:r>
          </a:p>
          <a:p>
            <a:pPr marL="0" indent="0">
              <a:buNone/>
            </a:pPr>
            <a:endParaRPr lang="nn-NO" altLang="zh-CN" sz="135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建议大家自行查找 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time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，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</a:rPr>
              <a:t>datetime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模块相关文档查看</a:t>
            </a:r>
          </a:p>
        </p:txBody>
      </p:sp>
      <p:grpSp>
        <p:nvGrpSpPr>
          <p:cNvPr id="6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7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3.2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分支结构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8" name="图片 7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55" y="923053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分支结构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的应用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E20470-1044-4478-BC87-218455449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13740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F8089A9-674D-4ACE-95E5-6DC7F323A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8" y="999150"/>
            <a:ext cx="5284163" cy="40140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3D5443-564B-4CA9-9E64-A287F25A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datetime.datetime</a:t>
            </a:r>
            <a:r>
              <a:rPr lang="en-US" altLang="zh-CN" dirty="0"/>
              <a:t> &amp; </a:t>
            </a:r>
            <a:r>
              <a:rPr lang="en-US" altLang="zh-CN" dirty="0" err="1"/>
              <a:t>timedelta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BA21A-E711-436A-9C3A-FB4F281D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CDA585-D9F0-4B14-948F-18F89576E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E960F6-D6B1-410D-968C-1166F303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424" y="1937196"/>
            <a:ext cx="4977394" cy="465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79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E888-AC80-49CE-9B2C-976D7E5AD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strftime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7D1C3-9296-4878-80A4-B3A2B9F1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Python time </a:t>
            </a:r>
            <a:r>
              <a:rPr lang="en-US" altLang="zh-CN" sz="1400" b="0" i="0" dirty="0" err="1">
                <a:solidFill>
                  <a:srgbClr val="333333"/>
                </a:solidFill>
                <a:effectLst/>
                <a:latin typeface="Helvetica Neue"/>
              </a:rPr>
              <a:t>strftime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()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函数接收以时间元组，并返回以可读字符串表示的当地时间，格式由参数 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format 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决定。</a:t>
            </a:r>
            <a:r>
              <a:rPr lang="en-US" altLang="zh-CN" sz="14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strftime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()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方法语法：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 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time.strftime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(format[, t])</a:t>
            </a:r>
          </a:p>
          <a:p>
            <a:pPr marL="0" indent="0" algn="l" latinLnBrk="1">
              <a:buNone/>
            </a:pP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format -- 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格式字符串。</a:t>
            </a:r>
          </a:p>
          <a:p>
            <a:pPr marL="0" indent="0" algn="l" latinLnBrk="1">
              <a:buNone/>
            </a:pP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t -- 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可选的参数 </a:t>
            </a:r>
            <a:r>
              <a:rPr lang="en-US" altLang="zh-CN" sz="1400" b="0" i="0" dirty="0">
                <a:solidFill>
                  <a:srgbClr val="00B050"/>
                </a:solidFill>
                <a:effectLst/>
                <a:latin typeface="Helvetica Neue"/>
              </a:rPr>
              <a:t>t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是一个</a:t>
            </a:r>
            <a:r>
              <a:rPr lang="en-US" altLang="zh-CN" sz="1400" b="0" i="0" dirty="0" err="1">
                <a:solidFill>
                  <a:srgbClr val="00B050"/>
                </a:solidFill>
                <a:effectLst/>
                <a:latin typeface="Helvetica Neue"/>
              </a:rPr>
              <a:t>struct_time</a:t>
            </a:r>
            <a:r>
              <a:rPr lang="zh-CN" altLang="en-US" sz="1400" b="0" i="0" dirty="0">
                <a:solidFill>
                  <a:srgbClr val="00B050"/>
                </a:solidFill>
                <a:effectLst/>
                <a:latin typeface="Helvetica Neue"/>
              </a:rPr>
              <a:t>对象。</a:t>
            </a:r>
          </a:p>
          <a:p>
            <a:endParaRPr lang="zh-CN" altLang="en-US" sz="16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D83072-3312-4BB1-8AA4-5842D34C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BFB4A9-F5E2-4A69-9B09-E2FD3CBE6A30}"/>
              </a:ext>
            </a:extLst>
          </p:cNvPr>
          <p:cNvSpPr txBox="1"/>
          <p:nvPr/>
        </p:nvSpPr>
        <p:spPr>
          <a:xfrm>
            <a:off x="4404417" y="1577791"/>
            <a:ext cx="47628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python</a:t>
            </a:r>
            <a:r>
              <a:rPr lang="zh-CN" altLang="en-US" sz="12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</a:rPr>
              <a:t>中时间日期格式化符号： </a:t>
            </a:r>
            <a:endParaRPr lang="en-US" altLang="zh-CN" sz="1200" b="0" i="0" dirty="0">
              <a:solidFill>
                <a:srgbClr val="00B05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%y 两位数的年份表示（00-99）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%Y 四位数的年份表示（000-9999）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%m 月份（01-12）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%d 月内中的一天（0-31）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%H 24小时制小时数（0-23）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%I 12小时制小时数（01-12）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%M 分钟数（00=59）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%S 秒（00-59）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%a 本地简化星期名称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%A 本地完整星期名称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%b 本地简化的月份名称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%B 本地完整的月份名称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%c 本地相应的日期表示和时间表示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%j 年内的一天（001-366）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%p 本地A.M.或P.M.的等价符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%U 一年中的星期数（00-53）星期天为星期的开始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%w 星期（0-6），星期天为星期的开始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%W 一年中的星期数（00-53）星期一为星期的开始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%x 本地相应的日期表示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%X 本地相应的时间表示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%Z 当前时区的名称</a:t>
            </a:r>
          </a:p>
          <a:p>
            <a:r>
              <a:rPr lang="zh-CN" altLang="en-US" sz="1400" dirty="0">
                <a:latin typeface="Times New Roman" panose="02020603050405020304" pitchFamily="18" charset="0"/>
              </a:rPr>
              <a:t>%% %号本身</a:t>
            </a:r>
          </a:p>
        </p:txBody>
      </p:sp>
    </p:spTree>
    <p:extLst>
      <p:ext uri="{BB962C8B-B14F-4D97-AF65-F5344CB8AC3E}">
        <p14:creationId xmlns:p14="http://schemas.microsoft.com/office/powerpoint/2010/main" val="4165786376"/>
      </p:ext>
    </p:extLst>
  </p:cSld>
  <p:clrMapOvr>
    <a:masterClrMapping/>
  </p:clrMapOvr>
  <p:transition spd="slow" advClick="0">
    <p:pull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占位符 36866"/>
          <p:cNvSpPr>
            <a:spLocks noGrp="1"/>
          </p:cNvSpPr>
          <p:nvPr>
            <p:ph idx="1"/>
          </p:nvPr>
        </p:nvSpPr>
        <p:spPr>
          <a:xfrm>
            <a:off x="749331" y="1444655"/>
            <a:ext cx="8229600" cy="2645633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ea typeface="+mn-ea"/>
              </a:rPr>
              <a:t>Python</a:t>
            </a:r>
            <a:r>
              <a:rPr lang="zh-CN" altLang="en-US" sz="1800" b="1" dirty="0">
                <a:ea typeface="+mn-ea"/>
              </a:rPr>
              <a:t>提供了两种基本的循环结构语句</a:t>
            </a:r>
            <a:r>
              <a:rPr lang="en-US" altLang="zh-CN" sz="1800" b="1" dirty="0">
                <a:ea typeface="+mn-ea"/>
              </a:rPr>
              <a:t>——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while循环一般用于循环次数难以提前确定的情况，也可以用于循环次数确定的情况。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for循环一般用于循环次数可以提前确定的情况，尤其是用于枚举序列或迭代对象中的元素。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相同或不同的循环结构之间都可以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互相嵌套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，实现更为复杂的逻辑。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循环和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循环都可以带</a:t>
            </a:r>
            <a:r>
              <a:rPr lang="en-US" altLang="zh-CN" sz="1800" b="1" dirty="0">
                <a:solidFill>
                  <a:srgbClr val="FF0000"/>
                </a:solidFill>
                <a:ea typeface="+mn-ea"/>
                <a:sym typeface="Arial" panose="020B0604020202020204" pitchFamily="34" charset="0"/>
              </a:rPr>
              <a:t>else, 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如果循环是因为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break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结束的，就不执行</a:t>
            </a:r>
            <a:r>
              <a:rPr lang="en-US" altLang="zh-CN" sz="1800" b="1" dirty="0">
                <a:solidFill>
                  <a:srgbClr val="0000FF"/>
                </a:solidFill>
                <a:sym typeface="Arial" panose="020B0604020202020204" pitchFamily="34" charset="0"/>
              </a:rPr>
              <a:t>else</a:t>
            </a:r>
            <a:r>
              <a:rPr lang="zh-CN" altLang="en-US" sz="1800" b="1" dirty="0">
                <a:solidFill>
                  <a:srgbClr val="0000FF"/>
                </a:solidFill>
                <a:sym typeface="Arial" panose="020B0604020202020204" pitchFamily="34" charset="0"/>
              </a:rPr>
              <a:t>中的代码</a:t>
            </a:r>
            <a:r>
              <a:rPr lang="zh-CN" altLang="en-US" sz="1800" b="1" dirty="0">
                <a:ea typeface="+mn-ea"/>
                <a:sym typeface="Arial" panose="020B0604020202020204" pitchFamily="34" charset="0"/>
              </a:rPr>
              <a:t>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 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6153479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en-US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(</a:t>
            </a:r>
            <a:r>
              <a:rPr lang="en-US" altLang="en-US" sz="2400" b="1" dirty="0">
                <a:solidFill>
                  <a:srgbClr val="0000FF"/>
                </a:solidFill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Loop Structure</a:t>
            </a:r>
            <a:r>
              <a:rPr lang="en-US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的基本用法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37890"/>
          <p:cNvSpPr txBox="1">
            <a:spLocks/>
          </p:cNvSpPr>
          <p:nvPr/>
        </p:nvSpPr>
        <p:spPr bwMode="auto">
          <a:xfrm>
            <a:off x="269979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while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条件表达式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  <a:endParaRPr lang="zh-CN" altLang="en-US" sz="1600" b="1" dirty="0">
              <a:solidFill>
                <a:srgbClr val="FF0000"/>
              </a:solidFill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]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for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取值 in 序列或迭代对象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	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循环体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endParaRPr lang="zh-CN" altLang="en-US" sz="1600" b="1" dirty="0">
              <a:ea typeface="+mn-ea"/>
              <a:sym typeface="Arial" panose="020B0604020202020204" pitchFamily="34" charset="0"/>
            </a:endParaRP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[</a:t>
            </a:r>
            <a:r>
              <a:rPr lang="zh-CN" altLang="en-US" sz="1600" b="1" dirty="0">
                <a:solidFill>
                  <a:srgbClr val="0000FF"/>
                </a:solidFill>
                <a:ea typeface="+mn-ea"/>
                <a:sym typeface="Arial" panose="020B0604020202020204" pitchFamily="34" charset="0"/>
              </a:rPr>
              <a:t>else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:</a:t>
            </a:r>
          </a:p>
          <a:p>
            <a:pPr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    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&lt;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else子句代码块</a:t>
            </a:r>
            <a:r>
              <a:rPr lang="en-US" altLang="zh-CN" sz="1600" b="1" dirty="0">
                <a:ea typeface="+mn-ea"/>
                <a:sym typeface="Arial" panose="020B0604020202020204" pitchFamily="34" charset="0"/>
              </a:rPr>
              <a:t>&gt;</a:t>
            </a:r>
            <a:r>
              <a:rPr lang="zh-CN" altLang="en-US" sz="1600" b="1" dirty="0">
                <a:ea typeface="+mn-ea"/>
                <a:sym typeface="Arial" panose="020B0604020202020204" pitchFamily="34" charset="0"/>
              </a:rPr>
              <a:t>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1AE0F9-DC32-4145-B8D0-7E070CD6C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1265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占位符 39938"/>
          <p:cNvSpPr>
            <a:spLocks noGrp="1"/>
          </p:cNvSpPr>
          <p:nvPr>
            <p:ph idx="1"/>
          </p:nvPr>
        </p:nvSpPr>
        <p:spPr>
          <a:xfrm>
            <a:off x="678106" y="1398466"/>
            <a:ext cx="8358389" cy="963632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为了优化程序以获得更高的效率和运行速度，在编写循环语句时，应</a:t>
            </a:r>
            <a:r>
              <a:rPr lang="zh-CN" altLang="en-US" sz="1800" b="1" dirty="0">
                <a:solidFill>
                  <a:srgbClr val="FF0000"/>
                </a:solidFill>
              </a:rPr>
              <a:t>尽量减少循环内部不必要的计算</a:t>
            </a:r>
            <a:r>
              <a:rPr lang="zh-CN" altLang="en-US" sz="1800" b="1" dirty="0"/>
              <a:t>，将与循环变量无关的代码尽可能地提取到循环之外。</a:t>
            </a:r>
            <a:endParaRPr lang="en-US" altLang="zh-CN" sz="1800" b="1" dirty="0"/>
          </a:p>
          <a:p>
            <a:pPr eaLnBrk="1" latinLnBrk="0" hangingPunct="1"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同理处理多重循环嵌套的情况。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0962"/>
          <p:cNvSpPr txBox="1">
            <a:spLocks/>
          </p:cNvSpPr>
          <p:nvPr/>
        </p:nvSpPr>
        <p:spPr bwMode="auto">
          <a:xfrm>
            <a:off x="678106" y="2348881"/>
            <a:ext cx="4325942" cy="194421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b="1" dirty="0"/>
              <a:t>优化前的代码：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   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result.append(i*100+j*10+k)</a:t>
            </a:r>
          </a:p>
        </p:txBody>
      </p:sp>
      <p:sp>
        <p:nvSpPr>
          <p:cNvPr id="12" name="内容占位符 2"/>
          <p:cNvSpPr txBox="1">
            <a:spLocks/>
          </p:cNvSpPr>
          <p:nvPr/>
        </p:nvSpPr>
        <p:spPr bwMode="auto">
          <a:xfrm>
            <a:off x="5248871" y="2313911"/>
            <a:ext cx="3673474" cy="241123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800" b="1" noProof="1"/>
              <a:t>优化后的代码：</a:t>
            </a:r>
            <a:endParaRPr lang="en-US" altLang="zh-CN" sz="1800" b="1" noProof="1"/>
          </a:p>
          <a:p>
            <a:pPr marL="1905" indent="-344805">
              <a:lnSpc>
                <a:spcPct val="80000"/>
              </a:lnSpc>
              <a:buSzPct val="70000"/>
              <a:buNone/>
            </a:pPr>
            <a:r>
              <a:rPr lang="zh-CN" altLang="en-US" sz="1400" dirty="0">
                <a:latin typeface="Consolas" panose="020B0609020204030204" charset="0"/>
              </a:rPr>
              <a:t>digits = (1, 2, 3, 4)</a:t>
            </a:r>
          </a:p>
          <a:p>
            <a:pPr marL="1905" indent="-344805">
              <a:lnSpc>
                <a:spcPct val="50000"/>
              </a:lnSpc>
              <a:spcBef>
                <a:spcPts val="0"/>
              </a:spcBef>
              <a:buSzPct val="70000"/>
              <a:buFont typeface="Arial" charset="0"/>
              <a:buNone/>
            </a:pPr>
            <a:endParaRPr lang="zh-CN" altLang="en-US" sz="1400" noProof="1">
              <a:latin typeface="宋体" panose="02010600030101010101" pitchFamily="2" charset="-122"/>
              <a:sym typeface="+mn-ea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result = []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i = i*100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for j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    j = j*10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latin typeface="Consolas" panose="020B0609020204030204" charset="0"/>
                <a:sym typeface="+mn-ea"/>
              </a:rPr>
              <a:t>            for k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zh-CN" altLang="en-US" sz="140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                result.append(i+j+k)</a:t>
            </a:r>
          </a:p>
        </p:txBody>
      </p:sp>
      <p:sp>
        <p:nvSpPr>
          <p:cNvPr id="2" name="矩形 1"/>
          <p:cNvSpPr/>
          <p:nvPr/>
        </p:nvSpPr>
        <p:spPr>
          <a:xfrm>
            <a:off x="678105" y="4437112"/>
            <a:ext cx="4456615" cy="2261325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digits = {1, 2, 3, 4}</a:t>
            </a:r>
          </a:p>
          <a:p>
            <a:pPr marL="1905" indent="-344805">
              <a:lnSpc>
                <a:spcPct val="50000"/>
              </a:lnSpc>
              <a:buSzPct val="70000"/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for i in range(1000):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FF0000"/>
                </a:solidFill>
                <a:latin typeface="Consolas" panose="020B0609020204030204" charset="0"/>
              </a:rPr>
              <a:t>result = set()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for i in digits: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if i == 0:continue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ii = i * 100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for j in digits - {i}: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jj = j * 10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for k in digits - {i, j}:</a:t>
            </a:r>
          </a:p>
          <a:p>
            <a:pPr marL="1905" indent="-344805">
              <a:lnSpc>
                <a:spcPct val="80000"/>
              </a:lnSpc>
              <a:buSzPct val="70000"/>
              <a:buFont typeface="Arial" charset="0"/>
              <a:buNone/>
            </a:pPr>
            <a:r>
              <a:rPr lang="en-US" altLang="zh-CN" sz="1600" noProof="1">
                <a:latin typeface="Consolas" panose="020B0609020204030204" charset="0"/>
              </a:rPr>
              <a:t>                result.add(ii + jj + k)</a:t>
            </a:r>
            <a:endParaRPr lang="zh-CN" altLang="en-US" sz="1600" dirty="0"/>
          </a:p>
        </p:txBody>
      </p:sp>
      <p:sp>
        <p:nvSpPr>
          <p:cNvPr id="3" name="矩形 2"/>
          <p:cNvSpPr/>
          <p:nvPr/>
        </p:nvSpPr>
        <p:spPr>
          <a:xfrm>
            <a:off x="5724128" y="5229200"/>
            <a:ext cx="25202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运行时间：</a:t>
            </a:r>
            <a:endParaRPr lang="en-US" altLang="zh-CN" sz="1600" dirty="0">
              <a:solidFill>
                <a:srgbClr val="0000FF"/>
              </a:solidFill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0.036002159118652344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0.026001691818237305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0.016000747680664062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A2DE-FCC0-40B1-989F-BA31110DF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8947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2" grpId="0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3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85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86" name="图片 85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87" name="矩形 1"/>
          <p:cNvSpPr>
            <a:spLocks noChangeArrowheads="1"/>
          </p:cNvSpPr>
          <p:nvPr/>
        </p:nvSpPr>
        <p:spPr bwMode="auto">
          <a:xfrm>
            <a:off x="707170" y="1531019"/>
            <a:ext cx="79630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程序流程图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用一系列图形、流程线和文字说明描述程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序的基本操作和控制流程，它是程序分析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>
              <a:buClr>
                <a:srgbClr val="FF0000"/>
              </a:buClr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和过程描述的最基本方式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88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281038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程序的流程图</a:t>
            </a:r>
          </a:p>
        </p:txBody>
      </p:sp>
      <p:grpSp>
        <p:nvGrpSpPr>
          <p:cNvPr id="89" name="组合 88"/>
          <p:cNvGrpSpPr/>
          <p:nvPr/>
        </p:nvGrpSpPr>
        <p:grpSpPr>
          <a:xfrm>
            <a:off x="409443" y="3324027"/>
            <a:ext cx="4104839" cy="2004625"/>
            <a:chOff x="4821383" y="2794721"/>
            <a:chExt cx="4104839" cy="2004625"/>
          </a:xfrm>
        </p:grpSpPr>
        <p:pic>
          <p:nvPicPr>
            <p:cNvPr id="90" name="图片 89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516272" y="3842039"/>
              <a:ext cx="3057525" cy="628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1" name="TextBox 24"/>
            <p:cNvSpPr txBox="1"/>
            <p:nvPr/>
          </p:nvSpPr>
          <p:spPr>
            <a:xfrm>
              <a:off x="5673436" y="4499264"/>
              <a:ext cx="3065319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注释框               流向线             连接点</a:t>
              </a:r>
            </a:p>
          </p:txBody>
        </p:sp>
        <p:pic>
          <p:nvPicPr>
            <p:cNvPr id="92" name="图片 91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935247" y="2794721"/>
              <a:ext cx="3990975" cy="561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" name="TextBox 26"/>
            <p:cNvSpPr txBox="1"/>
            <p:nvPr/>
          </p:nvSpPr>
          <p:spPr>
            <a:xfrm>
              <a:off x="4821383" y="3373583"/>
              <a:ext cx="393815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    起止框              判断框                处理框            输入</a:t>
              </a:r>
              <a:r>
                <a:rPr lang="en-US" altLang="zh-CN" b="1" dirty="0">
                  <a:solidFill>
                    <a:srgbClr val="FF0000"/>
                  </a:solidFill>
                </a:rPr>
                <a:t>/                         </a:t>
              </a:r>
            </a:p>
            <a:p>
              <a:r>
                <a:rPr lang="en-US" altLang="zh-CN" b="1" dirty="0">
                  <a:solidFill>
                    <a:srgbClr val="FF0000"/>
                  </a:solidFill>
                </a:rPr>
                <a:t>                                                                                     </a:t>
              </a:r>
              <a:r>
                <a:rPr lang="zh-CN" altLang="en-US" b="1" dirty="0">
                  <a:solidFill>
                    <a:srgbClr val="FF0000"/>
                  </a:solidFill>
                </a:rPr>
                <a:t>输出框 </a:t>
              </a:r>
            </a:p>
          </p:txBody>
        </p:sp>
      </p:grpSp>
      <p:pic>
        <p:nvPicPr>
          <p:cNvPr id="94" name="图片 93"/>
          <p:cNvPicPr/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96125" y="3266011"/>
            <a:ext cx="229552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图片 94"/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59141" y="3238302"/>
            <a:ext cx="204787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" name="矩形 95"/>
          <p:cNvSpPr/>
          <p:nvPr/>
        </p:nvSpPr>
        <p:spPr>
          <a:xfrm>
            <a:off x="5048638" y="2748788"/>
            <a:ext cx="2270173" cy="506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程序的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15630" y="2748786"/>
            <a:ext cx="3587842" cy="5052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流程图的基本元素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(7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种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536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6" grpId="0"/>
      <p:bldP spid="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文本占位符 4198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在循环中应尽量引用局部变量，因为</a:t>
            </a:r>
            <a:r>
              <a:rPr lang="zh-CN" altLang="en-US" sz="1800" noProof="1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局部变量的查询和访问速度比全局变量略快</a:t>
            </a: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。</a:t>
            </a:r>
            <a:endParaRPr lang="en-US" altLang="zh-CN" sz="1800" noProof="1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在使用模块中的方法时，可以通过将其直接导入来减少查询次数和提高运行速度。</a:t>
            </a:r>
            <a:endParaRPr lang="en-US" altLang="zh-CN" sz="1800" noProof="1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charset="0"/>
              <a:buChar char="n"/>
              <a:defRPr/>
            </a:pPr>
            <a:endParaRPr lang="zh-CN" altLang="en-US" sz="135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time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import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math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en-US" altLang="zh-CN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start = time.time()                   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获取当前时间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math.sin(i)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 #</a:t>
            </a:r>
            <a:r>
              <a:rPr lang="zh-CN" altLang="en-US" sz="1350" noProof="1">
                <a:latin typeface="Consolas" panose="020B0609020204030204" charset="0"/>
                <a:ea typeface="+mn-ea"/>
              </a:rPr>
              <a:t>输出所用时间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35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loc_sin = math.sin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start = time.time()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for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i 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in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 range(10000000):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Consolas" panose="020B0609020204030204" charset="0"/>
                <a:ea typeface="+mn-ea"/>
              </a:rPr>
              <a:t>    loc_sin(i)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noProof="1">
                <a:latin typeface="Consolas" panose="020B0609020204030204" charset="0"/>
                <a:ea typeface="+mn-ea"/>
              </a:rPr>
              <a:t>('Time Used:', time.time()-start)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171061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循环</a:t>
            </a:r>
            <a:r>
              <a:rPr lang="en-US" altLang="en-US" sz="2800" b="1" dirty="0" err="1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结构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的优化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16016" y="4653136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2.5671467781066895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Time Used: 2.0831191539764404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8E9075-5074-4EF4-83AF-0A4EA4D66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48302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占位符 43010"/>
          <p:cNvSpPr>
            <a:spLocks noGrp="1"/>
          </p:cNvSpPr>
          <p:nvPr>
            <p:ph idx="1"/>
          </p:nvPr>
        </p:nvSpPr>
        <p:spPr>
          <a:xfrm>
            <a:off x="698248" y="1463705"/>
            <a:ext cx="8229600" cy="251821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break语句在while循环和for循环中都可以使用，一般放在if选择结构中，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一旦break语句被执行，将使得整个循环提前结束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语句的作用是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终止当前循环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，并忽略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之后的语句，然后回到循环的顶端，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提前进入下一次循环</a:t>
            </a:r>
            <a:r>
              <a:rPr lang="zh-CN" altLang="en-US" sz="1800" dirty="0">
                <a:latin typeface="+mn-lt"/>
                <a:ea typeface="+mn-ea"/>
              </a:rPr>
              <a:t>。</a:t>
            </a:r>
          </a:p>
          <a:p>
            <a:pPr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除非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break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语句让代码更简单或更清晰，否则不要轻易使用。</a:t>
            </a:r>
          </a:p>
        </p:txBody>
      </p:sp>
      <p:grpSp>
        <p:nvGrpSpPr>
          <p:cNvPr id="4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5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8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6" name="图片 5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4034"/>
          <p:cNvSpPr txBox="1">
            <a:spLocks/>
          </p:cNvSpPr>
          <p:nvPr/>
        </p:nvSpPr>
        <p:spPr bwMode="auto">
          <a:xfrm>
            <a:off x="914400" y="3140968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noProof="1">
                <a:latin typeface="宋体" panose="02010600030101010101" pitchFamily="2" charset="-122"/>
                <a:ea typeface="+mn-ea"/>
              </a:rPr>
              <a:t>计算小于100的最大素数，注意break语句和else子句的用法。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&gt;&gt;&gt; for n in range(100, 1, -1):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    for i in range(2, n):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if n % i == 0: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break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    else: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latin typeface="Consolas" panose="020B0609020204030204" charset="0"/>
                <a:ea typeface="+mn-ea"/>
              </a:rPr>
              <a:t>	</a:t>
            </a: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print(n)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zh-CN" altLang="en-US" sz="1600" noProof="1">
                <a:latin typeface="Consolas" panose="020B0609020204030204" charset="0"/>
                <a:ea typeface="+mn-ea"/>
              </a:rPr>
              <a:t>break	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endParaRPr lang="zh-CN" altLang="en-US" sz="1600" noProof="1">
              <a:latin typeface="Consolas" panose="020B0609020204030204" charset="0"/>
              <a:ea typeface="+mn-ea"/>
            </a:endParaRP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Font typeface="Arial" charset="0"/>
              <a:buNone/>
              <a:defRPr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97</a:t>
            </a:r>
          </a:p>
        </p:txBody>
      </p:sp>
      <p:sp>
        <p:nvSpPr>
          <p:cNvPr id="3" name="矩形 2"/>
          <p:cNvSpPr/>
          <p:nvPr/>
        </p:nvSpPr>
        <p:spPr>
          <a:xfrm>
            <a:off x="3851920" y="4682412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输出100以内的所有素数，怎么修订</a:t>
            </a:r>
            <a:r>
              <a:rPr lang="en-US" altLang="zh-CN" noProof="1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47789" y="47137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50DDA7-4F9B-49E9-A476-E5E398229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572611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占位符 45058"/>
          <p:cNvSpPr>
            <a:spLocks noGrp="1"/>
          </p:cNvSpPr>
          <p:nvPr>
            <p:ph idx="1"/>
          </p:nvPr>
        </p:nvSpPr>
        <p:spPr>
          <a:xfrm>
            <a:off x="1034390" y="126876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i=0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while i&lt;10: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print(i)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</a:t>
            </a:r>
          </a:p>
          <a:p>
            <a:pPr eaLnBrk="1" hangingPunct="1">
              <a:lnSpc>
                <a:spcPct val="9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8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9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p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警惕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continue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带来的问题：永不结束的死循环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,Ctrl+C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强行终止。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7" name="文本占位符 46082"/>
          <p:cNvSpPr txBox="1">
            <a:spLocks/>
          </p:cNvSpPr>
          <p:nvPr/>
        </p:nvSpPr>
        <p:spPr bwMode="auto">
          <a:xfrm>
            <a:off x="1338521" y="411353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800" dirty="0">
              <a:latin typeface="宋体" panose="02010600030101010101" pitchFamily="2" charset="-122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</a:t>
            </a:r>
            <a:r>
              <a:rPr lang="en-US" altLang="zh-CN" sz="160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 in range(10):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if i%2==0: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continue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</a:t>
            </a:r>
            <a:r>
              <a:rPr lang="en-US" altLang="zh-CN" sz="160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, end=' ')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sp>
        <p:nvSpPr>
          <p:cNvPr id="18" name="矩形 17"/>
          <p:cNvSpPr/>
          <p:nvPr/>
        </p:nvSpPr>
        <p:spPr>
          <a:xfrm>
            <a:off x="1317908" y="395181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noProof="1">
                <a:latin typeface="宋体" panose="02010600030101010101" pitchFamily="2" charset="-122"/>
                <a:sym typeface="+mn-ea"/>
              </a:rPr>
              <a:t>怎么修订</a:t>
            </a:r>
            <a:r>
              <a:rPr lang="en-US" altLang="zh-CN" noProof="1">
                <a:latin typeface="宋体" panose="02010600030101010101" pitchFamily="2" charset="-122"/>
                <a:sym typeface="+mn-ea"/>
              </a:rPr>
              <a:t>?</a:t>
            </a:r>
            <a:endParaRPr lang="zh-CN" altLang="en-US" dirty="0"/>
          </a:p>
        </p:txBody>
      </p:sp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13777" y="3983176"/>
            <a:ext cx="304131" cy="306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CCF025B-ED6E-4B4C-8583-B8646EB3E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248260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占位符 47106"/>
          <p:cNvSpPr>
            <a:spLocks noGrp="1"/>
          </p:cNvSpPr>
          <p:nvPr>
            <p:ph idx="1"/>
          </p:nvPr>
        </p:nvSpPr>
        <p:spPr>
          <a:xfrm>
            <a:off x="827584" y="1431940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&gt;&gt;&gt; for i in range(10):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if i%2==0: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i+=1 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       continue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Consolas" panose="020B0609020204030204" charset="0"/>
                <a:sym typeface="+mn-ea"/>
              </a:rPr>
              <a:t>    </a:t>
            </a:r>
            <a:r>
              <a:rPr lang="en-US" altLang="zh-CN" sz="1600" dirty="0">
                <a:latin typeface="Consolas" panose="020B0609020204030204" charset="0"/>
                <a:ea typeface="+mn-ea"/>
              </a:rPr>
              <a:t>print(i, end=' ')</a:t>
            </a: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endParaRPr lang="en-US" altLang="zh-CN" sz="1600" dirty="0">
              <a:latin typeface="Consolas" panose="020B0609020204030204" charset="0"/>
              <a:ea typeface="+mn-ea"/>
            </a:endParaRPr>
          </a:p>
          <a:p>
            <a:pPr eaLnBrk="1" hangingPunct="1">
              <a:buSzPct val="70000"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1 3 5 7 9</a:t>
            </a:r>
          </a:p>
        </p:txBody>
      </p:sp>
      <p:grpSp>
        <p:nvGrpSpPr>
          <p:cNvPr id="5" name="组合 114"/>
          <p:cNvGrpSpPr/>
          <p:nvPr/>
        </p:nvGrpSpPr>
        <p:grpSpPr>
          <a:xfrm>
            <a:off x="-324544" y="113695"/>
            <a:ext cx="6225040" cy="662730"/>
            <a:chOff x="93137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93137" y="3380765"/>
              <a:ext cx="6225040" cy="662730"/>
              <a:chOff x="93137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93137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3.3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循环结构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393723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break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和</a:t>
            </a:r>
            <a:r>
              <a:rPr lang="en-US" altLang="zh-CN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continue</a:t>
            </a: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语句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11" name="文本占位符 48130"/>
          <p:cNvSpPr txBox="1">
            <a:spLocks/>
          </p:cNvSpPr>
          <p:nvPr/>
        </p:nvSpPr>
        <p:spPr bwMode="auto">
          <a:xfrm>
            <a:off x="709336" y="3645024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n"/>
            </a:pP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每次进入循环时的i已经不再是上一次的i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，所以修改其值并不会影响循环的执行。</a:t>
            </a:r>
            <a:endParaRPr lang="nn-NO" altLang="en-US" sz="18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ct val="70000"/>
              <a:buFont typeface="Wingdings" panose="05000000000000000000" pitchFamily="2" charset="2"/>
              <a:buNone/>
            </a:pPr>
            <a:endParaRPr lang="nn-NO" altLang="en-US" sz="1800" b="1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600" b="1" dirty="0">
                <a:latin typeface="Consolas" panose="020B0609020204030204" charset="0"/>
                <a:ea typeface="+mn-ea"/>
              </a:rPr>
              <a:t>&gt;&gt;&gt; for i in range(</a:t>
            </a:r>
            <a:r>
              <a:rPr lang="en-US" altLang="zh-CN" sz="1600" b="1" dirty="0">
                <a:latin typeface="Consolas" panose="020B0609020204030204" charset="0"/>
                <a:ea typeface="+mn-ea"/>
              </a:rPr>
              <a:t>5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):	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en-US" altLang="zh-CN" sz="1600" b="1" dirty="0">
                <a:latin typeface="Consolas" panose="020B0609020204030204" charset="0"/>
                <a:sym typeface="+mn-ea"/>
              </a:rPr>
              <a:t>    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print</a:t>
            </a:r>
            <a:r>
              <a:rPr lang="en-US" altLang="nn-NO" sz="1600" b="1" dirty="0">
                <a:latin typeface="Consolas" panose="020B0609020204030204" charset="0"/>
                <a:ea typeface="+mn-ea"/>
              </a:rPr>
              <a:t>(</a:t>
            </a:r>
            <a:r>
              <a:rPr lang="nn-NO" altLang="en-US" sz="1600" b="1" dirty="0">
                <a:latin typeface="Consolas" panose="020B0609020204030204" charset="0"/>
                <a:ea typeface="+mn-ea"/>
              </a:rPr>
              <a:t>id(i), ':', </a:t>
            </a:r>
            <a:r>
              <a:rPr lang="en-US" altLang="nn-NO" sz="1600" b="1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nn-NO" sz="1600" b="1" dirty="0">
                <a:latin typeface="Consolas" panose="020B0609020204030204" charset="0"/>
                <a:ea typeface="+mn-ea"/>
              </a:rPr>
              <a:t>)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endParaRPr lang="en-US" altLang="nn-NO" sz="1350" dirty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493003840 : 0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493003872 : 1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493003904 : 2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493003936 : 3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70000"/>
              <a:buFont typeface="Wingdings" panose="05000000000000000000" pitchFamily="2" charset="2"/>
              <a:buNone/>
            </a:pPr>
            <a:r>
              <a:rPr lang="nn-NO" altLang="en-US" sz="1350" dirty="0">
                <a:solidFill>
                  <a:srgbClr val="0000FF"/>
                </a:solidFill>
                <a:latin typeface="Consolas" panose="020B0609020204030204" charset="0"/>
                <a:ea typeface="+mn-ea"/>
              </a:rPr>
              <a:t>493003968 : 4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2D44CB-7829-48D2-A728-AFE1C3346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32452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678451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400" b="1" dirty="0"/>
              <a:t>&gt;&gt;&gt;for s in "Hello Python":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if s=="o":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    continue 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print(s, end="")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else: 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b="1" dirty="0"/>
              <a:t>       print("exit") 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zh-CN" sz="2400" b="1" dirty="0">
                <a:solidFill>
                  <a:srgbClr val="0000FF"/>
                </a:solidFill>
              </a:rPr>
              <a:t>输出结果：</a:t>
            </a:r>
            <a:r>
              <a:rPr lang="en-US" altLang="zh-CN" sz="2400" b="1" dirty="0">
                <a:solidFill>
                  <a:srgbClr val="0000FF"/>
                </a:solidFill>
              </a:rPr>
              <a:t>Hell </a:t>
            </a:r>
            <a:r>
              <a:rPr lang="en-US" altLang="zh-CN" sz="2400" b="1" dirty="0" err="1">
                <a:solidFill>
                  <a:srgbClr val="0000FF"/>
                </a:solidFill>
              </a:rPr>
              <a:t>Pythnexit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endParaRPr lang="zh-CN" altLang="zh-CN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34</a:t>
            </a:fld>
            <a:endParaRPr lang="zh-CN" altLang="en-US" dirty="0"/>
          </a:p>
        </p:txBody>
      </p:sp>
      <p:grpSp>
        <p:nvGrpSpPr>
          <p:cNvPr id="5" name="组合 114"/>
          <p:cNvGrpSpPr/>
          <p:nvPr/>
        </p:nvGrpSpPr>
        <p:grpSpPr>
          <a:xfrm>
            <a:off x="-756592" y="113695"/>
            <a:ext cx="6225040" cy="662730"/>
            <a:chOff x="-338911" y="3380765"/>
            <a:chExt cx="6225040" cy="662730"/>
          </a:xfrm>
        </p:grpSpPr>
        <p:grpSp>
          <p:nvGrpSpPr>
            <p:cNvPr id="6" name="组合 105"/>
            <p:cNvGrpSpPr/>
            <p:nvPr/>
          </p:nvGrpSpPr>
          <p:grpSpPr>
            <a:xfrm>
              <a:off x="-338911" y="3380765"/>
              <a:ext cx="6225040" cy="662730"/>
              <a:chOff x="-338911" y="3380765"/>
              <a:chExt cx="6225040" cy="662730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3887" y="3380765"/>
                <a:ext cx="801702" cy="662730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EA6103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-338911" y="3383972"/>
                <a:ext cx="6225040" cy="646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课堂练习</a:t>
                </a:r>
                <a:endParaRPr lang="zh-CN" altLang="en-US" sz="3600" b="1" dirty="0"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pic>
          <p:nvPicPr>
            <p:cNvPr id="7" name="图片 6" descr="12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5929" y="3530600"/>
              <a:ext cx="446172" cy="431048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B9B1A29-5DD9-4D76-B7E2-8BA07156D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268760"/>
            <a:ext cx="4151736" cy="252028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75FB610-2885-4004-A8A5-4F9EEB31A5F7}"/>
              </a:ext>
            </a:extLst>
          </p:cNvPr>
          <p:cNvSpPr txBox="1"/>
          <p:nvPr/>
        </p:nvSpPr>
        <p:spPr>
          <a:xfrm>
            <a:off x="4355976" y="3068960"/>
            <a:ext cx="3240360" cy="5040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52E3E93-4857-43FE-8596-1279CB241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5" y="3861048"/>
            <a:ext cx="4013717" cy="22904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F04B8A9-36A6-4CF8-A9B1-D35BDA250F8B}"/>
              </a:ext>
            </a:extLst>
          </p:cNvPr>
          <p:cNvSpPr txBox="1"/>
          <p:nvPr/>
        </p:nvSpPr>
        <p:spPr>
          <a:xfrm>
            <a:off x="4353823" y="5407151"/>
            <a:ext cx="3240360" cy="50405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6C736DD-8BBD-485E-BC1E-2E5B13270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9952" y="1250497"/>
            <a:ext cx="3892448" cy="500615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72D122A-055B-49A2-BF9A-AC299965A2C4}"/>
              </a:ext>
            </a:extLst>
          </p:cNvPr>
          <p:cNvSpPr txBox="1"/>
          <p:nvPr/>
        </p:nvSpPr>
        <p:spPr>
          <a:xfrm>
            <a:off x="4279952" y="2852936"/>
            <a:ext cx="1012128" cy="31393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85626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  <p:bldP spid="11" grpId="1" animBg="1"/>
      <p:bldP spid="14" grpId="0" animBg="1"/>
      <p:bldP spid="14" grpId="1" animBg="1"/>
      <p:bldP spid="17" grpId="0" animBg="1"/>
      <p:bldP spid="17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占位符 49154"/>
          <p:cNvSpPr>
            <a:spLocks noGrp="1"/>
          </p:cNvSpPr>
          <p:nvPr>
            <p:ph idx="1"/>
          </p:nvPr>
        </p:nvSpPr>
        <p:spPr/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例：计算</a:t>
            </a:r>
            <a:r>
              <a:rPr lang="en-US" altLang="zh-CN" sz="1800" dirty="0">
                <a:latin typeface="宋体" panose="02010600030101010101" pitchFamily="2" charset="-122"/>
                <a:ea typeface="+mn-ea"/>
              </a:rPr>
              <a:t>1+2+3+…+100 </a:t>
            </a: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的值。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30" y="908720"/>
            <a:ext cx="2089033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  <a:sym typeface="宋体" panose="02010600030101010101" pitchFamily="2" charset="-122"/>
              </a:rPr>
              <a:t>一些案例</a:t>
            </a:r>
            <a:endParaRPr lang="zh-CN" altLang="en-US" sz="2800" b="1" dirty="0">
              <a:latin typeface="Times New Roman" pitchFamily="18" charset="0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95936" y="1814604"/>
            <a:ext cx="5292080" cy="63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解法二</a:t>
            </a:r>
            <a:r>
              <a:rPr lang="zh-CN" altLang="en-US" sz="1600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sum(range(1,101))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17057" y="1814604"/>
            <a:ext cx="4572000" cy="14804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0000"/>
              </a:lnSpc>
              <a:buSzPct val="70000"/>
            </a:pP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</a:rPr>
              <a:t>#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</a:rPr>
              <a:t>解法一</a:t>
            </a:r>
            <a:r>
              <a:rPr lang="zh-CN" altLang="en-US" dirty="0">
                <a:latin typeface="宋体" panose="02010600030101010101" pitchFamily="2" charset="-122"/>
              </a:rPr>
              <a:t>：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s=0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range(1,101):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    s = s + i</a:t>
            </a:r>
          </a:p>
          <a:p>
            <a:pPr eaLnBrk="1" hangingPunct="1">
              <a:lnSpc>
                <a:spcPct val="11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600" dirty="0">
                <a:latin typeface="Consolas" panose="020B0609020204030204" charset="0"/>
              </a:rPr>
              <a:t>print</a:t>
            </a:r>
            <a:r>
              <a:rPr lang="en-US" altLang="zh-CN" sz="1600" dirty="0">
                <a:latin typeface="Consolas" panose="020B0609020204030204" charset="0"/>
              </a:rPr>
              <a:t>(</a:t>
            </a:r>
            <a:r>
              <a:rPr lang="zh-CN" altLang="en-US" sz="1600" dirty="0">
                <a:latin typeface="Consolas" panose="020B0609020204030204" charset="0"/>
              </a:rPr>
              <a:t>'1+2+3+</a:t>
            </a:r>
            <a:r>
              <a:rPr lang="zh-CN" altLang="en-US" sz="1600" dirty="0"/>
              <a:t>…</a:t>
            </a:r>
            <a:r>
              <a:rPr lang="zh-CN" altLang="en-US" sz="1600" dirty="0">
                <a:latin typeface="Consolas" panose="020B0609020204030204" charset="0"/>
              </a:rPr>
              <a:t>+100 = ', s</a:t>
            </a:r>
            <a:r>
              <a:rPr lang="en-US" altLang="zh-CN" sz="1600" dirty="0">
                <a:latin typeface="Consolas" panose="020B0609020204030204" charset="0"/>
              </a:rPr>
              <a:t>)</a:t>
            </a:r>
          </a:p>
        </p:txBody>
      </p:sp>
      <p:sp>
        <p:nvSpPr>
          <p:cNvPr id="13" name="文本占位符 50178"/>
          <p:cNvSpPr txBox="1">
            <a:spLocks/>
          </p:cNvSpPr>
          <p:nvPr/>
        </p:nvSpPr>
        <p:spPr bwMode="auto">
          <a:xfrm>
            <a:off x="757808" y="357301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dirty="0">
                <a:latin typeface="宋体" panose="02010600030101010101" pitchFamily="2" charset="-122"/>
                <a:ea typeface="+mn-ea"/>
              </a:rPr>
              <a:t>例：输出序列中的元素。</a:t>
            </a:r>
          </a:p>
          <a:p>
            <a:pPr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a_list=['a', 'b', </a:t>
            </a:r>
            <a:r>
              <a:rPr lang="zh-CN" altLang="en-US" sz="1350" dirty="0">
                <a:latin typeface="Consolas" panose="020B0609020204030204" charset="0"/>
              </a:rPr>
              <a:t>'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c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', </a:t>
            </a:r>
            <a:r>
              <a:rPr lang="zh-CN" altLang="en-US" sz="1350" dirty="0">
                <a:latin typeface="Consolas" panose="020B0609020204030204" charset="0"/>
              </a:rPr>
              <a:t>'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d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', 'e']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i, v in enumerate(a_list):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'列表的第', i+1, '个元素是：', v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</a:p>
        </p:txBody>
      </p:sp>
      <p:grpSp>
        <p:nvGrpSpPr>
          <p:cNvPr id="12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3D8E88-C8BC-4D65-8BCA-06D71E73B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87157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占位符 52226"/>
          <p:cNvSpPr>
            <a:spLocks noGrp="1"/>
          </p:cNvSpPr>
          <p:nvPr>
            <p:ph idx="1"/>
          </p:nvPr>
        </p:nvSpPr>
        <p:spPr>
          <a:xfrm>
            <a:off x="281367" y="980728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latinLnBrk="0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例：输出“水仙花数”。所谓水仙花数是指1个3位的十进制数，其各位数字的立方和等于该数本身。例如：153是水仙花数，因为153 = 1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+ 5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+ 3</a:t>
            </a:r>
            <a:r>
              <a:rPr lang="zh-CN" altLang="en-US" sz="1800" b="1" baseline="30000" dirty="0">
                <a:latin typeface="宋体" panose="02010600030101010101" pitchFamily="2" charset="-122"/>
                <a:ea typeface="+mn-ea"/>
              </a:rPr>
              <a:t>3</a:t>
            </a:r>
            <a:r>
              <a:rPr lang="zh-CN" altLang="en-US" sz="1800" b="1" dirty="0">
                <a:latin typeface="宋体" panose="02010600030101010101" pitchFamily="2" charset="-122"/>
                <a:ea typeface="+mn-ea"/>
              </a:rPr>
              <a:t> 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115616" y="4356156"/>
            <a:ext cx="5276322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SzPct val="70000"/>
              <a:buNone/>
            </a:pPr>
            <a:r>
              <a:rPr lang="en-US" altLang="zh-CN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#</a:t>
            </a:r>
            <a:r>
              <a:rPr lang="zh-CN" altLang="en-US" sz="1800" dirty="0">
                <a:solidFill>
                  <a:srgbClr val="0000FF"/>
                </a:solidFill>
                <a:latin typeface="宋体" panose="02010600030101010101" pitchFamily="2" charset="-122"/>
                <a:ea typeface="+mn-ea"/>
              </a:rPr>
              <a:t>解法二：</a:t>
            </a:r>
            <a:endParaRPr lang="en-US" altLang="zh-CN" sz="1800" dirty="0">
              <a:solidFill>
                <a:srgbClr val="0000FF"/>
              </a:solidFill>
              <a:latin typeface="宋体" panose="02010600030101010101" pitchFamily="2" charset="-122"/>
              <a:ea typeface="+mn-ea"/>
            </a:endParaRPr>
          </a:p>
          <a:p>
            <a:pPr marL="0" indent="0">
              <a:buFont typeface="Arial" charset="0"/>
              <a:buNone/>
            </a:pPr>
            <a:r>
              <a:rPr lang="en-US" altLang="zh-CN" sz="1600" dirty="0">
                <a:latin typeface="Consolas" panose="020B0609020204030204" charset="0"/>
                <a:ea typeface="+mn-ea"/>
              </a:rPr>
              <a:t> </a:t>
            </a:r>
            <a:r>
              <a:rPr lang="zh-CN" altLang="en-US" sz="1600" dirty="0">
                <a:latin typeface="Consolas" panose="020B0609020204030204" charset="0"/>
                <a:ea typeface="+mn-ea"/>
              </a:rPr>
              <a:t>for num in range(100, 1000):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r = map(lambda x:int(x)**3, str(num))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if sum(r) == num: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dirty="0">
                <a:latin typeface="Consolas" panose="020B0609020204030204" charset="0"/>
                <a:ea typeface="+mn-ea"/>
              </a:rPr>
              <a:t>        print(num)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115616" y="2076378"/>
            <a:ext cx="4572000" cy="1868204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#</a:t>
            </a:r>
            <a:r>
              <a:rPr lang="zh-CN" altLang="en-US" dirty="0">
                <a:solidFill>
                  <a:srgbClr val="0000FF"/>
                </a:solidFill>
                <a:latin typeface="宋体" panose="02010600030101010101" pitchFamily="2" charset="-122"/>
              </a:rPr>
              <a:t>解法一：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for i in range(100, 1000):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bai, shi, ge = map(int, str(i))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if ge**3 + shi**3 + bai**3 == i: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70000"/>
              <a:buNone/>
            </a:pPr>
            <a:r>
              <a:rPr lang="zh-CN" altLang="en-US" sz="1600" dirty="0">
                <a:latin typeface="Consolas" panose="020B0609020204030204" charset="0"/>
              </a:rPr>
              <a:t>        print(i)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D28661-5A49-49BD-887A-0BF9728C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36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占位符 53250"/>
          <p:cNvSpPr>
            <a:spLocks noGrp="1"/>
          </p:cNvSpPr>
          <p:nvPr>
            <p:ph idx="1"/>
          </p:nvPr>
        </p:nvSpPr>
        <p:spPr>
          <a:xfrm>
            <a:off x="712524" y="1052736"/>
            <a:ext cx="8229600" cy="4678451"/>
          </a:xfrm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例：求</a:t>
            </a:r>
            <a:r>
              <a:rPr lang="zh-CN" altLang="en-US" sz="2000" dirty="0">
                <a:latin typeface="Consolas" panose="020B0609020204030204" charset="0"/>
              </a:rPr>
              <a:t>[70, 90, 78, 85, 97, 94, 65, 80]</a:t>
            </a:r>
            <a:r>
              <a:rPr lang="zh-CN" altLang="en-US" sz="2000" b="1" dirty="0">
                <a:latin typeface="Consolas" panose="020B0609020204030204" charset="0"/>
              </a:rPr>
              <a:t>的</a:t>
            </a: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平均分。</a:t>
            </a:r>
          </a:p>
          <a:p>
            <a:pPr eaLnBrk="1" hangingPunct="1"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score = [70, 90, 78, 85, 97, 94, 65, 80]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s = 0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score: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	s += i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print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s/len(score)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  <a:p>
            <a:pPr eaLnBrk="1" latinLnBrk="0" hangingPunct="1">
              <a:lnSpc>
                <a:spcPct val="100000"/>
              </a:lnSpc>
              <a:spcBef>
                <a:spcPct val="0"/>
              </a:spcBef>
              <a:buSzPct val="70000"/>
              <a:buFont typeface="Wingdings" panose="05000000000000000000" pitchFamily="2" charset="2"/>
              <a:buNone/>
            </a:pPr>
            <a:endParaRPr lang="en-US" altLang="zh-CN" sz="1350" dirty="0">
              <a:latin typeface="Consolas" panose="020B0609020204030204" charset="0"/>
              <a:ea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50861" y="1484784"/>
            <a:ext cx="46730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SzPct val="70000"/>
            </a:pPr>
            <a:r>
              <a:rPr lang="zh-CN" altLang="en-US" sz="1600" dirty="0">
                <a:latin typeface="Consolas" panose="020B0609020204030204" charset="0"/>
              </a:rPr>
              <a:t>score = [70, 90, 78, 85, 97, 94, 65, 80]</a:t>
            </a:r>
          </a:p>
          <a:p>
            <a:pPr>
              <a:buSzPct val="70000"/>
            </a:pP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print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charset="0"/>
              </a:rPr>
              <a:t>sum(score) / len(score)</a:t>
            </a:r>
            <a:r>
              <a:rPr lang="en-US" altLang="zh-CN" sz="1600" dirty="0">
                <a:solidFill>
                  <a:srgbClr val="FF0000"/>
                </a:solidFill>
                <a:latin typeface="Consolas" panose="020B0609020204030204" charset="0"/>
              </a:rPr>
              <a:t>) </a:t>
            </a:r>
            <a:endParaRPr lang="zh-CN" altLang="en-US" sz="1600" dirty="0">
              <a:solidFill>
                <a:srgbClr val="FF0000"/>
              </a:solidFill>
              <a:latin typeface="Consolas" panose="020B0609020204030204" charset="0"/>
            </a:endParaRPr>
          </a:p>
        </p:txBody>
      </p:sp>
      <p:sp>
        <p:nvSpPr>
          <p:cNvPr id="11" name="文本占位符 56322"/>
          <p:cNvSpPr txBox="1">
            <a:spLocks/>
          </p:cNvSpPr>
          <p:nvPr/>
        </p:nvSpPr>
        <p:spPr bwMode="auto">
          <a:xfrm>
            <a:off x="978361" y="3178210"/>
            <a:ext cx="8229600" cy="4750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</a:pPr>
            <a:r>
              <a:rPr lang="zh-CN" altLang="en-US" sz="2000" b="1" dirty="0">
                <a:latin typeface="宋体" panose="02010600030101010101" pitchFamily="2" charset="-122"/>
                <a:ea typeface="+mn-ea"/>
              </a:rPr>
              <a:t>例：判断一个数是否为素数。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500" dirty="0">
              <a:latin typeface="宋体" panose="02010600030101010101" pitchFamily="2" charset="-122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import math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n = input('Input an inte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ge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r:')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n = int(n)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m = math.ceil(math.sqrt(n)+1)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for i in range(2, m):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if n%i == 0 and i&lt;n: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print('No')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break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else:</a:t>
            </a:r>
          </a:p>
          <a:p>
            <a:pPr>
              <a:lnSpc>
                <a:spcPct val="80000"/>
              </a:lnSpc>
              <a:buSzPct val="70000"/>
              <a:buFont typeface="Wingdings" panose="05000000000000000000" pitchFamily="2" charset="2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print('Yes')</a:t>
            </a:r>
          </a:p>
        </p:txBody>
      </p:sp>
      <p:grpSp>
        <p:nvGrpSpPr>
          <p:cNvPr id="13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4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5" name="图片 14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6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E7C2CF-C80F-4E18-83FF-DC1479D2A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214565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文本占位符 60418"/>
          <p:cNvSpPr>
            <a:spLocks noGrp="1"/>
          </p:cNvSpPr>
          <p:nvPr>
            <p:ph idx="1"/>
          </p:nvPr>
        </p:nvSpPr>
        <p:spPr>
          <a:xfrm>
            <a:off x="302840" y="980728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例：编写程序，生成一个含有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20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个随机数的列表，要求所有元素不相</a:t>
            </a:r>
            <a:endParaRPr lang="en-US" altLang="zh-CN" sz="2000" b="1" noProof="1">
              <a:latin typeface="宋体" panose="02010600030101010101" pitchFamily="2" charset="-122"/>
              <a:ea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None/>
              <a:defRPr/>
            </a:pP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       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同，并且每个元素的值介于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到</a:t>
            </a:r>
            <a:r>
              <a:rPr lang="en-US" altLang="zh-CN" sz="2000" b="1" noProof="1">
                <a:latin typeface="宋体" panose="02010600030101010101" pitchFamily="2" charset="-122"/>
                <a:ea typeface="+mn-ea"/>
              </a:rPr>
              <a:t>100</a:t>
            </a:r>
            <a:r>
              <a:rPr lang="zh-CN" altLang="en-US" sz="2000" b="1" noProof="1">
                <a:latin typeface="宋体" panose="02010600030101010101" pitchFamily="2" charset="-122"/>
                <a:ea typeface="+mn-ea"/>
              </a:rPr>
              <a:t>之间。</a:t>
            </a:r>
          </a:p>
          <a:p>
            <a:pPr marL="1905" indent="-344805">
              <a:lnSpc>
                <a:spcPct val="80000"/>
              </a:lnSpc>
              <a:buClr>
                <a:schemeClr val="hlink"/>
              </a:buClr>
              <a:buSzPct val="70000"/>
              <a:buNone/>
              <a:defRPr/>
            </a:pPr>
            <a:endParaRPr lang="zh-CN" altLang="en-US" sz="1500" noProof="1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4788024" y="2158824"/>
            <a:ext cx="3672408" cy="30469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noProof="1"/>
              <a:t>用集合更简单</a:t>
            </a:r>
          </a:p>
          <a:p>
            <a:pPr marL="0" indent="0">
              <a:buFont typeface="Arial" charset="0"/>
              <a:buNone/>
            </a:pPr>
            <a:endParaRPr lang="zh-CN" altLang="en-US" sz="1600" noProof="1"/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from random import randint</a:t>
            </a:r>
          </a:p>
          <a:p>
            <a:pPr marL="0" indent="0">
              <a:buFont typeface="Arial" charset="0"/>
              <a:buNone/>
            </a:pP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x = set()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while len(x)&lt;20: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    x.add(randint(1,100))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print(x)</a:t>
            </a:r>
          </a:p>
          <a:p>
            <a:pPr marL="0" indent="0"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</a:rPr>
              <a:t>print(sorted(x))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601216" y="2158823"/>
            <a:ext cx="3888432" cy="304698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import random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endParaRPr lang="en-US" altLang="zh-CN" sz="1600" noProof="1">
              <a:latin typeface="Consolas" panose="020B0609020204030204" charset="0"/>
            </a:endParaRP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x = []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while True: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len(x)==20: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break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n = random.randint(1, 100)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if n not in x: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        x.append(n)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print(x)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print(len(x))</a:t>
            </a:r>
          </a:p>
          <a:p>
            <a:pPr marL="1905" indent="-344805">
              <a:buClr>
                <a:schemeClr val="hlink"/>
              </a:buClr>
              <a:buSzPct val="70000"/>
              <a:buNone/>
              <a:defRPr/>
            </a:pPr>
            <a:r>
              <a:rPr lang="en-US" altLang="zh-CN" sz="1600" noProof="1">
                <a:latin typeface="Consolas" panose="020B0609020204030204" charset="0"/>
              </a:rPr>
              <a:t>print(sorted(x))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EEEBA92-F8FC-4A1F-AEAB-6F633FC95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60432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99464"/>
            <a:ext cx="8424936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lang="zh-CN" altLang="en-US" sz="1800" b="1" noProof="1">
                <a:latin typeface="+mn-lt"/>
                <a:ea typeface="+mn-ea"/>
              </a:rPr>
              <a:t>例 编写程序，计算组合数C(n,i)，即从n个元素中任选i个，有多少种选法。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>
                <a:latin typeface="+mn-lt"/>
                <a:ea typeface="+mn-ea"/>
              </a:rPr>
              <a:t>       根据组合数定义，需要计算3个数的阶乘，在很多编程语言中都很难直接使用整型变量表示大数的阶乘</a:t>
            </a:r>
            <a:r>
              <a:rPr lang="en-US" altLang="zh-CN" sz="1350" noProof="1">
                <a:latin typeface="+mn-lt"/>
                <a:ea typeface="+mn-ea"/>
              </a:rPr>
              <a:t>  </a:t>
            </a:r>
            <a:br>
              <a:rPr lang="en-US" altLang="zh-CN" sz="1350" noProof="1">
                <a:latin typeface="+mn-lt"/>
                <a:ea typeface="+mn-ea"/>
              </a:rPr>
            </a:br>
            <a:r>
              <a:rPr lang="en-US" altLang="zh-CN" sz="1350" noProof="1">
                <a:latin typeface="+mn-lt"/>
                <a:ea typeface="+mn-ea"/>
              </a:rPr>
              <a:t>       </a:t>
            </a:r>
            <a:r>
              <a:rPr lang="zh-CN" altLang="en-US" sz="1350" noProof="1">
                <a:latin typeface="+mn-lt"/>
                <a:ea typeface="+mn-ea"/>
              </a:rPr>
              <a:t>结果，虽然Python并不存在这个问题，但是计算大数的阶乘仍需要相当多的时间。</a:t>
            </a:r>
            <a:endParaRPr lang="en-US" altLang="zh-CN" sz="1350" noProof="1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zh-CN" altLang="en-US" sz="1350" noProof="1">
                <a:latin typeface="+mn-lt"/>
                <a:ea typeface="+mn-ea"/>
              </a:rPr>
              <a:t>       以Cni(8,3)为例，按定义式展开如下，对于(5,8]区间的数，分子上出现一次而分母上没出现；(3,5]区间的数</a:t>
            </a:r>
            <a:endParaRPr lang="en-US" altLang="zh-CN" sz="1350" noProof="1">
              <a:latin typeface="+mn-lt"/>
              <a:ea typeface="+mn-ea"/>
            </a:endParaRPr>
          </a:p>
          <a:p>
            <a:pPr marL="0" indent="0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ct val="70000"/>
              <a:buNone/>
              <a:defRPr/>
            </a:pPr>
            <a:r>
              <a:rPr lang="en-US" altLang="zh-CN" sz="1350" noProof="1">
                <a:latin typeface="+mn-lt"/>
                <a:ea typeface="+mn-ea"/>
              </a:rPr>
              <a:t>        </a:t>
            </a:r>
            <a:r>
              <a:rPr lang="zh-CN" altLang="en-US" sz="1350" noProof="1">
                <a:latin typeface="+mn-lt"/>
                <a:ea typeface="+mn-ea"/>
              </a:rPr>
              <a:t>在分子、分母上各出现一次；[1,3]区间的数分子上出现一次而分母上出现两次。</a:t>
            </a:r>
          </a:p>
        </p:txBody>
      </p:sp>
      <p:graphicFrame>
        <p:nvGraphicFramePr>
          <p:cNvPr id="76803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29976339"/>
              </p:ext>
            </p:extLst>
          </p:nvPr>
        </p:nvGraphicFramePr>
        <p:xfrm>
          <a:off x="1907704" y="2621324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5100" imgH="419100" progId="Equation.KSEE3">
                  <p:embed/>
                </p:oleObj>
              </mc:Choice>
              <mc:Fallback>
                <p:oleObj r:id="rId2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7704" y="2621324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内容占位符 2"/>
          <p:cNvSpPr txBox="1">
            <a:spLocks/>
          </p:cNvSpPr>
          <p:nvPr/>
        </p:nvSpPr>
        <p:spPr bwMode="auto">
          <a:xfrm>
            <a:off x="1619672" y="3493181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91" tIns="34295" rIns="68591" bIns="34295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  <a:ea typeface="+mn-ea"/>
              </a:rPr>
              <a:t>    n,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i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(input("i:"))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if not (isinstance(n,int) and isinstance(i,int) and n&gt;=i):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print('n and i must be integers and n </a:t>
            </a:r>
            <a:r>
              <a:rPr lang="en-US" altLang="zh-CN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&gt;=</a:t>
            </a: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i.')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solidFill>
                  <a:srgbClr val="FF0000"/>
                </a:solidFill>
                <a:latin typeface="Consolas" panose="020B0609020204030204" charset="0"/>
                <a:ea typeface="+mn-ea"/>
              </a:rPr>
              <a:t>        return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result = 1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Min, Max =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sorted(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(i,n-i)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for i in </a:t>
            </a:r>
            <a:r>
              <a:rPr lang="zh-CN" altLang="en-US" sz="1350" b="1" dirty="0">
                <a:latin typeface="Consolas" panose="020B0609020204030204" charset="0"/>
                <a:ea typeface="+mn-ea"/>
              </a:rPr>
              <a:t>range(n,0,-1)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if i&gt;Max: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    result *=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elif i&lt;=Min: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        result /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/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= i</a:t>
            </a:r>
          </a:p>
          <a:p>
            <a:pPr marL="0" indent="0">
              <a:buSzPct val="70000"/>
              <a:buFont typeface="Arial" charset="0"/>
              <a:buNone/>
            </a:pPr>
            <a:r>
              <a:rPr lang="zh-CN" altLang="en-US" sz="1350" dirty="0">
                <a:latin typeface="Consolas" panose="020B0609020204030204" charset="0"/>
                <a:ea typeface="+mn-ea"/>
              </a:rPr>
              <a:t>    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print(</a:t>
            </a:r>
            <a:r>
              <a:rPr lang="zh-CN" altLang="en-US" sz="1350" dirty="0">
                <a:latin typeface="Consolas" panose="020B0609020204030204" charset="0"/>
                <a:ea typeface="+mn-ea"/>
              </a:rPr>
              <a:t>result</a:t>
            </a:r>
            <a:r>
              <a:rPr lang="en-US" altLang="zh-CN" sz="1350" dirty="0">
                <a:latin typeface="Consolas" panose="020B0609020204030204" charset="0"/>
                <a:ea typeface="+mn-ea"/>
              </a:rPr>
              <a:t>)</a:t>
            </a:r>
            <a:endParaRPr lang="zh-CN" altLang="en-US" sz="135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21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22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3" name="图片 22" descr="u=714968970,2342735455&amp;fm=27&amp;gp=0.jpg"/>
            <p:cNvPicPr/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4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2F525D-9A25-4233-8BC4-7A09324BD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733449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693738" y="1427685"/>
            <a:ext cx="7993062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顺序结构是程序的基础，但单一的顺序结构不可能解决所有问题。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程序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Program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由三种基本结构组成：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顺序结构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Sequence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分支结构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Branch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l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循环结构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Loop Structure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这些基本结构都有一个入口和一个出口。任何程序都由这三种基本结构组合而成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0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1" name="图片 10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文本框 11"/>
          <p:cNvSpPr txBox="1"/>
          <p:nvPr/>
        </p:nvSpPr>
        <p:spPr>
          <a:xfrm>
            <a:off x="-2160" y="6317828"/>
            <a:ext cx="8460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00FF"/>
                </a:solidFill>
              </a:rPr>
              <a:t>注：</a:t>
            </a:r>
            <a:r>
              <a:rPr lang="en-US" altLang="zh-CN" sz="1200" dirty="0">
                <a:solidFill>
                  <a:srgbClr val="0000FF"/>
                </a:solidFill>
              </a:rPr>
              <a:t>slides</a:t>
            </a:r>
            <a:r>
              <a:rPr lang="zh-CN" altLang="en-US" sz="1200" dirty="0">
                <a:solidFill>
                  <a:srgbClr val="0000FF"/>
                </a:solidFill>
              </a:rPr>
              <a:t>参考：</a:t>
            </a:r>
            <a:r>
              <a:rPr lang="zh-CN" altLang="zh-CN" sz="1200" dirty="0">
                <a:solidFill>
                  <a:srgbClr val="0000FF"/>
                </a:solidFill>
              </a:rPr>
              <a:t>董付国</a:t>
            </a:r>
            <a:r>
              <a:rPr lang="en-US" altLang="zh-CN" sz="1200" dirty="0">
                <a:solidFill>
                  <a:srgbClr val="0000FF"/>
                </a:solidFill>
              </a:rPr>
              <a:t>. </a:t>
            </a:r>
            <a:r>
              <a:rPr lang="zh-CN" altLang="zh-CN" sz="1200" dirty="0">
                <a:solidFill>
                  <a:srgbClr val="0000FF"/>
                </a:solidFill>
              </a:rPr>
              <a:t>《</a:t>
            </a:r>
            <a:r>
              <a:rPr lang="en-US" altLang="zh-CN" sz="1200" dirty="0">
                <a:solidFill>
                  <a:srgbClr val="0000FF"/>
                </a:solidFill>
              </a:rPr>
              <a:t>Python</a:t>
            </a:r>
            <a:r>
              <a:rPr lang="zh-CN" altLang="zh-CN" sz="1200" dirty="0">
                <a:solidFill>
                  <a:srgbClr val="0000FF"/>
                </a:solidFill>
              </a:rPr>
              <a:t>程序设计》</a:t>
            </a:r>
            <a:r>
              <a:rPr lang="en-US" altLang="zh-CN" sz="1200" dirty="0">
                <a:solidFill>
                  <a:srgbClr val="0000FF"/>
                </a:solidFill>
              </a:rPr>
              <a:t>(</a:t>
            </a:r>
            <a:r>
              <a:rPr lang="zh-CN" altLang="zh-CN" sz="1200" dirty="0">
                <a:solidFill>
                  <a:srgbClr val="0000FF"/>
                </a:solidFill>
              </a:rPr>
              <a:t>第</a:t>
            </a:r>
            <a:r>
              <a:rPr lang="en-US" altLang="zh-CN" sz="1200" dirty="0">
                <a:solidFill>
                  <a:srgbClr val="0000FF"/>
                </a:solidFill>
              </a:rPr>
              <a:t>2</a:t>
            </a:r>
            <a:r>
              <a:rPr lang="zh-CN" altLang="zh-CN" sz="1200" dirty="0">
                <a:solidFill>
                  <a:srgbClr val="0000FF"/>
                </a:solidFill>
              </a:rPr>
              <a:t>版</a:t>
            </a:r>
            <a:r>
              <a:rPr lang="en-US" altLang="zh-CN" sz="1200" dirty="0">
                <a:solidFill>
                  <a:srgbClr val="0000FF"/>
                </a:solidFill>
              </a:rPr>
              <a:t>). </a:t>
            </a:r>
            <a:r>
              <a:rPr lang="zh-CN" altLang="zh-CN" sz="1200" dirty="0">
                <a:solidFill>
                  <a:srgbClr val="0000FF"/>
                </a:solidFill>
              </a:rPr>
              <a:t>清华大学出版社</a:t>
            </a:r>
            <a:r>
              <a:rPr lang="en-US" altLang="zh-CN" sz="1200" dirty="0">
                <a:solidFill>
                  <a:srgbClr val="0000FF"/>
                </a:solidFill>
              </a:rPr>
              <a:t>, 2018.</a:t>
            </a:r>
            <a:endParaRPr lang="zh-CN" altLang="zh-CN" sz="1200" dirty="0">
              <a:solidFill>
                <a:srgbClr val="0000FF"/>
              </a:solidFill>
            </a:endParaRPr>
          </a:p>
          <a:p>
            <a:endParaRPr lang="zh-CN" altLang="en-US" sz="1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6838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196807" y="1916334"/>
            <a:ext cx="4599329" cy="151604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70000"/>
              <a:buNone/>
            </a:pPr>
            <a:r>
              <a:rPr lang="en-US" altLang="zh-CN" sz="1350" dirty="0">
                <a:latin typeface="Consolas" panose="020B0609020204030204" charset="0"/>
              </a:rPr>
              <a:t>    n,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(input("i:"))</a:t>
            </a:r>
            <a:endParaRPr lang="zh-CN" altLang="en-US" sz="135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   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result = result * (n-j) // (j+1)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zh-CN" altLang="en-US" sz="1350" noProof="1">
                <a:latin typeface="Consolas" panose="020B0609020204030204" charset="0"/>
              </a:rPr>
              <a:t>result</a:t>
            </a:r>
            <a:r>
              <a:rPr lang="en-US" altLang="zh-CN" sz="1350" noProof="1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949789" y="4348316"/>
            <a:ext cx="4709741" cy="18218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charset="0"/>
              <a:buNone/>
            </a:pP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   n, </a:t>
            </a:r>
            <a:r>
              <a:rPr lang="en-US" altLang="zh-CN" sz="1350" dirty="0" err="1">
                <a:latin typeface="Consolas" panose="020B0609020204030204" charset="0"/>
              </a:rPr>
              <a:t>i</a:t>
            </a:r>
            <a:r>
              <a:rPr lang="en-US" altLang="zh-CN" sz="1350" dirty="0">
                <a:latin typeface="Consolas" panose="020B0609020204030204" charset="0"/>
              </a:rPr>
              <a:t> = 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(input("n:")),</a:t>
            </a:r>
            <a:r>
              <a:rPr lang="en-US" altLang="zh-CN" sz="1350" dirty="0" err="1">
                <a:latin typeface="Consolas" panose="020B0609020204030204" charset="0"/>
              </a:rPr>
              <a:t>eval</a:t>
            </a:r>
            <a:r>
              <a:rPr lang="en-US" altLang="zh-CN" sz="1350" dirty="0">
                <a:latin typeface="Consolas" panose="020B0609020204030204" charset="0"/>
              </a:rPr>
              <a:t>(input("i:"))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minNI = min(i, n-i)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result = 1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for j in range(0, minNI):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   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</a:rPr>
              <a:t>result = result * (n-j) // (minNI-j)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r>
              <a:rPr lang="en-US" altLang="zh-CN" sz="1350" noProof="1">
                <a:latin typeface="Consolas" panose="020B0609020204030204" charset="0"/>
              </a:rPr>
              <a:t>print(</a:t>
            </a:r>
            <a:r>
              <a:rPr lang="zh-CN" altLang="en-US" sz="1350" noProof="1">
                <a:latin typeface="Consolas" panose="020B0609020204030204" charset="0"/>
              </a:rPr>
              <a:t>result</a:t>
            </a:r>
            <a:r>
              <a:rPr lang="en-US" altLang="zh-CN" sz="1350" noProof="1">
                <a:latin typeface="Consolas" panose="020B0609020204030204" charset="0"/>
              </a:rPr>
              <a:t>)</a:t>
            </a:r>
            <a:endParaRPr lang="zh-CN" altLang="en-US" sz="1350" noProof="1">
              <a:latin typeface="Consolas" panose="020B0609020204030204" charset="0"/>
            </a:endParaRPr>
          </a:p>
        </p:txBody>
      </p:sp>
      <p:graphicFrame>
        <p:nvGraphicFramePr>
          <p:cNvPr id="11" name="Content Placeholder 3">
            <a:hlinkClick r:id="" action="ppaction://ole?verb=0"/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30891278"/>
              </p:ext>
            </p:extLst>
          </p:nvPr>
        </p:nvGraphicFramePr>
        <p:xfrm>
          <a:off x="1144420" y="1121687"/>
          <a:ext cx="4464496" cy="61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705100" imgH="419100" progId="Equation.KSEE3">
                  <p:embed/>
                </p:oleObj>
              </mc:Choice>
              <mc:Fallback>
                <p:oleObj r:id="rId2" imgW="2705100" imgH="419100" progId="Equation.KSEE3">
                  <p:embed/>
                  <p:pic>
                    <p:nvPicPr>
                      <p:cNvPr id="76803" name="Content Placeholder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4420" y="1121687"/>
                        <a:ext cx="4464496" cy="61736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916728" y="993259"/>
            <a:ext cx="1116124" cy="871857"/>
            <a:chOff x="4680012" y="2492896"/>
            <a:chExt cx="1116124" cy="87185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4788024" y="2492896"/>
              <a:ext cx="1008112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4680012" y="2492896"/>
              <a:ext cx="1054460" cy="871857"/>
            </a:xfrm>
            <a:prstGeom prst="line">
              <a:avLst/>
            </a:prstGeom>
            <a:ln w="158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/>
        </p:nvSpPr>
        <p:spPr>
          <a:xfrm>
            <a:off x="2872612" y="993259"/>
            <a:ext cx="864096" cy="74579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144420" y="3501008"/>
            <a:ext cx="60366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>
                <a:solidFill>
                  <a:srgbClr val="FF0000"/>
                </a:solidFill>
                <a:latin typeface="Consolas" panose="020B0609020204030204" charset="0"/>
              </a:rPr>
              <a:t>此段代码与前一段代码相比，效率有提高吗？</a:t>
            </a:r>
          </a:p>
        </p:txBody>
      </p:sp>
      <p:pic>
        <p:nvPicPr>
          <p:cNvPr id="16" name="图片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1732" y="3422525"/>
            <a:ext cx="385075" cy="447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矩形 16"/>
          <p:cNvSpPr/>
          <p:nvPr/>
        </p:nvSpPr>
        <p:spPr>
          <a:xfrm>
            <a:off x="1144420" y="3972437"/>
            <a:ext cx="212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代码这样写可以吗？</a:t>
            </a:r>
          </a:p>
        </p:txBody>
      </p:sp>
      <p:grpSp>
        <p:nvGrpSpPr>
          <p:cNvPr id="18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9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20" name="图片 19" descr="u=714968970,2342735455&amp;fm=27&amp;gp=0.jpg"/>
            <p:cNvPicPr/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21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FB3D502-0861-4D23-99CC-BF075F4CE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05013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animBg="1"/>
      <p:bldP spid="2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1124744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也可以使用</a:t>
            </a:r>
            <a:r>
              <a:rPr lang="zh-CN" altLang="en-US" sz="2400" b="1" noProof="1">
                <a:solidFill>
                  <a:srgbClr val="FF0000"/>
                </a:solidFill>
              </a:rPr>
              <a:t>math库</a:t>
            </a:r>
            <a:r>
              <a:rPr lang="zh-CN" altLang="en-US" sz="2400" b="1" noProof="1"/>
              <a:t>中的阶乘函数直接按组合数定义实现。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</a:t>
            </a:r>
            <a:r>
              <a:rPr lang="en-US" altLang="zh-CN" sz="1600" noProof="1">
                <a:latin typeface="Consolas" panose="020B0609020204030204" charset="0"/>
              </a:rPr>
              <a:t>&gt;&gt;&gt;</a:t>
            </a:r>
            <a:r>
              <a:rPr lang="zh-CN" altLang="en-US" sz="1600" noProof="1">
                <a:latin typeface="Consolas" panose="020B0609020204030204" charset="0"/>
              </a:rPr>
              <a:t>import math</a:t>
            </a:r>
            <a:endParaRPr lang="en-US" altLang="zh-CN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dirty="0">
                <a:latin typeface="Consolas" panose="020B0609020204030204" charset="0"/>
              </a:rPr>
              <a:t> &gt;&gt;&gt;n, </a:t>
            </a:r>
            <a:r>
              <a:rPr lang="en-US" altLang="zh-CN" sz="1600" dirty="0" err="1">
                <a:latin typeface="Consolas" panose="020B0609020204030204" charset="0"/>
              </a:rPr>
              <a:t>i</a:t>
            </a:r>
            <a:r>
              <a:rPr lang="en-US" altLang="zh-CN" sz="1600" dirty="0">
                <a:latin typeface="Consolas" panose="020B0609020204030204" charset="0"/>
              </a:rPr>
              <a:t> = 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(input("n:")),</a:t>
            </a:r>
            <a:r>
              <a:rPr lang="en-US" altLang="zh-CN" sz="1600" dirty="0" err="1">
                <a:latin typeface="Consolas" panose="020B0609020204030204" charset="0"/>
              </a:rPr>
              <a:t>eval</a:t>
            </a:r>
            <a:r>
              <a:rPr lang="en-US" altLang="zh-CN" sz="1600" dirty="0">
                <a:latin typeface="Consolas" panose="020B0609020204030204" charset="0"/>
              </a:rPr>
              <a:t>(input("i:"))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n: 6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i: 2</a:t>
            </a:r>
            <a:endParaRPr lang="zh-CN" altLang="en-US" sz="1600" noProof="1">
              <a:solidFill>
                <a:srgbClr val="0000FF"/>
              </a:solidFill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</a:t>
            </a:r>
            <a:r>
              <a:rPr lang="en-US" altLang="zh-CN" sz="1600" noProof="1">
                <a:latin typeface="Consolas" panose="020B0609020204030204" charset="0"/>
              </a:rPr>
              <a:t>&gt;&gt;&gt;print(</a:t>
            </a:r>
            <a:r>
              <a:rPr lang="zh-CN" altLang="en-US" sz="1600" noProof="1">
                <a:latin typeface="Consolas" panose="020B0609020204030204" charset="0"/>
              </a:rPr>
              <a:t>int(math.factorial(n)/math.factorial(i)/math.factorial(n-i))</a:t>
            </a:r>
            <a:r>
              <a:rPr lang="en-US" altLang="zh-CN" sz="1600" noProof="1">
                <a:latin typeface="Consolas" panose="020B0609020204030204" charset="0"/>
              </a:rPr>
              <a:t>)</a:t>
            </a:r>
            <a:endParaRPr lang="zh-CN" altLang="en-US" sz="16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15</a:t>
            </a:r>
          </a:p>
          <a:p>
            <a:pPr marL="0" indent="0">
              <a:buNone/>
            </a:pPr>
            <a:endParaRPr lang="zh-CN" altLang="en-US" sz="1350" noProof="1"/>
          </a:p>
          <a:p>
            <a:pPr fontAlgn="base">
              <a:buClr>
                <a:srgbClr val="FF0000"/>
              </a:buClr>
              <a:buFont typeface="Wingdings" panose="05000000000000000000" charset="0"/>
              <a:buChar char="n"/>
            </a:pPr>
            <a:r>
              <a:rPr lang="zh-CN" altLang="en-US" sz="2400" b="1" noProof="1"/>
              <a:t>还可以直接使用Python</a:t>
            </a:r>
            <a:r>
              <a:rPr lang="zh-CN" altLang="en-US" sz="2400" b="1" noProof="1">
                <a:solidFill>
                  <a:srgbClr val="FF0000"/>
                </a:solidFill>
              </a:rPr>
              <a:t>标准库itertools</a:t>
            </a:r>
            <a:r>
              <a:rPr lang="zh-CN" altLang="en-US" sz="2400" b="1" noProof="1"/>
              <a:t>提供的函数。</a:t>
            </a:r>
          </a:p>
          <a:p>
            <a:pPr marL="0" indent="0">
              <a:buNone/>
            </a:pPr>
            <a:endParaRPr lang="zh-CN" altLang="en-US" sz="1350" noProof="1"/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&gt;&gt;&gt; len(tuple(itertools.combinations(range(60),2)))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</a:rPr>
              <a:t>1770</a:t>
            </a:r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27C495-D2DD-4FB2-8920-D1E9425510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321604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967512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>
                <a:sym typeface="+mn-ea"/>
              </a:rPr>
              <a:t>itertools还提供了排列函数permutations()</a:t>
            </a:r>
          </a:p>
          <a:p>
            <a:pPr marL="0" indent="0">
              <a:buNone/>
            </a:pPr>
            <a:endParaRPr lang="zh-CN" altLang="en-US" sz="1500" noProof="1"/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&gt;&gt;&gt; for item in itertools.permutations(range(1,4),2):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print(item)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None/>
            </a:pPr>
            <a:r>
              <a:rPr lang="zh-CN" altLang="en-US" sz="1350" noProof="1">
                <a:latin typeface="Consolas" panose="020B0609020204030204" charset="0"/>
              </a:rPr>
              <a:t>	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(1, 2)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(1, 3)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(2, 3)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(3, 1)</a:t>
            </a:r>
          </a:p>
          <a:p>
            <a:pPr marL="0" indent="0"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</a:rPr>
              <a:t>(3, 2)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 bwMode="auto">
          <a:xfrm>
            <a:off x="539552" y="3933056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000" b="1" noProof="1">
                <a:sym typeface="+mn-ea"/>
              </a:rPr>
              <a:t>itertools还提供了根据一个序列的值对</a:t>
            </a:r>
            <a:endParaRPr lang="en-US" altLang="zh-CN" sz="2000" b="1" noProof="1">
              <a:sym typeface="+mn-ea"/>
            </a:endParaRPr>
          </a:p>
          <a:p>
            <a:pPr marL="0" indent="0">
              <a:spcBef>
                <a:spcPts val="600"/>
              </a:spcBef>
              <a:buClr>
                <a:srgbClr val="FF0000"/>
              </a:buClr>
              <a:buNone/>
            </a:pPr>
            <a:r>
              <a:rPr lang="en-US" altLang="zh-CN" sz="2000" b="1" noProof="1">
                <a:sym typeface="+mn-ea"/>
              </a:rPr>
              <a:t>      </a:t>
            </a:r>
            <a:r>
              <a:rPr lang="zh-CN" altLang="en-US" sz="2000" b="1" noProof="1">
                <a:sym typeface="+mn-ea"/>
              </a:rPr>
              <a:t>另一个序列进行过滤的函数compress()</a:t>
            </a:r>
          </a:p>
          <a:p>
            <a:pPr marL="0" indent="0">
              <a:lnSpc>
                <a:spcPts val="1000"/>
              </a:lnSpc>
              <a:spcBef>
                <a:spcPts val="0"/>
              </a:spcBef>
              <a:buFont typeface="Arial" charset="0"/>
              <a:buNone/>
            </a:pPr>
            <a:endParaRPr lang="zh-CN" altLang="en-US" sz="1500" noProof="1"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x = range(1, 20)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y = (1,0)*9+(1,)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y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(1, 0, 1, 0, 1, 0, 1, 0, 1, 0, 1, 0, 1, 0, 1, 0, 1, 0, 1)</a:t>
            </a: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latin typeface="Consolas" panose="020B0609020204030204" charset="0"/>
                <a:sym typeface="+mn-ea"/>
              </a:rPr>
              <a:t>&gt;&gt;&gt; list(itertools.compress(x, y)) </a:t>
            </a:r>
            <a:endParaRPr lang="zh-CN" altLang="en-US" sz="1350" noProof="1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[1, 3, 5, 7, 9, 11, 13, 15, 17, 19]</a:t>
            </a:r>
            <a:endParaRPr lang="en-US" altLang="zh-CN" sz="1350" noProof="1">
              <a:solidFill>
                <a:srgbClr val="0000FF"/>
              </a:solidFill>
              <a:latin typeface="Consolas" panose="020B0609020204030204" charset="0"/>
              <a:sym typeface="+mn-ea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另外一个函数</a:t>
            </a:r>
            <a:r>
              <a:rPr lang="en-US" altLang="zh-CN" sz="1350" noProof="1">
                <a:solidFill>
                  <a:srgbClr val="0000FF"/>
                </a:solidFill>
                <a:latin typeface="Consolas" panose="020B0609020204030204" charset="0"/>
                <a:sym typeface="+mn-ea"/>
              </a:rPr>
              <a:t>:</a:t>
            </a:r>
            <a:r>
              <a:rPr lang="en-US" altLang="zh-CN" sz="1350" noProof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filter() </a:t>
            </a:r>
            <a:r>
              <a:rPr lang="zh-CN" altLang="en-US" sz="1350" noProof="1">
                <a:solidFill>
                  <a:srgbClr val="FF0000"/>
                </a:solidFill>
                <a:latin typeface="Consolas" panose="020B0609020204030204" charset="0"/>
                <a:sym typeface="+mn-ea"/>
              </a:rPr>
              <a:t>自己调研！！</a:t>
            </a:r>
          </a:p>
        </p:txBody>
      </p:sp>
      <p:sp>
        <p:nvSpPr>
          <p:cNvPr id="2" name="矩形 1"/>
          <p:cNvSpPr/>
          <p:nvPr/>
        </p:nvSpPr>
        <p:spPr>
          <a:xfrm>
            <a:off x="5328592" y="967512"/>
            <a:ext cx="4572000" cy="4585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仿宋" panose="02010609060101010101" pitchFamily="49" charset="-122"/>
                <a:sym typeface="+mn-ea"/>
              </a:rPr>
              <a:t>itertools 模块包含的主要函数</a:t>
            </a:r>
            <a:endParaRPr lang="en-US" altLang="zh-CN" sz="2000" noProof="1">
              <a:latin typeface="Times New Roman" panose="02020603050405020304" pitchFamily="18" charset="0"/>
              <a:ea typeface="仿宋" panose="02010609060101010101" pitchFamily="49" charset="-122"/>
              <a:sym typeface="+mn-ea"/>
            </a:endParaRP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accumulate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chain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combinations_with_replacement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compress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count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cycle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dropwhile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filterfalse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groupby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islice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permutations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product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repeat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starmap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takewhile</a:t>
            </a:r>
          </a:p>
          <a:p>
            <a:r>
              <a:rPr lang="zh-CN" altLang="en-US" sz="1600" dirty="0">
                <a:solidFill>
                  <a:srgbClr val="0000FF"/>
                </a:solidFill>
              </a:rPr>
              <a:t>        zip_longest</a:t>
            </a: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F0741B-896E-432B-B1DC-CA5196432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036985-78B8-4B6D-815D-FACA518A1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253" y="5674677"/>
            <a:ext cx="3166878" cy="7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1598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640960" cy="4678451"/>
          </a:xfrm>
        </p:spPr>
        <p:txBody>
          <a:bodyPr/>
          <a:lstStyle/>
          <a:p>
            <a:pPr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400" b="1" noProof="1"/>
              <a:t>itertools还提供了用于循环遍历可迭代对象元素的函数cycle()</a:t>
            </a:r>
          </a:p>
          <a:p>
            <a:pPr marL="0" indent="0">
              <a:buNone/>
            </a:pPr>
            <a:endParaRPr lang="zh-CN" altLang="en-US" sz="1350" noProof="1"/>
          </a:p>
        </p:txBody>
      </p:sp>
      <p:grpSp>
        <p:nvGrpSpPr>
          <p:cNvPr id="9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1" name="图片 10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2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1619672" y="1844824"/>
            <a:ext cx="6192688" cy="258532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import itertools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x = 'Private Key'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y = itertools.cycle(x) </a:t>
            </a: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#循环遍历序列中的元素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for i in range(20):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P,r,i,v,a,t,e, ,K,e,y,P,r,i,v,a,t,e, ,K,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&gt;&gt;&gt; for i in range(5):</a:t>
            </a:r>
          </a:p>
          <a:p>
            <a:pPr marL="0" indent="0">
              <a:buNone/>
            </a:pPr>
            <a:r>
              <a:rPr lang="zh-CN" altLang="en-US" noProof="1">
                <a:latin typeface="Consolas" panose="020B0609020204030204" charset="0"/>
              </a:rPr>
              <a:t>    print(next(y), end=',')	</a:t>
            </a:r>
          </a:p>
          <a:p>
            <a:pPr marL="0" indent="0">
              <a:buNone/>
            </a:pPr>
            <a:r>
              <a:rPr lang="zh-CN" altLang="en-US" noProof="1">
                <a:solidFill>
                  <a:srgbClr val="0000FF"/>
                </a:solidFill>
                <a:latin typeface="Consolas" panose="020B0609020204030204" charset="0"/>
              </a:rPr>
              <a:t>e,y,P,r,i,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852356-D05C-48F3-AE94-32E633267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94742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28" y="1052736"/>
            <a:ext cx="8229600" cy="4678451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1800" noProof="1">
                <a:latin typeface="+mn-ea"/>
              </a:rPr>
              <a:t>例：</a:t>
            </a:r>
            <a:r>
              <a:rPr lang="en-US" sz="1800" noProof="1">
                <a:latin typeface="+mn-ea"/>
              </a:rPr>
              <a:t>编写程序，计算百钱买百鸡问题。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                              假设公鸡5元一只，母鸡3元一只，小鸡1元三只，现在有100块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sz="1800" noProof="1">
                <a:latin typeface="+mn-ea"/>
              </a:rPr>
              <a:t>                               钱，想买100只鸡，问有多少种买法？</a:t>
            </a:r>
          </a:p>
          <a:p>
            <a:pPr marL="0" indent="0">
              <a:buNone/>
            </a:pPr>
            <a:endParaRPr lang="en-US" sz="1350" noProof="1"/>
          </a:p>
          <a:p>
            <a:pPr marL="0" indent="0">
              <a:buNone/>
            </a:pPr>
            <a:endParaRPr lang="en-US" sz="1350" noProof="1">
              <a:latin typeface="Consolas" panose="020B0609020204030204" charset="0"/>
            </a:endParaRPr>
          </a:p>
        </p:txBody>
      </p:sp>
      <p:grpSp>
        <p:nvGrpSpPr>
          <p:cNvPr id="1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12" name="图片 1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007" y="1484784"/>
            <a:ext cx="1387890" cy="138789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779912" y="5095525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0 25 75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4 18 78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8 11 81</a:t>
            </a:r>
          </a:p>
          <a:p>
            <a:r>
              <a:rPr lang="zh-CN" altLang="en-US" sz="16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12 4 84</a:t>
            </a:r>
          </a:p>
        </p:txBody>
      </p:sp>
      <p:sp>
        <p:nvSpPr>
          <p:cNvPr id="15" name="矩形 14"/>
          <p:cNvSpPr/>
          <p:nvPr/>
        </p:nvSpPr>
        <p:spPr>
          <a:xfrm>
            <a:off x="2500561" y="2539752"/>
            <a:ext cx="6185867" cy="221599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#假设能买x只公鸡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for x in range(21):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#假设能买y只母鸡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for y in range(34):</a:t>
            </a:r>
          </a:p>
          <a:p>
            <a:pPr marL="0" indent="0">
              <a:buNone/>
            </a:pPr>
            <a:r>
              <a:rPr lang="en-US" altLang="zh-CN" sz="1600" noProof="1">
                <a:solidFill>
                  <a:srgbClr val="0000FF"/>
                </a:solidFill>
                <a:latin typeface="Consolas" panose="020B0609020204030204" charset="0"/>
              </a:rPr>
              <a:t>        #假设能买z只小鸡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z = 100-x-y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if z%3==0 and 5*x + 3*y + z//3 == 100:</a:t>
            </a:r>
          </a:p>
          <a:p>
            <a:pPr marL="0" indent="0">
              <a:buNone/>
            </a:pPr>
            <a:r>
              <a:rPr lang="en-US" altLang="zh-CN" noProof="1">
                <a:latin typeface="Consolas" panose="020B0609020204030204" charset="0"/>
              </a:rPr>
              <a:t>              print(x,y,z)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DECD9C5-E5C4-420A-8398-BA8AB80B1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864643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69256"/>
            <a:ext cx="8262620" cy="3395345"/>
          </a:xfrm>
        </p:spPr>
        <p:txBody>
          <a:bodyPr/>
          <a:lstStyle/>
          <a:p>
            <a:pPr marL="296545" indent="-285750">
              <a:lnSpc>
                <a:spcPct val="150000"/>
              </a:lnSpc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</a:t>
            </a:r>
            <a:r>
              <a:rPr lang="zh-CN" altLang="en-US" sz="2000" b="1" noProof="1"/>
              <a:t>编写程序，实现十进制整数到其他任意进制的转换。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编程要点：</a:t>
            </a:r>
            <a:r>
              <a:rPr lang="zh-CN" altLang="en-US" sz="1600" b="1" noProof="1">
                <a:solidFill>
                  <a:srgbClr val="0000FF"/>
                </a:solidFill>
                <a:latin typeface="Consolas" panose="020B0609020204030204" charset="0"/>
              </a:rPr>
              <a:t>除基取余，逆序排列</a:t>
            </a:r>
          </a:p>
          <a:p>
            <a:pPr marL="324485" indent="-285750">
              <a:spcBef>
                <a:spcPts val="6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1600" noProof="1">
                <a:latin typeface="Consolas" panose="020B0609020204030204" charset="0"/>
              </a:rPr>
              <a:t>十进制数668转换为八进制数字的过程如下图所示，其中横着向右的箭头表示左边的数字除以8得到的商，而向下的箭头表示上面的数字除以8得到的余数。当商为0时，算法结束，最后把得到的余数4321逆序得到1234。</a:t>
            </a:r>
          </a:p>
        </p:txBody>
      </p:sp>
      <p:grpSp>
        <p:nvGrpSpPr>
          <p:cNvPr id="106499" name="画布 290"/>
          <p:cNvGrpSpPr/>
          <p:nvPr/>
        </p:nvGrpSpPr>
        <p:grpSpPr>
          <a:xfrm>
            <a:off x="1691680" y="2613358"/>
            <a:ext cx="5050324" cy="1451626"/>
            <a:chOff x="0" y="0"/>
            <a:chExt cx="5233035" cy="1254760"/>
          </a:xfrm>
        </p:grpSpPr>
        <p:sp>
          <p:nvSpPr>
            <p:cNvPr id="106500" name="画布 290"/>
            <p:cNvSpPr/>
            <p:nvPr/>
          </p:nvSpPr>
          <p:spPr>
            <a:xfrm>
              <a:off x="0" y="0"/>
              <a:ext cx="5233035" cy="125476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/>
            <a:lstStyle/>
            <a:p>
              <a:endParaRPr lang="zh-CN" altLang="en-US" sz="2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1" name="文本框 291"/>
            <p:cNvSpPr txBox="1"/>
            <p:nvPr/>
          </p:nvSpPr>
          <p:spPr>
            <a:xfrm>
              <a:off x="248920" y="11811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668</a:t>
              </a:r>
            </a:p>
          </p:txBody>
        </p:sp>
        <p:sp>
          <p:nvSpPr>
            <p:cNvPr id="292" name="文本框 292"/>
            <p:cNvSpPr txBox="1"/>
            <p:nvPr/>
          </p:nvSpPr>
          <p:spPr>
            <a:xfrm>
              <a:off x="1487170" y="11938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83</a:t>
              </a:r>
            </a:p>
          </p:txBody>
        </p:sp>
        <p:sp>
          <p:nvSpPr>
            <p:cNvPr id="293" name="文本框 293"/>
            <p:cNvSpPr txBox="1"/>
            <p:nvPr/>
          </p:nvSpPr>
          <p:spPr>
            <a:xfrm>
              <a:off x="265620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10</a:t>
              </a:r>
            </a:p>
          </p:txBody>
        </p:sp>
        <p:sp>
          <p:nvSpPr>
            <p:cNvPr id="294" name="文本框 294"/>
            <p:cNvSpPr txBox="1"/>
            <p:nvPr/>
          </p:nvSpPr>
          <p:spPr>
            <a:xfrm>
              <a:off x="3745865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sp>
          <p:nvSpPr>
            <p:cNvPr id="295" name="文本框 295"/>
            <p:cNvSpPr txBox="1"/>
            <p:nvPr/>
          </p:nvSpPr>
          <p:spPr>
            <a:xfrm>
              <a:off x="4678680" y="121920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0</a:t>
              </a:r>
            </a:p>
          </p:txBody>
        </p:sp>
        <p:sp>
          <p:nvSpPr>
            <p:cNvPr id="296" name="文本框 296"/>
            <p:cNvSpPr txBox="1"/>
            <p:nvPr/>
          </p:nvSpPr>
          <p:spPr>
            <a:xfrm>
              <a:off x="254000" y="85661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4</a:t>
              </a:r>
            </a:p>
          </p:txBody>
        </p:sp>
        <p:sp>
          <p:nvSpPr>
            <p:cNvPr id="297" name="文本框 297"/>
            <p:cNvSpPr txBox="1"/>
            <p:nvPr/>
          </p:nvSpPr>
          <p:spPr>
            <a:xfrm>
              <a:off x="148907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3</a:t>
              </a:r>
            </a:p>
          </p:txBody>
        </p:sp>
        <p:sp>
          <p:nvSpPr>
            <p:cNvPr id="298" name="文本框 298"/>
            <p:cNvSpPr txBox="1"/>
            <p:nvPr/>
          </p:nvSpPr>
          <p:spPr>
            <a:xfrm>
              <a:off x="266128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2</a:t>
              </a:r>
            </a:p>
          </p:txBody>
        </p:sp>
        <p:sp>
          <p:nvSpPr>
            <p:cNvPr id="299" name="文本框 299"/>
            <p:cNvSpPr txBox="1"/>
            <p:nvPr/>
          </p:nvSpPr>
          <p:spPr>
            <a:xfrm>
              <a:off x="3750945" y="859155"/>
              <a:ext cx="534035" cy="282575"/>
            </a:xfrm>
            <a:prstGeom prst="rect">
              <a:avLst/>
            </a:prstGeom>
            <a:solidFill>
              <a:srgbClr val="92D050"/>
            </a:solidFill>
            <a:ln w="6350">
              <a:solidFill>
                <a:prstClr val="black"/>
              </a:solidFill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68591" tIns="34295" rIns="68591" bIns="34295" numCol="1" spcCol="0" rtlCol="0" fromWordArt="0" anchor="t" anchorCtr="0" forceAA="0" compatLnSpc="1">
              <a:noAutofit/>
            </a:bodyPr>
            <a:lstStyle/>
            <a:p>
              <a:pPr algn="ctr" fontAlgn="base"/>
              <a:r>
                <a:rPr lang="en-US" altLang="zh-CN" sz="1400" kern="100" noProof="1">
                  <a:latin typeface="Calibri" panose="020F05020202040302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1</a:t>
              </a:r>
            </a:p>
          </p:txBody>
        </p:sp>
        <p:cxnSp>
          <p:nvCxnSpPr>
            <p:cNvPr id="300" name="直接箭头连接符 300"/>
            <p:cNvCxnSpPr>
              <a:stCxn id="291" idx="3"/>
              <a:endCxn id="292" idx="1"/>
            </p:cNvCxnSpPr>
            <p:nvPr/>
          </p:nvCxnSpPr>
          <p:spPr>
            <a:xfrm>
              <a:off x="782955" y="259715"/>
              <a:ext cx="704215" cy="127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1"/>
            <p:cNvCxnSpPr>
              <a:stCxn id="292" idx="3"/>
              <a:endCxn id="293" idx="1"/>
            </p:cNvCxnSpPr>
            <p:nvPr/>
          </p:nvCxnSpPr>
          <p:spPr>
            <a:xfrm>
              <a:off x="2021205" y="260985"/>
              <a:ext cx="635000" cy="254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2"/>
            <p:cNvCxnSpPr>
              <a:stCxn id="293" idx="3"/>
              <a:endCxn id="294" idx="1"/>
            </p:cNvCxnSpPr>
            <p:nvPr/>
          </p:nvCxnSpPr>
          <p:spPr>
            <a:xfrm>
              <a:off x="3190240" y="263525"/>
              <a:ext cx="555625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3"/>
            <p:cNvCxnSpPr>
              <a:stCxn id="294" idx="3"/>
              <a:endCxn id="295" idx="1"/>
            </p:cNvCxnSpPr>
            <p:nvPr/>
          </p:nvCxnSpPr>
          <p:spPr>
            <a:xfrm>
              <a:off x="4279900" y="263525"/>
              <a:ext cx="398780" cy="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4"/>
            <p:cNvCxnSpPr>
              <a:stCxn id="291" idx="2"/>
              <a:endCxn id="296" idx="0"/>
            </p:cNvCxnSpPr>
            <p:nvPr/>
          </p:nvCxnSpPr>
          <p:spPr>
            <a:xfrm>
              <a:off x="516255" y="400685"/>
              <a:ext cx="5080" cy="45593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5"/>
            <p:cNvCxnSpPr>
              <a:stCxn id="292" idx="2"/>
              <a:endCxn id="297" idx="0"/>
            </p:cNvCxnSpPr>
            <p:nvPr/>
          </p:nvCxnSpPr>
          <p:spPr>
            <a:xfrm>
              <a:off x="1754505" y="401955"/>
              <a:ext cx="1905" cy="45720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6"/>
            <p:cNvCxnSpPr>
              <a:stCxn id="293" idx="2"/>
              <a:endCxn id="298" idx="0"/>
            </p:cNvCxnSpPr>
            <p:nvPr/>
          </p:nvCxnSpPr>
          <p:spPr>
            <a:xfrm>
              <a:off x="292354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7"/>
            <p:cNvCxnSpPr>
              <a:stCxn id="294" idx="2"/>
              <a:endCxn id="299" idx="0"/>
            </p:cNvCxnSpPr>
            <p:nvPr/>
          </p:nvCxnSpPr>
          <p:spPr>
            <a:xfrm>
              <a:off x="4013200" y="404495"/>
              <a:ext cx="5080" cy="454660"/>
            </a:xfrm>
            <a:prstGeom prst="straightConnector1">
              <a:avLst/>
            </a:prstGeom>
            <a:ln w="158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1874652" y="4130365"/>
            <a:ext cx="5304387" cy="236897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350" dirty="0">
                <a:latin typeface="Consolas" panose="020B0609020204030204" charset="0"/>
              </a:rPr>
              <a:t>    </a:t>
            </a:r>
            <a:r>
              <a:rPr lang="en-US" altLang="zh-CN" sz="1400" dirty="0">
                <a:latin typeface="Consolas" panose="020B0609020204030204" charset="0"/>
              </a:rPr>
              <a:t>n, base = 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(input(“n:”)),</a:t>
            </a:r>
            <a:r>
              <a:rPr lang="en-US" altLang="zh-CN" sz="1400" dirty="0" err="1">
                <a:latin typeface="Consolas" panose="020B0609020204030204" charset="0"/>
              </a:rPr>
              <a:t>eval</a:t>
            </a:r>
            <a:r>
              <a:rPr lang="en-US" altLang="zh-CN" sz="1400" dirty="0">
                <a:latin typeface="Consolas" panose="020B0609020204030204" charset="0"/>
              </a:rPr>
              <a:t>(input(“base:”))</a:t>
            </a:r>
            <a:endParaRPr lang="zh-CN" altLang="en-US" sz="1400" dirty="0">
              <a:latin typeface="Consolas" panose="020B0609020204030204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[]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div = n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while div != 0: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div, mod = divmod(div, base)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result.append(mod)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result.reverse()    </a:t>
            </a:r>
          </a:p>
          <a:p>
            <a:pPr marL="0" indent="0"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result = ''.join(map(str, result))</a:t>
            </a:r>
          </a:p>
          <a:p>
            <a:pPr marL="0" indent="0">
              <a:buFont typeface="Arial" charset="0"/>
              <a:buNone/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    print(e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val(result)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</a:t>
            </a:r>
            <a:endParaRPr lang="en-US" altLang="en-US" sz="1400" dirty="0">
              <a:latin typeface="Consolas" panose="020B0609020204030204" charset="0"/>
              <a:ea typeface="+mn-ea"/>
            </a:endParaRPr>
          </a:p>
        </p:txBody>
      </p:sp>
      <p:grpSp>
        <p:nvGrpSpPr>
          <p:cNvPr id="30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32" name="图片 31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33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E2D893-6935-4E45-B255-9A446BEF3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821621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828" y="980728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/>
              <a:t>例</a:t>
            </a:r>
            <a:r>
              <a:rPr lang="en-US" altLang="zh-CN" sz="2400" b="1" noProof="1"/>
              <a:t>  计算</a:t>
            </a:r>
            <a:r>
              <a:rPr lang="zh-CN" altLang="en-US" sz="2400" b="1" noProof="1"/>
              <a:t>前</a:t>
            </a:r>
            <a:r>
              <a:rPr lang="en-US" altLang="zh-CN" sz="2400" b="1" noProof="1"/>
              <a:t>n</a:t>
            </a:r>
            <a:r>
              <a:rPr lang="zh-CN" altLang="en-US" sz="2400" b="1" noProof="1"/>
              <a:t>个自然数的阶乘之和</a:t>
            </a:r>
            <a:r>
              <a:rPr lang="en-US" altLang="zh-CN" sz="2400" b="1" noProof="1"/>
              <a:t>1!+2!+3!+...+n!</a:t>
            </a:r>
            <a:r>
              <a:rPr lang="zh-CN" altLang="en-US" sz="2400" b="1" noProof="1"/>
              <a:t>的值。</a:t>
            </a:r>
          </a:p>
          <a:p>
            <a:pPr marL="0" indent="0">
              <a:buNone/>
            </a:pPr>
            <a:r>
              <a:rPr lang="zh-CN" altLang="en-US" sz="1350" noProof="1">
                <a:latin typeface="Consolas" panose="020B0609020204030204" charset="0"/>
              </a:rPr>
              <a:t>    </a:t>
            </a:r>
            <a:endParaRPr lang="en-US" altLang="zh-CN" sz="135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n = evl(input(“n:”))</a:t>
            </a:r>
          </a:p>
          <a:p>
            <a:pPr marL="0" indent="0">
              <a:buNone/>
            </a:pPr>
            <a:r>
              <a:rPr lang="en-US" altLang="zh-CN" sz="1600" noProof="1">
                <a:latin typeface="Consolas" panose="020B0609020204030204" charset="0"/>
              </a:rPr>
              <a:t>    </a:t>
            </a:r>
            <a:r>
              <a:rPr lang="zh-CN" altLang="en-US" sz="1600" noProof="1">
                <a:latin typeface="Consolas" panose="020B0609020204030204" charset="0"/>
              </a:rPr>
              <a:t>result, t = 1, 1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for i in range(2, n+1):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t *= i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</a:rPr>
              <a:t>        result += t</a:t>
            </a:r>
          </a:p>
          <a:p>
            <a:pPr marL="0" indent="0">
              <a:buNone/>
            </a:pPr>
            <a:endParaRPr lang="zh-CN" altLang="en-US" sz="1350" noProof="1">
              <a:latin typeface="Consolas" panose="020B0609020204030204" charset="0"/>
            </a:endParaRPr>
          </a:p>
        </p:txBody>
      </p:sp>
      <p:grpSp>
        <p:nvGrpSpPr>
          <p:cNvPr id="4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6" name="图片 5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102808" y="3573016"/>
            <a:ext cx="8937640" cy="10772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from math import factorial</a:t>
            </a:r>
          </a:p>
          <a:p>
            <a:pPr marL="0" indent="0">
              <a:buNone/>
            </a:pPr>
            <a:r>
              <a:rPr lang="zh-CN" altLang="en-US" sz="1600" noProof="1">
                <a:latin typeface="Consolas" panose="020B0609020204030204" charset="0"/>
                <a:ea typeface="仿宋" panose="02010609060101010101" pitchFamily="49" charset="-122"/>
              </a:rPr>
              <a:t>&gt;&gt;&gt; sum(map(factorial, range(1, 100)))</a:t>
            </a:r>
          </a:p>
          <a:p>
            <a:pPr marL="0" indent="0">
              <a:buNone/>
            </a:pPr>
            <a:r>
              <a:rPr lang="zh-CN" altLang="en-US" sz="1600" noProof="1">
                <a:solidFill>
                  <a:srgbClr val="0000FF"/>
                </a:solidFill>
                <a:latin typeface="Consolas" panose="020B0609020204030204" charset="0"/>
                <a:ea typeface="仿宋" panose="02010609060101010101" pitchFamily="49" charset="-122"/>
              </a:rPr>
              <a:t>942786239765826579160595268206839381354754349601050974345395410407078230249590414458830117442618180732911203520208889371641659121356556442336528920420940313</a:t>
            </a:r>
          </a:p>
        </p:txBody>
      </p:sp>
      <p:sp>
        <p:nvSpPr>
          <p:cNvPr id="9" name="矩形 8"/>
          <p:cNvSpPr/>
          <p:nvPr/>
        </p:nvSpPr>
        <p:spPr>
          <a:xfrm>
            <a:off x="5292080" y="3645024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这一方法效率会低一些！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Add why?</a:t>
            </a:r>
            <a:endParaRPr lang="zh-CN" altLang="en-US" noProof="1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6747ED-8DB7-4B65-849C-2DA79EF43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84669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63858"/>
            <a:ext cx="8507730" cy="3395345"/>
          </a:xfrm>
        </p:spPr>
        <p:txBody>
          <a:bodyPr/>
          <a:lstStyle/>
          <a:p>
            <a:pPr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判断一个数字是否为丑数。</a:t>
            </a:r>
          </a:p>
          <a:p>
            <a:pPr lvl="1" indent="-32512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1600" b="1" noProof="1"/>
              <a:t>一个数的因数如果只包含2、3、5，那么这个数是丑数。</a:t>
            </a:r>
          </a:p>
          <a:p>
            <a:pPr marL="0" indent="0">
              <a:lnSpc>
                <a:spcPts val="800"/>
              </a:lnSpc>
              <a:spcBef>
                <a:spcPts val="0"/>
              </a:spcBef>
              <a:buNone/>
            </a:pPr>
            <a:endParaRPr lang="en-US" altLang="zh-CN" sz="135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350" b="1" noProof="1">
                <a:latin typeface="Consolas" panose="020B0609020204030204" charset="0"/>
              </a:rPr>
              <a:t>        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602912" y="4232129"/>
            <a:ext cx="8229600" cy="467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  </a:t>
            </a:r>
            <a:r>
              <a:rPr lang="zh-CN" altLang="en-US" sz="2000" b="1" noProof="1"/>
              <a:t>检测序列元素是否满足严格升序关系。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zh-CN" altLang="en-US" sz="1500" noProof="1"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512268" y="1616028"/>
            <a:ext cx="4320480" cy="261610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1600" b="1" dirty="0">
                <a:latin typeface="Consolas" panose="020B0609020204030204" charset="0"/>
              </a:rPr>
              <a:t>        n = </a:t>
            </a:r>
            <a:r>
              <a:rPr lang="en-US" altLang="zh-CN" sz="1600" b="1" dirty="0" err="1">
                <a:latin typeface="Consolas" panose="020B0609020204030204" charset="0"/>
              </a:rPr>
              <a:t>eval</a:t>
            </a:r>
            <a:r>
              <a:rPr lang="en-US" altLang="zh-CN" sz="1600" b="1" dirty="0">
                <a:latin typeface="Consolas" panose="020B0609020204030204" charset="0"/>
              </a:rPr>
              <a:t>(input(“n:”))</a:t>
            </a:r>
            <a:endParaRPr lang="en-US" altLang="zh-CN" sz="1600" b="1" noProof="1">
              <a:latin typeface="Consolas" panose="020B060902020403020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for i in (2, 3, 5):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while True: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m, r = divmod(n, i)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if r !=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print(m)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        n = 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600" b="1" noProof="1">
                <a:latin typeface="Consolas" panose="020B0609020204030204" charset="0"/>
              </a:rPr>
              <a:t>        print(n==1)</a:t>
            </a:r>
          </a:p>
        </p:txBody>
      </p:sp>
      <p:sp>
        <p:nvSpPr>
          <p:cNvPr id="10" name="矩形 9"/>
          <p:cNvSpPr/>
          <p:nvPr/>
        </p:nvSpPr>
        <p:spPr>
          <a:xfrm>
            <a:off x="1259723" y="4639184"/>
            <a:ext cx="5072111" cy="181588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tests = ('abcdeff', [1,2,3,5,4], (3,5,7,9))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for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seq</a:t>
            </a: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in tests: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for index, value in enumerate(seq[:-1]):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if value &gt;= seq[index+1]: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    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print(“false”)</a:t>
            </a:r>
            <a:endParaRPr lang="zh-CN" altLang="en-US" sz="1600" noProof="1">
              <a:latin typeface="Consolas" panose="020B0609020204030204" charset="0"/>
              <a:cs typeface="Consolas" panose="020B0609020204030204" charset="0"/>
            </a:endParaRP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r>
              <a:rPr lang="zh-CN" altLang="en-US" sz="1600" noProof="1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zh-CN" sz="1600" noProof="1">
                <a:latin typeface="Consolas" panose="020B0609020204030204" charset="0"/>
                <a:cs typeface="Consolas" panose="020B0609020204030204" charset="0"/>
              </a:rPr>
              <a:t>print(“true”)</a:t>
            </a:r>
          </a:p>
          <a:p>
            <a:pPr marL="0" indent="0">
              <a:spcBef>
                <a:spcPts val="0"/>
              </a:spcBef>
              <a:buFont typeface="Arial" charset="0"/>
              <a:buNone/>
            </a:pPr>
            <a:endParaRPr lang="en-US" altLang="zh-CN" sz="1600" noProof="1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30DBE7-E0A2-4F3A-A15A-C0FAA012D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47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1FF3248-9C60-42E2-8BF7-E3B2F3BF9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110" y="1304409"/>
            <a:ext cx="5219335" cy="292772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F1266DDD-6835-49E0-AE20-AB84937EBADD}"/>
              </a:ext>
            </a:extLst>
          </p:cNvPr>
          <p:cNvSpPr txBox="1"/>
          <p:nvPr/>
        </p:nvSpPr>
        <p:spPr>
          <a:xfrm>
            <a:off x="6732240" y="60212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？？？真的可以么</a:t>
            </a:r>
          </a:p>
        </p:txBody>
      </p:sp>
    </p:spTree>
    <p:extLst>
      <p:ext uri="{BB962C8B-B14F-4D97-AF65-F5344CB8AC3E}">
        <p14:creationId xmlns:p14="http://schemas.microsoft.com/office/powerpoint/2010/main" val="218509972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89890"/>
            <a:ext cx="8229600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000" b="1" noProof="1"/>
              <a:t>例</a:t>
            </a:r>
            <a:r>
              <a:rPr lang="en-US" altLang="zh-CN" sz="2000" b="1" noProof="1"/>
              <a:t>:  </a:t>
            </a:r>
            <a:r>
              <a:rPr lang="zh-CN" altLang="en-US" sz="2000" b="1" noProof="1"/>
              <a:t>利用蒙特</a:t>
            </a:r>
            <a:r>
              <a:rPr lang="en-US" altLang="zh-CN" sz="2000" b="1" noProof="1"/>
              <a:t>.</a:t>
            </a:r>
            <a:r>
              <a:rPr lang="zh-CN" altLang="en-US" sz="2000" b="1" noProof="1"/>
              <a:t>卡罗方法计算圆周率近似值。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from random import random</a:t>
            </a:r>
          </a:p>
          <a:p>
            <a:pPr marL="0" indent="0">
              <a:buNone/>
            </a:pP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    times = evl(input(“times:”))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hits = 0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for i in range(times):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x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y = random()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if x*x + y*y &lt;= 1: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        hits += 1</a:t>
            </a:r>
          </a:p>
          <a:p>
            <a:pPr marL="0" indent="0">
              <a:buNone/>
            </a:pPr>
            <a:r>
              <a:rPr lang="zh-CN" altLang="en-US" sz="1400" noProof="1">
                <a:latin typeface="Consolas" panose="020B0609020204030204" charset="0"/>
              </a:rPr>
              <a:t>    </a:t>
            </a:r>
            <a:r>
              <a:rPr lang="en-US" altLang="zh-CN" sz="1400" noProof="1">
                <a:latin typeface="Consolas" panose="020B0609020204030204" charset="0"/>
              </a:rPr>
              <a:t>print(</a:t>
            </a:r>
            <a:r>
              <a:rPr lang="zh-CN" altLang="en-US" sz="1400" noProof="1">
                <a:latin typeface="Consolas" panose="020B0609020204030204" charset="0"/>
              </a:rPr>
              <a:t>4.0 * hits/times</a:t>
            </a:r>
            <a:r>
              <a:rPr lang="en-US" altLang="zh-CN" sz="1400" noProof="1">
                <a:latin typeface="Consolas" panose="020B0609020204030204" charset="0"/>
              </a:rPr>
              <a:t>)</a:t>
            </a:r>
            <a:endParaRPr lang="zh-CN" altLang="en-US" sz="1400" noProof="1">
              <a:latin typeface="Consolas" panose="020B0609020204030204" charset="0"/>
            </a:endParaRPr>
          </a:p>
          <a:p>
            <a:pPr marL="0" indent="0">
              <a:buNone/>
            </a:pPr>
            <a:endParaRPr lang="en-US" altLang="zh-CN" sz="1400" noProof="1">
              <a:latin typeface="Consolas" panose="020B0609020204030204" charset="0"/>
            </a:endParaRP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100000000</a:t>
            </a:r>
          </a:p>
          <a:p>
            <a:pPr marL="0" indent="0">
              <a:buNone/>
            </a:pPr>
            <a:r>
              <a:rPr lang="en-US" altLang="zh-CN" sz="1400" noProof="1">
                <a:latin typeface="Consolas" panose="020B0609020204030204" charset="0"/>
              </a:rPr>
              <a:t>times: </a:t>
            </a:r>
            <a:r>
              <a:rPr lang="zh-CN" altLang="en-US" sz="1400" noProof="1">
                <a:latin typeface="Consolas" panose="020B0609020204030204" charset="0"/>
              </a:rPr>
              <a:t>1000000000</a:t>
            </a:r>
          </a:p>
        </p:txBody>
      </p:sp>
      <p:pic>
        <p:nvPicPr>
          <p:cNvPr id="121859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96752"/>
            <a:ext cx="1886280" cy="1964875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</p:pic>
      <p:sp>
        <p:nvSpPr>
          <p:cNvPr id="121860" name="文本框 4"/>
          <p:cNvSpPr txBox="1"/>
          <p:nvPr/>
        </p:nvSpPr>
        <p:spPr>
          <a:xfrm>
            <a:off x="5249293" y="4271183"/>
            <a:ext cx="1610360" cy="1076325"/>
          </a:xfrm>
          <a:prstGeom prst="rect">
            <a:avLst/>
          </a:prstGeom>
          <a:noFill/>
          <a:ln w="222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anchor="t">
            <a:spAutoFit/>
          </a:bodyPr>
          <a:lstStyle/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3.1396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3.1419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3.141688</a:t>
            </a:r>
          </a:p>
          <a:p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3.141591436</a:t>
            </a:r>
          </a:p>
        </p:txBody>
      </p:sp>
      <p:sp>
        <p:nvSpPr>
          <p:cNvPr id="6" name="右箭头 5"/>
          <p:cNvSpPr/>
          <p:nvPr/>
        </p:nvSpPr>
        <p:spPr>
          <a:xfrm>
            <a:off x="3186689" y="4692016"/>
            <a:ext cx="1384939" cy="234661"/>
          </a:xfrm>
          <a:prstGeom prst="rightArrow">
            <a:avLst/>
          </a:prstGeom>
          <a:solidFill>
            <a:srgbClr val="92D05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noProof="1"/>
          </a:p>
        </p:txBody>
      </p:sp>
      <p:grpSp>
        <p:nvGrpSpPr>
          <p:cNvPr id="7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9" name="图片 8" descr="u=714968970,2342735455&amp;fm=27&amp;gp=0.jpg"/>
            <p:cNvPicPr/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10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7D5D727-9B59-4BEE-AA96-19108C6AB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889917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1860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6186" y="980728"/>
            <a:ext cx="8374286" cy="4678451"/>
          </a:xfrm>
        </p:spPr>
        <p:txBody>
          <a:bodyPr/>
          <a:lstStyle/>
          <a:p>
            <a:pPr fontAlgn="base"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en-US" sz="2400" b="1" noProof="1"/>
              <a:t>例</a:t>
            </a:r>
            <a:r>
              <a:rPr lang="en-US" altLang="zh-CN" sz="2400" b="1" noProof="1"/>
              <a:t>  6174</a:t>
            </a:r>
            <a:r>
              <a:rPr lang="zh-CN" altLang="en-US" sz="2400" b="1" noProof="1"/>
              <a:t>猜想：</a:t>
            </a:r>
            <a:endParaRPr lang="zh-CN" altLang="en-US" sz="2400" b="1" strike="noStrike" noProof="1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1800" b="1" noProof="1"/>
              <a:t>       1955年，卡普耶卡(D.R.Kaprekar)对4位数字进行了研究，发现一个规律：对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任意各位数字不相同的4位数，使用各位数字能组成的最大数减去能组成的最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小数，对得到的差重复这个操作，最终会得到6174这个数字，并且这个操作</a:t>
            </a:r>
            <a:endParaRPr lang="en-US" altLang="zh-CN" sz="1800" b="1" noProof="1"/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1800" b="1" noProof="1"/>
              <a:t>       </a:t>
            </a:r>
            <a:r>
              <a:rPr lang="zh-CN" altLang="en-US" sz="1800" b="1" noProof="1"/>
              <a:t>最多不会超过7次。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407673" y="2924944"/>
            <a:ext cx="5457800" cy="35283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 baseline="0">
                <a:solidFill>
                  <a:schemeClr val="tx1"/>
                </a:solidFill>
                <a:latin typeface="Times New Roman" pitchFamily="18" charset="0"/>
                <a:ea typeface="仿宋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from string import digits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from itertools import combinations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endParaRPr lang="zh-CN" altLang="en-US" sz="1400" dirty="0">
              <a:latin typeface="Consolas" panose="020B0609020204030204" charset="0"/>
              <a:ea typeface="+mn-ea"/>
            </a:endParaRP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for item in combinations(digits, 4):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times = 0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while True: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b</a:t>
            </a:r>
            <a:r>
              <a:rPr lang="zh-CN" altLang="en-US" sz="1400" dirty="0">
                <a:latin typeface="Consolas" panose="020B0609020204030204" charset="0"/>
                <a:ea typeface="+mn-ea"/>
              </a:rPr>
              <a:t>ig = int(''.join(sorted(item, reverse=True)))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little = int(''.join(sorted(item)))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difference = big-little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times = times+1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if difference==6174: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if times&gt;7: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    print(times)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break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else:</a:t>
            </a:r>
          </a:p>
          <a:p>
            <a:pPr marL="0" indent="0">
              <a:spcBef>
                <a:spcPct val="0"/>
              </a:spcBef>
              <a:buFont typeface="Arial" charset="0"/>
              <a:buNone/>
            </a:pPr>
            <a:r>
              <a:rPr lang="zh-CN" altLang="en-US" sz="1400" dirty="0">
                <a:latin typeface="Consolas" panose="020B0609020204030204" charset="0"/>
                <a:ea typeface="+mn-ea"/>
              </a:rPr>
              <a:t>            item = str(difference)</a:t>
            </a:r>
          </a:p>
        </p:txBody>
      </p:sp>
      <p:grpSp>
        <p:nvGrpSpPr>
          <p:cNvPr id="5" name="组合 109"/>
          <p:cNvGrpSpPr/>
          <p:nvPr/>
        </p:nvGrpSpPr>
        <p:grpSpPr>
          <a:xfrm>
            <a:off x="251148" y="65444"/>
            <a:ext cx="4320480" cy="651944"/>
            <a:chOff x="605162" y="4599564"/>
            <a:chExt cx="4320480" cy="651944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956926" y="4600871"/>
              <a:ext cx="804761" cy="650637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 lim="800000"/>
              <a:headEnd/>
              <a:tailEnd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64" tIns="34282" rIns="68564" bIns="3428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b="1" dirty="0">
                <a:ea typeface="微软雅黑" pitchFamily="34" charset="-122"/>
              </a:endParaRPr>
            </a:p>
          </p:txBody>
        </p:sp>
        <p:pic>
          <p:nvPicPr>
            <p:cNvPr id="7" name="图片 6" descr="u=714968970,2342735455&amp;fm=27&amp;gp=0.jpg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157681" y="4740897"/>
              <a:ext cx="436227" cy="409944"/>
            </a:xfrm>
            <a:prstGeom prst="rect">
              <a:avLst/>
            </a:prstGeom>
          </p:spPr>
        </p:pic>
        <p:sp>
          <p:nvSpPr>
            <p:cNvPr id="8" name="TextBox 6"/>
            <p:cNvSpPr txBox="1">
              <a:spLocks noChangeArrowheads="1"/>
            </p:cNvSpPr>
            <p:nvPr/>
          </p:nvSpPr>
          <p:spPr bwMode="auto">
            <a:xfrm>
              <a:off x="605162" y="4599564"/>
              <a:ext cx="432048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3.4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案例 </a:t>
              </a: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985F1D-0F6E-4589-8815-E8E6AA15B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1606731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474960" y="1628800"/>
            <a:ext cx="7265391" cy="215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lang="zh-CN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一年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365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天，以第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天的能力值为基数，记为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1.0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，当好好学习时能力值相比前一天提高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‰，当没有学习时由于遗忘等原因能力值相比前一天下降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r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‰。每天努力和每天放任，一年下来的能力值相差多少呢？</a:t>
            </a:r>
          </a:p>
          <a:p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2" name="矩形 11"/>
          <p:cNvSpPr/>
          <p:nvPr/>
        </p:nvSpPr>
        <p:spPr>
          <a:xfrm>
            <a:off x="1681905" y="5001278"/>
            <a:ext cx="5194051" cy="12772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0.001,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‰，一年下来将提高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44%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0.005,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‰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一年下来将提高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6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倍！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spcBef>
                <a:spcPts val="300"/>
              </a:spcBef>
            </a:pP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0.01,  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每天努力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1%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，一年下来将提高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37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zh-CN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1620058" y="3494425"/>
            <a:ext cx="5712992" cy="13747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import math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r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eval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(input(“ratio:”))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+ r), 365)  </a:t>
            </a:r>
          </a:p>
          <a:p>
            <a:pPr lvl="0" algn="just">
              <a:lnSpc>
                <a:spcPts val="2000"/>
              </a:lnSpc>
            </a:pP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 =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math.pow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((1.0 - r), 365)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  <a:p>
            <a:pPr lvl="0" algn="just">
              <a:lnSpc>
                <a:spcPts val="2000"/>
              </a:lnSpc>
            </a:pPr>
            <a:r>
              <a:rPr lang="en-US" altLang="zh-CN" sz="1400" dirty="0">
                <a:latin typeface="Consolas" panose="020B0609020204030204" charset="0"/>
                <a:ea typeface="+mn-ea"/>
              </a:rPr>
              <a:t>print("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向上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:{:.2f}, </a:t>
            </a:r>
            <a:r>
              <a:rPr lang="zh-CN" altLang="zh-CN" sz="1400" dirty="0">
                <a:latin typeface="Consolas" panose="020B0609020204030204" charset="0"/>
                <a:ea typeface="+mn-ea"/>
              </a:rPr>
              <a:t>向下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:{:.2f}.".format(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dayup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, </a:t>
            </a:r>
            <a:r>
              <a:rPr lang="en-US" altLang="zh-CN" sz="1400" dirty="0" err="1">
                <a:latin typeface="Consolas" panose="020B0609020204030204" charset="0"/>
                <a:ea typeface="+mn-ea"/>
              </a:rPr>
              <a:t>daydown</a:t>
            </a:r>
            <a:r>
              <a:rPr lang="en-US" altLang="zh-CN" sz="1400" dirty="0">
                <a:latin typeface="Consolas" panose="020B0609020204030204" charset="0"/>
                <a:ea typeface="+mn-ea"/>
              </a:rPr>
              <a:t>))</a:t>
            </a:r>
            <a:endParaRPr lang="zh-CN" altLang="zh-CN" sz="1400" dirty="0">
              <a:latin typeface="Consolas" panose="020B0609020204030204" charset="0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08520" y="836712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顺序结构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程序按照线性顺序依次执行的一种运行方式，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如：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" panose="02010609060101010101" pitchFamily="49" charset="-122"/>
              </a:rPr>
              <a:t>语句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 块S1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和</a:t>
            </a:r>
            <a:r>
              <a:rPr lang="en-US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语句块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S2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表示一个或一组顺序执行的语句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5" name="图片 14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463879" y="1545763"/>
            <a:ext cx="1347931" cy="230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615" y="4869160"/>
            <a:ext cx="1674195" cy="167677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2195736" y="5804766"/>
            <a:ext cx="4948791" cy="6376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indent="457200" algn="just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zh-CN" altLang="zh-CN" sz="22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这就是天天向上的力量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！ </a:t>
            </a:r>
          </a:p>
        </p:txBody>
      </p:sp>
    </p:spTree>
    <p:extLst>
      <p:ext uri="{BB962C8B-B14F-4D97-AF65-F5344CB8AC3E}">
        <p14:creationId xmlns:p14="http://schemas.microsoft.com/office/powerpoint/2010/main" val="296204138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50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CADA37-0830-4B32-9EFC-60D3CA8AE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839153"/>
              </p:ext>
            </p:extLst>
          </p:nvPr>
        </p:nvGraphicFramePr>
        <p:xfrm>
          <a:off x="1475656" y="1695776"/>
          <a:ext cx="5343525" cy="705485"/>
        </p:xfrm>
        <a:graphic>
          <a:graphicData uri="http://schemas.openxmlformats.org/drawingml/2006/table">
            <a:tbl>
              <a:tblPr/>
              <a:tblGrid>
                <a:gridCol w="357187">
                  <a:extLst>
                    <a:ext uri="{9D8B030D-6E8A-4147-A177-3AD203B41FA5}">
                      <a16:colId xmlns:a16="http://schemas.microsoft.com/office/drawing/2014/main" val="2205005788"/>
                    </a:ext>
                  </a:extLst>
                </a:gridCol>
                <a:gridCol w="4986338">
                  <a:extLst>
                    <a:ext uri="{9D8B030D-6E8A-4147-A177-3AD203B41FA5}">
                      <a16:colId xmlns:a16="http://schemas.microsoft.com/office/drawing/2014/main" val="330455640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2444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print(num**2)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050587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29859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467317"/>
              </p:ext>
            </p:extLst>
          </p:nvPr>
        </p:nvGraphicFramePr>
        <p:xfrm>
          <a:off x="1128832" y="2510164"/>
          <a:ext cx="5595938" cy="75946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1781416690"/>
                    </a:ext>
                  </a:extLst>
                </a:gridCol>
              </a:tblGrid>
              <a:tr h="7136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85845323"/>
                  </a:ext>
                </a:extLst>
              </a:tr>
            </a:tbl>
          </a:graphicData>
        </a:graphic>
      </p:graphicFrame>
      <p:sp>
        <p:nvSpPr>
          <p:cNvPr id="13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sp>
        <p:nvSpPr>
          <p:cNvPr id="14" name="矩形 13"/>
          <p:cNvSpPr/>
          <p:nvPr/>
        </p:nvSpPr>
        <p:spPr>
          <a:xfrm>
            <a:off x="1044970" y="3765736"/>
            <a:ext cx="36535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当用户输入的不是数字呢？</a:t>
            </a:r>
            <a:endParaRPr lang="zh-CN" alt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F9FEE30-2487-46AF-82A9-CC925DF28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12541"/>
              </p:ext>
            </p:extLst>
          </p:nvPr>
        </p:nvGraphicFramePr>
        <p:xfrm>
          <a:off x="1099126" y="4203440"/>
          <a:ext cx="5595938" cy="2029460"/>
        </p:xfrm>
        <a:graphic>
          <a:graphicData uri="http://schemas.openxmlformats.org/drawingml/2006/table">
            <a:tbl>
              <a:tblPr/>
              <a:tblGrid>
                <a:gridCol w="5595938">
                  <a:extLst>
                    <a:ext uri="{9D8B030D-6E8A-4147-A177-3AD203B41FA5}">
                      <a16:colId xmlns:a16="http://schemas.microsoft.com/office/drawing/2014/main" val="1781416690"/>
                    </a:ext>
                  </a:extLst>
                </a:gridCol>
              </a:tblGrid>
              <a:tr h="19911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&gt;&gt;&gt; 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NO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Traceback (most recent call last):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"D:/PythonPL/echoInt.py",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num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File "&lt;string&gt;", line 1, in &lt;module&gt;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name ‘No' is not defined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58584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006451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51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750C1D3-038A-4C91-A6A8-6D4CF81B9A06}"/>
              </a:ext>
            </a:extLst>
          </p:cNvPr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7027" y="2348706"/>
            <a:ext cx="5274310" cy="22025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D7D9DCF2-F501-4914-A234-8693D139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60" y="1544385"/>
            <a:ext cx="84470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Python解释器返回了异常信息，同时程序退出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527" y="4806711"/>
            <a:ext cx="8146473" cy="97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Python异常信息中最重要的部分是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，它表明了发生异常的原因，也是程序处理异常的依据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073478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52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198" y="980728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异常处理</a:t>
            </a:r>
            <a:r>
              <a:rPr lang="en-US" altLang="zh-CN" b="1" dirty="0">
                <a:latin typeface="Times New Roman" pitchFamily="18" charset="0"/>
              </a:rPr>
              <a:t>: try-except</a:t>
            </a:r>
            <a:r>
              <a:rPr lang="zh-CN" altLang="en-US" b="1" dirty="0">
                <a:latin typeface="Times New Roman" pitchFamily="18" charset="0"/>
              </a:rPr>
              <a:t>语句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8335436-6319-40CA-846A-AEE5354052B0}"/>
              </a:ext>
            </a:extLst>
          </p:cNvPr>
          <p:cNvGraphicFramePr>
            <a:graphicFrameLocks noGrp="1"/>
          </p:cNvGraphicFramePr>
          <p:nvPr/>
        </p:nvGraphicFramePr>
        <p:xfrm>
          <a:off x="1303482" y="3609108"/>
          <a:ext cx="5689600" cy="1744345"/>
        </p:xfrm>
        <a:graphic>
          <a:graphicData uri="http://schemas.openxmlformats.org/drawingml/2006/table">
            <a:tbl>
              <a:tblPr/>
              <a:tblGrid>
                <a:gridCol w="385763">
                  <a:extLst>
                    <a:ext uri="{9D8B030D-6E8A-4147-A177-3AD203B41FA5}">
                      <a16:colId xmlns:a16="http://schemas.microsoft.com/office/drawing/2014/main" val="195721551"/>
                    </a:ext>
                  </a:extLst>
                </a:gridCol>
                <a:gridCol w="5303837">
                  <a:extLst>
                    <a:ext uri="{9D8B030D-6E8A-4147-A177-3AD203B41FA5}">
                      <a16:colId xmlns:a16="http://schemas.microsoft.com/office/drawing/2014/main" val="1508721949"/>
                    </a:ext>
                  </a:extLst>
                </a:gridCol>
              </a:tblGrid>
              <a:tr h="76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652889"/>
                  </a:ext>
                </a:extLst>
              </a:tr>
              <a:tr h="15287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num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print(num**2)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855958"/>
                  </a:ext>
                </a:extLst>
              </a:tr>
              <a:tr h="122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25837"/>
                  </a:ext>
                </a:extLst>
              </a:tr>
            </a:tbl>
          </a:graphicData>
        </a:graphic>
      </p:graphicFrame>
      <p:sp>
        <p:nvSpPr>
          <p:cNvPr id="12" name="矩形 3"/>
          <p:cNvSpPr>
            <a:spLocks noChangeArrowheads="1"/>
          </p:cNvSpPr>
          <p:nvPr/>
        </p:nvSpPr>
        <p:spPr bwMode="auto">
          <a:xfrm>
            <a:off x="1357313" y="5324474"/>
            <a:ext cx="2762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该程序执行效果如下</a:t>
            </a:r>
            <a:r>
              <a:rPr lang="zh-CN" altLang="zh-CN" dirty="0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</a:t>
            </a:r>
            <a:endParaRPr lang="zh-CN" altLang="zh-CN" sz="1400" dirty="0">
              <a:latin typeface="Calibri" pitchFamily="34" charset="0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01B3B0CD-D2E5-4D88-B0B0-120B646C8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974" y="1750457"/>
            <a:ext cx="8239990" cy="1869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语句实现异常处理，基本语法格式：</a:t>
            </a:r>
            <a:endParaRPr lang="en-US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except 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异常类型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&lt;</a:t>
            </a:r>
            <a:r>
              <a:rPr lang="zh-CN" altLang="en-US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sz="2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en-US" sz="2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6570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53</a:t>
            </a:fld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7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0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8" name="图片 7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7A295CF3-412D-4985-9AD0-707FE5BBC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18" y="1651846"/>
            <a:ext cx="859328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try-except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语句可支持多个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except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语句，语法格式如下：</a:t>
            </a:r>
            <a:endParaRPr lang="en-US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try: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1&gt;: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2&gt;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….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 &lt;</a:t>
            </a:r>
            <a:r>
              <a:rPr lang="zh-CN" altLang="en-US" dirty="0"/>
              <a:t>异常类型</a:t>
            </a:r>
            <a:r>
              <a:rPr lang="en-US" altLang="zh-CN" dirty="0"/>
              <a:t>N&gt;: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N+1&gt;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except:</a:t>
            </a:r>
          </a:p>
          <a:p>
            <a:pPr lvl="2">
              <a:spcBef>
                <a:spcPct val="0"/>
              </a:spcBef>
              <a:buFontTx/>
              <a:buNone/>
              <a:defRPr/>
            </a:pPr>
            <a:r>
              <a:rPr lang="en-US" altLang="zh-CN" dirty="0"/>
              <a:t>	&lt;</a:t>
            </a:r>
            <a:r>
              <a:rPr lang="zh-CN" altLang="en-US" dirty="0"/>
              <a:t>语句块</a:t>
            </a:r>
            <a:r>
              <a:rPr lang="en-US" altLang="zh-CN" dirty="0"/>
              <a:t>N+2&gt;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2B1F914-8395-4E02-A7AE-67DC2F81DBA1}"/>
              </a:ext>
            </a:extLst>
          </p:cNvPr>
          <p:cNvGraphicFramePr>
            <a:graphicFrameLocks noGrp="1"/>
          </p:cNvGraphicFramePr>
          <p:nvPr/>
        </p:nvGraphicFramePr>
        <p:xfrm>
          <a:off x="4312227" y="2552845"/>
          <a:ext cx="4665518" cy="2237105"/>
        </p:xfrm>
        <a:graphic>
          <a:graphicData uri="http://schemas.openxmlformats.org/drawingml/2006/table">
            <a:tbl>
              <a:tblPr/>
              <a:tblGrid>
                <a:gridCol w="312138">
                  <a:extLst>
                    <a:ext uri="{9D8B030D-6E8A-4147-A177-3AD203B41FA5}">
                      <a16:colId xmlns:a16="http://schemas.microsoft.com/office/drawing/2014/main" val="2310067114"/>
                    </a:ext>
                  </a:extLst>
                </a:gridCol>
                <a:gridCol w="4353380">
                  <a:extLst>
                    <a:ext uri="{9D8B030D-6E8A-4147-A177-3AD203B41FA5}">
                      <a16:colId xmlns:a16="http://schemas.microsoft.com/office/drawing/2014/main" val="2639097702"/>
                    </a:ext>
                  </a:extLst>
                </a:gridCol>
              </a:tblGrid>
              <a:tr h="8555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787575"/>
                  </a:ext>
                </a:extLst>
              </a:tr>
              <a:tr h="18530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except: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其他错误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76543"/>
                  </a:ext>
                </a:extLst>
              </a:tr>
              <a:tr h="1117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8531"/>
                  </a:ext>
                </a:extLst>
              </a:tr>
            </a:tbl>
          </a:graphicData>
        </a:graphic>
      </p:graphicFrame>
      <p:sp>
        <p:nvSpPr>
          <p:cNvPr id="14" name="矩形 13"/>
          <p:cNvSpPr/>
          <p:nvPr/>
        </p:nvSpPr>
        <p:spPr>
          <a:xfrm>
            <a:off x="654627" y="5480750"/>
            <a:ext cx="8042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最后一个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语句没有指定任何类型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表示它对应的语句块可以处理所有</a:t>
            </a:r>
            <a:endParaRPr lang="en-US" altLang="zh-CN" sz="18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>
              <a:buClr>
                <a:srgbClr val="FF0000"/>
              </a:buClr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其他异常。</a:t>
            </a:r>
            <a:r>
              <a:rPr lang="zh-CN" altLang="en-US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此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过程与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if-</a:t>
            </a:r>
            <a:r>
              <a:rPr lang="en-US" altLang="zh-CN" sz="1800" dirty="0" err="1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elif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-else</a:t>
            </a:r>
            <a:r>
              <a:rPr lang="zh-CN" altLang="zh-CN" sz="18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语句类似，是分支结构的一种表达方式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9022611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54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6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9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7" name="图片 6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384464" y="1557338"/>
            <a:ext cx="8321386" cy="481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除了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保留字外，异常语句还可与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1" indent="266700" algn="just">
              <a:lnSpc>
                <a:spcPct val="125000"/>
              </a:lnSpc>
              <a:buClr>
                <a:srgbClr val="FF0000"/>
              </a:buClr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finally</a:t>
            </a:r>
            <a:r>
              <a:rPr lang="zh-CN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保留字配合使用，语法格式如下：</a:t>
            </a:r>
            <a:endParaRPr lang="en-US" altLang="zh-CN" sz="24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266700" algn="just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try: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except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异常类型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1&gt;: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2&gt;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3&gt;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finally: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360000" lvl="2" indent="266700" algn="just">
              <a:lnSpc>
                <a:spcPct val="125000"/>
              </a:lnSpc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	   &lt;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语句块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4&gt;</a:t>
            </a:r>
            <a:endParaRPr lang="zh-CN" altLang="zh-CN" sz="1600" b="1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lvl="2" indent="266700" algn="just">
              <a:lnSpc>
                <a:spcPct val="125000"/>
              </a:lnSpc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 </a:t>
            </a:r>
            <a:endParaRPr lang="zh-CN" altLang="zh-CN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pic>
        <p:nvPicPr>
          <p:cNvPr id="12" name="图片 11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6200" y="2685184"/>
            <a:ext cx="27432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/>
          <p:cNvPicPr/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29375" y="2702935"/>
            <a:ext cx="27146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8"/>
          <p:cNvSpPr txBox="1"/>
          <p:nvPr/>
        </p:nvSpPr>
        <p:spPr>
          <a:xfrm>
            <a:off x="4436918" y="6026727"/>
            <a:ext cx="173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正常处理流程</a:t>
            </a:r>
          </a:p>
        </p:txBody>
      </p:sp>
      <p:sp>
        <p:nvSpPr>
          <p:cNvPr id="15" name="TextBox 9"/>
          <p:cNvSpPr txBox="1"/>
          <p:nvPr/>
        </p:nvSpPr>
        <p:spPr>
          <a:xfrm>
            <a:off x="6740236" y="5992091"/>
            <a:ext cx="172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异常处理流程</a:t>
            </a:r>
          </a:p>
        </p:txBody>
      </p:sp>
    </p:spTree>
    <p:extLst>
      <p:ext uri="{BB962C8B-B14F-4D97-AF65-F5344CB8AC3E}">
        <p14:creationId xmlns:p14="http://schemas.microsoft.com/office/powerpoint/2010/main" val="960567153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55</a:t>
            </a:fld>
            <a:endParaRPr lang="zh-CN" altLang="en-US" dirty="0"/>
          </a:p>
        </p:txBody>
      </p:sp>
      <p:sp>
        <p:nvSpPr>
          <p:cNvPr id="5" name="矩形 1"/>
          <p:cNvSpPr>
            <a:spLocks noChangeArrowheads="1"/>
          </p:cNvSpPr>
          <p:nvPr/>
        </p:nvSpPr>
        <p:spPr bwMode="auto">
          <a:xfrm>
            <a:off x="177800" y="1671638"/>
            <a:ext cx="422910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采用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else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和</a:t>
            </a:r>
            <a:r>
              <a:rPr lang="en-US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finally</a:t>
            </a: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修改代码如下：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2CF32F9-EBF1-4D7C-B712-BE216C5E0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997511"/>
              </p:ext>
            </p:extLst>
          </p:nvPr>
        </p:nvGraphicFramePr>
        <p:xfrm>
          <a:off x="204788" y="2565400"/>
          <a:ext cx="5188094" cy="3078163"/>
        </p:xfrm>
        <a:graphic>
          <a:graphicData uri="http://schemas.openxmlformats.org/drawingml/2006/table">
            <a:tbl>
              <a:tblPr/>
              <a:tblGrid>
                <a:gridCol w="347417">
                  <a:extLst>
                    <a:ext uri="{9D8B030D-6E8A-4147-A177-3AD203B41FA5}">
                      <a16:colId xmlns:a16="http://schemas.microsoft.com/office/drawing/2014/main" val="300811009"/>
                    </a:ext>
                  </a:extLst>
                </a:gridCol>
                <a:gridCol w="4840677">
                  <a:extLst>
                    <a:ext uri="{9D8B030D-6E8A-4147-A177-3AD203B41FA5}">
                      <a16:colId xmlns:a16="http://schemas.microsoft.com/office/drawing/2014/main" val="37785461"/>
                    </a:ext>
                  </a:extLst>
                </a:gridCol>
              </a:tblGrid>
              <a:tr h="2959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try: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alp = "ABCDEFGHIJKLMNOPQRSTUVWXYZ"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(input("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 "))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print(alp[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idx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except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NameError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输入错误，请输入一个整数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!")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else: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print("</a:t>
                      </a:r>
                      <a:r>
                        <a:rPr kumimoji="0" lang="zh-CN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没有发生异常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finally: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print(“End of program")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514189"/>
                  </a:ext>
                </a:extLst>
              </a:tr>
              <a:tr h="119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  <a:endParaRPr kumimoji="0" lang="zh-CN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2" marR="68582" marT="0" marB="0" anchor="ctr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301003"/>
                  </a:ext>
                </a:extLst>
              </a:tr>
            </a:tbl>
          </a:graphicData>
        </a:graphic>
      </p:graphicFrame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5219700" y="1671638"/>
            <a:ext cx="301942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zh-CN" altLang="zh-CN" sz="200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执行过程和结果如下：</a:t>
            </a:r>
            <a:endParaRPr lang="zh-CN" altLang="zh-CN" sz="160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39552" y="44624"/>
            <a:ext cx="4029379" cy="722883"/>
            <a:chOff x="939802" y="5096024"/>
            <a:chExt cx="4029379" cy="722883"/>
          </a:xfrm>
        </p:grpSpPr>
        <p:grpSp>
          <p:nvGrpSpPr>
            <p:cNvPr id="10" name="组合 107"/>
            <p:cNvGrpSpPr/>
            <p:nvPr/>
          </p:nvGrpSpPr>
          <p:grpSpPr>
            <a:xfrm>
              <a:off x="939802" y="5096024"/>
              <a:ext cx="4029379" cy="722883"/>
              <a:chOff x="939802" y="5062184"/>
              <a:chExt cx="4083114" cy="684275"/>
            </a:xfrm>
          </p:grpSpPr>
          <p:sp>
            <p:nvSpPr>
              <p:cNvPr id="12" name="Freeform 5"/>
              <p:cNvSpPr>
                <a:spLocks/>
              </p:cNvSpPr>
              <p:nvPr/>
            </p:nvSpPr>
            <p:spPr bwMode="auto">
              <a:xfrm>
                <a:off x="939802" y="5098728"/>
                <a:ext cx="813499" cy="647731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13" name="TextBox 6"/>
              <p:cNvSpPr txBox="1">
                <a:spLocks noChangeArrowheads="1"/>
              </p:cNvSpPr>
              <p:nvPr/>
            </p:nvSpPr>
            <p:spPr bwMode="auto">
              <a:xfrm>
                <a:off x="1515676" y="5062184"/>
                <a:ext cx="3507240" cy="6117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17" tIns="45708" rIns="91417" bIns="45708">
                <a:spAutoFit/>
              </a:bodyPr>
              <a:lstStyle>
                <a:lvl1pPr/>
                <a:lvl2pPr/>
                <a:lvl3pPr/>
                <a:lvl4pPr/>
                <a:lvl5pPr/>
                <a:lvl6pPr/>
                <a:lvl7pPr/>
                <a:lvl8pPr/>
                <a:lvl9pPr/>
              </a:lstStyle>
              <a:p>
                <a:pPr marL="0" lvl="1" algn="ctr"/>
                <a:r>
                  <a:rPr lang="en-US" altLang="zh-CN" sz="3600" b="1" dirty="0">
                    <a:latin typeface="Times New Roman" pitchFamily="18" charset="0"/>
                    <a:ea typeface="黑体" pitchFamily="49" charset="-122"/>
                  </a:rPr>
                  <a:t>3.5  </a:t>
                </a:r>
                <a:r>
                  <a:rPr lang="zh-CN" altLang="en-US" sz="3600" b="1" dirty="0">
                    <a:latin typeface="Times New Roman" pitchFamily="18" charset="0"/>
                    <a:ea typeface="黑体" pitchFamily="49" charset="-122"/>
                  </a:rPr>
                  <a:t>异常处理</a:t>
                </a:r>
              </a:p>
            </p:txBody>
          </p:sp>
        </p:grpSp>
        <p:pic>
          <p:nvPicPr>
            <p:cNvPr id="11" name="图片 10"/>
            <p:cNvPicPr/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107930" y="5250439"/>
              <a:ext cx="502661" cy="422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2">
            <a:extLst>
              <a:ext uri="{FF2B5EF4-FFF2-40B4-BE49-F238E27FC236}">
                <a16:creationId xmlns:a16="http://schemas.microsoft.com/office/drawing/2014/main" id="{CE8D3CFE-254D-4F5C-A69D-9EDC32D71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30" y="966906"/>
            <a:ext cx="6435002" cy="5847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>
                <a:srgbClr val="FF0000"/>
              </a:buClr>
              <a:buFont typeface="Wingdings" pitchFamily="2" charset="2"/>
              <a:buChar char="u"/>
              <a:defRPr/>
            </a:pPr>
            <a:r>
              <a:rPr lang="zh-CN" altLang="en-US" b="1" dirty="0">
                <a:latin typeface="Times New Roman" pitchFamily="18" charset="0"/>
              </a:rPr>
              <a:t>异常的高级用法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CDC564F-8170-4AE6-9B92-07F7496F1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2550627"/>
            <a:ext cx="3346309" cy="32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29332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7"/>
          <p:cNvGrpSpPr/>
          <p:nvPr/>
        </p:nvGrpSpPr>
        <p:grpSpPr>
          <a:xfrm>
            <a:off x="543012" y="93590"/>
            <a:ext cx="4087592" cy="684275"/>
            <a:chOff x="939802" y="5062184"/>
            <a:chExt cx="4087592" cy="684275"/>
          </a:xfrm>
        </p:grpSpPr>
        <p:grpSp>
          <p:nvGrpSpPr>
            <p:cNvPr id="5" name="组合 33"/>
            <p:cNvGrpSpPr/>
            <p:nvPr/>
          </p:nvGrpSpPr>
          <p:grpSpPr>
            <a:xfrm>
              <a:off x="939802" y="5098728"/>
              <a:ext cx="813499" cy="647731"/>
              <a:chOff x="6068613" y="2138334"/>
              <a:chExt cx="412166" cy="348468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6068613" y="2138334"/>
                <a:ext cx="412166" cy="348468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69F1E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dirty="0">
                  <a:ea typeface="微软雅黑" pitchFamily="34" charset="-122"/>
                </a:endParaRPr>
              </a:p>
            </p:txBody>
          </p:sp>
          <p:sp>
            <p:nvSpPr>
              <p:cNvPr id="8" name="KSO_Shape"/>
              <p:cNvSpPr>
                <a:spLocks/>
              </p:cNvSpPr>
              <p:nvPr/>
            </p:nvSpPr>
            <p:spPr bwMode="auto">
              <a:xfrm>
                <a:off x="6173883" y="2206208"/>
                <a:ext cx="232088" cy="197274"/>
              </a:xfrm>
              <a:custGeom>
                <a:avLst/>
                <a:gdLst>
                  <a:gd name="T0" fmla="*/ 1221908 w 2276475"/>
                  <a:gd name="T1" fmla="*/ 1328927 h 1936751"/>
                  <a:gd name="T2" fmla="*/ 1196654 w 2276475"/>
                  <a:gd name="T3" fmla="*/ 1388292 h 1936751"/>
                  <a:gd name="T4" fmla="*/ 691864 w 2276475"/>
                  <a:gd name="T5" fmla="*/ 1376845 h 1936751"/>
                  <a:gd name="T6" fmla="*/ 695585 w 2276475"/>
                  <a:gd name="T7" fmla="*/ 1314285 h 1936751"/>
                  <a:gd name="T8" fmla="*/ 1104489 w 2276475"/>
                  <a:gd name="T9" fmla="*/ 1115137 h 1936751"/>
                  <a:gd name="T10" fmla="*/ 1117497 w 2276475"/>
                  <a:gd name="T11" fmla="*/ 1168850 h 1936751"/>
                  <a:gd name="T12" fmla="*/ 811396 w 2276475"/>
                  <a:gd name="T13" fmla="*/ 1188695 h 1936751"/>
                  <a:gd name="T14" fmla="*/ 783254 w 2276475"/>
                  <a:gd name="T15" fmla="*/ 1141068 h 1936751"/>
                  <a:gd name="T16" fmla="*/ 309026 w 2276475"/>
                  <a:gd name="T17" fmla="*/ 898551 h 1936751"/>
                  <a:gd name="T18" fmla="*/ 798665 w 2276475"/>
                  <a:gd name="T19" fmla="*/ 935449 h 1936751"/>
                  <a:gd name="T20" fmla="*/ 759855 w 2276475"/>
                  <a:gd name="T21" fmla="*/ 989335 h 1936751"/>
                  <a:gd name="T22" fmla="*/ 259317 w 2276475"/>
                  <a:gd name="T23" fmla="*/ 967303 h 1936751"/>
                  <a:gd name="T24" fmla="*/ 277393 w 2276475"/>
                  <a:gd name="T25" fmla="*/ 906514 h 1936751"/>
                  <a:gd name="T26" fmla="*/ 1086287 w 2276475"/>
                  <a:gd name="T27" fmla="*/ 817903 h 1936751"/>
                  <a:gd name="T28" fmla="*/ 1028372 w 2276475"/>
                  <a:gd name="T29" fmla="*/ 919230 h 1936751"/>
                  <a:gd name="T30" fmla="*/ 999280 w 2276475"/>
                  <a:gd name="T31" fmla="*/ 917630 h 1936751"/>
                  <a:gd name="T32" fmla="*/ 289574 w 2276475"/>
                  <a:gd name="T33" fmla="*/ 706099 h 1936751"/>
                  <a:gd name="T34" fmla="*/ 590631 w 2276475"/>
                  <a:gd name="T35" fmla="*/ 735033 h 1936751"/>
                  <a:gd name="T36" fmla="*/ 567535 w 2276475"/>
                  <a:gd name="T37" fmla="*/ 784938 h 1936751"/>
                  <a:gd name="T38" fmla="*/ 259309 w 2276475"/>
                  <a:gd name="T39" fmla="*/ 770073 h 1936751"/>
                  <a:gd name="T40" fmla="*/ 267273 w 2276475"/>
                  <a:gd name="T41" fmla="*/ 715124 h 1936751"/>
                  <a:gd name="T42" fmla="*/ 836933 w 2276475"/>
                  <a:gd name="T43" fmla="*/ 505684 h 1936751"/>
                  <a:gd name="T44" fmla="*/ 846494 w 2276475"/>
                  <a:gd name="T45" fmla="*/ 574170 h 1936751"/>
                  <a:gd name="T46" fmla="*/ 268069 w 2276475"/>
                  <a:gd name="T47" fmla="*/ 592752 h 1936751"/>
                  <a:gd name="T48" fmla="*/ 238855 w 2276475"/>
                  <a:gd name="T49" fmla="*/ 530105 h 1936751"/>
                  <a:gd name="T50" fmla="*/ 1467818 w 2276475"/>
                  <a:gd name="T51" fmla="*/ 344025 h 1936751"/>
                  <a:gd name="T52" fmla="*/ 1566759 w 2276475"/>
                  <a:gd name="T53" fmla="*/ 428438 h 1936751"/>
                  <a:gd name="T54" fmla="*/ 1578461 w 2276475"/>
                  <a:gd name="T55" fmla="*/ 479936 h 1936751"/>
                  <a:gd name="T56" fmla="*/ 1197862 w 2276475"/>
                  <a:gd name="T57" fmla="*/ 846789 h 1936751"/>
                  <a:gd name="T58" fmla="*/ 1138817 w 2276475"/>
                  <a:gd name="T59" fmla="*/ 842806 h 1936751"/>
                  <a:gd name="T60" fmla="*/ 1093869 w 2276475"/>
                  <a:gd name="T61" fmla="*/ 799538 h 1936751"/>
                  <a:gd name="T62" fmla="*/ 1075782 w 2276475"/>
                  <a:gd name="T63" fmla="*/ 737423 h 1936751"/>
                  <a:gd name="T64" fmla="*/ 1456382 w 2276475"/>
                  <a:gd name="T65" fmla="*/ 344821 h 1936751"/>
                  <a:gd name="T66" fmla="*/ 199469 w 2276475"/>
                  <a:gd name="T67" fmla="*/ 367345 h 1936751"/>
                  <a:gd name="T68" fmla="*/ 114475 w 2276475"/>
                  <a:gd name="T69" fmla="*/ 448541 h 1936751"/>
                  <a:gd name="T70" fmla="*/ 103321 w 2276475"/>
                  <a:gd name="T71" fmla="*/ 1407238 h 1936751"/>
                  <a:gd name="T72" fmla="*/ 171315 w 2276475"/>
                  <a:gd name="T73" fmla="*/ 1503559 h 1936751"/>
                  <a:gd name="T74" fmla="*/ 1382734 w 2276475"/>
                  <a:gd name="T75" fmla="*/ 1530890 h 1936751"/>
                  <a:gd name="T76" fmla="*/ 1488975 w 2276475"/>
                  <a:gd name="T77" fmla="*/ 1477289 h 1936751"/>
                  <a:gd name="T78" fmla="*/ 1531737 w 2276475"/>
                  <a:gd name="T79" fmla="*/ 1365845 h 1936751"/>
                  <a:gd name="T80" fmla="*/ 1605841 w 2276475"/>
                  <a:gd name="T81" fmla="*/ 1539381 h 1936751"/>
                  <a:gd name="T82" fmla="*/ 1513146 w 2276475"/>
                  <a:gd name="T83" fmla="*/ 1611821 h 1936751"/>
                  <a:gd name="T84" fmla="*/ 101461 w 2276475"/>
                  <a:gd name="T85" fmla="*/ 1605982 h 1936751"/>
                  <a:gd name="T86" fmla="*/ 16468 w 2276475"/>
                  <a:gd name="T87" fmla="*/ 1525317 h 1936751"/>
                  <a:gd name="T88" fmla="*/ 5312 w 2276475"/>
                  <a:gd name="T89" fmla="*/ 391226 h 1936751"/>
                  <a:gd name="T90" fmla="*/ 73307 w 2276475"/>
                  <a:gd name="T91" fmla="*/ 295170 h 1936751"/>
                  <a:gd name="T92" fmla="*/ 1746529 w 2276475"/>
                  <a:gd name="T93" fmla="*/ 88926 h 1936751"/>
                  <a:gd name="T94" fmla="*/ 1805153 w 2276475"/>
                  <a:gd name="T95" fmla="*/ 114614 h 1936751"/>
                  <a:gd name="T96" fmla="*/ 1838312 w 2276475"/>
                  <a:gd name="T97" fmla="*/ 176846 h 1936751"/>
                  <a:gd name="T98" fmla="*/ 1821600 w 2276475"/>
                  <a:gd name="T99" fmla="*/ 237490 h 1936751"/>
                  <a:gd name="T100" fmla="*/ 1620792 w 2276475"/>
                  <a:gd name="T101" fmla="*/ 421806 h 1936751"/>
                  <a:gd name="T102" fmla="*/ 1543068 w 2276475"/>
                  <a:gd name="T103" fmla="*/ 339447 h 1936751"/>
                  <a:gd name="T104" fmla="*/ 1506460 w 2276475"/>
                  <a:gd name="T105" fmla="*/ 289925 h 1936751"/>
                  <a:gd name="T106" fmla="*/ 1716818 w 2276475"/>
                  <a:gd name="T107" fmla="*/ 92634 h 1936751"/>
                  <a:gd name="T108" fmla="*/ 1893521 w 2276475"/>
                  <a:gd name="T109" fmla="*/ 35131 h 1936751"/>
                  <a:gd name="T110" fmla="*/ 1889783 w 2276475"/>
                  <a:gd name="T111" fmla="*/ 106078 h 1936751"/>
                  <a:gd name="T112" fmla="*/ 1844400 w 2276475"/>
                  <a:gd name="T113" fmla="*/ 105545 h 1936751"/>
                  <a:gd name="T114" fmla="*/ 1793944 w 2276475"/>
                  <a:gd name="T115" fmla="*/ 59669 h 1936751"/>
                  <a:gd name="T116" fmla="*/ 1847069 w 2276475"/>
                  <a:gd name="T117" fmla="*/ 16194 h 1936751"/>
                  <a:gd name="T118" fmla="*/ 1697756 w 2276475"/>
                  <a:gd name="T119" fmla="*/ 22017 h 1936751"/>
                  <a:gd name="T120" fmla="*/ 1364698 w 2276475"/>
                  <a:gd name="T121" fmla="*/ 383050 h 1936751"/>
                  <a:gd name="T122" fmla="*/ 1317840 w 2276475"/>
                  <a:gd name="T123" fmla="*/ 375887 h 1936751"/>
                  <a:gd name="T124" fmla="*/ 1320237 w 2276475"/>
                  <a:gd name="T125" fmla="*/ 329200 h 1936751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2276475" h="1936751">
                    <a:moveTo>
                      <a:pt x="872202" y="1555750"/>
                    </a:moveTo>
                    <a:lnTo>
                      <a:pt x="879190" y="1555750"/>
                    </a:lnTo>
                    <a:lnTo>
                      <a:pt x="1397284" y="1555750"/>
                    </a:lnTo>
                    <a:lnTo>
                      <a:pt x="1404272" y="1555750"/>
                    </a:lnTo>
                    <a:lnTo>
                      <a:pt x="1410943" y="1557024"/>
                    </a:lnTo>
                    <a:lnTo>
                      <a:pt x="1417614" y="1557979"/>
                    </a:lnTo>
                    <a:lnTo>
                      <a:pt x="1423649" y="1560208"/>
                    </a:lnTo>
                    <a:lnTo>
                      <a:pt x="1430002" y="1562437"/>
                    </a:lnTo>
                    <a:lnTo>
                      <a:pt x="1435403" y="1565303"/>
                    </a:lnTo>
                    <a:lnTo>
                      <a:pt x="1440485" y="1568168"/>
                    </a:lnTo>
                    <a:lnTo>
                      <a:pt x="1445567" y="1571989"/>
                    </a:lnTo>
                    <a:lnTo>
                      <a:pt x="1450015" y="1576128"/>
                    </a:lnTo>
                    <a:lnTo>
                      <a:pt x="1453509" y="1580268"/>
                    </a:lnTo>
                    <a:lnTo>
                      <a:pt x="1457321" y="1584726"/>
                    </a:lnTo>
                    <a:lnTo>
                      <a:pt x="1460180" y="1589502"/>
                    </a:lnTo>
                    <a:lnTo>
                      <a:pt x="1462403" y="1594915"/>
                    </a:lnTo>
                    <a:lnTo>
                      <a:pt x="1463674" y="1600009"/>
                    </a:lnTo>
                    <a:lnTo>
                      <a:pt x="1464944" y="1605741"/>
                    </a:lnTo>
                    <a:lnTo>
                      <a:pt x="1465262" y="1611472"/>
                    </a:lnTo>
                    <a:lnTo>
                      <a:pt x="1464944" y="1617203"/>
                    </a:lnTo>
                    <a:lnTo>
                      <a:pt x="1463674" y="1622935"/>
                    </a:lnTo>
                    <a:lnTo>
                      <a:pt x="1462403" y="1628029"/>
                    </a:lnTo>
                    <a:lnTo>
                      <a:pt x="1460180" y="1633124"/>
                    </a:lnTo>
                    <a:lnTo>
                      <a:pt x="1457321" y="1638218"/>
                    </a:lnTo>
                    <a:lnTo>
                      <a:pt x="1453509" y="1642358"/>
                    </a:lnTo>
                    <a:lnTo>
                      <a:pt x="1450015" y="1646815"/>
                    </a:lnTo>
                    <a:lnTo>
                      <a:pt x="1445567" y="1650955"/>
                    </a:lnTo>
                    <a:lnTo>
                      <a:pt x="1440485" y="1654457"/>
                    </a:lnTo>
                    <a:lnTo>
                      <a:pt x="1435403" y="1657641"/>
                    </a:lnTo>
                    <a:lnTo>
                      <a:pt x="1430002" y="1660507"/>
                    </a:lnTo>
                    <a:lnTo>
                      <a:pt x="1423649" y="1662736"/>
                    </a:lnTo>
                    <a:lnTo>
                      <a:pt x="1417614" y="1664328"/>
                    </a:lnTo>
                    <a:lnTo>
                      <a:pt x="1410943" y="1665920"/>
                    </a:lnTo>
                    <a:lnTo>
                      <a:pt x="1404272" y="1666875"/>
                    </a:lnTo>
                    <a:lnTo>
                      <a:pt x="1397284" y="1666875"/>
                    </a:lnTo>
                    <a:lnTo>
                      <a:pt x="879190" y="1666875"/>
                    </a:lnTo>
                    <a:lnTo>
                      <a:pt x="872202" y="1666875"/>
                    </a:lnTo>
                    <a:lnTo>
                      <a:pt x="865531" y="1665920"/>
                    </a:lnTo>
                    <a:lnTo>
                      <a:pt x="858860" y="1664328"/>
                    </a:lnTo>
                    <a:lnTo>
                      <a:pt x="852507" y="1662736"/>
                    </a:lnTo>
                    <a:lnTo>
                      <a:pt x="846790" y="1660507"/>
                    </a:lnTo>
                    <a:lnTo>
                      <a:pt x="841389" y="1657641"/>
                    </a:lnTo>
                    <a:lnTo>
                      <a:pt x="835989" y="1654139"/>
                    </a:lnTo>
                    <a:lnTo>
                      <a:pt x="831224" y="1650955"/>
                    </a:lnTo>
                    <a:lnTo>
                      <a:pt x="826777" y="1646815"/>
                    </a:lnTo>
                    <a:lnTo>
                      <a:pt x="822648" y="1642358"/>
                    </a:lnTo>
                    <a:lnTo>
                      <a:pt x="819471" y="1637900"/>
                    </a:lnTo>
                    <a:lnTo>
                      <a:pt x="816612" y="1633124"/>
                    </a:lnTo>
                    <a:lnTo>
                      <a:pt x="814389" y="1628029"/>
                    </a:lnTo>
                    <a:lnTo>
                      <a:pt x="812483" y="1622935"/>
                    </a:lnTo>
                    <a:lnTo>
                      <a:pt x="811530" y="1617203"/>
                    </a:lnTo>
                    <a:lnTo>
                      <a:pt x="811212" y="1611472"/>
                    </a:lnTo>
                    <a:lnTo>
                      <a:pt x="811530" y="1605741"/>
                    </a:lnTo>
                    <a:lnTo>
                      <a:pt x="812483" y="1600009"/>
                    </a:lnTo>
                    <a:lnTo>
                      <a:pt x="814389" y="1594915"/>
                    </a:lnTo>
                    <a:lnTo>
                      <a:pt x="816612" y="1589820"/>
                    </a:lnTo>
                    <a:lnTo>
                      <a:pt x="819471" y="1584726"/>
                    </a:lnTo>
                    <a:lnTo>
                      <a:pt x="822648" y="1580268"/>
                    </a:lnTo>
                    <a:lnTo>
                      <a:pt x="826777" y="1576128"/>
                    </a:lnTo>
                    <a:lnTo>
                      <a:pt x="831224" y="1571989"/>
                    </a:lnTo>
                    <a:lnTo>
                      <a:pt x="835989" y="1568168"/>
                    </a:lnTo>
                    <a:lnTo>
                      <a:pt x="841389" y="1565303"/>
                    </a:lnTo>
                    <a:lnTo>
                      <a:pt x="846790" y="1562437"/>
                    </a:lnTo>
                    <a:lnTo>
                      <a:pt x="852507" y="1560208"/>
                    </a:lnTo>
                    <a:lnTo>
                      <a:pt x="858860" y="1558298"/>
                    </a:lnTo>
                    <a:lnTo>
                      <a:pt x="865531" y="1557024"/>
                    </a:lnTo>
                    <a:lnTo>
                      <a:pt x="872202" y="1555750"/>
                    </a:lnTo>
                    <a:close/>
                    <a:moveTo>
                      <a:pt x="984211" y="1325563"/>
                    </a:moveTo>
                    <a:lnTo>
                      <a:pt x="1292263" y="1325563"/>
                    </a:lnTo>
                    <a:lnTo>
                      <a:pt x="1297339" y="1325880"/>
                    </a:lnTo>
                    <a:lnTo>
                      <a:pt x="1302415" y="1326513"/>
                    </a:lnTo>
                    <a:lnTo>
                      <a:pt x="1307174" y="1327779"/>
                    </a:lnTo>
                    <a:lnTo>
                      <a:pt x="1311615" y="1329361"/>
                    </a:lnTo>
                    <a:lnTo>
                      <a:pt x="1315740" y="1331260"/>
                    </a:lnTo>
                    <a:lnTo>
                      <a:pt x="1319864" y="1333792"/>
                    </a:lnTo>
                    <a:lnTo>
                      <a:pt x="1323671" y="1336640"/>
                    </a:lnTo>
                    <a:lnTo>
                      <a:pt x="1327161" y="1340121"/>
                    </a:lnTo>
                    <a:lnTo>
                      <a:pt x="1330333" y="1343286"/>
                    </a:lnTo>
                    <a:lnTo>
                      <a:pt x="1332871" y="1347400"/>
                    </a:lnTo>
                    <a:lnTo>
                      <a:pt x="1335409" y="1351198"/>
                    </a:lnTo>
                    <a:lnTo>
                      <a:pt x="1337630" y="1355629"/>
                    </a:lnTo>
                    <a:lnTo>
                      <a:pt x="1339216" y="1360059"/>
                    </a:lnTo>
                    <a:lnTo>
                      <a:pt x="1340485" y="1364807"/>
                    </a:lnTo>
                    <a:lnTo>
                      <a:pt x="1341437" y="1369870"/>
                    </a:lnTo>
                    <a:lnTo>
                      <a:pt x="1341437" y="1374934"/>
                    </a:lnTo>
                    <a:lnTo>
                      <a:pt x="1341437" y="1379681"/>
                    </a:lnTo>
                    <a:lnTo>
                      <a:pt x="1340485" y="1384745"/>
                    </a:lnTo>
                    <a:lnTo>
                      <a:pt x="1339216" y="1389492"/>
                    </a:lnTo>
                    <a:lnTo>
                      <a:pt x="1337630" y="1393923"/>
                    </a:lnTo>
                    <a:lnTo>
                      <a:pt x="1335409" y="1398037"/>
                    </a:lnTo>
                    <a:lnTo>
                      <a:pt x="1332871" y="1402151"/>
                    </a:lnTo>
                    <a:lnTo>
                      <a:pt x="1330016" y="1405632"/>
                    </a:lnTo>
                    <a:lnTo>
                      <a:pt x="1327161" y="1409430"/>
                    </a:lnTo>
                    <a:lnTo>
                      <a:pt x="1323671" y="1412595"/>
                    </a:lnTo>
                    <a:lnTo>
                      <a:pt x="1319864" y="1415443"/>
                    </a:lnTo>
                    <a:lnTo>
                      <a:pt x="1315740" y="1417659"/>
                    </a:lnTo>
                    <a:lnTo>
                      <a:pt x="1311615" y="1419874"/>
                    </a:lnTo>
                    <a:lnTo>
                      <a:pt x="1306857" y="1421773"/>
                    </a:lnTo>
                    <a:lnTo>
                      <a:pt x="1302415" y="1422722"/>
                    </a:lnTo>
                    <a:lnTo>
                      <a:pt x="1297339" y="1423672"/>
                    </a:lnTo>
                    <a:lnTo>
                      <a:pt x="1292263" y="1423988"/>
                    </a:lnTo>
                    <a:lnTo>
                      <a:pt x="984211" y="1423988"/>
                    </a:lnTo>
                    <a:lnTo>
                      <a:pt x="979453" y="1423672"/>
                    </a:lnTo>
                    <a:lnTo>
                      <a:pt x="974377" y="1422722"/>
                    </a:lnTo>
                    <a:lnTo>
                      <a:pt x="969618" y="1421773"/>
                    </a:lnTo>
                    <a:lnTo>
                      <a:pt x="965176" y="1419874"/>
                    </a:lnTo>
                    <a:lnTo>
                      <a:pt x="960735" y="1417659"/>
                    </a:lnTo>
                    <a:lnTo>
                      <a:pt x="956928" y="1415443"/>
                    </a:lnTo>
                    <a:lnTo>
                      <a:pt x="952803" y="1412595"/>
                    </a:lnTo>
                    <a:lnTo>
                      <a:pt x="949631" y="1409430"/>
                    </a:lnTo>
                    <a:lnTo>
                      <a:pt x="946141" y="1405632"/>
                    </a:lnTo>
                    <a:lnTo>
                      <a:pt x="943286" y="1402151"/>
                    </a:lnTo>
                    <a:lnTo>
                      <a:pt x="941065" y="1398037"/>
                    </a:lnTo>
                    <a:lnTo>
                      <a:pt x="938844" y="1393923"/>
                    </a:lnTo>
                    <a:lnTo>
                      <a:pt x="937258" y="1389492"/>
                    </a:lnTo>
                    <a:lnTo>
                      <a:pt x="935989" y="1384745"/>
                    </a:lnTo>
                    <a:lnTo>
                      <a:pt x="935355" y="1379681"/>
                    </a:lnTo>
                    <a:lnTo>
                      <a:pt x="935037" y="1374934"/>
                    </a:lnTo>
                    <a:lnTo>
                      <a:pt x="935355" y="1369870"/>
                    </a:lnTo>
                    <a:lnTo>
                      <a:pt x="935989" y="1364807"/>
                    </a:lnTo>
                    <a:lnTo>
                      <a:pt x="937258" y="1360059"/>
                    </a:lnTo>
                    <a:lnTo>
                      <a:pt x="938844" y="1355629"/>
                    </a:lnTo>
                    <a:lnTo>
                      <a:pt x="940748" y="1351198"/>
                    </a:lnTo>
                    <a:lnTo>
                      <a:pt x="943286" y="1347400"/>
                    </a:lnTo>
                    <a:lnTo>
                      <a:pt x="946141" y="1343286"/>
                    </a:lnTo>
                    <a:lnTo>
                      <a:pt x="949631" y="1340121"/>
                    </a:lnTo>
                    <a:lnTo>
                      <a:pt x="952803" y="1336640"/>
                    </a:lnTo>
                    <a:lnTo>
                      <a:pt x="956928" y="1333792"/>
                    </a:lnTo>
                    <a:lnTo>
                      <a:pt x="960735" y="1331260"/>
                    </a:lnTo>
                    <a:lnTo>
                      <a:pt x="965176" y="1329361"/>
                    </a:lnTo>
                    <a:lnTo>
                      <a:pt x="969618" y="1327779"/>
                    </a:lnTo>
                    <a:lnTo>
                      <a:pt x="974377" y="1326513"/>
                    </a:lnTo>
                    <a:lnTo>
                      <a:pt x="979453" y="1325880"/>
                    </a:lnTo>
                    <a:lnTo>
                      <a:pt x="984211" y="1325563"/>
                    </a:lnTo>
                    <a:close/>
                    <a:moveTo>
                      <a:pt x="369286" y="1074738"/>
                    </a:moveTo>
                    <a:lnTo>
                      <a:pt x="887697" y="1074738"/>
                    </a:lnTo>
                    <a:lnTo>
                      <a:pt x="894368" y="1075056"/>
                    </a:lnTo>
                    <a:lnTo>
                      <a:pt x="901356" y="1076008"/>
                    </a:lnTo>
                    <a:lnTo>
                      <a:pt x="908027" y="1077278"/>
                    </a:lnTo>
                    <a:lnTo>
                      <a:pt x="914063" y="1079183"/>
                    </a:lnTo>
                    <a:lnTo>
                      <a:pt x="920098" y="1081406"/>
                    </a:lnTo>
                    <a:lnTo>
                      <a:pt x="925816" y="1084263"/>
                    </a:lnTo>
                    <a:lnTo>
                      <a:pt x="930898" y="1087438"/>
                    </a:lnTo>
                    <a:lnTo>
                      <a:pt x="935663" y="1090931"/>
                    </a:lnTo>
                    <a:lnTo>
                      <a:pt x="940110" y="1094741"/>
                    </a:lnTo>
                    <a:lnTo>
                      <a:pt x="944240" y="1099186"/>
                    </a:lnTo>
                    <a:lnTo>
                      <a:pt x="947416" y="1103948"/>
                    </a:lnTo>
                    <a:lnTo>
                      <a:pt x="950275" y="1108711"/>
                    </a:lnTo>
                    <a:lnTo>
                      <a:pt x="952499" y="1113791"/>
                    </a:lnTo>
                    <a:lnTo>
                      <a:pt x="954405" y="1118871"/>
                    </a:lnTo>
                    <a:lnTo>
                      <a:pt x="955358" y="1124903"/>
                    </a:lnTo>
                    <a:lnTo>
                      <a:pt x="955675" y="1130301"/>
                    </a:lnTo>
                    <a:lnTo>
                      <a:pt x="955358" y="1136016"/>
                    </a:lnTo>
                    <a:lnTo>
                      <a:pt x="954405" y="1141413"/>
                    </a:lnTo>
                    <a:lnTo>
                      <a:pt x="952499" y="1147128"/>
                    </a:lnTo>
                    <a:lnTo>
                      <a:pt x="950275" y="1152208"/>
                    </a:lnTo>
                    <a:lnTo>
                      <a:pt x="947416" y="1156971"/>
                    </a:lnTo>
                    <a:lnTo>
                      <a:pt x="944240" y="1161098"/>
                    </a:lnTo>
                    <a:lnTo>
                      <a:pt x="940110" y="1165543"/>
                    </a:lnTo>
                    <a:lnTo>
                      <a:pt x="935663" y="1169671"/>
                    </a:lnTo>
                    <a:lnTo>
                      <a:pt x="930898" y="1173163"/>
                    </a:lnTo>
                    <a:lnTo>
                      <a:pt x="925816" y="1176656"/>
                    </a:lnTo>
                    <a:lnTo>
                      <a:pt x="920098" y="1179196"/>
                    </a:lnTo>
                    <a:lnTo>
                      <a:pt x="914063" y="1181736"/>
                    </a:lnTo>
                    <a:lnTo>
                      <a:pt x="908027" y="1183323"/>
                    </a:lnTo>
                    <a:lnTo>
                      <a:pt x="901356" y="1184593"/>
                    </a:lnTo>
                    <a:lnTo>
                      <a:pt x="894368" y="1185546"/>
                    </a:lnTo>
                    <a:lnTo>
                      <a:pt x="887697" y="1185863"/>
                    </a:lnTo>
                    <a:lnTo>
                      <a:pt x="369286" y="1185863"/>
                    </a:lnTo>
                    <a:lnTo>
                      <a:pt x="362615" y="1185546"/>
                    </a:lnTo>
                    <a:lnTo>
                      <a:pt x="355944" y="1184593"/>
                    </a:lnTo>
                    <a:lnTo>
                      <a:pt x="349273" y="1183323"/>
                    </a:lnTo>
                    <a:lnTo>
                      <a:pt x="343238" y="1181736"/>
                    </a:lnTo>
                    <a:lnTo>
                      <a:pt x="337203" y="1179196"/>
                    </a:lnTo>
                    <a:lnTo>
                      <a:pt x="331485" y="1176656"/>
                    </a:lnTo>
                    <a:lnTo>
                      <a:pt x="326402" y="1173163"/>
                    </a:lnTo>
                    <a:lnTo>
                      <a:pt x="321637" y="1169671"/>
                    </a:lnTo>
                    <a:lnTo>
                      <a:pt x="317190" y="1165543"/>
                    </a:lnTo>
                    <a:lnTo>
                      <a:pt x="313378" y="1161098"/>
                    </a:lnTo>
                    <a:lnTo>
                      <a:pt x="309884" y="1156971"/>
                    </a:lnTo>
                    <a:lnTo>
                      <a:pt x="307025" y="1152208"/>
                    </a:lnTo>
                    <a:lnTo>
                      <a:pt x="304802" y="1147128"/>
                    </a:lnTo>
                    <a:lnTo>
                      <a:pt x="302896" y="1141413"/>
                    </a:lnTo>
                    <a:lnTo>
                      <a:pt x="301943" y="1136016"/>
                    </a:lnTo>
                    <a:lnTo>
                      <a:pt x="301625" y="1130301"/>
                    </a:lnTo>
                    <a:lnTo>
                      <a:pt x="301943" y="1124903"/>
                    </a:lnTo>
                    <a:lnTo>
                      <a:pt x="302896" y="1119188"/>
                    </a:lnTo>
                    <a:lnTo>
                      <a:pt x="304802" y="1113791"/>
                    </a:lnTo>
                    <a:lnTo>
                      <a:pt x="307025" y="1108711"/>
                    </a:lnTo>
                    <a:lnTo>
                      <a:pt x="309884" y="1103948"/>
                    </a:lnTo>
                    <a:lnTo>
                      <a:pt x="313378" y="1099186"/>
                    </a:lnTo>
                    <a:lnTo>
                      <a:pt x="317190" y="1094741"/>
                    </a:lnTo>
                    <a:lnTo>
                      <a:pt x="321637" y="1091248"/>
                    </a:lnTo>
                    <a:lnTo>
                      <a:pt x="326402" y="1087438"/>
                    </a:lnTo>
                    <a:lnTo>
                      <a:pt x="331485" y="1084263"/>
                    </a:lnTo>
                    <a:lnTo>
                      <a:pt x="337203" y="1081406"/>
                    </a:lnTo>
                    <a:lnTo>
                      <a:pt x="343238" y="1079183"/>
                    </a:lnTo>
                    <a:lnTo>
                      <a:pt x="349273" y="1077278"/>
                    </a:lnTo>
                    <a:lnTo>
                      <a:pt x="355944" y="1076008"/>
                    </a:lnTo>
                    <a:lnTo>
                      <a:pt x="362615" y="1075056"/>
                    </a:lnTo>
                    <a:lnTo>
                      <a:pt x="369286" y="1074738"/>
                    </a:lnTo>
                    <a:close/>
                    <a:moveTo>
                      <a:pt x="1261435" y="965200"/>
                    </a:moveTo>
                    <a:lnTo>
                      <a:pt x="1264624" y="965200"/>
                    </a:lnTo>
                    <a:lnTo>
                      <a:pt x="1267814" y="965200"/>
                    </a:lnTo>
                    <a:lnTo>
                      <a:pt x="1271322" y="965838"/>
                    </a:lnTo>
                    <a:lnTo>
                      <a:pt x="1275149" y="967114"/>
                    </a:lnTo>
                    <a:lnTo>
                      <a:pt x="1278977" y="968390"/>
                    </a:lnTo>
                    <a:lnTo>
                      <a:pt x="1282804" y="969984"/>
                    </a:lnTo>
                    <a:lnTo>
                      <a:pt x="1290777" y="973811"/>
                    </a:lnTo>
                    <a:lnTo>
                      <a:pt x="1298113" y="978277"/>
                    </a:lnTo>
                    <a:lnTo>
                      <a:pt x="1304491" y="982742"/>
                    </a:lnTo>
                    <a:lnTo>
                      <a:pt x="1308637" y="986250"/>
                    </a:lnTo>
                    <a:lnTo>
                      <a:pt x="1312784" y="990715"/>
                    </a:lnTo>
                    <a:lnTo>
                      <a:pt x="1317249" y="997094"/>
                    </a:lnTo>
                    <a:lnTo>
                      <a:pt x="1321395" y="1004429"/>
                    </a:lnTo>
                    <a:lnTo>
                      <a:pt x="1325222" y="1012403"/>
                    </a:lnTo>
                    <a:lnTo>
                      <a:pt x="1326817" y="1016549"/>
                    </a:lnTo>
                    <a:lnTo>
                      <a:pt x="1328092" y="1020057"/>
                    </a:lnTo>
                    <a:lnTo>
                      <a:pt x="1329368" y="1024203"/>
                    </a:lnTo>
                    <a:lnTo>
                      <a:pt x="1330006" y="1027711"/>
                    </a:lnTo>
                    <a:lnTo>
                      <a:pt x="1330325" y="1030901"/>
                    </a:lnTo>
                    <a:lnTo>
                      <a:pt x="1330006" y="1034090"/>
                    </a:lnTo>
                    <a:lnTo>
                      <a:pt x="1329368" y="1036004"/>
                    </a:lnTo>
                    <a:lnTo>
                      <a:pt x="1327774" y="1038236"/>
                    </a:lnTo>
                    <a:lnTo>
                      <a:pt x="1228904" y="1099472"/>
                    </a:lnTo>
                    <a:lnTo>
                      <a:pt x="1226990" y="1101066"/>
                    </a:lnTo>
                    <a:lnTo>
                      <a:pt x="1225396" y="1102342"/>
                    </a:lnTo>
                    <a:lnTo>
                      <a:pt x="1223163" y="1103618"/>
                    </a:lnTo>
                    <a:lnTo>
                      <a:pt x="1220930" y="1104575"/>
                    </a:lnTo>
                    <a:lnTo>
                      <a:pt x="1219017" y="1105213"/>
                    </a:lnTo>
                    <a:lnTo>
                      <a:pt x="1216784" y="1105850"/>
                    </a:lnTo>
                    <a:lnTo>
                      <a:pt x="1212000" y="1106488"/>
                    </a:lnTo>
                    <a:lnTo>
                      <a:pt x="1207854" y="1105850"/>
                    </a:lnTo>
                    <a:lnTo>
                      <a:pt x="1205622" y="1105213"/>
                    </a:lnTo>
                    <a:lnTo>
                      <a:pt x="1203389" y="1104575"/>
                    </a:lnTo>
                    <a:lnTo>
                      <a:pt x="1201475" y="1103618"/>
                    </a:lnTo>
                    <a:lnTo>
                      <a:pt x="1199243" y="1102342"/>
                    </a:lnTo>
                    <a:lnTo>
                      <a:pt x="1197329" y="1101066"/>
                    </a:lnTo>
                    <a:lnTo>
                      <a:pt x="1195735" y="1099472"/>
                    </a:lnTo>
                    <a:lnTo>
                      <a:pt x="1194140" y="1097558"/>
                    </a:lnTo>
                    <a:lnTo>
                      <a:pt x="1192864" y="1095963"/>
                    </a:lnTo>
                    <a:lnTo>
                      <a:pt x="1191588" y="1093731"/>
                    </a:lnTo>
                    <a:lnTo>
                      <a:pt x="1190632" y="1091817"/>
                    </a:lnTo>
                    <a:lnTo>
                      <a:pt x="1189356" y="1087352"/>
                    </a:lnTo>
                    <a:lnTo>
                      <a:pt x="1189037" y="1082887"/>
                    </a:lnTo>
                    <a:lnTo>
                      <a:pt x="1189356" y="1078741"/>
                    </a:lnTo>
                    <a:lnTo>
                      <a:pt x="1190632" y="1074276"/>
                    </a:lnTo>
                    <a:lnTo>
                      <a:pt x="1191588" y="1072043"/>
                    </a:lnTo>
                    <a:lnTo>
                      <a:pt x="1192864" y="1070130"/>
                    </a:lnTo>
                    <a:lnTo>
                      <a:pt x="1194140" y="1068535"/>
                    </a:lnTo>
                    <a:lnTo>
                      <a:pt x="1195735" y="1066621"/>
                    </a:lnTo>
                    <a:lnTo>
                      <a:pt x="1257289" y="967433"/>
                    </a:lnTo>
                    <a:lnTo>
                      <a:pt x="1258884" y="965838"/>
                    </a:lnTo>
                    <a:lnTo>
                      <a:pt x="1261435" y="965200"/>
                    </a:lnTo>
                    <a:close/>
                    <a:moveTo>
                      <a:pt x="346041" y="844550"/>
                    </a:moveTo>
                    <a:lnTo>
                      <a:pt x="350799" y="844550"/>
                    </a:lnTo>
                    <a:lnTo>
                      <a:pt x="658851" y="844550"/>
                    </a:lnTo>
                    <a:lnTo>
                      <a:pt x="663927" y="844550"/>
                    </a:lnTo>
                    <a:lnTo>
                      <a:pt x="669003" y="845185"/>
                    </a:lnTo>
                    <a:lnTo>
                      <a:pt x="673762" y="846773"/>
                    </a:lnTo>
                    <a:lnTo>
                      <a:pt x="678204" y="848043"/>
                    </a:lnTo>
                    <a:lnTo>
                      <a:pt x="682645" y="850265"/>
                    </a:lnTo>
                    <a:lnTo>
                      <a:pt x="686452" y="852805"/>
                    </a:lnTo>
                    <a:lnTo>
                      <a:pt x="690259" y="855345"/>
                    </a:lnTo>
                    <a:lnTo>
                      <a:pt x="693749" y="858838"/>
                    </a:lnTo>
                    <a:lnTo>
                      <a:pt x="697239" y="862330"/>
                    </a:lnTo>
                    <a:lnTo>
                      <a:pt x="699777" y="865823"/>
                    </a:lnTo>
                    <a:lnTo>
                      <a:pt x="702315" y="869950"/>
                    </a:lnTo>
                    <a:lnTo>
                      <a:pt x="704218" y="874395"/>
                    </a:lnTo>
                    <a:lnTo>
                      <a:pt x="705804" y="879158"/>
                    </a:lnTo>
                    <a:lnTo>
                      <a:pt x="707391" y="883920"/>
                    </a:lnTo>
                    <a:lnTo>
                      <a:pt x="708025" y="888683"/>
                    </a:lnTo>
                    <a:lnTo>
                      <a:pt x="708025" y="893763"/>
                    </a:lnTo>
                    <a:lnTo>
                      <a:pt x="708025" y="898843"/>
                    </a:lnTo>
                    <a:lnTo>
                      <a:pt x="707391" y="903605"/>
                    </a:lnTo>
                    <a:lnTo>
                      <a:pt x="705804" y="908368"/>
                    </a:lnTo>
                    <a:lnTo>
                      <a:pt x="704218" y="912495"/>
                    </a:lnTo>
                    <a:lnTo>
                      <a:pt x="702315" y="916940"/>
                    </a:lnTo>
                    <a:lnTo>
                      <a:pt x="699777" y="921068"/>
                    </a:lnTo>
                    <a:lnTo>
                      <a:pt x="697239" y="924878"/>
                    </a:lnTo>
                    <a:lnTo>
                      <a:pt x="693749" y="928370"/>
                    </a:lnTo>
                    <a:lnTo>
                      <a:pt x="690259" y="931545"/>
                    </a:lnTo>
                    <a:lnTo>
                      <a:pt x="686452" y="934403"/>
                    </a:lnTo>
                    <a:lnTo>
                      <a:pt x="682645" y="936943"/>
                    </a:lnTo>
                    <a:lnTo>
                      <a:pt x="678204" y="938848"/>
                    </a:lnTo>
                    <a:lnTo>
                      <a:pt x="673762" y="940753"/>
                    </a:lnTo>
                    <a:lnTo>
                      <a:pt x="669003" y="941705"/>
                    </a:lnTo>
                    <a:lnTo>
                      <a:pt x="663927" y="942658"/>
                    </a:lnTo>
                    <a:lnTo>
                      <a:pt x="658851" y="942975"/>
                    </a:lnTo>
                    <a:lnTo>
                      <a:pt x="350799" y="942975"/>
                    </a:lnTo>
                    <a:lnTo>
                      <a:pt x="346041" y="942658"/>
                    </a:lnTo>
                    <a:lnTo>
                      <a:pt x="340965" y="941705"/>
                    </a:lnTo>
                    <a:lnTo>
                      <a:pt x="336206" y="940753"/>
                    </a:lnTo>
                    <a:lnTo>
                      <a:pt x="331764" y="938848"/>
                    </a:lnTo>
                    <a:lnTo>
                      <a:pt x="327323" y="936943"/>
                    </a:lnTo>
                    <a:lnTo>
                      <a:pt x="323516" y="934403"/>
                    </a:lnTo>
                    <a:lnTo>
                      <a:pt x="319391" y="931545"/>
                    </a:lnTo>
                    <a:lnTo>
                      <a:pt x="316219" y="928370"/>
                    </a:lnTo>
                    <a:lnTo>
                      <a:pt x="312729" y="924878"/>
                    </a:lnTo>
                    <a:lnTo>
                      <a:pt x="309874" y="921068"/>
                    </a:lnTo>
                    <a:lnTo>
                      <a:pt x="307653" y="916940"/>
                    </a:lnTo>
                    <a:lnTo>
                      <a:pt x="305432" y="912495"/>
                    </a:lnTo>
                    <a:lnTo>
                      <a:pt x="303846" y="908368"/>
                    </a:lnTo>
                    <a:lnTo>
                      <a:pt x="302577" y="903605"/>
                    </a:lnTo>
                    <a:lnTo>
                      <a:pt x="301943" y="898843"/>
                    </a:lnTo>
                    <a:lnTo>
                      <a:pt x="301625" y="893763"/>
                    </a:lnTo>
                    <a:lnTo>
                      <a:pt x="301943" y="888683"/>
                    </a:lnTo>
                    <a:lnTo>
                      <a:pt x="302577" y="883920"/>
                    </a:lnTo>
                    <a:lnTo>
                      <a:pt x="303846" y="879158"/>
                    </a:lnTo>
                    <a:lnTo>
                      <a:pt x="305432" y="874395"/>
                    </a:lnTo>
                    <a:lnTo>
                      <a:pt x="307336" y="869950"/>
                    </a:lnTo>
                    <a:lnTo>
                      <a:pt x="309874" y="865823"/>
                    </a:lnTo>
                    <a:lnTo>
                      <a:pt x="312729" y="862330"/>
                    </a:lnTo>
                    <a:lnTo>
                      <a:pt x="316219" y="858838"/>
                    </a:lnTo>
                    <a:lnTo>
                      <a:pt x="319391" y="855345"/>
                    </a:lnTo>
                    <a:lnTo>
                      <a:pt x="323516" y="852805"/>
                    </a:lnTo>
                    <a:lnTo>
                      <a:pt x="327323" y="850265"/>
                    </a:lnTo>
                    <a:lnTo>
                      <a:pt x="331764" y="848043"/>
                    </a:lnTo>
                    <a:lnTo>
                      <a:pt x="336206" y="846773"/>
                    </a:lnTo>
                    <a:lnTo>
                      <a:pt x="340965" y="845185"/>
                    </a:lnTo>
                    <a:lnTo>
                      <a:pt x="346041" y="844550"/>
                    </a:lnTo>
                    <a:close/>
                    <a:moveTo>
                      <a:pt x="344144" y="590550"/>
                    </a:moveTo>
                    <a:lnTo>
                      <a:pt x="960782" y="590550"/>
                    </a:lnTo>
                    <a:lnTo>
                      <a:pt x="966812" y="591185"/>
                    </a:lnTo>
                    <a:lnTo>
                      <a:pt x="973159" y="592138"/>
                    </a:lnTo>
                    <a:lnTo>
                      <a:pt x="978871" y="593725"/>
                    </a:lnTo>
                    <a:lnTo>
                      <a:pt x="984584" y="595630"/>
                    </a:lnTo>
                    <a:lnTo>
                      <a:pt x="990296" y="598488"/>
                    </a:lnTo>
                    <a:lnTo>
                      <a:pt x="995374" y="601345"/>
                    </a:lnTo>
                    <a:lnTo>
                      <a:pt x="1000135" y="604838"/>
                    </a:lnTo>
                    <a:lnTo>
                      <a:pt x="1004260" y="608965"/>
                    </a:lnTo>
                    <a:lnTo>
                      <a:pt x="1008386" y="613410"/>
                    </a:lnTo>
                    <a:lnTo>
                      <a:pt x="1011560" y="617855"/>
                    </a:lnTo>
                    <a:lnTo>
                      <a:pt x="1015051" y="623253"/>
                    </a:lnTo>
                    <a:lnTo>
                      <a:pt x="1017590" y="628650"/>
                    </a:lnTo>
                    <a:lnTo>
                      <a:pt x="1019811" y="634048"/>
                    </a:lnTo>
                    <a:lnTo>
                      <a:pt x="1021081" y="639763"/>
                    </a:lnTo>
                    <a:lnTo>
                      <a:pt x="1021715" y="646113"/>
                    </a:lnTo>
                    <a:lnTo>
                      <a:pt x="1022350" y="652145"/>
                    </a:lnTo>
                    <a:lnTo>
                      <a:pt x="1021715" y="658813"/>
                    </a:lnTo>
                    <a:lnTo>
                      <a:pt x="1021081" y="664528"/>
                    </a:lnTo>
                    <a:lnTo>
                      <a:pt x="1019811" y="670878"/>
                    </a:lnTo>
                    <a:lnTo>
                      <a:pt x="1017590" y="676275"/>
                    </a:lnTo>
                    <a:lnTo>
                      <a:pt x="1015051" y="681673"/>
                    </a:lnTo>
                    <a:lnTo>
                      <a:pt x="1011560" y="686753"/>
                    </a:lnTo>
                    <a:lnTo>
                      <a:pt x="1008386" y="691515"/>
                    </a:lnTo>
                    <a:lnTo>
                      <a:pt x="1004260" y="695960"/>
                    </a:lnTo>
                    <a:lnTo>
                      <a:pt x="1000135" y="700088"/>
                    </a:lnTo>
                    <a:lnTo>
                      <a:pt x="995374" y="703580"/>
                    </a:lnTo>
                    <a:lnTo>
                      <a:pt x="990296" y="706438"/>
                    </a:lnTo>
                    <a:lnTo>
                      <a:pt x="984584" y="708978"/>
                    </a:lnTo>
                    <a:lnTo>
                      <a:pt x="978871" y="711200"/>
                    </a:lnTo>
                    <a:lnTo>
                      <a:pt x="973159" y="712788"/>
                    </a:lnTo>
                    <a:lnTo>
                      <a:pt x="966812" y="713740"/>
                    </a:lnTo>
                    <a:lnTo>
                      <a:pt x="960782" y="714375"/>
                    </a:lnTo>
                    <a:lnTo>
                      <a:pt x="344144" y="714375"/>
                    </a:lnTo>
                    <a:lnTo>
                      <a:pt x="338114" y="713740"/>
                    </a:lnTo>
                    <a:lnTo>
                      <a:pt x="331767" y="712788"/>
                    </a:lnTo>
                    <a:lnTo>
                      <a:pt x="326054" y="711200"/>
                    </a:lnTo>
                    <a:lnTo>
                      <a:pt x="320342" y="708978"/>
                    </a:lnTo>
                    <a:lnTo>
                      <a:pt x="314946" y="706438"/>
                    </a:lnTo>
                    <a:lnTo>
                      <a:pt x="309869" y="703580"/>
                    </a:lnTo>
                    <a:lnTo>
                      <a:pt x="305108" y="700088"/>
                    </a:lnTo>
                    <a:lnTo>
                      <a:pt x="300982" y="695960"/>
                    </a:lnTo>
                    <a:lnTo>
                      <a:pt x="296857" y="691515"/>
                    </a:lnTo>
                    <a:lnTo>
                      <a:pt x="293366" y="686753"/>
                    </a:lnTo>
                    <a:lnTo>
                      <a:pt x="290192" y="681673"/>
                    </a:lnTo>
                    <a:lnTo>
                      <a:pt x="287653" y="676275"/>
                    </a:lnTo>
                    <a:lnTo>
                      <a:pt x="285432" y="670878"/>
                    </a:lnTo>
                    <a:lnTo>
                      <a:pt x="284162" y="664528"/>
                    </a:lnTo>
                    <a:lnTo>
                      <a:pt x="282893" y="658813"/>
                    </a:lnTo>
                    <a:lnTo>
                      <a:pt x="282575" y="652145"/>
                    </a:lnTo>
                    <a:lnTo>
                      <a:pt x="282893" y="646113"/>
                    </a:lnTo>
                    <a:lnTo>
                      <a:pt x="284162" y="639763"/>
                    </a:lnTo>
                    <a:lnTo>
                      <a:pt x="285432" y="634048"/>
                    </a:lnTo>
                    <a:lnTo>
                      <a:pt x="287653" y="628650"/>
                    </a:lnTo>
                    <a:lnTo>
                      <a:pt x="290192" y="623253"/>
                    </a:lnTo>
                    <a:lnTo>
                      <a:pt x="293366" y="617855"/>
                    </a:lnTo>
                    <a:lnTo>
                      <a:pt x="296857" y="613410"/>
                    </a:lnTo>
                    <a:lnTo>
                      <a:pt x="300982" y="608965"/>
                    </a:lnTo>
                    <a:lnTo>
                      <a:pt x="305108" y="604838"/>
                    </a:lnTo>
                    <a:lnTo>
                      <a:pt x="309869" y="601345"/>
                    </a:lnTo>
                    <a:lnTo>
                      <a:pt x="314946" y="598488"/>
                    </a:lnTo>
                    <a:lnTo>
                      <a:pt x="320342" y="595630"/>
                    </a:lnTo>
                    <a:lnTo>
                      <a:pt x="326054" y="593725"/>
                    </a:lnTo>
                    <a:lnTo>
                      <a:pt x="331767" y="592138"/>
                    </a:lnTo>
                    <a:lnTo>
                      <a:pt x="338114" y="591185"/>
                    </a:lnTo>
                    <a:lnTo>
                      <a:pt x="344144" y="590550"/>
                    </a:lnTo>
                    <a:close/>
                    <a:moveTo>
                      <a:pt x="1750865" y="411163"/>
                    </a:moveTo>
                    <a:lnTo>
                      <a:pt x="1754043" y="411481"/>
                    </a:lnTo>
                    <a:lnTo>
                      <a:pt x="1757540" y="411798"/>
                    </a:lnTo>
                    <a:lnTo>
                      <a:pt x="1760718" y="413068"/>
                    </a:lnTo>
                    <a:lnTo>
                      <a:pt x="1764214" y="414021"/>
                    </a:lnTo>
                    <a:lnTo>
                      <a:pt x="1767710" y="414973"/>
                    </a:lnTo>
                    <a:lnTo>
                      <a:pt x="1770889" y="416878"/>
                    </a:lnTo>
                    <a:lnTo>
                      <a:pt x="1777563" y="421006"/>
                    </a:lnTo>
                    <a:lnTo>
                      <a:pt x="1784555" y="425768"/>
                    </a:lnTo>
                    <a:lnTo>
                      <a:pt x="1790912" y="431166"/>
                    </a:lnTo>
                    <a:lnTo>
                      <a:pt x="1797904" y="437198"/>
                    </a:lnTo>
                    <a:lnTo>
                      <a:pt x="1812207" y="451486"/>
                    </a:lnTo>
                    <a:lnTo>
                      <a:pt x="1827145" y="466408"/>
                    </a:lnTo>
                    <a:lnTo>
                      <a:pt x="1836680" y="476251"/>
                    </a:lnTo>
                    <a:lnTo>
                      <a:pt x="1851935" y="491173"/>
                    </a:lnTo>
                    <a:lnTo>
                      <a:pt x="1865920" y="505461"/>
                    </a:lnTo>
                    <a:lnTo>
                      <a:pt x="1872277" y="512446"/>
                    </a:lnTo>
                    <a:lnTo>
                      <a:pt x="1877680" y="519431"/>
                    </a:lnTo>
                    <a:lnTo>
                      <a:pt x="1882447" y="525781"/>
                    </a:lnTo>
                    <a:lnTo>
                      <a:pt x="1886579" y="532766"/>
                    </a:lnTo>
                    <a:lnTo>
                      <a:pt x="1888486" y="536258"/>
                    </a:lnTo>
                    <a:lnTo>
                      <a:pt x="1889439" y="539433"/>
                    </a:lnTo>
                    <a:lnTo>
                      <a:pt x="1891029" y="542608"/>
                    </a:lnTo>
                    <a:lnTo>
                      <a:pt x="1891664" y="546101"/>
                    </a:lnTo>
                    <a:lnTo>
                      <a:pt x="1891982" y="549593"/>
                    </a:lnTo>
                    <a:lnTo>
                      <a:pt x="1892300" y="552768"/>
                    </a:lnTo>
                    <a:lnTo>
                      <a:pt x="1892300" y="556261"/>
                    </a:lnTo>
                    <a:lnTo>
                      <a:pt x="1891664" y="559753"/>
                    </a:lnTo>
                    <a:lnTo>
                      <a:pt x="1891029" y="562928"/>
                    </a:lnTo>
                    <a:lnTo>
                      <a:pt x="1889757" y="566738"/>
                    </a:lnTo>
                    <a:lnTo>
                      <a:pt x="1888486" y="570231"/>
                    </a:lnTo>
                    <a:lnTo>
                      <a:pt x="1886261" y="574041"/>
                    </a:lnTo>
                    <a:lnTo>
                      <a:pt x="1884036" y="577533"/>
                    </a:lnTo>
                    <a:lnTo>
                      <a:pt x="1881176" y="581343"/>
                    </a:lnTo>
                    <a:lnTo>
                      <a:pt x="1877680" y="585153"/>
                    </a:lnTo>
                    <a:lnTo>
                      <a:pt x="1874184" y="588963"/>
                    </a:lnTo>
                    <a:lnTo>
                      <a:pt x="1476895" y="985838"/>
                    </a:lnTo>
                    <a:lnTo>
                      <a:pt x="1472763" y="989966"/>
                    </a:lnTo>
                    <a:lnTo>
                      <a:pt x="1468313" y="993458"/>
                    </a:lnTo>
                    <a:lnTo>
                      <a:pt x="1464182" y="996633"/>
                    </a:lnTo>
                    <a:lnTo>
                      <a:pt x="1459732" y="999808"/>
                    </a:lnTo>
                    <a:lnTo>
                      <a:pt x="1455282" y="1002348"/>
                    </a:lnTo>
                    <a:lnTo>
                      <a:pt x="1450515" y="1004888"/>
                    </a:lnTo>
                    <a:lnTo>
                      <a:pt x="1446065" y="1007111"/>
                    </a:lnTo>
                    <a:lnTo>
                      <a:pt x="1440980" y="1009016"/>
                    </a:lnTo>
                    <a:lnTo>
                      <a:pt x="1436212" y="1010921"/>
                    </a:lnTo>
                    <a:lnTo>
                      <a:pt x="1431445" y="1012826"/>
                    </a:lnTo>
                    <a:lnTo>
                      <a:pt x="1426360" y="1013778"/>
                    </a:lnTo>
                    <a:lnTo>
                      <a:pt x="1421274" y="1015366"/>
                    </a:lnTo>
                    <a:lnTo>
                      <a:pt x="1416507" y="1016001"/>
                    </a:lnTo>
                    <a:lnTo>
                      <a:pt x="1411422" y="1016953"/>
                    </a:lnTo>
                    <a:lnTo>
                      <a:pt x="1406336" y="1017271"/>
                    </a:lnTo>
                    <a:lnTo>
                      <a:pt x="1401569" y="1017588"/>
                    </a:lnTo>
                    <a:lnTo>
                      <a:pt x="1396484" y="1017588"/>
                    </a:lnTo>
                    <a:lnTo>
                      <a:pt x="1391716" y="1017271"/>
                    </a:lnTo>
                    <a:lnTo>
                      <a:pt x="1386949" y="1016953"/>
                    </a:lnTo>
                    <a:lnTo>
                      <a:pt x="1382499" y="1015683"/>
                    </a:lnTo>
                    <a:lnTo>
                      <a:pt x="1377731" y="1015048"/>
                    </a:lnTo>
                    <a:lnTo>
                      <a:pt x="1373282" y="1013461"/>
                    </a:lnTo>
                    <a:lnTo>
                      <a:pt x="1368832" y="1012191"/>
                    </a:lnTo>
                    <a:lnTo>
                      <a:pt x="1364700" y="1010286"/>
                    </a:lnTo>
                    <a:lnTo>
                      <a:pt x="1360886" y="1008063"/>
                    </a:lnTo>
                    <a:lnTo>
                      <a:pt x="1357072" y="1005523"/>
                    </a:lnTo>
                    <a:lnTo>
                      <a:pt x="1353576" y="1002983"/>
                    </a:lnTo>
                    <a:lnTo>
                      <a:pt x="1350080" y="1000126"/>
                    </a:lnTo>
                    <a:lnTo>
                      <a:pt x="1347220" y="996633"/>
                    </a:lnTo>
                    <a:lnTo>
                      <a:pt x="1344359" y="993458"/>
                    </a:lnTo>
                    <a:lnTo>
                      <a:pt x="1341817" y="989331"/>
                    </a:lnTo>
                    <a:lnTo>
                      <a:pt x="1339274" y="985521"/>
                    </a:lnTo>
                    <a:lnTo>
                      <a:pt x="1337367" y="981076"/>
                    </a:lnTo>
                    <a:lnTo>
                      <a:pt x="1335778" y="976313"/>
                    </a:lnTo>
                    <a:lnTo>
                      <a:pt x="1326561" y="967106"/>
                    </a:lnTo>
                    <a:lnTo>
                      <a:pt x="1322111" y="965518"/>
                    </a:lnTo>
                    <a:lnTo>
                      <a:pt x="1317979" y="963296"/>
                    </a:lnTo>
                    <a:lnTo>
                      <a:pt x="1314165" y="961073"/>
                    </a:lnTo>
                    <a:lnTo>
                      <a:pt x="1310351" y="958851"/>
                    </a:lnTo>
                    <a:lnTo>
                      <a:pt x="1307173" y="956311"/>
                    </a:lnTo>
                    <a:lnTo>
                      <a:pt x="1303995" y="953453"/>
                    </a:lnTo>
                    <a:lnTo>
                      <a:pt x="1301134" y="950913"/>
                    </a:lnTo>
                    <a:lnTo>
                      <a:pt x="1298274" y="948056"/>
                    </a:lnTo>
                    <a:lnTo>
                      <a:pt x="1295731" y="944563"/>
                    </a:lnTo>
                    <a:lnTo>
                      <a:pt x="1293824" y="941706"/>
                    </a:lnTo>
                    <a:lnTo>
                      <a:pt x="1291599" y="938531"/>
                    </a:lnTo>
                    <a:lnTo>
                      <a:pt x="1289692" y="935038"/>
                    </a:lnTo>
                    <a:lnTo>
                      <a:pt x="1288103" y="931546"/>
                    </a:lnTo>
                    <a:lnTo>
                      <a:pt x="1286832" y="928371"/>
                    </a:lnTo>
                    <a:lnTo>
                      <a:pt x="1284607" y="921068"/>
                    </a:lnTo>
                    <a:lnTo>
                      <a:pt x="1283336" y="913448"/>
                    </a:lnTo>
                    <a:lnTo>
                      <a:pt x="1282700" y="905511"/>
                    </a:lnTo>
                    <a:lnTo>
                      <a:pt x="1283018" y="897573"/>
                    </a:lnTo>
                    <a:lnTo>
                      <a:pt x="1283971" y="889953"/>
                    </a:lnTo>
                    <a:lnTo>
                      <a:pt x="1285560" y="882016"/>
                    </a:lnTo>
                    <a:lnTo>
                      <a:pt x="1287785" y="874078"/>
                    </a:lnTo>
                    <a:lnTo>
                      <a:pt x="1290646" y="866141"/>
                    </a:lnTo>
                    <a:lnTo>
                      <a:pt x="1294142" y="858521"/>
                    </a:lnTo>
                    <a:lnTo>
                      <a:pt x="1298909" y="849948"/>
                    </a:lnTo>
                    <a:lnTo>
                      <a:pt x="1304313" y="841376"/>
                    </a:lnTo>
                    <a:lnTo>
                      <a:pt x="1310351" y="833756"/>
                    </a:lnTo>
                    <a:lnTo>
                      <a:pt x="1317026" y="826136"/>
                    </a:lnTo>
                    <a:lnTo>
                      <a:pt x="1714315" y="429261"/>
                    </a:lnTo>
                    <a:lnTo>
                      <a:pt x="1718446" y="425768"/>
                    </a:lnTo>
                    <a:lnTo>
                      <a:pt x="1721943" y="422276"/>
                    </a:lnTo>
                    <a:lnTo>
                      <a:pt x="1726074" y="419736"/>
                    </a:lnTo>
                    <a:lnTo>
                      <a:pt x="1729571" y="417196"/>
                    </a:lnTo>
                    <a:lnTo>
                      <a:pt x="1733384" y="415608"/>
                    </a:lnTo>
                    <a:lnTo>
                      <a:pt x="1736881" y="414021"/>
                    </a:lnTo>
                    <a:lnTo>
                      <a:pt x="1740377" y="412433"/>
                    </a:lnTo>
                    <a:lnTo>
                      <a:pt x="1743873" y="411798"/>
                    </a:lnTo>
                    <a:lnTo>
                      <a:pt x="1747051" y="411481"/>
                    </a:lnTo>
                    <a:lnTo>
                      <a:pt x="1750865" y="411163"/>
                    </a:lnTo>
                    <a:close/>
                    <a:moveTo>
                      <a:pt x="198373" y="319088"/>
                    </a:moveTo>
                    <a:lnTo>
                      <a:pt x="1557783" y="319088"/>
                    </a:lnTo>
                    <a:lnTo>
                      <a:pt x="1453042" y="423822"/>
                    </a:lnTo>
                    <a:lnTo>
                      <a:pt x="315492" y="423822"/>
                    </a:lnTo>
                    <a:lnTo>
                      <a:pt x="305336" y="424140"/>
                    </a:lnTo>
                    <a:lnTo>
                      <a:pt x="295179" y="424774"/>
                    </a:lnTo>
                    <a:lnTo>
                      <a:pt x="285340" y="426361"/>
                    </a:lnTo>
                    <a:lnTo>
                      <a:pt x="275500" y="427631"/>
                    </a:lnTo>
                    <a:lnTo>
                      <a:pt x="265979" y="429852"/>
                    </a:lnTo>
                    <a:lnTo>
                      <a:pt x="256457" y="433026"/>
                    </a:lnTo>
                    <a:lnTo>
                      <a:pt x="247570" y="435882"/>
                    </a:lnTo>
                    <a:lnTo>
                      <a:pt x="238365" y="439374"/>
                    </a:lnTo>
                    <a:lnTo>
                      <a:pt x="229478" y="443499"/>
                    </a:lnTo>
                    <a:lnTo>
                      <a:pt x="221226" y="447943"/>
                    </a:lnTo>
                    <a:lnTo>
                      <a:pt x="212973" y="452703"/>
                    </a:lnTo>
                    <a:lnTo>
                      <a:pt x="204721" y="457781"/>
                    </a:lnTo>
                    <a:lnTo>
                      <a:pt x="196786" y="463494"/>
                    </a:lnTo>
                    <a:lnTo>
                      <a:pt x="189486" y="469207"/>
                    </a:lnTo>
                    <a:lnTo>
                      <a:pt x="182186" y="475554"/>
                    </a:lnTo>
                    <a:lnTo>
                      <a:pt x="175203" y="481902"/>
                    </a:lnTo>
                    <a:lnTo>
                      <a:pt x="168855" y="488884"/>
                    </a:lnTo>
                    <a:lnTo>
                      <a:pt x="162507" y="496184"/>
                    </a:lnTo>
                    <a:lnTo>
                      <a:pt x="156794" y="503483"/>
                    </a:lnTo>
                    <a:lnTo>
                      <a:pt x="151398" y="511100"/>
                    </a:lnTo>
                    <a:lnTo>
                      <a:pt x="145685" y="519670"/>
                    </a:lnTo>
                    <a:lnTo>
                      <a:pt x="140924" y="527604"/>
                    </a:lnTo>
                    <a:lnTo>
                      <a:pt x="136798" y="536490"/>
                    </a:lnTo>
                    <a:lnTo>
                      <a:pt x="132672" y="545060"/>
                    </a:lnTo>
                    <a:lnTo>
                      <a:pt x="129498" y="554263"/>
                    </a:lnTo>
                    <a:lnTo>
                      <a:pt x="126007" y="563150"/>
                    </a:lnTo>
                    <a:lnTo>
                      <a:pt x="123468" y="572671"/>
                    </a:lnTo>
                    <a:lnTo>
                      <a:pt x="121246" y="582193"/>
                    </a:lnTo>
                    <a:lnTo>
                      <a:pt x="119659" y="592031"/>
                    </a:lnTo>
                    <a:lnTo>
                      <a:pt x="118072" y="601870"/>
                    </a:lnTo>
                    <a:lnTo>
                      <a:pt x="117437" y="612026"/>
                    </a:lnTo>
                    <a:lnTo>
                      <a:pt x="117437" y="622182"/>
                    </a:lnTo>
                    <a:lnTo>
                      <a:pt x="117437" y="1633658"/>
                    </a:lnTo>
                    <a:lnTo>
                      <a:pt x="117437" y="1643814"/>
                    </a:lnTo>
                    <a:lnTo>
                      <a:pt x="118072" y="1653970"/>
                    </a:lnTo>
                    <a:lnTo>
                      <a:pt x="119659" y="1663808"/>
                    </a:lnTo>
                    <a:lnTo>
                      <a:pt x="121246" y="1673647"/>
                    </a:lnTo>
                    <a:lnTo>
                      <a:pt x="123468" y="1683168"/>
                    </a:lnTo>
                    <a:lnTo>
                      <a:pt x="126007" y="1692689"/>
                    </a:lnTo>
                    <a:lnTo>
                      <a:pt x="129498" y="1701576"/>
                    </a:lnTo>
                    <a:lnTo>
                      <a:pt x="132672" y="1710780"/>
                    </a:lnTo>
                    <a:lnTo>
                      <a:pt x="136798" y="1719666"/>
                    </a:lnTo>
                    <a:lnTo>
                      <a:pt x="140924" y="1728235"/>
                    </a:lnTo>
                    <a:lnTo>
                      <a:pt x="145685" y="1736170"/>
                    </a:lnTo>
                    <a:lnTo>
                      <a:pt x="151398" y="1744739"/>
                    </a:lnTo>
                    <a:lnTo>
                      <a:pt x="156794" y="1752356"/>
                    </a:lnTo>
                    <a:lnTo>
                      <a:pt x="162507" y="1759656"/>
                    </a:lnTo>
                    <a:lnTo>
                      <a:pt x="168855" y="1766955"/>
                    </a:lnTo>
                    <a:lnTo>
                      <a:pt x="175203" y="1773938"/>
                    </a:lnTo>
                    <a:lnTo>
                      <a:pt x="182186" y="1780285"/>
                    </a:lnTo>
                    <a:lnTo>
                      <a:pt x="189486" y="1786633"/>
                    </a:lnTo>
                    <a:lnTo>
                      <a:pt x="196786" y="1792345"/>
                    </a:lnTo>
                    <a:lnTo>
                      <a:pt x="204721" y="1798375"/>
                    </a:lnTo>
                    <a:lnTo>
                      <a:pt x="212973" y="1803453"/>
                    </a:lnTo>
                    <a:lnTo>
                      <a:pt x="221226" y="1808214"/>
                    </a:lnTo>
                    <a:lnTo>
                      <a:pt x="229478" y="1812340"/>
                    </a:lnTo>
                    <a:lnTo>
                      <a:pt x="238365" y="1816466"/>
                    </a:lnTo>
                    <a:lnTo>
                      <a:pt x="247570" y="1819640"/>
                    </a:lnTo>
                    <a:lnTo>
                      <a:pt x="256457" y="1823131"/>
                    </a:lnTo>
                    <a:lnTo>
                      <a:pt x="265979" y="1825670"/>
                    </a:lnTo>
                    <a:lnTo>
                      <a:pt x="275500" y="1827891"/>
                    </a:lnTo>
                    <a:lnTo>
                      <a:pt x="285340" y="1829478"/>
                    </a:lnTo>
                    <a:lnTo>
                      <a:pt x="295179" y="1831065"/>
                    </a:lnTo>
                    <a:lnTo>
                      <a:pt x="305336" y="1831700"/>
                    </a:lnTo>
                    <a:lnTo>
                      <a:pt x="315492" y="1831700"/>
                    </a:lnTo>
                    <a:lnTo>
                      <a:pt x="1632371" y="1831700"/>
                    </a:lnTo>
                    <a:lnTo>
                      <a:pt x="1642527" y="1831700"/>
                    </a:lnTo>
                    <a:lnTo>
                      <a:pt x="1652367" y="1831065"/>
                    </a:lnTo>
                    <a:lnTo>
                      <a:pt x="1662523" y="1829478"/>
                    </a:lnTo>
                    <a:lnTo>
                      <a:pt x="1672045" y="1827891"/>
                    </a:lnTo>
                    <a:lnTo>
                      <a:pt x="1681885" y="1825670"/>
                    </a:lnTo>
                    <a:lnTo>
                      <a:pt x="1691089" y="1823131"/>
                    </a:lnTo>
                    <a:lnTo>
                      <a:pt x="1700611" y="1819640"/>
                    </a:lnTo>
                    <a:lnTo>
                      <a:pt x="1709181" y="1816466"/>
                    </a:lnTo>
                    <a:lnTo>
                      <a:pt x="1718385" y="1812340"/>
                    </a:lnTo>
                    <a:lnTo>
                      <a:pt x="1726637" y="1808214"/>
                    </a:lnTo>
                    <a:lnTo>
                      <a:pt x="1735207" y="1803453"/>
                    </a:lnTo>
                    <a:lnTo>
                      <a:pt x="1743142" y="1798375"/>
                    </a:lnTo>
                    <a:lnTo>
                      <a:pt x="1750760" y="1792345"/>
                    </a:lnTo>
                    <a:lnTo>
                      <a:pt x="1758377" y="1786633"/>
                    </a:lnTo>
                    <a:lnTo>
                      <a:pt x="1765677" y="1780285"/>
                    </a:lnTo>
                    <a:lnTo>
                      <a:pt x="1772660" y="1773938"/>
                    </a:lnTo>
                    <a:lnTo>
                      <a:pt x="1779325" y="1766955"/>
                    </a:lnTo>
                    <a:lnTo>
                      <a:pt x="1785356" y="1759973"/>
                    </a:lnTo>
                    <a:lnTo>
                      <a:pt x="1791069" y="1752356"/>
                    </a:lnTo>
                    <a:lnTo>
                      <a:pt x="1796782" y="1744739"/>
                    </a:lnTo>
                    <a:lnTo>
                      <a:pt x="1801861" y="1736805"/>
                    </a:lnTo>
                    <a:lnTo>
                      <a:pt x="1806621" y="1728235"/>
                    </a:lnTo>
                    <a:lnTo>
                      <a:pt x="1810748" y="1719666"/>
                    </a:lnTo>
                    <a:lnTo>
                      <a:pt x="1814874" y="1710780"/>
                    </a:lnTo>
                    <a:lnTo>
                      <a:pt x="1818683" y="1702211"/>
                    </a:lnTo>
                    <a:lnTo>
                      <a:pt x="1821857" y="1692689"/>
                    </a:lnTo>
                    <a:lnTo>
                      <a:pt x="1824396" y="1683168"/>
                    </a:lnTo>
                    <a:lnTo>
                      <a:pt x="1826617" y="1673647"/>
                    </a:lnTo>
                    <a:lnTo>
                      <a:pt x="1828522" y="1663808"/>
                    </a:lnTo>
                    <a:lnTo>
                      <a:pt x="1829474" y="1653970"/>
                    </a:lnTo>
                    <a:lnTo>
                      <a:pt x="1830109" y="1643814"/>
                    </a:lnTo>
                    <a:lnTo>
                      <a:pt x="1830426" y="1633658"/>
                    </a:lnTo>
                    <a:lnTo>
                      <a:pt x="1830426" y="1113162"/>
                    </a:lnTo>
                    <a:lnTo>
                      <a:pt x="1830426" y="773570"/>
                    </a:lnTo>
                    <a:lnTo>
                      <a:pt x="1947863" y="656458"/>
                    </a:lnTo>
                    <a:lnTo>
                      <a:pt x="1947863" y="1738391"/>
                    </a:lnTo>
                    <a:lnTo>
                      <a:pt x="1947546" y="1748865"/>
                    </a:lnTo>
                    <a:lnTo>
                      <a:pt x="1946911" y="1758704"/>
                    </a:lnTo>
                    <a:lnTo>
                      <a:pt x="1945324" y="1768860"/>
                    </a:lnTo>
                    <a:lnTo>
                      <a:pt x="1943419" y="1778063"/>
                    </a:lnTo>
                    <a:lnTo>
                      <a:pt x="1941198" y="1787902"/>
                    </a:lnTo>
                    <a:lnTo>
                      <a:pt x="1938659" y="1797423"/>
                    </a:lnTo>
                    <a:lnTo>
                      <a:pt x="1935802" y="1806627"/>
                    </a:lnTo>
                    <a:lnTo>
                      <a:pt x="1932311" y="1815831"/>
                    </a:lnTo>
                    <a:lnTo>
                      <a:pt x="1928184" y="1824400"/>
                    </a:lnTo>
                    <a:lnTo>
                      <a:pt x="1923741" y="1832969"/>
                    </a:lnTo>
                    <a:lnTo>
                      <a:pt x="1918980" y="1841221"/>
                    </a:lnTo>
                    <a:lnTo>
                      <a:pt x="1913902" y="1849156"/>
                    </a:lnTo>
                    <a:lnTo>
                      <a:pt x="1908188" y="1856773"/>
                    </a:lnTo>
                    <a:lnTo>
                      <a:pt x="1902475" y="1864707"/>
                    </a:lnTo>
                    <a:lnTo>
                      <a:pt x="1896127" y="1871689"/>
                    </a:lnTo>
                    <a:lnTo>
                      <a:pt x="1889462" y="1878671"/>
                    </a:lnTo>
                    <a:lnTo>
                      <a:pt x="1882797" y="1885336"/>
                    </a:lnTo>
                    <a:lnTo>
                      <a:pt x="1875497" y="1891366"/>
                    </a:lnTo>
                    <a:lnTo>
                      <a:pt x="1868197" y="1897397"/>
                    </a:lnTo>
                    <a:lnTo>
                      <a:pt x="1860579" y="1902792"/>
                    </a:lnTo>
                    <a:lnTo>
                      <a:pt x="1852327" y="1907870"/>
                    </a:lnTo>
                    <a:lnTo>
                      <a:pt x="1844074" y="1912631"/>
                    </a:lnTo>
                    <a:lnTo>
                      <a:pt x="1835187" y="1917074"/>
                    </a:lnTo>
                    <a:lnTo>
                      <a:pt x="1826617" y="1920882"/>
                    </a:lnTo>
                    <a:lnTo>
                      <a:pt x="1817413" y="1924691"/>
                    </a:lnTo>
                    <a:lnTo>
                      <a:pt x="1808209" y="1927865"/>
                    </a:lnTo>
                    <a:lnTo>
                      <a:pt x="1799004" y="1930404"/>
                    </a:lnTo>
                    <a:lnTo>
                      <a:pt x="1789482" y="1932625"/>
                    </a:lnTo>
                    <a:lnTo>
                      <a:pt x="1779643" y="1934530"/>
                    </a:lnTo>
                    <a:lnTo>
                      <a:pt x="1769803" y="1935482"/>
                    </a:lnTo>
                    <a:lnTo>
                      <a:pt x="1759647" y="1936434"/>
                    </a:lnTo>
                    <a:lnTo>
                      <a:pt x="1749173" y="1936751"/>
                    </a:lnTo>
                    <a:lnTo>
                      <a:pt x="198373" y="1936751"/>
                    </a:lnTo>
                    <a:lnTo>
                      <a:pt x="188216" y="1936434"/>
                    </a:lnTo>
                    <a:lnTo>
                      <a:pt x="178377" y="1935482"/>
                    </a:lnTo>
                    <a:lnTo>
                      <a:pt x="168538" y="1934530"/>
                    </a:lnTo>
                    <a:lnTo>
                      <a:pt x="158699" y="1932625"/>
                    </a:lnTo>
                    <a:lnTo>
                      <a:pt x="148859" y="1930404"/>
                    </a:lnTo>
                    <a:lnTo>
                      <a:pt x="139655" y="1927865"/>
                    </a:lnTo>
                    <a:lnTo>
                      <a:pt x="130133" y="1924691"/>
                    </a:lnTo>
                    <a:lnTo>
                      <a:pt x="121246" y="1920882"/>
                    </a:lnTo>
                    <a:lnTo>
                      <a:pt x="112359" y="1917074"/>
                    </a:lnTo>
                    <a:lnTo>
                      <a:pt x="103789" y="1912631"/>
                    </a:lnTo>
                    <a:lnTo>
                      <a:pt x="95537" y="1907870"/>
                    </a:lnTo>
                    <a:lnTo>
                      <a:pt x="87602" y="1902792"/>
                    </a:lnTo>
                    <a:lnTo>
                      <a:pt x="79984" y="1897397"/>
                    </a:lnTo>
                    <a:lnTo>
                      <a:pt x="72049" y="1891366"/>
                    </a:lnTo>
                    <a:lnTo>
                      <a:pt x="65067" y="1885336"/>
                    </a:lnTo>
                    <a:lnTo>
                      <a:pt x="58084" y="1878671"/>
                    </a:lnTo>
                    <a:lnTo>
                      <a:pt x="51418" y="1871689"/>
                    </a:lnTo>
                    <a:lnTo>
                      <a:pt x="45388" y="1864707"/>
                    </a:lnTo>
                    <a:lnTo>
                      <a:pt x="39357" y="1856773"/>
                    </a:lnTo>
                    <a:lnTo>
                      <a:pt x="33962" y="1849156"/>
                    </a:lnTo>
                    <a:lnTo>
                      <a:pt x="28883" y="1841221"/>
                    </a:lnTo>
                    <a:lnTo>
                      <a:pt x="24122" y="1832969"/>
                    </a:lnTo>
                    <a:lnTo>
                      <a:pt x="19679" y="1824400"/>
                    </a:lnTo>
                    <a:lnTo>
                      <a:pt x="15870" y="1815831"/>
                    </a:lnTo>
                    <a:lnTo>
                      <a:pt x="12061" y="1806627"/>
                    </a:lnTo>
                    <a:lnTo>
                      <a:pt x="8887" y="1797423"/>
                    </a:lnTo>
                    <a:lnTo>
                      <a:pt x="6348" y="1787902"/>
                    </a:lnTo>
                    <a:lnTo>
                      <a:pt x="4126" y="1778063"/>
                    </a:lnTo>
                    <a:lnTo>
                      <a:pt x="2222" y="1768860"/>
                    </a:lnTo>
                    <a:lnTo>
                      <a:pt x="1270" y="1758704"/>
                    </a:lnTo>
                    <a:lnTo>
                      <a:pt x="318" y="1748865"/>
                    </a:lnTo>
                    <a:lnTo>
                      <a:pt x="0" y="1738391"/>
                    </a:lnTo>
                    <a:lnTo>
                      <a:pt x="0" y="517448"/>
                    </a:lnTo>
                    <a:lnTo>
                      <a:pt x="318" y="507292"/>
                    </a:lnTo>
                    <a:lnTo>
                      <a:pt x="1270" y="497453"/>
                    </a:lnTo>
                    <a:lnTo>
                      <a:pt x="2222" y="487297"/>
                    </a:lnTo>
                    <a:lnTo>
                      <a:pt x="4126" y="477776"/>
                    </a:lnTo>
                    <a:lnTo>
                      <a:pt x="6348" y="467937"/>
                    </a:lnTo>
                    <a:lnTo>
                      <a:pt x="8887" y="458416"/>
                    </a:lnTo>
                    <a:lnTo>
                      <a:pt x="12061" y="449212"/>
                    </a:lnTo>
                    <a:lnTo>
                      <a:pt x="15870" y="440008"/>
                    </a:lnTo>
                    <a:lnTo>
                      <a:pt x="19679" y="431439"/>
                    </a:lnTo>
                    <a:lnTo>
                      <a:pt x="24122" y="423187"/>
                    </a:lnTo>
                    <a:lnTo>
                      <a:pt x="28883" y="414618"/>
                    </a:lnTo>
                    <a:lnTo>
                      <a:pt x="33962" y="406684"/>
                    </a:lnTo>
                    <a:lnTo>
                      <a:pt x="39357" y="399067"/>
                    </a:lnTo>
                    <a:lnTo>
                      <a:pt x="45388" y="391450"/>
                    </a:lnTo>
                    <a:lnTo>
                      <a:pt x="51418" y="384150"/>
                    </a:lnTo>
                    <a:lnTo>
                      <a:pt x="58084" y="377168"/>
                    </a:lnTo>
                    <a:lnTo>
                      <a:pt x="65067" y="370503"/>
                    </a:lnTo>
                    <a:lnTo>
                      <a:pt x="72049" y="364473"/>
                    </a:lnTo>
                    <a:lnTo>
                      <a:pt x="79984" y="358443"/>
                    </a:lnTo>
                    <a:lnTo>
                      <a:pt x="87602" y="353047"/>
                    </a:lnTo>
                    <a:lnTo>
                      <a:pt x="95537" y="347969"/>
                    </a:lnTo>
                    <a:lnTo>
                      <a:pt x="103789" y="343209"/>
                    </a:lnTo>
                    <a:lnTo>
                      <a:pt x="112359" y="338766"/>
                    </a:lnTo>
                    <a:lnTo>
                      <a:pt x="121246" y="334957"/>
                    </a:lnTo>
                    <a:lnTo>
                      <a:pt x="130133" y="331149"/>
                    </a:lnTo>
                    <a:lnTo>
                      <a:pt x="139655" y="328292"/>
                    </a:lnTo>
                    <a:lnTo>
                      <a:pt x="148859" y="325436"/>
                    </a:lnTo>
                    <a:lnTo>
                      <a:pt x="158699" y="323214"/>
                    </a:lnTo>
                    <a:lnTo>
                      <a:pt x="168538" y="321310"/>
                    </a:lnTo>
                    <a:lnTo>
                      <a:pt x="178377" y="320358"/>
                    </a:lnTo>
                    <a:lnTo>
                      <a:pt x="188216" y="319723"/>
                    </a:lnTo>
                    <a:lnTo>
                      <a:pt x="198373" y="319088"/>
                    </a:lnTo>
                    <a:close/>
                    <a:moveTo>
                      <a:pt x="2076641" y="106363"/>
                    </a:moveTo>
                    <a:lnTo>
                      <a:pt x="2082030" y="106363"/>
                    </a:lnTo>
                    <a:lnTo>
                      <a:pt x="2087102" y="106363"/>
                    </a:lnTo>
                    <a:lnTo>
                      <a:pt x="2092174" y="106679"/>
                    </a:lnTo>
                    <a:lnTo>
                      <a:pt x="2097246" y="107313"/>
                    </a:lnTo>
                    <a:lnTo>
                      <a:pt x="2102318" y="108263"/>
                    </a:lnTo>
                    <a:lnTo>
                      <a:pt x="2107390" y="109213"/>
                    </a:lnTo>
                    <a:lnTo>
                      <a:pt x="2112145" y="110797"/>
                    </a:lnTo>
                    <a:lnTo>
                      <a:pt x="2117217" y="112064"/>
                    </a:lnTo>
                    <a:lnTo>
                      <a:pt x="2121972" y="113965"/>
                    </a:lnTo>
                    <a:lnTo>
                      <a:pt x="2126727" y="116182"/>
                    </a:lnTo>
                    <a:lnTo>
                      <a:pt x="2131482" y="118399"/>
                    </a:lnTo>
                    <a:lnTo>
                      <a:pt x="2136237" y="120933"/>
                    </a:lnTo>
                    <a:lnTo>
                      <a:pt x="2140358" y="123784"/>
                    </a:lnTo>
                    <a:lnTo>
                      <a:pt x="2144796" y="126634"/>
                    </a:lnTo>
                    <a:lnTo>
                      <a:pt x="2148916" y="130119"/>
                    </a:lnTo>
                    <a:lnTo>
                      <a:pt x="2153354" y="133603"/>
                    </a:lnTo>
                    <a:lnTo>
                      <a:pt x="2157158" y="137087"/>
                    </a:lnTo>
                    <a:lnTo>
                      <a:pt x="2166351" y="146589"/>
                    </a:lnTo>
                    <a:lnTo>
                      <a:pt x="2169838" y="150707"/>
                    </a:lnTo>
                    <a:lnTo>
                      <a:pt x="2173642" y="154825"/>
                    </a:lnTo>
                    <a:lnTo>
                      <a:pt x="2176812" y="158626"/>
                    </a:lnTo>
                    <a:lnTo>
                      <a:pt x="2179665" y="163060"/>
                    </a:lnTo>
                    <a:lnTo>
                      <a:pt x="2182835" y="167811"/>
                    </a:lnTo>
                    <a:lnTo>
                      <a:pt x="2185371" y="172246"/>
                    </a:lnTo>
                    <a:lnTo>
                      <a:pt x="2187273" y="176997"/>
                    </a:lnTo>
                    <a:lnTo>
                      <a:pt x="2189492" y="181748"/>
                    </a:lnTo>
                    <a:lnTo>
                      <a:pt x="2191394" y="186183"/>
                    </a:lnTo>
                    <a:lnTo>
                      <a:pt x="2192979" y="191567"/>
                    </a:lnTo>
                    <a:lnTo>
                      <a:pt x="2194247" y="196002"/>
                    </a:lnTo>
                    <a:lnTo>
                      <a:pt x="2195515" y="201387"/>
                    </a:lnTo>
                    <a:lnTo>
                      <a:pt x="2196149" y="206454"/>
                    </a:lnTo>
                    <a:lnTo>
                      <a:pt x="2196783" y="211522"/>
                    </a:lnTo>
                    <a:lnTo>
                      <a:pt x="2197100" y="216590"/>
                    </a:lnTo>
                    <a:lnTo>
                      <a:pt x="2197100" y="221658"/>
                    </a:lnTo>
                    <a:lnTo>
                      <a:pt x="2197100" y="226726"/>
                    </a:lnTo>
                    <a:lnTo>
                      <a:pt x="2196783" y="231794"/>
                    </a:lnTo>
                    <a:lnTo>
                      <a:pt x="2196149" y="236862"/>
                    </a:lnTo>
                    <a:lnTo>
                      <a:pt x="2195515" y="241613"/>
                    </a:lnTo>
                    <a:lnTo>
                      <a:pt x="2194247" y="246681"/>
                    </a:lnTo>
                    <a:lnTo>
                      <a:pt x="2192979" y="251749"/>
                    </a:lnTo>
                    <a:lnTo>
                      <a:pt x="2191394" y="256500"/>
                    </a:lnTo>
                    <a:lnTo>
                      <a:pt x="2189492" y="261251"/>
                    </a:lnTo>
                    <a:lnTo>
                      <a:pt x="2187273" y="266319"/>
                    </a:lnTo>
                    <a:lnTo>
                      <a:pt x="2185371" y="270754"/>
                    </a:lnTo>
                    <a:lnTo>
                      <a:pt x="2182835" y="275505"/>
                    </a:lnTo>
                    <a:lnTo>
                      <a:pt x="2179665" y="279623"/>
                    </a:lnTo>
                    <a:lnTo>
                      <a:pt x="2176812" y="284057"/>
                    </a:lnTo>
                    <a:lnTo>
                      <a:pt x="2173642" y="288492"/>
                    </a:lnTo>
                    <a:lnTo>
                      <a:pt x="2169838" y="292609"/>
                    </a:lnTo>
                    <a:lnTo>
                      <a:pt x="2166351" y="296410"/>
                    </a:lnTo>
                    <a:lnTo>
                      <a:pt x="1970764" y="491843"/>
                    </a:lnTo>
                    <a:lnTo>
                      <a:pt x="1967277" y="495010"/>
                    </a:lnTo>
                    <a:lnTo>
                      <a:pt x="1963473" y="498178"/>
                    </a:lnTo>
                    <a:lnTo>
                      <a:pt x="1959986" y="500712"/>
                    </a:lnTo>
                    <a:lnTo>
                      <a:pt x="1956816" y="502612"/>
                    </a:lnTo>
                    <a:lnTo>
                      <a:pt x="1953329" y="504513"/>
                    </a:lnTo>
                    <a:lnTo>
                      <a:pt x="1950476" y="505463"/>
                    </a:lnTo>
                    <a:lnTo>
                      <a:pt x="1947623" y="505780"/>
                    </a:lnTo>
                    <a:lnTo>
                      <a:pt x="1944771" y="506413"/>
                    </a:lnTo>
                    <a:lnTo>
                      <a:pt x="1941918" y="505780"/>
                    </a:lnTo>
                    <a:lnTo>
                      <a:pt x="1939382" y="505463"/>
                    </a:lnTo>
                    <a:lnTo>
                      <a:pt x="1936846" y="504513"/>
                    </a:lnTo>
                    <a:lnTo>
                      <a:pt x="1933993" y="502929"/>
                    </a:lnTo>
                    <a:lnTo>
                      <a:pt x="1931457" y="501662"/>
                    </a:lnTo>
                    <a:lnTo>
                      <a:pt x="1928921" y="499445"/>
                    </a:lnTo>
                    <a:lnTo>
                      <a:pt x="1924166" y="494694"/>
                    </a:lnTo>
                    <a:lnTo>
                      <a:pt x="1919094" y="489309"/>
                    </a:lnTo>
                    <a:lnTo>
                      <a:pt x="1914022" y="482657"/>
                    </a:lnTo>
                    <a:lnTo>
                      <a:pt x="1903561" y="467770"/>
                    </a:lnTo>
                    <a:lnTo>
                      <a:pt x="1897855" y="459852"/>
                    </a:lnTo>
                    <a:lnTo>
                      <a:pt x="1891515" y="451616"/>
                    </a:lnTo>
                    <a:lnTo>
                      <a:pt x="1884541" y="443698"/>
                    </a:lnTo>
                    <a:lnTo>
                      <a:pt x="1877250" y="435779"/>
                    </a:lnTo>
                    <a:lnTo>
                      <a:pt x="1868057" y="426277"/>
                    </a:lnTo>
                    <a:lnTo>
                      <a:pt x="1859815" y="418991"/>
                    </a:lnTo>
                    <a:lnTo>
                      <a:pt x="1851890" y="412023"/>
                    </a:lnTo>
                    <a:lnTo>
                      <a:pt x="1843966" y="406005"/>
                    </a:lnTo>
                    <a:lnTo>
                      <a:pt x="1836041" y="399987"/>
                    </a:lnTo>
                    <a:lnTo>
                      <a:pt x="1820825" y="389217"/>
                    </a:lnTo>
                    <a:lnTo>
                      <a:pt x="1814485" y="384466"/>
                    </a:lnTo>
                    <a:lnTo>
                      <a:pt x="1808462" y="379398"/>
                    </a:lnTo>
                    <a:lnTo>
                      <a:pt x="1804024" y="374647"/>
                    </a:lnTo>
                    <a:lnTo>
                      <a:pt x="1802122" y="372113"/>
                    </a:lnTo>
                    <a:lnTo>
                      <a:pt x="1800220" y="369579"/>
                    </a:lnTo>
                    <a:lnTo>
                      <a:pt x="1798635" y="367045"/>
                    </a:lnTo>
                    <a:lnTo>
                      <a:pt x="1798001" y="364511"/>
                    </a:lnTo>
                    <a:lnTo>
                      <a:pt x="1797367" y="361660"/>
                    </a:lnTo>
                    <a:lnTo>
                      <a:pt x="1797050" y="359126"/>
                    </a:lnTo>
                    <a:lnTo>
                      <a:pt x="1797367" y="355959"/>
                    </a:lnTo>
                    <a:lnTo>
                      <a:pt x="1797684" y="353108"/>
                    </a:lnTo>
                    <a:lnTo>
                      <a:pt x="1798635" y="349941"/>
                    </a:lnTo>
                    <a:lnTo>
                      <a:pt x="1800220" y="346773"/>
                    </a:lnTo>
                    <a:lnTo>
                      <a:pt x="1802439" y="343289"/>
                    </a:lnTo>
                    <a:lnTo>
                      <a:pt x="1804975" y="340122"/>
                    </a:lnTo>
                    <a:lnTo>
                      <a:pt x="1807828" y="336637"/>
                    </a:lnTo>
                    <a:lnTo>
                      <a:pt x="1811632" y="332520"/>
                    </a:lnTo>
                    <a:lnTo>
                      <a:pt x="2006902" y="137087"/>
                    </a:lnTo>
                    <a:lnTo>
                      <a:pt x="2011023" y="133603"/>
                    </a:lnTo>
                    <a:lnTo>
                      <a:pt x="2014827" y="130119"/>
                    </a:lnTo>
                    <a:lnTo>
                      <a:pt x="2019265" y="126634"/>
                    </a:lnTo>
                    <a:lnTo>
                      <a:pt x="2023703" y="123784"/>
                    </a:lnTo>
                    <a:lnTo>
                      <a:pt x="2028141" y="120933"/>
                    </a:lnTo>
                    <a:lnTo>
                      <a:pt x="2032896" y="118399"/>
                    </a:lnTo>
                    <a:lnTo>
                      <a:pt x="2037017" y="116182"/>
                    </a:lnTo>
                    <a:lnTo>
                      <a:pt x="2041772" y="113965"/>
                    </a:lnTo>
                    <a:lnTo>
                      <a:pt x="2046843" y="112064"/>
                    </a:lnTo>
                    <a:lnTo>
                      <a:pt x="2051598" y="110797"/>
                    </a:lnTo>
                    <a:lnTo>
                      <a:pt x="2056670" y="109213"/>
                    </a:lnTo>
                    <a:lnTo>
                      <a:pt x="2061425" y="108263"/>
                    </a:lnTo>
                    <a:lnTo>
                      <a:pt x="2066497" y="107313"/>
                    </a:lnTo>
                    <a:lnTo>
                      <a:pt x="2071569" y="106679"/>
                    </a:lnTo>
                    <a:lnTo>
                      <a:pt x="2076641" y="106363"/>
                    </a:lnTo>
                    <a:close/>
                    <a:moveTo>
                      <a:pt x="2213628" y="19050"/>
                    </a:moveTo>
                    <a:lnTo>
                      <a:pt x="2219371" y="19369"/>
                    </a:lnTo>
                    <a:lnTo>
                      <a:pt x="2225751" y="20007"/>
                    </a:lnTo>
                    <a:lnTo>
                      <a:pt x="2231493" y="21602"/>
                    </a:lnTo>
                    <a:lnTo>
                      <a:pt x="2237236" y="23516"/>
                    </a:lnTo>
                    <a:lnTo>
                      <a:pt x="2242978" y="26387"/>
                    </a:lnTo>
                    <a:lnTo>
                      <a:pt x="2248401" y="29258"/>
                    </a:lnTo>
                    <a:lnTo>
                      <a:pt x="2253506" y="33087"/>
                    </a:lnTo>
                    <a:lnTo>
                      <a:pt x="2258291" y="37234"/>
                    </a:lnTo>
                    <a:lnTo>
                      <a:pt x="2262757" y="42019"/>
                    </a:lnTo>
                    <a:lnTo>
                      <a:pt x="2266266" y="47123"/>
                    </a:lnTo>
                    <a:lnTo>
                      <a:pt x="2269457" y="52547"/>
                    </a:lnTo>
                    <a:lnTo>
                      <a:pt x="2272009" y="58608"/>
                    </a:lnTo>
                    <a:lnTo>
                      <a:pt x="2273923" y="64350"/>
                    </a:lnTo>
                    <a:lnTo>
                      <a:pt x="2275518" y="70412"/>
                    </a:lnTo>
                    <a:lnTo>
                      <a:pt x="2276475" y="76154"/>
                    </a:lnTo>
                    <a:lnTo>
                      <a:pt x="2276475" y="82216"/>
                    </a:lnTo>
                    <a:lnTo>
                      <a:pt x="2276475" y="88277"/>
                    </a:lnTo>
                    <a:lnTo>
                      <a:pt x="2275518" y="94338"/>
                    </a:lnTo>
                    <a:lnTo>
                      <a:pt x="2273923" y="100400"/>
                    </a:lnTo>
                    <a:lnTo>
                      <a:pt x="2272009" y="106142"/>
                    </a:lnTo>
                    <a:lnTo>
                      <a:pt x="2269457" y="111565"/>
                    </a:lnTo>
                    <a:lnTo>
                      <a:pt x="2266266" y="117308"/>
                    </a:lnTo>
                    <a:lnTo>
                      <a:pt x="2262757" y="122412"/>
                    </a:lnTo>
                    <a:lnTo>
                      <a:pt x="2258291" y="126878"/>
                    </a:lnTo>
                    <a:lnTo>
                      <a:pt x="2241064" y="144105"/>
                    </a:lnTo>
                    <a:lnTo>
                      <a:pt x="2236598" y="148253"/>
                    </a:lnTo>
                    <a:lnTo>
                      <a:pt x="2232769" y="150805"/>
                    </a:lnTo>
                    <a:lnTo>
                      <a:pt x="2230855" y="151443"/>
                    </a:lnTo>
                    <a:lnTo>
                      <a:pt x="2228941" y="152400"/>
                    </a:lnTo>
                    <a:lnTo>
                      <a:pt x="2227346" y="152400"/>
                    </a:lnTo>
                    <a:lnTo>
                      <a:pt x="2225751" y="152400"/>
                    </a:lnTo>
                    <a:lnTo>
                      <a:pt x="2224156" y="152081"/>
                    </a:lnTo>
                    <a:lnTo>
                      <a:pt x="2222880" y="151443"/>
                    </a:lnTo>
                    <a:lnTo>
                      <a:pt x="2220009" y="149848"/>
                    </a:lnTo>
                    <a:lnTo>
                      <a:pt x="2217456" y="147295"/>
                    </a:lnTo>
                    <a:lnTo>
                      <a:pt x="2214904" y="143786"/>
                    </a:lnTo>
                    <a:lnTo>
                      <a:pt x="2212352" y="140277"/>
                    </a:lnTo>
                    <a:lnTo>
                      <a:pt x="2209800" y="135811"/>
                    </a:lnTo>
                    <a:lnTo>
                      <a:pt x="2204058" y="126240"/>
                    </a:lnTo>
                    <a:lnTo>
                      <a:pt x="2201186" y="121455"/>
                    </a:lnTo>
                    <a:lnTo>
                      <a:pt x="2197358" y="116351"/>
                    </a:lnTo>
                    <a:lnTo>
                      <a:pt x="2193530" y="111246"/>
                    </a:lnTo>
                    <a:lnTo>
                      <a:pt x="2189064" y="106461"/>
                    </a:lnTo>
                    <a:lnTo>
                      <a:pt x="2184278" y="101995"/>
                    </a:lnTo>
                    <a:lnTo>
                      <a:pt x="2179493" y="98167"/>
                    </a:lnTo>
                    <a:lnTo>
                      <a:pt x="2174389" y="94657"/>
                    </a:lnTo>
                    <a:lnTo>
                      <a:pt x="2169285" y="91467"/>
                    </a:lnTo>
                    <a:lnTo>
                      <a:pt x="2159714" y="85725"/>
                    </a:lnTo>
                    <a:lnTo>
                      <a:pt x="2155248" y="83173"/>
                    </a:lnTo>
                    <a:lnTo>
                      <a:pt x="2151739" y="80620"/>
                    </a:lnTo>
                    <a:lnTo>
                      <a:pt x="2148229" y="78068"/>
                    </a:lnTo>
                    <a:lnTo>
                      <a:pt x="2145677" y="75516"/>
                    </a:lnTo>
                    <a:lnTo>
                      <a:pt x="2144082" y="72964"/>
                    </a:lnTo>
                    <a:lnTo>
                      <a:pt x="2143763" y="71369"/>
                    </a:lnTo>
                    <a:lnTo>
                      <a:pt x="2143125" y="69774"/>
                    </a:lnTo>
                    <a:lnTo>
                      <a:pt x="2143125" y="68179"/>
                    </a:lnTo>
                    <a:lnTo>
                      <a:pt x="2143763" y="66584"/>
                    </a:lnTo>
                    <a:lnTo>
                      <a:pt x="2144082" y="64669"/>
                    </a:lnTo>
                    <a:lnTo>
                      <a:pt x="2144720" y="63074"/>
                    </a:lnTo>
                    <a:lnTo>
                      <a:pt x="2147591" y="59246"/>
                    </a:lnTo>
                    <a:lnTo>
                      <a:pt x="2151419" y="54780"/>
                    </a:lnTo>
                    <a:lnTo>
                      <a:pt x="2168647" y="37234"/>
                    </a:lnTo>
                    <a:lnTo>
                      <a:pt x="2173751" y="33087"/>
                    </a:lnTo>
                    <a:lnTo>
                      <a:pt x="2178855" y="29258"/>
                    </a:lnTo>
                    <a:lnTo>
                      <a:pt x="2183959" y="26387"/>
                    </a:lnTo>
                    <a:lnTo>
                      <a:pt x="2189702" y="23516"/>
                    </a:lnTo>
                    <a:lnTo>
                      <a:pt x="2195125" y="21602"/>
                    </a:lnTo>
                    <a:lnTo>
                      <a:pt x="2201506" y="20007"/>
                    </a:lnTo>
                    <a:lnTo>
                      <a:pt x="2207248" y="19369"/>
                    </a:lnTo>
                    <a:lnTo>
                      <a:pt x="2213628" y="19050"/>
                    </a:lnTo>
                    <a:close/>
                    <a:moveTo>
                      <a:pt x="1985550" y="0"/>
                    </a:moveTo>
                    <a:lnTo>
                      <a:pt x="1989686" y="0"/>
                    </a:lnTo>
                    <a:lnTo>
                      <a:pt x="1993822" y="0"/>
                    </a:lnTo>
                    <a:lnTo>
                      <a:pt x="1997640" y="634"/>
                    </a:lnTo>
                    <a:lnTo>
                      <a:pt x="2001776" y="1903"/>
                    </a:lnTo>
                    <a:lnTo>
                      <a:pt x="2005594" y="2855"/>
                    </a:lnTo>
                    <a:lnTo>
                      <a:pt x="2009411" y="4759"/>
                    </a:lnTo>
                    <a:lnTo>
                      <a:pt x="2012911" y="6980"/>
                    </a:lnTo>
                    <a:lnTo>
                      <a:pt x="2016411" y="9518"/>
                    </a:lnTo>
                    <a:lnTo>
                      <a:pt x="2019592" y="12374"/>
                    </a:lnTo>
                    <a:lnTo>
                      <a:pt x="2022456" y="15229"/>
                    </a:lnTo>
                    <a:lnTo>
                      <a:pt x="2025001" y="19037"/>
                    </a:lnTo>
                    <a:lnTo>
                      <a:pt x="2026910" y="22210"/>
                    </a:lnTo>
                    <a:lnTo>
                      <a:pt x="2028819" y="26334"/>
                    </a:lnTo>
                    <a:lnTo>
                      <a:pt x="2030091" y="29824"/>
                    </a:lnTo>
                    <a:lnTo>
                      <a:pt x="2031364" y="33949"/>
                    </a:lnTo>
                    <a:lnTo>
                      <a:pt x="2031682" y="37757"/>
                    </a:lnTo>
                    <a:lnTo>
                      <a:pt x="2032000" y="41881"/>
                    </a:lnTo>
                    <a:lnTo>
                      <a:pt x="2031682" y="46006"/>
                    </a:lnTo>
                    <a:lnTo>
                      <a:pt x="2031046" y="49813"/>
                    </a:lnTo>
                    <a:lnTo>
                      <a:pt x="2030091" y="53938"/>
                    </a:lnTo>
                    <a:lnTo>
                      <a:pt x="2028819" y="57745"/>
                    </a:lnTo>
                    <a:lnTo>
                      <a:pt x="2026910" y="61553"/>
                    </a:lnTo>
                    <a:lnTo>
                      <a:pt x="2025001" y="65043"/>
                    </a:lnTo>
                    <a:lnTo>
                      <a:pt x="2022456" y="68533"/>
                    </a:lnTo>
                    <a:lnTo>
                      <a:pt x="2019592" y="71706"/>
                    </a:lnTo>
                    <a:lnTo>
                      <a:pt x="1637177" y="453081"/>
                    </a:lnTo>
                    <a:lnTo>
                      <a:pt x="1633995" y="455937"/>
                    </a:lnTo>
                    <a:lnTo>
                      <a:pt x="1630814" y="458158"/>
                    </a:lnTo>
                    <a:lnTo>
                      <a:pt x="1626996" y="460379"/>
                    </a:lnTo>
                    <a:lnTo>
                      <a:pt x="1623496" y="462283"/>
                    </a:lnTo>
                    <a:lnTo>
                      <a:pt x="1619360" y="463552"/>
                    </a:lnTo>
                    <a:lnTo>
                      <a:pt x="1615224" y="464186"/>
                    </a:lnTo>
                    <a:lnTo>
                      <a:pt x="1611407" y="465138"/>
                    </a:lnTo>
                    <a:lnTo>
                      <a:pt x="1607271" y="465138"/>
                    </a:lnTo>
                    <a:lnTo>
                      <a:pt x="1603135" y="465138"/>
                    </a:lnTo>
                    <a:lnTo>
                      <a:pt x="1599317" y="464186"/>
                    </a:lnTo>
                    <a:lnTo>
                      <a:pt x="1595181" y="463552"/>
                    </a:lnTo>
                    <a:lnTo>
                      <a:pt x="1591681" y="462283"/>
                    </a:lnTo>
                    <a:lnTo>
                      <a:pt x="1587864" y="460379"/>
                    </a:lnTo>
                    <a:lnTo>
                      <a:pt x="1584364" y="458158"/>
                    </a:lnTo>
                    <a:lnTo>
                      <a:pt x="1580864" y="455937"/>
                    </a:lnTo>
                    <a:lnTo>
                      <a:pt x="1577683" y="453081"/>
                    </a:lnTo>
                    <a:lnTo>
                      <a:pt x="1574819" y="449591"/>
                    </a:lnTo>
                    <a:lnTo>
                      <a:pt x="1572274" y="446418"/>
                    </a:lnTo>
                    <a:lnTo>
                      <a:pt x="1570047" y="442928"/>
                    </a:lnTo>
                    <a:lnTo>
                      <a:pt x="1568138" y="439121"/>
                    </a:lnTo>
                    <a:lnTo>
                      <a:pt x="1567184" y="435314"/>
                    </a:lnTo>
                    <a:lnTo>
                      <a:pt x="1565911" y="431189"/>
                    </a:lnTo>
                    <a:lnTo>
                      <a:pt x="1565275" y="427381"/>
                    </a:lnTo>
                    <a:lnTo>
                      <a:pt x="1565275" y="423257"/>
                    </a:lnTo>
                    <a:lnTo>
                      <a:pt x="1565275" y="419132"/>
                    </a:lnTo>
                    <a:lnTo>
                      <a:pt x="1565911" y="415007"/>
                    </a:lnTo>
                    <a:lnTo>
                      <a:pt x="1567184" y="411517"/>
                    </a:lnTo>
                    <a:lnTo>
                      <a:pt x="1568138" y="407393"/>
                    </a:lnTo>
                    <a:lnTo>
                      <a:pt x="1570047" y="403902"/>
                    </a:lnTo>
                    <a:lnTo>
                      <a:pt x="1572274" y="400095"/>
                    </a:lnTo>
                    <a:lnTo>
                      <a:pt x="1574819" y="396922"/>
                    </a:lnTo>
                    <a:lnTo>
                      <a:pt x="1577683" y="393749"/>
                    </a:lnTo>
                    <a:lnTo>
                      <a:pt x="1960098" y="12374"/>
                    </a:lnTo>
                    <a:lnTo>
                      <a:pt x="1962962" y="9518"/>
                    </a:lnTo>
                    <a:lnTo>
                      <a:pt x="1966779" y="6980"/>
                    </a:lnTo>
                    <a:lnTo>
                      <a:pt x="1970279" y="4759"/>
                    </a:lnTo>
                    <a:lnTo>
                      <a:pt x="1974097" y="2855"/>
                    </a:lnTo>
                    <a:lnTo>
                      <a:pt x="1977596" y="1903"/>
                    </a:lnTo>
                    <a:lnTo>
                      <a:pt x="1981732" y="634"/>
                    </a:lnTo>
                    <a:lnTo>
                      <a:pt x="198555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>
                  <a:contourClr>
                    <a:srgbClr val="FFFFFF"/>
                  </a:contourClr>
                </a:sp3d>
              </a:bodyPr>
              <a:lstStyle/>
              <a:p>
                <a:pPr algn="ctr">
                  <a:defRPr/>
                </a:pPr>
                <a:endParaRPr lang="zh-CN" altLang="en-US" sz="3600" dirty="0">
                  <a:solidFill>
                    <a:srgbClr val="FFFFFF"/>
                  </a:solidFill>
                  <a:ea typeface="微软雅黑" pitchFamily="34" charset="-122"/>
                </a:endParaRPr>
              </a:p>
            </p:txBody>
          </p:sp>
        </p:grpSp>
        <p:sp>
          <p:nvSpPr>
            <p:cNvPr id="6" name="TextBox 6"/>
            <p:cNvSpPr txBox="1">
              <a:spLocks noChangeArrowheads="1"/>
            </p:cNvSpPr>
            <p:nvPr/>
          </p:nvSpPr>
          <p:spPr bwMode="auto">
            <a:xfrm>
              <a:off x="1520154" y="5062184"/>
              <a:ext cx="3507240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dirty="0">
                  <a:latin typeface="Times New Roman" pitchFamily="18" charset="0"/>
                  <a:ea typeface="黑体" pitchFamily="49" charset="-122"/>
                </a:rPr>
                <a:t>3.5  </a:t>
              </a:r>
              <a:r>
                <a:rPr lang="zh-CN" altLang="en-US" sz="3600" dirty="0">
                  <a:latin typeface="Times New Roman" pitchFamily="18" charset="0"/>
                  <a:ea typeface="黑体" pitchFamily="49" charset="-122"/>
                </a:rPr>
                <a:t>本章小结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921980" y="1088583"/>
            <a:ext cx="2378140" cy="668910"/>
            <a:chOff x="927100" y="1197990"/>
            <a:chExt cx="2378140" cy="668910"/>
          </a:xfrm>
        </p:grpSpPr>
        <p:sp>
          <p:nvSpPr>
            <p:cNvPr id="10" name="矩形 9"/>
            <p:cNvSpPr/>
            <p:nvPr/>
          </p:nvSpPr>
          <p:spPr>
            <a:xfrm>
              <a:off x="1472687" y="1197990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内容回顾</a:t>
              </a:r>
            </a:p>
          </p:txBody>
        </p:sp>
        <p:grpSp>
          <p:nvGrpSpPr>
            <p:cNvPr id="11" name="组合 99"/>
            <p:cNvGrpSpPr/>
            <p:nvPr/>
          </p:nvGrpSpPr>
          <p:grpSpPr>
            <a:xfrm>
              <a:off x="927100" y="1214339"/>
              <a:ext cx="643729" cy="652561"/>
              <a:chOff x="5547069" y="765931"/>
              <a:chExt cx="1482696" cy="1322356"/>
            </a:xfrm>
          </p:grpSpPr>
          <p:grpSp>
            <p:nvGrpSpPr>
              <p:cNvPr id="12" name="组合 38"/>
              <p:cNvGrpSpPr/>
              <p:nvPr/>
            </p:nvGrpSpPr>
            <p:grpSpPr>
              <a:xfrm>
                <a:off x="5547069" y="765931"/>
                <a:ext cx="1482696" cy="1322356"/>
                <a:chOff x="3337529" y="1161598"/>
                <a:chExt cx="2138277" cy="1907040"/>
              </a:xfrm>
            </p:grpSpPr>
            <p:sp>
              <p:nvSpPr>
                <p:cNvPr id="16" name="任意多边形 15"/>
                <p:cNvSpPr>
                  <a:spLocks/>
                </p:cNvSpPr>
                <p:nvPr/>
              </p:nvSpPr>
              <p:spPr bwMode="auto">
                <a:xfrm rot="10800000">
                  <a:off x="3342359" y="1161598"/>
                  <a:ext cx="2123116" cy="1895135"/>
                </a:xfrm>
                <a:custGeom>
                  <a:avLst/>
                  <a:gdLst>
                    <a:gd name="connsiteX0" fmla="*/ 1795626 w 2791387"/>
                    <a:gd name="connsiteY0" fmla="*/ 2117139 h 2491648"/>
                    <a:gd name="connsiteX1" fmla="*/ 1950063 w 2791387"/>
                    <a:gd name="connsiteY1" fmla="*/ 2028434 h 2491648"/>
                    <a:gd name="connsiteX2" fmla="*/ 2350454 w 2791387"/>
                    <a:gd name="connsiteY2" fmla="*/ 1334530 h 2491648"/>
                    <a:gd name="connsiteX3" fmla="*/ 2350454 w 2791387"/>
                    <a:gd name="connsiteY3" fmla="*/ 1157119 h 2491648"/>
                    <a:gd name="connsiteX4" fmla="*/ 1950063 w 2791387"/>
                    <a:gd name="connsiteY4" fmla="*/ 463215 h 2491648"/>
                    <a:gd name="connsiteX5" fmla="*/ 1795626 w 2791387"/>
                    <a:gd name="connsiteY5" fmla="*/ 374509 h 2491648"/>
                    <a:gd name="connsiteX6" fmla="*/ 994844 w 2791387"/>
                    <a:gd name="connsiteY6" fmla="*/ 374509 h 2491648"/>
                    <a:gd name="connsiteX7" fmla="*/ 840408 w 2791387"/>
                    <a:gd name="connsiteY7" fmla="*/ 463215 h 2491648"/>
                    <a:gd name="connsiteX8" fmla="*/ 440017 w 2791387"/>
                    <a:gd name="connsiteY8" fmla="*/ 1157119 h 2491648"/>
                    <a:gd name="connsiteX9" fmla="*/ 440017 w 2791387"/>
                    <a:gd name="connsiteY9" fmla="*/ 1334530 h 2491648"/>
                    <a:gd name="connsiteX10" fmla="*/ 840408 w 2791387"/>
                    <a:gd name="connsiteY10" fmla="*/ 2028434 h 2491648"/>
                    <a:gd name="connsiteX11" fmla="*/ 994844 w 2791387"/>
                    <a:gd name="connsiteY11" fmla="*/ 2117139 h 2491648"/>
                    <a:gd name="connsiteX12" fmla="*/ 1967414 w 2791387"/>
                    <a:gd name="connsiteY12" fmla="*/ 2491648 h 2491648"/>
                    <a:gd name="connsiteX13" fmla="*/ 822440 w 2791387"/>
                    <a:gd name="connsiteY13" fmla="*/ 2491648 h 2491648"/>
                    <a:gd name="connsiteX14" fmla="*/ 601623 w 2791387"/>
                    <a:gd name="connsiteY14" fmla="*/ 2364815 h 2491648"/>
                    <a:gd name="connsiteX15" fmla="*/ 29136 w 2791387"/>
                    <a:gd name="connsiteY15" fmla="*/ 1372657 h 2491648"/>
                    <a:gd name="connsiteX16" fmla="*/ 29136 w 2791387"/>
                    <a:gd name="connsiteY16" fmla="*/ 1118992 h 2491648"/>
                    <a:gd name="connsiteX17" fmla="*/ 601623 w 2791387"/>
                    <a:gd name="connsiteY17" fmla="*/ 126833 h 2491648"/>
                    <a:gd name="connsiteX18" fmla="*/ 822440 w 2791387"/>
                    <a:gd name="connsiteY18" fmla="*/ 0 h 2491648"/>
                    <a:gd name="connsiteX19" fmla="*/ 1967414 w 2791387"/>
                    <a:gd name="connsiteY19" fmla="*/ 0 h 2491648"/>
                    <a:gd name="connsiteX20" fmla="*/ 2188231 w 2791387"/>
                    <a:gd name="connsiteY20" fmla="*/ 126833 h 2491648"/>
                    <a:gd name="connsiteX21" fmla="*/ 2760718 w 2791387"/>
                    <a:gd name="connsiteY21" fmla="*/ 1118992 h 2491648"/>
                    <a:gd name="connsiteX22" fmla="*/ 2760718 w 2791387"/>
                    <a:gd name="connsiteY22" fmla="*/ 1372657 h 2491648"/>
                    <a:gd name="connsiteX23" fmla="*/ 2188231 w 2791387"/>
                    <a:gd name="connsiteY23" fmla="*/ 2364815 h 2491648"/>
                    <a:gd name="connsiteX24" fmla="*/ 1967414 w 2791387"/>
                    <a:gd name="connsiteY24" fmla="*/ 2491648 h 2491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791387" h="2491648">
                      <a:moveTo>
                        <a:pt x="1795626" y="2117139"/>
                      </a:moveTo>
                      <a:cubicBezTo>
                        <a:pt x="1852825" y="2117139"/>
                        <a:pt x="1921463" y="2077079"/>
                        <a:pt x="1950063" y="2028434"/>
                      </a:cubicBezTo>
                      <a:cubicBezTo>
                        <a:pt x="1950063" y="2028434"/>
                        <a:pt x="1950063" y="2028434"/>
                        <a:pt x="2350454" y="1334530"/>
                      </a:cubicBezTo>
                      <a:cubicBezTo>
                        <a:pt x="2379053" y="1285885"/>
                        <a:pt x="2379053" y="1205764"/>
                        <a:pt x="2350454" y="1157119"/>
                      </a:cubicBezTo>
                      <a:cubicBezTo>
                        <a:pt x="2350454" y="1157119"/>
                        <a:pt x="2350454" y="1157119"/>
                        <a:pt x="1950063" y="463215"/>
                      </a:cubicBezTo>
                      <a:cubicBezTo>
                        <a:pt x="1921463" y="414570"/>
                        <a:pt x="1852825" y="374509"/>
                        <a:pt x="1795626" y="374509"/>
                      </a:cubicBezTo>
                      <a:cubicBezTo>
                        <a:pt x="1795626" y="374509"/>
                        <a:pt x="1795626" y="374509"/>
                        <a:pt x="994844" y="374509"/>
                      </a:cubicBezTo>
                      <a:cubicBezTo>
                        <a:pt x="939075" y="374509"/>
                        <a:pt x="869007" y="414570"/>
                        <a:pt x="840408" y="463215"/>
                      </a:cubicBezTo>
                      <a:cubicBezTo>
                        <a:pt x="840408" y="463215"/>
                        <a:pt x="840408" y="463215"/>
                        <a:pt x="440017" y="1157119"/>
                      </a:cubicBezTo>
                      <a:cubicBezTo>
                        <a:pt x="412847" y="1205764"/>
                        <a:pt x="412847" y="1285885"/>
                        <a:pt x="440017" y="1334530"/>
                      </a:cubicBezTo>
                      <a:cubicBezTo>
                        <a:pt x="440017" y="1334530"/>
                        <a:pt x="440017" y="1334530"/>
                        <a:pt x="840408" y="2028434"/>
                      </a:cubicBezTo>
                      <a:cubicBezTo>
                        <a:pt x="869007" y="2077079"/>
                        <a:pt x="939075" y="2117139"/>
                        <a:pt x="994844" y="2117139"/>
                      </a:cubicBezTo>
                      <a:close/>
                      <a:moveTo>
                        <a:pt x="1967414" y="2491648"/>
                      </a:moveTo>
                      <a:lnTo>
                        <a:pt x="822440" y="2491648"/>
                      </a:lnTo>
                      <a:cubicBezTo>
                        <a:pt x="742700" y="2491648"/>
                        <a:pt x="642515" y="2434369"/>
                        <a:pt x="601623" y="2364815"/>
                      </a:cubicBezTo>
                      <a:cubicBezTo>
                        <a:pt x="29136" y="1372657"/>
                        <a:pt x="29136" y="1372657"/>
                        <a:pt x="29136" y="1372657"/>
                      </a:cubicBezTo>
                      <a:cubicBezTo>
                        <a:pt x="-9712" y="1303103"/>
                        <a:pt x="-9712" y="1188545"/>
                        <a:pt x="29136" y="1118992"/>
                      </a:cubicBezTo>
                      <a:cubicBezTo>
                        <a:pt x="601623" y="126833"/>
                        <a:pt x="601623" y="126833"/>
                        <a:pt x="601623" y="126833"/>
                      </a:cubicBezTo>
                      <a:cubicBezTo>
                        <a:pt x="642515" y="57280"/>
                        <a:pt x="742700" y="0"/>
                        <a:pt x="822440" y="0"/>
                      </a:cubicBezTo>
                      <a:cubicBezTo>
                        <a:pt x="1967414" y="0"/>
                        <a:pt x="1967414" y="0"/>
                        <a:pt x="1967414" y="0"/>
                      </a:cubicBezTo>
                      <a:cubicBezTo>
                        <a:pt x="2049198" y="0"/>
                        <a:pt x="2147339" y="57280"/>
                        <a:pt x="2188231" y="126833"/>
                      </a:cubicBezTo>
                      <a:cubicBezTo>
                        <a:pt x="2760718" y="1118992"/>
                        <a:pt x="2760718" y="1118992"/>
                        <a:pt x="2760718" y="1118992"/>
                      </a:cubicBezTo>
                      <a:cubicBezTo>
                        <a:pt x="2801610" y="1188545"/>
                        <a:pt x="2801610" y="1303103"/>
                        <a:pt x="2760718" y="1372657"/>
                      </a:cubicBezTo>
                      <a:cubicBezTo>
                        <a:pt x="2188231" y="2364815"/>
                        <a:pt x="2188231" y="2364815"/>
                        <a:pt x="2188231" y="2364815"/>
                      </a:cubicBezTo>
                      <a:cubicBezTo>
                        <a:pt x="2147339" y="2434369"/>
                        <a:pt x="2049198" y="2491648"/>
                        <a:pt x="1967414" y="2491648"/>
                      </a:cubicBezTo>
                      <a:close/>
                    </a:path>
                  </a:pathLst>
                </a:custGeom>
                <a:solidFill>
                  <a:srgbClr val="00AF92"/>
                </a:solidFill>
                <a:ln w="19050">
                  <a:noFill/>
                </a:ln>
                <a:effectLst>
                  <a:innerShdw blurRad="63500" dist="63500" dir="2700000">
                    <a:prstClr val="black">
                      <a:alpha val="50000"/>
                    </a:prstClr>
                  </a:innerShdw>
                </a:effec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" name="Freeform 5"/>
                <p:cNvSpPr>
                  <a:spLocks/>
                </p:cNvSpPr>
                <p:nvPr/>
              </p:nvSpPr>
              <p:spPr bwMode="auto">
                <a:xfrm rot="10800000">
                  <a:off x="3337529" y="1173504"/>
                  <a:ext cx="2138277" cy="1895134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0">
                        <a:schemeClr val="bg1"/>
                      </a:gs>
                      <a:gs pos="100000">
                        <a:srgbClr val="B4B4B4"/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" name="Freeform 5"/>
                <p:cNvSpPr>
                  <a:spLocks/>
                </p:cNvSpPr>
                <p:nvPr/>
              </p:nvSpPr>
              <p:spPr bwMode="auto">
                <a:xfrm rot="10800000">
                  <a:off x="3656172" y="1456206"/>
                  <a:ext cx="1495486" cy="1325435"/>
                </a:xfrm>
                <a:custGeom>
                  <a:avLst/>
                  <a:gdLst>
                    <a:gd name="T0" fmla="*/ 407 w 1375"/>
                    <a:gd name="T1" fmla="*/ 1218 h 1218"/>
                    <a:gd name="T2" fmla="*/ 299 w 1375"/>
                    <a:gd name="T3" fmla="*/ 1156 h 1218"/>
                    <a:gd name="T4" fmla="*/ 19 w 1375"/>
                    <a:gd name="T5" fmla="*/ 671 h 1218"/>
                    <a:gd name="T6" fmla="*/ 19 w 1375"/>
                    <a:gd name="T7" fmla="*/ 547 h 1218"/>
                    <a:gd name="T8" fmla="*/ 299 w 1375"/>
                    <a:gd name="T9" fmla="*/ 62 h 1218"/>
                    <a:gd name="T10" fmla="*/ 407 w 1375"/>
                    <a:gd name="T11" fmla="*/ 0 h 1218"/>
                    <a:gd name="T12" fmla="*/ 967 w 1375"/>
                    <a:gd name="T13" fmla="*/ 0 h 1218"/>
                    <a:gd name="T14" fmla="*/ 1075 w 1375"/>
                    <a:gd name="T15" fmla="*/ 62 h 1218"/>
                    <a:gd name="T16" fmla="*/ 1355 w 1375"/>
                    <a:gd name="T17" fmla="*/ 547 h 1218"/>
                    <a:gd name="T18" fmla="*/ 1355 w 1375"/>
                    <a:gd name="T19" fmla="*/ 671 h 1218"/>
                    <a:gd name="T20" fmla="*/ 1075 w 1375"/>
                    <a:gd name="T21" fmla="*/ 1156 h 1218"/>
                    <a:gd name="T22" fmla="*/ 967 w 1375"/>
                    <a:gd name="T23" fmla="*/ 1218 h 1218"/>
                    <a:gd name="T24" fmla="*/ 407 w 1375"/>
                    <a:gd name="T25" fmla="*/ 1218 h 12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375" h="1218">
                      <a:moveTo>
                        <a:pt x="407" y="1218"/>
                      </a:moveTo>
                      <a:cubicBezTo>
                        <a:pt x="368" y="1218"/>
                        <a:pt x="319" y="1190"/>
                        <a:pt x="299" y="1156"/>
                      </a:cubicBezTo>
                      <a:cubicBezTo>
                        <a:pt x="19" y="671"/>
                        <a:pt x="19" y="671"/>
                        <a:pt x="19" y="671"/>
                      </a:cubicBezTo>
                      <a:cubicBezTo>
                        <a:pt x="0" y="637"/>
                        <a:pt x="0" y="581"/>
                        <a:pt x="19" y="547"/>
                      </a:cubicBezTo>
                      <a:cubicBezTo>
                        <a:pt x="299" y="62"/>
                        <a:pt x="299" y="62"/>
                        <a:pt x="299" y="62"/>
                      </a:cubicBezTo>
                      <a:cubicBezTo>
                        <a:pt x="319" y="28"/>
                        <a:pt x="368" y="0"/>
                        <a:pt x="407" y="0"/>
                      </a:cubicBezTo>
                      <a:cubicBezTo>
                        <a:pt x="967" y="0"/>
                        <a:pt x="967" y="0"/>
                        <a:pt x="967" y="0"/>
                      </a:cubicBezTo>
                      <a:cubicBezTo>
                        <a:pt x="1007" y="0"/>
                        <a:pt x="1055" y="28"/>
                        <a:pt x="1075" y="62"/>
                      </a:cubicBezTo>
                      <a:cubicBezTo>
                        <a:pt x="1355" y="547"/>
                        <a:pt x="1355" y="547"/>
                        <a:pt x="1355" y="547"/>
                      </a:cubicBezTo>
                      <a:cubicBezTo>
                        <a:pt x="1375" y="581"/>
                        <a:pt x="1375" y="637"/>
                        <a:pt x="1355" y="671"/>
                      </a:cubicBezTo>
                      <a:cubicBezTo>
                        <a:pt x="1075" y="1156"/>
                        <a:pt x="1075" y="1156"/>
                        <a:pt x="1075" y="1156"/>
                      </a:cubicBezTo>
                      <a:cubicBezTo>
                        <a:pt x="1055" y="1190"/>
                        <a:pt x="1007" y="1218"/>
                        <a:pt x="967" y="1218"/>
                      </a:cubicBezTo>
                      <a:lnTo>
                        <a:pt x="407" y="1218"/>
                      </a:lnTo>
                      <a:close/>
                    </a:path>
                  </a:pathLst>
                </a:custGeom>
                <a:solidFill>
                  <a:schemeClr val="bg1">
                    <a:alpha val="0"/>
                  </a:schemeClr>
                </a:solidFill>
                <a:ln w="38100">
                  <a:gradFill flip="none" rotWithShape="1">
                    <a:gsLst>
                      <a:gs pos="100000">
                        <a:schemeClr val="bg1"/>
                      </a:gs>
                      <a:gs pos="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/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13" name="Group 17"/>
              <p:cNvGrpSpPr>
                <a:grpSpLocks noChangeAspect="1"/>
              </p:cNvGrpSpPr>
              <p:nvPr/>
            </p:nvGrpSpPr>
            <p:grpSpPr bwMode="auto">
              <a:xfrm>
                <a:off x="6087464" y="1170184"/>
                <a:ext cx="457188" cy="490764"/>
                <a:chOff x="231" y="1205"/>
                <a:chExt cx="640" cy="687"/>
              </a:xfrm>
              <a:solidFill>
                <a:srgbClr val="00AF92"/>
              </a:solidFill>
            </p:grpSpPr>
            <p:sp>
              <p:nvSpPr>
                <p:cNvPr id="14" name="Freeform 18"/>
                <p:cNvSpPr>
                  <a:spLocks/>
                </p:cNvSpPr>
                <p:nvPr/>
              </p:nvSpPr>
              <p:spPr bwMode="auto">
                <a:xfrm>
                  <a:off x="231" y="1205"/>
                  <a:ext cx="499" cy="687"/>
                </a:xfrm>
                <a:custGeom>
                  <a:avLst/>
                  <a:gdLst>
                    <a:gd name="T0" fmla="*/ 442 w 499"/>
                    <a:gd name="T1" fmla="*/ 629 h 687"/>
                    <a:gd name="T2" fmla="*/ 57 w 499"/>
                    <a:gd name="T3" fmla="*/ 629 h 687"/>
                    <a:gd name="T4" fmla="*/ 57 w 499"/>
                    <a:gd name="T5" fmla="*/ 200 h 687"/>
                    <a:gd name="T6" fmla="*/ 200 w 499"/>
                    <a:gd name="T7" fmla="*/ 200 h 687"/>
                    <a:gd name="T8" fmla="*/ 200 w 499"/>
                    <a:gd name="T9" fmla="*/ 57 h 687"/>
                    <a:gd name="T10" fmla="*/ 442 w 499"/>
                    <a:gd name="T11" fmla="*/ 57 h 687"/>
                    <a:gd name="T12" fmla="*/ 442 w 499"/>
                    <a:gd name="T13" fmla="*/ 116 h 687"/>
                    <a:gd name="T14" fmla="*/ 494 w 499"/>
                    <a:gd name="T15" fmla="*/ 64 h 687"/>
                    <a:gd name="T16" fmla="*/ 499 w 499"/>
                    <a:gd name="T17" fmla="*/ 59 h 687"/>
                    <a:gd name="T18" fmla="*/ 499 w 499"/>
                    <a:gd name="T19" fmla="*/ 0 h 687"/>
                    <a:gd name="T20" fmla="*/ 143 w 499"/>
                    <a:gd name="T21" fmla="*/ 0 h 687"/>
                    <a:gd name="T22" fmla="*/ 143 w 499"/>
                    <a:gd name="T23" fmla="*/ 0 h 687"/>
                    <a:gd name="T24" fmla="*/ 0 w 499"/>
                    <a:gd name="T25" fmla="*/ 143 h 687"/>
                    <a:gd name="T26" fmla="*/ 0 w 499"/>
                    <a:gd name="T27" fmla="*/ 687 h 687"/>
                    <a:gd name="T28" fmla="*/ 499 w 499"/>
                    <a:gd name="T29" fmla="*/ 687 h 687"/>
                    <a:gd name="T30" fmla="*/ 499 w 499"/>
                    <a:gd name="T31" fmla="*/ 429 h 687"/>
                    <a:gd name="T32" fmla="*/ 442 w 499"/>
                    <a:gd name="T33" fmla="*/ 486 h 687"/>
                    <a:gd name="T34" fmla="*/ 442 w 499"/>
                    <a:gd name="T35" fmla="*/ 629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499" h="687">
                      <a:moveTo>
                        <a:pt x="442" y="629"/>
                      </a:moveTo>
                      <a:lnTo>
                        <a:pt x="57" y="629"/>
                      </a:lnTo>
                      <a:lnTo>
                        <a:pt x="57" y="200"/>
                      </a:lnTo>
                      <a:lnTo>
                        <a:pt x="200" y="200"/>
                      </a:lnTo>
                      <a:lnTo>
                        <a:pt x="200" y="57"/>
                      </a:lnTo>
                      <a:lnTo>
                        <a:pt x="442" y="57"/>
                      </a:lnTo>
                      <a:lnTo>
                        <a:pt x="442" y="116"/>
                      </a:lnTo>
                      <a:lnTo>
                        <a:pt x="494" y="64"/>
                      </a:lnTo>
                      <a:lnTo>
                        <a:pt x="499" y="59"/>
                      </a:lnTo>
                      <a:lnTo>
                        <a:pt x="499" y="0"/>
                      </a:lnTo>
                      <a:lnTo>
                        <a:pt x="143" y="0"/>
                      </a:lnTo>
                      <a:lnTo>
                        <a:pt x="143" y="0"/>
                      </a:lnTo>
                      <a:lnTo>
                        <a:pt x="0" y="143"/>
                      </a:lnTo>
                      <a:lnTo>
                        <a:pt x="0" y="687"/>
                      </a:lnTo>
                      <a:lnTo>
                        <a:pt x="499" y="687"/>
                      </a:lnTo>
                      <a:lnTo>
                        <a:pt x="499" y="429"/>
                      </a:lnTo>
                      <a:lnTo>
                        <a:pt x="442" y="486"/>
                      </a:lnTo>
                      <a:lnTo>
                        <a:pt x="442" y="6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5" name="Freeform 19"/>
                <p:cNvSpPr>
                  <a:spLocks noEditPoints="1"/>
                </p:cNvSpPr>
                <p:nvPr/>
              </p:nvSpPr>
              <p:spPr bwMode="auto">
                <a:xfrm>
                  <a:off x="436" y="1310"/>
                  <a:ext cx="435" cy="431"/>
                </a:xfrm>
                <a:custGeom>
                  <a:avLst/>
                  <a:gdLst>
                    <a:gd name="T0" fmla="*/ 50 w 435"/>
                    <a:gd name="T1" fmla="*/ 279 h 431"/>
                    <a:gd name="T2" fmla="*/ 50 w 435"/>
                    <a:gd name="T3" fmla="*/ 279 h 431"/>
                    <a:gd name="T4" fmla="*/ 50 w 435"/>
                    <a:gd name="T5" fmla="*/ 279 h 431"/>
                    <a:gd name="T6" fmla="*/ 50 w 435"/>
                    <a:gd name="T7" fmla="*/ 279 h 431"/>
                    <a:gd name="T8" fmla="*/ 0 w 435"/>
                    <a:gd name="T9" fmla="*/ 431 h 431"/>
                    <a:gd name="T10" fmla="*/ 155 w 435"/>
                    <a:gd name="T11" fmla="*/ 381 h 431"/>
                    <a:gd name="T12" fmla="*/ 155 w 435"/>
                    <a:gd name="T13" fmla="*/ 381 h 431"/>
                    <a:gd name="T14" fmla="*/ 155 w 435"/>
                    <a:gd name="T15" fmla="*/ 381 h 431"/>
                    <a:gd name="T16" fmla="*/ 155 w 435"/>
                    <a:gd name="T17" fmla="*/ 381 h 431"/>
                    <a:gd name="T18" fmla="*/ 435 w 435"/>
                    <a:gd name="T19" fmla="*/ 102 h 431"/>
                    <a:gd name="T20" fmla="*/ 330 w 435"/>
                    <a:gd name="T21" fmla="*/ 0 h 431"/>
                    <a:gd name="T22" fmla="*/ 50 w 435"/>
                    <a:gd name="T23" fmla="*/ 279 h 431"/>
                    <a:gd name="T24" fmla="*/ 50 w 435"/>
                    <a:gd name="T25" fmla="*/ 279 h 431"/>
                    <a:gd name="T26" fmla="*/ 141 w 435"/>
                    <a:gd name="T27" fmla="*/ 360 h 431"/>
                    <a:gd name="T28" fmla="*/ 38 w 435"/>
                    <a:gd name="T29" fmla="*/ 396 h 431"/>
                    <a:gd name="T30" fmla="*/ 72 w 435"/>
                    <a:gd name="T31" fmla="*/ 291 h 431"/>
                    <a:gd name="T32" fmla="*/ 141 w 435"/>
                    <a:gd name="T33" fmla="*/ 360 h 4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5" h="431">
                      <a:moveTo>
                        <a:pt x="50" y="279"/>
                      </a:move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lnTo>
                        <a:pt x="0" y="43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155" y="381"/>
                      </a:lnTo>
                      <a:lnTo>
                        <a:pt x="435" y="102"/>
                      </a:lnTo>
                      <a:lnTo>
                        <a:pt x="330" y="0"/>
                      </a:lnTo>
                      <a:lnTo>
                        <a:pt x="50" y="279"/>
                      </a:lnTo>
                      <a:lnTo>
                        <a:pt x="50" y="279"/>
                      </a:lnTo>
                      <a:close/>
                      <a:moveTo>
                        <a:pt x="141" y="360"/>
                      </a:moveTo>
                      <a:lnTo>
                        <a:pt x="38" y="396"/>
                      </a:lnTo>
                      <a:lnTo>
                        <a:pt x="72" y="291"/>
                      </a:lnTo>
                      <a:lnTo>
                        <a:pt x="141" y="36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 sz="1013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sp>
        <p:nvSpPr>
          <p:cNvPr id="21" name="矩形 20"/>
          <p:cNvSpPr/>
          <p:nvPr/>
        </p:nvSpPr>
        <p:spPr>
          <a:xfrm>
            <a:off x="1465147" y="1796617"/>
            <a:ext cx="5464958" cy="984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/>
              <a:t> 程序的基本结构：顺序、分支、循环</a:t>
            </a:r>
            <a:endParaRPr lang="en-US" altLang="zh-CN" sz="2400" b="1" dirty="0"/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itchFamily="2" charset="2"/>
              <a:buChar char="Ø"/>
            </a:pPr>
            <a:r>
              <a:rPr lang="zh-CN" altLang="en-US" sz="2400" b="1" dirty="0"/>
              <a:t> 程序基本结构的应用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040589" y="4405599"/>
            <a:ext cx="1433167" cy="607216"/>
            <a:chOff x="1064237" y="3704725"/>
            <a:chExt cx="1433167" cy="607216"/>
          </a:xfrm>
        </p:grpSpPr>
        <p:sp>
          <p:nvSpPr>
            <p:cNvPr id="30" name="矩形 29"/>
            <p:cNvSpPr/>
            <p:nvPr/>
          </p:nvSpPr>
          <p:spPr>
            <a:xfrm>
              <a:off x="1488795" y="3704725"/>
              <a:ext cx="10086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200" b="1" dirty="0">
                  <a:latin typeface="Verdana" pitchFamily="34" charset="0"/>
                  <a:ea typeface="黑体" pitchFamily="49" charset="-122"/>
                </a:rPr>
                <a:t>思考</a:t>
              </a:r>
            </a:p>
          </p:txBody>
        </p:sp>
        <p:pic>
          <p:nvPicPr>
            <p:cNvPr id="31" name="图片 1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1064237" y="3715332"/>
              <a:ext cx="513022" cy="596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8" name="矩形 37"/>
          <p:cNvSpPr/>
          <p:nvPr/>
        </p:nvSpPr>
        <p:spPr>
          <a:xfrm>
            <a:off x="1533750" y="5229200"/>
            <a:ext cx="39023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三种程序基本结构的区别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break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与</a:t>
            </a:r>
            <a:r>
              <a:rPr lang="en-US" altLang="zh-CN" sz="2200" dirty="0">
                <a:latin typeface="Times New Roman" pitchFamily="18" charset="0"/>
                <a:ea typeface="黑体" pitchFamily="49" charset="-122"/>
              </a:rPr>
              <a:t>continue</a:t>
            </a:r>
            <a:r>
              <a:rPr lang="zh-CN" altLang="en-US" sz="2200" dirty="0">
                <a:latin typeface="Times New Roman" pitchFamily="18" charset="0"/>
                <a:ea typeface="黑体" pitchFamily="49" charset="-122"/>
              </a:rPr>
              <a:t>的区别</a:t>
            </a:r>
            <a:endParaRPr lang="en-US" altLang="zh-CN" sz="2200" dirty="0"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9814446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微信图片_2019101918225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3140968"/>
            <a:ext cx="2116102" cy="211610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57</a:t>
            </a:fld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475656" y="3672894"/>
            <a:ext cx="6388100" cy="2708434"/>
            <a:chOff x="1520825" y="4834037"/>
            <a:chExt cx="6388100" cy="2708434"/>
          </a:xfrm>
        </p:grpSpPr>
        <p:sp>
          <p:nvSpPr>
            <p:cNvPr id="6" name="矩形 5"/>
            <p:cNvSpPr/>
            <p:nvPr/>
          </p:nvSpPr>
          <p:spPr>
            <a:xfrm>
              <a:off x="1520825" y="4834037"/>
              <a:ext cx="6388100" cy="27084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李培培</a:t>
              </a:r>
              <a:endParaRPr lang="en-US" altLang="zh-CN" sz="2000" b="1" dirty="0"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QQ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123452644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，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 微信：</a:t>
              </a: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li123452644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Email</a:t>
              </a:r>
              <a:r>
                <a:rPr lang="en-US" altLang="zh-CN" sz="2000" b="1" dirty="0">
                  <a:latin typeface="Times New Roman" pitchFamily="18" charset="0"/>
                  <a:ea typeface="黑体" pitchFamily="49" charset="-122"/>
                </a:rPr>
                <a:t>: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peipeili@hfut.edu.cn</a:t>
              </a:r>
            </a:p>
            <a:p>
              <a:pPr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itchFamily="18" charset="0"/>
                  <a:ea typeface="黑体" pitchFamily="49" charset="-122"/>
                </a:rPr>
                <a:t>手机号</a:t>
              </a: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：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黑体" pitchFamily="49" charset="-122"/>
                </a:rPr>
                <a:t>13956043016</a:t>
              </a:r>
            </a:p>
            <a:p>
              <a:pPr marL="0" lvl="1" algn="ctr" eaLnBrk="0" hangingPunct="0">
                <a:lnSpc>
                  <a:spcPct val="125000"/>
                </a:lnSpc>
              </a:pPr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        合肥工业大学智能计算与数据挖掘千人团队 </a:t>
              </a:r>
              <a:r>
                <a:rPr lang="en-US" altLang="zh-CN" sz="2000" u="sng" dirty="0">
                  <a:solidFill>
                    <a:srgbClr val="0000FF"/>
                  </a:solidFill>
                </a:rPr>
                <a:t>http://dmic.bigke.org/</a:t>
              </a:r>
              <a:endParaRPr lang="en-US" altLang="zh-CN" sz="2000" b="1" u="sng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endParaRPr>
            </a:p>
            <a:p>
              <a:pPr algn="ctr" eaLnBrk="0" hangingPunct="0"/>
              <a:r>
                <a:rPr lang="zh-CN" altLang="en-US" sz="2000" b="1" dirty="0">
                  <a:latin typeface="Times New Roman" pitchFamily="18" charset="0"/>
                  <a:ea typeface="黑体" pitchFamily="49" charset="-122"/>
                </a:rPr>
                <a:t> </a:t>
              </a:r>
            </a:p>
          </p:txBody>
        </p: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0865" y="6418213"/>
              <a:ext cx="666651" cy="286658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/>
        </p:nvGrpSpPr>
        <p:grpSpPr>
          <a:xfrm>
            <a:off x="323528" y="3356992"/>
            <a:ext cx="2143084" cy="551837"/>
            <a:chOff x="728936" y="4175538"/>
            <a:chExt cx="2204016" cy="584775"/>
          </a:xfrm>
        </p:grpSpPr>
        <p:sp>
          <p:nvSpPr>
            <p:cNvPr id="9" name="矩形 8"/>
            <p:cNvSpPr/>
            <p:nvPr/>
          </p:nvSpPr>
          <p:spPr>
            <a:xfrm>
              <a:off x="1100399" y="4175538"/>
              <a:ext cx="18325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buClr>
                  <a:srgbClr val="FF0000"/>
                </a:buClr>
              </a:pPr>
              <a:r>
                <a:rPr lang="zh-CN" altLang="en-US" sz="3000" b="1" dirty="0">
                  <a:latin typeface="Verdana" pitchFamily="34" charset="0"/>
                  <a:ea typeface="黑体" pitchFamily="49" charset="-122"/>
                </a:rPr>
                <a:t>联系方式</a:t>
              </a:r>
            </a:p>
          </p:txBody>
        </p:sp>
        <p:pic>
          <p:nvPicPr>
            <p:cNvPr id="10" name="图片 1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28936" y="4235450"/>
              <a:ext cx="401364" cy="43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矩形 11"/>
          <p:cNvSpPr/>
          <p:nvPr/>
        </p:nvSpPr>
        <p:spPr>
          <a:xfrm>
            <a:off x="3707904" y="1916832"/>
            <a:ext cx="15744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Clr>
                <a:srgbClr val="FF0000"/>
              </a:buClr>
            </a:pPr>
            <a:r>
              <a:rPr lang="zh-CN" altLang="en-US" sz="3600" b="1" dirty="0"/>
              <a:t>谢谢！</a:t>
            </a:r>
            <a:endParaRPr lang="zh-CN" altLang="zh-CN" sz="3600" b="1" dirty="0"/>
          </a:p>
        </p:txBody>
      </p:sp>
    </p:spTree>
  </p:cSld>
  <p:clrMapOvr>
    <a:masterClrMapping/>
  </p:clrMapOvr>
  <p:transition spd="slow" advClick="0" advTm="1622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6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22F8D1-1640-4374-B148-13CF16F7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26309"/>
            <a:ext cx="8333509" cy="1418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分支结构</a:t>
            </a:r>
            <a:r>
              <a:rPr lang="zh-CN" altLang="en-US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程序根据条件判断结果而选择不同向前执行路径的一种运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行方式，包括单分支结构和二分支结构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(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二分支结构会组合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形成多分支结构</a:t>
            </a:r>
            <a:r>
              <a:rPr lang="en-US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)</a:t>
            </a:r>
            <a:r>
              <a:rPr lang="zh-CN" altLang="zh-CN" sz="20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endParaRPr lang="en-US" altLang="en-US" sz="20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03503" y="2845224"/>
            <a:ext cx="4881590" cy="2680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59349009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b="1" smtClean="0">
                <a:latin typeface="Times New Roman" panose="02020603050405020304" pitchFamily="18" charset="0"/>
                <a:ea typeface="仿宋" panose="02010609060101010101" pitchFamily="49" charset="-122"/>
              </a:rPr>
              <a:pPr>
                <a:defRPr/>
              </a:pPr>
              <a:t>7</a:t>
            </a:fld>
            <a:endParaRPr lang="zh-CN" altLang="en-US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C85C05D0-6302-42A4-85DB-94CB76DB3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56" y="903089"/>
            <a:ext cx="3892412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latin typeface="Times New Roman" pitchFamily="18" charset="0"/>
                <a:ea typeface="仿宋" panose="02010609060101010101" pitchFamily="49" charset="-122"/>
              </a:rPr>
              <a:t>程序的基本结构概述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11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13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4" name="图片 13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15" name="Rectangle 1">
            <a:extLst>
              <a:ext uri="{FF2B5EF4-FFF2-40B4-BE49-F238E27FC236}">
                <a16:creationId xmlns:a16="http://schemas.microsoft.com/office/drawing/2014/main" id="{A258A26F-3629-4542-B140-F5E5A010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28" y="1268760"/>
            <a:ext cx="799147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n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</a:rPr>
              <a:t>循环结构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：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程序根据条件判断结果向后反复执行的一种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运行方式，根据循环体触发条件不同，包括</a:t>
            </a:r>
            <a:endParaRPr lang="en-US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  <a:p>
            <a:pPr marL="0" indent="0"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                       </a:t>
            </a:r>
            <a:r>
              <a:rPr lang="zh-CN" altLang="zh-CN" sz="24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条件循环和遍历循环结构</a:t>
            </a:r>
          </a:p>
          <a:p>
            <a:pPr>
              <a:defRPr/>
            </a:pPr>
            <a:endParaRPr lang="zh-CN" altLang="zh-CN" sz="2400" b="1" dirty="0">
              <a:latin typeface="Times New Roman" panose="02020603050405020304" pitchFamily="18" charset="0"/>
              <a:ea typeface="仿宋" panose="02010609060101010101" pitchFamily="49" charset="-122"/>
            </a:endParaRPr>
          </a:p>
        </p:txBody>
      </p:sp>
      <p:pic>
        <p:nvPicPr>
          <p:cNvPr id="16" name="图片 15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 bwMode="auto">
          <a:xfrm>
            <a:off x="1685160" y="3038293"/>
            <a:ext cx="5973009" cy="30388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矩形 16"/>
          <p:cNvSpPr/>
          <p:nvPr/>
        </p:nvSpPr>
        <p:spPr>
          <a:xfrm>
            <a:off x="3923928" y="6077192"/>
            <a:ext cx="17187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CN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循环</a:t>
            </a:r>
            <a:r>
              <a:rPr lang="zh-CN" altLang="zh-CN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结构</a:t>
            </a:r>
            <a:r>
              <a:rPr lang="zh-CN" altLang="en-US" sz="1800" b="1" dirty="0">
                <a:latin typeface="Times New Roman" panose="02020603050405020304" pitchFamily="18" charset="0"/>
                <a:ea typeface="仿宋" panose="02010609060101010101" pitchFamily="49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2216476284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179512" y="817772"/>
            <a:ext cx="8712968" cy="1585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分支与循环结构</a:t>
            </a:r>
            <a:r>
              <a:rPr lang="en-US" altLang="zh-CN" sz="2800" b="1" dirty="0">
                <a:solidFill>
                  <a:srgbClr val="26262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 </a:t>
            </a:r>
            <a:r>
              <a:rPr lang="zh-CN" altLang="zh-CN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天天向上</a:t>
            </a:r>
            <a:r>
              <a:rPr lang="zh-CN" altLang="en-US" sz="28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实例</a:t>
            </a:r>
          </a:p>
          <a:p>
            <a:pPr lvl="1">
              <a:lnSpc>
                <a:spcPct val="125000"/>
              </a:lnSpc>
              <a:buClr>
                <a:srgbClr val="FF0000"/>
              </a:buClr>
              <a:buFont typeface="Wingdings" pitchFamily="2" charset="2"/>
              <a:buChar char="n"/>
            </a:pP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一年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365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天，一周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个工作日，如果每个工作日都很努力，可以提高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，仅在周末放任一下，能力值每天下降</a:t>
            </a:r>
            <a:r>
              <a:rPr lang="en-US" altLang="zh-CN" sz="2000" b="1" kern="1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%</a:t>
            </a:r>
            <a:r>
              <a:rPr lang="zh-CN" altLang="zh-CN" sz="2000" b="1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，效果如何呢？ 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39552" y="116632"/>
            <a:ext cx="4946839" cy="684042"/>
            <a:chOff x="958665" y="1326432"/>
            <a:chExt cx="4946839" cy="684042"/>
          </a:xfrm>
        </p:grpSpPr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1674356" y="1326432"/>
              <a:ext cx="4231148" cy="646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17" tIns="45708" rIns="91417" bIns="45708">
              <a:spAutoFit/>
            </a:bodyPr>
            <a:lstStyle>
              <a:lvl1pPr/>
              <a:lvl2pPr/>
              <a:lvl3pPr/>
              <a:lvl4pPr/>
              <a:lvl5pPr/>
              <a:lvl6pPr/>
              <a:lvl7pPr/>
              <a:lvl8pPr/>
              <a:lvl9pPr/>
            </a:lstStyle>
            <a:p>
              <a:pPr marL="0" lvl="1" algn="ctr"/>
              <a:r>
                <a:rPr lang="en-US" altLang="zh-CN" sz="3600" b="1" dirty="0">
                  <a:latin typeface="Times New Roman" pitchFamily="18" charset="0"/>
                  <a:ea typeface="黑体" pitchFamily="49" charset="-122"/>
                </a:rPr>
                <a:t>3.1 </a:t>
              </a:r>
              <a:r>
                <a:rPr lang="zh-CN" altLang="en-US" sz="3600" b="1" dirty="0">
                  <a:latin typeface="Times New Roman" pitchFamily="18" charset="0"/>
                  <a:ea typeface="黑体" pitchFamily="49" charset="-122"/>
                </a:rPr>
                <a:t>程序的基本结构</a:t>
              </a:r>
              <a:endParaRPr lang="zh-CN" altLang="en-US" sz="3600" b="1" dirty="0"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958665" y="1327471"/>
              <a:ext cx="842977" cy="683003"/>
              <a:chOff x="958665" y="1327471"/>
              <a:chExt cx="842977" cy="683003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958665" y="1327471"/>
                <a:ext cx="842977" cy="683003"/>
              </a:xfrm>
              <a:custGeom>
                <a:avLst/>
                <a:gdLst>
                  <a:gd name="T0" fmla="*/ 2151 w 2740"/>
                  <a:gd name="T1" fmla="*/ 2315 h 2446"/>
                  <a:gd name="T2" fmla="*/ 2055 w 2740"/>
                  <a:gd name="T3" fmla="*/ 2410 h 2446"/>
                  <a:gd name="T4" fmla="*/ 1918 w 2740"/>
                  <a:gd name="T5" fmla="*/ 2445 h 2446"/>
                  <a:gd name="T6" fmla="*/ 816 w 2740"/>
                  <a:gd name="T7" fmla="*/ 2445 h 2446"/>
                  <a:gd name="T8" fmla="*/ 685 w 2740"/>
                  <a:gd name="T9" fmla="*/ 2410 h 2446"/>
                  <a:gd name="T10" fmla="*/ 589 w 2740"/>
                  <a:gd name="T11" fmla="*/ 2314 h 2446"/>
                  <a:gd name="T12" fmla="*/ 36 w 2740"/>
                  <a:gd name="T13" fmla="*/ 1356 h 2446"/>
                  <a:gd name="T14" fmla="*/ 0 w 2740"/>
                  <a:gd name="T15" fmla="*/ 1223 h 2446"/>
                  <a:gd name="T16" fmla="*/ 36 w 2740"/>
                  <a:gd name="T17" fmla="*/ 1089 h 2446"/>
                  <a:gd name="T18" fmla="*/ 587 w 2740"/>
                  <a:gd name="T19" fmla="*/ 135 h 2446"/>
                  <a:gd name="T20" fmla="*/ 685 w 2740"/>
                  <a:gd name="T21" fmla="*/ 37 h 2446"/>
                  <a:gd name="T22" fmla="*/ 810 w 2740"/>
                  <a:gd name="T23" fmla="*/ 1 h 2446"/>
                  <a:gd name="T24" fmla="*/ 1916 w 2740"/>
                  <a:gd name="T25" fmla="*/ 1 h 2446"/>
                  <a:gd name="T26" fmla="*/ 2055 w 2740"/>
                  <a:gd name="T27" fmla="*/ 37 h 2446"/>
                  <a:gd name="T28" fmla="*/ 2151 w 2740"/>
                  <a:gd name="T29" fmla="*/ 132 h 2446"/>
                  <a:gd name="T30" fmla="*/ 2702 w 2740"/>
                  <a:gd name="T31" fmla="*/ 1086 h 2446"/>
                  <a:gd name="T32" fmla="*/ 2740 w 2740"/>
                  <a:gd name="T33" fmla="*/ 1223 h 2446"/>
                  <a:gd name="T34" fmla="*/ 2701 w 2740"/>
                  <a:gd name="T35" fmla="*/ 1361 h 2446"/>
                  <a:gd name="T36" fmla="*/ 2151 w 2740"/>
                  <a:gd name="T37" fmla="*/ 2315 h 2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740" h="2446">
                    <a:moveTo>
                      <a:pt x="2151" y="2315"/>
                    </a:moveTo>
                    <a:cubicBezTo>
                      <a:pt x="2128" y="2353"/>
                      <a:pt x="2096" y="2386"/>
                      <a:pt x="2055" y="2410"/>
                    </a:cubicBezTo>
                    <a:cubicBezTo>
                      <a:pt x="2012" y="2435"/>
                      <a:pt x="1965" y="2446"/>
                      <a:pt x="1918" y="2445"/>
                    </a:cubicBezTo>
                    <a:lnTo>
                      <a:pt x="816" y="2445"/>
                    </a:lnTo>
                    <a:cubicBezTo>
                      <a:pt x="772" y="2445"/>
                      <a:pt x="726" y="2434"/>
                      <a:pt x="685" y="2410"/>
                    </a:cubicBezTo>
                    <a:cubicBezTo>
                      <a:pt x="644" y="2386"/>
                      <a:pt x="611" y="2353"/>
                      <a:pt x="589" y="2314"/>
                    </a:cubicBezTo>
                    <a:lnTo>
                      <a:pt x="36" y="1356"/>
                    </a:lnTo>
                    <a:cubicBezTo>
                      <a:pt x="13" y="1317"/>
                      <a:pt x="0" y="1272"/>
                      <a:pt x="0" y="1223"/>
                    </a:cubicBezTo>
                    <a:cubicBezTo>
                      <a:pt x="0" y="1174"/>
                      <a:pt x="13" y="1129"/>
                      <a:pt x="36" y="1089"/>
                    </a:cubicBezTo>
                    <a:lnTo>
                      <a:pt x="587" y="135"/>
                    </a:lnTo>
                    <a:cubicBezTo>
                      <a:pt x="610" y="96"/>
                      <a:pt x="643" y="61"/>
                      <a:pt x="685" y="37"/>
                    </a:cubicBezTo>
                    <a:cubicBezTo>
                      <a:pt x="724" y="14"/>
                      <a:pt x="767" y="2"/>
                      <a:pt x="810" y="1"/>
                    </a:cubicBezTo>
                    <a:lnTo>
                      <a:pt x="1916" y="1"/>
                    </a:lnTo>
                    <a:cubicBezTo>
                      <a:pt x="1963" y="0"/>
                      <a:pt x="2011" y="11"/>
                      <a:pt x="2055" y="37"/>
                    </a:cubicBezTo>
                    <a:cubicBezTo>
                      <a:pt x="2096" y="60"/>
                      <a:pt x="2129" y="93"/>
                      <a:pt x="2151" y="132"/>
                    </a:cubicBezTo>
                    <a:lnTo>
                      <a:pt x="2702" y="1086"/>
                    </a:lnTo>
                    <a:cubicBezTo>
                      <a:pt x="2726" y="1126"/>
                      <a:pt x="2740" y="1173"/>
                      <a:pt x="2740" y="1223"/>
                    </a:cubicBezTo>
                    <a:cubicBezTo>
                      <a:pt x="2740" y="1274"/>
                      <a:pt x="2726" y="1321"/>
                      <a:pt x="2701" y="1361"/>
                    </a:cubicBezTo>
                    <a:lnTo>
                      <a:pt x="2151" y="2315"/>
                    </a:lnTo>
                    <a:close/>
                  </a:path>
                </a:pathLst>
              </a:custGeom>
              <a:solidFill>
                <a:srgbClr val="FF8080"/>
              </a:solidFill>
              <a:ln w="9525" cap="flat">
                <a:noFill/>
                <a:prstDash val="solid"/>
                <a:miter lim="800000"/>
                <a:headEnd/>
                <a:tailEnd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txBody>
              <a:bodyPr vert="horz" wrap="square" lIns="68564" tIns="34282" rIns="68564" bIns="34282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3600" b="1" dirty="0">
                  <a:ea typeface="微软雅黑" pitchFamily="34" charset="-122"/>
                </a:endParaRPr>
              </a:p>
            </p:txBody>
          </p:sp>
          <p:pic>
            <p:nvPicPr>
              <p:cNvPr id="10" name="图片 9" descr="1.jp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189071" y="1467621"/>
                <a:ext cx="377680" cy="419801"/>
              </a:xfrm>
              <a:prstGeom prst="rect">
                <a:avLst/>
              </a:prstGeom>
            </p:spPr>
          </p:pic>
        </p:grpSp>
      </p:grpSp>
      <p:sp>
        <p:nvSpPr>
          <p:cNvPr id="2" name="矩形 1"/>
          <p:cNvSpPr/>
          <p:nvPr/>
        </p:nvSpPr>
        <p:spPr>
          <a:xfrm>
            <a:off x="613930" y="4314019"/>
            <a:ext cx="7844131" cy="369332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r = 0.01, 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每周努力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天，而不是每天，一年下来，水平仅是初始的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4.63</a:t>
            </a:r>
            <a:r>
              <a:rPr lang="zh-CN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55243" y="2391534"/>
            <a:ext cx="6189416" cy="18158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 r = 1.0, 0.01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in range(365):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if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% 7 in [6, 0]:#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周六周日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(1 -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else: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* (1 + r)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/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print("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向上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天向下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天的力量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 {:.2f}.".format(</a:t>
            </a:r>
            <a:r>
              <a:rPr lang="en-US" altLang="zh-CN" sz="1600" b="1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dayup</a:t>
            </a:r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endParaRPr lang="zh-CN" altLang="zh-CN" sz="16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798" y="5229459"/>
            <a:ext cx="7645650" cy="858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每周工作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5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2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天，休息日水平下降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0.01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，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工作日要努力到什么程度一年后的水平才与每天努力</a:t>
            </a:r>
            <a:r>
              <a:rPr lang="en-US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1%</a:t>
            </a:r>
            <a:r>
              <a:rPr lang="zh-CN" altLang="zh-CN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itchFamily="18" charset="0"/>
              </a:rPr>
              <a:t>所取得的效果一样呢？</a:t>
            </a:r>
            <a:endParaRPr lang="zh-CN" altLang="en-US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7524" y="5382273"/>
            <a:ext cx="64284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166147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68FE28-31C3-4E9E-A927-5C8A5D8E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str.format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A88E7-926D-4E72-BA13-D8B2C970C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6" y="1052736"/>
            <a:ext cx="8229600" cy="5040560"/>
          </a:xfrm>
        </p:spPr>
        <p:txBody>
          <a:bodyPr/>
          <a:lstStyle/>
          <a:p>
            <a:pPr marL="457200" lvl="1" indent="0" latinLnBrk="1">
              <a:buNone/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基本语法是通过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{}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和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: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来代替以前的 </a:t>
            </a:r>
            <a:r>
              <a:rPr lang="en-US" altLang="zh-CN" sz="1200" b="1" i="0" dirty="0">
                <a:solidFill>
                  <a:srgbClr val="333333"/>
                </a:solidFill>
                <a:effectLst/>
                <a:latin typeface="SFMono-Regular"/>
              </a:rPr>
              <a:t>%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 。</a:t>
            </a:r>
          </a:p>
          <a:p>
            <a:pPr marL="457200" lvl="1" indent="0" latinLnBrk="1">
              <a:buNone/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 Neue"/>
              </a:rPr>
              <a:t>format 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Helvetica Neue"/>
              </a:rPr>
              <a:t>函数可以接受不限个参数，位置可以不按顺序。</a:t>
            </a:r>
            <a:endParaRPr lang="en-US" altLang="zh-CN" sz="12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{} {}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不设置指定位置，按默认顺序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0000FF"/>
                </a:solidFill>
                <a:effectLst/>
                <a:latin typeface="Menlo"/>
              </a:rPr>
              <a:t>'hello world’ 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{0} {1}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设置指定位置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dirty="0">
                <a:solidFill>
                  <a:srgbClr val="0000FF"/>
                </a:solidFill>
                <a:latin typeface="Menlo"/>
              </a:rPr>
              <a:t>'hello world’ 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&gt;&gt;&gt;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{1} {0} {1}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.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Menlo"/>
              </a:rPr>
              <a:t>format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hello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,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Menlo"/>
              </a:rPr>
              <a:t>world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Menlo"/>
              </a:rPr>
              <a:t>"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Menlo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r>
              <a:rPr lang="en-US" altLang="zh-CN" sz="1600" b="0" i="0" dirty="0">
                <a:solidFill>
                  <a:srgbClr val="AA5500"/>
                </a:solidFill>
                <a:effectLst/>
                <a:latin typeface="Menlo"/>
              </a:rPr>
              <a:t># </a:t>
            </a:r>
            <a:r>
              <a:rPr lang="zh-CN" altLang="en-US" sz="1600" b="0" i="0" dirty="0">
                <a:solidFill>
                  <a:srgbClr val="AA5500"/>
                </a:solidFill>
                <a:effectLst/>
                <a:latin typeface="Menlo"/>
              </a:rPr>
              <a:t>设置指定位置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Menlo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Menlo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0000FF"/>
                </a:solidFill>
                <a:effectLst/>
                <a:latin typeface="Menlo"/>
              </a:rPr>
              <a:t>'world hello world’</a:t>
            </a:r>
          </a:p>
          <a:p>
            <a:pPr marL="457200" lvl="1" indent="0" latinLnBrk="1">
              <a:buNone/>
            </a:pPr>
            <a:r>
              <a:rPr lang="zh-CN" altLang="en-US" sz="1600" dirty="0">
                <a:solidFill>
                  <a:srgbClr val="FF0000"/>
                </a:solidFill>
                <a:latin typeface="Helvetica Neue"/>
              </a:rPr>
              <a:t>数字格式化：</a:t>
            </a:r>
            <a:endParaRPr lang="en-US" altLang="zh-CN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&gt;&gt;&gt; print("{:.2f}".format(3.1415926));</a:t>
            </a:r>
          </a:p>
          <a:p>
            <a:pPr marL="457200" lvl="1" indent="0" latinLnBrk="1">
              <a:buNone/>
            </a:pPr>
            <a:r>
              <a:rPr lang="en-US" altLang="zh-CN" sz="1600" b="0" i="0" dirty="0">
                <a:solidFill>
                  <a:srgbClr val="FF0000"/>
                </a:solidFill>
                <a:effectLst/>
                <a:latin typeface="Helvetica Neue"/>
              </a:rPr>
              <a:t>3.14</a:t>
            </a:r>
            <a:endParaRPr lang="zh-CN" altLang="en-US" sz="1600" b="0" i="0" dirty="0">
              <a:solidFill>
                <a:srgbClr val="FF0000"/>
              </a:solidFill>
              <a:effectLst/>
              <a:latin typeface="Helvetica Neue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05D8C-8B80-432D-B830-255D99CB8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EA7BA5E-4115-4796-A8C9-4698036AB88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37FA4DB-01D4-4D61-973E-9FB3D4C4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185" y="980728"/>
            <a:ext cx="5832648" cy="558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14795"/>
      </p:ext>
    </p:extLst>
  </p:cSld>
  <p:clrMapOvr>
    <a:masterClrMapping/>
  </p:clrMapOvr>
  <p:transition spd="slow" advClick="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12860</TotalTime>
  <Words>7472</Words>
  <Application>Microsoft Office PowerPoint</Application>
  <PresentationFormat>全屏显示(4:3)</PresentationFormat>
  <Paragraphs>1036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7" baseType="lpstr">
      <vt:lpstr>Helvetica Neue</vt:lpstr>
      <vt:lpstr>Lucida Grande</vt:lpstr>
      <vt:lpstr>Menlo</vt:lpstr>
      <vt:lpstr>SFMono-Regular</vt:lpstr>
      <vt:lpstr>仿宋</vt:lpstr>
      <vt:lpstr>黑体</vt:lpstr>
      <vt:lpstr>宋体</vt:lpstr>
      <vt:lpstr>微软雅黑</vt:lpstr>
      <vt:lpstr>Arial</vt:lpstr>
      <vt:lpstr>Calibri</vt:lpstr>
      <vt:lpstr>Comic Sans MS</vt:lpstr>
      <vt:lpstr>Consolas</vt:lpstr>
      <vt:lpstr>Courier New</vt:lpstr>
      <vt:lpstr>Garamond</vt:lpstr>
      <vt:lpstr>Times New Roman</vt:lpstr>
      <vt:lpstr>Verdana</vt:lpstr>
      <vt:lpstr>Wingdings</vt:lpstr>
      <vt:lpstr>Office 主题</vt:lpstr>
      <vt:lpstr>Microsoft Visio 2003-2010 绘图</vt:lpstr>
      <vt:lpstr>WPS 公式 3.0</vt:lpstr>
      <vt:lpstr>PowerPoint 演示文稿</vt:lpstr>
      <vt:lpstr>第3章 程序的控制结构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str.format()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Python日期与时间</vt:lpstr>
      <vt:lpstr>PowerPoint 演示文稿</vt:lpstr>
      <vt:lpstr>PowerPoint 演示文稿</vt:lpstr>
      <vt:lpstr>PowerPoint 演示文稿</vt:lpstr>
      <vt:lpstr>datetime.datetime &amp; timedelta</vt:lpstr>
      <vt:lpstr>strftime()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 究方向：多源海量动态信息处理 团队带头人：吴信东 所 在  学 校：合肥工业大学</dc:title>
  <dc:creator>Peipei Li</dc:creator>
  <cp:lastModifiedBy>17580</cp:lastModifiedBy>
  <cp:revision>1988</cp:revision>
  <cp:lastPrinted>2012-11-20T01:52:54Z</cp:lastPrinted>
  <dcterms:created xsi:type="dcterms:W3CDTF">2012-10-13T08:41:11Z</dcterms:created>
  <dcterms:modified xsi:type="dcterms:W3CDTF">2022-09-13T05:34:42Z</dcterms:modified>
</cp:coreProperties>
</file>