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bookmarkIdSeed="9">
  <p:sldMasterIdLst>
    <p:sldMasterId id="2147483648" r:id="rId1"/>
  </p:sldMasterIdLst>
  <p:notesMasterIdLst>
    <p:notesMasterId r:id="rId105"/>
  </p:notesMasterIdLst>
  <p:handoutMasterIdLst>
    <p:handoutMasterId r:id="rId106"/>
  </p:handoutMasterIdLst>
  <p:sldIdLst>
    <p:sldId id="256" r:id="rId2"/>
    <p:sldId id="481" r:id="rId3"/>
    <p:sldId id="858" r:id="rId4"/>
    <p:sldId id="688" r:id="rId5"/>
    <p:sldId id="690" r:id="rId6"/>
    <p:sldId id="691" r:id="rId7"/>
    <p:sldId id="692" r:id="rId8"/>
    <p:sldId id="693" r:id="rId9"/>
    <p:sldId id="694" r:id="rId10"/>
    <p:sldId id="695" r:id="rId11"/>
    <p:sldId id="697" r:id="rId12"/>
    <p:sldId id="699" r:id="rId13"/>
    <p:sldId id="701" r:id="rId14"/>
    <p:sldId id="703" r:id="rId15"/>
    <p:sldId id="705" r:id="rId16"/>
    <p:sldId id="957" r:id="rId17"/>
    <p:sldId id="959" r:id="rId18"/>
    <p:sldId id="960" r:id="rId19"/>
    <p:sldId id="707" r:id="rId20"/>
    <p:sldId id="709" r:id="rId21"/>
    <p:sldId id="711" r:id="rId22"/>
    <p:sldId id="956" r:id="rId23"/>
    <p:sldId id="713" r:id="rId24"/>
    <p:sldId id="714" r:id="rId25"/>
    <p:sldId id="716" r:id="rId26"/>
    <p:sldId id="718" r:id="rId27"/>
    <p:sldId id="856" r:id="rId28"/>
    <p:sldId id="719" r:id="rId29"/>
    <p:sldId id="720" r:id="rId30"/>
    <p:sldId id="722" r:id="rId31"/>
    <p:sldId id="725" r:id="rId32"/>
    <p:sldId id="727" r:id="rId33"/>
    <p:sldId id="728" r:id="rId34"/>
    <p:sldId id="731" r:id="rId35"/>
    <p:sldId id="850" r:id="rId36"/>
    <p:sldId id="734" r:id="rId37"/>
    <p:sldId id="735" r:id="rId38"/>
    <p:sldId id="736" r:id="rId39"/>
    <p:sldId id="860" r:id="rId40"/>
    <p:sldId id="859" r:id="rId41"/>
    <p:sldId id="737" r:id="rId42"/>
    <p:sldId id="739" r:id="rId43"/>
    <p:sldId id="742" r:id="rId44"/>
    <p:sldId id="961" r:id="rId45"/>
    <p:sldId id="861" r:id="rId46"/>
    <p:sldId id="862" r:id="rId47"/>
    <p:sldId id="751" r:id="rId48"/>
    <p:sldId id="753" r:id="rId49"/>
    <p:sldId id="754" r:id="rId50"/>
    <p:sldId id="756" r:id="rId51"/>
    <p:sldId id="758" r:id="rId52"/>
    <p:sldId id="760" r:id="rId53"/>
    <p:sldId id="863" r:id="rId54"/>
    <p:sldId id="762" r:id="rId55"/>
    <p:sldId id="764" r:id="rId56"/>
    <p:sldId id="765" r:id="rId57"/>
    <p:sldId id="855" r:id="rId58"/>
    <p:sldId id="766" r:id="rId59"/>
    <p:sldId id="768" r:id="rId60"/>
    <p:sldId id="770" r:id="rId61"/>
    <p:sldId id="771" r:id="rId62"/>
    <p:sldId id="773" r:id="rId63"/>
    <p:sldId id="775" r:id="rId64"/>
    <p:sldId id="777" r:id="rId65"/>
    <p:sldId id="778" r:id="rId66"/>
    <p:sldId id="779" r:id="rId67"/>
    <p:sldId id="864" r:id="rId68"/>
    <p:sldId id="781" r:id="rId69"/>
    <p:sldId id="865" r:id="rId70"/>
    <p:sldId id="854" r:id="rId71"/>
    <p:sldId id="783" r:id="rId72"/>
    <p:sldId id="785" r:id="rId73"/>
    <p:sldId id="787" r:id="rId74"/>
    <p:sldId id="853" r:id="rId75"/>
    <p:sldId id="851" r:id="rId76"/>
    <p:sldId id="793" r:id="rId77"/>
    <p:sldId id="808" r:id="rId78"/>
    <p:sldId id="814" r:id="rId79"/>
    <p:sldId id="820" r:id="rId80"/>
    <p:sldId id="962" r:id="rId81"/>
    <p:sldId id="822" r:id="rId82"/>
    <p:sldId id="823" r:id="rId83"/>
    <p:sldId id="824" r:id="rId84"/>
    <p:sldId id="826" r:id="rId85"/>
    <p:sldId id="828" r:id="rId86"/>
    <p:sldId id="829" r:id="rId87"/>
    <p:sldId id="835" r:id="rId88"/>
    <p:sldId id="836" r:id="rId89"/>
    <p:sldId id="837" r:id="rId90"/>
    <p:sldId id="838" r:id="rId91"/>
    <p:sldId id="839" r:id="rId92"/>
    <p:sldId id="840" r:id="rId93"/>
    <p:sldId id="842" r:id="rId94"/>
    <p:sldId id="843" r:id="rId95"/>
    <p:sldId id="844" r:id="rId96"/>
    <p:sldId id="846" r:id="rId97"/>
    <p:sldId id="848" r:id="rId98"/>
    <p:sldId id="849" r:id="rId99"/>
    <p:sldId id="514" r:id="rId100"/>
    <p:sldId id="953" r:id="rId101"/>
    <p:sldId id="954" r:id="rId102"/>
    <p:sldId id="955" r:id="rId103"/>
    <p:sldId id="448" r:id="rId104"/>
  </p:sldIdLst>
  <p:sldSz cx="9144000" cy="6858000" type="screen4x3"/>
  <p:notesSz cx="6797675" cy="9928225"/>
  <p:custDataLst>
    <p:tags r:id="rId107"/>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7580" initials="1" lastIdx="1" clrIdx="0">
    <p:extLst>
      <p:ext uri="{19B8F6BF-5375-455C-9EA6-DF929625EA0E}">
        <p15:presenceInfo xmlns:p15="http://schemas.microsoft.com/office/powerpoint/2012/main" userId="17580"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FFFF"/>
    <a:srgbClr val="0000FF"/>
    <a:srgbClr val="E6E6E6"/>
    <a:srgbClr val="FF6600"/>
    <a:srgbClr val="000000"/>
    <a:srgbClr val="5E88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70" autoAdjust="0"/>
    <p:restoredTop sz="71782" autoAdjust="0"/>
  </p:normalViewPr>
  <p:slideViewPr>
    <p:cSldViewPr>
      <p:cViewPr varScale="1">
        <p:scale>
          <a:sx n="67" d="100"/>
          <a:sy n="67" d="100"/>
        </p:scale>
        <p:origin x="933" y="3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1" d="100"/>
          <a:sy n="61" d="100"/>
        </p:scale>
        <p:origin x="-3307" y="-77"/>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gs" Target="tags/tag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785CBAE4-F8D9-4129-B51F-0DB4BEA986F1}" type="datetimeFigureOut">
              <a:rPr lang="en-US"/>
              <a:t>9/14/2022</a:t>
            </a:fld>
            <a:endParaRPr lang="en-US"/>
          </a:p>
        </p:txBody>
      </p:sp>
      <p:sp>
        <p:nvSpPr>
          <p:cNvPr id="4" name="Footer Placeholder 3"/>
          <p:cNvSpPr>
            <a:spLocks noGrp="1"/>
          </p:cNvSpPr>
          <p:nvPr>
            <p:ph type="ftr" sz="quarter" idx="2"/>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49392E7D-0E06-464C-8541-AA44AE9E79C6}" type="slidenum">
              <a:rPr lang="en-US"/>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077E5B7F-BBE2-45B0-AC4C-D9CC9AA6B88A}" type="datetimeFigureOut">
              <a:rPr lang="zh-CN" altLang="en-US"/>
              <a:t>2022/9/14</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77" tIns="46589" rIns="93177" bIns="46589" rtlCol="0" anchor="ctr"/>
          <a:lstStyle/>
          <a:p>
            <a:pPr lvl="0"/>
            <a:endParaRPr lang="zh-CN" altLang="en-US" noProof="0"/>
          </a:p>
        </p:txBody>
      </p:sp>
      <p:sp>
        <p:nvSpPr>
          <p:cNvPr id="5" name="备注占位符 4"/>
          <p:cNvSpPr>
            <a:spLocks noGrp="1"/>
          </p:cNvSpPr>
          <p:nvPr>
            <p:ph type="body" sz="quarter" idx="3"/>
          </p:nvPr>
        </p:nvSpPr>
        <p:spPr>
          <a:xfrm>
            <a:off x="680383" y="4716585"/>
            <a:ext cx="5436909" cy="4467363"/>
          </a:xfrm>
          <a:prstGeom prst="rect">
            <a:avLst/>
          </a:prstGeom>
        </p:spPr>
        <p:txBody>
          <a:bodyPr vert="horz" lIns="93177" tIns="46589" rIns="93177" bIns="46589"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73790652-C02E-4B6F-A52E-6A0D29B3CC7A}"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python.org/zh-cn/3/library/collections.html#collections.Counter" TargetMode="External"/><Relationship Id="rId2" Type="http://schemas.openxmlformats.org/officeDocument/2006/relationships/slide" Target="../slides/slide67.xml"/><Relationship Id="rId1" Type="http://schemas.openxmlformats.org/officeDocument/2006/relationships/notesMaster" Target="../notesMasters/notesMaster1.xml"/><Relationship Id="rId4" Type="http://schemas.openxmlformats.org/officeDocument/2006/relationships/hyperlink" Target="https://docs.python.org/zh-cn/3/library/stdtypes.html#dict"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t>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在树形目录结构中，树的根节点为根目录，数据文件作为树叶，其他所有目录均作为树的节点。系统在建立每一个目录时，都会自动为它设定两个目录文件，一个是“</a:t>
            </a:r>
            <a:r>
              <a:rPr lang="en-US" altLang="zh-CN" dirty="0"/>
              <a:t>.”</a:t>
            </a:r>
            <a:r>
              <a:rPr lang="zh-CN" altLang="en-US" dirty="0"/>
              <a:t>，代表该目录自己，另一个是“</a:t>
            </a:r>
            <a:r>
              <a:rPr lang="en-US" altLang="zh-CN" dirty="0"/>
              <a:t>..”</a:t>
            </a:r>
            <a:r>
              <a:rPr lang="zh-CN" altLang="en-US" dirty="0"/>
              <a:t>，代表该目录的父目录。对于根目录，“</a:t>
            </a:r>
            <a:r>
              <a:rPr lang="en-US" altLang="zh-CN" dirty="0"/>
              <a:t>.”</a:t>
            </a:r>
            <a:r>
              <a:rPr lang="zh-CN" altLang="en-US" dirty="0"/>
              <a:t>和“</a:t>
            </a:r>
            <a:r>
              <a:rPr lang="en-US" altLang="zh-CN" dirty="0"/>
              <a:t>..”</a:t>
            </a:r>
            <a:r>
              <a:rPr lang="zh-CN" altLang="en-US" dirty="0"/>
              <a:t>都代表其自己。</a:t>
            </a:r>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t>42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根据定义，判断一个整数</a:t>
            </a:r>
            <a:r>
              <a:rPr lang="en-US" altLang="zh-CN" b="0" i="0" dirty="0">
                <a:solidFill>
                  <a:srgbClr val="4D4D4D"/>
                </a:solidFill>
                <a:effectLst/>
                <a:latin typeface="-apple-system"/>
              </a:rPr>
              <a:t>n</a:t>
            </a:r>
            <a:r>
              <a:rPr lang="zh-CN" altLang="en-US" b="0" i="0" dirty="0">
                <a:solidFill>
                  <a:srgbClr val="4D4D4D"/>
                </a:solidFill>
                <a:effectLst/>
                <a:latin typeface="-apple-system"/>
              </a:rPr>
              <a:t>是否是素数，只需要去判断在整数区间</a:t>
            </a:r>
            <a:r>
              <a:rPr lang="en-US" altLang="zh-CN" b="0" i="0" dirty="0">
                <a:solidFill>
                  <a:srgbClr val="4D4D4D"/>
                </a:solidFill>
                <a:effectLst/>
                <a:latin typeface="-apple-system"/>
              </a:rPr>
              <a:t>[2, n-1]</a:t>
            </a:r>
            <a:r>
              <a:rPr lang="zh-CN" altLang="en-US" b="0" i="0" dirty="0">
                <a:solidFill>
                  <a:srgbClr val="4D4D4D"/>
                </a:solidFill>
                <a:effectLst/>
                <a:latin typeface="-apple-system"/>
              </a:rPr>
              <a:t>之内</a:t>
            </a:r>
            <a:r>
              <a:rPr lang="en-US" altLang="zh-CN" b="0" i="0" dirty="0">
                <a:solidFill>
                  <a:srgbClr val="4D4D4D"/>
                </a:solidFill>
                <a:effectLst/>
                <a:latin typeface="-apple-system"/>
              </a:rPr>
              <a:t>(</a:t>
            </a:r>
            <a:r>
              <a:rPr lang="zh-CN" altLang="en-US" b="0" i="0" dirty="0">
                <a:solidFill>
                  <a:srgbClr val="4D4D4D"/>
                </a:solidFill>
                <a:effectLst/>
                <a:latin typeface="-apple-system"/>
              </a:rPr>
              <a:t>或平方根之间</a:t>
            </a:r>
            <a:r>
              <a:rPr lang="en-US" altLang="zh-CN" b="0" i="0" dirty="0">
                <a:solidFill>
                  <a:srgbClr val="4D4D4D"/>
                </a:solidFill>
                <a:effectLst/>
                <a:latin typeface="-apple-system"/>
              </a:rPr>
              <a:t>)</a:t>
            </a:r>
            <a:r>
              <a:rPr lang="zh-CN" altLang="en-US" b="0" i="0" dirty="0">
                <a:solidFill>
                  <a:srgbClr val="4D4D4D"/>
                </a:solidFill>
                <a:effectLst/>
                <a:latin typeface="-apple-system"/>
              </a:rPr>
              <a:t>，是否具有某个数</a:t>
            </a:r>
            <a:r>
              <a:rPr lang="en-US" altLang="zh-CN" b="0" i="0" dirty="0">
                <a:solidFill>
                  <a:srgbClr val="4D4D4D"/>
                </a:solidFill>
                <a:effectLst/>
                <a:latin typeface="-apple-system"/>
              </a:rPr>
              <a:t>m</a:t>
            </a:r>
            <a:r>
              <a:rPr lang="zh-CN" altLang="en-US" b="0" i="0" dirty="0">
                <a:solidFill>
                  <a:srgbClr val="4D4D4D"/>
                </a:solidFill>
                <a:effectLst/>
                <a:latin typeface="-apple-system"/>
              </a:rPr>
              <a:t>，使得</a:t>
            </a:r>
            <a:r>
              <a:rPr lang="en-US" altLang="zh-CN" b="0" i="0" dirty="0">
                <a:solidFill>
                  <a:srgbClr val="4D4D4D"/>
                </a:solidFill>
                <a:effectLst/>
                <a:latin typeface="-apple-system"/>
              </a:rPr>
              <a:t>n % m == 0</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t>43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根据定义，判断一个整数</a:t>
            </a:r>
            <a:r>
              <a:rPr lang="en-US" altLang="zh-CN" b="0" i="0" dirty="0">
                <a:solidFill>
                  <a:srgbClr val="4D4D4D"/>
                </a:solidFill>
                <a:effectLst/>
                <a:latin typeface="-apple-system"/>
              </a:rPr>
              <a:t>n</a:t>
            </a:r>
            <a:r>
              <a:rPr lang="zh-CN" altLang="en-US" b="0" i="0" dirty="0">
                <a:solidFill>
                  <a:srgbClr val="4D4D4D"/>
                </a:solidFill>
                <a:effectLst/>
                <a:latin typeface="-apple-system"/>
              </a:rPr>
              <a:t>是否是素数，只需要去判断在整数区间</a:t>
            </a:r>
            <a:r>
              <a:rPr lang="en-US" altLang="zh-CN" b="0" i="0" dirty="0">
                <a:solidFill>
                  <a:srgbClr val="4D4D4D"/>
                </a:solidFill>
                <a:effectLst/>
                <a:latin typeface="-apple-system"/>
              </a:rPr>
              <a:t>[2, n-1]</a:t>
            </a:r>
            <a:r>
              <a:rPr lang="zh-CN" altLang="en-US" b="0" i="0" dirty="0">
                <a:solidFill>
                  <a:srgbClr val="4D4D4D"/>
                </a:solidFill>
                <a:effectLst/>
                <a:latin typeface="-apple-system"/>
              </a:rPr>
              <a:t>之内</a:t>
            </a:r>
            <a:r>
              <a:rPr lang="en-US" altLang="zh-CN" b="0" i="0" dirty="0">
                <a:solidFill>
                  <a:srgbClr val="4D4D4D"/>
                </a:solidFill>
                <a:effectLst/>
                <a:latin typeface="-apple-system"/>
              </a:rPr>
              <a:t>(</a:t>
            </a:r>
            <a:r>
              <a:rPr lang="zh-CN" altLang="en-US" b="0" i="0" dirty="0">
                <a:solidFill>
                  <a:srgbClr val="4D4D4D"/>
                </a:solidFill>
                <a:effectLst/>
                <a:latin typeface="-apple-system"/>
              </a:rPr>
              <a:t>或平方根之间</a:t>
            </a:r>
            <a:r>
              <a:rPr lang="en-US" altLang="zh-CN" b="0" i="0" dirty="0">
                <a:solidFill>
                  <a:srgbClr val="4D4D4D"/>
                </a:solidFill>
                <a:effectLst/>
                <a:latin typeface="-apple-system"/>
              </a:rPr>
              <a:t>)</a:t>
            </a:r>
            <a:r>
              <a:rPr lang="zh-CN" altLang="en-US" b="0" i="0" dirty="0">
                <a:solidFill>
                  <a:srgbClr val="4D4D4D"/>
                </a:solidFill>
                <a:effectLst/>
                <a:latin typeface="-apple-system"/>
              </a:rPr>
              <a:t>，是否具有某个数</a:t>
            </a:r>
            <a:r>
              <a:rPr lang="en-US" altLang="zh-CN" b="0" i="0" dirty="0">
                <a:solidFill>
                  <a:srgbClr val="4D4D4D"/>
                </a:solidFill>
                <a:effectLst/>
                <a:latin typeface="-apple-system"/>
              </a:rPr>
              <a:t>m</a:t>
            </a:r>
            <a:r>
              <a:rPr lang="zh-CN" altLang="en-US" b="0" i="0" dirty="0">
                <a:solidFill>
                  <a:srgbClr val="4D4D4D"/>
                </a:solidFill>
                <a:effectLst/>
                <a:latin typeface="-apple-system"/>
              </a:rPr>
              <a:t>，使得</a:t>
            </a:r>
            <a:r>
              <a:rPr lang="en-US" altLang="zh-CN" b="0" i="0" dirty="0">
                <a:solidFill>
                  <a:srgbClr val="4D4D4D"/>
                </a:solidFill>
                <a:effectLst/>
                <a:latin typeface="-apple-system"/>
              </a:rPr>
              <a:t>n % m == 0</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t>45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根据定义，判断一个整数</a:t>
            </a:r>
            <a:r>
              <a:rPr lang="en-US" altLang="zh-CN" b="0" i="0" dirty="0">
                <a:solidFill>
                  <a:srgbClr val="4D4D4D"/>
                </a:solidFill>
                <a:effectLst/>
                <a:latin typeface="-apple-system"/>
              </a:rPr>
              <a:t>n</a:t>
            </a:r>
            <a:r>
              <a:rPr lang="zh-CN" altLang="en-US" b="0" i="0" dirty="0">
                <a:solidFill>
                  <a:srgbClr val="4D4D4D"/>
                </a:solidFill>
                <a:effectLst/>
                <a:latin typeface="-apple-system"/>
              </a:rPr>
              <a:t>是否是素数，只需要去判断在整数区间</a:t>
            </a:r>
            <a:r>
              <a:rPr lang="en-US" altLang="zh-CN" b="0" i="0" dirty="0">
                <a:solidFill>
                  <a:srgbClr val="4D4D4D"/>
                </a:solidFill>
                <a:effectLst/>
                <a:latin typeface="-apple-system"/>
              </a:rPr>
              <a:t>[2, n-1]</a:t>
            </a:r>
            <a:r>
              <a:rPr lang="zh-CN" altLang="en-US" b="0" i="0" dirty="0">
                <a:solidFill>
                  <a:srgbClr val="4D4D4D"/>
                </a:solidFill>
                <a:effectLst/>
                <a:latin typeface="-apple-system"/>
              </a:rPr>
              <a:t>之内</a:t>
            </a:r>
            <a:r>
              <a:rPr lang="en-US" altLang="zh-CN" b="0" i="0" dirty="0">
                <a:solidFill>
                  <a:srgbClr val="4D4D4D"/>
                </a:solidFill>
                <a:effectLst/>
                <a:latin typeface="-apple-system"/>
              </a:rPr>
              <a:t>(</a:t>
            </a:r>
            <a:r>
              <a:rPr lang="zh-CN" altLang="en-US" b="0" i="0" dirty="0">
                <a:solidFill>
                  <a:srgbClr val="4D4D4D"/>
                </a:solidFill>
                <a:effectLst/>
                <a:latin typeface="-apple-system"/>
              </a:rPr>
              <a:t>或平方根之间</a:t>
            </a:r>
            <a:r>
              <a:rPr lang="en-US" altLang="zh-CN" b="0" i="0" dirty="0">
                <a:solidFill>
                  <a:srgbClr val="4D4D4D"/>
                </a:solidFill>
                <a:effectLst/>
                <a:latin typeface="-apple-system"/>
              </a:rPr>
              <a:t>)</a:t>
            </a:r>
            <a:r>
              <a:rPr lang="zh-CN" altLang="en-US" b="0" i="0" dirty="0">
                <a:solidFill>
                  <a:srgbClr val="4D4D4D"/>
                </a:solidFill>
                <a:effectLst/>
                <a:latin typeface="-apple-system"/>
              </a:rPr>
              <a:t>，是否具有某个数</a:t>
            </a:r>
            <a:r>
              <a:rPr lang="en-US" altLang="zh-CN" b="0" i="0" dirty="0">
                <a:solidFill>
                  <a:srgbClr val="4D4D4D"/>
                </a:solidFill>
                <a:effectLst/>
                <a:latin typeface="-apple-system"/>
              </a:rPr>
              <a:t>m</a:t>
            </a:r>
            <a:r>
              <a:rPr lang="zh-CN" altLang="en-US" b="0" i="0" dirty="0">
                <a:solidFill>
                  <a:srgbClr val="4D4D4D"/>
                </a:solidFill>
                <a:effectLst/>
                <a:latin typeface="-apple-system"/>
              </a:rPr>
              <a:t>，使得</a:t>
            </a:r>
            <a:r>
              <a:rPr lang="en-US" altLang="zh-CN" b="0" i="0" dirty="0">
                <a:solidFill>
                  <a:srgbClr val="4D4D4D"/>
                </a:solidFill>
                <a:effectLst/>
                <a:latin typeface="-apple-system"/>
              </a:rPr>
              <a:t>n % m == 0</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t>46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t>47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latinLnBrk="1"/>
            <a:r>
              <a:rPr lang="en-US" altLang="zh-CN" b="0" i="0" dirty="0">
                <a:solidFill>
                  <a:srgbClr val="333333"/>
                </a:solidFill>
                <a:effectLst/>
                <a:latin typeface="Helvetica Neue"/>
              </a:rPr>
              <a:t>Python2.6 </a:t>
            </a:r>
            <a:r>
              <a:rPr lang="zh-CN" altLang="en-US" b="0" i="0" dirty="0">
                <a:solidFill>
                  <a:srgbClr val="333333"/>
                </a:solidFill>
                <a:effectLst/>
                <a:latin typeface="Helvetica Neue"/>
              </a:rPr>
              <a:t>开始，新增了一种格式化字符串的函数 </a:t>
            </a:r>
            <a:r>
              <a:rPr lang="en-US" altLang="zh-CN" b="1" i="0" dirty="0" err="1">
                <a:solidFill>
                  <a:srgbClr val="333333"/>
                </a:solidFill>
                <a:effectLst/>
                <a:latin typeface="SFMono-Regular"/>
              </a:rPr>
              <a:t>str.format</a:t>
            </a:r>
            <a:r>
              <a:rPr lang="en-US" altLang="zh-CN" b="1" i="0" dirty="0">
                <a:solidFill>
                  <a:srgbClr val="333333"/>
                </a:solidFill>
                <a:effectLst/>
                <a:latin typeface="SFMono-Regular"/>
              </a:rPr>
              <a:t>()</a:t>
            </a:r>
            <a:r>
              <a:rPr lang="zh-CN" altLang="en-US" b="0" i="0" dirty="0">
                <a:solidFill>
                  <a:srgbClr val="333333"/>
                </a:solidFill>
                <a:effectLst/>
                <a:latin typeface="Helvetica Neue"/>
              </a:rPr>
              <a:t>，它增强了字符串格式化的功能。</a:t>
            </a:r>
          </a:p>
          <a:p>
            <a:pPr algn="l" latinLnBrk="1"/>
            <a:r>
              <a:rPr lang="zh-CN" altLang="en-US" b="0" i="0" dirty="0">
                <a:solidFill>
                  <a:srgbClr val="333333"/>
                </a:solidFill>
                <a:effectLst/>
                <a:latin typeface="Helvetica Neue"/>
              </a:rPr>
              <a:t>基本语法是通过 </a:t>
            </a:r>
            <a:r>
              <a:rPr lang="en-US" altLang="zh-CN" b="1" i="0" dirty="0">
                <a:solidFill>
                  <a:srgbClr val="333333"/>
                </a:solidFill>
                <a:effectLst/>
                <a:latin typeface="SFMono-Regular"/>
              </a:rPr>
              <a:t>{}</a:t>
            </a:r>
            <a:r>
              <a:rPr lang="zh-CN" altLang="en-US" b="0" i="0" dirty="0">
                <a:solidFill>
                  <a:srgbClr val="333333"/>
                </a:solidFill>
                <a:effectLst/>
                <a:latin typeface="Helvetica Neue"/>
              </a:rPr>
              <a:t> 和 </a:t>
            </a:r>
            <a:r>
              <a:rPr lang="en-US" altLang="zh-CN" b="1" i="0" dirty="0">
                <a:solidFill>
                  <a:srgbClr val="333333"/>
                </a:solidFill>
                <a:effectLst/>
                <a:latin typeface="SFMono-Regular"/>
              </a:rPr>
              <a:t>:</a:t>
            </a:r>
            <a:r>
              <a:rPr lang="zh-CN" altLang="en-US" b="0" i="0" dirty="0">
                <a:solidFill>
                  <a:srgbClr val="333333"/>
                </a:solidFill>
                <a:effectLst/>
                <a:latin typeface="Helvetica Neue"/>
              </a:rPr>
              <a:t> 来代替以前的 </a:t>
            </a:r>
            <a:r>
              <a:rPr lang="en-US" altLang="zh-CN" b="1" i="0" dirty="0">
                <a:solidFill>
                  <a:srgbClr val="333333"/>
                </a:solidFill>
                <a:effectLst/>
                <a:latin typeface="SFMono-Regular"/>
              </a:rPr>
              <a:t>%</a:t>
            </a:r>
            <a:r>
              <a:rPr lang="zh-CN" altLang="en-US" b="0" i="0" dirty="0">
                <a:solidFill>
                  <a:srgbClr val="333333"/>
                </a:solidFill>
                <a:effectLst/>
                <a:latin typeface="Helvetica Neue"/>
              </a:rPr>
              <a:t> 。</a:t>
            </a:r>
            <a:endParaRPr lang="en-US" altLang="zh-CN" b="0" i="0" dirty="0">
              <a:solidFill>
                <a:srgbClr val="333333"/>
              </a:solidFill>
              <a:effectLst/>
              <a:latin typeface="Helvetica Neue"/>
            </a:endParaRPr>
          </a:p>
          <a:p>
            <a:pPr algn="l" latinLnBrk="1"/>
            <a:r>
              <a:rPr lang="en-US" altLang="zh-CN" b="0" i="0" dirty="0">
                <a:solidFill>
                  <a:srgbClr val="AA5500"/>
                </a:solidFill>
                <a:effectLst/>
                <a:latin typeface="Menlo"/>
              </a:rPr>
              <a:t>#!/usr/bin/python</a:t>
            </a:r>
            <a:r>
              <a:rPr lang="en-US" altLang="zh-CN" b="0" i="0" dirty="0">
                <a:solidFill>
                  <a:srgbClr val="808080"/>
                </a:solidFill>
                <a:effectLst/>
                <a:latin typeface="Menlo"/>
              </a:rPr>
              <a:t> </a:t>
            </a:r>
            <a:r>
              <a:rPr lang="en-US" altLang="zh-CN" b="0" i="0" dirty="0">
                <a:solidFill>
                  <a:srgbClr val="AA5500"/>
                </a:solidFill>
                <a:effectLst/>
                <a:latin typeface="Menlo"/>
              </a:rPr>
              <a:t># -*- coding: UTF-8 -*-</a:t>
            </a:r>
            <a:r>
              <a:rPr lang="en-US" altLang="zh-CN" b="0" i="0" dirty="0">
                <a:solidFill>
                  <a:srgbClr val="808080"/>
                </a:solidFill>
                <a:effectLst/>
                <a:latin typeface="Menlo"/>
              </a:rPr>
              <a:t> </a:t>
            </a:r>
            <a:r>
              <a:rPr lang="en-US" altLang="zh-CN" b="0" i="0" dirty="0">
                <a:solidFill>
                  <a:srgbClr val="0055AA"/>
                </a:solidFill>
                <a:effectLst/>
                <a:latin typeface="Menlo"/>
              </a:rPr>
              <a:t>print</a:t>
            </a:r>
            <a:r>
              <a:rPr lang="en-US" altLang="zh-CN" b="0" i="0" dirty="0">
                <a:solidFill>
                  <a:srgbClr val="808000"/>
                </a:solidFill>
                <a:effectLst/>
                <a:latin typeface="Menlo"/>
              </a:rPr>
              <a:t>(</a:t>
            </a:r>
            <a:r>
              <a:rPr lang="en-US" altLang="zh-CN" b="0" i="0" dirty="0">
                <a:solidFill>
                  <a:srgbClr val="8B0000"/>
                </a:solidFill>
                <a:effectLst/>
                <a:latin typeface="Menlo"/>
              </a:rPr>
              <a:t>"</a:t>
            </a:r>
            <a:r>
              <a:rPr lang="zh-CN" altLang="en-US" b="0" i="0" dirty="0">
                <a:solidFill>
                  <a:srgbClr val="AA1111"/>
                </a:solidFill>
                <a:effectLst/>
                <a:latin typeface="Menlo"/>
              </a:rPr>
              <a:t>网站名：</a:t>
            </a:r>
            <a:r>
              <a:rPr lang="en-US" altLang="zh-CN" b="0" i="0" dirty="0">
                <a:solidFill>
                  <a:srgbClr val="AA1111"/>
                </a:solidFill>
                <a:effectLst/>
                <a:latin typeface="Menlo"/>
              </a:rPr>
              <a:t>{name}, </a:t>
            </a:r>
            <a:r>
              <a:rPr lang="zh-CN" altLang="en-US" b="0" i="0" dirty="0">
                <a:solidFill>
                  <a:srgbClr val="AA1111"/>
                </a:solidFill>
                <a:effectLst/>
                <a:latin typeface="Menlo"/>
              </a:rPr>
              <a:t>地址 </a:t>
            </a:r>
            <a:r>
              <a:rPr lang="en-US" altLang="zh-CN" b="0" i="0" dirty="0">
                <a:solidFill>
                  <a:srgbClr val="AA1111"/>
                </a:solidFill>
                <a:effectLst/>
                <a:latin typeface="Menlo"/>
              </a:rPr>
              <a:t>{</a:t>
            </a:r>
            <a:r>
              <a:rPr lang="en-US" altLang="zh-CN" b="0" i="0" dirty="0" err="1">
                <a:solidFill>
                  <a:srgbClr val="AA1111"/>
                </a:solidFill>
                <a:effectLst/>
                <a:latin typeface="Menlo"/>
              </a:rPr>
              <a:t>url</a:t>
            </a:r>
            <a:r>
              <a:rPr lang="en-US" altLang="zh-CN" b="0" i="0" dirty="0">
                <a:solidFill>
                  <a:srgbClr val="AA1111"/>
                </a:solidFill>
                <a:effectLst/>
                <a:latin typeface="Menlo"/>
              </a:rPr>
              <a:t>}</a:t>
            </a:r>
            <a:r>
              <a:rPr lang="en-US" altLang="zh-CN" b="0" i="0" dirty="0">
                <a:solidFill>
                  <a:srgbClr val="8B0000"/>
                </a:solidFill>
                <a:effectLst/>
                <a:latin typeface="Menlo"/>
              </a:rPr>
              <a:t>"</a:t>
            </a:r>
            <a:r>
              <a:rPr lang="en-US" altLang="zh-CN" b="0" i="0" dirty="0">
                <a:solidFill>
                  <a:srgbClr val="808080"/>
                </a:solidFill>
                <a:effectLst/>
                <a:latin typeface="Menlo"/>
              </a:rPr>
              <a:t>.</a:t>
            </a:r>
            <a:r>
              <a:rPr lang="en-US" altLang="zh-CN" b="0" i="0" dirty="0">
                <a:solidFill>
                  <a:srgbClr val="0055AA"/>
                </a:solidFill>
                <a:effectLst/>
                <a:latin typeface="Menlo"/>
              </a:rPr>
              <a:t>format</a:t>
            </a:r>
            <a:r>
              <a:rPr lang="en-US" altLang="zh-CN" b="0" i="0" dirty="0">
                <a:solidFill>
                  <a:srgbClr val="808000"/>
                </a:solidFill>
                <a:effectLst/>
                <a:latin typeface="Menlo"/>
              </a:rPr>
              <a:t>(</a:t>
            </a:r>
            <a:r>
              <a:rPr lang="en-US" altLang="zh-CN" b="0" i="0" dirty="0">
                <a:solidFill>
                  <a:srgbClr val="0055AA"/>
                </a:solidFill>
                <a:effectLst/>
                <a:latin typeface="Menlo"/>
              </a:rPr>
              <a:t>name</a:t>
            </a:r>
            <a:r>
              <a:rPr lang="en-US" altLang="zh-CN" b="0" i="0" dirty="0">
                <a:solidFill>
                  <a:srgbClr val="808080"/>
                </a:solidFill>
                <a:effectLst/>
                <a:latin typeface="Menlo"/>
              </a:rPr>
              <a:t>=</a:t>
            </a:r>
            <a:r>
              <a:rPr lang="en-US" altLang="zh-CN" b="0" i="0" dirty="0">
                <a:solidFill>
                  <a:srgbClr val="8B0000"/>
                </a:solidFill>
                <a:effectLst/>
                <a:latin typeface="Menlo"/>
              </a:rPr>
              <a:t>"</a:t>
            </a:r>
            <a:r>
              <a:rPr lang="zh-CN" altLang="en-US" b="0" i="0" dirty="0">
                <a:solidFill>
                  <a:srgbClr val="AA1111"/>
                </a:solidFill>
                <a:effectLst/>
                <a:latin typeface="Menlo"/>
              </a:rPr>
              <a:t>菜鸟教程</a:t>
            </a:r>
            <a:r>
              <a:rPr lang="en-US" altLang="zh-CN" b="0" i="0" dirty="0">
                <a:solidFill>
                  <a:srgbClr val="8B0000"/>
                </a:solidFill>
                <a:effectLst/>
                <a:latin typeface="Menlo"/>
              </a:rPr>
              <a:t>"</a:t>
            </a:r>
            <a:r>
              <a:rPr lang="en-US" altLang="zh-CN" b="0" i="0" dirty="0">
                <a:solidFill>
                  <a:srgbClr val="808080"/>
                </a:solidFill>
                <a:effectLst/>
                <a:latin typeface="Menlo"/>
              </a:rPr>
              <a:t>, </a:t>
            </a:r>
            <a:r>
              <a:rPr lang="en-US" altLang="zh-CN" b="0" i="0" dirty="0" err="1">
                <a:solidFill>
                  <a:srgbClr val="0055AA"/>
                </a:solidFill>
                <a:effectLst/>
                <a:latin typeface="Menlo"/>
              </a:rPr>
              <a:t>url</a:t>
            </a:r>
            <a:r>
              <a:rPr lang="en-US" altLang="zh-CN" b="0" i="0" dirty="0">
                <a:solidFill>
                  <a:srgbClr val="808080"/>
                </a:solidFill>
                <a:effectLst/>
                <a:latin typeface="Menlo"/>
              </a:rPr>
              <a:t>=</a:t>
            </a:r>
            <a:r>
              <a:rPr lang="en-US" altLang="zh-CN" b="0" i="0" dirty="0">
                <a:solidFill>
                  <a:srgbClr val="8B0000"/>
                </a:solidFill>
                <a:effectLst/>
                <a:latin typeface="Menlo"/>
              </a:rPr>
              <a:t>"</a:t>
            </a:r>
            <a:r>
              <a:rPr lang="en-US" altLang="zh-CN" b="0" i="0" dirty="0">
                <a:solidFill>
                  <a:srgbClr val="AA1111"/>
                </a:solidFill>
                <a:effectLst/>
                <a:latin typeface="Menlo"/>
              </a:rPr>
              <a:t>www.runoob.com</a:t>
            </a:r>
            <a:r>
              <a:rPr lang="en-US" altLang="zh-CN" b="0" i="0" dirty="0">
                <a:solidFill>
                  <a:srgbClr val="8B0000"/>
                </a:solidFill>
                <a:effectLst/>
                <a:latin typeface="Menlo"/>
              </a:rPr>
              <a:t>"</a:t>
            </a:r>
            <a:r>
              <a:rPr lang="en-US" altLang="zh-CN" b="0" i="0" dirty="0">
                <a:solidFill>
                  <a:srgbClr val="808000"/>
                </a:solidFill>
                <a:effectLst/>
                <a:latin typeface="Menlo"/>
              </a:rPr>
              <a:t>))</a:t>
            </a:r>
            <a:r>
              <a:rPr lang="en-US" altLang="zh-CN" b="0" i="0" dirty="0">
                <a:solidFill>
                  <a:srgbClr val="808080"/>
                </a:solidFill>
                <a:effectLst/>
                <a:latin typeface="Menlo"/>
              </a:rPr>
              <a:t> </a:t>
            </a:r>
            <a:r>
              <a:rPr lang="en-US" altLang="zh-CN" b="0" i="0" dirty="0">
                <a:solidFill>
                  <a:srgbClr val="AA5500"/>
                </a:solidFill>
                <a:effectLst/>
                <a:latin typeface="Menlo"/>
              </a:rPr>
              <a:t># </a:t>
            </a:r>
            <a:r>
              <a:rPr lang="zh-CN" altLang="en-US" b="0" i="0" dirty="0">
                <a:solidFill>
                  <a:srgbClr val="AA5500"/>
                </a:solidFill>
                <a:effectLst/>
                <a:latin typeface="Menlo"/>
              </a:rPr>
              <a:t>通过字典设置参数</a:t>
            </a:r>
            <a:r>
              <a:rPr lang="zh-CN" altLang="en-US" b="0" i="0" dirty="0">
                <a:solidFill>
                  <a:srgbClr val="808080"/>
                </a:solidFill>
                <a:effectLst/>
                <a:latin typeface="Menlo"/>
              </a:rPr>
              <a:t> </a:t>
            </a:r>
            <a:r>
              <a:rPr lang="en-US" altLang="zh-CN" b="0" i="0" dirty="0">
                <a:solidFill>
                  <a:srgbClr val="0055AA"/>
                </a:solidFill>
                <a:effectLst/>
                <a:latin typeface="Menlo"/>
              </a:rPr>
              <a:t>site</a:t>
            </a:r>
            <a:r>
              <a:rPr lang="en-US" altLang="zh-CN" b="0" i="0" dirty="0">
                <a:solidFill>
                  <a:srgbClr val="808080"/>
                </a:solidFill>
                <a:effectLst/>
                <a:latin typeface="Menlo"/>
              </a:rPr>
              <a:t> = {</a:t>
            </a:r>
            <a:r>
              <a:rPr lang="en-US" altLang="zh-CN" b="0" i="0" dirty="0">
                <a:solidFill>
                  <a:srgbClr val="8B0000"/>
                </a:solidFill>
                <a:effectLst/>
                <a:latin typeface="Menlo"/>
              </a:rPr>
              <a:t>"</a:t>
            </a:r>
            <a:r>
              <a:rPr lang="en-US" altLang="zh-CN" b="0" i="0" dirty="0">
                <a:solidFill>
                  <a:srgbClr val="AA1111"/>
                </a:solidFill>
                <a:effectLst/>
                <a:latin typeface="Menlo"/>
              </a:rPr>
              <a:t>name</a:t>
            </a:r>
            <a:r>
              <a:rPr lang="en-US" altLang="zh-CN" b="0" i="0" dirty="0">
                <a:solidFill>
                  <a:srgbClr val="8B0000"/>
                </a:solidFill>
                <a:effectLst/>
                <a:latin typeface="Menlo"/>
              </a:rPr>
              <a:t>"</a:t>
            </a:r>
            <a:r>
              <a:rPr lang="en-US" altLang="zh-CN" b="0" i="0" dirty="0">
                <a:solidFill>
                  <a:srgbClr val="808080"/>
                </a:solidFill>
                <a:effectLst/>
                <a:latin typeface="Menlo"/>
              </a:rPr>
              <a:t>: </a:t>
            </a:r>
            <a:r>
              <a:rPr lang="en-US" altLang="zh-CN" b="0" i="0" dirty="0">
                <a:solidFill>
                  <a:srgbClr val="8B0000"/>
                </a:solidFill>
                <a:effectLst/>
                <a:latin typeface="Menlo"/>
              </a:rPr>
              <a:t>"</a:t>
            </a:r>
            <a:r>
              <a:rPr lang="zh-CN" altLang="en-US" b="0" i="0" dirty="0">
                <a:solidFill>
                  <a:srgbClr val="AA1111"/>
                </a:solidFill>
                <a:effectLst/>
                <a:latin typeface="Menlo"/>
              </a:rPr>
              <a:t>菜鸟教程</a:t>
            </a:r>
            <a:r>
              <a:rPr lang="en-US" altLang="zh-CN" b="0" i="0" dirty="0">
                <a:solidFill>
                  <a:srgbClr val="8B0000"/>
                </a:solidFill>
                <a:effectLst/>
                <a:latin typeface="Menlo"/>
              </a:rPr>
              <a:t>"</a:t>
            </a:r>
            <a:r>
              <a:rPr lang="en-US" altLang="zh-CN" b="0" i="0" dirty="0">
                <a:solidFill>
                  <a:srgbClr val="808080"/>
                </a:solidFill>
                <a:effectLst/>
                <a:latin typeface="Menlo"/>
              </a:rPr>
              <a:t>, </a:t>
            </a:r>
            <a:r>
              <a:rPr lang="en-US" altLang="zh-CN" b="0" i="0" dirty="0">
                <a:solidFill>
                  <a:srgbClr val="8B0000"/>
                </a:solidFill>
                <a:effectLst/>
                <a:latin typeface="Menlo"/>
              </a:rPr>
              <a:t>"</a:t>
            </a:r>
            <a:r>
              <a:rPr lang="en-US" altLang="zh-CN" b="0" i="0" dirty="0" err="1">
                <a:solidFill>
                  <a:srgbClr val="AA1111"/>
                </a:solidFill>
                <a:effectLst/>
                <a:latin typeface="Menlo"/>
              </a:rPr>
              <a:t>url</a:t>
            </a:r>
            <a:r>
              <a:rPr lang="en-US" altLang="zh-CN" b="0" i="0" dirty="0">
                <a:solidFill>
                  <a:srgbClr val="8B0000"/>
                </a:solidFill>
                <a:effectLst/>
                <a:latin typeface="Menlo"/>
              </a:rPr>
              <a:t>"</a:t>
            </a:r>
            <a:r>
              <a:rPr lang="en-US" altLang="zh-CN" b="0" i="0" dirty="0">
                <a:solidFill>
                  <a:srgbClr val="808080"/>
                </a:solidFill>
                <a:effectLst/>
                <a:latin typeface="Menlo"/>
              </a:rPr>
              <a:t>: </a:t>
            </a:r>
            <a:r>
              <a:rPr lang="en-US" altLang="zh-CN" b="0" i="0" dirty="0">
                <a:solidFill>
                  <a:srgbClr val="8B0000"/>
                </a:solidFill>
                <a:effectLst/>
                <a:latin typeface="Menlo"/>
              </a:rPr>
              <a:t>"</a:t>
            </a:r>
            <a:r>
              <a:rPr lang="en-US" altLang="zh-CN" b="0" i="0" dirty="0">
                <a:solidFill>
                  <a:srgbClr val="AA1111"/>
                </a:solidFill>
                <a:effectLst/>
                <a:latin typeface="Menlo"/>
              </a:rPr>
              <a:t>www.runoob.com</a:t>
            </a:r>
            <a:r>
              <a:rPr lang="en-US" altLang="zh-CN" b="0" i="0" dirty="0">
                <a:solidFill>
                  <a:srgbClr val="8B0000"/>
                </a:solidFill>
                <a:effectLst/>
                <a:latin typeface="Menlo"/>
              </a:rPr>
              <a:t>"</a:t>
            </a:r>
            <a:r>
              <a:rPr lang="en-US" altLang="zh-CN" b="0" i="0" dirty="0">
                <a:solidFill>
                  <a:srgbClr val="808080"/>
                </a:solidFill>
                <a:effectLst/>
                <a:latin typeface="Menlo"/>
              </a:rPr>
              <a:t>} </a:t>
            </a:r>
            <a:r>
              <a:rPr lang="en-US" altLang="zh-CN" b="0" i="0" dirty="0">
                <a:solidFill>
                  <a:srgbClr val="0055AA"/>
                </a:solidFill>
                <a:effectLst/>
                <a:latin typeface="Menlo"/>
              </a:rPr>
              <a:t>print</a:t>
            </a:r>
            <a:r>
              <a:rPr lang="en-US" altLang="zh-CN" b="0" i="0" dirty="0">
                <a:solidFill>
                  <a:srgbClr val="808000"/>
                </a:solidFill>
                <a:effectLst/>
                <a:latin typeface="Menlo"/>
              </a:rPr>
              <a:t>(</a:t>
            </a:r>
            <a:r>
              <a:rPr lang="en-US" altLang="zh-CN" b="0" i="0" dirty="0">
                <a:solidFill>
                  <a:srgbClr val="8B0000"/>
                </a:solidFill>
                <a:effectLst/>
                <a:latin typeface="Menlo"/>
              </a:rPr>
              <a:t>"</a:t>
            </a:r>
            <a:r>
              <a:rPr lang="zh-CN" altLang="en-US" b="0" i="0" dirty="0">
                <a:solidFill>
                  <a:srgbClr val="AA1111"/>
                </a:solidFill>
                <a:effectLst/>
                <a:latin typeface="Menlo"/>
              </a:rPr>
              <a:t>网站名：</a:t>
            </a:r>
            <a:r>
              <a:rPr lang="en-US" altLang="zh-CN" b="0" i="0" dirty="0">
                <a:solidFill>
                  <a:srgbClr val="AA1111"/>
                </a:solidFill>
                <a:effectLst/>
                <a:latin typeface="Menlo"/>
              </a:rPr>
              <a:t>{name}, </a:t>
            </a:r>
            <a:r>
              <a:rPr lang="zh-CN" altLang="en-US" b="0" i="0" dirty="0">
                <a:solidFill>
                  <a:srgbClr val="AA1111"/>
                </a:solidFill>
                <a:effectLst/>
                <a:latin typeface="Menlo"/>
              </a:rPr>
              <a:t>地址 </a:t>
            </a:r>
            <a:r>
              <a:rPr lang="en-US" altLang="zh-CN" b="0" i="0" dirty="0">
                <a:solidFill>
                  <a:srgbClr val="AA1111"/>
                </a:solidFill>
                <a:effectLst/>
                <a:latin typeface="Menlo"/>
              </a:rPr>
              <a:t>{</a:t>
            </a:r>
            <a:r>
              <a:rPr lang="en-US" altLang="zh-CN" b="0" i="0" dirty="0" err="1">
                <a:solidFill>
                  <a:srgbClr val="AA1111"/>
                </a:solidFill>
                <a:effectLst/>
                <a:latin typeface="Menlo"/>
              </a:rPr>
              <a:t>url</a:t>
            </a:r>
            <a:r>
              <a:rPr lang="en-US" altLang="zh-CN" b="0" i="0" dirty="0">
                <a:solidFill>
                  <a:srgbClr val="AA1111"/>
                </a:solidFill>
                <a:effectLst/>
                <a:latin typeface="Menlo"/>
              </a:rPr>
              <a:t>}</a:t>
            </a:r>
            <a:r>
              <a:rPr lang="en-US" altLang="zh-CN" b="0" i="0" dirty="0">
                <a:solidFill>
                  <a:srgbClr val="8B0000"/>
                </a:solidFill>
                <a:effectLst/>
                <a:latin typeface="Menlo"/>
              </a:rPr>
              <a:t>"</a:t>
            </a:r>
            <a:r>
              <a:rPr lang="en-US" altLang="zh-CN" b="0" i="0" dirty="0">
                <a:solidFill>
                  <a:srgbClr val="808080"/>
                </a:solidFill>
                <a:effectLst/>
                <a:latin typeface="Menlo"/>
              </a:rPr>
              <a:t>.</a:t>
            </a:r>
            <a:r>
              <a:rPr lang="en-US" altLang="zh-CN" b="0" i="0" dirty="0">
                <a:solidFill>
                  <a:srgbClr val="0055AA"/>
                </a:solidFill>
                <a:effectLst/>
                <a:latin typeface="Menlo"/>
              </a:rPr>
              <a:t>format</a:t>
            </a:r>
            <a:r>
              <a:rPr lang="en-US" altLang="zh-CN" b="0" i="0" dirty="0">
                <a:solidFill>
                  <a:srgbClr val="808000"/>
                </a:solidFill>
                <a:effectLst/>
                <a:latin typeface="Menlo"/>
              </a:rPr>
              <a:t>(</a:t>
            </a:r>
            <a:r>
              <a:rPr lang="en-US" altLang="zh-CN" b="0" i="0" dirty="0">
                <a:solidFill>
                  <a:srgbClr val="808080"/>
                </a:solidFill>
                <a:effectLst/>
                <a:latin typeface="Menlo"/>
              </a:rPr>
              <a:t>**</a:t>
            </a:r>
            <a:r>
              <a:rPr lang="en-US" altLang="zh-CN" b="0" i="0" dirty="0">
                <a:solidFill>
                  <a:srgbClr val="0055AA"/>
                </a:solidFill>
                <a:effectLst/>
                <a:latin typeface="Menlo"/>
              </a:rPr>
              <a:t>site</a:t>
            </a:r>
            <a:r>
              <a:rPr lang="en-US" altLang="zh-CN" b="0" i="0" dirty="0">
                <a:solidFill>
                  <a:srgbClr val="808000"/>
                </a:solidFill>
                <a:effectLst/>
                <a:latin typeface="Menlo"/>
              </a:rPr>
              <a:t>))</a:t>
            </a:r>
            <a:r>
              <a:rPr lang="en-US" altLang="zh-CN" b="0" i="0" dirty="0">
                <a:solidFill>
                  <a:srgbClr val="808080"/>
                </a:solidFill>
                <a:effectLst/>
                <a:latin typeface="Menlo"/>
              </a:rPr>
              <a:t> </a:t>
            </a:r>
            <a:r>
              <a:rPr lang="en-US" altLang="zh-CN" b="0" i="0" dirty="0">
                <a:solidFill>
                  <a:srgbClr val="AA5500"/>
                </a:solidFill>
                <a:effectLst/>
                <a:latin typeface="Menlo"/>
              </a:rPr>
              <a:t># </a:t>
            </a:r>
            <a:r>
              <a:rPr lang="zh-CN" altLang="en-US" b="0" i="0" dirty="0">
                <a:solidFill>
                  <a:srgbClr val="AA5500"/>
                </a:solidFill>
                <a:effectLst/>
                <a:latin typeface="Menlo"/>
              </a:rPr>
              <a:t>通过列表索引设置参数</a:t>
            </a:r>
            <a:r>
              <a:rPr lang="zh-CN" altLang="en-US" b="0" i="0" dirty="0">
                <a:solidFill>
                  <a:srgbClr val="808080"/>
                </a:solidFill>
                <a:effectLst/>
                <a:latin typeface="Menlo"/>
              </a:rPr>
              <a:t> </a:t>
            </a:r>
            <a:r>
              <a:rPr lang="en-US" altLang="zh-CN" b="0" i="0" dirty="0" err="1">
                <a:solidFill>
                  <a:srgbClr val="0055AA"/>
                </a:solidFill>
                <a:effectLst/>
                <a:latin typeface="Menlo"/>
              </a:rPr>
              <a:t>my_list</a:t>
            </a:r>
            <a:r>
              <a:rPr lang="en-US" altLang="zh-CN" b="0" i="0" dirty="0">
                <a:solidFill>
                  <a:srgbClr val="808080"/>
                </a:solidFill>
                <a:effectLst/>
                <a:latin typeface="Menlo"/>
              </a:rPr>
              <a:t> = </a:t>
            </a:r>
            <a:r>
              <a:rPr lang="en-US" altLang="zh-CN" b="0" i="0" dirty="0">
                <a:solidFill>
                  <a:srgbClr val="808000"/>
                </a:solidFill>
                <a:effectLst/>
                <a:latin typeface="Menlo"/>
              </a:rPr>
              <a:t>[</a:t>
            </a:r>
            <a:r>
              <a:rPr lang="en-US" altLang="zh-CN" b="0" i="0" dirty="0">
                <a:solidFill>
                  <a:srgbClr val="8B0000"/>
                </a:solidFill>
                <a:effectLst/>
                <a:latin typeface="Menlo"/>
              </a:rPr>
              <a:t>'</a:t>
            </a:r>
            <a:r>
              <a:rPr lang="zh-CN" altLang="en-US" b="0" i="0" dirty="0">
                <a:solidFill>
                  <a:srgbClr val="AA1111"/>
                </a:solidFill>
                <a:effectLst/>
                <a:latin typeface="Menlo"/>
              </a:rPr>
              <a:t>菜鸟教程</a:t>
            </a:r>
            <a:r>
              <a:rPr lang="en-US" altLang="zh-CN" b="0" i="0" dirty="0">
                <a:solidFill>
                  <a:srgbClr val="8B0000"/>
                </a:solidFill>
                <a:effectLst/>
                <a:latin typeface="Menlo"/>
              </a:rPr>
              <a:t>'</a:t>
            </a:r>
            <a:r>
              <a:rPr lang="en-US" altLang="zh-CN" b="0" i="0" dirty="0">
                <a:solidFill>
                  <a:srgbClr val="808080"/>
                </a:solidFill>
                <a:effectLst/>
                <a:latin typeface="Menlo"/>
              </a:rPr>
              <a:t>, </a:t>
            </a:r>
            <a:r>
              <a:rPr lang="en-US" altLang="zh-CN" b="0" i="0" dirty="0">
                <a:solidFill>
                  <a:srgbClr val="8B0000"/>
                </a:solidFill>
                <a:effectLst/>
                <a:latin typeface="Menlo"/>
              </a:rPr>
              <a:t>'</a:t>
            </a:r>
            <a:r>
              <a:rPr lang="en-US" altLang="zh-CN" b="0" i="0" dirty="0">
                <a:solidFill>
                  <a:srgbClr val="AA1111"/>
                </a:solidFill>
                <a:effectLst/>
                <a:latin typeface="Menlo"/>
              </a:rPr>
              <a:t>www.runoob.com</a:t>
            </a:r>
            <a:r>
              <a:rPr lang="en-US" altLang="zh-CN" b="0" i="0" dirty="0">
                <a:solidFill>
                  <a:srgbClr val="8B0000"/>
                </a:solidFill>
                <a:effectLst/>
                <a:latin typeface="Menlo"/>
              </a:rPr>
              <a:t>'</a:t>
            </a:r>
            <a:r>
              <a:rPr lang="en-US" altLang="zh-CN" b="0" i="0" dirty="0">
                <a:solidFill>
                  <a:srgbClr val="808000"/>
                </a:solidFill>
                <a:effectLst/>
                <a:latin typeface="Menlo"/>
              </a:rPr>
              <a:t>]</a:t>
            </a:r>
            <a:r>
              <a:rPr lang="en-US" altLang="zh-CN" b="0" i="0" dirty="0">
                <a:solidFill>
                  <a:srgbClr val="808080"/>
                </a:solidFill>
                <a:effectLst/>
                <a:latin typeface="Menlo"/>
              </a:rPr>
              <a:t> </a:t>
            </a:r>
            <a:r>
              <a:rPr lang="en-US" altLang="zh-CN" b="0" i="0" dirty="0">
                <a:solidFill>
                  <a:srgbClr val="0055AA"/>
                </a:solidFill>
                <a:effectLst/>
                <a:latin typeface="Menlo"/>
              </a:rPr>
              <a:t>print</a:t>
            </a:r>
            <a:r>
              <a:rPr lang="en-US" altLang="zh-CN" b="0" i="0" dirty="0">
                <a:solidFill>
                  <a:srgbClr val="808000"/>
                </a:solidFill>
                <a:effectLst/>
                <a:latin typeface="Menlo"/>
              </a:rPr>
              <a:t>(</a:t>
            </a:r>
            <a:r>
              <a:rPr lang="en-US" altLang="zh-CN" b="0" i="0" dirty="0">
                <a:solidFill>
                  <a:srgbClr val="8B0000"/>
                </a:solidFill>
                <a:effectLst/>
                <a:latin typeface="Menlo"/>
              </a:rPr>
              <a:t>"</a:t>
            </a:r>
            <a:r>
              <a:rPr lang="zh-CN" altLang="en-US" b="0" i="0" dirty="0">
                <a:solidFill>
                  <a:srgbClr val="AA1111"/>
                </a:solidFill>
                <a:effectLst/>
                <a:latin typeface="Menlo"/>
              </a:rPr>
              <a:t>网站名：</a:t>
            </a:r>
            <a:r>
              <a:rPr lang="en-US" altLang="zh-CN" b="0" i="0" dirty="0">
                <a:solidFill>
                  <a:srgbClr val="AA1111"/>
                </a:solidFill>
                <a:effectLst/>
                <a:latin typeface="Menlo"/>
              </a:rPr>
              <a:t>{0[0]}, </a:t>
            </a:r>
            <a:r>
              <a:rPr lang="zh-CN" altLang="en-US" b="0" i="0" dirty="0">
                <a:solidFill>
                  <a:srgbClr val="AA1111"/>
                </a:solidFill>
                <a:effectLst/>
                <a:latin typeface="Menlo"/>
              </a:rPr>
              <a:t>地址 </a:t>
            </a:r>
            <a:r>
              <a:rPr lang="en-US" altLang="zh-CN" b="0" i="0" dirty="0">
                <a:solidFill>
                  <a:srgbClr val="AA1111"/>
                </a:solidFill>
                <a:effectLst/>
                <a:latin typeface="Menlo"/>
              </a:rPr>
              <a:t>{0[1]}</a:t>
            </a:r>
            <a:r>
              <a:rPr lang="en-US" altLang="zh-CN" b="0" i="0" dirty="0">
                <a:solidFill>
                  <a:srgbClr val="8B0000"/>
                </a:solidFill>
                <a:effectLst/>
                <a:latin typeface="Menlo"/>
              </a:rPr>
              <a:t>"</a:t>
            </a:r>
            <a:r>
              <a:rPr lang="en-US" altLang="zh-CN" b="0" i="0" dirty="0">
                <a:solidFill>
                  <a:srgbClr val="808080"/>
                </a:solidFill>
                <a:effectLst/>
                <a:latin typeface="Menlo"/>
              </a:rPr>
              <a:t>.</a:t>
            </a:r>
            <a:r>
              <a:rPr lang="en-US" altLang="zh-CN" b="0" i="0" dirty="0">
                <a:solidFill>
                  <a:srgbClr val="0055AA"/>
                </a:solidFill>
                <a:effectLst/>
                <a:latin typeface="Menlo"/>
              </a:rPr>
              <a:t>format</a:t>
            </a:r>
            <a:r>
              <a:rPr lang="en-US" altLang="zh-CN" b="0" i="0" dirty="0">
                <a:solidFill>
                  <a:srgbClr val="808000"/>
                </a:solidFill>
                <a:effectLst/>
                <a:latin typeface="Menlo"/>
              </a:rPr>
              <a:t>(</a:t>
            </a:r>
            <a:r>
              <a:rPr lang="en-US" altLang="zh-CN" b="0" i="0" dirty="0" err="1">
                <a:solidFill>
                  <a:srgbClr val="0055AA"/>
                </a:solidFill>
                <a:effectLst/>
                <a:latin typeface="Menlo"/>
              </a:rPr>
              <a:t>my_list</a:t>
            </a:r>
            <a:r>
              <a:rPr lang="en-US" altLang="zh-CN" b="0" i="0" dirty="0">
                <a:solidFill>
                  <a:srgbClr val="808000"/>
                </a:solidFill>
                <a:effectLst/>
                <a:latin typeface="Menlo"/>
              </a:rPr>
              <a:t>))</a:t>
            </a:r>
            <a:r>
              <a:rPr lang="en-US" altLang="zh-CN" b="0" i="0" dirty="0">
                <a:solidFill>
                  <a:srgbClr val="808080"/>
                </a:solidFill>
                <a:effectLst/>
                <a:latin typeface="Menlo"/>
              </a:rPr>
              <a:t> </a:t>
            </a:r>
            <a:r>
              <a:rPr lang="en-US" altLang="zh-CN" b="0" i="0" dirty="0">
                <a:solidFill>
                  <a:srgbClr val="AA5500"/>
                </a:solidFill>
                <a:effectLst/>
                <a:latin typeface="Menlo"/>
              </a:rPr>
              <a:t># "0" </a:t>
            </a:r>
            <a:r>
              <a:rPr lang="zh-CN" altLang="en-US" b="0" i="0" dirty="0">
                <a:solidFill>
                  <a:srgbClr val="AA5500"/>
                </a:solidFill>
                <a:effectLst/>
                <a:latin typeface="Menlo"/>
              </a:rPr>
              <a:t>是必须的</a:t>
            </a:r>
            <a:endParaRPr lang="zh-CN" altLang="en-US" b="0" i="0" dirty="0">
              <a:solidFill>
                <a:srgbClr val="333333"/>
              </a:solidFill>
              <a:effectLst/>
              <a:latin typeface="Helvetica Neue"/>
            </a:endParaRPr>
          </a:p>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t>52</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latinLnBrk="1"/>
            <a:r>
              <a:rPr lang="en-US" altLang="zh-CN" b="0" i="0" dirty="0">
                <a:solidFill>
                  <a:srgbClr val="333333"/>
                </a:solidFill>
                <a:effectLst/>
                <a:latin typeface="Helvetica Neue"/>
              </a:rPr>
              <a:t>Python2.6 </a:t>
            </a:r>
            <a:r>
              <a:rPr lang="zh-CN" altLang="en-US" b="0" i="0" dirty="0">
                <a:solidFill>
                  <a:srgbClr val="333333"/>
                </a:solidFill>
                <a:effectLst/>
                <a:latin typeface="Helvetica Neue"/>
              </a:rPr>
              <a:t>开始，新增了一种格式化字符串的函数 </a:t>
            </a:r>
            <a:r>
              <a:rPr lang="en-US" altLang="zh-CN" b="1" i="0" dirty="0" err="1">
                <a:solidFill>
                  <a:srgbClr val="333333"/>
                </a:solidFill>
                <a:effectLst/>
                <a:latin typeface="SFMono-Regular"/>
              </a:rPr>
              <a:t>str.format</a:t>
            </a:r>
            <a:r>
              <a:rPr lang="en-US" altLang="zh-CN" b="1" i="0" dirty="0">
                <a:solidFill>
                  <a:srgbClr val="333333"/>
                </a:solidFill>
                <a:effectLst/>
                <a:latin typeface="SFMono-Regular"/>
              </a:rPr>
              <a:t>()</a:t>
            </a:r>
            <a:r>
              <a:rPr lang="zh-CN" altLang="en-US" b="0" i="0" dirty="0">
                <a:solidFill>
                  <a:srgbClr val="333333"/>
                </a:solidFill>
                <a:effectLst/>
                <a:latin typeface="Helvetica Neue"/>
              </a:rPr>
              <a:t>，它增强了字符串格式化的功能。</a:t>
            </a:r>
          </a:p>
          <a:p>
            <a:pPr algn="l" latinLnBrk="1"/>
            <a:r>
              <a:rPr lang="zh-CN" altLang="en-US" b="0" i="0" dirty="0">
                <a:solidFill>
                  <a:srgbClr val="333333"/>
                </a:solidFill>
                <a:effectLst/>
                <a:latin typeface="Helvetica Neue"/>
              </a:rPr>
              <a:t>基本语法是通过 </a:t>
            </a:r>
            <a:r>
              <a:rPr lang="en-US" altLang="zh-CN" b="1" i="0" dirty="0">
                <a:solidFill>
                  <a:srgbClr val="333333"/>
                </a:solidFill>
                <a:effectLst/>
                <a:latin typeface="SFMono-Regular"/>
              </a:rPr>
              <a:t>{}</a:t>
            </a:r>
            <a:r>
              <a:rPr lang="zh-CN" altLang="en-US" b="0" i="0" dirty="0">
                <a:solidFill>
                  <a:srgbClr val="333333"/>
                </a:solidFill>
                <a:effectLst/>
                <a:latin typeface="Helvetica Neue"/>
              </a:rPr>
              <a:t> 和 </a:t>
            </a:r>
            <a:r>
              <a:rPr lang="en-US" altLang="zh-CN" b="1" i="0" dirty="0">
                <a:solidFill>
                  <a:srgbClr val="333333"/>
                </a:solidFill>
                <a:effectLst/>
                <a:latin typeface="SFMono-Regular"/>
              </a:rPr>
              <a:t>:</a:t>
            </a:r>
            <a:r>
              <a:rPr lang="zh-CN" altLang="en-US" b="0" i="0" dirty="0">
                <a:solidFill>
                  <a:srgbClr val="333333"/>
                </a:solidFill>
                <a:effectLst/>
                <a:latin typeface="Helvetica Neue"/>
              </a:rPr>
              <a:t> 来代替以前的 </a:t>
            </a:r>
            <a:r>
              <a:rPr lang="en-US" altLang="zh-CN" b="1" i="0" dirty="0">
                <a:solidFill>
                  <a:srgbClr val="333333"/>
                </a:solidFill>
                <a:effectLst/>
                <a:latin typeface="SFMono-Regular"/>
              </a:rPr>
              <a:t>%</a:t>
            </a:r>
            <a:r>
              <a:rPr lang="zh-CN" altLang="en-US" b="0" i="0" dirty="0">
                <a:solidFill>
                  <a:srgbClr val="333333"/>
                </a:solidFill>
                <a:effectLst/>
                <a:latin typeface="Helvetica Neue"/>
              </a:rPr>
              <a:t> 。</a:t>
            </a:r>
            <a:endParaRPr lang="en-US" altLang="zh-CN" b="0" i="0" dirty="0">
              <a:solidFill>
                <a:srgbClr val="333333"/>
              </a:solidFill>
              <a:effectLst/>
              <a:latin typeface="Helvetica Neue"/>
            </a:endParaRPr>
          </a:p>
          <a:p>
            <a:pPr algn="l" latinLnBrk="1"/>
            <a:r>
              <a:rPr lang="en-US" altLang="zh-CN" b="0" i="0" dirty="0">
                <a:solidFill>
                  <a:srgbClr val="AA5500"/>
                </a:solidFill>
                <a:effectLst/>
                <a:latin typeface="Menlo"/>
              </a:rPr>
              <a:t>#!/usr/bin/python</a:t>
            </a:r>
            <a:r>
              <a:rPr lang="en-US" altLang="zh-CN" b="0" i="0" dirty="0">
                <a:solidFill>
                  <a:srgbClr val="808080"/>
                </a:solidFill>
                <a:effectLst/>
                <a:latin typeface="Menlo"/>
              </a:rPr>
              <a:t> </a:t>
            </a:r>
            <a:r>
              <a:rPr lang="en-US" altLang="zh-CN" b="0" i="0" dirty="0">
                <a:solidFill>
                  <a:srgbClr val="AA5500"/>
                </a:solidFill>
                <a:effectLst/>
                <a:latin typeface="Menlo"/>
              </a:rPr>
              <a:t># -*- coding: UTF-8 -*-</a:t>
            </a:r>
            <a:r>
              <a:rPr lang="en-US" altLang="zh-CN" b="0" i="0" dirty="0">
                <a:solidFill>
                  <a:srgbClr val="808080"/>
                </a:solidFill>
                <a:effectLst/>
                <a:latin typeface="Menlo"/>
              </a:rPr>
              <a:t> </a:t>
            </a:r>
            <a:r>
              <a:rPr lang="en-US" altLang="zh-CN" b="0" i="0" dirty="0">
                <a:solidFill>
                  <a:srgbClr val="0055AA"/>
                </a:solidFill>
                <a:effectLst/>
                <a:latin typeface="Menlo"/>
              </a:rPr>
              <a:t>print</a:t>
            </a:r>
            <a:r>
              <a:rPr lang="en-US" altLang="zh-CN" b="0" i="0" dirty="0">
                <a:solidFill>
                  <a:srgbClr val="808000"/>
                </a:solidFill>
                <a:effectLst/>
                <a:latin typeface="Menlo"/>
              </a:rPr>
              <a:t>(</a:t>
            </a:r>
            <a:r>
              <a:rPr lang="en-US" altLang="zh-CN" b="0" i="0" dirty="0">
                <a:solidFill>
                  <a:srgbClr val="8B0000"/>
                </a:solidFill>
                <a:effectLst/>
                <a:latin typeface="Menlo"/>
              </a:rPr>
              <a:t>"</a:t>
            </a:r>
            <a:r>
              <a:rPr lang="zh-CN" altLang="en-US" b="0" i="0" dirty="0">
                <a:solidFill>
                  <a:srgbClr val="AA1111"/>
                </a:solidFill>
                <a:effectLst/>
                <a:latin typeface="Menlo"/>
              </a:rPr>
              <a:t>网站名：</a:t>
            </a:r>
            <a:r>
              <a:rPr lang="en-US" altLang="zh-CN" b="0" i="0" dirty="0">
                <a:solidFill>
                  <a:srgbClr val="AA1111"/>
                </a:solidFill>
                <a:effectLst/>
                <a:latin typeface="Menlo"/>
              </a:rPr>
              <a:t>{name}, </a:t>
            </a:r>
            <a:r>
              <a:rPr lang="zh-CN" altLang="en-US" b="0" i="0" dirty="0">
                <a:solidFill>
                  <a:srgbClr val="AA1111"/>
                </a:solidFill>
                <a:effectLst/>
                <a:latin typeface="Menlo"/>
              </a:rPr>
              <a:t>地址 </a:t>
            </a:r>
            <a:r>
              <a:rPr lang="en-US" altLang="zh-CN" b="0" i="0" dirty="0">
                <a:solidFill>
                  <a:srgbClr val="AA1111"/>
                </a:solidFill>
                <a:effectLst/>
                <a:latin typeface="Menlo"/>
              </a:rPr>
              <a:t>{</a:t>
            </a:r>
            <a:r>
              <a:rPr lang="en-US" altLang="zh-CN" b="0" i="0" dirty="0" err="1">
                <a:solidFill>
                  <a:srgbClr val="AA1111"/>
                </a:solidFill>
                <a:effectLst/>
                <a:latin typeface="Menlo"/>
              </a:rPr>
              <a:t>url</a:t>
            </a:r>
            <a:r>
              <a:rPr lang="en-US" altLang="zh-CN" b="0" i="0" dirty="0">
                <a:solidFill>
                  <a:srgbClr val="AA1111"/>
                </a:solidFill>
                <a:effectLst/>
                <a:latin typeface="Menlo"/>
              </a:rPr>
              <a:t>}</a:t>
            </a:r>
            <a:r>
              <a:rPr lang="en-US" altLang="zh-CN" b="0" i="0" dirty="0">
                <a:solidFill>
                  <a:srgbClr val="8B0000"/>
                </a:solidFill>
                <a:effectLst/>
                <a:latin typeface="Menlo"/>
              </a:rPr>
              <a:t>"</a:t>
            </a:r>
            <a:r>
              <a:rPr lang="en-US" altLang="zh-CN" b="0" i="0" dirty="0">
                <a:solidFill>
                  <a:srgbClr val="808080"/>
                </a:solidFill>
                <a:effectLst/>
                <a:latin typeface="Menlo"/>
              </a:rPr>
              <a:t>.</a:t>
            </a:r>
            <a:r>
              <a:rPr lang="en-US" altLang="zh-CN" b="0" i="0" dirty="0">
                <a:solidFill>
                  <a:srgbClr val="0055AA"/>
                </a:solidFill>
                <a:effectLst/>
                <a:latin typeface="Menlo"/>
              </a:rPr>
              <a:t>format</a:t>
            </a:r>
            <a:r>
              <a:rPr lang="en-US" altLang="zh-CN" b="0" i="0" dirty="0">
                <a:solidFill>
                  <a:srgbClr val="808000"/>
                </a:solidFill>
                <a:effectLst/>
                <a:latin typeface="Menlo"/>
              </a:rPr>
              <a:t>(</a:t>
            </a:r>
            <a:r>
              <a:rPr lang="en-US" altLang="zh-CN" b="0" i="0" dirty="0">
                <a:solidFill>
                  <a:srgbClr val="0055AA"/>
                </a:solidFill>
                <a:effectLst/>
                <a:latin typeface="Menlo"/>
              </a:rPr>
              <a:t>name</a:t>
            </a:r>
            <a:r>
              <a:rPr lang="en-US" altLang="zh-CN" b="0" i="0" dirty="0">
                <a:solidFill>
                  <a:srgbClr val="808080"/>
                </a:solidFill>
                <a:effectLst/>
                <a:latin typeface="Menlo"/>
              </a:rPr>
              <a:t>=</a:t>
            </a:r>
            <a:r>
              <a:rPr lang="en-US" altLang="zh-CN" b="0" i="0" dirty="0">
                <a:solidFill>
                  <a:srgbClr val="8B0000"/>
                </a:solidFill>
                <a:effectLst/>
                <a:latin typeface="Menlo"/>
              </a:rPr>
              <a:t>"</a:t>
            </a:r>
            <a:r>
              <a:rPr lang="zh-CN" altLang="en-US" b="0" i="0" dirty="0">
                <a:solidFill>
                  <a:srgbClr val="AA1111"/>
                </a:solidFill>
                <a:effectLst/>
                <a:latin typeface="Menlo"/>
              </a:rPr>
              <a:t>菜鸟教程</a:t>
            </a:r>
            <a:r>
              <a:rPr lang="en-US" altLang="zh-CN" b="0" i="0" dirty="0">
                <a:solidFill>
                  <a:srgbClr val="8B0000"/>
                </a:solidFill>
                <a:effectLst/>
                <a:latin typeface="Menlo"/>
              </a:rPr>
              <a:t>"</a:t>
            </a:r>
            <a:r>
              <a:rPr lang="en-US" altLang="zh-CN" b="0" i="0" dirty="0">
                <a:solidFill>
                  <a:srgbClr val="808080"/>
                </a:solidFill>
                <a:effectLst/>
                <a:latin typeface="Menlo"/>
              </a:rPr>
              <a:t>, </a:t>
            </a:r>
            <a:r>
              <a:rPr lang="en-US" altLang="zh-CN" b="0" i="0" dirty="0" err="1">
                <a:solidFill>
                  <a:srgbClr val="0055AA"/>
                </a:solidFill>
                <a:effectLst/>
                <a:latin typeface="Menlo"/>
              </a:rPr>
              <a:t>url</a:t>
            </a:r>
            <a:r>
              <a:rPr lang="en-US" altLang="zh-CN" b="0" i="0" dirty="0">
                <a:solidFill>
                  <a:srgbClr val="808080"/>
                </a:solidFill>
                <a:effectLst/>
                <a:latin typeface="Menlo"/>
              </a:rPr>
              <a:t>=</a:t>
            </a:r>
            <a:r>
              <a:rPr lang="en-US" altLang="zh-CN" b="0" i="0" dirty="0">
                <a:solidFill>
                  <a:srgbClr val="8B0000"/>
                </a:solidFill>
                <a:effectLst/>
                <a:latin typeface="Menlo"/>
              </a:rPr>
              <a:t>"</a:t>
            </a:r>
            <a:r>
              <a:rPr lang="en-US" altLang="zh-CN" b="0" i="0" dirty="0">
                <a:solidFill>
                  <a:srgbClr val="AA1111"/>
                </a:solidFill>
                <a:effectLst/>
                <a:latin typeface="Menlo"/>
              </a:rPr>
              <a:t>www.runoob.com</a:t>
            </a:r>
            <a:r>
              <a:rPr lang="en-US" altLang="zh-CN" b="0" i="0" dirty="0">
                <a:solidFill>
                  <a:srgbClr val="8B0000"/>
                </a:solidFill>
                <a:effectLst/>
                <a:latin typeface="Menlo"/>
              </a:rPr>
              <a:t>"</a:t>
            </a:r>
            <a:r>
              <a:rPr lang="en-US" altLang="zh-CN" b="0" i="0" dirty="0">
                <a:solidFill>
                  <a:srgbClr val="808000"/>
                </a:solidFill>
                <a:effectLst/>
                <a:latin typeface="Menlo"/>
              </a:rPr>
              <a:t>))</a:t>
            </a:r>
            <a:r>
              <a:rPr lang="en-US" altLang="zh-CN" b="0" i="0" dirty="0">
                <a:solidFill>
                  <a:srgbClr val="808080"/>
                </a:solidFill>
                <a:effectLst/>
                <a:latin typeface="Menlo"/>
              </a:rPr>
              <a:t> </a:t>
            </a:r>
            <a:r>
              <a:rPr lang="en-US" altLang="zh-CN" b="0" i="0" dirty="0">
                <a:solidFill>
                  <a:srgbClr val="AA5500"/>
                </a:solidFill>
                <a:effectLst/>
                <a:latin typeface="Menlo"/>
              </a:rPr>
              <a:t># </a:t>
            </a:r>
            <a:r>
              <a:rPr lang="zh-CN" altLang="en-US" b="0" i="0" dirty="0">
                <a:solidFill>
                  <a:srgbClr val="AA5500"/>
                </a:solidFill>
                <a:effectLst/>
                <a:latin typeface="Menlo"/>
              </a:rPr>
              <a:t>通过字典设置参数</a:t>
            </a:r>
            <a:r>
              <a:rPr lang="zh-CN" altLang="en-US" b="0" i="0" dirty="0">
                <a:solidFill>
                  <a:srgbClr val="808080"/>
                </a:solidFill>
                <a:effectLst/>
                <a:latin typeface="Menlo"/>
              </a:rPr>
              <a:t> </a:t>
            </a:r>
            <a:r>
              <a:rPr lang="en-US" altLang="zh-CN" b="0" i="0" dirty="0">
                <a:solidFill>
                  <a:srgbClr val="0055AA"/>
                </a:solidFill>
                <a:effectLst/>
                <a:latin typeface="Menlo"/>
              </a:rPr>
              <a:t>site</a:t>
            </a:r>
            <a:r>
              <a:rPr lang="en-US" altLang="zh-CN" b="0" i="0" dirty="0">
                <a:solidFill>
                  <a:srgbClr val="808080"/>
                </a:solidFill>
                <a:effectLst/>
                <a:latin typeface="Menlo"/>
              </a:rPr>
              <a:t> = {</a:t>
            </a:r>
            <a:r>
              <a:rPr lang="en-US" altLang="zh-CN" b="0" i="0" dirty="0">
                <a:solidFill>
                  <a:srgbClr val="8B0000"/>
                </a:solidFill>
                <a:effectLst/>
                <a:latin typeface="Menlo"/>
              </a:rPr>
              <a:t>"</a:t>
            </a:r>
            <a:r>
              <a:rPr lang="en-US" altLang="zh-CN" b="0" i="0" dirty="0">
                <a:solidFill>
                  <a:srgbClr val="AA1111"/>
                </a:solidFill>
                <a:effectLst/>
                <a:latin typeface="Menlo"/>
              </a:rPr>
              <a:t>name</a:t>
            </a:r>
            <a:r>
              <a:rPr lang="en-US" altLang="zh-CN" b="0" i="0" dirty="0">
                <a:solidFill>
                  <a:srgbClr val="8B0000"/>
                </a:solidFill>
                <a:effectLst/>
                <a:latin typeface="Menlo"/>
              </a:rPr>
              <a:t>"</a:t>
            </a:r>
            <a:r>
              <a:rPr lang="en-US" altLang="zh-CN" b="0" i="0" dirty="0">
                <a:solidFill>
                  <a:srgbClr val="808080"/>
                </a:solidFill>
                <a:effectLst/>
                <a:latin typeface="Menlo"/>
              </a:rPr>
              <a:t>: </a:t>
            </a:r>
            <a:r>
              <a:rPr lang="en-US" altLang="zh-CN" b="0" i="0" dirty="0">
                <a:solidFill>
                  <a:srgbClr val="8B0000"/>
                </a:solidFill>
                <a:effectLst/>
                <a:latin typeface="Menlo"/>
              </a:rPr>
              <a:t>"</a:t>
            </a:r>
            <a:r>
              <a:rPr lang="zh-CN" altLang="en-US" b="0" i="0" dirty="0">
                <a:solidFill>
                  <a:srgbClr val="AA1111"/>
                </a:solidFill>
                <a:effectLst/>
                <a:latin typeface="Menlo"/>
              </a:rPr>
              <a:t>菜鸟教程</a:t>
            </a:r>
            <a:r>
              <a:rPr lang="en-US" altLang="zh-CN" b="0" i="0" dirty="0">
                <a:solidFill>
                  <a:srgbClr val="8B0000"/>
                </a:solidFill>
                <a:effectLst/>
                <a:latin typeface="Menlo"/>
              </a:rPr>
              <a:t>"</a:t>
            </a:r>
            <a:r>
              <a:rPr lang="en-US" altLang="zh-CN" b="0" i="0" dirty="0">
                <a:solidFill>
                  <a:srgbClr val="808080"/>
                </a:solidFill>
                <a:effectLst/>
                <a:latin typeface="Menlo"/>
              </a:rPr>
              <a:t>, </a:t>
            </a:r>
            <a:r>
              <a:rPr lang="en-US" altLang="zh-CN" b="0" i="0" dirty="0">
                <a:solidFill>
                  <a:srgbClr val="8B0000"/>
                </a:solidFill>
                <a:effectLst/>
                <a:latin typeface="Menlo"/>
              </a:rPr>
              <a:t>"</a:t>
            </a:r>
            <a:r>
              <a:rPr lang="en-US" altLang="zh-CN" b="0" i="0" dirty="0" err="1">
                <a:solidFill>
                  <a:srgbClr val="AA1111"/>
                </a:solidFill>
                <a:effectLst/>
                <a:latin typeface="Menlo"/>
              </a:rPr>
              <a:t>url</a:t>
            </a:r>
            <a:r>
              <a:rPr lang="en-US" altLang="zh-CN" b="0" i="0" dirty="0">
                <a:solidFill>
                  <a:srgbClr val="8B0000"/>
                </a:solidFill>
                <a:effectLst/>
                <a:latin typeface="Menlo"/>
              </a:rPr>
              <a:t>"</a:t>
            </a:r>
            <a:r>
              <a:rPr lang="en-US" altLang="zh-CN" b="0" i="0" dirty="0">
                <a:solidFill>
                  <a:srgbClr val="808080"/>
                </a:solidFill>
                <a:effectLst/>
                <a:latin typeface="Menlo"/>
              </a:rPr>
              <a:t>: </a:t>
            </a:r>
            <a:r>
              <a:rPr lang="en-US" altLang="zh-CN" b="0" i="0" dirty="0">
                <a:solidFill>
                  <a:srgbClr val="8B0000"/>
                </a:solidFill>
                <a:effectLst/>
                <a:latin typeface="Menlo"/>
              </a:rPr>
              <a:t>"</a:t>
            </a:r>
            <a:r>
              <a:rPr lang="en-US" altLang="zh-CN" b="0" i="0" dirty="0">
                <a:solidFill>
                  <a:srgbClr val="AA1111"/>
                </a:solidFill>
                <a:effectLst/>
                <a:latin typeface="Menlo"/>
              </a:rPr>
              <a:t>www.runoob.com</a:t>
            </a:r>
            <a:r>
              <a:rPr lang="en-US" altLang="zh-CN" b="0" i="0" dirty="0">
                <a:solidFill>
                  <a:srgbClr val="8B0000"/>
                </a:solidFill>
                <a:effectLst/>
                <a:latin typeface="Menlo"/>
              </a:rPr>
              <a:t>"</a:t>
            </a:r>
            <a:r>
              <a:rPr lang="en-US" altLang="zh-CN" b="0" i="0" dirty="0">
                <a:solidFill>
                  <a:srgbClr val="808080"/>
                </a:solidFill>
                <a:effectLst/>
                <a:latin typeface="Menlo"/>
              </a:rPr>
              <a:t>} </a:t>
            </a:r>
            <a:r>
              <a:rPr lang="en-US" altLang="zh-CN" b="0" i="0" dirty="0">
                <a:solidFill>
                  <a:srgbClr val="0055AA"/>
                </a:solidFill>
                <a:effectLst/>
                <a:latin typeface="Menlo"/>
              </a:rPr>
              <a:t>print</a:t>
            </a:r>
            <a:r>
              <a:rPr lang="en-US" altLang="zh-CN" b="0" i="0" dirty="0">
                <a:solidFill>
                  <a:srgbClr val="808000"/>
                </a:solidFill>
                <a:effectLst/>
                <a:latin typeface="Menlo"/>
              </a:rPr>
              <a:t>(</a:t>
            </a:r>
            <a:r>
              <a:rPr lang="en-US" altLang="zh-CN" b="0" i="0" dirty="0">
                <a:solidFill>
                  <a:srgbClr val="8B0000"/>
                </a:solidFill>
                <a:effectLst/>
                <a:latin typeface="Menlo"/>
              </a:rPr>
              <a:t>"</a:t>
            </a:r>
            <a:r>
              <a:rPr lang="zh-CN" altLang="en-US" b="0" i="0" dirty="0">
                <a:solidFill>
                  <a:srgbClr val="AA1111"/>
                </a:solidFill>
                <a:effectLst/>
                <a:latin typeface="Menlo"/>
              </a:rPr>
              <a:t>网站名：</a:t>
            </a:r>
            <a:r>
              <a:rPr lang="en-US" altLang="zh-CN" b="0" i="0" dirty="0">
                <a:solidFill>
                  <a:srgbClr val="AA1111"/>
                </a:solidFill>
                <a:effectLst/>
                <a:latin typeface="Menlo"/>
              </a:rPr>
              <a:t>{name}, </a:t>
            </a:r>
            <a:r>
              <a:rPr lang="zh-CN" altLang="en-US" b="0" i="0" dirty="0">
                <a:solidFill>
                  <a:srgbClr val="AA1111"/>
                </a:solidFill>
                <a:effectLst/>
                <a:latin typeface="Menlo"/>
              </a:rPr>
              <a:t>地址 </a:t>
            </a:r>
            <a:r>
              <a:rPr lang="en-US" altLang="zh-CN" b="0" i="0" dirty="0">
                <a:solidFill>
                  <a:srgbClr val="AA1111"/>
                </a:solidFill>
                <a:effectLst/>
                <a:latin typeface="Menlo"/>
              </a:rPr>
              <a:t>{</a:t>
            </a:r>
            <a:r>
              <a:rPr lang="en-US" altLang="zh-CN" b="0" i="0" dirty="0" err="1">
                <a:solidFill>
                  <a:srgbClr val="AA1111"/>
                </a:solidFill>
                <a:effectLst/>
                <a:latin typeface="Menlo"/>
              </a:rPr>
              <a:t>url</a:t>
            </a:r>
            <a:r>
              <a:rPr lang="en-US" altLang="zh-CN" b="0" i="0" dirty="0">
                <a:solidFill>
                  <a:srgbClr val="AA1111"/>
                </a:solidFill>
                <a:effectLst/>
                <a:latin typeface="Menlo"/>
              </a:rPr>
              <a:t>}</a:t>
            </a:r>
            <a:r>
              <a:rPr lang="en-US" altLang="zh-CN" b="0" i="0" dirty="0">
                <a:solidFill>
                  <a:srgbClr val="8B0000"/>
                </a:solidFill>
                <a:effectLst/>
                <a:latin typeface="Menlo"/>
              </a:rPr>
              <a:t>"</a:t>
            </a:r>
            <a:r>
              <a:rPr lang="en-US" altLang="zh-CN" b="0" i="0" dirty="0">
                <a:solidFill>
                  <a:srgbClr val="808080"/>
                </a:solidFill>
                <a:effectLst/>
                <a:latin typeface="Menlo"/>
              </a:rPr>
              <a:t>.</a:t>
            </a:r>
            <a:r>
              <a:rPr lang="en-US" altLang="zh-CN" b="0" i="0" dirty="0">
                <a:solidFill>
                  <a:srgbClr val="0055AA"/>
                </a:solidFill>
                <a:effectLst/>
                <a:latin typeface="Menlo"/>
              </a:rPr>
              <a:t>format</a:t>
            </a:r>
            <a:r>
              <a:rPr lang="en-US" altLang="zh-CN" b="0" i="0" dirty="0">
                <a:solidFill>
                  <a:srgbClr val="808000"/>
                </a:solidFill>
                <a:effectLst/>
                <a:latin typeface="Menlo"/>
              </a:rPr>
              <a:t>(</a:t>
            </a:r>
            <a:r>
              <a:rPr lang="en-US" altLang="zh-CN" b="0" i="0" dirty="0">
                <a:solidFill>
                  <a:srgbClr val="808080"/>
                </a:solidFill>
                <a:effectLst/>
                <a:latin typeface="Menlo"/>
              </a:rPr>
              <a:t>**</a:t>
            </a:r>
            <a:r>
              <a:rPr lang="en-US" altLang="zh-CN" b="0" i="0" dirty="0">
                <a:solidFill>
                  <a:srgbClr val="0055AA"/>
                </a:solidFill>
                <a:effectLst/>
                <a:latin typeface="Menlo"/>
              </a:rPr>
              <a:t>site</a:t>
            </a:r>
            <a:r>
              <a:rPr lang="en-US" altLang="zh-CN" b="0" i="0" dirty="0">
                <a:solidFill>
                  <a:srgbClr val="808000"/>
                </a:solidFill>
                <a:effectLst/>
                <a:latin typeface="Menlo"/>
              </a:rPr>
              <a:t>))</a:t>
            </a:r>
            <a:r>
              <a:rPr lang="en-US" altLang="zh-CN" b="0" i="0" dirty="0">
                <a:solidFill>
                  <a:srgbClr val="808080"/>
                </a:solidFill>
                <a:effectLst/>
                <a:latin typeface="Menlo"/>
              </a:rPr>
              <a:t> </a:t>
            </a:r>
            <a:r>
              <a:rPr lang="en-US" altLang="zh-CN" b="0" i="0" dirty="0">
                <a:solidFill>
                  <a:srgbClr val="AA5500"/>
                </a:solidFill>
                <a:effectLst/>
                <a:latin typeface="Menlo"/>
              </a:rPr>
              <a:t># </a:t>
            </a:r>
            <a:r>
              <a:rPr lang="zh-CN" altLang="en-US" b="0" i="0" dirty="0">
                <a:solidFill>
                  <a:srgbClr val="AA5500"/>
                </a:solidFill>
                <a:effectLst/>
                <a:latin typeface="Menlo"/>
              </a:rPr>
              <a:t>通过列表索引设置参数</a:t>
            </a:r>
            <a:r>
              <a:rPr lang="zh-CN" altLang="en-US" b="0" i="0" dirty="0">
                <a:solidFill>
                  <a:srgbClr val="808080"/>
                </a:solidFill>
                <a:effectLst/>
                <a:latin typeface="Menlo"/>
              </a:rPr>
              <a:t> </a:t>
            </a:r>
            <a:r>
              <a:rPr lang="en-US" altLang="zh-CN" b="0" i="0" dirty="0" err="1">
                <a:solidFill>
                  <a:srgbClr val="0055AA"/>
                </a:solidFill>
                <a:effectLst/>
                <a:latin typeface="Menlo"/>
              </a:rPr>
              <a:t>my_list</a:t>
            </a:r>
            <a:r>
              <a:rPr lang="en-US" altLang="zh-CN" b="0" i="0" dirty="0">
                <a:solidFill>
                  <a:srgbClr val="808080"/>
                </a:solidFill>
                <a:effectLst/>
                <a:latin typeface="Menlo"/>
              </a:rPr>
              <a:t> = </a:t>
            </a:r>
            <a:r>
              <a:rPr lang="en-US" altLang="zh-CN" b="0" i="0" dirty="0">
                <a:solidFill>
                  <a:srgbClr val="808000"/>
                </a:solidFill>
                <a:effectLst/>
                <a:latin typeface="Menlo"/>
              </a:rPr>
              <a:t>[</a:t>
            </a:r>
            <a:r>
              <a:rPr lang="en-US" altLang="zh-CN" b="0" i="0" dirty="0">
                <a:solidFill>
                  <a:srgbClr val="8B0000"/>
                </a:solidFill>
                <a:effectLst/>
                <a:latin typeface="Menlo"/>
              </a:rPr>
              <a:t>'</a:t>
            </a:r>
            <a:r>
              <a:rPr lang="zh-CN" altLang="en-US" b="0" i="0" dirty="0">
                <a:solidFill>
                  <a:srgbClr val="AA1111"/>
                </a:solidFill>
                <a:effectLst/>
                <a:latin typeface="Menlo"/>
              </a:rPr>
              <a:t>菜鸟教程</a:t>
            </a:r>
            <a:r>
              <a:rPr lang="en-US" altLang="zh-CN" b="0" i="0" dirty="0">
                <a:solidFill>
                  <a:srgbClr val="8B0000"/>
                </a:solidFill>
                <a:effectLst/>
                <a:latin typeface="Menlo"/>
              </a:rPr>
              <a:t>'</a:t>
            </a:r>
            <a:r>
              <a:rPr lang="en-US" altLang="zh-CN" b="0" i="0" dirty="0">
                <a:solidFill>
                  <a:srgbClr val="808080"/>
                </a:solidFill>
                <a:effectLst/>
                <a:latin typeface="Menlo"/>
              </a:rPr>
              <a:t>, </a:t>
            </a:r>
            <a:r>
              <a:rPr lang="en-US" altLang="zh-CN" b="0" i="0" dirty="0">
                <a:solidFill>
                  <a:srgbClr val="8B0000"/>
                </a:solidFill>
                <a:effectLst/>
                <a:latin typeface="Menlo"/>
              </a:rPr>
              <a:t>'</a:t>
            </a:r>
            <a:r>
              <a:rPr lang="en-US" altLang="zh-CN" b="0" i="0" dirty="0">
                <a:solidFill>
                  <a:srgbClr val="AA1111"/>
                </a:solidFill>
                <a:effectLst/>
                <a:latin typeface="Menlo"/>
              </a:rPr>
              <a:t>www.runoob.com</a:t>
            </a:r>
            <a:r>
              <a:rPr lang="en-US" altLang="zh-CN" b="0" i="0" dirty="0">
                <a:solidFill>
                  <a:srgbClr val="8B0000"/>
                </a:solidFill>
                <a:effectLst/>
                <a:latin typeface="Menlo"/>
              </a:rPr>
              <a:t>'</a:t>
            </a:r>
            <a:r>
              <a:rPr lang="en-US" altLang="zh-CN" b="0" i="0" dirty="0">
                <a:solidFill>
                  <a:srgbClr val="808000"/>
                </a:solidFill>
                <a:effectLst/>
                <a:latin typeface="Menlo"/>
              </a:rPr>
              <a:t>]</a:t>
            </a:r>
            <a:r>
              <a:rPr lang="en-US" altLang="zh-CN" b="0" i="0" dirty="0">
                <a:solidFill>
                  <a:srgbClr val="808080"/>
                </a:solidFill>
                <a:effectLst/>
                <a:latin typeface="Menlo"/>
              </a:rPr>
              <a:t> </a:t>
            </a:r>
            <a:r>
              <a:rPr lang="en-US" altLang="zh-CN" b="0" i="0" dirty="0">
                <a:solidFill>
                  <a:srgbClr val="0055AA"/>
                </a:solidFill>
                <a:effectLst/>
                <a:latin typeface="Menlo"/>
              </a:rPr>
              <a:t>print</a:t>
            </a:r>
            <a:r>
              <a:rPr lang="en-US" altLang="zh-CN" b="0" i="0" dirty="0">
                <a:solidFill>
                  <a:srgbClr val="808000"/>
                </a:solidFill>
                <a:effectLst/>
                <a:latin typeface="Menlo"/>
              </a:rPr>
              <a:t>(</a:t>
            </a:r>
            <a:r>
              <a:rPr lang="en-US" altLang="zh-CN" b="0" i="0" dirty="0">
                <a:solidFill>
                  <a:srgbClr val="8B0000"/>
                </a:solidFill>
                <a:effectLst/>
                <a:latin typeface="Menlo"/>
              </a:rPr>
              <a:t>"</a:t>
            </a:r>
            <a:r>
              <a:rPr lang="zh-CN" altLang="en-US" b="0" i="0" dirty="0">
                <a:solidFill>
                  <a:srgbClr val="AA1111"/>
                </a:solidFill>
                <a:effectLst/>
                <a:latin typeface="Menlo"/>
              </a:rPr>
              <a:t>网站名：</a:t>
            </a:r>
            <a:r>
              <a:rPr lang="en-US" altLang="zh-CN" b="0" i="0" dirty="0">
                <a:solidFill>
                  <a:srgbClr val="AA1111"/>
                </a:solidFill>
                <a:effectLst/>
                <a:latin typeface="Menlo"/>
              </a:rPr>
              <a:t>{0[0]}, </a:t>
            </a:r>
            <a:r>
              <a:rPr lang="zh-CN" altLang="en-US" b="0" i="0" dirty="0">
                <a:solidFill>
                  <a:srgbClr val="AA1111"/>
                </a:solidFill>
                <a:effectLst/>
                <a:latin typeface="Menlo"/>
              </a:rPr>
              <a:t>地址 </a:t>
            </a:r>
            <a:r>
              <a:rPr lang="en-US" altLang="zh-CN" b="0" i="0" dirty="0">
                <a:solidFill>
                  <a:srgbClr val="AA1111"/>
                </a:solidFill>
                <a:effectLst/>
                <a:latin typeface="Menlo"/>
              </a:rPr>
              <a:t>{0[1]}</a:t>
            </a:r>
            <a:r>
              <a:rPr lang="en-US" altLang="zh-CN" b="0" i="0" dirty="0">
                <a:solidFill>
                  <a:srgbClr val="8B0000"/>
                </a:solidFill>
                <a:effectLst/>
                <a:latin typeface="Menlo"/>
              </a:rPr>
              <a:t>"</a:t>
            </a:r>
            <a:r>
              <a:rPr lang="en-US" altLang="zh-CN" b="0" i="0" dirty="0">
                <a:solidFill>
                  <a:srgbClr val="808080"/>
                </a:solidFill>
                <a:effectLst/>
                <a:latin typeface="Menlo"/>
              </a:rPr>
              <a:t>.</a:t>
            </a:r>
            <a:r>
              <a:rPr lang="en-US" altLang="zh-CN" b="0" i="0" dirty="0">
                <a:solidFill>
                  <a:srgbClr val="0055AA"/>
                </a:solidFill>
                <a:effectLst/>
                <a:latin typeface="Menlo"/>
              </a:rPr>
              <a:t>format</a:t>
            </a:r>
            <a:r>
              <a:rPr lang="en-US" altLang="zh-CN" b="0" i="0" dirty="0">
                <a:solidFill>
                  <a:srgbClr val="808000"/>
                </a:solidFill>
                <a:effectLst/>
                <a:latin typeface="Menlo"/>
              </a:rPr>
              <a:t>(</a:t>
            </a:r>
            <a:r>
              <a:rPr lang="en-US" altLang="zh-CN" b="0" i="0" dirty="0" err="1">
                <a:solidFill>
                  <a:srgbClr val="0055AA"/>
                </a:solidFill>
                <a:effectLst/>
                <a:latin typeface="Menlo"/>
              </a:rPr>
              <a:t>my_list</a:t>
            </a:r>
            <a:r>
              <a:rPr lang="en-US" altLang="zh-CN" b="0" i="0" dirty="0">
                <a:solidFill>
                  <a:srgbClr val="808000"/>
                </a:solidFill>
                <a:effectLst/>
                <a:latin typeface="Menlo"/>
              </a:rPr>
              <a:t>))</a:t>
            </a:r>
            <a:r>
              <a:rPr lang="en-US" altLang="zh-CN" b="0" i="0" dirty="0">
                <a:solidFill>
                  <a:srgbClr val="808080"/>
                </a:solidFill>
                <a:effectLst/>
                <a:latin typeface="Menlo"/>
              </a:rPr>
              <a:t> </a:t>
            </a:r>
            <a:r>
              <a:rPr lang="en-US" altLang="zh-CN" b="0" i="0" dirty="0">
                <a:solidFill>
                  <a:srgbClr val="AA5500"/>
                </a:solidFill>
                <a:effectLst/>
                <a:latin typeface="Menlo"/>
              </a:rPr>
              <a:t># "0" </a:t>
            </a:r>
            <a:r>
              <a:rPr lang="zh-CN" altLang="en-US" b="0" i="0" dirty="0">
                <a:solidFill>
                  <a:srgbClr val="AA5500"/>
                </a:solidFill>
                <a:effectLst/>
                <a:latin typeface="Menlo"/>
              </a:rPr>
              <a:t>是必须的</a:t>
            </a:r>
            <a:endParaRPr lang="zh-CN" altLang="en-US" b="0" i="0" dirty="0">
              <a:solidFill>
                <a:srgbClr val="333333"/>
              </a:solidFill>
              <a:effectLst/>
              <a:latin typeface="Helvetica Neue"/>
            </a:endParaRPr>
          </a:p>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t>53</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Helvetica Neue"/>
              </a:rPr>
              <a:t> join() </a:t>
            </a:r>
            <a:r>
              <a:rPr lang="zh-CN" altLang="en-US" b="0" i="0" dirty="0">
                <a:solidFill>
                  <a:srgbClr val="333333"/>
                </a:solidFill>
                <a:effectLst/>
                <a:latin typeface="Helvetica Neue"/>
              </a:rPr>
              <a:t>方法用于将序列中的元素以指定的字符连接生成一个新的字符串。</a:t>
            </a:r>
            <a:endParaRPr lang="en-US" altLang="zh-CN" b="0" i="0" dirty="0">
              <a:solidFill>
                <a:srgbClr val="333333"/>
              </a:solidFill>
              <a:effectLst/>
              <a:latin typeface="Helvetica Neue"/>
            </a:endParaRPr>
          </a:p>
          <a:p>
            <a:r>
              <a:rPr lang="pt-BR" altLang="zh-CN" b="0" i="0" dirty="0">
                <a:solidFill>
                  <a:srgbClr val="000000"/>
                </a:solidFill>
                <a:effectLst/>
                <a:latin typeface="Menlo"/>
              </a:rPr>
              <a:t>s1 </a:t>
            </a:r>
            <a:r>
              <a:rPr lang="pt-BR" altLang="zh-CN" b="0" i="0" dirty="0">
                <a:solidFill>
                  <a:srgbClr val="808080"/>
                </a:solidFill>
                <a:effectLst/>
                <a:latin typeface="Menlo"/>
              </a:rPr>
              <a:t>=</a:t>
            </a:r>
            <a:r>
              <a:rPr lang="pt-BR" altLang="zh-CN" b="0" i="0" dirty="0">
                <a:solidFill>
                  <a:srgbClr val="000000"/>
                </a:solidFill>
                <a:effectLst/>
                <a:latin typeface="Menlo"/>
              </a:rPr>
              <a:t> </a:t>
            </a:r>
            <a:r>
              <a:rPr lang="pt-BR" altLang="zh-CN" b="0" i="0" dirty="0">
                <a:solidFill>
                  <a:srgbClr val="AA1111"/>
                </a:solidFill>
                <a:effectLst/>
                <a:latin typeface="Menlo"/>
              </a:rPr>
              <a:t>"-"</a:t>
            </a:r>
            <a:br>
              <a:rPr lang="pt-BR" altLang="zh-CN" dirty="0"/>
            </a:br>
            <a:r>
              <a:rPr lang="pt-BR" altLang="zh-CN" b="0" i="0" dirty="0">
                <a:solidFill>
                  <a:srgbClr val="000000"/>
                </a:solidFill>
                <a:effectLst/>
                <a:latin typeface="Menlo"/>
              </a:rPr>
              <a:t>s2 </a:t>
            </a:r>
            <a:r>
              <a:rPr lang="pt-BR" altLang="zh-CN" b="0" i="0" dirty="0">
                <a:solidFill>
                  <a:srgbClr val="808080"/>
                </a:solidFill>
                <a:effectLst/>
                <a:latin typeface="Menlo"/>
              </a:rPr>
              <a:t>=</a:t>
            </a:r>
            <a:r>
              <a:rPr lang="pt-BR" altLang="zh-CN" b="0" i="0" dirty="0">
                <a:solidFill>
                  <a:srgbClr val="000000"/>
                </a:solidFill>
                <a:effectLst/>
                <a:latin typeface="Menlo"/>
              </a:rPr>
              <a:t> </a:t>
            </a:r>
            <a:r>
              <a:rPr lang="pt-BR" altLang="zh-CN" b="0" i="0" dirty="0">
                <a:solidFill>
                  <a:srgbClr val="AA1111"/>
                </a:solidFill>
                <a:effectLst/>
                <a:latin typeface="Menlo"/>
              </a:rPr>
              <a:t>""</a:t>
            </a:r>
            <a:br>
              <a:rPr lang="pt-BR" altLang="zh-CN" dirty="0"/>
            </a:br>
            <a:r>
              <a:rPr lang="pt-BR" altLang="zh-CN" b="0" i="0" dirty="0">
                <a:solidFill>
                  <a:srgbClr val="000000"/>
                </a:solidFill>
                <a:effectLst/>
                <a:latin typeface="Menlo"/>
              </a:rPr>
              <a:t>seq </a:t>
            </a:r>
            <a:r>
              <a:rPr lang="pt-BR" altLang="zh-CN" b="0" i="0" dirty="0">
                <a:solidFill>
                  <a:srgbClr val="808080"/>
                </a:solidFill>
                <a:effectLst/>
                <a:latin typeface="Menlo"/>
              </a:rPr>
              <a:t>=</a:t>
            </a:r>
            <a:r>
              <a:rPr lang="pt-BR" altLang="zh-CN" b="0" i="0" dirty="0">
                <a:solidFill>
                  <a:srgbClr val="000000"/>
                </a:solidFill>
                <a:effectLst/>
                <a:latin typeface="Menlo"/>
              </a:rPr>
              <a:t> </a:t>
            </a:r>
            <a:r>
              <a:rPr lang="pt-BR" altLang="zh-CN" b="0" i="0" dirty="0">
                <a:solidFill>
                  <a:srgbClr val="808000"/>
                </a:solidFill>
                <a:effectLst/>
                <a:latin typeface="Menlo"/>
              </a:rPr>
              <a:t>(</a:t>
            </a:r>
            <a:r>
              <a:rPr lang="pt-BR" altLang="zh-CN" b="0" i="0" dirty="0">
                <a:solidFill>
                  <a:srgbClr val="AA1111"/>
                </a:solidFill>
                <a:effectLst/>
                <a:latin typeface="Menlo"/>
              </a:rPr>
              <a:t>"r"</a:t>
            </a:r>
            <a:r>
              <a:rPr lang="pt-BR" altLang="zh-CN" b="0" i="0" dirty="0">
                <a:solidFill>
                  <a:srgbClr val="808080"/>
                </a:solidFill>
                <a:effectLst/>
                <a:latin typeface="Menlo"/>
              </a:rPr>
              <a:t>,</a:t>
            </a:r>
            <a:r>
              <a:rPr lang="pt-BR" altLang="zh-CN" b="0" i="0" dirty="0">
                <a:solidFill>
                  <a:srgbClr val="000000"/>
                </a:solidFill>
                <a:effectLst/>
                <a:latin typeface="Menlo"/>
              </a:rPr>
              <a:t> </a:t>
            </a:r>
            <a:r>
              <a:rPr lang="pt-BR" altLang="zh-CN" b="0" i="0" dirty="0">
                <a:solidFill>
                  <a:srgbClr val="AA1111"/>
                </a:solidFill>
                <a:effectLst/>
                <a:latin typeface="Menlo"/>
              </a:rPr>
              <a:t>"u"</a:t>
            </a:r>
            <a:r>
              <a:rPr lang="pt-BR" altLang="zh-CN" b="0" i="0" dirty="0">
                <a:solidFill>
                  <a:srgbClr val="808080"/>
                </a:solidFill>
                <a:effectLst/>
                <a:latin typeface="Menlo"/>
              </a:rPr>
              <a:t>,</a:t>
            </a:r>
            <a:r>
              <a:rPr lang="pt-BR" altLang="zh-CN" b="0" i="0" dirty="0">
                <a:solidFill>
                  <a:srgbClr val="000000"/>
                </a:solidFill>
                <a:effectLst/>
                <a:latin typeface="Menlo"/>
              </a:rPr>
              <a:t> </a:t>
            </a:r>
            <a:r>
              <a:rPr lang="pt-BR" altLang="zh-CN" b="0" i="0" dirty="0">
                <a:solidFill>
                  <a:srgbClr val="AA1111"/>
                </a:solidFill>
                <a:effectLst/>
                <a:latin typeface="Menlo"/>
              </a:rPr>
              <a:t>"n"</a:t>
            </a:r>
            <a:r>
              <a:rPr lang="pt-BR" altLang="zh-CN" b="0" i="0" dirty="0">
                <a:solidFill>
                  <a:srgbClr val="808080"/>
                </a:solidFill>
                <a:effectLst/>
                <a:latin typeface="Menlo"/>
              </a:rPr>
              <a:t>,</a:t>
            </a:r>
            <a:r>
              <a:rPr lang="pt-BR" altLang="zh-CN" b="0" i="0" dirty="0">
                <a:solidFill>
                  <a:srgbClr val="000000"/>
                </a:solidFill>
                <a:effectLst/>
                <a:latin typeface="Menlo"/>
              </a:rPr>
              <a:t> </a:t>
            </a:r>
            <a:r>
              <a:rPr lang="pt-BR" altLang="zh-CN" b="0" i="0" dirty="0">
                <a:solidFill>
                  <a:srgbClr val="AA1111"/>
                </a:solidFill>
                <a:effectLst/>
                <a:latin typeface="Menlo"/>
              </a:rPr>
              <a:t>"o"</a:t>
            </a:r>
            <a:r>
              <a:rPr lang="pt-BR" altLang="zh-CN" b="0" i="0" dirty="0">
                <a:solidFill>
                  <a:srgbClr val="808080"/>
                </a:solidFill>
                <a:effectLst/>
                <a:latin typeface="Menlo"/>
              </a:rPr>
              <a:t>,</a:t>
            </a:r>
            <a:r>
              <a:rPr lang="pt-BR" altLang="zh-CN" b="0" i="0" dirty="0">
                <a:solidFill>
                  <a:srgbClr val="000000"/>
                </a:solidFill>
                <a:effectLst/>
                <a:latin typeface="Menlo"/>
              </a:rPr>
              <a:t> </a:t>
            </a:r>
            <a:r>
              <a:rPr lang="pt-BR" altLang="zh-CN" b="0" i="0" dirty="0">
                <a:solidFill>
                  <a:srgbClr val="AA1111"/>
                </a:solidFill>
                <a:effectLst/>
                <a:latin typeface="Menlo"/>
              </a:rPr>
              <a:t>"o"</a:t>
            </a:r>
            <a:r>
              <a:rPr lang="pt-BR" altLang="zh-CN" b="0" i="0" dirty="0">
                <a:solidFill>
                  <a:srgbClr val="808080"/>
                </a:solidFill>
                <a:effectLst/>
                <a:latin typeface="Menlo"/>
              </a:rPr>
              <a:t>,</a:t>
            </a:r>
            <a:r>
              <a:rPr lang="pt-BR" altLang="zh-CN" b="0" i="0" dirty="0">
                <a:solidFill>
                  <a:srgbClr val="000000"/>
                </a:solidFill>
                <a:effectLst/>
                <a:latin typeface="Menlo"/>
              </a:rPr>
              <a:t> </a:t>
            </a:r>
            <a:r>
              <a:rPr lang="pt-BR" altLang="zh-CN" b="0" i="0" dirty="0">
                <a:solidFill>
                  <a:srgbClr val="AA1111"/>
                </a:solidFill>
                <a:effectLst/>
                <a:latin typeface="Menlo"/>
              </a:rPr>
              <a:t>"b"</a:t>
            </a:r>
            <a:r>
              <a:rPr lang="pt-BR" altLang="zh-CN" b="0" i="0" dirty="0">
                <a:solidFill>
                  <a:srgbClr val="808000"/>
                </a:solidFill>
                <a:effectLst/>
                <a:latin typeface="Menlo"/>
              </a:rPr>
              <a:t>)</a:t>
            </a:r>
            <a:r>
              <a:rPr lang="pt-BR" altLang="zh-CN" b="0" i="0" dirty="0">
                <a:solidFill>
                  <a:srgbClr val="000000"/>
                </a:solidFill>
                <a:effectLst/>
                <a:latin typeface="Menlo"/>
              </a:rPr>
              <a:t> </a:t>
            </a:r>
            <a:r>
              <a:rPr lang="pt-BR" altLang="zh-CN" b="0" i="0" dirty="0">
                <a:solidFill>
                  <a:srgbClr val="AA5500"/>
                </a:solidFill>
                <a:effectLst/>
                <a:latin typeface="Menlo"/>
              </a:rPr>
              <a:t># </a:t>
            </a:r>
            <a:r>
              <a:rPr lang="zh-CN" altLang="pt-BR" b="0" i="0" dirty="0">
                <a:solidFill>
                  <a:srgbClr val="AA5500"/>
                </a:solidFill>
                <a:effectLst/>
                <a:latin typeface="Menlo"/>
              </a:rPr>
              <a:t>字符串序列</a:t>
            </a:r>
            <a:br>
              <a:rPr lang="pt-BR" altLang="zh-CN" dirty="0"/>
            </a:br>
            <a:r>
              <a:rPr lang="pt-BR" altLang="zh-CN" b="1" i="0" dirty="0">
                <a:solidFill>
                  <a:srgbClr val="008000"/>
                </a:solidFill>
                <a:effectLst/>
                <a:latin typeface="Menlo"/>
              </a:rPr>
              <a:t>print</a:t>
            </a:r>
            <a:r>
              <a:rPr lang="pt-BR" altLang="zh-CN" b="0" i="0" dirty="0">
                <a:solidFill>
                  <a:srgbClr val="000000"/>
                </a:solidFill>
                <a:effectLst/>
                <a:latin typeface="Menlo"/>
              </a:rPr>
              <a:t> </a:t>
            </a:r>
            <a:r>
              <a:rPr lang="pt-BR" altLang="zh-CN" b="0" i="0" dirty="0">
                <a:solidFill>
                  <a:srgbClr val="808000"/>
                </a:solidFill>
                <a:effectLst/>
                <a:latin typeface="Menlo"/>
              </a:rPr>
              <a:t>(</a:t>
            </a:r>
            <a:r>
              <a:rPr lang="pt-BR" altLang="zh-CN" b="0" i="0" dirty="0">
                <a:solidFill>
                  <a:srgbClr val="000000"/>
                </a:solidFill>
                <a:effectLst/>
                <a:latin typeface="Menlo"/>
              </a:rPr>
              <a:t>s1.</a:t>
            </a:r>
            <a:r>
              <a:rPr lang="pt-BR" altLang="zh-CN" b="0" i="0" dirty="0">
                <a:solidFill>
                  <a:srgbClr val="0055AA"/>
                </a:solidFill>
                <a:effectLst/>
                <a:latin typeface="Menlo"/>
              </a:rPr>
              <a:t>join</a:t>
            </a:r>
            <a:r>
              <a:rPr lang="pt-BR" altLang="zh-CN" b="0" i="0" dirty="0">
                <a:solidFill>
                  <a:srgbClr val="808000"/>
                </a:solidFill>
                <a:effectLst/>
                <a:latin typeface="Menlo"/>
              </a:rPr>
              <a:t>(</a:t>
            </a:r>
            <a:r>
              <a:rPr lang="pt-BR" altLang="zh-CN" b="0" i="0" dirty="0">
                <a:solidFill>
                  <a:srgbClr val="000000"/>
                </a:solidFill>
                <a:effectLst/>
                <a:latin typeface="Menlo"/>
              </a:rPr>
              <a:t> seq </a:t>
            </a:r>
            <a:r>
              <a:rPr lang="pt-BR" altLang="zh-CN" b="0" i="0" dirty="0">
                <a:solidFill>
                  <a:srgbClr val="808000"/>
                </a:solidFill>
                <a:effectLst/>
                <a:latin typeface="Menlo"/>
              </a:rPr>
              <a:t>))</a:t>
            </a:r>
            <a:br>
              <a:rPr lang="pt-BR" altLang="zh-CN" dirty="0"/>
            </a:br>
            <a:r>
              <a:rPr lang="pt-BR" altLang="zh-CN" b="1" i="0" dirty="0">
                <a:solidFill>
                  <a:srgbClr val="008000"/>
                </a:solidFill>
                <a:effectLst/>
                <a:latin typeface="Menlo"/>
              </a:rPr>
              <a:t>print</a:t>
            </a:r>
            <a:r>
              <a:rPr lang="pt-BR" altLang="zh-CN" b="0" i="0" dirty="0">
                <a:solidFill>
                  <a:srgbClr val="000000"/>
                </a:solidFill>
                <a:effectLst/>
                <a:latin typeface="Menlo"/>
              </a:rPr>
              <a:t> </a:t>
            </a:r>
            <a:r>
              <a:rPr lang="pt-BR" altLang="zh-CN" b="0" i="0" dirty="0">
                <a:solidFill>
                  <a:srgbClr val="808000"/>
                </a:solidFill>
                <a:effectLst/>
                <a:latin typeface="Menlo"/>
              </a:rPr>
              <a:t>(</a:t>
            </a:r>
            <a:r>
              <a:rPr lang="pt-BR" altLang="zh-CN" b="0" i="0" dirty="0">
                <a:solidFill>
                  <a:srgbClr val="000000"/>
                </a:solidFill>
                <a:effectLst/>
                <a:latin typeface="Menlo"/>
              </a:rPr>
              <a:t>s2.</a:t>
            </a:r>
            <a:r>
              <a:rPr lang="pt-BR" altLang="zh-CN" b="0" i="0" dirty="0">
                <a:solidFill>
                  <a:srgbClr val="0055AA"/>
                </a:solidFill>
                <a:effectLst/>
                <a:latin typeface="Menlo"/>
              </a:rPr>
              <a:t>join</a:t>
            </a:r>
            <a:r>
              <a:rPr lang="pt-BR" altLang="zh-CN" b="0" i="0" dirty="0">
                <a:solidFill>
                  <a:srgbClr val="808000"/>
                </a:solidFill>
                <a:effectLst/>
                <a:latin typeface="Menlo"/>
              </a:rPr>
              <a:t>(</a:t>
            </a:r>
            <a:r>
              <a:rPr lang="pt-BR" altLang="zh-CN" b="0" i="0" dirty="0">
                <a:solidFill>
                  <a:srgbClr val="000000"/>
                </a:solidFill>
                <a:effectLst/>
                <a:latin typeface="Menlo"/>
              </a:rPr>
              <a:t> seq </a:t>
            </a:r>
            <a:r>
              <a:rPr lang="pt-BR" altLang="zh-CN" b="0" i="0" dirty="0">
                <a:solidFill>
                  <a:srgbClr val="808000"/>
                </a:solidFill>
                <a:effectLst/>
                <a:latin typeface="Menlo"/>
              </a:rPr>
              <a:t>))</a:t>
            </a:r>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pPr algn="l" latinLnBrk="1"/>
            <a:r>
              <a:rPr lang="zh-CN" altLang="en-US" b="0" i="0" dirty="0">
                <a:solidFill>
                  <a:srgbClr val="333333"/>
                </a:solidFill>
                <a:effectLst/>
                <a:latin typeface="Helvetica Neue"/>
              </a:rPr>
              <a:t>以上实例输出结果如下：</a:t>
            </a:r>
          </a:p>
          <a:p>
            <a:r>
              <a:rPr lang="en-US" altLang="zh-CN" dirty="0">
                <a:solidFill>
                  <a:srgbClr val="000000"/>
                </a:solidFill>
                <a:effectLst/>
              </a:rPr>
              <a:t>r</a:t>
            </a:r>
            <a:r>
              <a:rPr lang="en-US" altLang="zh-CN" dirty="0">
                <a:solidFill>
                  <a:srgbClr val="666600"/>
                </a:solidFill>
                <a:effectLst/>
              </a:rPr>
              <a:t>-</a:t>
            </a:r>
            <a:r>
              <a:rPr lang="en-US" altLang="zh-CN" dirty="0">
                <a:solidFill>
                  <a:srgbClr val="000000"/>
                </a:solidFill>
                <a:effectLst/>
              </a:rPr>
              <a:t>u</a:t>
            </a:r>
            <a:r>
              <a:rPr lang="en-US" altLang="zh-CN" dirty="0">
                <a:solidFill>
                  <a:srgbClr val="666600"/>
                </a:solidFill>
                <a:effectLst/>
              </a:rPr>
              <a:t>-</a:t>
            </a:r>
            <a:r>
              <a:rPr lang="en-US" altLang="zh-CN" dirty="0">
                <a:solidFill>
                  <a:srgbClr val="000000"/>
                </a:solidFill>
                <a:effectLst/>
              </a:rPr>
              <a:t>n</a:t>
            </a:r>
            <a:r>
              <a:rPr lang="en-US" altLang="zh-CN" dirty="0">
                <a:solidFill>
                  <a:srgbClr val="666600"/>
                </a:solidFill>
                <a:effectLst/>
              </a:rPr>
              <a:t>-</a:t>
            </a:r>
            <a:r>
              <a:rPr lang="en-US" altLang="zh-CN" dirty="0">
                <a:solidFill>
                  <a:srgbClr val="000000"/>
                </a:solidFill>
                <a:effectLst/>
              </a:rPr>
              <a:t>o</a:t>
            </a:r>
            <a:r>
              <a:rPr lang="en-US" altLang="zh-CN" dirty="0">
                <a:solidFill>
                  <a:srgbClr val="666600"/>
                </a:solidFill>
                <a:effectLst/>
              </a:rPr>
              <a:t>-</a:t>
            </a:r>
            <a:r>
              <a:rPr lang="en-US" altLang="zh-CN" dirty="0">
                <a:solidFill>
                  <a:srgbClr val="000000"/>
                </a:solidFill>
                <a:effectLst/>
              </a:rPr>
              <a:t>o</a:t>
            </a:r>
            <a:r>
              <a:rPr lang="en-US" altLang="zh-CN" dirty="0">
                <a:solidFill>
                  <a:srgbClr val="666600"/>
                </a:solidFill>
                <a:effectLst/>
              </a:rPr>
              <a:t>-</a:t>
            </a:r>
            <a:r>
              <a:rPr lang="en-US" altLang="zh-CN" dirty="0">
                <a:solidFill>
                  <a:srgbClr val="000000"/>
                </a:solidFill>
                <a:effectLst/>
              </a:rPr>
              <a:t>b </a:t>
            </a:r>
            <a:r>
              <a:rPr lang="en-US" altLang="zh-CN" dirty="0" err="1">
                <a:solidFill>
                  <a:srgbClr val="000000"/>
                </a:solidFill>
                <a:effectLst/>
              </a:rPr>
              <a:t>runoob</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t>65</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buFont typeface="+mj-lt"/>
              <a:buAutoNum type="arabicPeriod"/>
            </a:pPr>
            <a:r>
              <a:rPr lang="zh-CN" altLang="en-US" b="0" i="0" dirty="0">
                <a:solidFill>
                  <a:srgbClr val="555555"/>
                </a:solidFill>
                <a:effectLst/>
                <a:latin typeface="Lato"/>
              </a:rPr>
              <a:t>这个</a:t>
            </a:r>
            <a:r>
              <a:rPr lang="en-US" altLang="zh-CN" b="0" i="0" dirty="0" err="1">
                <a:solidFill>
                  <a:srgbClr val="555555"/>
                </a:solidFill>
                <a:effectLst/>
                <a:latin typeface="Lato"/>
              </a:rPr>
              <a:t>collections.defaultdict</a:t>
            </a:r>
            <a:r>
              <a:rPr lang="zh-CN" altLang="en-US" b="0" i="0" dirty="0">
                <a:solidFill>
                  <a:srgbClr val="555555"/>
                </a:solidFill>
                <a:effectLst/>
                <a:latin typeface="Lato"/>
              </a:rPr>
              <a:t>是我们常用的</a:t>
            </a:r>
            <a:r>
              <a:rPr lang="en-US" altLang="zh-CN" b="0" i="0" dirty="0" err="1">
                <a:solidFill>
                  <a:srgbClr val="555555"/>
                </a:solidFill>
                <a:effectLst/>
                <a:latin typeface="Lato"/>
              </a:rPr>
              <a:t>dict</a:t>
            </a:r>
            <a:r>
              <a:rPr lang="zh-CN" altLang="en-US" b="0" i="0" dirty="0">
                <a:solidFill>
                  <a:srgbClr val="555555"/>
                </a:solidFill>
                <a:effectLst/>
                <a:latin typeface="Lato"/>
              </a:rPr>
              <a:t>的子类。</a:t>
            </a:r>
          </a:p>
          <a:p>
            <a:pPr algn="just">
              <a:buFont typeface="+mj-lt"/>
              <a:buAutoNum type="arabicPeriod"/>
            </a:pPr>
            <a:r>
              <a:rPr lang="zh-CN" altLang="en-US" b="0" i="0" dirty="0">
                <a:solidFill>
                  <a:srgbClr val="555555"/>
                </a:solidFill>
                <a:effectLst/>
                <a:latin typeface="Lato"/>
              </a:rPr>
              <a:t>它跟</a:t>
            </a:r>
            <a:r>
              <a:rPr lang="en-US" altLang="zh-CN" b="0" i="0" dirty="0" err="1">
                <a:solidFill>
                  <a:srgbClr val="555555"/>
                </a:solidFill>
                <a:effectLst/>
                <a:latin typeface="Lato"/>
              </a:rPr>
              <a:t>dict</a:t>
            </a:r>
            <a:r>
              <a:rPr lang="zh-CN" altLang="en-US" b="0" i="0" dirty="0">
                <a:solidFill>
                  <a:srgbClr val="555555"/>
                </a:solidFill>
                <a:effectLst/>
                <a:latin typeface="Lato"/>
              </a:rPr>
              <a:t>的区别在于当你访问</a:t>
            </a:r>
            <a:r>
              <a:rPr lang="en-US" altLang="zh-CN" b="0" i="0" dirty="0" err="1">
                <a:solidFill>
                  <a:srgbClr val="555555"/>
                </a:solidFill>
                <a:effectLst/>
                <a:latin typeface="Lato"/>
              </a:rPr>
              <a:t>defaultdict</a:t>
            </a:r>
            <a:r>
              <a:rPr lang="zh-CN" altLang="en-US" b="0" i="0" dirty="0">
                <a:solidFill>
                  <a:srgbClr val="555555"/>
                </a:solidFill>
                <a:effectLst/>
                <a:latin typeface="Lato"/>
              </a:rPr>
              <a:t>实例对象中某个不存在的元素时，它不会跟</a:t>
            </a:r>
            <a:r>
              <a:rPr lang="en-US" altLang="zh-CN" b="0" i="0" dirty="0" err="1">
                <a:solidFill>
                  <a:srgbClr val="555555"/>
                </a:solidFill>
                <a:effectLst/>
                <a:latin typeface="Lato"/>
              </a:rPr>
              <a:t>dict</a:t>
            </a:r>
            <a:r>
              <a:rPr lang="zh-CN" altLang="en-US" b="0" i="0" dirty="0">
                <a:solidFill>
                  <a:srgbClr val="555555"/>
                </a:solidFill>
                <a:effectLst/>
                <a:latin typeface="Lato"/>
              </a:rPr>
              <a:t>实例对象一样给你抛出</a:t>
            </a:r>
            <a:r>
              <a:rPr lang="en-US" altLang="zh-CN" b="0" i="0" dirty="0" err="1">
                <a:solidFill>
                  <a:srgbClr val="555555"/>
                </a:solidFill>
                <a:effectLst/>
                <a:latin typeface="Lato"/>
              </a:rPr>
              <a:t>KeyError</a:t>
            </a:r>
            <a:r>
              <a:rPr lang="zh-CN" altLang="en-US" b="0" i="0" dirty="0">
                <a:solidFill>
                  <a:srgbClr val="555555"/>
                </a:solidFill>
                <a:effectLst/>
                <a:latin typeface="Lato"/>
              </a:rPr>
              <a:t>异常，而是在</a:t>
            </a:r>
            <a:r>
              <a:rPr lang="en-US" altLang="zh-CN" b="0" i="0" dirty="0" err="1">
                <a:solidFill>
                  <a:srgbClr val="555555"/>
                </a:solidFill>
                <a:effectLst/>
                <a:latin typeface="Lato"/>
              </a:rPr>
              <a:t>defaultdict</a:t>
            </a:r>
            <a:r>
              <a:rPr lang="zh-CN" altLang="en-US" b="0" i="0" dirty="0">
                <a:solidFill>
                  <a:srgbClr val="555555"/>
                </a:solidFill>
                <a:effectLst/>
                <a:latin typeface="Lato"/>
              </a:rPr>
              <a:t>实例对象中添加此元素，并给他赋个默认值。</a:t>
            </a:r>
          </a:p>
          <a:p>
            <a:pPr algn="just">
              <a:buFont typeface="+mj-lt"/>
              <a:buAutoNum type="arabicPeriod"/>
            </a:pPr>
            <a:r>
              <a:rPr lang="en-US" altLang="zh-CN" b="0" i="0" dirty="0" err="1">
                <a:solidFill>
                  <a:srgbClr val="555555"/>
                </a:solidFill>
                <a:effectLst/>
                <a:latin typeface="Lato"/>
              </a:rPr>
              <a:t>defaultdict</a:t>
            </a:r>
            <a:r>
              <a:rPr lang="zh-CN" altLang="en-US" b="0" i="0" dirty="0">
                <a:solidFill>
                  <a:srgbClr val="555555"/>
                </a:solidFill>
                <a:effectLst/>
                <a:latin typeface="Lato"/>
              </a:rPr>
              <a:t>其他属性、方法的应用跟</a:t>
            </a:r>
            <a:r>
              <a:rPr lang="en-US" altLang="zh-CN" b="0" i="0" dirty="0">
                <a:solidFill>
                  <a:srgbClr val="555555"/>
                </a:solidFill>
                <a:effectLst/>
                <a:latin typeface="Lato"/>
              </a:rPr>
              <a:t>Python</a:t>
            </a:r>
            <a:r>
              <a:rPr lang="zh-CN" altLang="en-US" b="0" i="0" dirty="0">
                <a:solidFill>
                  <a:srgbClr val="555555"/>
                </a:solidFill>
                <a:effectLst/>
                <a:latin typeface="Lato"/>
              </a:rPr>
              <a:t>内置的</a:t>
            </a:r>
            <a:r>
              <a:rPr lang="en-US" altLang="zh-CN" b="0" i="0" dirty="0" err="1">
                <a:solidFill>
                  <a:srgbClr val="555555"/>
                </a:solidFill>
                <a:effectLst/>
                <a:latin typeface="Lato"/>
              </a:rPr>
              <a:t>dict</a:t>
            </a:r>
            <a:r>
              <a:rPr lang="zh-CN" altLang="en-US" b="0" i="0" dirty="0">
                <a:solidFill>
                  <a:srgbClr val="555555"/>
                </a:solidFill>
                <a:effectLst/>
                <a:latin typeface="Lato"/>
              </a:rPr>
              <a:t>一毛一样。</a:t>
            </a:r>
          </a:p>
          <a:p>
            <a:r>
              <a:rPr lang="en-US" altLang="zh-CN" b="1" i="0" dirty="0" err="1">
                <a:solidFill>
                  <a:srgbClr val="555555"/>
                </a:solidFill>
                <a:effectLst/>
                <a:latin typeface="Lato"/>
              </a:rPr>
              <a:t>defaultdict</a:t>
            </a:r>
            <a:r>
              <a:rPr lang="zh-CN" altLang="en-US" b="1" i="0" dirty="0">
                <a:solidFill>
                  <a:srgbClr val="555555"/>
                </a:solidFill>
                <a:effectLst/>
                <a:latin typeface="Lato"/>
              </a:rPr>
              <a:t>可以让你创建一个无限大的，其中包含无限个可能的元素的字典，而且其中每个元素都有一个由你指定的统一默认值。</a:t>
            </a:r>
            <a:r>
              <a:rPr lang="zh-CN" altLang="en-US" b="0" i="0" dirty="0">
                <a:solidFill>
                  <a:srgbClr val="555555"/>
                </a:solidFill>
                <a:effectLst/>
                <a:latin typeface="Lato"/>
              </a:rPr>
              <a:t> 并且因为它类似生成器思想的</a:t>
            </a:r>
            <a:r>
              <a:rPr lang="en-US" altLang="zh-CN" b="0" i="0" dirty="0">
                <a:solidFill>
                  <a:srgbClr val="555555"/>
                </a:solidFill>
                <a:effectLst/>
                <a:latin typeface="Lato"/>
              </a:rPr>
              <a:t>lazy</a:t>
            </a:r>
            <a:r>
              <a:rPr lang="zh-CN" altLang="en-US" b="0" i="0" dirty="0">
                <a:solidFill>
                  <a:srgbClr val="555555"/>
                </a:solidFill>
                <a:effectLst/>
                <a:latin typeface="Lato"/>
              </a:rPr>
              <a:t>模式使得代价及其之小。</a:t>
            </a:r>
            <a:br>
              <a:rPr lang="zh-CN" altLang="en-US" dirty="0"/>
            </a:br>
            <a:r>
              <a:rPr lang="en-US" altLang="zh-CN" b="0" i="0" dirty="0">
                <a:solidFill>
                  <a:srgbClr val="555555"/>
                </a:solidFill>
                <a:effectLst/>
                <a:latin typeface="Lato"/>
              </a:rPr>
              <a:t>Amazing!!!</a:t>
            </a:r>
          </a:p>
          <a:p>
            <a:pPr algn="just"/>
            <a:r>
              <a:rPr lang="en-US" altLang="zh-CN" b="1" i="0" dirty="0" err="1">
                <a:solidFill>
                  <a:srgbClr val="555555"/>
                </a:solidFill>
                <a:effectLst/>
                <a:latin typeface="Lato"/>
              </a:rPr>
              <a:t>defaultdict</a:t>
            </a:r>
            <a:r>
              <a:rPr lang="zh-CN" altLang="en-US" b="1" i="0" dirty="0">
                <a:solidFill>
                  <a:srgbClr val="555555"/>
                </a:solidFill>
                <a:effectLst/>
                <a:latin typeface="Lato"/>
              </a:rPr>
              <a:t>实例对象：</a:t>
            </a:r>
          </a:p>
          <a:p>
            <a:pPr algn="just"/>
            <a:r>
              <a:rPr lang="zh-CN" altLang="en-US" b="0" i="0" dirty="0">
                <a:solidFill>
                  <a:srgbClr val="555555"/>
                </a:solidFill>
                <a:effectLst/>
                <a:latin typeface="Lato"/>
              </a:rPr>
              <a:t>实例化</a:t>
            </a:r>
            <a:r>
              <a:rPr lang="en-US" altLang="zh-CN" b="0" i="0" dirty="0" err="1">
                <a:solidFill>
                  <a:srgbClr val="555555"/>
                </a:solidFill>
                <a:effectLst/>
                <a:latin typeface="Lato"/>
              </a:rPr>
              <a:t>defaultdict</a:t>
            </a:r>
            <a:r>
              <a:rPr lang="zh-CN" altLang="en-US" b="0" i="0" dirty="0">
                <a:solidFill>
                  <a:srgbClr val="555555"/>
                </a:solidFill>
                <a:effectLst/>
                <a:latin typeface="Lato"/>
              </a:rPr>
              <a:t>的时候有两个可选参数。</a:t>
            </a:r>
          </a:p>
          <a:p>
            <a:pPr algn="just">
              <a:buFont typeface="Arial" panose="020B0604020202020204" pitchFamily="34" charset="0"/>
              <a:buChar char="•"/>
            </a:pPr>
            <a:r>
              <a:rPr lang="zh-CN" altLang="en-US" b="0" i="0" dirty="0">
                <a:solidFill>
                  <a:srgbClr val="555555"/>
                </a:solidFill>
                <a:effectLst/>
                <a:latin typeface="Lato"/>
              </a:rPr>
              <a:t>第一个是</a:t>
            </a:r>
            <a:r>
              <a:rPr lang="en-US" altLang="zh-CN" b="0" i="0" dirty="0" err="1">
                <a:solidFill>
                  <a:srgbClr val="555555"/>
                </a:solidFill>
                <a:effectLst/>
                <a:latin typeface="Lato"/>
              </a:rPr>
              <a:t>defaultdict.default_factory</a:t>
            </a:r>
            <a:r>
              <a:rPr lang="zh-CN" altLang="en-US" b="0" i="0" dirty="0">
                <a:solidFill>
                  <a:srgbClr val="555555"/>
                </a:solidFill>
                <a:effectLst/>
                <a:latin typeface="Lato"/>
              </a:rPr>
              <a:t>，它是任何可以被以无参形式调用的函数或</a:t>
            </a:r>
            <a:r>
              <a:rPr lang="en-US" altLang="zh-CN" b="0" i="0" dirty="0">
                <a:solidFill>
                  <a:srgbClr val="555555"/>
                </a:solidFill>
                <a:effectLst/>
                <a:latin typeface="Lato"/>
              </a:rPr>
              <a:t>Python</a:t>
            </a:r>
            <a:r>
              <a:rPr lang="zh-CN" altLang="en-US" b="0" i="0" dirty="0">
                <a:solidFill>
                  <a:srgbClr val="555555"/>
                </a:solidFill>
                <a:effectLst/>
                <a:latin typeface="Lato"/>
              </a:rPr>
              <a:t>内置数据类型；</a:t>
            </a:r>
          </a:p>
          <a:p>
            <a:pPr algn="just">
              <a:buFont typeface="Arial" panose="020B0604020202020204" pitchFamily="34" charset="0"/>
              <a:buChar char="•"/>
            </a:pPr>
            <a:r>
              <a:rPr lang="zh-CN" altLang="en-US" b="0" i="0" dirty="0">
                <a:solidFill>
                  <a:srgbClr val="555555"/>
                </a:solidFill>
                <a:effectLst/>
                <a:latin typeface="Lato"/>
              </a:rPr>
              <a:t>第二个是实例对象的初始元素，数据类型为</a:t>
            </a:r>
            <a:r>
              <a:rPr lang="en-US" altLang="zh-CN" b="0" i="0" dirty="0" err="1">
                <a:solidFill>
                  <a:srgbClr val="555555"/>
                </a:solidFill>
                <a:effectLst/>
                <a:latin typeface="Lato"/>
              </a:rPr>
              <a:t>dict</a:t>
            </a:r>
            <a:r>
              <a:rPr lang="zh-CN" altLang="en-US" b="0" i="0" dirty="0">
                <a:solidFill>
                  <a:srgbClr val="555555"/>
                </a:solidFill>
                <a:effectLst/>
                <a:latin typeface="Lato"/>
              </a:rPr>
              <a:t>或者</a:t>
            </a:r>
            <a:r>
              <a:rPr lang="en-US" altLang="zh-CN" b="0" i="0" dirty="0" err="1">
                <a:solidFill>
                  <a:srgbClr val="555555"/>
                </a:solidFill>
                <a:effectLst/>
                <a:latin typeface="Lato"/>
              </a:rPr>
              <a:t>defaultdict</a:t>
            </a:r>
            <a:r>
              <a:rPr lang="zh-CN" altLang="en-US" b="0" i="0" dirty="0">
                <a:solidFill>
                  <a:srgbClr val="555555"/>
                </a:solidFill>
                <a:effectLst/>
                <a:latin typeface="Lato"/>
              </a:rPr>
              <a:t>。</a:t>
            </a:r>
          </a:p>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t>66</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defRPr/>
            </a:pPr>
            <a:r>
              <a:rPr lang="en-US" altLang="zh-CN" i="1" dirty="0"/>
              <a:t>class </a:t>
            </a:r>
            <a:r>
              <a:rPr lang="en-US" altLang="zh-CN" dirty="0" err="1"/>
              <a:t>collections.Counter</a:t>
            </a:r>
            <a:r>
              <a:rPr lang="en-US" altLang="zh-CN" dirty="0">
                <a:effectLst/>
              </a:rPr>
              <a:t>([</a:t>
            </a:r>
            <a:r>
              <a:rPr lang="en-US" altLang="zh-CN" i="1" dirty="0" err="1">
                <a:effectLst/>
                <a:latin typeface="Courier New" panose="02070309020205020404" pitchFamily="49" charset="0"/>
              </a:rPr>
              <a:t>iterable</a:t>
            </a:r>
            <a:r>
              <a:rPr lang="en-US" altLang="zh-CN" i="1" dirty="0">
                <a:effectLst/>
                <a:latin typeface="Courier New" panose="02070309020205020404" pitchFamily="49" charset="0"/>
              </a:rPr>
              <a:t>-or-mapping</a:t>
            </a:r>
            <a:r>
              <a:rPr lang="en-US" altLang="zh-CN" dirty="0">
                <a:effectLst/>
              </a:rPr>
              <a:t>])</a:t>
            </a:r>
            <a:r>
              <a:rPr lang="zh-CN" altLang="en-US" dirty="0">
                <a:effectLst/>
              </a:rPr>
              <a:t>一个 </a:t>
            </a:r>
            <a:r>
              <a:rPr lang="en-US" altLang="zh-CN" u="none" strike="noStrike" dirty="0">
                <a:solidFill>
                  <a:srgbClr val="6363BB"/>
                </a:solidFill>
                <a:effectLst/>
                <a:hlinkClick r:id="rId3" tooltip="collections.Counter"/>
              </a:rPr>
              <a:t>Counter</a:t>
            </a:r>
            <a:r>
              <a:rPr lang="en-US" altLang="zh-CN" dirty="0">
                <a:effectLst/>
              </a:rPr>
              <a:t> </a:t>
            </a:r>
            <a:r>
              <a:rPr lang="zh-CN" altLang="en-US" dirty="0">
                <a:effectLst/>
              </a:rPr>
              <a:t>是一个 </a:t>
            </a:r>
            <a:r>
              <a:rPr lang="en-US" altLang="zh-CN" u="none" strike="noStrike" dirty="0" err="1">
                <a:solidFill>
                  <a:srgbClr val="6363BB"/>
                </a:solidFill>
                <a:effectLst/>
                <a:hlinkClick r:id="rId4" tooltip="dict"/>
              </a:rPr>
              <a:t>dict</a:t>
            </a:r>
            <a:r>
              <a:rPr lang="en-US" altLang="zh-CN" dirty="0">
                <a:effectLst/>
              </a:rPr>
              <a:t> </a:t>
            </a:r>
            <a:r>
              <a:rPr lang="zh-CN" altLang="en-US" dirty="0">
                <a:effectLst/>
              </a:rPr>
              <a:t>的子类，用于计数可哈希对象。它是一个集合，元素像字典键</a:t>
            </a:r>
            <a:r>
              <a:rPr lang="en-US" altLang="zh-CN" dirty="0">
                <a:effectLst/>
              </a:rPr>
              <a:t>(key)</a:t>
            </a:r>
            <a:r>
              <a:rPr lang="zh-CN" altLang="en-US" dirty="0">
                <a:effectLst/>
              </a:rPr>
              <a:t>一样存储，它们的计数存储为值。计数可以是任何整数值，包括</a:t>
            </a:r>
            <a:r>
              <a:rPr lang="en-US" altLang="zh-CN" dirty="0">
                <a:effectLst/>
              </a:rPr>
              <a:t>0</a:t>
            </a:r>
            <a:r>
              <a:rPr lang="zh-CN" altLang="en-US" dirty="0">
                <a:effectLst/>
              </a:rPr>
              <a:t>和负数。</a:t>
            </a:r>
          </a:p>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t>67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1. 什么是可哈希(hashable)？</a:t>
            </a:r>
          </a:p>
          <a:p>
            <a:r>
              <a:rPr lang="zh-CN" altLang="en-US"/>
              <a:t>简要的说可哈希的数据类型，即不可变的数据结构(字符串str、元组tuple、对象集objects)。</a:t>
            </a:r>
          </a:p>
          <a:p>
            <a:r>
              <a:rPr lang="zh-CN" altLang="en-US"/>
              <a:t>　　哈希有啥作用？</a:t>
            </a:r>
          </a:p>
          <a:p>
            <a:endParaRPr lang="zh-CN" altLang="en-US"/>
          </a:p>
          <a:p>
            <a:r>
              <a:rPr lang="zh-CN" altLang="en-US"/>
              <a:t>它是一个将大体量数据转化为很小数据的过程，甚至可以仅仅是一个数字，以便我们可以用在固定的时间复杂度下查询它，所以，哈希对高效的算法和数据结构很重要。</a:t>
            </a:r>
          </a:p>
          <a:p>
            <a:endParaRPr lang="zh-CN" altLang="en-US"/>
          </a:p>
          <a:p>
            <a:r>
              <a:rPr lang="zh-CN" altLang="en-US"/>
              <a:t>2. 什么是不可哈希(unhashable)？</a:t>
            </a:r>
          </a:p>
          <a:p>
            <a:r>
              <a:rPr lang="zh-CN" altLang="en-US"/>
              <a:t>同理，不可哈希的数据类型，即可变的数据结构 (字典dict，列表list，集合set)</a:t>
            </a:r>
          </a:p>
          <a:p>
            <a:endParaRPr lang="zh-CN" altLang="en-US"/>
          </a:p>
          <a:p>
            <a:r>
              <a:rPr lang="zh-CN" altLang="en-US"/>
              <a:t>3.举例说明</a:t>
            </a:r>
          </a:p>
          <a:p>
            <a:r>
              <a:rPr lang="zh-CN" altLang="en-US"/>
              <a:t>字典的值可以是任意Python对象，而键通常是不可变的标量类型（整数、浮点型、字符串）或元组（元组中的对象必须是不可变的）。这被称为“可哈希性”。可以用hash函数检测一个对象是否是可哈希的（可被用作字典的键）：</a:t>
            </a:r>
          </a:p>
          <a:p>
            <a:endParaRPr lang="zh-CN" altLang="en-US"/>
          </a:p>
          <a:p>
            <a:r>
              <a:rPr lang="zh-CN" altLang="en-US"/>
              <a:t>In [127]: hash('string')</a:t>
            </a:r>
          </a:p>
          <a:p>
            <a:r>
              <a:rPr lang="zh-CN" altLang="en-US"/>
              <a:t>Out[127]: 5023931463650008331</a:t>
            </a:r>
          </a:p>
          <a:p>
            <a:endParaRPr lang="zh-CN" altLang="en-US"/>
          </a:p>
          <a:p>
            <a:r>
              <a:rPr lang="zh-CN" altLang="en-US"/>
              <a:t>In [128]: hash((1, 2, (2, 3)))</a:t>
            </a:r>
          </a:p>
          <a:p>
            <a:r>
              <a:rPr lang="zh-CN" altLang="en-US"/>
              <a:t>Out[128]: 1097636502276347782</a:t>
            </a:r>
          </a:p>
          <a:p>
            <a:endParaRPr lang="zh-CN" altLang="en-US"/>
          </a:p>
          <a:p>
            <a:r>
              <a:rPr lang="zh-CN" altLang="en-US"/>
              <a:t>In [129]: hash((1, 2, [2, 3])) # fails because lists are mutable</a:t>
            </a:r>
          </a:p>
          <a:p>
            <a:r>
              <a:rPr lang="zh-CN" altLang="en-US"/>
              <a:t>---------------------------------------------------------------------------</a:t>
            </a:r>
          </a:p>
          <a:p>
            <a:r>
              <a:rPr lang="zh-CN" altLang="en-US"/>
              <a:t>TypeError                                 Traceback (most recent call last)</a:t>
            </a:r>
          </a:p>
          <a:p>
            <a:r>
              <a:rPr lang="zh-CN" altLang="en-US"/>
              <a:t>&lt;ipython-input-129-800cd14ba8be&gt; in &lt;module&gt;()</a:t>
            </a:r>
          </a:p>
          <a:p>
            <a:r>
              <a:rPr lang="zh-CN" altLang="en-US"/>
              <a:t>----&gt; 1 hash((1, 2, [2, 3])) # fails because lists are mutable</a:t>
            </a:r>
          </a:p>
          <a:p>
            <a:r>
              <a:rPr lang="zh-CN" altLang="en-US"/>
              <a:t>TypeError: unhashable type: 'list'</a:t>
            </a:r>
          </a:p>
          <a:p>
            <a:r>
              <a:rPr lang="zh-CN" altLang="en-US"/>
              <a:t>要用列表当做键，一种方法是将列表转化为元组，只要内部元素可以被哈希，它也就可以被哈希：</a:t>
            </a:r>
          </a:p>
          <a:p>
            <a:endParaRPr lang="zh-CN" altLang="en-US"/>
          </a:p>
          <a:p>
            <a:r>
              <a:rPr lang="zh-CN" altLang="en-US"/>
              <a:t>作者：Sc_RNA_seq</a:t>
            </a:r>
          </a:p>
          <a:p>
            <a:r>
              <a:rPr lang="zh-CN" altLang="en-US"/>
              <a:t>链接：https://www.jianshu.com/p/8153d186b52b</a:t>
            </a:r>
          </a:p>
          <a:p>
            <a:r>
              <a:rPr lang="zh-CN" altLang="en-US"/>
              <a:t>来源：简书</a:t>
            </a:r>
          </a:p>
          <a:p>
            <a:r>
              <a:rPr lang="zh-CN" altLang="en-US"/>
              <a:t>著作权归作者所有。商业转载请联系作者获得授权，非商业转载请注明出处。</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a:t>
            </a:r>
            <a:endParaRPr lang="en-US" altLang="zh-CN" dirty="0"/>
          </a:p>
          <a:p>
            <a:r>
              <a:rPr lang="en-US" altLang="zh-CN" dirty="0"/>
              <a:t>&gt;&gt;&gt;A=3</a:t>
            </a:r>
          </a:p>
          <a:p>
            <a:r>
              <a:rPr lang="en-US" altLang="zh-CN" dirty="0"/>
              <a:t>&gt;&gt;&gt;B=5</a:t>
            </a:r>
          </a:p>
          <a:p>
            <a:r>
              <a:rPr lang="en-US" altLang="zh-CN" dirty="0"/>
              <a:t>&gt;&gt;&gt;A, B</a:t>
            </a:r>
          </a:p>
          <a:p>
            <a:r>
              <a:rPr lang="en-US" altLang="zh-CN" dirty="0"/>
              <a:t>(3, 5)</a:t>
            </a:r>
          </a:p>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t>75</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err="1">
                <a:solidFill>
                  <a:srgbClr val="4D4D4D"/>
                </a:solidFill>
                <a:effectLst/>
                <a:latin typeface="-apple-system"/>
              </a:rPr>
              <a:t>itemgetter</a:t>
            </a:r>
            <a:r>
              <a:rPr lang="en-US" altLang="zh-CN" b="0" i="0" dirty="0">
                <a:solidFill>
                  <a:srgbClr val="4D4D4D"/>
                </a:solidFill>
                <a:effectLst/>
                <a:latin typeface="-apple-system"/>
              </a:rPr>
              <a:t> </a:t>
            </a:r>
            <a:r>
              <a:rPr lang="zh-CN" altLang="en-US" b="0" i="0" dirty="0">
                <a:solidFill>
                  <a:srgbClr val="4D4D4D"/>
                </a:solidFill>
                <a:effectLst/>
                <a:latin typeface="-apple-system"/>
              </a:rPr>
              <a:t>用于获取对象的哪些位置的数据，参数即为代表位置的序号值</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t>78</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逻辑表达式：看结果（</a:t>
            </a:r>
            <a:r>
              <a:rPr lang="en-US" altLang="zh-CN" dirty="0"/>
              <a:t>True</a:t>
            </a:r>
            <a:r>
              <a:rPr lang="zh-CN" altLang="en-US" dirty="0"/>
              <a:t>，</a:t>
            </a:r>
            <a:r>
              <a:rPr lang="en-US" altLang="zh-CN" dirty="0"/>
              <a:t>False</a:t>
            </a:r>
            <a:r>
              <a:rPr lang="zh-CN" altLang="en-US" dirty="0"/>
              <a:t>），对应 </a:t>
            </a:r>
            <a:r>
              <a:rPr lang="en-US" altLang="zh-CN" dirty="0"/>
              <a:t>1,0</a:t>
            </a:r>
            <a:r>
              <a:rPr lang="zh-CN" altLang="en-US" dirty="0"/>
              <a:t> 再进行排序</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t>80</a:t>
            </a:fld>
            <a:endParaRPr lang="zh-CN" altLang="en-US"/>
          </a:p>
        </p:txBody>
      </p:sp>
    </p:spTree>
    <p:extLst>
      <p:ext uri="{BB962C8B-B14F-4D97-AF65-F5344CB8AC3E}">
        <p14:creationId xmlns:p14="http://schemas.microsoft.com/office/powerpoint/2010/main" val="1382770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t>21</a:t>
            </a:fld>
            <a:endParaRPr lang="zh-CN" altLang="en-US"/>
          </a:p>
        </p:txBody>
      </p:sp>
    </p:spTree>
    <p:extLst>
      <p:ext uri="{BB962C8B-B14F-4D97-AF65-F5344CB8AC3E}">
        <p14:creationId xmlns:p14="http://schemas.microsoft.com/office/powerpoint/2010/main" val="896548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t>22</a:t>
            </a:fld>
            <a:endParaRPr lang="zh-CN" altLang="en-US"/>
          </a:p>
        </p:txBody>
      </p:sp>
    </p:spTree>
    <p:extLst>
      <p:ext uri="{BB962C8B-B14F-4D97-AF65-F5344CB8AC3E}">
        <p14:creationId xmlns:p14="http://schemas.microsoft.com/office/powerpoint/2010/main" val="3242457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换个思路哦： 有多少个</a:t>
            </a:r>
            <a:r>
              <a:rPr lang="en-US" altLang="zh-CN" dirty="0"/>
              <a:t>1</a:t>
            </a:r>
            <a:r>
              <a:rPr lang="zh-CN" altLang="en-US" dirty="0"/>
              <a:t>，就删除多少次，总没错吧！！</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t>23</a:t>
            </a:fld>
            <a:endParaRPr lang="zh-CN" altLang="en-US"/>
          </a:p>
        </p:txBody>
      </p:sp>
    </p:spTree>
    <p:extLst>
      <p:ext uri="{BB962C8B-B14F-4D97-AF65-F5344CB8AC3E}">
        <p14:creationId xmlns:p14="http://schemas.microsoft.com/office/powerpoint/2010/main" val="566714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t>30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noProof="1">
                <a:solidFill>
                  <a:srgbClr val="FF0000"/>
                </a:solidFill>
                <a:latin typeface="Consolas" panose="020B0609020204030204" charset="0"/>
              </a:rPr>
              <a:t>&gt;&gt;&gt; sum(</a:t>
            </a:r>
            <a:r>
              <a:rPr lang="en-US" altLang="zh-CN" sz="1200" noProof="1">
                <a:solidFill>
                  <a:srgbClr val="FF0000"/>
                </a:solidFill>
                <a:latin typeface="Consolas" panose="020B0609020204030204" charset="0"/>
              </a:rPr>
              <a:t>[],</a:t>
            </a:r>
            <a:r>
              <a:rPr lang="zh-CN" altLang="en-US" sz="1200" noProof="1">
                <a:solidFill>
                  <a:srgbClr val="FF0000"/>
                </a:solidFill>
                <a:latin typeface="Consolas" panose="020B0609020204030204" charset="0"/>
              </a:rPr>
              <a:t>[[1, 2], [3], [4]])！！特别注意</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t>34</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latinLnBrk="1"/>
            <a:r>
              <a:rPr lang="zh-CN" altLang="en-US" b="0" i="0" dirty="0">
                <a:solidFill>
                  <a:srgbClr val="333333"/>
                </a:solidFill>
                <a:effectLst/>
                <a:latin typeface="Helvetica Neue"/>
              </a:rPr>
              <a:t>列表推导式（又称列表解析式）提供了一种简明扼要的方法来创建列表。</a:t>
            </a:r>
          </a:p>
          <a:p>
            <a:pPr algn="l" latinLnBrk="1"/>
            <a:r>
              <a:rPr lang="zh-CN" altLang="en-US" b="0" i="0" dirty="0">
                <a:solidFill>
                  <a:srgbClr val="333333"/>
                </a:solidFill>
                <a:effectLst/>
                <a:latin typeface="Helvetica Neue"/>
              </a:rPr>
              <a:t>它的结构是在一个中括号里包含一个表达式，然后是一个</a:t>
            </a:r>
            <a:r>
              <a:rPr lang="en-US" altLang="zh-CN" b="0" i="0" dirty="0">
                <a:solidFill>
                  <a:srgbClr val="333333"/>
                </a:solidFill>
                <a:effectLst/>
                <a:latin typeface="Helvetica Neue"/>
              </a:rPr>
              <a:t>for</a:t>
            </a:r>
            <a:r>
              <a:rPr lang="zh-CN" altLang="en-US" b="0" i="0" dirty="0">
                <a:solidFill>
                  <a:srgbClr val="333333"/>
                </a:solidFill>
                <a:effectLst/>
                <a:latin typeface="Helvetica Neue"/>
              </a:rPr>
              <a:t>语句，然后是 </a:t>
            </a:r>
            <a:r>
              <a:rPr lang="en-US" altLang="zh-CN" b="0" i="0" dirty="0">
                <a:solidFill>
                  <a:srgbClr val="333333"/>
                </a:solidFill>
                <a:effectLst/>
                <a:latin typeface="Helvetica Neue"/>
              </a:rPr>
              <a:t>0 </a:t>
            </a:r>
            <a:r>
              <a:rPr lang="zh-CN" altLang="en-US" b="0" i="0" dirty="0">
                <a:solidFill>
                  <a:srgbClr val="333333"/>
                </a:solidFill>
                <a:effectLst/>
                <a:latin typeface="Helvetica Neue"/>
              </a:rPr>
              <a:t>个或多个 </a:t>
            </a:r>
            <a:r>
              <a:rPr lang="en-US" altLang="zh-CN" b="0" i="0" dirty="0">
                <a:solidFill>
                  <a:srgbClr val="333333"/>
                </a:solidFill>
                <a:effectLst/>
                <a:latin typeface="Helvetica Neue"/>
              </a:rPr>
              <a:t>for </a:t>
            </a:r>
            <a:r>
              <a:rPr lang="zh-CN" altLang="en-US" b="0" i="0" dirty="0">
                <a:solidFill>
                  <a:srgbClr val="333333"/>
                </a:solidFill>
                <a:effectLst/>
                <a:latin typeface="Helvetica Neue"/>
              </a:rPr>
              <a:t>或者 </a:t>
            </a:r>
            <a:r>
              <a:rPr lang="en-US" altLang="zh-CN" b="0" i="0" dirty="0">
                <a:solidFill>
                  <a:srgbClr val="333333"/>
                </a:solidFill>
                <a:effectLst/>
                <a:latin typeface="Helvetica Neue"/>
              </a:rPr>
              <a:t>if </a:t>
            </a:r>
            <a:r>
              <a:rPr lang="zh-CN" altLang="en-US" b="0" i="0" dirty="0">
                <a:solidFill>
                  <a:srgbClr val="333333"/>
                </a:solidFill>
                <a:effectLst/>
                <a:latin typeface="Helvetica Neue"/>
              </a:rPr>
              <a:t>语句。那个表达式可以是任意的，意思是你可以在列表中放入任意类型的对象。返回结果将是一个新的列表，在这个以 </a:t>
            </a:r>
            <a:r>
              <a:rPr lang="en-US" altLang="zh-CN" b="0" i="0" dirty="0">
                <a:solidFill>
                  <a:srgbClr val="333333"/>
                </a:solidFill>
                <a:effectLst/>
                <a:latin typeface="Helvetica Neue"/>
              </a:rPr>
              <a:t>if </a:t>
            </a:r>
            <a:r>
              <a:rPr lang="zh-CN" altLang="en-US" b="0" i="0" dirty="0">
                <a:solidFill>
                  <a:srgbClr val="333333"/>
                </a:solidFill>
                <a:effectLst/>
                <a:latin typeface="Helvetica Neue"/>
              </a:rPr>
              <a:t>和 </a:t>
            </a:r>
            <a:r>
              <a:rPr lang="en-US" altLang="zh-CN" b="0" i="0" dirty="0">
                <a:solidFill>
                  <a:srgbClr val="333333"/>
                </a:solidFill>
                <a:effectLst/>
                <a:latin typeface="Helvetica Neue"/>
              </a:rPr>
              <a:t>for </a:t>
            </a:r>
            <a:r>
              <a:rPr lang="zh-CN" altLang="en-US" b="0" i="0" dirty="0">
                <a:solidFill>
                  <a:srgbClr val="333333"/>
                </a:solidFill>
                <a:effectLst/>
                <a:latin typeface="Helvetica Neue"/>
              </a:rPr>
              <a:t>语句为上下文的表达式运行完成之后产生。</a:t>
            </a:r>
          </a:p>
          <a:p>
            <a:pPr algn="l" latinLnBrk="1"/>
            <a:r>
              <a:rPr lang="zh-CN" altLang="en-US" b="0" i="0" dirty="0">
                <a:solidFill>
                  <a:srgbClr val="333333"/>
                </a:solidFill>
                <a:effectLst/>
                <a:latin typeface="Helvetica Neue"/>
              </a:rPr>
              <a:t>列表推导式的执行顺序：各语句之间是嵌套关系，左边第二个语句是最外层，依次往右进一层，左边第一条语句是最后一层。</a:t>
            </a:r>
          </a:p>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t>38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latinLnBrk="1"/>
            <a:r>
              <a:rPr lang="zh-CN" altLang="en-US" b="0" i="0" dirty="0">
                <a:solidFill>
                  <a:srgbClr val="333333"/>
                </a:solidFill>
                <a:effectLst/>
                <a:latin typeface="Helvetica Neue"/>
              </a:rPr>
              <a:t>列表推导式（又称列表解析式）提供了一种简明扼要的方法来创建列表。</a:t>
            </a:r>
          </a:p>
          <a:p>
            <a:pPr algn="l" latinLnBrk="1"/>
            <a:r>
              <a:rPr lang="zh-CN" altLang="en-US" b="0" i="0" dirty="0">
                <a:solidFill>
                  <a:srgbClr val="333333"/>
                </a:solidFill>
                <a:effectLst/>
                <a:latin typeface="Helvetica Neue"/>
              </a:rPr>
              <a:t>它的结构是在一个中括号里包含一个表达式，然后是一个</a:t>
            </a:r>
            <a:r>
              <a:rPr lang="en-US" altLang="zh-CN" b="0" i="0" dirty="0">
                <a:solidFill>
                  <a:srgbClr val="333333"/>
                </a:solidFill>
                <a:effectLst/>
                <a:latin typeface="Helvetica Neue"/>
              </a:rPr>
              <a:t>for</a:t>
            </a:r>
            <a:r>
              <a:rPr lang="zh-CN" altLang="en-US" b="0" i="0" dirty="0">
                <a:solidFill>
                  <a:srgbClr val="333333"/>
                </a:solidFill>
                <a:effectLst/>
                <a:latin typeface="Helvetica Neue"/>
              </a:rPr>
              <a:t>语句，然后是 </a:t>
            </a:r>
            <a:r>
              <a:rPr lang="en-US" altLang="zh-CN" b="0" i="0" dirty="0">
                <a:solidFill>
                  <a:srgbClr val="333333"/>
                </a:solidFill>
                <a:effectLst/>
                <a:latin typeface="Helvetica Neue"/>
              </a:rPr>
              <a:t>0 </a:t>
            </a:r>
            <a:r>
              <a:rPr lang="zh-CN" altLang="en-US" b="0" i="0" dirty="0">
                <a:solidFill>
                  <a:srgbClr val="333333"/>
                </a:solidFill>
                <a:effectLst/>
                <a:latin typeface="Helvetica Neue"/>
              </a:rPr>
              <a:t>个或多个 </a:t>
            </a:r>
            <a:r>
              <a:rPr lang="en-US" altLang="zh-CN" b="0" i="0" dirty="0">
                <a:solidFill>
                  <a:srgbClr val="333333"/>
                </a:solidFill>
                <a:effectLst/>
                <a:latin typeface="Helvetica Neue"/>
              </a:rPr>
              <a:t>for </a:t>
            </a:r>
            <a:r>
              <a:rPr lang="zh-CN" altLang="en-US" b="0" i="0" dirty="0">
                <a:solidFill>
                  <a:srgbClr val="333333"/>
                </a:solidFill>
                <a:effectLst/>
                <a:latin typeface="Helvetica Neue"/>
              </a:rPr>
              <a:t>或者 </a:t>
            </a:r>
            <a:r>
              <a:rPr lang="en-US" altLang="zh-CN" b="0" i="0" dirty="0">
                <a:solidFill>
                  <a:srgbClr val="333333"/>
                </a:solidFill>
                <a:effectLst/>
                <a:latin typeface="Helvetica Neue"/>
              </a:rPr>
              <a:t>if </a:t>
            </a:r>
            <a:r>
              <a:rPr lang="zh-CN" altLang="en-US" b="0" i="0" dirty="0">
                <a:solidFill>
                  <a:srgbClr val="333333"/>
                </a:solidFill>
                <a:effectLst/>
                <a:latin typeface="Helvetica Neue"/>
              </a:rPr>
              <a:t>语句。那个表达式可以是任意的，意思是你可以在列表中放入任意类型的对象。返回结果将是一个新的列表，在这个以 </a:t>
            </a:r>
            <a:r>
              <a:rPr lang="en-US" altLang="zh-CN" b="0" i="0" dirty="0">
                <a:solidFill>
                  <a:srgbClr val="333333"/>
                </a:solidFill>
                <a:effectLst/>
                <a:latin typeface="Helvetica Neue"/>
              </a:rPr>
              <a:t>if </a:t>
            </a:r>
            <a:r>
              <a:rPr lang="zh-CN" altLang="en-US" b="0" i="0" dirty="0">
                <a:solidFill>
                  <a:srgbClr val="333333"/>
                </a:solidFill>
                <a:effectLst/>
                <a:latin typeface="Helvetica Neue"/>
              </a:rPr>
              <a:t>和 </a:t>
            </a:r>
            <a:r>
              <a:rPr lang="en-US" altLang="zh-CN" b="0" i="0" dirty="0">
                <a:solidFill>
                  <a:srgbClr val="333333"/>
                </a:solidFill>
                <a:effectLst/>
                <a:latin typeface="Helvetica Neue"/>
              </a:rPr>
              <a:t>for </a:t>
            </a:r>
            <a:r>
              <a:rPr lang="zh-CN" altLang="en-US" b="0" i="0" dirty="0">
                <a:solidFill>
                  <a:srgbClr val="333333"/>
                </a:solidFill>
                <a:effectLst/>
                <a:latin typeface="Helvetica Neue"/>
              </a:rPr>
              <a:t>语句为上下文的表达式运行完成之后产生。</a:t>
            </a:r>
          </a:p>
          <a:p>
            <a:pPr algn="l" latinLnBrk="1"/>
            <a:r>
              <a:rPr lang="zh-CN" altLang="en-US" b="0" i="0" dirty="0">
                <a:solidFill>
                  <a:srgbClr val="333333"/>
                </a:solidFill>
                <a:effectLst/>
                <a:latin typeface="Helvetica Neue"/>
              </a:rPr>
              <a:t>列表推导式的执行顺序：各语句之间是嵌套关系，左边第二个语句是最外层，依次往右进一层，左边第一条语句是最后一层。</a:t>
            </a:r>
          </a:p>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t>39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7"/>
          <p:cNvSpPr/>
          <p:nvPr userDrawn="1"/>
        </p:nvSpPr>
        <p:spPr>
          <a:xfrm>
            <a:off x="0" y="0"/>
            <a:ext cx="9144000" cy="1125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Picture 3"/>
          <p:cNvPicPr>
            <a:picLocks noChangeAspect="1" noChangeArrowheads="1"/>
          </p:cNvPicPr>
          <p:nvPr userDrawn="1"/>
        </p:nvPicPr>
        <p:blipFill>
          <a:blip r:embed="rId2" cstate="print"/>
          <a:srcRect/>
          <a:stretch>
            <a:fillRect/>
          </a:stretch>
        </p:blipFill>
        <p:spPr bwMode="auto">
          <a:xfrm>
            <a:off x="0" y="-12700"/>
            <a:ext cx="9144000" cy="6858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12"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t>‹#›</a:t>
            </a:fld>
            <a:endParaRPr lang="zh-CN" altLang="en-US" dirty="0"/>
          </a:p>
        </p:txBody>
      </p:sp>
      <p:sp>
        <p:nvSpPr>
          <p:cNvPr id="13"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4"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F2A68CD2-329B-4822-90FD-0DF6644F7487}" type="datetime1">
              <a:rPr lang="zh-CN" altLang="en-US" smtClean="0"/>
              <a:t>2022/9/14</a:t>
            </a:fld>
            <a:endParaRPr lang="zh-CN" altLang="en-US" dirty="0"/>
          </a:p>
        </p:txBody>
      </p:sp>
    </p:spTree>
  </p:cSld>
  <p:clrMapOvr>
    <a:masterClrMapping/>
  </p:clrMapOvr>
  <p:transition spd="slow" advClick="0">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4266"/>
            <a:ext cx="8229600" cy="660930"/>
          </a:xfrm>
        </p:spPr>
        <p:txBody>
          <a:bodyPr bIns="46800" anchor="b">
            <a:normAutofit/>
          </a:bodyPr>
          <a:lstStyle>
            <a:lvl1pPr algn="l">
              <a:defRPr sz="3600" b="1" baseline="0">
                <a:solidFill>
                  <a:schemeClr val="tx1"/>
                </a:solidFill>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457200" y="1414845"/>
            <a:ext cx="8229600" cy="467845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A8183818-EDC0-447C-B774-8C82B399DCC5}" type="datetime1">
              <a:rPr lang="zh-CN" altLang="en-US" smtClean="0"/>
              <a:t>2022/9/14</a:t>
            </a:fld>
            <a:endParaRPr lang="zh-CN" altLang="en-US" dirty="0"/>
          </a:p>
        </p:txBody>
      </p:sp>
      <p:sp>
        <p:nvSpPr>
          <p:cNvPr id="8"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9"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t>‹#›</a:t>
            </a:fld>
            <a:endParaRPr lang="zh-CN" altLang="en-US" dirty="0"/>
          </a:p>
        </p:txBody>
      </p:sp>
    </p:spTree>
  </p:cSld>
  <p:clrMapOvr>
    <a:masterClrMapping/>
  </p:clrMapOvr>
  <p:transition spd="slow" advClick="0">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9" name="灯片编号占位符 5"/>
          <p:cNvSpPr>
            <a:spLocks noGrp="1"/>
          </p:cNvSpPr>
          <p:nvPr>
            <p:ph type="sldNum" sz="quarter" idx="4"/>
          </p:nvPr>
        </p:nvSpPr>
        <p:spPr>
          <a:xfrm>
            <a:off x="6588224" y="6561732"/>
            <a:ext cx="2133600" cy="296268"/>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t>‹#›</a:t>
            </a:fld>
            <a:endParaRPr lang="zh-CN" altLang="en-US" dirty="0"/>
          </a:p>
        </p:txBody>
      </p:sp>
      <p:sp>
        <p:nvSpPr>
          <p:cNvPr id="10"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862F2BB9-FD8F-44F6-97ED-1175FDEA7817}" type="datetime1">
              <a:rPr lang="zh-CN" altLang="en-US" smtClean="0"/>
              <a:t>2022/9/14</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Tree>
  </p:cSld>
  <p:clrMapOvr>
    <a:masterClrMapping/>
  </p:clrMapOvr>
  <p:transition spd="slow" advClick="0">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67D0855D-697C-4E5B-AA98-A5FE94B17EE7}" type="datetime1">
              <a:rPr lang="zh-CN" altLang="en-US" smtClean="0"/>
              <a:t>2022/9/14</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p>
        </p:txBody>
      </p:sp>
      <p:sp>
        <p:nvSpPr>
          <p:cNvPr id="10" name="灯片编号占位符 5"/>
          <p:cNvSpPr>
            <a:spLocks noGrp="1"/>
          </p:cNvSpPr>
          <p:nvPr>
            <p:ph type="sldNum" sz="quarter" idx="4"/>
          </p:nvPr>
        </p:nvSpPr>
        <p:spPr>
          <a:xfrm>
            <a:off x="6588224" y="6525344"/>
            <a:ext cx="2133600" cy="357854"/>
          </a:xfrm>
          <a:prstGeom prst="rect">
            <a:avLst/>
          </a:prstGeom>
        </p:spPr>
        <p:txBody>
          <a:bodyPr vert="horz" lIns="91440" tIns="45720" rIns="91440" bIns="45720" rtlCol="0" anchor="ctr"/>
          <a:lstStyle>
            <a:lvl1pPr algn="r" fontAlgn="auto">
              <a:spcBef>
                <a:spcPts val="0"/>
              </a:spcBef>
              <a:spcAft>
                <a:spcPts val="0"/>
              </a:spcAft>
              <a:defRPr sz="1200" baseline="0" smtClean="0">
                <a:solidFill>
                  <a:schemeClr val="bg1"/>
                </a:solidFill>
                <a:latin typeface="+mn-lt"/>
                <a:ea typeface="+mn-ea"/>
              </a:defRPr>
            </a:lvl1pPr>
          </a:lstStyle>
          <a:p>
            <a:pPr>
              <a:defRPr/>
            </a:pPr>
            <a:fld id="{6EA7BA5E-4115-4796-A8C9-4698036AB88B}" type="slidenum">
              <a:rPr lang="zh-CN" altLang="en-US" smtClean="0"/>
              <a:t>‹#›</a:t>
            </a:fld>
            <a:endParaRPr lang="zh-CN" altLang="en-US" dirty="0"/>
          </a:p>
        </p:txBody>
      </p:sp>
    </p:spTree>
  </p:cSld>
  <p:clrMapOvr>
    <a:masterClrMapping/>
  </p:clrMapOvr>
  <p:transition spd="slow" advClick="0">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066C26E6-116C-4675-ADFD-34B4048E1790}" type="datetime1">
              <a:rPr lang="zh-CN" altLang="en-US" smtClean="0"/>
              <a:t>2022/9/14</a:t>
            </a:fld>
            <a:endParaRPr lang="zh-CN" altLang="en-US" dirty="0"/>
          </a:p>
        </p:txBody>
      </p:sp>
      <p:sp>
        <p:nvSpPr>
          <p:cNvPr id="11" name="页脚占位符 4"/>
          <p:cNvSpPr>
            <a:spLocks noGrp="1"/>
          </p:cNvSpPr>
          <p:nvPr>
            <p:ph type="ftr" sz="quarter" idx="11"/>
          </p:nvPr>
        </p:nvSpPr>
        <p:spPr>
          <a:xfrm>
            <a:off x="2915816" y="6525344"/>
            <a:ext cx="3456384" cy="328825"/>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2" name="灯片编号占位符 5"/>
          <p:cNvSpPr>
            <a:spLocks noGrp="1"/>
          </p:cNvSpPr>
          <p:nvPr>
            <p:ph type="sldNum" sz="quarter" idx="12"/>
          </p:nvPr>
        </p:nvSpPr>
        <p:spPr>
          <a:xfrm>
            <a:off x="6660232" y="6525344"/>
            <a:ext cx="2133600" cy="299797"/>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t>‹#›</a:t>
            </a:fld>
            <a:endParaRPr lang="zh-CN" altLang="en-US" dirty="0"/>
          </a:p>
        </p:txBody>
      </p:sp>
    </p:spTree>
  </p:cSld>
  <p:clrMapOvr>
    <a:masterClrMapping/>
  </p:clrMapOvr>
  <p:transition spd="slow" advClick="0">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日期占位符 3"/>
          <p:cNvSpPr>
            <a:spLocks noGrp="1"/>
          </p:cNvSpPr>
          <p:nvPr>
            <p:ph type="dt" sz="half" idx="10"/>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73C92555-B4D8-417A-B60F-416484AF165F}" type="datetime1">
              <a:rPr lang="zh-CN" altLang="en-US" smtClean="0"/>
              <a:t>2022/9/14</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3"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t>‹#›</a:t>
            </a:fld>
            <a:endParaRPr lang="zh-CN" altLang="en-US" dirty="0"/>
          </a:p>
        </p:txBody>
      </p:sp>
    </p:spTree>
  </p:cSld>
  <p:clrMapOvr>
    <a:masterClrMapping/>
  </p:clrMapOvr>
  <p:transition spd="slow" advClick="0">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CDF3A989-C374-4C70-BA12-E531EBA584D6}" type="datetime1">
              <a:rPr lang="zh-CN" altLang="en-US" smtClean="0"/>
              <a:t>2022/9/14</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p>
        </p:txBody>
      </p:sp>
      <p:sp>
        <p:nvSpPr>
          <p:cNvPr id="10" name="灯片编号占位符 5"/>
          <p:cNvSpPr>
            <a:spLocks noGrp="1"/>
          </p:cNvSpPr>
          <p:nvPr>
            <p:ph type="sldNum" sz="quarter" idx="4"/>
          </p:nvPr>
        </p:nvSpPr>
        <p:spPr>
          <a:xfrm>
            <a:off x="6588224" y="6525344"/>
            <a:ext cx="2133600" cy="314311"/>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t>‹#›</a:t>
            </a:fld>
            <a:endParaRPr lang="zh-CN" altLang="en-US" dirty="0"/>
          </a:p>
        </p:txBody>
      </p:sp>
    </p:spTree>
  </p:cSld>
  <p:clrMapOvr>
    <a:masterClrMapping/>
  </p:clrMapOvr>
  <p:transition spd="slow" advClick="0">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2"/>
          </p:nvPr>
        </p:nvSpPr>
        <p:spPr>
          <a:xfrm>
            <a:off x="395536" y="6525344"/>
            <a:ext cx="2133600" cy="314311"/>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83E795AA-83D2-4FE8-9D96-A868B2B22F56}" type="datetime1">
              <a:rPr lang="zh-CN" altLang="en-US" smtClean="0"/>
              <a:t>2022/9/14</a:t>
            </a:fld>
            <a:endParaRPr lang="zh-CN" altLang="en-US" dirty="0"/>
          </a:p>
        </p:txBody>
      </p:sp>
      <p:sp>
        <p:nvSpPr>
          <p:cNvPr id="8" name="页脚占位符 4"/>
          <p:cNvSpPr>
            <a:spLocks noGrp="1"/>
          </p:cNvSpPr>
          <p:nvPr>
            <p:ph type="ftr" sz="quarter" idx="3"/>
          </p:nvPr>
        </p:nvSpPr>
        <p:spPr>
          <a:xfrm>
            <a:off x="2843808" y="6525344"/>
            <a:ext cx="3456384" cy="300360"/>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a:t>特征选择研究</a:t>
            </a:r>
            <a:endParaRPr lang="zh-CN" altLang="en-US" dirty="0"/>
          </a:p>
        </p:txBody>
      </p:sp>
      <p:sp>
        <p:nvSpPr>
          <p:cNvPr id="9" name="灯片编号占位符 5"/>
          <p:cNvSpPr>
            <a:spLocks noGrp="1"/>
          </p:cNvSpPr>
          <p:nvPr>
            <p:ph type="sldNum" sz="quarter" idx="4"/>
          </p:nvPr>
        </p:nvSpPr>
        <p:spPr>
          <a:xfrm>
            <a:off x="6660232" y="6525344"/>
            <a:ext cx="2133600" cy="332656"/>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t>‹#›</a:t>
            </a:fld>
            <a:endParaRPr lang="zh-CN" altLang="en-US" dirty="0"/>
          </a:p>
        </p:txBody>
      </p:sp>
    </p:spTree>
  </p:cSld>
  <p:clrMapOvr>
    <a:masterClrMapping/>
  </p:clrMapOvr>
  <p:transition spd="slow" advClick="0">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6350"/>
            <a:ext cx="9144000" cy="93503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7" name="文本占位符 2"/>
          <p:cNvSpPr>
            <a:spLocks noGrp="1"/>
          </p:cNvSpPr>
          <p:nvPr>
            <p:ph type="body" idx="1"/>
          </p:nvPr>
        </p:nvSpPr>
        <p:spPr bwMode="auto">
          <a:xfrm>
            <a:off x="468313" y="1125538"/>
            <a:ext cx="8229600" cy="489585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31" name="图片 2"/>
          <p:cNvPicPr>
            <a:picLocks noChangeAspect="1"/>
          </p:cNvPicPr>
          <p:nvPr userDrawn="1"/>
        </p:nvPicPr>
        <p:blipFill>
          <a:blip r:embed="rId10" cstate="print"/>
          <a:srcRect/>
          <a:stretch>
            <a:fillRect/>
          </a:stretch>
        </p:blipFill>
        <p:spPr bwMode="auto">
          <a:xfrm>
            <a:off x="0" y="6580188"/>
            <a:ext cx="9144000" cy="300037"/>
          </a:xfrm>
          <a:prstGeom prst="rect">
            <a:avLst/>
          </a:prstGeom>
          <a:noFill/>
          <a:ln w="9525">
            <a:noFill/>
            <a:miter lim="800000"/>
            <a:headEnd/>
            <a:tailEnd/>
          </a:ln>
        </p:spPr>
      </p:pic>
      <p:sp>
        <p:nvSpPr>
          <p:cNvPr id="11" name="矩形 10"/>
          <p:cNvSpPr/>
          <p:nvPr userDrawn="1"/>
        </p:nvSpPr>
        <p:spPr>
          <a:xfrm>
            <a:off x="468313" y="0"/>
            <a:ext cx="8675687" cy="82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1034" name="标题占位符 1"/>
          <p:cNvSpPr>
            <a:spLocks noGrp="1"/>
          </p:cNvSpPr>
          <p:nvPr>
            <p:ph type="title"/>
          </p:nvPr>
        </p:nvSpPr>
        <p:spPr bwMode="auto">
          <a:xfrm>
            <a:off x="457200" y="146050"/>
            <a:ext cx="8229600" cy="777875"/>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p>
        </p:txBody>
      </p:sp>
      <p:pic>
        <p:nvPicPr>
          <p:cNvPr id="2" name="图片 1"/>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380312" y="131146"/>
            <a:ext cx="1590708" cy="684000"/>
          </a:xfrm>
          <a:prstGeom prst="rect">
            <a:avLst/>
          </a:prstGeom>
        </p:spPr>
      </p:pic>
      <p:sp>
        <p:nvSpPr>
          <p:cNvPr id="12" name="矩形 11"/>
          <p:cNvSpPr/>
          <p:nvPr userDrawn="1"/>
        </p:nvSpPr>
        <p:spPr>
          <a:xfrm>
            <a:off x="6730774" y="15114"/>
            <a:ext cx="2398712" cy="78905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C568A0F1-73E2-4B64-BD34-01048912D950}" type="datetime1">
              <a:rPr lang="zh-CN" altLang="en-US" smtClean="0"/>
              <a:t>2022/9/14</a:t>
            </a:fld>
            <a:endParaRPr lang="zh-CN" altLang="en-US" dirty="0"/>
          </a:p>
        </p:txBody>
      </p:sp>
      <p:sp>
        <p:nvSpPr>
          <p:cNvPr id="14"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5"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spd="slow" advClick="0">
    <p:pull dir="d"/>
  </p:transition>
  <p:hf hdr="0" ftr="0" dt="0"/>
  <p:txStyles>
    <p:titleStyle>
      <a:lvl1pPr algn="l" rtl="0" fontAlgn="base">
        <a:spcBef>
          <a:spcPct val="0"/>
        </a:spcBef>
        <a:spcAft>
          <a:spcPct val="0"/>
        </a:spcAft>
        <a:defRPr sz="3600" b="1" kern="1200" baseline="0">
          <a:solidFill>
            <a:schemeClr val="tx1"/>
          </a:solidFill>
          <a:latin typeface="Times New Roman" panose="02020603050405020304" pitchFamily="18" charset="0"/>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slide" Target="slide5.xml"/></Relationships>
</file>

<file path=ppt/slides/_rels/slide103.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image" Target="../media/image75.jpeg"/><Relationship Id="rId1" Type="http://schemas.openxmlformats.org/officeDocument/2006/relationships/slideLayout" Target="../slideLayouts/slideLayout3.xml"/><Relationship Id="rId4" Type="http://schemas.openxmlformats.org/officeDocument/2006/relationships/image" Target="../media/image77.jpe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wmf"/><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oleObject" Target="../embeddings/oleObject1.bin"/><Relationship Id="rId5" Type="http://schemas.openxmlformats.org/officeDocument/2006/relationships/image" Target="../media/image20.jpeg"/><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oleObject" Target="../embeddings/oleObject2.bin"/><Relationship Id="rId7" Type="http://schemas.openxmlformats.org/officeDocument/2006/relationships/image" Target="../media/image24.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wmf"/></Relationships>
</file>

<file path=ppt/slides/_rels/slide18.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oleObject" Target="../embeddings/oleObject3.bin"/><Relationship Id="rId7" Type="http://schemas.openxmlformats.org/officeDocument/2006/relationships/image" Target="../media/image27.wmf"/><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24.jpeg"/><Relationship Id="rId4" Type="http://schemas.openxmlformats.org/officeDocument/2006/relationships/image" Target="../media/image26.wmf"/></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sv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4.sv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7.jpeg"/><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42.w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image" Target="../media/image41.pn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7.jpeg"/></Relationships>
</file>

<file path=ppt/slides/_rels/slide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48.wmf"/></Relationships>
</file>

<file path=ppt/slides/_rels/slide4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wmf"/><Relationship Id="rId4" Type="http://schemas.openxmlformats.org/officeDocument/2006/relationships/oleObject" Target="../embeddings/oleObject7.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53.wmf"/><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oleObject" Target="../embeddings/oleObject9.bin"/><Relationship Id="rId5" Type="http://schemas.openxmlformats.org/officeDocument/2006/relationships/image" Target="../media/image52.png"/><Relationship Id="rId4" Type="http://schemas.openxmlformats.org/officeDocument/2006/relationships/image" Target="../media/image50.wmf"/></Relationships>
</file>

<file path=ppt/slides/_rels/slide4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6.jpeg"/><Relationship Id="rId4" Type="http://schemas.openxmlformats.org/officeDocument/2006/relationships/slide" Target="slide100.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67.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9.jpeg"/><Relationship Id="rId7" Type="http://schemas.openxmlformats.org/officeDocument/2006/relationships/hyperlink" Target="https://docs.python.org/zh-cn/3/library/stdtypes.html#dic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docs.python.org/zh-cn/3/library/collections.html#collections.Counter" TargetMode="External"/><Relationship Id="rId5" Type="http://schemas.openxmlformats.org/officeDocument/2006/relationships/image" Target="../media/image60.png"/><Relationship Id="rId4" Type="http://schemas.openxmlformats.org/officeDocument/2006/relationships/image" Target="../media/image59.png"/></Relationships>
</file>

<file path=ppt/slides/_rels/slide6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79.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jpeg"/></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jpeg"/><Relationship Id="rId4" Type="http://schemas.openxmlformats.org/officeDocument/2006/relationships/image" Target="../media/image70.png"/></Relationships>
</file>

<file path=ppt/slides/_rels/slide81.xml.rels><?xml version="1.0" encoding="UTF-8" standalone="yes"?>
<Relationships xmlns="http://schemas.openxmlformats.org/package/2006/relationships"><Relationship Id="rId3" Type="http://schemas.openxmlformats.org/officeDocument/2006/relationships/slide" Target="slide99.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5279" y="43542"/>
            <a:ext cx="1423266" cy="612000"/>
          </a:xfrm>
          <a:prstGeom prst="rect">
            <a:avLst/>
          </a:prstGeom>
        </p:spPr>
      </p:pic>
      <p:sp>
        <p:nvSpPr>
          <p:cNvPr id="7" name="矩形 6"/>
          <p:cNvSpPr/>
          <p:nvPr/>
        </p:nvSpPr>
        <p:spPr>
          <a:xfrm>
            <a:off x="971600" y="1052736"/>
            <a:ext cx="7560840" cy="5642570"/>
          </a:xfrm>
          <a:prstGeom prst="rect">
            <a:avLst/>
          </a:prstGeom>
        </p:spPr>
        <p:txBody>
          <a:bodyPr wrap="square">
            <a:spAutoFit/>
          </a:bodyPr>
          <a:lstStyle/>
          <a:p>
            <a:pPr algn="ctr" eaLnBrk="1" hangingPunct="1">
              <a:buFont typeface="Wingdings" panose="05000000000000000000" pitchFamily="2" charset="2"/>
              <a:buNone/>
            </a:pPr>
            <a:r>
              <a:rPr lang="en-US" altLang="zh-CN" sz="3600" b="1" dirty="0">
                <a:latin typeface="Comic Sans MS" panose="030F0702030302020204" pitchFamily="66" charset="0"/>
              </a:rPr>
              <a:t>Python</a:t>
            </a:r>
            <a:r>
              <a:rPr lang="zh-CN" altLang="en-US" sz="3600" b="1" dirty="0">
                <a:latin typeface="Comic Sans MS" panose="030F0702030302020204" pitchFamily="66" charset="0"/>
              </a:rPr>
              <a:t>语言与系统设计</a:t>
            </a:r>
          </a:p>
          <a:p>
            <a:pPr algn="ctr" eaLnBrk="1" hangingPunct="1">
              <a:buFont typeface="Wingdings" panose="05000000000000000000" pitchFamily="2" charset="2"/>
              <a:buNone/>
            </a:pPr>
            <a:r>
              <a:rPr lang="zh-CN" altLang="en-US" sz="1400" b="1" dirty="0">
                <a:latin typeface="Comic Sans MS" panose="030F0702030302020204" pitchFamily="66" charset="0"/>
              </a:rPr>
              <a:t>（</a:t>
            </a:r>
            <a:r>
              <a:rPr lang="en-US" altLang="zh-CN" sz="1400" b="1" dirty="0">
                <a:solidFill>
                  <a:schemeClr val="accent2"/>
                </a:solidFill>
                <a:latin typeface="Comic Sans MS" panose="030F0702030302020204" pitchFamily="66" charset="0"/>
              </a:rPr>
              <a:t>Python</a:t>
            </a:r>
            <a:r>
              <a:rPr lang="zh-CN" altLang="en-US" sz="1400" b="1" dirty="0">
                <a:solidFill>
                  <a:schemeClr val="accent2"/>
                </a:solidFill>
                <a:latin typeface="Comic Sans MS" panose="030F0702030302020204" pitchFamily="66" charset="0"/>
              </a:rPr>
              <a:t>序列</a:t>
            </a:r>
            <a:r>
              <a:rPr lang="zh-CN" altLang="en-US" sz="1400" b="1" dirty="0">
                <a:latin typeface="Comic Sans MS" panose="030F0702030302020204" pitchFamily="66" charset="0"/>
              </a:rPr>
              <a:t>）</a:t>
            </a:r>
          </a:p>
          <a:p>
            <a:pPr algn="ctr" eaLnBrk="1" hangingPunct="1">
              <a:buFont typeface="Wingdings" panose="05000000000000000000" pitchFamily="2" charset="2"/>
              <a:buNone/>
            </a:pPr>
            <a:r>
              <a:rPr lang="en-US" altLang="zh-CN" sz="3200" dirty="0">
                <a:latin typeface="Comic Sans MS" panose="030F0702030302020204" pitchFamily="66" charset="0"/>
                <a:ea typeface="MS PMincho" panose="02020600040205080304" pitchFamily="18" charset="-128"/>
              </a:rPr>
              <a:t> </a:t>
            </a:r>
            <a:r>
              <a:rPr lang="en-US" altLang="zh-CN" sz="3200" b="1" dirty="0">
                <a:solidFill>
                  <a:schemeClr val="tx2"/>
                </a:solidFill>
                <a:latin typeface="Garamond" panose="02020404030301010803" pitchFamily="18" charset="0"/>
                <a:ea typeface="方正舒体" panose="02010601030101010101" pitchFamily="2" charset="-122"/>
              </a:rPr>
              <a:t>Python Language &amp; System Design</a:t>
            </a:r>
          </a:p>
          <a:p>
            <a:pPr algn="ctr" eaLnBrk="1" hangingPunct="1">
              <a:buFont typeface="Wingdings" panose="05000000000000000000" pitchFamily="2" charset="2"/>
              <a:buNone/>
            </a:pP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r>
              <a:rPr lang="zh-CN" altLang="en-US" sz="3200" b="1" dirty="0">
                <a:solidFill>
                  <a:srgbClr val="FF0000"/>
                </a:solidFill>
                <a:latin typeface="Comic Sans MS" panose="030F0702030302020204" pitchFamily="66" charset="0"/>
              </a:rPr>
              <a:t>第</a:t>
            </a:r>
            <a:r>
              <a:rPr lang="en-US" altLang="zh-CN" sz="3200" b="1" dirty="0">
                <a:solidFill>
                  <a:srgbClr val="FF0000"/>
                </a:solidFill>
                <a:latin typeface="Comic Sans MS" panose="030F0702030302020204" pitchFamily="66" charset="0"/>
              </a:rPr>
              <a:t>2</a:t>
            </a:r>
            <a:r>
              <a:rPr lang="zh-CN" altLang="en-US" sz="3200" b="1" dirty="0">
                <a:solidFill>
                  <a:srgbClr val="FF0000"/>
                </a:solidFill>
                <a:latin typeface="Comic Sans MS" panose="030F0702030302020204" pitchFamily="66" charset="0"/>
              </a:rPr>
              <a:t>章 </a:t>
            </a:r>
            <a:r>
              <a:rPr lang="en-US" altLang="zh-CN" sz="3200" b="1" dirty="0">
                <a:solidFill>
                  <a:srgbClr val="FF0000"/>
                </a:solidFill>
                <a:latin typeface="Comic Sans MS" panose="030F0702030302020204" pitchFamily="66" charset="0"/>
              </a:rPr>
              <a:t>Python</a:t>
            </a:r>
            <a:r>
              <a:rPr lang="zh-CN" altLang="en-US" sz="3200" b="1" dirty="0">
                <a:solidFill>
                  <a:srgbClr val="FF0000"/>
                </a:solidFill>
                <a:latin typeface="Comic Sans MS" panose="030F0702030302020204" pitchFamily="66" charset="0"/>
              </a:rPr>
              <a:t>序列</a:t>
            </a:r>
            <a:endParaRPr lang="en-US" altLang="zh-CN" sz="3200" b="1" dirty="0">
              <a:solidFill>
                <a:srgbClr val="FF0000"/>
              </a:solidFill>
              <a:latin typeface="Comic Sans MS" panose="030F0702030302020204" pitchFamily="66" charset="0"/>
            </a:endParaRPr>
          </a:p>
          <a:p>
            <a:pPr algn="ctr" eaLnBrk="1" hangingPunct="1">
              <a:buFont typeface="Wingdings" panose="05000000000000000000" pitchFamily="2" charset="2"/>
              <a:buNone/>
            </a:pPr>
            <a:r>
              <a:rPr lang="en-US" altLang="zh-CN" sz="3200" b="1" dirty="0">
                <a:solidFill>
                  <a:srgbClr val="FF0000"/>
                </a:solidFill>
                <a:latin typeface="Comic Sans MS" panose="030F0702030302020204" pitchFamily="66" charset="0"/>
              </a:rPr>
              <a:t>(Python Sequence)</a:t>
            </a:r>
          </a:p>
          <a:p>
            <a:pPr algn="ctr" eaLnBrk="1" hangingPunct="1">
              <a:buFont typeface="Wingdings" panose="05000000000000000000" pitchFamily="2" charset="2"/>
              <a:buNone/>
            </a:pP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endParaRPr lang="zh-CN" altLang="en-US"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a:solidFill>
                  <a:schemeClr val="tx2"/>
                </a:solidFill>
                <a:latin typeface="宋体" panose="02010600030101010101" pitchFamily="2" charset="-122"/>
              </a:rPr>
              <a:t>Python</a:t>
            </a:r>
            <a:r>
              <a:rPr lang="zh-CN" altLang="en-US" sz="2600" b="1" dirty="0">
                <a:solidFill>
                  <a:schemeClr val="tx2"/>
                </a:solidFill>
                <a:latin typeface="宋体" panose="02010600030101010101" pitchFamily="2" charset="-122"/>
              </a:rPr>
              <a:t>语言与系统设计课程组</a:t>
            </a: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rgbClr val="0000FF"/>
                </a:solidFill>
                <a:latin typeface="宋体" panose="02010600030101010101" pitchFamily="2" charset="-122"/>
              </a:rPr>
              <a:t>李培培 马学森 李俊照</a:t>
            </a:r>
            <a:endParaRPr lang="en-US" altLang="zh-CN" sz="2600" b="1" dirty="0">
              <a:solidFill>
                <a:srgbClr val="0000FF"/>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chemeClr val="tx2"/>
                </a:solidFill>
                <a:latin typeface="宋体" panose="02010600030101010101" pitchFamily="2" charset="-122"/>
              </a:rPr>
              <a:t> </a:t>
            </a:r>
          </a:p>
          <a:p>
            <a:pPr algn="ctr">
              <a:lnSpc>
                <a:spcPts val="2000"/>
              </a:lnSpc>
            </a:pPr>
            <a:r>
              <a:rPr lang="zh-CN" altLang="en-US" sz="2600" b="1" dirty="0">
                <a:solidFill>
                  <a:schemeClr val="tx2"/>
                </a:solidFill>
                <a:latin typeface="宋体" panose="02010600030101010101" pitchFamily="2" charset="-122"/>
              </a:rPr>
              <a:t>合肥工业大学 计算机与信息学院  </a:t>
            </a: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a:solidFill>
                  <a:schemeClr val="tx2"/>
                </a:solidFill>
                <a:latin typeface="宋体" panose="02010600030101010101" pitchFamily="2" charset="-122"/>
              </a:rPr>
              <a:t>2020</a:t>
            </a:r>
            <a:r>
              <a:rPr lang="zh-CN" altLang="en-US" sz="2600" b="1" dirty="0">
                <a:solidFill>
                  <a:schemeClr val="tx2"/>
                </a:solidFill>
                <a:latin typeface="宋体" panose="02010600030101010101" pitchFamily="2" charset="-122"/>
              </a:rPr>
              <a:t>年</a:t>
            </a:r>
            <a:r>
              <a:rPr lang="en-US" altLang="zh-CN" sz="2600" b="1" dirty="0">
                <a:solidFill>
                  <a:schemeClr val="tx2"/>
                </a:solidFill>
                <a:latin typeface="宋体" panose="02010600030101010101" pitchFamily="2" charset="-122"/>
              </a:rPr>
              <a:t>9</a:t>
            </a:r>
            <a:r>
              <a:rPr lang="zh-CN" altLang="en-US" sz="2600" b="1" dirty="0">
                <a:solidFill>
                  <a:schemeClr val="tx2"/>
                </a:solidFill>
                <a:latin typeface="宋体" panose="02010600030101010101" pitchFamily="2" charset="-122"/>
              </a:rPr>
              <a:t>月</a:t>
            </a:r>
            <a:r>
              <a:rPr lang="en-US" altLang="zh-CN" sz="2600" b="1" dirty="0">
                <a:solidFill>
                  <a:schemeClr val="tx2"/>
                </a:solidFill>
                <a:latin typeface="宋体" panose="02010600030101010101" pitchFamily="2" charset="-122"/>
              </a:rPr>
              <a:t> </a:t>
            </a:r>
            <a:endParaRPr lang="zh-CN" altLang="en-US" sz="2600" b="1" dirty="0">
              <a:solidFill>
                <a:schemeClr val="tx2"/>
              </a:solidFill>
              <a:latin typeface="宋体" panose="02010600030101010101" pitchFamily="2" charset="-122"/>
            </a:endParaRPr>
          </a:p>
        </p:txBody>
      </p:sp>
      <p:pic>
        <p:nvPicPr>
          <p:cNvPr id="10" name="图片 307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6256" y="3789040"/>
            <a:ext cx="2049462"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9EB3731A-ED8A-D01A-54A7-366F7DC59E51}"/>
              </a:ext>
            </a:extLst>
          </p:cNvPr>
          <p:cNvSpPr txBox="1"/>
          <p:nvPr/>
        </p:nvSpPr>
        <p:spPr>
          <a:xfrm>
            <a:off x="7524328" y="67553"/>
            <a:ext cx="1107996" cy="3693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zh-CN" altLang="en-US" dirty="0"/>
              <a:t>课程思政</a:t>
            </a:r>
          </a:p>
        </p:txBody>
      </p:sp>
    </p:spTree>
  </p:cSld>
  <p:clrMapOvr>
    <a:masterClrMapping/>
  </p:clrMapOvr>
  <p:transition spd="slow" advClick="0" advTm="515">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文本占位符 17410"/>
          <p:cNvSpPr>
            <a:spLocks noGrp="1"/>
          </p:cNvSpPr>
          <p:nvPr>
            <p:ph idx="1"/>
          </p:nvPr>
        </p:nvSpPr>
        <p:spPr>
          <a:xfrm>
            <a:off x="344512" y="1340768"/>
            <a:ext cx="8547968" cy="4678451"/>
          </a:xfrm>
        </p:spPr>
        <p:txBody>
          <a:bodyPr anchor="t"/>
          <a:lstStyle/>
          <a:p>
            <a:pPr marL="1905" indent="-344805">
              <a:spcBef>
                <a:spcPts val="600"/>
              </a:spcBef>
              <a:buSzPct val="90000"/>
              <a:buNone/>
            </a:pPr>
            <a:r>
              <a:rPr lang="zh-CN" altLang="en-US" sz="2200" b="1" dirty="0"/>
              <a:t>（</a:t>
            </a:r>
            <a:r>
              <a:rPr lang="en-US" altLang="zh-CN" sz="2200" b="1" dirty="0"/>
              <a:t>1</a:t>
            </a:r>
            <a:r>
              <a:rPr lang="zh-CN" altLang="en-US" sz="2200" b="1" dirty="0"/>
              <a:t>）可以使用“</a:t>
            </a:r>
            <a:r>
              <a:rPr lang="en-US" altLang="zh-CN" sz="2200" b="1" dirty="0"/>
              <a:t>+”</a:t>
            </a:r>
            <a:r>
              <a:rPr lang="zh-CN" altLang="en-US" sz="2200" b="1" dirty="0"/>
              <a:t>运算符将元素添加到列表中</a:t>
            </a:r>
          </a:p>
          <a:p>
            <a:pPr marL="802005" lvl="2" indent="-344805">
              <a:lnSpc>
                <a:spcPct val="90000"/>
              </a:lnSpc>
              <a:buClr>
                <a:srgbClr val="FF0000"/>
              </a:buClr>
              <a:buSzPct val="90000"/>
              <a:buFont typeface="Wingdings" panose="05000000000000000000" pitchFamily="2" charset="2"/>
              <a:buChar char="ü"/>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 [3,4,5]</a:t>
            </a:r>
          </a:p>
          <a:p>
            <a:pPr marL="457200" lvl="2" indent="0">
              <a:lnSpc>
                <a:spcPct val="90000"/>
              </a:lnSpc>
              <a:buClr>
                <a:srgbClr val="FF0000"/>
              </a:buClr>
              <a:buSzPct val="90000"/>
              <a:buNone/>
            </a:pPr>
            <a:r>
              <a:rPr lang="en-US" altLang="zh-CN" sz="1600" dirty="0">
                <a:latin typeface="Consolas" panose="020B0609020204030204" charset="0"/>
              </a:rPr>
              <a:t>   &gt;&gt;&gt; </a:t>
            </a:r>
            <a:r>
              <a:rPr lang="en-US" altLang="zh-CN" sz="1600" dirty="0" err="1">
                <a:latin typeface="Consolas" panose="020B0609020204030204" charset="0"/>
              </a:rPr>
              <a:t>aList</a:t>
            </a:r>
            <a:r>
              <a:rPr lang="en-US" altLang="zh-CN" sz="1600" dirty="0">
                <a:latin typeface="Consolas" panose="020B0609020204030204" charset="0"/>
              </a:rPr>
              <a:t> = </a:t>
            </a:r>
            <a:r>
              <a:rPr lang="en-US" altLang="zh-CN" sz="1600" dirty="0" err="1">
                <a:latin typeface="Consolas" panose="020B0609020204030204" charset="0"/>
              </a:rPr>
              <a:t>aList</a:t>
            </a:r>
            <a:r>
              <a:rPr lang="en-US" altLang="zh-CN" sz="1600" dirty="0">
                <a:latin typeface="Consolas" panose="020B0609020204030204" charset="0"/>
              </a:rPr>
              <a:t> + [7]</a:t>
            </a:r>
          </a:p>
          <a:p>
            <a:pPr marL="457200" lvl="2" indent="0">
              <a:lnSpc>
                <a:spcPct val="90000"/>
              </a:lnSpc>
              <a:buClr>
                <a:srgbClr val="FF0000"/>
              </a:buClr>
              <a:buSzPct val="90000"/>
              <a:buNone/>
            </a:pPr>
            <a:r>
              <a:rPr lang="en-US" altLang="zh-CN" sz="1600" dirty="0">
                <a:latin typeface="Consolas" panose="020B0609020204030204" charset="0"/>
              </a:rPr>
              <a:t>   &gt;&gt;&gt; </a:t>
            </a:r>
            <a:r>
              <a:rPr lang="en-US" altLang="zh-CN" sz="1600" dirty="0" err="1">
                <a:latin typeface="Consolas" panose="020B0609020204030204" charset="0"/>
              </a:rPr>
              <a:t>aList</a:t>
            </a:r>
            <a:endParaRPr lang="en-US" altLang="zh-CN" sz="1600" dirty="0">
              <a:latin typeface="Consolas" panose="020B0609020204030204" charset="0"/>
            </a:endParaRPr>
          </a:p>
          <a:p>
            <a:pPr marL="1905" indent="-344805">
              <a:lnSpc>
                <a:spcPct val="90000"/>
              </a:lnSpc>
              <a:buSzPct val="90000"/>
              <a:buNone/>
            </a:pPr>
            <a:r>
              <a:rPr lang="en-US" altLang="zh-CN" sz="1600" dirty="0">
                <a:solidFill>
                  <a:srgbClr val="00B0F0"/>
                </a:solidFill>
                <a:latin typeface="Consolas" panose="020B0609020204030204" charset="0"/>
              </a:rPr>
              <a:t>       </a:t>
            </a:r>
            <a:r>
              <a:rPr lang="en-US" altLang="zh-CN" sz="1600" dirty="0">
                <a:solidFill>
                  <a:srgbClr val="0000FF"/>
                </a:solidFill>
                <a:latin typeface="Consolas" panose="020B0609020204030204" charset="0"/>
              </a:rPr>
              <a:t>[3, 4, 5, 7]</a:t>
            </a:r>
          </a:p>
          <a:p>
            <a:pPr marL="802005" lvl="2" indent="-344805">
              <a:spcBef>
                <a:spcPts val="600"/>
              </a:spcBef>
              <a:buClr>
                <a:srgbClr val="FF0000"/>
              </a:buClr>
              <a:buSzPct val="90000"/>
              <a:buFont typeface="Wingdings" panose="05000000000000000000" pitchFamily="2" charset="2"/>
              <a:buChar char="l"/>
            </a:pPr>
            <a:r>
              <a:rPr lang="zh-CN" altLang="en-US" sz="1800" b="1" dirty="0">
                <a:sym typeface="Arial" panose="020B0604020202020204" pitchFamily="34" charset="0"/>
              </a:rPr>
              <a:t>严格意义上来讲，这并不是真的为列表添加元素，而是</a:t>
            </a:r>
            <a:r>
              <a:rPr lang="zh-CN" altLang="en-US" sz="1800" b="1" dirty="0">
                <a:solidFill>
                  <a:srgbClr val="FF0000"/>
                </a:solidFill>
                <a:sym typeface="Arial" panose="020B0604020202020204" pitchFamily="34" charset="0"/>
              </a:rPr>
              <a:t>创建了一个新列表</a:t>
            </a:r>
            <a:r>
              <a:rPr lang="zh-CN" altLang="en-US" sz="1800" b="1" dirty="0">
                <a:sym typeface="Arial" panose="020B0604020202020204" pitchFamily="34" charset="0"/>
              </a:rPr>
              <a:t>，并将原列表中的元素和新元素依次复制到新列表的内存空间。</a:t>
            </a:r>
            <a:endParaRPr lang="en-US" altLang="zh-CN" sz="1800" b="1" dirty="0">
              <a:sym typeface="Arial" panose="020B0604020202020204" pitchFamily="34" charset="0"/>
            </a:endParaRPr>
          </a:p>
          <a:p>
            <a:pPr marL="802005" lvl="2" indent="-344805">
              <a:spcBef>
                <a:spcPts val="600"/>
              </a:spcBef>
              <a:buClr>
                <a:srgbClr val="FF0000"/>
              </a:buClr>
              <a:buSzPct val="90000"/>
              <a:buFont typeface="Wingdings" panose="05000000000000000000" pitchFamily="2" charset="2"/>
              <a:buChar char="l"/>
            </a:pPr>
            <a:r>
              <a:rPr lang="zh-CN" altLang="en-US" sz="1800" b="1" dirty="0">
                <a:sym typeface="Arial" panose="020B0604020202020204" pitchFamily="34" charset="0"/>
              </a:rPr>
              <a:t>由于涉及大量元素的复制，该</a:t>
            </a:r>
            <a:r>
              <a:rPr lang="zh-CN" altLang="en-US" sz="1800" b="1" dirty="0">
                <a:solidFill>
                  <a:srgbClr val="FF0000"/>
                </a:solidFill>
                <a:sym typeface="Arial" panose="020B0604020202020204" pitchFamily="34" charset="0"/>
              </a:rPr>
              <a:t>操作速度较慢</a:t>
            </a:r>
            <a:r>
              <a:rPr lang="zh-CN" altLang="en-US" sz="1800" b="1" dirty="0">
                <a:sym typeface="Arial" panose="020B0604020202020204" pitchFamily="34" charset="0"/>
              </a:rPr>
              <a:t>，在涉及大量元素添加时不建议使用该方法。</a:t>
            </a:r>
            <a:endParaRPr lang="en-US" altLang="zh-CN" sz="1800" b="1" dirty="0"/>
          </a:p>
        </p:txBody>
      </p:sp>
      <p:sp>
        <p:nvSpPr>
          <p:cNvPr id="5" name="矩形 4"/>
          <p:cNvSpPr/>
          <p:nvPr/>
        </p:nvSpPr>
        <p:spPr>
          <a:xfrm>
            <a:off x="323528" y="97780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列表元素的增加</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6" name="文本占位符 18434"/>
          <p:cNvSpPr txBox="1"/>
          <p:nvPr/>
        </p:nvSpPr>
        <p:spPr bwMode="auto">
          <a:xfrm>
            <a:off x="360536" y="4149080"/>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905" indent="-344805">
              <a:spcBef>
                <a:spcPts val="600"/>
              </a:spcBef>
              <a:buSzPct val="90000"/>
              <a:buNone/>
            </a:pPr>
            <a:r>
              <a:rPr lang="zh-CN" altLang="en-US" sz="2200" b="1" dirty="0"/>
              <a:t>（</a:t>
            </a:r>
            <a:r>
              <a:rPr lang="en-US" altLang="zh-CN" sz="2200" b="1" dirty="0"/>
              <a:t>2</a:t>
            </a:r>
            <a:r>
              <a:rPr lang="zh-CN" altLang="en-US" sz="2200" b="1" dirty="0"/>
              <a:t>）使用列表对象的</a:t>
            </a:r>
            <a:r>
              <a:rPr lang="en-US" altLang="zh-CN" sz="2200" b="1" dirty="0"/>
              <a:t>append()</a:t>
            </a:r>
            <a:r>
              <a:rPr lang="zh-CN" altLang="en-US" sz="2200" b="1" dirty="0"/>
              <a:t>方法在</a:t>
            </a:r>
            <a:r>
              <a:rPr lang="zh-CN" altLang="en-US" sz="2200" b="1" dirty="0">
                <a:solidFill>
                  <a:srgbClr val="FF0000"/>
                </a:solidFill>
              </a:rPr>
              <a:t>当前列表尾部追加元素</a:t>
            </a:r>
            <a:r>
              <a:rPr lang="zh-CN" altLang="en-US" sz="2200" b="1" dirty="0"/>
              <a:t>，</a:t>
            </a:r>
            <a:r>
              <a:rPr lang="zh-CN" altLang="en-US" sz="2200" b="1" dirty="0">
                <a:solidFill>
                  <a:srgbClr val="FF0000"/>
                </a:solidFill>
              </a:rPr>
              <a:t>原</a:t>
            </a:r>
            <a:endParaRPr lang="en-US" altLang="zh-CN" sz="2200" b="1" dirty="0">
              <a:solidFill>
                <a:srgbClr val="FF0000"/>
              </a:solidFill>
            </a:endParaRPr>
          </a:p>
          <a:p>
            <a:pPr marL="1905" indent="-344805">
              <a:spcBef>
                <a:spcPts val="600"/>
              </a:spcBef>
              <a:buSzPct val="90000"/>
              <a:buNone/>
            </a:pPr>
            <a:r>
              <a:rPr lang="en-US" altLang="zh-CN" sz="2200" b="1" dirty="0">
                <a:solidFill>
                  <a:srgbClr val="FF0000"/>
                </a:solidFill>
              </a:rPr>
              <a:t>          </a:t>
            </a:r>
            <a:r>
              <a:rPr lang="zh-CN" altLang="en-US" sz="2200" b="1" dirty="0">
                <a:solidFill>
                  <a:srgbClr val="FF0000"/>
                </a:solidFill>
              </a:rPr>
              <a:t>地修改列表</a:t>
            </a:r>
            <a:endParaRPr lang="en-US" altLang="zh-CN" sz="2200" b="1" dirty="0"/>
          </a:p>
          <a:p>
            <a:pPr marL="802005" lvl="2" indent="-344805">
              <a:spcBef>
                <a:spcPts val="600"/>
              </a:spcBef>
              <a:buClr>
                <a:srgbClr val="FF0000"/>
              </a:buClr>
              <a:buSzPct val="90000"/>
              <a:buFont typeface="Wingdings" panose="05000000000000000000" pitchFamily="2" charset="2"/>
              <a:buChar char="l"/>
            </a:pPr>
            <a:r>
              <a:rPr lang="zh-CN" altLang="en-US" sz="1800" b="1" dirty="0"/>
              <a:t>所谓</a:t>
            </a:r>
            <a:r>
              <a:rPr lang="en-US" altLang="zh-CN" sz="1800" b="1" dirty="0"/>
              <a:t>“</a:t>
            </a:r>
            <a:r>
              <a:rPr lang="zh-CN" altLang="en-US" sz="1800" b="1" dirty="0"/>
              <a:t>原地</a:t>
            </a:r>
            <a:r>
              <a:rPr lang="en-US" altLang="zh-CN" sz="1800" b="1" dirty="0"/>
              <a:t>”</a:t>
            </a:r>
            <a:r>
              <a:rPr lang="zh-CN" altLang="en-US" sz="1800" b="1" dirty="0"/>
              <a:t>，是指不改变列表在内存中的首地址。</a:t>
            </a:r>
          </a:p>
          <a:p>
            <a:pPr marL="802005" lvl="2" indent="-344805">
              <a:spcBef>
                <a:spcPts val="600"/>
              </a:spcBef>
              <a:buClr>
                <a:srgbClr val="FF0000"/>
              </a:buClr>
              <a:buSzPct val="90000"/>
              <a:buFont typeface="Wingdings" panose="05000000000000000000" pitchFamily="2" charset="2"/>
              <a:buChar char="l"/>
            </a:pPr>
            <a:r>
              <a:rPr lang="zh-CN" altLang="en-US" sz="1800" b="1" dirty="0"/>
              <a:t>是真正意义上的</a:t>
            </a:r>
            <a:r>
              <a:rPr lang="zh-CN" altLang="en-US" sz="1800" b="1" dirty="0">
                <a:solidFill>
                  <a:srgbClr val="FF0000"/>
                </a:solidFill>
              </a:rPr>
              <a:t>在列表尾部添加元素，速度较快</a:t>
            </a:r>
            <a:r>
              <a:rPr lang="zh-CN" altLang="en-US" sz="1800" b="1" dirty="0"/>
              <a:t>。</a:t>
            </a:r>
          </a:p>
          <a:p>
            <a:pPr marL="802005" lvl="2" indent="-344805">
              <a:lnSpc>
                <a:spcPct val="90000"/>
              </a:lnSpc>
              <a:buClr>
                <a:srgbClr val="FF0000"/>
              </a:buClr>
              <a:buSzPct val="90000"/>
              <a:buFont typeface="Wingdings" panose="05000000000000000000" pitchFamily="2" charset="2"/>
              <a:buChar char="ü"/>
            </a:pPr>
            <a:r>
              <a:rPr lang="en-US" altLang="zh-CN" sz="1600" dirty="0">
                <a:latin typeface="Consolas" panose="020B0609020204030204" charset="0"/>
              </a:rPr>
              <a:t>&gt;&gt;&gt; </a:t>
            </a:r>
            <a:r>
              <a:rPr lang="en-US" altLang="zh-CN" sz="1600" dirty="0" err="1">
                <a:latin typeface="Consolas" panose="020B0609020204030204" charset="0"/>
              </a:rPr>
              <a:t>aList.append</a:t>
            </a:r>
            <a:r>
              <a:rPr lang="en-US" altLang="zh-CN" sz="1600" dirty="0">
                <a:latin typeface="Consolas" panose="020B0609020204030204" charset="0"/>
              </a:rPr>
              <a:t>(9)</a:t>
            </a:r>
          </a:p>
          <a:p>
            <a:pPr marL="457200" lvl="2" indent="0">
              <a:lnSpc>
                <a:spcPct val="90000"/>
              </a:lnSpc>
              <a:buClr>
                <a:srgbClr val="FF0000"/>
              </a:buClr>
              <a:buSzPct val="90000"/>
              <a:buNone/>
            </a:pPr>
            <a:r>
              <a:rPr lang="en-US" altLang="zh-CN" sz="1600" dirty="0">
                <a:latin typeface="Consolas" panose="020B0609020204030204" charset="0"/>
              </a:rPr>
              <a:t>   &gt;&gt;&gt; </a:t>
            </a:r>
            <a:r>
              <a:rPr lang="en-US" altLang="zh-CN" sz="1600" dirty="0" err="1">
                <a:latin typeface="Consolas" panose="020B0609020204030204" charset="0"/>
              </a:rPr>
              <a:t>aList</a:t>
            </a:r>
            <a:endParaRPr lang="en-US" altLang="zh-CN" sz="1600" dirty="0">
              <a:latin typeface="Consolas" panose="020B0609020204030204" charset="0"/>
            </a:endParaRPr>
          </a:p>
          <a:p>
            <a:pPr marL="1905" indent="-344805">
              <a:lnSpc>
                <a:spcPct val="90000"/>
              </a:lnSpc>
              <a:buSzPct val="90000"/>
              <a:buNone/>
            </a:pPr>
            <a:r>
              <a:rPr lang="en-US" altLang="zh-CN" sz="1600" dirty="0">
                <a:solidFill>
                  <a:srgbClr val="0000FF"/>
                </a:solidFill>
                <a:latin typeface="Consolas" panose="020B0609020204030204" charset="0"/>
              </a:rPr>
              <a:t>       [3, 4, 5, 7, 9]</a:t>
            </a:r>
          </a:p>
          <a:p>
            <a:pPr marL="802005" lvl="2" indent="-344805">
              <a:lnSpc>
                <a:spcPct val="80000"/>
              </a:lnSpc>
              <a:spcBef>
                <a:spcPct val="0"/>
              </a:spcBef>
              <a:buClr>
                <a:srgbClr val="FF0000"/>
              </a:buClr>
              <a:buSzPct val="90000"/>
              <a:buFont typeface="Wingdings" panose="05000000000000000000" pitchFamily="2" charset="2"/>
              <a:buChar char="l"/>
            </a:pPr>
            <a:endParaRPr lang="en-US" altLang="zh-CN" sz="1800" b="1" dirty="0"/>
          </a:p>
        </p:txBody>
      </p:sp>
      <p:grpSp>
        <p:nvGrpSpPr>
          <p:cNvPr id="7" name="组合 114"/>
          <p:cNvGrpSpPr/>
          <p:nvPr/>
        </p:nvGrpSpPr>
        <p:grpSpPr>
          <a:xfrm>
            <a:off x="-828600" y="76412"/>
            <a:ext cx="6225040" cy="662730"/>
            <a:chOff x="-482927" y="3380765"/>
            <a:chExt cx="6225040" cy="662730"/>
          </a:xfrm>
        </p:grpSpPr>
        <p:grpSp>
          <p:nvGrpSpPr>
            <p:cNvPr id="8" name="组合 105"/>
            <p:cNvGrpSpPr/>
            <p:nvPr/>
          </p:nvGrpSpPr>
          <p:grpSpPr>
            <a:xfrm>
              <a:off x="-482927" y="3380765"/>
              <a:ext cx="6225040" cy="662730"/>
              <a:chOff x="-482927" y="3380765"/>
              <a:chExt cx="6225040" cy="662730"/>
            </a:xfrm>
          </p:grpSpPr>
          <p:sp>
            <p:nvSpPr>
              <p:cNvPr id="10"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10</a:t>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5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可哈希性（</a:t>
            </a:r>
            <a:r>
              <a:rPr lang="en-US" altLang="zh-CN"/>
              <a:t>Hashable</a:t>
            </a:r>
            <a:r>
              <a:rPr lang="zh-CN" altLang="en-US"/>
              <a:t>）</a:t>
            </a:r>
          </a:p>
        </p:txBody>
      </p:sp>
      <p:sp>
        <p:nvSpPr>
          <p:cNvPr id="3" name="内容占位符 2"/>
          <p:cNvSpPr>
            <a:spLocks noGrp="1"/>
          </p:cNvSpPr>
          <p:nvPr>
            <p:ph idx="1"/>
          </p:nvPr>
        </p:nvSpPr>
        <p:spPr/>
        <p:txBody>
          <a:bodyPr/>
          <a:lstStyle/>
          <a:p>
            <a:r>
              <a:rPr lang="zh-CN" altLang="en-US"/>
              <a:t>简要的说可哈希的数据类型，即不可变的数据结构(字符串str、元组tuple、对象集objects)。</a:t>
            </a:r>
          </a:p>
          <a:p>
            <a:r>
              <a:rPr lang="en-US" altLang="zh-CN" b="1"/>
              <a:t>1.</a:t>
            </a:r>
            <a:r>
              <a:rPr lang="zh-CN" altLang="en-US" b="1"/>
              <a:t>哈希有啥作用？</a:t>
            </a:r>
          </a:p>
          <a:p>
            <a:pPr lvl="1"/>
            <a:r>
              <a:rPr lang="zh-CN" altLang="en-US"/>
              <a:t>它是一个将大体量数据转化为很小数据的过程，甚至可以仅仅是一个数字，以便我们可以用在固定的时间复杂度下查询它，所以，哈希对高效的算法和数据结构很重要。</a:t>
            </a:r>
          </a:p>
        </p:txBody>
      </p:sp>
      <p:sp>
        <p:nvSpPr>
          <p:cNvPr id="4" name="灯片编号占位符 3"/>
          <p:cNvSpPr>
            <a:spLocks noGrp="1"/>
          </p:cNvSpPr>
          <p:nvPr>
            <p:ph type="sldNum" sz="quarter" idx="4"/>
          </p:nvPr>
        </p:nvSpPr>
        <p:spPr/>
        <p:txBody>
          <a:bodyPr/>
          <a:lstStyle/>
          <a:p>
            <a:pPr>
              <a:defRPr/>
            </a:pPr>
            <a:fld id="{6EA7BA5E-4115-4796-A8C9-4698036AB88B}" type="slidenum">
              <a:rPr lang="zh-CN" altLang="en-US" smtClean="0"/>
              <a:t>100</a:t>
            </a:fld>
            <a:endParaRPr lang="zh-CN" altLang="en-US" dirty="0"/>
          </a:p>
        </p:txBody>
      </p:sp>
    </p:spTree>
  </p:cSld>
  <p:clrMapOvr>
    <a:masterClrMapping/>
  </p:clrMapOvr>
  <p:transition spd="slow" advClick="0">
    <p:pull dir="d"/>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可哈希性（</a:t>
            </a:r>
            <a:r>
              <a:rPr lang="en-US" altLang="zh-CN"/>
              <a:t>Hashable</a:t>
            </a:r>
            <a:r>
              <a:rPr lang="zh-CN" altLang="en-US"/>
              <a:t>）</a:t>
            </a:r>
          </a:p>
        </p:txBody>
      </p:sp>
      <p:sp>
        <p:nvSpPr>
          <p:cNvPr id="3" name="内容占位符 2"/>
          <p:cNvSpPr>
            <a:spLocks noGrp="1"/>
          </p:cNvSpPr>
          <p:nvPr>
            <p:ph idx="1"/>
          </p:nvPr>
        </p:nvSpPr>
        <p:spPr/>
        <p:txBody>
          <a:bodyPr/>
          <a:lstStyle/>
          <a:p>
            <a:r>
              <a:rPr lang="zh-CN" altLang="en-US" b="1"/>
              <a:t>2. 什么是不可哈希(unhashable)？</a:t>
            </a:r>
          </a:p>
          <a:p>
            <a:pPr lvl="1"/>
            <a:r>
              <a:rPr lang="zh-CN" altLang="en-US"/>
              <a:t>同理，不可哈希的数据类型，即可变的数据结构 (字典dict，列表list，集合set)</a:t>
            </a:r>
          </a:p>
          <a:p>
            <a:pPr marL="342900" lvl="1" indent="-342900" algn="l">
              <a:buClrTx/>
              <a:buSzTx/>
              <a:buChar char="•"/>
            </a:pPr>
            <a:r>
              <a:rPr lang="zh-CN" altLang="en-US" sz="3200" b="1"/>
              <a:t>3.举例说明</a:t>
            </a:r>
          </a:p>
          <a:p>
            <a:pPr lvl="1"/>
            <a:r>
              <a:rPr lang="zh-CN" altLang="en-US"/>
              <a:t>字典的值可以是任意Python对象，而键通常是不可变的标量类型（整数、浮点型、字符串）或元组（元组中的对象必须是不可变的）。这被称为“可哈希性”。</a:t>
            </a:r>
          </a:p>
          <a:p>
            <a:pPr lvl="1"/>
            <a:endParaRPr lang="zh-CN" altLang="en-US"/>
          </a:p>
          <a:p>
            <a:pPr lvl="1"/>
            <a:endParaRPr lang="zh-CN" altLang="en-US"/>
          </a:p>
        </p:txBody>
      </p:sp>
      <p:sp>
        <p:nvSpPr>
          <p:cNvPr id="4" name="灯片编号占位符 3"/>
          <p:cNvSpPr>
            <a:spLocks noGrp="1"/>
          </p:cNvSpPr>
          <p:nvPr>
            <p:ph type="sldNum" sz="quarter" idx="4"/>
          </p:nvPr>
        </p:nvSpPr>
        <p:spPr/>
        <p:txBody>
          <a:bodyPr/>
          <a:lstStyle/>
          <a:p>
            <a:pPr>
              <a:defRPr/>
            </a:pPr>
            <a:fld id="{6EA7BA5E-4115-4796-A8C9-4698036AB88B}" type="slidenum">
              <a:rPr lang="zh-CN" altLang="en-US" smtClean="0"/>
              <a:t>101</a:t>
            </a:fld>
            <a:endParaRPr lang="zh-CN" altLang="en-US" dirty="0"/>
          </a:p>
        </p:txBody>
      </p:sp>
    </p:spTree>
  </p:cSld>
  <p:clrMapOvr>
    <a:masterClrMapping/>
  </p:clrMapOvr>
  <p:transition spd="slow" advClick="0">
    <p:pull dir="d"/>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可哈希性（</a:t>
            </a:r>
            <a:r>
              <a:rPr lang="en-US" altLang="zh-CN"/>
              <a:t>Hashable</a:t>
            </a:r>
            <a:r>
              <a:rPr lang="zh-CN" altLang="en-US"/>
              <a:t>）</a:t>
            </a:r>
          </a:p>
        </p:txBody>
      </p:sp>
      <p:sp>
        <p:nvSpPr>
          <p:cNvPr id="3" name="内容占位符 2"/>
          <p:cNvSpPr>
            <a:spLocks noGrp="1"/>
          </p:cNvSpPr>
          <p:nvPr>
            <p:ph idx="1"/>
          </p:nvPr>
        </p:nvSpPr>
        <p:spPr>
          <a:xfrm>
            <a:off x="457200" y="1010285"/>
            <a:ext cx="8687435" cy="5083175"/>
          </a:xfrm>
        </p:spPr>
        <p:txBody>
          <a:bodyPr/>
          <a:lstStyle/>
          <a:p>
            <a:pPr marL="0" lvl="1"/>
            <a:r>
              <a:rPr lang="zh-CN" altLang="en-US" sz="2400">
                <a:sym typeface="+mn-ea"/>
              </a:rPr>
              <a:t>可以用hash函数检测一个对象是否是可哈希的（可被用作字典的键）：</a:t>
            </a:r>
            <a:endParaRPr lang="zh-CN" altLang="en-US" sz="2400"/>
          </a:p>
          <a:p>
            <a:pPr lvl="1"/>
            <a:endParaRPr lang="zh-CN" altLang="en-US"/>
          </a:p>
          <a:p>
            <a:pPr lvl="1"/>
            <a:endParaRPr lang="zh-CN" altLang="en-US"/>
          </a:p>
          <a:p>
            <a:pPr lvl="1"/>
            <a:endParaRPr lang="zh-CN" altLang="en-US"/>
          </a:p>
          <a:p>
            <a:pPr lvl="1"/>
            <a:endParaRPr lang="zh-CN" altLang="en-US"/>
          </a:p>
          <a:p>
            <a:pPr lvl="1"/>
            <a:r>
              <a:rPr lang="zh-CN" altLang="en-US" sz="2400"/>
              <a:t>要用列表当做键，一种方法是将列表转化为元组，只要内部元素可以被哈希，它也就可以被哈希：</a:t>
            </a:r>
          </a:p>
          <a:p>
            <a:pPr lvl="1"/>
            <a:endParaRPr lang="zh-CN" altLang="en-US"/>
          </a:p>
          <a:p>
            <a:pPr lvl="1"/>
            <a:endParaRPr lang="zh-CN" altLang="en-US"/>
          </a:p>
        </p:txBody>
      </p:sp>
      <p:sp>
        <p:nvSpPr>
          <p:cNvPr id="4" name="灯片编号占位符 3"/>
          <p:cNvSpPr>
            <a:spLocks noGrp="1"/>
          </p:cNvSpPr>
          <p:nvPr>
            <p:ph type="sldNum" sz="quarter" idx="4"/>
          </p:nvPr>
        </p:nvSpPr>
        <p:spPr/>
        <p:txBody>
          <a:bodyPr/>
          <a:lstStyle/>
          <a:p>
            <a:pPr>
              <a:defRPr/>
            </a:pPr>
            <a:fld id="{6EA7BA5E-4115-4796-A8C9-4698036AB88B}" type="slidenum">
              <a:rPr lang="zh-CN" altLang="en-US" smtClean="0"/>
              <a:t>102</a:t>
            </a:fld>
            <a:endParaRPr lang="zh-CN" altLang="en-US" dirty="0"/>
          </a:p>
        </p:txBody>
      </p:sp>
      <p:pic>
        <p:nvPicPr>
          <p:cNvPr id="6" name="图片 5"/>
          <p:cNvPicPr>
            <a:picLocks noChangeAspect="1"/>
          </p:cNvPicPr>
          <p:nvPr/>
        </p:nvPicPr>
        <p:blipFill>
          <a:blip r:embed="rId2"/>
          <a:stretch>
            <a:fillRect/>
          </a:stretch>
        </p:blipFill>
        <p:spPr>
          <a:xfrm>
            <a:off x="1763395" y="1484630"/>
            <a:ext cx="5730875" cy="2096135"/>
          </a:xfrm>
          <a:prstGeom prst="rect">
            <a:avLst/>
          </a:prstGeom>
        </p:spPr>
      </p:pic>
      <p:pic>
        <p:nvPicPr>
          <p:cNvPr id="7" name="图片 6"/>
          <p:cNvPicPr>
            <a:picLocks noChangeAspect="1"/>
          </p:cNvPicPr>
          <p:nvPr/>
        </p:nvPicPr>
        <p:blipFill>
          <a:blip r:embed="rId3"/>
          <a:stretch>
            <a:fillRect/>
          </a:stretch>
        </p:blipFill>
        <p:spPr>
          <a:xfrm>
            <a:off x="1763395" y="4797425"/>
            <a:ext cx="4880610" cy="1720850"/>
          </a:xfrm>
          <a:prstGeom prst="rect">
            <a:avLst/>
          </a:prstGeom>
        </p:spPr>
      </p:pic>
      <p:sp>
        <p:nvSpPr>
          <p:cNvPr id="8" name="文本框 7">
            <a:hlinkClick r:id="rId4" action="ppaction://hlinksldjump"/>
          </p:cNvPr>
          <p:cNvSpPr txBox="1"/>
          <p:nvPr/>
        </p:nvSpPr>
        <p:spPr>
          <a:xfrm>
            <a:off x="7500620" y="5842635"/>
            <a:ext cx="1391920" cy="49149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scene3d>
              <a:camera prst="orthographicFront"/>
              <a:lightRig rig="threePt" dir="t"/>
            </a:scene3d>
          </a:bodyPr>
          <a:lstStyle/>
          <a:p>
            <a:pPr algn="ctr"/>
            <a:r>
              <a:rPr lang="zh-CN" altLang="en-US" sz="2600">
                <a:ln w="22225">
                  <a:solidFill>
                    <a:schemeClr val="accent2"/>
                  </a:solidFill>
                  <a:prstDash val="solid"/>
                </a:ln>
                <a:solidFill>
                  <a:schemeClr val="accent2">
                    <a:lumMod val="40000"/>
                    <a:lumOff val="60000"/>
                  </a:schemeClr>
                </a:solidFill>
                <a:effectLst/>
              </a:rPr>
              <a:t>返回</a:t>
            </a:r>
          </a:p>
        </p:txBody>
      </p:sp>
    </p:spTree>
  </p:cSld>
  <p:clrMapOvr>
    <a:masterClrMapping/>
  </p:clrMapOvr>
  <p:transition spd="slow" advClick="0">
    <p:pull dir="d"/>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微信图片_20191019182251.jpg"/>
          <p:cNvPicPr>
            <a:picLocks noChangeAspect="1"/>
          </p:cNvPicPr>
          <p:nvPr/>
        </p:nvPicPr>
        <p:blipFill>
          <a:blip r:embed="rId2" cstate="print"/>
          <a:stretch>
            <a:fillRect/>
          </a:stretch>
        </p:blipFill>
        <p:spPr>
          <a:xfrm>
            <a:off x="6660232" y="3140968"/>
            <a:ext cx="2116102" cy="2116102"/>
          </a:xfrm>
          <a:prstGeom prst="rect">
            <a:avLst/>
          </a:prstGeom>
        </p:spPr>
      </p:pic>
      <p:sp>
        <p:nvSpPr>
          <p:cNvPr id="4" name="灯片编号占位符 3"/>
          <p:cNvSpPr>
            <a:spLocks noGrp="1"/>
          </p:cNvSpPr>
          <p:nvPr>
            <p:ph type="sldNum" sz="quarter" idx="4"/>
          </p:nvPr>
        </p:nvSpPr>
        <p:spPr/>
        <p:txBody>
          <a:bodyPr/>
          <a:lstStyle/>
          <a:p>
            <a:pPr>
              <a:defRPr/>
            </a:pPr>
            <a:fld id="{6EA7BA5E-4115-4796-A8C9-4698036AB88B}" type="slidenum">
              <a:rPr lang="zh-CN" altLang="en-US" smtClean="0"/>
              <a:t>103</a:t>
            </a:fld>
            <a:endParaRPr lang="zh-CN" altLang="en-US" dirty="0"/>
          </a:p>
        </p:txBody>
      </p:sp>
      <p:grpSp>
        <p:nvGrpSpPr>
          <p:cNvPr id="5" name="组合 4"/>
          <p:cNvGrpSpPr/>
          <p:nvPr/>
        </p:nvGrpSpPr>
        <p:grpSpPr>
          <a:xfrm>
            <a:off x="1475656" y="3672894"/>
            <a:ext cx="6388100" cy="2708434"/>
            <a:chOff x="1520825" y="4834037"/>
            <a:chExt cx="6388100" cy="2708434"/>
          </a:xfrm>
        </p:grpSpPr>
        <p:sp>
          <p:nvSpPr>
            <p:cNvPr id="6" name="矩形 5"/>
            <p:cNvSpPr/>
            <p:nvPr/>
          </p:nvSpPr>
          <p:spPr>
            <a:xfrm>
              <a:off x="1520825" y="4834037"/>
              <a:ext cx="6388100" cy="2708434"/>
            </a:xfrm>
            <a:prstGeom prst="rect">
              <a:avLst/>
            </a:prstGeom>
          </p:spPr>
          <p:txBody>
            <a:bodyPr wrap="square">
              <a:spAutoFit/>
            </a:bodyPr>
            <a:lstStyle/>
            <a:p>
              <a:pPr algn="ctr" eaLnBrk="0" hangingPunct="0">
                <a:lnSpc>
                  <a:spcPct val="125000"/>
                </a:lnSpc>
              </a:pPr>
              <a:r>
                <a:rPr lang="zh-CN" altLang="en-US" sz="2000" b="1" dirty="0">
                  <a:latin typeface="Times New Roman" panose="02020603050405020304" pitchFamily="18" charset="0"/>
                  <a:ea typeface="黑体" panose="02010609060101010101" pitchFamily="49" charset="-122"/>
                </a:rPr>
                <a:t>李培培</a:t>
              </a:r>
              <a:endParaRPr lang="en-US" altLang="zh-CN" sz="2000" b="1" dirty="0">
                <a:latin typeface="Times New Roman" panose="02020603050405020304" pitchFamily="18" charset="0"/>
                <a:ea typeface="黑体" panose="02010609060101010101" pitchFamily="49" charset="-122"/>
              </a:endParaRPr>
            </a:p>
            <a:p>
              <a:pPr algn="ctr" eaLnBrk="0" hangingPunct="0">
                <a:lnSpc>
                  <a:spcPct val="125000"/>
                </a:lnSpc>
              </a:pPr>
              <a:r>
                <a:rPr lang="en-US" altLang="zh-CN" sz="2000" b="1" dirty="0">
                  <a:solidFill>
                    <a:srgbClr val="FF0000"/>
                  </a:solidFill>
                  <a:latin typeface="Times New Roman" panose="02020603050405020304" pitchFamily="18" charset="0"/>
                  <a:ea typeface="黑体" panose="02010609060101010101" pitchFamily="49" charset="-122"/>
                </a:rPr>
                <a:t>QQ</a:t>
              </a:r>
              <a:r>
                <a:rPr lang="zh-CN" altLang="en-US" sz="2000" b="1" dirty="0">
                  <a:latin typeface="Times New Roman" panose="02020603050405020304" pitchFamily="18" charset="0"/>
                  <a:ea typeface="黑体" panose="02010609060101010101" pitchFamily="49" charset="-122"/>
                </a:rPr>
                <a:t>：</a:t>
              </a:r>
              <a:r>
                <a:rPr lang="en-US" altLang="zh-CN" sz="2000" b="1" dirty="0">
                  <a:solidFill>
                    <a:srgbClr val="0000FF"/>
                  </a:solidFill>
                  <a:latin typeface="Times New Roman" panose="02020603050405020304" pitchFamily="18" charset="0"/>
                  <a:ea typeface="黑体" panose="02010609060101010101" pitchFamily="49" charset="-122"/>
                </a:rPr>
                <a:t>123452644</a:t>
              </a:r>
              <a:r>
                <a:rPr lang="zh-CN" altLang="en-US" sz="2000" b="1" dirty="0">
                  <a:latin typeface="Times New Roman" panose="02020603050405020304" pitchFamily="18" charset="0"/>
                  <a:ea typeface="黑体" panose="02010609060101010101" pitchFamily="49" charset="-122"/>
                </a:rPr>
                <a:t>，</a:t>
              </a:r>
              <a:r>
                <a:rPr lang="zh-CN" altLang="en-US" sz="2000" b="1" dirty="0">
                  <a:solidFill>
                    <a:srgbClr val="FF0000"/>
                  </a:solidFill>
                  <a:latin typeface="Times New Roman" panose="02020603050405020304" pitchFamily="18" charset="0"/>
                  <a:ea typeface="黑体" panose="02010609060101010101" pitchFamily="49" charset="-122"/>
                </a:rPr>
                <a:t> 微信：</a:t>
              </a:r>
              <a:r>
                <a:rPr lang="en-US" altLang="zh-CN" sz="2000" b="1" dirty="0">
                  <a:solidFill>
                    <a:srgbClr val="FF0000"/>
                  </a:solidFill>
                  <a:latin typeface="Times New Roman" panose="02020603050405020304" pitchFamily="18" charset="0"/>
                  <a:ea typeface="黑体" panose="02010609060101010101" pitchFamily="49" charset="-122"/>
                </a:rPr>
                <a:t>li123452644</a:t>
              </a:r>
            </a:p>
            <a:p>
              <a:pPr algn="ctr" eaLnBrk="0" hangingPunct="0">
                <a:lnSpc>
                  <a:spcPct val="125000"/>
                </a:lnSpc>
              </a:pPr>
              <a:r>
                <a:rPr lang="en-US" altLang="zh-CN" sz="2000" b="1" dirty="0">
                  <a:solidFill>
                    <a:srgbClr val="FF0000"/>
                  </a:solidFill>
                  <a:latin typeface="Times New Roman" panose="02020603050405020304" pitchFamily="18" charset="0"/>
                  <a:ea typeface="黑体" panose="02010609060101010101" pitchFamily="49" charset="-122"/>
                </a:rPr>
                <a:t>Email</a:t>
              </a:r>
              <a:r>
                <a:rPr lang="en-US" altLang="zh-CN" sz="2000" b="1" dirty="0">
                  <a:latin typeface="Times New Roman" panose="02020603050405020304" pitchFamily="18" charset="0"/>
                  <a:ea typeface="黑体" panose="02010609060101010101" pitchFamily="49" charset="-122"/>
                </a:rPr>
                <a:t>: </a:t>
              </a:r>
              <a:r>
                <a:rPr lang="en-US" altLang="zh-CN" sz="2000" b="1" dirty="0">
                  <a:solidFill>
                    <a:srgbClr val="0000FF"/>
                  </a:solidFill>
                  <a:latin typeface="Times New Roman" panose="02020603050405020304" pitchFamily="18" charset="0"/>
                  <a:ea typeface="黑体" panose="02010609060101010101" pitchFamily="49" charset="-122"/>
                </a:rPr>
                <a:t>peipeili@hfut.edu.cn</a:t>
              </a:r>
            </a:p>
            <a:p>
              <a:pPr algn="ctr" eaLnBrk="0" hangingPunct="0">
                <a:lnSpc>
                  <a:spcPct val="125000"/>
                </a:lnSpc>
              </a:pPr>
              <a:r>
                <a:rPr lang="zh-CN" altLang="en-US" sz="2000" b="1" dirty="0">
                  <a:solidFill>
                    <a:srgbClr val="FF0000"/>
                  </a:solidFill>
                  <a:latin typeface="Times New Roman" panose="02020603050405020304" pitchFamily="18" charset="0"/>
                  <a:ea typeface="黑体" panose="02010609060101010101" pitchFamily="49" charset="-122"/>
                </a:rPr>
                <a:t>手机号</a:t>
              </a:r>
              <a:r>
                <a:rPr lang="zh-CN" altLang="en-US" sz="2000" b="1" dirty="0">
                  <a:latin typeface="Times New Roman" panose="02020603050405020304" pitchFamily="18" charset="0"/>
                  <a:ea typeface="黑体" panose="02010609060101010101" pitchFamily="49" charset="-122"/>
                </a:rPr>
                <a:t>：</a:t>
              </a:r>
              <a:r>
                <a:rPr lang="en-US" altLang="zh-CN" sz="2000" b="1" dirty="0">
                  <a:solidFill>
                    <a:srgbClr val="0000FF"/>
                  </a:solidFill>
                  <a:latin typeface="Times New Roman" panose="02020603050405020304" pitchFamily="18" charset="0"/>
                  <a:ea typeface="黑体" panose="02010609060101010101" pitchFamily="49" charset="-122"/>
                </a:rPr>
                <a:t>13956043016</a:t>
              </a:r>
            </a:p>
            <a:p>
              <a:pPr marL="0" lvl="1" algn="ctr" eaLnBrk="0" hangingPunct="0">
                <a:lnSpc>
                  <a:spcPct val="125000"/>
                </a:lnSpc>
              </a:pPr>
              <a:r>
                <a:rPr lang="zh-CN" altLang="en-US" sz="2000" b="1" dirty="0">
                  <a:latin typeface="Times New Roman" panose="02020603050405020304" pitchFamily="18" charset="0"/>
                  <a:ea typeface="黑体" panose="02010609060101010101" pitchFamily="49" charset="-122"/>
                </a:rPr>
                <a:t>         合肥工业大学智能计算与数据挖掘千人团队 </a:t>
              </a:r>
              <a:r>
                <a:rPr lang="en-US" altLang="zh-CN" sz="2000" u="sng" dirty="0">
                  <a:solidFill>
                    <a:srgbClr val="0000FF"/>
                  </a:solidFill>
                </a:rPr>
                <a:t>http://dmic.bigke.org/</a:t>
              </a:r>
              <a:endParaRPr lang="en-US" altLang="zh-CN" sz="2000" b="1" u="sng" dirty="0">
                <a:solidFill>
                  <a:srgbClr val="0000FF"/>
                </a:solidFill>
                <a:latin typeface="Times New Roman" panose="02020603050405020304" pitchFamily="18" charset="0"/>
                <a:ea typeface="黑体" panose="02010609060101010101" pitchFamily="49" charset="-122"/>
              </a:endParaRPr>
            </a:p>
            <a:p>
              <a:pPr algn="ctr" eaLnBrk="0" hangingPunct="0"/>
              <a:r>
                <a:rPr lang="zh-CN" altLang="en-US" sz="2000" b="1" dirty="0">
                  <a:latin typeface="Times New Roman" panose="02020603050405020304" pitchFamily="18" charset="0"/>
                  <a:ea typeface="黑体" panose="02010609060101010101" pitchFamily="49" charset="-122"/>
                </a:rPr>
                <a:t> </a:t>
              </a: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865" y="6418213"/>
              <a:ext cx="666651" cy="286658"/>
            </a:xfrm>
            <a:prstGeom prst="rect">
              <a:avLst/>
            </a:prstGeom>
          </p:spPr>
        </p:pic>
      </p:grpSp>
      <p:grpSp>
        <p:nvGrpSpPr>
          <p:cNvPr id="8" name="组合 7"/>
          <p:cNvGrpSpPr/>
          <p:nvPr/>
        </p:nvGrpSpPr>
        <p:grpSpPr>
          <a:xfrm>
            <a:off x="323528" y="3356992"/>
            <a:ext cx="2143084" cy="551837"/>
            <a:chOff x="728936" y="4175538"/>
            <a:chExt cx="2204016" cy="584775"/>
          </a:xfrm>
        </p:grpSpPr>
        <p:sp>
          <p:nvSpPr>
            <p:cNvPr id="9" name="矩形 8"/>
            <p:cNvSpPr/>
            <p:nvPr/>
          </p:nvSpPr>
          <p:spPr>
            <a:xfrm>
              <a:off x="1100399" y="4175538"/>
              <a:ext cx="1832553" cy="584775"/>
            </a:xfrm>
            <a:prstGeom prst="rect">
              <a:avLst/>
            </a:prstGeom>
          </p:spPr>
          <p:txBody>
            <a:bodyPr wrap="none">
              <a:spAutoFit/>
            </a:bodyPr>
            <a:lstStyle/>
            <a:p>
              <a:pPr>
                <a:buClr>
                  <a:srgbClr val="FF0000"/>
                </a:buClr>
              </a:pPr>
              <a:r>
                <a:rPr lang="zh-CN" altLang="en-US" sz="3000" b="1" dirty="0">
                  <a:latin typeface="Verdana" panose="020B0604030504040204" pitchFamily="34" charset="0"/>
                  <a:ea typeface="黑体" panose="02010609060101010101" pitchFamily="49" charset="-122"/>
                </a:rPr>
                <a:t>联系方式</a:t>
              </a:r>
            </a:p>
          </p:txBody>
        </p:sp>
        <p:pic>
          <p:nvPicPr>
            <p:cNvPr id="10" name="图片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28936" y="4235450"/>
              <a:ext cx="401364" cy="434022"/>
            </a:xfrm>
            <a:prstGeom prst="rect">
              <a:avLst/>
            </a:prstGeom>
            <a:noFill/>
            <a:ln w="9525">
              <a:noFill/>
              <a:miter lim="800000"/>
              <a:headEnd/>
              <a:tailEnd/>
            </a:ln>
          </p:spPr>
        </p:pic>
      </p:grpSp>
      <p:sp>
        <p:nvSpPr>
          <p:cNvPr id="12" name="矩形 11"/>
          <p:cNvSpPr/>
          <p:nvPr/>
        </p:nvSpPr>
        <p:spPr>
          <a:xfrm>
            <a:off x="3707904" y="1916832"/>
            <a:ext cx="1574470" cy="646331"/>
          </a:xfrm>
          <a:prstGeom prst="rect">
            <a:avLst/>
          </a:prstGeom>
        </p:spPr>
        <p:txBody>
          <a:bodyPr wrap="none">
            <a:spAutoFit/>
          </a:bodyPr>
          <a:lstStyle/>
          <a:p>
            <a:pPr marL="514350" indent="-514350">
              <a:buClr>
                <a:srgbClr val="FF0000"/>
              </a:buClr>
            </a:pPr>
            <a:r>
              <a:rPr lang="zh-CN" altLang="en-US" sz="3600" b="1" dirty="0"/>
              <a:t>谢谢！</a:t>
            </a:r>
            <a:endParaRPr lang="zh-CN" altLang="zh-CN" sz="3600" b="1" dirty="0"/>
          </a:p>
        </p:txBody>
      </p:sp>
    </p:spTree>
  </p:cSld>
  <p:clrMapOvr>
    <a:masterClrMapping/>
  </p:clrMapOvr>
  <p:transition spd="slow" advClick="0" advTm="1622">
    <p:pull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0256" y="1340768"/>
            <a:ext cx="8229600" cy="4678451"/>
          </a:xfrm>
        </p:spPr>
        <p:txBody>
          <a:bodyPr/>
          <a:lstStyle/>
          <a:p>
            <a:pPr>
              <a:spcBef>
                <a:spcPts val="300"/>
              </a:spcBef>
              <a:buClr>
                <a:srgbClr val="FF0000"/>
              </a:buClr>
              <a:buFont typeface="Wingdings" panose="05000000000000000000" pitchFamily="2" charset="2"/>
              <a:buChar char="n"/>
            </a:pPr>
            <a:r>
              <a:rPr lang="zh-CN" altLang="en-US" sz="2000" b="1" noProof="1"/>
              <a:t>对于列表而言，运算符</a:t>
            </a:r>
            <a:r>
              <a:rPr lang="en-US" altLang="zh-CN" sz="2000" b="1" noProof="1"/>
              <a:t>+=</a:t>
            </a:r>
            <a:r>
              <a:rPr lang="zh-CN" altLang="en-US" sz="2000" b="1" noProof="1"/>
              <a:t>和</a:t>
            </a:r>
            <a:r>
              <a:rPr lang="en-US" altLang="zh-CN" sz="2000" b="1" noProof="1"/>
              <a:t>append()</a:t>
            </a:r>
            <a:r>
              <a:rPr lang="zh-CN" altLang="en-US" sz="2000" b="1" noProof="1"/>
              <a:t>有共同点，但又不完全一样</a:t>
            </a:r>
          </a:p>
          <a:p>
            <a:pPr marL="802005" lvl="2" indent="-344805">
              <a:lnSpc>
                <a:spcPct val="90000"/>
              </a:lnSpc>
              <a:spcBef>
                <a:spcPts val="0"/>
              </a:spcBef>
              <a:buClr>
                <a:srgbClr val="FF0000"/>
              </a:buClr>
              <a:buSzPct val="90000"/>
              <a:buFont typeface="Wingdings" panose="05000000000000000000" pitchFamily="2" charset="2"/>
              <a:buChar char="ü"/>
            </a:pPr>
            <a:r>
              <a:rPr lang="zh-CN" altLang="en-US" sz="1600" noProof="1">
                <a:latin typeface="Consolas" panose="020B0609020204030204" charset="0"/>
              </a:rPr>
              <a:t>&gt;&gt;&gt; x = []</a:t>
            </a:r>
          </a:p>
          <a:p>
            <a:pPr marL="457200" lvl="2" indent="0">
              <a:lnSpc>
                <a:spcPct val="90000"/>
              </a:lnSpc>
              <a:spcBef>
                <a:spcPts val="0"/>
              </a:spcBef>
              <a:buClr>
                <a:srgbClr val="FF0000"/>
              </a:buClr>
              <a:buSzPct val="90000"/>
              <a:buNone/>
            </a:pPr>
            <a:r>
              <a:rPr lang="zh-CN" altLang="en-US" sz="1600" noProof="1">
                <a:latin typeface="Consolas" panose="020B0609020204030204" charset="0"/>
              </a:rPr>
              <a:t>   &gt;&gt;&gt; x += </a:t>
            </a:r>
            <a:r>
              <a:rPr lang="en-US" altLang="zh-CN" sz="1600" noProof="1">
                <a:latin typeface="Consolas" panose="020B0609020204030204" charset="0"/>
              </a:rPr>
              <a:t>'</a:t>
            </a:r>
            <a:r>
              <a:rPr lang="zh-CN" altLang="en-US" sz="1600" noProof="1">
                <a:latin typeface="Consolas" panose="020B0609020204030204" charset="0"/>
              </a:rPr>
              <a:t>1234</a:t>
            </a:r>
            <a:r>
              <a:rPr lang="en-US" altLang="zh-CN" sz="1600" noProof="1">
                <a:latin typeface="Consolas" panose="020B0609020204030204" charset="0"/>
              </a:rPr>
              <a:t>'</a:t>
            </a:r>
            <a:endParaRPr lang="zh-CN" altLang="en-US" sz="1600" noProof="1">
              <a:latin typeface="Consolas" panose="020B0609020204030204" charset="0"/>
            </a:endParaRPr>
          </a:p>
          <a:p>
            <a:pPr marL="457200" lvl="2" indent="0">
              <a:lnSpc>
                <a:spcPct val="90000"/>
              </a:lnSpc>
              <a:spcBef>
                <a:spcPts val="0"/>
              </a:spcBef>
              <a:buClr>
                <a:srgbClr val="FF0000"/>
              </a:buClr>
              <a:buSzPct val="90000"/>
              <a:buNone/>
            </a:pPr>
            <a:r>
              <a:rPr lang="zh-CN" altLang="en-US" sz="1600" noProof="1">
                <a:latin typeface="Consolas" panose="020B0609020204030204" charset="0"/>
              </a:rPr>
              <a:t>   &gt;&gt;&gt; x</a:t>
            </a:r>
          </a:p>
          <a:p>
            <a:pPr marL="457200" lvl="2" indent="0">
              <a:lnSpc>
                <a:spcPct val="90000"/>
              </a:lnSpc>
              <a:spcBef>
                <a:spcPts val="0"/>
              </a:spcBef>
              <a:buClr>
                <a:srgbClr val="FF0000"/>
              </a:buClr>
              <a:buSzPct val="90000"/>
              <a:buNone/>
            </a:pPr>
            <a:r>
              <a:rPr lang="zh-CN" altLang="en-US" sz="1600" noProof="1">
                <a:latin typeface="Consolas" panose="020B0609020204030204" charset="0"/>
              </a:rPr>
              <a:t>   </a:t>
            </a:r>
            <a:r>
              <a:rPr lang="zh-CN" altLang="en-US" sz="1600" noProof="1">
                <a:solidFill>
                  <a:srgbClr val="0000FF"/>
                </a:solidFill>
                <a:latin typeface="Consolas" panose="020B0609020204030204" charset="0"/>
              </a:rPr>
              <a:t>[</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1</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2</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3</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4</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a:t>
            </a:r>
          </a:p>
          <a:p>
            <a:pPr marL="457200" lvl="2" indent="0">
              <a:lnSpc>
                <a:spcPct val="90000"/>
              </a:lnSpc>
              <a:spcBef>
                <a:spcPts val="0"/>
              </a:spcBef>
              <a:buClr>
                <a:srgbClr val="FF0000"/>
              </a:buClr>
              <a:buSzPct val="90000"/>
              <a:buNone/>
            </a:pPr>
            <a:r>
              <a:rPr lang="zh-CN" altLang="en-US" sz="1600" noProof="1">
                <a:latin typeface="Consolas" panose="020B0609020204030204" charset="0"/>
              </a:rPr>
              <a:t>   &gt;&gt;&gt; x += range(3)</a:t>
            </a:r>
          </a:p>
          <a:p>
            <a:pPr marL="457200" lvl="2" indent="0">
              <a:lnSpc>
                <a:spcPct val="90000"/>
              </a:lnSpc>
              <a:spcBef>
                <a:spcPts val="0"/>
              </a:spcBef>
              <a:buClr>
                <a:srgbClr val="FF0000"/>
              </a:buClr>
              <a:buSzPct val="90000"/>
              <a:buNone/>
            </a:pPr>
            <a:r>
              <a:rPr lang="zh-CN" altLang="en-US" sz="1600" noProof="1">
                <a:latin typeface="Consolas" panose="020B0609020204030204" charset="0"/>
              </a:rPr>
              <a:t>   &gt;&gt;&gt; x</a:t>
            </a:r>
          </a:p>
          <a:p>
            <a:pPr marL="457200" lvl="2" indent="0">
              <a:lnSpc>
                <a:spcPct val="90000"/>
              </a:lnSpc>
              <a:spcBef>
                <a:spcPts val="0"/>
              </a:spcBef>
              <a:buClr>
                <a:srgbClr val="FF0000"/>
              </a:buClr>
              <a:buSzPct val="90000"/>
              <a:buNone/>
            </a:pPr>
            <a:r>
              <a:rPr lang="zh-CN" altLang="en-US" sz="1600" noProof="1">
                <a:solidFill>
                  <a:srgbClr val="0000FF"/>
                </a:solidFill>
                <a:latin typeface="Consolas" panose="020B0609020204030204" charset="0"/>
              </a:rPr>
              <a:t>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1</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2</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3</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4</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 0, 1, 2]</a:t>
            </a:r>
          </a:p>
          <a:p>
            <a:pPr marL="457200" lvl="2" indent="0">
              <a:lnSpc>
                <a:spcPct val="90000"/>
              </a:lnSpc>
              <a:spcBef>
                <a:spcPts val="0"/>
              </a:spcBef>
              <a:buClr>
                <a:srgbClr val="FF0000"/>
              </a:buClr>
              <a:buSzPct val="90000"/>
              <a:buNone/>
            </a:pPr>
            <a:r>
              <a:rPr lang="zh-CN" altLang="en-US" sz="1600" noProof="1">
                <a:latin typeface="Consolas" panose="020B0609020204030204" charset="0"/>
              </a:rPr>
              <a:t>   &gt;&gt;&gt; x += map(str, range(3))</a:t>
            </a:r>
          </a:p>
          <a:p>
            <a:pPr marL="457200" lvl="2" indent="0">
              <a:lnSpc>
                <a:spcPct val="90000"/>
              </a:lnSpc>
              <a:spcBef>
                <a:spcPts val="0"/>
              </a:spcBef>
              <a:buClr>
                <a:srgbClr val="FF0000"/>
              </a:buClr>
              <a:buSzPct val="90000"/>
              <a:buNone/>
            </a:pPr>
            <a:r>
              <a:rPr lang="zh-CN" altLang="en-US" sz="1600" noProof="1">
                <a:latin typeface="Consolas" panose="020B0609020204030204" charset="0"/>
              </a:rPr>
              <a:t>   &gt;&gt;&gt; x</a:t>
            </a:r>
          </a:p>
          <a:p>
            <a:pPr marL="457200" lvl="2" indent="0">
              <a:lnSpc>
                <a:spcPct val="90000"/>
              </a:lnSpc>
              <a:spcBef>
                <a:spcPts val="0"/>
              </a:spcBef>
              <a:buClr>
                <a:srgbClr val="FF0000"/>
              </a:buClr>
              <a:buSzPct val="90000"/>
              <a:buNone/>
            </a:pPr>
            <a:r>
              <a:rPr lang="zh-CN" altLang="en-US" sz="1600" noProof="1">
                <a:latin typeface="Consolas" panose="020B0609020204030204" charset="0"/>
              </a:rPr>
              <a:t>   </a:t>
            </a:r>
            <a:r>
              <a:rPr lang="zh-CN" altLang="en-US" sz="1600" noProof="1">
                <a:solidFill>
                  <a:srgbClr val="0000FF"/>
                </a:solidFill>
                <a:latin typeface="Consolas" panose="020B0609020204030204" charset="0"/>
              </a:rPr>
              <a:t>[</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1</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2</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3</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4</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 0, 1, 2,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0</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1</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2</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a:t>
            </a:r>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23528" y="97780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列表元素的增加</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1" name="文本占位符 20482"/>
          <p:cNvSpPr txBox="1"/>
          <p:nvPr/>
        </p:nvSpPr>
        <p:spPr bwMode="auto">
          <a:xfrm>
            <a:off x="737514" y="4077072"/>
            <a:ext cx="8229600" cy="2492896"/>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300"/>
              </a:spcBef>
              <a:buClr>
                <a:srgbClr val="FF0000"/>
              </a:buClr>
              <a:buFont typeface="Wingdings" panose="05000000000000000000" pitchFamily="2" charset="2"/>
              <a:buChar char="n"/>
            </a:pPr>
            <a:r>
              <a:rPr lang="zh-CN" altLang="en-US" sz="2000" b="1" noProof="1"/>
              <a:t>Python采用的是</a:t>
            </a:r>
            <a:r>
              <a:rPr lang="zh-CN" altLang="en-US" sz="2000" b="1" noProof="1">
                <a:solidFill>
                  <a:srgbClr val="FF0000"/>
                </a:solidFill>
              </a:rPr>
              <a:t>基于值的自动内存管理</a:t>
            </a:r>
            <a:r>
              <a:rPr lang="zh-CN" altLang="en-US" sz="2000" b="1" noProof="1"/>
              <a:t>方式，当为对象修改值时，并不是真的直接修改变量的值，而是</a:t>
            </a:r>
            <a:r>
              <a:rPr lang="zh-CN" altLang="en-US" sz="2000" b="1" noProof="1">
                <a:solidFill>
                  <a:srgbClr val="FF0000"/>
                </a:solidFill>
              </a:rPr>
              <a:t>使变量指向新的值</a:t>
            </a:r>
            <a:r>
              <a:rPr lang="zh-CN" altLang="en-US" sz="2000" b="1" noProof="1"/>
              <a:t>，这对于Python所有类型的变量都是一样的。</a:t>
            </a:r>
          </a:p>
          <a:p>
            <a:pPr marL="802005" lvl="2" indent="-344805">
              <a:lnSpc>
                <a:spcPct val="90000"/>
              </a:lnSpc>
              <a:spcBef>
                <a:spcPts val="0"/>
              </a:spcBef>
              <a:buClr>
                <a:srgbClr val="FF0000"/>
              </a:buClr>
              <a:buSzPct val="90000"/>
              <a:buFont typeface="Wingdings" panose="05000000000000000000" pitchFamily="2" charset="2"/>
              <a:buChar char="ü"/>
            </a:pPr>
            <a:r>
              <a:rPr lang="zh-CN" altLang="en-US" sz="1600" noProof="1">
                <a:latin typeface="Consolas" panose="020B0609020204030204" charset="0"/>
              </a:rPr>
              <a:t>&gt;&gt;&gt; a = [1,2,3]</a:t>
            </a:r>
          </a:p>
          <a:p>
            <a:pPr marL="457200" lvl="2" indent="0">
              <a:lnSpc>
                <a:spcPct val="90000"/>
              </a:lnSpc>
              <a:spcBef>
                <a:spcPts val="0"/>
              </a:spcBef>
              <a:buClr>
                <a:srgbClr val="FF0000"/>
              </a:buClr>
              <a:buSzPct val="90000"/>
              <a:buNone/>
            </a:pPr>
            <a:r>
              <a:rPr lang="zh-CN" altLang="en-US" sz="1600" noProof="1">
                <a:latin typeface="Consolas" panose="020B0609020204030204" charset="0"/>
              </a:rPr>
              <a:t>   &gt;&gt;&gt; id(a) </a:t>
            </a:r>
          </a:p>
          <a:p>
            <a:pPr marL="457200" lvl="2" indent="0">
              <a:lnSpc>
                <a:spcPct val="90000"/>
              </a:lnSpc>
              <a:spcBef>
                <a:spcPts val="0"/>
              </a:spcBef>
              <a:buClr>
                <a:srgbClr val="FF0000"/>
              </a:buClr>
              <a:buSzPct val="90000"/>
              <a:buNone/>
            </a:pPr>
            <a:r>
              <a:rPr lang="zh-CN" altLang="en-US" sz="1600" noProof="1">
                <a:latin typeface="Consolas" panose="020B0609020204030204" charset="0"/>
              </a:rPr>
              <a:t>   </a:t>
            </a:r>
            <a:r>
              <a:rPr lang="zh-CN" altLang="en-US" sz="1600" noProof="1">
                <a:solidFill>
                  <a:srgbClr val="0000FF"/>
                </a:solidFill>
                <a:latin typeface="Consolas" panose="020B0609020204030204" charset="0"/>
              </a:rPr>
              <a:t>20230752</a:t>
            </a:r>
          </a:p>
          <a:p>
            <a:pPr marL="457200" lvl="2" indent="0">
              <a:lnSpc>
                <a:spcPct val="90000"/>
              </a:lnSpc>
              <a:spcBef>
                <a:spcPts val="0"/>
              </a:spcBef>
              <a:buClr>
                <a:srgbClr val="FF0000"/>
              </a:buClr>
              <a:buSzPct val="90000"/>
              <a:buNone/>
            </a:pPr>
            <a:r>
              <a:rPr lang="zh-CN" altLang="en-US" sz="1600" noProof="1">
                <a:latin typeface="Consolas" panose="020B0609020204030204" charset="0"/>
              </a:rPr>
              <a:t>   &gt;&gt;&gt; a = [1,2]</a:t>
            </a:r>
          </a:p>
          <a:p>
            <a:pPr marL="457200" lvl="2" indent="0">
              <a:lnSpc>
                <a:spcPct val="90000"/>
              </a:lnSpc>
              <a:spcBef>
                <a:spcPts val="0"/>
              </a:spcBef>
              <a:buClr>
                <a:srgbClr val="FF0000"/>
              </a:buClr>
              <a:buSzPct val="90000"/>
              <a:buNone/>
            </a:pPr>
            <a:r>
              <a:rPr lang="zh-CN" altLang="en-US" sz="1600" noProof="1">
                <a:latin typeface="Consolas" panose="020B0609020204030204" charset="0"/>
              </a:rPr>
              <a:t>   &gt;&gt;&gt; id(a)</a:t>
            </a:r>
          </a:p>
          <a:p>
            <a:pPr marL="457200" lvl="2" indent="0">
              <a:lnSpc>
                <a:spcPct val="90000"/>
              </a:lnSpc>
              <a:spcBef>
                <a:spcPts val="0"/>
              </a:spcBef>
              <a:buClr>
                <a:srgbClr val="FF0000"/>
              </a:buClr>
              <a:buSzPct val="90000"/>
              <a:buNone/>
            </a:pPr>
            <a:r>
              <a:rPr lang="zh-CN" altLang="en-US" sz="1600" noProof="1">
                <a:latin typeface="Consolas" panose="020B0609020204030204" charset="0"/>
              </a:rPr>
              <a:t>   </a:t>
            </a:r>
            <a:r>
              <a:rPr lang="zh-CN" altLang="en-US" sz="1600" noProof="1">
                <a:solidFill>
                  <a:srgbClr val="0000FF"/>
                </a:solidFill>
                <a:latin typeface="Consolas" panose="020B0609020204030204" charset="0"/>
              </a:rPr>
              <a:t>20338208</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11</a:t>
            </a:fld>
            <a:endParaRPr lang="zh-CN" altLang="en-US" dirty="0"/>
          </a:p>
        </p:txBody>
      </p:sp>
      <p:pic>
        <p:nvPicPr>
          <p:cNvPr id="12" name="图片 11">
            <a:extLst>
              <a:ext uri="{FF2B5EF4-FFF2-40B4-BE49-F238E27FC236}">
                <a16:creationId xmlns:a16="http://schemas.microsoft.com/office/drawing/2014/main" id="{679BA1FA-009A-3893-4E35-7AD255A86E12}"/>
              </a:ext>
            </a:extLst>
          </p:cNvPr>
          <p:cNvPicPr>
            <a:picLocks noChangeAspect="1"/>
          </p:cNvPicPr>
          <p:nvPr/>
        </p:nvPicPr>
        <p:blipFill>
          <a:blip r:embed="rId3"/>
          <a:stretch>
            <a:fillRect/>
          </a:stretch>
        </p:blipFill>
        <p:spPr>
          <a:xfrm>
            <a:off x="5220072" y="1935477"/>
            <a:ext cx="3466728" cy="1675243"/>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2"/>
                                        </p:tgtEl>
                                        <p:attrNameLst>
                                          <p:attrName>style.visibility</p:attrName>
                                        </p:attrNameLst>
                                      </p:cBhvr>
                                      <p:to>
                                        <p:strVal val="visible"/>
                                      </p:to>
                                    </p:set>
                                    <p:anim calcmode="lin" valueType="num">
                                      <p:cBhvr additive="base">
                                        <p:cTn id="79" dur="500" fill="hold"/>
                                        <p:tgtEl>
                                          <p:spTgt spid="12"/>
                                        </p:tgtEl>
                                        <p:attrNameLst>
                                          <p:attrName>ppt_x</p:attrName>
                                        </p:attrNameLst>
                                      </p:cBhvr>
                                      <p:tavLst>
                                        <p:tav tm="0">
                                          <p:val>
                                            <p:strVal val="#ppt_x"/>
                                          </p:val>
                                        </p:tav>
                                        <p:tav tm="100000">
                                          <p:val>
                                            <p:strVal val="#ppt_x"/>
                                          </p:val>
                                        </p:tav>
                                      </p:tavLst>
                                    </p:anim>
                                    <p:anim calcmode="lin" valueType="num">
                                      <p:cBhvr additive="base">
                                        <p:cTn id="8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文本占位符 21506"/>
          <p:cNvSpPr>
            <a:spLocks noGrp="1"/>
          </p:cNvSpPr>
          <p:nvPr>
            <p:ph idx="1"/>
          </p:nvPr>
        </p:nvSpPr>
        <p:spPr/>
        <p:txBody>
          <a:bodyPr anchor="t"/>
          <a:lstStyle/>
          <a:p>
            <a:pPr>
              <a:spcBef>
                <a:spcPts val="600"/>
              </a:spcBef>
              <a:spcAft>
                <a:spcPts val="0"/>
              </a:spcAft>
              <a:buSzPct val="90000"/>
              <a:buFont typeface="Wingdings" panose="05000000000000000000" charset="0"/>
              <a:buChar char=""/>
            </a:pPr>
            <a:r>
              <a:rPr lang="zh-CN" altLang="en-US" sz="1800" b="1" dirty="0">
                <a:solidFill>
                  <a:srgbClr val="FF0000"/>
                </a:solidFill>
              </a:rPr>
              <a:t>列表中包含的是元素值的引用，而不是直接包含元素值</a:t>
            </a:r>
            <a:r>
              <a:rPr lang="zh-CN" altLang="en-US" sz="1800" b="1" dirty="0"/>
              <a:t>。</a:t>
            </a:r>
          </a:p>
          <a:p>
            <a:pPr lvl="1">
              <a:spcBef>
                <a:spcPts val="600"/>
              </a:spcBef>
              <a:spcAft>
                <a:spcPts val="0"/>
              </a:spcAft>
              <a:buClr>
                <a:srgbClr val="FF0000"/>
              </a:buClr>
              <a:buSzPct val="90000"/>
              <a:buFont typeface="Wingdings" panose="05000000000000000000" charset="0"/>
              <a:buChar char=""/>
            </a:pPr>
            <a:r>
              <a:rPr lang="zh-CN" altLang="en-US" sz="1800" dirty="0"/>
              <a:t>如果是直接修改序列变量的值，则与</a:t>
            </a:r>
            <a:r>
              <a:rPr lang="en-US" altLang="zh-CN" sz="1800" dirty="0"/>
              <a:t>Python</a:t>
            </a:r>
            <a:r>
              <a:rPr lang="zh-CN" altLang="en-US" sz="1800" dirty="0"/>
              <a:t>普通变量的情况是一样的</a:t>
            </a:r>
          </a:p>
          <a:p>
            <a:pPr lvl="1">
              <a:spcBef>
                <a:spcPts val="600"/>
              </a:spcBef>
              <a:spcAft>
                <a:spcPts val="0"/>
              </a:spcAft>
              <a:buClr>
                <a:srgbClr val="FF0000"/>
              </a:buClr>
              <a:buSzPct val="90000"/>
              <a:buFont typeface="Wingdings" panose="05000000000000000000" charset="0"/>
              <a:buChar char=""/>
            </a:pPr>
            <a:r>
              <a:rPr lang="zh-CN" altLang="en-US" sz="1800" dirty="0"/>
              <a:t>如果是通过</a:t>
            </a:r>
            <a:r>
              <a:rPr lang="zh-CN" altLang="en-US" sz="1800" dirty="0">
                <a:solidFill>
                  <a:srgbClr val="FF0000"/>
                </a:solidFill>
              </a:rPr>
              <a:t>下标</a:t>
            </a:r>
            <a:r>
              <a:rPr lang="zh-CN" altLang="en-US" sz="1800" dirty="0"/>
              <a:t>来修改序列中元素的值或通过</a:t>
            </a:r>
            <a:r>
              <a:rPr lang="zh-CN" altLang="en-US" sz="1800" dirty="0">
                <a:solidFill>
                  <a:srgbClr val="FF0000"/>
                </a:solidFill>
              </a:rPr>
              <a:t>可变序列对象自身提供的方法</a:t>
            </a:r>
            <a:r>
              <a:rPr lang="zh-CN" altLang="en-US" sz="1800" dirty="0"/>
              <a:t>来增加和删除元素时，序列对象在内存中的起始地址是不变的，仅仅是被改变值的元素地址发生变化，也就是所谓的</a:t>
            </a:r>
            <a:r>
              <a:rPr lang="en-US" altLang="zh-CN" sz="1800" dirty="0"/>
              <a:t>“</a:t>
            </a:r>
            <a:r>
              <a:rPr lang="zh-CN" altLang="en-US" sz="1800" dirty="0">
                <a:solidFill>
                  <a:srgbClr val="FF0000"/>
                </a:solidFill>
              </a:rPr>
              <a:t>原地操作</a:t>
            </a:r>
            <a:r>
              <a:rPr lang="en-US" altLang="zh-CN" sz="1800" dirty="0"/>
              <a:t>”</a:t>
            </a:r>
            <a:r>
              <a:rPr lang="zh-CN" altLang="en-US" sz="1800" dirty="0"/>
              <a:t>。</a:t>
            </a:r>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23528" y="97780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列表元素的增加</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1" name="文本占位符 22530"/>
          <p:cNvSpPr txBox="1"/>
          <p:nvPr/>
        </p:nvSpPr>
        <p:spPr bwMode="auto">
          <a:xfrm>
            <a:off x="1691680" y="3116470"/>
            <a:ext cx="3096344" cy="3408874"/>
          </a:xfrm>
          <a:prstGeom prst="rect">
            <a:avLst/>
          </a:prstGeom>
          <a:noFill/>
          <a:ln w="19050">
            <a:solidFill>
              <a:srgbClr val="0000FF"/>
            </a:solid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905" indent="-344805">
              <a:lnSpc>
                <a:spcPct val="80000"/>
              </a:lnSpc>
              <a:buSzPct val="90000"/>
              <a:buFont typeface="Arial" panose="020B0604020202020204" pitchFamily="34" charset="0"/>
              <a:buNone/>
            </a:pPr>
            <a:r>
              <a:rPr lang="en-US" altLang="zh-CN" sz="1600" dirty="0">
                <a:latin typeface="Consolas" panose="020B0609020204030204" charset="0"/>
              </a:rPr>
              <a:t>&gt;&gt;&gt; a = [1,2,4]</a:t>
            </a:r>
          </a:p>
          <a:p>
            <a:pPr marL="1905" indent="-344805">
              <a:lnSpc>
                <a:spcPct val="80000"/>
              </a:lnSpc>
              <a:buSzPct val="90000"/>
              <a:buFont typeface="Arial" panose="020B0604020202020204" pitchFamily="34" charset="0"/>
              <a:buNone/>
            </a:pPr>
            <a:r>
              <a:rPr lang="en-US" altLang="zh-CN" sz="1600" dirty="0">
                <a:latin typeface="Consolas" panose="020B0609020204030204" charset="0"/>
              </a:rPr>
              <a:t>&gt;&gt;&gt; b = [1,2,3]</a:t>
            </a:r>
          </a:p>
          <a:p>
            <a:pPr marL="1905" indent="-344805">
              <a:lnSpc>
                <a:spcPct val="80000"/>
              </a:lnSpc>
              <a:buSzPct val="90000"/>
              <a:buFont typeface="Arial" panose="020B0604020202020204" pitchFamily="34" charset="0"/>
              <a:buNone/>
            </a:pPr>
            <a:r>
              <a:rPr lang="en-US" altLang="zh-CN" sz="1600" dirty="0">
                <a:latin typeface="Consolas" panose="020B0609020204030204" charset="0"/>
              </a:rPr>
              <a:t>&gt;&gt;&gt; a == b</a:t>
            </a:r>
          </a:p>
          <a:p>
            <a:pPr marL="1905" indent="-344805">
              <a:lnSpc>
                <a:spcPct val="80000"/>
              </a:lnSpc>
              <a:buSzPct val="90000"/>
              <a:buFont typeface="Arial" panose="020B0604020202020204" pitchFamily="34" charset="0"/>
              <a:buNone/>
            </a:pPr>
            <a:r>
              <a:rPr lang="en-US" altLang="zh-CN" sz="1600" dirty="0">
                <a:solidFill>
                  <a:srgbClr val="0000FF"/>
                </a:solidFill>
                <a:latin typeface="Consolas" panose="020B0609020204030204" charset="0"/>
              </a:rPr>
              <a:t>False</a:t>
            </a:r>
          </a:p>
          <a:p>
            <a:pPr marL="1905" indent="-344805">
              <a:lnSpc>
                <a:spcPct val="80000"/>
              </a:lnSpc>
              <a:buSzPct val="90000"/>
              <a:buFont typeface="Arial" panose="020B0604020202020204" pitchFamily="34" charset="0"/>
              <a:buNone/>
            </a:pPr>
            <a:r>
              <a:rPr lang="en-US" altLang="zh-CN" sz="1600" dirty="0">
                <a:latin typeface="Consolas" panose="020B0609020204030204" charset="0"/>
              </a:rPr>
              <a:t>&gt;&gt;&gt; id(a) == id(b)</a:t>
            </a:r>
          </a:p>
          <a:p>
            <a:pPr marL="1905" indent="-344805">
              <a:lnSpc>
                <a:spcPct val="80000"/>
              </a:lnSpc>
              <a:buSzPct val="90000"/>
              <a:buFont typeface="Arial" panose="020B0604020202020204" pitchFamily="34" charset="0"/>
              <a:buNone/>
            </a:pPr>
            <a:r>
              <a:rPr lang="en-US" altLang="zh-CN" sz="1600" dirty="0">
                <a:solidFill>
                  <a:srgbClr val="0000FF"/>
                </a:solidFill>
                <a:latin typeface="Consolas" panose="020B0609020204030204" charset="0"/>
              </a:rPr>
              <a:t>False</a:t>
            </a:r>
          </a:p>
          <a:p>
            <a:pPr marL="1905" indent="-344805">
              <a:lnSpc>
                <a:spcPct val="80000"/>
              </a:lnSpc>
              <a:buSzPct val="90000"/>
              <a:buFont typeface="Arial" panose="020B0604020202020204" pitchFamily="34" charset="0"/>
              <a:buNone/>
            </a:pPr>
            <a:r>
              <a:rPr lang="en-US" altLang="zh-CN" sz="1600" dirty="0">
                <a:latin typeface="Consolas" panose="020B0609020204030204" charset="0"/>
              </a:rPr>
              <a:t>&gt;&gt;&gt; id(a[0]) == id(b[0])</a:t>
            </a:r>
          </a:p>
          <a:p>
            <a:pPr marL="1905" indent="-344805">
              <a:lnSpc>
                <a:spcPct val="80000"/>
              </a:lnSpc>
              <a:buSzPct val="90000"/>
              <a:buFont typeface="Arial" panose="020B0604020202020204" pitchFamily="34" charset="0"/>
              <a:buNone/>
            </a:pPr>
            <a:r>
              <a:rPr lang="en-US" altLang="zh-CN" sz="1600" dirty="0">
                <a:solidFill>
                  <a:srgbClr val="0000FF"/>
                </a:solidFill>
                <a:latin typeface="Consolas" panose="020B0609020204030204" charset="0"/>
              </a:rPr>
              <a:t>True</a:t>
            </a:r>
          </a:p>
          <a:p>
            <a:pPr marL="1905" indent="-344805">
              <a:lnSpc>
                <a:spcPct val="80000"/>
              </a:lnSpc>
              <a:buSzPct val="90000"/>
              <a:buFont typeface="Arial" panose="020B0604020202020204" pitchFamily="34" charset="0"/>
              <a:buNone/>
            </a:pPr>
            <a:r>
              <a:rPr lang="en-US" altLang="zh-CN" sz="1600" dirty="0">
                <a:latin typeface="Consolas" panose="020B0609020204030204" charset="0"/>
              </a:rPr>
              <a:t>&gt;&gt;&gt; a = [1,2,3]</a:t>
            </a:r>
          </a:p>
          <a:p>
            <a:pPr marL="1905" indent="-344805">
              <a:lnSpc>
                <a:spcPct val="80000"/>
              </a:lnSpc>
              <a:buSzPct val="90000"/>
              <a:buFont typeface="Arial" panose="020B0604020202020204" pitchFamily="34" charset="0"/>
              <a:buNone/>
            </a:pPr>
            <a:r>
              <a:rPr lang="en-US" altLang="zh-CN" sz="1600" dirty="0">
                <a:latin typeface="Consolas" panose="020B0609020204030204" charset="0"/>
              </a:rPr>
              <a:t>&gt;&gt;&gt; id(a)</a:t>
            </a:r>
          </a:p>
          <a:p>
            <a:pPr marL="1905" indent="-344805">
              <a:lnSpc>
                <a:spcPct val="80000"/>
              </a:lnSpc>
              <a:buSzPct val="90000"/>
              <a:buFont typeface="Arial" panose="020B0604020202020204" pitchFamily="34" charset="0"/>
              <a:buNone/>
            </a:pPr>
            <a:r>
              <a:rPr lang="en-US" altLang="zh-CN" sz="1600" dirty="0">
                <a:solidFill>
                  <a:srgbClr val="0000FF"/>
                </a:solidFill>
                <a:latin typeface="Consolas" panose="020B0609020204030204" charset="0"/>
              </a:rPr>
              <a:t>25289752</a:t>
            </a:r>
          </a:p>
          <a:p>
            <a:pPr marL="1905" indent="-344805">
              <a:lnSpc>
                <a:spcPct val="80000"/>
              </a:lnSpc>
              <a:buSzPct val="90000"/>
              <a:buFont typeface="Arial" panose="020B0604020202020204" pitchFamily="34" charset="0"/>
              <a:buNone/>
            </a:pPr>
            <a:r>
              <a:rPr lang="en-US" altLang="zh-CN" sz="1600" dirty="0">
                <a:latin typeface="Consolas" panose="020B0609020204030204" charset="0"/>
              </a:rPr>
              <a:t>&gt;&gt;&gt; </a:t>
            </a:r>
            <a:r>
              <a:rPr lang="en-US" altLang="zh-CN" sz="1600" dirty="0" err="1">
                <a:latin typeface="Consolas" panose="020B0609020204030204" charset="0"/>
              </a:rPr>
              <a:t>a.append</a:t>
            </a:r>
            <a:r>
              <a:rPr lang="en-US" altLang="zh-CN" sz="1600" dirty="0">
                <a:latin typeface="Consolas" panose="020B0609020204030204" charset="0"/>
              </a:rPr>
              <a:t>(4)</a:t>
            </a:r>
          </a:p>
          <a:p>
            <a:pPr marL="1905" indent="-344805">
              <a:lnSpc>
                <a:spcPct val="80000"/>
              </a:lnSpc>
              <a:buSzPct val="90000"/>
              <a:buFont typeface="Arial" panose="020B0604020202020204" pitchFamily="34" charset="0"/>
              <a:buNone/>
            </a:pPr>
            <a:r>
              <a:rPr lang="en-US" altLang="zh-CN" sz="1600" dirty="0">
                <a:latin typeface="Consolas" panose="020B0609020204030204" charset="0"/>
              </a:rPr>
              <a:t>&gt;&gt;&gt; id(a)</a:t>
            </a:r>
          </a:p>
          <a:p>
            <a:pPr marL="1905" indent="-344805">
              <a:lnSpc>
                <a:spcPct val="80000"/>
              </a:lnSpc>
              <a:buSzPct val="90000"/>
              <a:buFont typeface="Arial" panose="020B0604020202020204" pitchFamily="34" charset="0"/>
              <a:buNone/>
            </a:pPr>
            <a:r>
              <a:rPr lang="en-US" altLang="zh-CN" sz="1600" dirty="0">
                <a:solidFill>
                  <a:srgbClr val="0000FF"/>
                </a:solidFill>
                <a:latin typeface="Consolas" panose="020B0609020204030204" charset="0"/>
              </a:rPr>
              <a:t>25289752</a:t>
            </a:r>
          </a:p>
        </p:txBody>
      </p:sp>
      <p:sp>
        <p:nvSpPr>
          <p:cNvPr id="12" name="文本占位符 22530"/>
          <p:cNvSpPr>
            <a:spLocks noGrp="1"/>
          </p:cNvSpPr>
          <p:nvPr/>
        </p:nvSpPr>
        <p:spPr>
          <a:xfrm>
            <a:off x="5396440" y="3116470"/>
            <a:ext cx="2540047" cy="3408874"/>
          </a:xfrm>
          <a:prstGeom prst="rect">
            <a:avLst/>
          </a:prstGeom>
          <a:noFill/>
          <a:ln w="19050" cap="flat" cmpd="sng">
            <a:solidFill>
              <a:srgbClr val="0000FF"/>
            </a:solidFill>
            <a:prstDash val="solid"/>
            <a:round/>
            <a:headEnd type="none" w="med" len="med"/>
            <a:tailEnd type="none" w="med" len="med"/>
          </a:ln>
        </p:spPr>
        <p:txBody>
          <a:bodyPr anchor="t"/>
          <a:lstStyle/>
          <a:p>
            <a:pPr marL="1905" indent="-344805">
              <a:lnSpc>
                <a:spcPct val="80000"/>
              </a:lnSpc>
              <a:spcBef>
                <a:spcPct val="20000"/>
              </a:spcBef>
              <a:buClr>
                <a:schemeClr val="hlink"/>
              </a:buClr>
              <a:buSzPct val="90000"/>
            </a:pPr>
            <a:r>
              <a:rPr lang="en-US" altLang="zh-CN" sz="1600" dirty="0">
                <a:latin typeface="Consolas" panose="020B0609020204030204" charset="0"/>
                <a:ea typeface="宋体" panose="02010600030101010101" pitchFamily="2" charset="-122"/>
              </a:rPr>
              <a:t>&gt;&gt;&gt; </a:t>
            </a:r>
            <a:r>
              <a:rPr lang="en-US" altLang="zh-CN" sz="1600" dirty="0" err="1">
                <a:latin typeface="Consolas" panose="020B0609020204030204" charset="0"/>
                <a:ea typeface="宋体" panose="02010600030101010101" pitchFamily="2" charset="-122"/>
              </a:rPr>
              <a:t>a.remove</a:t>
            </a:r>
            <a:r>
              <a:rPr lang="en-US" altLang="zh-CN" sz="1600" dirty="0">
                <a:latin typeface="Consolas" panose="020B0609020204030204" charset="0"/>
                <a:ea typeface="宋体" panose="02010600030101010101" pitchFamily="2" charset="-122"/>
              </a:rPr>
              <a:t>(3)</a:t>
            </a:r>
          </a:p>
          <a:p>
            <a:pPr marL="1905" indent="-344805">
              <a:lnSpc>
                <a:spcPct val="80000"/>
              </a:lnSpc>
              <a:spcBef>
                <a:spcPct val="20000"/>
              </a:spcBef>
              <a:buClr>
                <a:schemeClr val="hlink"/>
              </a:buClr>
              <a:buSzPct val="90000"/>
            </a:pPr>
            <a:r>
              <a:rPr lang="en-US" altLang="zh-CN" sz="1600" dirty="0">
                <a:latin typeface="Consolas" panose="020B0609020204030204" charset="0"/>
                <a:ea typeface="宋体" panose="02010600030101010101" pitchFamily="2" charset="-122"/>
              </a:rPr>
              <a:t>&gt;&gt;&gt; a</a:t>
            </a:r>
          </a:p>
          <a:p>
            <a:pPr marL="1905" indent="-344805">
              <a:lnSpc>
                <a:spcPct val="80000"/>
              </a:lnSpc>
              <a:spcBef>
                <a:spcPct val="20000"/>
              </a:spcBef>
              <a:buClr>
                <a:schemeClr val="hlink"/>
              </a:buClr>
              <a:buSzPct val="90000"/>
            </a:pPr>
            <a:r>
              <a:rPr lang="en-US" altLang="zh-CN" sz="1600" dirty="0">
                <a:solidFill>
                  <a:srgbClr val="0000FF"/>
                </a:solidFill>
                <a:latin typeface="Consolas" panose="020B0609020204030204" charset="0"/>
                <a:ea typeface="宋体" panose="02010600030101010101" pitchFamily="2" charset="-122"/>
              </a:rPr>
              <a:t>[1, 2, 4]</a:t>
            </a:r>
          </a:p>
          <a:p>
            <a:pPr marL="1905" indent="-344805">
              <a:lnSpc>
                <a:spcPct val="80000"/>
              </a:lnSpc>
              <a:spcBef>
                <a:spcPct val="20000"/>
              </a:spcBef>
              <a:buClr>
                <a:schemeClr val="hlink"/>
              </a:buClr>
              <a:buSzPct val="90000"/>
            </a:pPr>
            <a:r>
              <a:rPr lang="en-US" altLang="zh-CN" sz="1600" dirty="0">
                <a:latin typeface="Consolas" panose="020B0609020204030204" charset="0"/>
                <a:ea typeface="宋体" panose="02010600030101010101" pitchFamily="2" charset="-122"/>
              </a:rPr>
              <a:t>&gt;&gt;&gt; id(a)</a:t>
            </a:r>
          </a:p>
          <a:p>
            <a:pPr marL="1905" indent="-344805">
              <a:lnSpc>
                <a:spcPct val="80000"/>
              </a:lnSpc>
              <a:spcBef>
                <a:spcPct val="20000"/>
              </a:spcBef>
              <a:buClr>
                <a:schemeClr val="hlink"/>
              </a:buClr>
              <a:buSzPct val="90000"/>
            </a:pPr>
            <a:r>
              <a:rPr lang="en-US" altLang="zh-CN" sz="1600" dirty="0">
                <a:solidFill>
                  <a:srgbClr val="0000FF"/>
                </a:solidFill>
                <a:latin typeface="Consolas" panose="020B0609020204030204" charset="0"/>
                <a:ea typeface="宋体" panose="02010600030101010101" pitchFamily="2" charset="-122"/>
              </a:rPr>
              <a:t>25289752</a:t>
            </a:r>
          </a:p>
          <a:p>
            <a:pPr marL="1905" indent="-344805">
              <a:lnSpc>
                <a:spcPct val="80000"/>
              </a:lnSpc>
              <a:spcBef>
                <a:spcPct val="20000"/>
              </a:spcBef>
              <a:buClr>
                <a:schemeClr val="hlink"/>
              </a:buClr>
              <a:buSzPct val="90000"/>
            </a:pPr>
            <a:r>
              <a:rPr lang="en-US" altLang="zh-CN" sz="1600" dirty="0">
                <a:latin typeface="Consolas" panose="020B0609020204030204" charset="0"/>
                <a:ea typeface="宋体" panose="02010600030101010101" pitchFamily="2" charset="-122"/>
              </a:rPr>
              <a:t>&gt;&gt;&gt; a[0] = 5</a:t>
            </a:r>
          </a:p>
          <a:p>
            <a:pPr marL="1905" indent="-344805">
              <a:lnSpc>
                <a:spcPct val="80000"/>
              </a:lnSpc>
              <a:spcBef>
                <a:spcPct val="20000"/>
              </a:spcBef>
              <a:buClr>
                <a:schemeClr val="hlink"/>
              </a:buClr>
              <a:buSzPct val="90000"/>
            </a:pPr>
            <a:r>
              <a:rPr lang="en-US" altLang="zh-CN" sz="1600" dirty="0">
                <a:latin typeface="Consolas" panose="020B0609020204030204" charset="0"/>
                <a:ea typeface="宋体" panose="02010600030101010101" pitchFamily="2" charset="-122"/>
              </a:rPr>
              <a:t>&gt;&gt;&gt; a</a:t>
            </a:r>
          </a:p>
          <a:p>
            <a:pPr marL="1905" indent="-344805">
              <a:lnSpc>
                <a:spcPct val="80000"/>
              </a:lnSpc>
              <a:spcBef>
                <a:spcPct val="20000"/>
              </a:spcBef>
              <a:buClr>
                <a:schemeClr val="hlink"/>
              </a:buClr>
              <a:buSzPct val="90000"/>
            </a:pPr>
            <a:r>
              <a:rPr lang="en-US" altLang="zh-CN" sz="1600" dirty="0">
                <a:solidFill>
                  <a:srgbClr val="0000FF"/>
                </a:solidFill>
                <a:latin typeface="Consolas" panose="020B0609020204030204" charset="0"/>
                <a:ea typeface="宋体" panose="02010600030101010101" pitchFamily="2" charset="-122"/>
              </a:rPr>
              <a:t>[5, 2, 4]</a:t>
            </a:r>
          </a:p>
          <a:p>
            <a:pPr marL="1905" indent="-344805">
              <a:lnSpc>
                <a:spcPct val="80000"/>
              </a:lnSpc>
              <a:spcBef>
                <a:spcPct val="20000"/>
              </a:spcBef>
              <a:buClr>
                <a:schemeClr val="hlink"/>
              </a:buClr>
              <a:buSzPct val="90000"/>
            </a:pPr>
            <a:r>
              <a:rPr lang="en-US" altLang="zh-CN" sz="1600" dirty="0">
                <a:latin typeface="Consolas" panose="020B0609020204030204" charset="0"/>
                <a:ea typeface="宋体" panose="02010600030101010101" pitchFamily="2" charset="-122"/>
              </a:rPr>
              <a:t>&gt;&gt;&gt; id(a)</a:t>
            </a:r>
          </a:p>
          <a:p>
            <a:pPr marL="1905" indent="-344805">
              <a:lnSpc>
                <a:spcPct val="80000"/>
              </a:lnSpc>
              <a:spcBef>
                <a:spcPct val="20000"/>
              </a:spcBef>
              <a:buClr>
                <a:schemeClr val="hlink"/>
              </a:buClr>
              <a:buSzPct val="90000"/>
            </a:pPr>
            <a:r>
              <a:rPr lang="en-US" altLang="zh-CN" sz="1600" dirty="0">
                <a:solidFill>
                  <a:srgbClr val="0000FF"/>
                </a:solidFill>
                <a:latin typeface="Consolas" panose="020B0609020204030204" charset="0"/>
                <a:ea typeface="宋体" panose="02010600030101010101" pitchFamily="2" charset="-122"/>
              </a:rPr>
              <a:t>25289752</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12</a:t>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占位符 23554"/>
          <p:cNvSpPr>
            <a:spLocks noGrp="1"/>
          </p:cNvSpPr>
          <p:nvPr>
            <p:ph idx="1"/>
          </p:nvPr>
        </p:nvSpPr>
        <p:spPr>
          <a:xfrm>
            <a:off x="467544" y="1340769"/>
            <a:ext cx="8507288" cy="3024336"/>
          </a:xfrm>
        </p:spPr>
        <p:txBody>
          <a:bodyPr anchor="t"/>
          <a:lstStyle/>
          <a:p>
            <a:pPr marL="1905" indent="-344805">
              <a:spcBef>
                <a:spcPts val="300"/>
              </a:spcBef>
              <a:buSzPct val="90000"/>
              <a:buNone/>
            </a:pPr>
            <a:r>
              <a:rPr lang="zh-CN" altLang="en-US" sz="2000" b="1" dirty="0"/>
              <a:t>（</a:t>
            </a:r>
            <a:r>
              <a:rPr lang="en-US" altLang="zh-CN" sz="2000" b="1" dirty="0"/>
              <a:t>3</a:t>
            </a:r>
            <a:r>
              <a:rPr lang="zh-CN" altLang="en-US" sz="2000" b="1" dirty="0"/>
              <a:t>）使用列表对象的</a:t>
            </a:r>
            <a:r>
              <a:rPr lang="en-US" altLang="zh-CN" sz="2000" b="1" dirty="0"/>
              <a:t>extend()</a:t>
            </a:r>
            <a:r>
              <a:rPr lang="zh-CN" altLang="en-US" sz="2000" b="1" dirty="0"/>
              <a:t>方法可以将另一个迭代对象的所有元素添加 </a:t>
            </a:r>
            <a:endParaRPr lang="en-US" altLang="zh-CN" sz="2000" b="1" dirty="0"/>
          </a:p>
          <a:p>
            <a:pPr marL="1905" indent="-344805">
              <a:spcBef>
                <a:spcPts val="300"/>
              </a:spcBef>
              <a:buSzPct val="90000"/>
              <a:buNone/>
            </a:pPr>
            <a:r>
              <a:rPr lang="en-US" altLang="zh-CN" sz="2000" b="1" dirty="0"/>
              <a:t>         </a:t>
            </a:r>
            <a:r>
              <a:rPr lang="zh-CN" altLang="en-US" sz="2000" b="1" dirty="0"/>
              <a:t>至该列表对象</a:t>
            </a:r>
            <a:r>
              <a:rPr lang="zh-CN" altLang="en-US" sz="2000" b="1" dirty="0">
                <a:solidFill>
                  <a:srgbClr val="FF0000"/>
                </a:solidFill>
              </a:rPr>
              <a:t>尾部</a:t>
            </a:r>
            <a:r>
              <a:rPr lang="zh-CN" altLang="en-US" sz="2000" b="1" dirty="0"/>
              <a:t>。</a:t>
            </a:r>
            <a:endParaRPr lang="en-US" altLang="zh-CN" sz="2000" b="1" dirty="0"/>
          </a:p>
          <a:p>
            <a:pPr marL="1905" indent="-344805">
              <a:spcBef>
                <a:spcPts val="300"/>
              </a:spcBef>
              <a:buClr>
                <a:srgbClr val="FF0000"/>
              </a:buClr>
              <a:buSzPct val="90000"/>
              <a:buFont typeface="Arial" panose="020B0604020202020204" pitchFamily="34" charset="0"/>
              <a:buChar char="•"/>
            </a:pPr>
            <a:r>
              <a:rPr lang="zh-CN" altLang="en-US" sz="2000" b="1" dirty="0"/>
              <a:t>通过</a:t>
            </a:r>
            <a:r>
              <a:rPr lang="en-US" altLang="zh-CN" sz="2000" b="1" dirty="0"/>
              <a:t>extend()</a:t>
            </a:r>
            <a:r>
              <a:rPr lang="zh-CN" altLang="en-US" sz="2000" b="1" dirty="0"/>
              <a:t>方法来增加列表元素也不改变其内存首地址，属</a:t>
            </a:r>
            <a:r>
              <a:rPr lang="zh-CN" altLang="en-US" sz="2000" b="1" dirty="0">
                <a:solidFill>
                  <a:srgbClr val="FF0000"/>
                </a:solidFill>
              </a:rPr>
              <a:t>原地操作</a:t>
            </a:r>
            <a:r>
              <a:rPr lang="zh-CN" altLang="en-US" sz="2000" b="1" dirty="0"/>
              <a:t>。</a:t>
            </a:r>
          </a:p>
          <a:p>
            <a:pPr marL="802005" lvl="2" indent="-344805">
              <a:lnSpc>
                <a:spcPct val="90000"/>
              </a:lnSpc>
              <a:spcBef>
                <a:spcPts val="0"/>
              </a:spcBef>
              <a:buClr>
                <a:srgbClr val="FF0000"/>
              </a:buClr>
              <a:buSzPct val="90000"/>
              <a:buFont typeface="Wingdings" panose="05000000000000000000" pitchFamily="2" charset="2"/>
              <a:buChar char="ü"/>
            </a:pPr>
            <a:endParaRPr lang="en-US" altLang="zh-CN" sz="1600" dirty="0">
              <a:latin typeface="Consolas" panose="020B0609020204030204" charset="0"/>
            </a:endParaRPr>
          </a:p>
          <a:p>
            <a:pPr marL="802005" lvl="2" indent="-344805">
              <a:lnSpc>
                <a:spcPct val="90000"/>
              </a:lnSpc>
              <a:spcBef>
                <a:spcPts val="0"/>
              </a:spcBef>
              <a:buClr>
                <a:srgbClr val="FF0000"/>
              </a:buClr>
              <a:buSzPct val="90000"/>
              <a:buFont typeface="Wingdings" panose="05000000000000000000" pitchFamily="2" charset="2"/>
              <a:buChar char="ü"/>
            </a:pPr>
            <a:r>
              <a:rPr lang="en-US" altLang="zh-CN" sz="1600" dirty="0">
                <a:latin typeface="Consolas" panose="020B0609020204030204" charset="0"/>
              </a:rPr>
              <a:t>&gt;&gt;&gt; a= [1,2,3]</a:t>
            </a:r>
          </a:p>
          <a:p>
            <a:pPr marL="457200" lvl="2" indent="0">
              <a:lnSpc>
                <a:spcPct val="90000"/>
              </a:lnSpc>
              <a:spcBef>
                <a:spcPts val="0"/>
              </a:spcBef>
              <a:buClr>
                <a:srgbClr val="FF0000"/>
              </a:buClr>
              <a:buSzPct val="90000"/>
              <a:buNone/>
            </a:pPr>
            <a:r>
              <a:rPr lang="en-US" altLang="zh-CN" sz="1600" dirty="0">
                <a:latin typeface="Consolas" panose="020B0609020204030204" charset="0"/>
              </a:rPr>
              <a:t>   &gt;&gt;&gt; id(a)</a:t>
            </a:r>
          </a:p>
          <a:p>
            <a:pPr marL="457200" lvl="2" indent="0">
              <a:lnSpc>
                <a:spcPct val="90000"/>
              </a:lnSpc>
              <a:spcBef>
                <a:spcPts val="0"/>
              </a:spcBef>
              <a:buClr>
                <a:srgbClr val="FF0000"/>
              </a:buClr>
              <a:buSzPct val="90000"/>
              <a:buNone/>
            </a:pPr>
            <a:r>
              <a:rPr lang="en-US" altLang="zh-CN" sz="1600" dirty="0">
                <a:latin typeface="Consolas" panose="020B0609020204030204" charset="0"/>
              </a:rPr>
              <a:t>   </a:t>
            </a:r>
            <a:r>
              <a:rPr lang="en-US" altLang="zh-CN" sz="1600" dirty="0">
                <a:solidFill>
                  <a:srgbClr val="0000FF"/>
                </a:solidFill>
                <a:latin typeface="Consolas" panose="020B0609020204030204" charset="0"/>
              </a:rPr>
              <a:t>46036232</a:t>
            </a:r>
          </a:p>
          <a:p>
            <a:pPr marL="457200" lvl="2" indent="0">
              <a:lnSpc>
                <a:spcPct val="90000"/>
              </a:lnSpc>
              <a:spcBef>
                <a:spcPts val="0"/>
              </a:spcBef>
              <a:buClr>
                <a:srgbClr val="FF0000"/>
              </a:buClr>
              <a:buSzPct val="90000"/>
              <a:buNone/>
            </a:pPr>
            <a:r>
              <a:rPr lang="en-US" altLang="zh-CN" sz="1600" dirty="0">
                <a:latin typeface="Consolas" panose="020B0609020204030204" charset="0"/>
              </a:rPr>
              <a:t>   &gt;&gt;&gt; </a:t>
            </a:r>
            <a:r>
              <a:rPr lang="en-US" altLang="zh-CN" sz="1600" dirty="0" err="1">
                <a:latin typeface="Consolas" panose="020B0609020204030204" charset="0"/>
              </a:rPr>
              <a:t>a.extend</a:t>
            </a:r>
            <a:r>
              <a:rPr lang="en-US" altLang="zh-CN" sz="1600" dirty="0">
                <a:latin typeface="Consolas" panose="020B0609020204030204" charset="0"/>
              </a:rPr>
              <a:t>([2,3,4])</a:t>
            </a:r>
          </a:p>
          <a:p>
            <a:pPr marL="457200" lvl="2" indent="0">
              <a:lnSpc>
                <a:spcPct val="90000"/>
              </a:lnSpc>
              <a:spcBef>
                <a:spcPts val="0"/>
              </a:spcBef>
              <a:buClr>
                <a:srgbClr val="FF0000"/>
              </a:buClr>
              <a:buSzPct val="90000"/>
              <a:buNone/>
            </a:pPr>
            <a:r>
              <a:rPr lang="en-US" altLang="zh-CN" sz="1600" dirty="0">
                <a:latin typeface="Consolas" panose="020B0609020204030204" charset="0"/>
              </a:rPr>
              <a:t>   &gt;&gt;&gt; id(a)</a:t>
            </a:r>
          </a:p>
          <a:p>
            <a:pPr marL="457200" lvl="2" indent="0">
              <a:lnSpc>
                <a:spcPct val="90000"/>
              </a:lnSpc>
              <a:spcBef>
                <a:spcPts val="0"/>
              </a:spcBef>
              <a:buClr>
                <a:srgbClr val="FF0000"/>
              </a:buClr>
              <a:buSzPct val="90000"/>
              <a:buNone/>
            </a:pPr>
            <a:r>
              <a:rPr lang="en-US" altLang="zh-CN" sz="1600" dirty="0">
                <a:solidFill>
                  <a:srgbClr val="0000FF"/>
                </a:solidFill>
                <a:latin typeface="Consolas" panose="020B0609020204030204" charset="0"/>
              </a:rPr>
              <a:t>   46036232</a:t>
            </a:r>
          </a:p>
          <a:p>
            <a:pPr marL="457200" lvl="2" indent="0">
              <a:lnSpc>
                <a:spcPct val="90000"/>
              </a:lnSpc>
              <a:spcBef>
                <a:spcPts val="0"/>
              </a:spcBef>
              <a:buClr>
                <a:srgbClr val="FF0000"/>
              </a:buClr>
              <a:buSzPct val="90000"/>
              <a:buNone/>
            </a:pPr>
            <a:r>
              <a:rPr lang="en-US" altLang="zh-CN" sz="1600" dirty="0">
                <a:latin typeface="Consolas" panose="020B0609020204030204" charset="0"/>
              </a:rPr>
              <a:t>   &gt;&gt;&gt; print(a)</a:t>
            </a:r>
          </a:p>
          <a:p>
            <a:pPr marL="457200" lvl="2" indent="0">
              <a:lnSpc>
                <a:spcPct val="90000"/>
              </a:lnSpc>
              <a:spcBef>
                <a:spcPts val="0"/>
              </a:spcBef>
              <a:buClr>
                <a:srgbClr val="FF0000"/>
              </a:buClr>
              <a:buSzPct val="90000"/>
              <a:buNone/>
            </a:pPr>
            <a:r>
              <a:rPr lang="en-US" altLang="zh-CN" sz="1600" dirty="0">
                <a:latin typeface="Consolas" panose="020B0609020204030204" charset="0"/>
              </a:rPr>
              <a:t>   </a:t>
            </a:r>
            <a:r>
              <a:rPr lang="en-US" altLang="zh-CN" sz="1600" dirty="0">
                <a:solidFill>
                  <a:srgbClr val="0000FF"/>
                </a:solidFill>
                <a:latin typeface="Consolas" panose="020B0609020204030204" charset="0"/>
              </a:rPr>
              <a:t>[1, 2, 3, 2, 3, 4]</a:t>
            </a:r>
            <a:endParaRPr lang="en-US" altLang="zh-CN" sz="1350" dirty="0">
              <a:solidFill>
                <a:srgbClr val="0000FF"/>
              </a:solidFill>
              <a:latin typeface="Consolas" panose="020B0609020204030204" charset="0"/>
            </a:endParaRPr>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23528" y="97780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列表元素的增加</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1" name="文本占位符 24578"/>
          <p:cNvSpPr txBox="1"/>
          <p:nvPr/>
        </p:nvSpPr>
        <p:spPr bwMode="auto">
          <a:xfrm>
            <a:off x="687477" y="4365105"/>
            <a:ext cx="8229600" cy="1944215"/>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905" indent="-344805">
              <a:lnSpc>
                <a:spcPct val="150000"/>
              </a:lnSpc>
              <a:spcBef>
                <a:spcPts val="300"/>
              </a:spcBef>
              <a:buSzPct val="90000"/>
              <a:buNone/>
            </a:pPr>
            <a:r>
              <a:rPr lang="zh-CN" altLang="en-US" sz="2000" b="1" dirty="0"/>
              <a:t>（</a:t>
            </a:r>
            <a:r>
              <a:rPr lang="en-US" altLang="zh-CN" sz="2000" b="1" dirty="0"/>
              <a:t>4</a:t>
            </a:r>
            <a:r>
              <a:rPr lang="zh-CN" altLang="en-US" sz="2000" b="1" dirty="0"/>
              <a:t>）使用列表对象的</a:t>
            </a:r>
            <a:r>
              <a:rPr lang="en-US" altLang="zh-CN" sz="2000" b="1" dirty="0"/>
              <a:t>insert()</a:t>
            </a:r>
            <a:r>
              <a:rPr lang="zh-CN" altLang="en-US" sz="2000" b="1" dirty="0"/>
              <a:t>方法将元素添加至列表的</a:t>
            </a:r>
            <a:r>
              <a:rPr lang="zh-CN" altLang="en-US" sz="2000" b="1" dirty="0">
                <a:solidFill>
                  <a:srgbClr val="FF0000"/>
                </a:solidFill>
              </a:rPr>
              <a:t>指定位置</a:t>
            </a:r>
            <a:r>
              <a:rPr lang="zh-CN" altLang="en-US" sz="2000" b="1" dirty="0"/>
              <a:t>。</a:t>
            </a:r>
            <a:endParaRPr lang="en-US" altLang="zh-CN" sz="2000" b="1" dirty="0"/>
          </a:p>
          <a:p>
            <a:pPr marL="1905" indent="-344805">
              <a:lnSpc>
                <a:spcPts val="1200"/>
              </a:lnSpc>
              <a:spcBef>
                <a:spcPts val="0"/>
              </a:spcBef>
              <a:buSzPct val="90000"/>
              <a:buNone/>
            </a:pPr>
            <a:endParaRPr lang="zh-CN" altLang="en-US" sz="2000" b="1" dirty="0"/>
          </a:p>
          <a:p>
            <a:pPr marL="802005" lvl="2" indent="-344805">
              <a:lnSpc>
                <a:spcPct val="90000"/>
              </a:lnSpc>
              <a:spcBef>
                <a:spcPts val="0"/>
              </a:spcBef>
              <a:buClr>
                <a:srgbClr val="FF0000"/>
              </a:buClr>
              <a:buSzPct val="90000"/>
              <a:buFont typeface="Wingdings" panose="05000000000000000000" pitchFamily="2" charset="2"/>
              <a:buChar char="ü"/>
            </a:pPr>
            <a:r>
              <a:rPr lang="en-US" altLang="zh-CN" sz="1600" dirty="0">
                <a:latin typeface="Consolas" panose="020B0609020204030204" charset="0"/>
              </a:rPr>
              <a:t>&gt;&gt;&gt; </a:t>
            </a:r>
            <a:r>
              <a:rPr lang="en-US" altLang="zh-CN" sz="1600" dirty="0" err="1">
                <a:latin typeface="Consolas" panose="020B0609020204030204" charset="0"/>
              </a:rPr>
              <a:t>a.insert</a:t>
            </a:r>
            <a:r>
              <a:rPr lang="en-US" altLang="zh-CN" sz="1600" dirty="0">
                <a:latin typeface="Consolas" panose="020B0609020204030204" charset="0"/>
              </a:rPr>
              <a:t>(3, 6)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在下标为</a:t>
            </a:r>
            <a:r>
              <a:rPr lang="en-US" altLang="zh-CN" sz="1600" dirty="0">
                <a:solidFill>
                  <a:srgbClr val="0000FF"/>
                </a:solidFill>
                <a:latin typeface="Consolas" panose="020B0609020204030204" charset="0"/>
              </a:rPr>
              <a:t>3</a:t>
            </a:r>
            <a:r>
              <a:rPr lang="zh-CN" altLang="en-US" sz="1600" dirty="0">
                <a:solidFill>
                  <a:srgbClr val="0000FF"/>
                </a:solidFill>
                <a:latin typeface="Consolas" panose="020B0609020204030204" charset="0"/>
              </a:rPr>
              <a:t>的位置插入元素</a:t>
            </a:r>
            <a:r>
              <a:rPr lang="en-US" altLang="zh-CN" sz="1600" dirty="0">
                <a:solidFill>
                  <a:srgbClr val="0000FF"/>
                </a:solidFill>
                <a:latin typeface="Consolas" panose="020B0609020204030204" charset="0"/>
              </a:rPr>
              <a:t>6</a:t>
            </a:r>
          </a:p>
          <a:p>
            <a:pPr marL="1905" indent="-344805">
              <a:buSzPct val="90000"/>
              <a:buNone/>
            </a:pPr>
            <a:r>
              <a:rPr lang="en-US" altLang="zh-CN" sz="1600" dirty="0">
                <a:latin typeface="Consolas" panose="020B0609020204030204" charset="0"/>
              </a:rPr>
              <a:t>       &gt;&gt;&gt; print(a)</a:t>
            </a:r>
          </a:p>
          <a:p>
            <a:pPr marL="1905" indent="-344805">
              <a:buSzPct val="90000"/>
              <a:buNone/>
            </a:pPr>
            <a:r>
              <a:rPr lang="en-US" altLang="zh-CN" sz="1600" dirty="0">
                <a:latin typeface="Consolas" panose="020B0609020204030204" charset="0"/>
              </a:rPr>
              <a:t>       [1, 2, 3, 6, 2, 3, 4]</a:t>
            </a:r>
          </a:p>
          <a:p>
            <a:pPr marL="1905" indent="-344805">
              <a:buSzPct val="90000"/>
              <a:buNone/>
            </a:pPr>
            <a:r>
              <a:rPr lang="en-US" altLang="zh-CN" sz="1600" dirty="0">
                <a:latin typeface="Consolas" panose="020B0609020204030204" charset="0"/>
              </a:rPr>
              <a:t>       &gt;&gt;&gt; id(a)</a:t>
            </a:r>
          </a:p>
          <a:p>
            <a:pPr marL="1905" indent="-344805">
              <a:buSzPct val="90000"/>
              <a:buNone/>
            </a:pPr>
            <a:r>
              <a:rPr lang="en-US" altLang="zh-CN" sz="1600" dirty="0">
                <a:latin typeface="Consolas" panose="020B0609020204030204" charset="0"/>
              </a:rPr>
              <a:t>       </a:t>
            </a:r>
            <a:r>
              <a:rPr lang="en-US" altLang="zh-CN" sz="1600" dirty="0">
                <a:solidFill>
                  <a:srgbClr val="0000FF"/>
                </a:solidFill>
                <a:latin typeface="Consolas" panose="020B0609020204030204" charset="0"/>
              </a:rPr>
              <a:t>46036232 </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13</a:t>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65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650">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650">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650">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650">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占位符 25602"/>
          <p:cNvSpPr>
            <a:spLocks noGrp="1"/>
          </p:cNvSpPr>
          <p:nvPr>
            <p:ph idx="1"/>
          </p:nvPr>
        </p:nvSpPr>
        <p:spPr>
          <a:xfrm>
            <a:off x="588214" y="1356294"/>
            <a:ext cx="8229600" cy="4678451"/>
          </a:xfrm>
        </p:spPr>
        <p:txBody>
          <a:bodyPr anchor="t"/>
          <a:lstStyle/>
          <a:p>
            <a:pPr>
              <a:spcBef>
                <a:spcPts val="600"/>
              </a:spcBef>
              <a:buClr>
                <a:srgbClr val="FF0000"/>
              </a:buClr>
              <a:buSzPct val="90000"/>
              <a:buFont typeface="Wingdings" panose="05000000000000000000" charset="0"/>
              <a:buChar char="n"/>
            </a:pPr>
            <a:r>
              <a:rPr lang="zh-CN" altLang="en-US" sz="2400" dirty="0"/>
              <a:t>应</a:t>
            </a:r>
            <a:r>
              <a:rPr lang="zh-CN" altLang="en-US" sz="2400" b="1" dirty="0">
                <a:solidFill>
                  <a:srgbClr val="FF0000"/>
                </a:solidFill>
              </a:rPr>
              <a:t>尽量从列表尾部进行元素的增加与删除操作</a:t>
            </a:r>
            <a:r>
              <a:rPr lang="zh-CN" altLang="en-US" sz="2400" dirty="0"/>
              <a:t>。</a:t>
            </a:r>
          </a:p>
          <a:p>
            <a:pPr lvl="1">
              <a:spcBef>
                <a:spcPts val="300"/>
              </a:spcBef>
              <a:spcAft>
                <a:spcPts val="0"/>
              </a:spcAft>
              <a:buClr>
                <a:srgbClr val="FF0000"/>
              </a:buClr>
              <a:buSzPct val="90000"/>
              <a:buFont typeface="Wingdings" panose="05000000000000000000" charset="0"/>
              <a:buChar char="ü"/>
            </a:pPr>
            <a:r>
              <a:rPr lang="zh-CN" altLang="en-US" sz="1800" dirty="0"/>
              <a:t>列表的</a:t>
            </a:r>
            <a:r>
              <a:rPr lang="en-US" altLang="zh-CN" sz="1800" dirty="0"/>
              <a:t>insert()</a:t>
            </a:r>
            <a:r>
              <a:rPr lang="zh-CN" altLang="en-US" sz="1800" dirty="0"/>
              <a:t>可在列表的任意位置插入元素，但由于列表的自动内存管理功能，</a:t>
            </a:r>
            <a:r>
              <a:rPr lang="en-US" altLang="zh-CN" sz="1800" dirty="0">
                <a:solidFill>
                  <a:srgbClr val="FF0000"/>
                </a:solidFill>
              </a:rPr>
              <a:t>insert()</a:t>
            </a:r>
            <a:r>
              <a:rPr lang="zh-CN" altLang="en-US" sz="1800" dirty="0">
                <a:solidFill>
                  <a:srgbClr val="FF0000"/>
                </a:solidFill>
              </a:rPr>
              <a:t>会引起插入位置之后所有元素的移动</a:t>
            </a:r>
            <a:r>
              <a:rPr lang="zh-CN" altLang="en-US" sz="1800" dirty="0"/>
              <a:t>，这会影响处理速度。</a:t>
            </a:r>
          </a:p>
          <a:p>
            <a:pPr lvl="1">
              <a:spcBef>
                <a:spcPts val="300"/>
              </a:spcBef>
              <a:spcAft>
                <a:spcPts val="0"/>
              </a:spcAft>
              <a:buClr>
                <a:srgbClr val="FF0000"/>
              </a:buClr>
              <a:buSzPct val="90000"/>
              <a:buFont typeface="Wingdings" panose="05000000000000000000" charset="0"/>
              <a:buChar char="ü"/>
            </a:pPr>
            <a:r>
              <a:rPr lang="zh-CN" altLang="en-US" sz="1800" dirty="0"/>
              <a:t>类似的还有后面介绍的</a:t>
            </a:r>
            <a:r>
              <a:rPr lang="en-US" altLang="zh-CN" sz="1800" dirty="0">
                <a:solidFill>
                  <a:srgbClr val="0000FF"/>
                </a:solidFill>
              </a:rPr>
              <a:t>remove()</a:t>
            </a:r>
            <a:r>
              <a:rPr lang="zh-CN" altLang="en-US" sz="1800" dirty="0">
                <a:solidFill>
                  <a:srgbClr val="0000FF"/>
                </a:solidFill>
              </a:rPr>
              <a:t>方法</a:t>
            </a:r>
            <a:r>
              <a:rPr lang="zh-CN" altLang="en-US" sz="1800" dirty="0"/>
              <a:t>以及使用</a:t>
            </a:r>
            <a:r>
              <a:rPr lang="en-US" altLang="zh-CN" sz="1800" dirty="0">
                <a:solidFill>
                  <a:srgbClr val="0000FF"/>
                </a:solidFill>
              </a:rPr>
              <a:t>pop()</a:t>
            </a:r>
            <a:r>
              <a:rPr lang="zh-CN" altLang="en-US" sz="1800" dirty="0">
                <a:solidFill>
                  <a:srgbClr val="0000FF"/>
                </a:solidFill>
              </a:rPr>
              <a:t>函数</a:t>
            </a:r>
            <a:r>
              <a:rPr lang="zh-CN" altLang="en-US" sz="1800" dirty="0"/>
              <a:t>弹出列表非尾部元素和使用</a:t>
            </a:r>
            <a:r>
              <a:rPr lang="en-US" altLang="zh-CN" sz="1800" dirty="0">
                <a:solidFill>
                  <a:srgbClr val="0000FF"/>
                </a:solidFill>
              </a:rPr>
              <a:t>del</a:t>
            </a:r>
            <a:r>
              <a:rPr lang="zh-CN" altLang="en-US" sz="1800" dirty="0">
                <a:solidFill>
                  <a:srgbClr val="0000FF"/>
                </a:solidFill>
              </a:rPr>
              <a:t>命令</a:t>
            </a:r>
            <a:r>
              <a:rPr lang="zh-CN" altLang="en-US" sz="1800" dirty="0"/>
              <a:t>删除列表非尾部元素的情况。</a:t>
            </a:r>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23528" y="97780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列表元素的增加</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1" name="文本占位符 26626"/>
          <p:cNvSpPr txBox="1"/>
          <p:nvPr/>
        </p:nvSpPr>
        <p:spPr bwMode="auto">
          <a:xfrm>
            <a:off x="1355837" y="3006601"/>
            <a:ext cx="3580130" cy="3518743"/>
          </a:xfrm>
          <a:prstGeom prst="rect">
            <a:avLst/>
          </a:prstGeom>
          <a:noFill/>
          <a:ln w="28575">
            <a:solidFill>
              <a:srgbClr val="FF0000"/>
            </a:solid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905" indent="-344805">
              <a:lnSpc>
                <a:spcPct val="80000"/>
              </a:lnSpc>
              <a:buSzPct val="90000"/>
              <a:buFont typeface="Arial" panose="020B0604020202020204" pitchFamily="34" charset="0"/>
              <a:buNone/>
            </a:pPr>
            <a:r>
              <a:rPr lang="zh-CN" altLang="en-US" sz="1200" dirty="0">
                <a:solidFill>
                  <a:srgbClr val="0000FF"/>
                </a:solidFill>
                <a:latin typeface="Consolas" panose="020B0609020204030204" charset="0"/>
              </a:rPr>
              <a:t>import</a:t>
            </a:r>
            <a:r>
              <a:rPr lang="zh-CN" altLang="en-US" sz="1200" dirty="0">
                <a:latin typeface="Consolas" panose="020B0609020204030204" charset="0"/>
              </a:rPr>
              <a:t> time</a:t>
            </a:r>
          </a:p>
          <a:p>
            <a:pPr marL="1905" indent="-344805">
              <a:lnSpc>
                <a:spcPct val="50000"/>
              </a:lnSpc>
              <a:spcBef>
                <a:spcPts val="0"/>
              </a:spcBef>
              <a:buSzPct val="90000"/>
              <a:buFont typeface="Arial" panose="020B0604020202020204" pitchFamily="34" charset="0"/>
              <a:buNone/>
            </a:pPr>
            <a:endParaRPr lang="zh-CN" altLang="en-US" sz="1200" dirty="0">
              <a:latin typeface="Consolas" panose="020B0609020204030204" charset="0"/>
            </a:endParaRPr>
          </a:p>
          <a:p>
            <a:pPr marL="1905" indent="-344805">
              <a:lnSpc>
                <a:spcPct val="80000"/>
              </a:lnSpc>
              <a:buSzPct val="90000"/>
              <a:buFont typeface="Arial" panose="020B0604020202020204" pitchFamily="34" charset="0"/>
              <a:buNone/>
            </a:pPr>
            <a:r>
              <a:rPr lang="zh-CN" altLang="en-US" sz="1200" dirty="0">
                <a:solidFill>
                  <a:srgbClr val="0000FF"/>
                </a:solidFill>
                <a:latin typeface="Consolas" panose="020B0609020204030204" charset="0"/>
              </a:rPr>
              <a:t>def</a:t>
            </a:r>
            <a:r>
              <a:rPr lang="zh-CN" altLang="en-US" sz="1200" dirty="0">
                <a:latin typeface="Consolas" panose="020B0609020204030204" charset="0"/>
              </a:rPr>
              <a:t> Insert():</a:t>
            </a:r>
          </a:p>
          <a:p>
            <a:pPr marL="1905" indent="-344805">
              <a:lnSpc>
                <a:spcPct val="80000"/>
              </a:lnSpc>
              <a:buSzPct val="90000"/>
              <a:buFont typeface="Arial" panose="020B0604020202020204" pitchFamily="34" charset="0"/>
              <a:buNone/>
            </a:pPr>
            <a:r>
              <a:rPr lang="zh-CN" altLang="en-US" sz="1200" dirty="0">
                <a:latin typeface="Consolas" panose="020B0609020204030204" charset="0"/>
              </a:rPr>
              <a:t>    a = []</a:t>
            </a:r>
          </a:p>
          <a:p>
            <a:pPr marL="1905" indent="-344805">
              <a:lnSpc>
                <a:spcPct val="80000"/>
              </a:lnSpc>
              <a:buSzPct val="90000"/>
              <a:buFont typeface="Arial" panose="020B0604020202020204" pitchFamily="34" charset="0"/>
              <a:buNone/>
            </a:pPr>
            <a:r>
              <a:rPr lang="zh-CN" altLang="en-US" sz="1200" dirty="0">
                <a:latin typeface="Consolas" panose="020B0609020204030204" charset="0"/>
              </a:rPr>
              <a:t>    </a:t>
            </a:r>
            <a:r>
              <a:rPr lang="zh-CN" altLang="en-US" sz="1200" dirty="0">
                <a:solidFill>
                  <a:srgbClr val="0000FF"/>
                </a:solidFill>
                <a:latin typeface="Consolas" panose="020B0609020204030204" charset="0"/>
              </a:rPr>
              <a:t>for</a:t>
            </a:r>
            <a:r>
              <a:rPr lang="zh-CN" altLang="en-US" sz="1200" dirty="0">
                <a:latin typeface="Consolas" panose="020B0609020204030204" charset="0"/>
              </a:rPr>
              <a:t> i </a:t>
            </a:r>
            <a:r>
              <a:rPr lang="zh-CN" altLang="en-US" sz="1200" dirty="0">
                <a:solidFill>
                  <a:srgbClr val="0000FF"/>
                </a:solidFill>
                <a:latin typeface="Consolas" panose="020B0609020204030204" charset="0"/>
              </a:rPr>
              <a:t>in</a:t>
            </a:r>
            <a:r>
              <a:rPr lang="zh-CN" altLang="en-US" sz="1200" dirty="0">
                <a:latin typeface="Consolas" panose="020B0609020204030204" charset="0"/>
              </a:rPr>
              <a:t> range(10000):</a:t>
            </a:r>
          </a:p>
          <a:p>
            <a:pPr marL="1905" indent="-344805">
              <a:lnSpc>
                <a:spcPct val="80000"/>
              </a:lnSpc>
              <a:buSzPct val="90000"/>
              <a:buFont typeface="Arial" panose="020B0604020202020204" pitchFamily="34" charset="0"/>
              <a:buNone/>
            </a:pPr>
            <a:r>
              <a:rPr lang="zh-CN" altLang="en-US" sz="1200" dirty="0">
                <a:latin typeface="Consolas" panose="020B0609020204030204" charset="0"/>
              </a:rPr>
              <a:t>        a.insert(0, i)</a:t>
            </a:r>
          </a:p>
          <a:p>
            <a:pPr marL="1905" indent="-344805">
              <a:lnSpc>
                <a:spcPct val="50000"/>
              </a:lnSpc>
              <a:spcBef>
                <a:spcPts val="0"/>
              </a:spcBef>
              <a:buSzPct val="90000"/>
              <a:buFont typeface="Arial" panose="020B0604020202020204" pitchFamily="34" charset="0"/>
              <a:buNone/>
            </a:pPr>
            <a:endParaRPr lang="zh-CN" altLang="en-US" sz="1200" dirty="0">
              <a:latin typeface="Consolas" panose="020B0609020204030204" charset="0"/>
            </a:endParaRPr>
          </a:p>
          <a:p>
            <a:pPr marL="1905" indent="-344805">
              <a:lnSpc>
                <a:spcPct val="80000"/>
              </a:lnSpc>
              <a:buSzPct val="90000"/>
              <a:buFont typeface="Arial" panose="020B0604020202020204" pitchFamily="34" charset="0"/>
              <a:buNone/>
            </a:pPr>
            <a:r>
              <a:rPr lang="zh-CN" altLang="en-US" sz="1200" dirty="0">
                <a:solidFill>
                  <a:srgbClr val="0000FF"/>
                </a:solidFill>
                <a:latin typeface="Consolas" panose="020B0609020204030204" charset="0"/>
              </a:rPr>
              <a:t>def</a:t>
            </a:r>
            <a:r>
              <a:rPr lang="zh-CN" altLang="en-US" sz="1200" dirty="0">
                <a:latin typeface="Consolas" panose="020B0609020204030204" charset="0"/>
              </a:rPr>
              <a:t> Append():</a:t>
            </a:r>
          </a:p>
          <a:p>
            <a:pPr marL="1905" indent="-344805">
              <a:lnSpc>
                <a:spcPct val="80000"/>
              </a:lnSpc>
              <a:buSzPct val="90000"/>
              <a:buFont typeface="Arial" panose="020B0604020202020204" pitchFamily="34" charset="0"/>
              <a:buNone/>
            </a:pPr>
            <a:r>
              <a:rPr lang="zh-CN" altLang="en-US" sz="1200" dirty="0">
                <a:latin typeface="Consolas" panose="020B0609020204030204" charset="0"/>
              </a:rPr>
              <a:t>    a = []</a:t>
            </a:r>
          </a:p>
          <a:p>
            <a:pPr marL="1905" indent="-344805">
              <a:lnSpc>
                <a:spcPct val="80000"/>
              </a:lnSpc>
              <a:buSzPct val="90000"/>
              <a:buFont typeface="Arial" panose="020B0604020202020204" pitchFamily="34" charset="0"/>
              <a:buNone/>
            </a:pPr>
            <a:r>
              <a:rPr lang="zh-CN" altLang="en-US" sz="1200" dirty="0">
                <a:latin typeface="Consolas" panose="020B0609020204030204" charset="0"/>
              </a:rPr>
              <a:t>    for i in range(10000):</a:t>
            </a:r>
          </a:p>
          <a:p>
            <a:pPr marL="1905" indent="-344805">
              <a:lnSpc>
                <a:spcPct val="80000"/>
              </a:lnSpc>
              <a:buSzPct val="90000"/>
              <a:buFont typeface="Arial" panose="020B0604020202020204" pitchFamily="34" charset="0"/>
              <a:buNone/>
            </a:pPr>
            <a:r>
              <a:rPr lang="zh-CN" altLang="en-US" sz="1200" dirty="0">
                <a:latin typeface="Consolas" panose="020B0609020204030204" charset="0"/>
              </a:rPr>
              <a:t>        a.append(i)</a:t>
            </a:r>
          </a:p>
          <a:p>
            <a:pPr marL="1905" indent="-344805">
              <a:lnSpc>
                <a:spcPct val="50000"/>
              </a:lnSpc>
              <a:spcBef>
                <a:spcPts val="0"/>
              </a:spcBef>
              <a:buSzPct val="90000"/>
              <a:buFont typeface="Arial" panose="020B0604020202020204" pitchFamily="34" charset="0"/>
              <a:buNone/>
            </a:pPr>
            <a:endParaRPr lang="zh-CN" altLang="en-US" sz="1200" dirty="0">
              <a:latin typeface="Consolas" panose="020B0609020204030204" charset="0"/>
            </a:endParaRPr>
          </a:p>
          <a:p>
            <a:pPr marL="1905" indent="-344805">
              <a:lnSpc>
                <a:spcPct val="80000"/>
              </a:lnSpc>
              <a:buSzPct val="90000"/>
              <a:buFont typeface="Arial" panose="020B0604020202020204" pitchFamily="34" charset="0"/>
              <a:buNone/>
            </a:pPr>
            <a:r>
              <a:rPr lang="zh-CN" altLang="en-US" sz="1200" dirty="0">
                <a:latin typeface="Consolas" panose="020B0609020204030204" charset="0"/>
              </a:rPr>
              <a:t>start = time.time()</a:t>
            </a:r>
          </a:p>
          <a:p>
            <a:pPr marL="1905" indent="-344805">
              <a:lnSpc>
                <a:spcPct val="80000"/>
              </a:lnSpc>
              <a:buSzPct val="90000"/>
              <a:buFont typeface="Arial" panose="020B0604020202020204" pitchFamily="34" charset="0"/>
              <a:buNone/>
            </a:pPr>
            <a:r>
              <a:rPr lang="zh-CN" altLang="en-US" sz="1200" dirty="0">
                <a:solidFill>
                  <a:srgbClr val="0000FF"/>
                </a:solidFill>
                <a:latin typeface="Consolas" panose="020B0609020204030204" charset="0"/>
              </a:rPr>
              <a:t>for</a:t>
            </a:r>
            <a:r>
              <a:rPr lang="zh-CN" altLang="en-US" sz="1200" dirty="0">
                <a:latin typeface="Consolas" panose="020B0609020204030204" charset="0"/>
              </a:rPr>
              <a:t> i </a:t>
            </a:r>
            <a:r>
              <a:rPr lang="zh-CN" altLang="en-US" sz="1200" dirty="0">
                <a:solidFill>
                  <a:srgbClr val="0000FF"/>
                </a:solidFill>
                <a:latin typeface="Consolas" panose="020B0609020204030204" charset="0"/>
              </a:rPr>
              <a:t>in</a:t>
            </a:r>
            <a:r>
              <a:rPr lang="zh-CN" altLang="en-US" sz="1200" dirty="0">
                <a:latin typeface="Consolas" panose="020B0609020204030204" charset="0"/>
              </a:rPr>
              <a:t> range(10):</a:t>
            </a:r>
          </a:p>
          <a:p>
            <a:pPr marL="1905" indent="-344805">
              <a:lnSpc>
                <a:spcPct val="80000"/>
              </a:lnSpc>
              <a:buSzPct val="90000"/>
              <a:buFont typeface="Arial" panose="020B0604020202020204" pitchFamily="34" charset="0"/>
              <a:buNone/>
            </a:pPr>
            <a:r>
              <a:rPr lang="zh-CN" altLang="en-US" sz="1200" dirty="0">
                <a:latin typeface="Consolas" panose="020B0609020204030204" charset="0"/>
              </a:rPr>
              <a:t>    Insert()</a:t>
            </a:r>
          </a:p>
          <a:p>
            <a:pPr marL="1905" indent="-344805">
              <a:lnSpc>
                <a:spcPct val="80000"/>
              </a:lnSpc>
              <a:buSzPct val="90000"/>
              <a:buFont typeface="Arial" panose="020B0604020202020204" pitchFamily="34" charset="0"/>
              <a:buNone/>
            </a:pPr>
            <a:r>
              <a:rPr lang="zh-CN" altLang="en-US" sz="1200" dirty="0">
                <a:solidFill>
                  <a:srgbClr val="0000FF"/>
                </a:solidFill>
                <a:latin typeface="Consolas" panose="020B0609020204030204" charset="0"/>
              </a:rPr>
              <a:t>print</a:t>
            </a:r>
            <a:r>
              <a:rPr lang="en-US" altLang="zh-CN" sz="1200" dirty="0">
                <a:latin typeface="Consolas" panose="020B0609020204030204" charset="0"/>
              </a:rPr>
              <a:t>('</a:t>
            </a:r>
            <a:r>
              <a:rPr lang="zh-CN" altLang="en-US" sz="1200" dirty="0">
                <a:latin typeface="Consolas" panose="020B0609020204030204" charset="0"/>
              </a:rPr>
              <a:t>Insert:</a:t>
            </a:r>
            <a:r>
              <a:rPr lang="en-US" altLang="zh-CN" sz="1200" dirty="0">
                <a:latin typeface="Consolas" panose="020B0609020204030204" charset="0"/>
              </a:rPr>
              <a:t>'</a:t>
            </a:r>
            <a:r>
              <a:rPr lang="zh-CN" altLang="en-US" sz="1200" dirty="0">
                <a:latin typeface="Consolas" panose="020B0609020204030204" charset="0"/>
              </a:rPr>
              <a:t>, time.time()-start</a:t>
            </a:r>
            <a:r>
              <a:rPr lang="en-US" altLang="zh-CN" sz="1200" dirty="0">
                <a:latin typeface="Consolas" panose="020B0609020204030204" charset="0"/>
              </a:rPr>
              <a:t>)</a:t>
            </a:r>
          </a:p>
          <a:p>
            <a:pPr marL="1905" indent="-344805">
              <a:lnSpc>
                <a:spcPct val="50000"/>
              </a:lnSpc>
              <a:spcBef>
                <a:spcPts val="0"/>
              </a:spcBef>
              <a:buSzPct val="90000"/>
              <a:buFont typeface="Arial" panose="020B0604020202020204" pitchFamily="34" charset="0"/>
              <a:buNone/>
            </a:pPr>
            <a:endParaRPr lang="en-US" altLang="zh-CN" sz="1200" dirty="0">
              <a:latin typeface="Consolas" panose="020B0609020204030204" charset="0"/>
            </a:endParaRPr>
          </a:p>
          <a:p>
            <a:pPr marL="1905" indent="-344805">
              <a:lnSpc>
                <a:spcPct val="80000"/>
              </a:lnSpc>
              <a:buSzPct val="90000"/>
              <a:buFont typeface="Arial" panose="020B0604020202020204" pitchFamily="34" charset="0"/>
              <a:buNone/>
            </a:pPr>
            <a:r>
              <a:rPr lang="zh-CN" altLang="en-US" sz="1200" dirty="0">
                <a:latin typeface="Consolas" panose="020B0609020204030204" charset="0"/>
              </a:rPr>
              <a:t>start = time.time()</a:t>
            </a:r>
          </a:p>
          <a:p>
            <a:pPr marL="1905" indent="-344805">
              <a:lnSpc>
                <a:spcPct val="80000"/>
              </a:lnSpc>
              <a:buSzPct val="90000"/>
              <a:buFont typeface="Arial" panose="020B0604020202020204" pitchFamily="34" charset="0"/>
              <a:buNone/>
            </a:pPr>
            <a:r>
              <a:rPr lang="zh-CN" altLang="en-US" sz="1200" dirty="0">
                <a:solidFill>
                  <a:srgbClr val="0000FF"/>
                </a:solidFill>
                <a:latin typeface="Consolas" panose="020B0609020204030204" charset="0"/>
              </a:rPr>
              <a:t>for</a:t>
            </a:r>
            <a:r>
              <a:rPr lang="zh-CN" altLang="en-US" sz="1200" dirty="0">
                <a:latin typeface="Consolas" panose="020B0609020204030204" charset="0"/>
              </a:rPr>
              <a:t> i </a:t>
            </a:r>
            <a:r>
              <a:rPr lang="zh-CN" altLang="en-US" sz="1200" dirty="0">
                <a:solidFill>
                  <a:srgbClr val="0000FF"/>
                </a:solidFill>
                <a:latin typeface="Consolas" panose="020B0609020204030204" charset="0"/>
              </a:rPr>
              <a:t>in</a:t>
            </a:r>
            <a:r>
              <a:rPr lang="zh-CN" altLang="en-US" sz="1200" dirty="0">
                <a:latin typeface="Consolas" panose="020B0609020204030204" charset="0"/>
              </a:rPr>
              <a:t> range(10):</a:t>
            </a:r>
          </a:p>
          <a:p>
            <a:pPr marL="1905" indent="-344805">
              <a:lnSpc>
                <a:spcPct val="80000"/>
              </a:lnSpc>
              <a:buSzPct val="90000"/>
              <a:buFont typeface="Arial" panose="020B0604020202020204" pitchFamily="34" charset="0"/>
              <a:buNone/>
            </a:pPr>
            <a:r>
              <a:rPr lang="zh-CN" altLang="en-US" sz="1200" dirty="0">
                <a:latin typeface="Consolas" panose="020B0609020204030204" charset="0"/>
              </a:rPr>
              <a:t>    Append()</a:t>
            </a:r>
          </a:p>
          <a:p>
            <a:pPr marL="1905" indent="-344805">
              <a:lnSpc>
                <a:spcPct val="80000"/>
              </a:lnSpc>
              <a:buSzPct val="90000"/>
              <a:buFont typeface="Arial" panose="020B0604020202020204" pitchFamily="34" charset="0"/>
              <a:buNone/>
            </a:pPr>
            <a:r>
              <a:rPr lang="zh-CN" altLang="en-US" sz="1200" dirty="0">
                <a:solidFill>
                  <a:srgbClr val="0000FF"/>
                </a:solidFill>
                <a:latin typeface="Consolas" panose="020B0609020204030204" charset="0"/>
              </a:rPr>
              <a:t>print</a:t>
            </a:r>
            <a:r>
              <a:rPr lang="en-US" altLang="zh-CN" sz="1200" dirty="0">
                <a:latin typeface="Consolas" panose="020B0609020204030204" charset="0"/>
              </a:rPr>
              <a:t>('</a:t>
            </a:r>
            <a:r>
              <a:rPr lang="zh-CN" altLang="en-US" sz="1200" dirty="0">
                <a:latin typeface="Consolas" panose="020B0609020204030204" charset="0"/>
              </a:rPr>
              <a:t>Append:</a:t>
            </a:r>
            <a:r>
              <a:rPr lang="en-US" altLang="zh-CN" sz="1200" dirty="0">
                <a:latin typeface="Consolas" panose="020B0609020204030204" charset="0"/>
              </a:rPr>
              <a:t>'</a:t>
            </a:r>
            <a:r>
              <a:rPr lang="zh-CN" altLang="en-US" sz="1200" dirty="0">
                <a:latin typeface="Consolas" panose="020B0609020204030204" charset="0"/>
              </a:rPr>
              <a:t>, time.time()-start</a:t>
            </a:r>
            <a:r>
              <a:rPr lang="en-US" altLang="zh-CN" sz="1200" dirty="0">
                <a:latin typeface="Consolas" panose="020B0609020204030204" charset="0"/>
              </a:rPr>
              <a:t>)</a:t>
            </a:r>
            <a:endParaRPr lang="zh-CN" altLang="en-US" sz="1200" dirty="0">
              <a:latin typeface="Consolas" panose="020B0609020204030204" charset="0"/>
            </a:endParaRPr>
          </a:p>
        </p:txBody>
      </p:sp>
      <p:sp>
        <p:nvSpPr>
          <p:cNvPr id="12" name="文本占位符 26626"/>
          <p:cNvSpPr>
            <a:spLocks noGrp="1"/>
          </p:cNvSpPr>
          <p:nvPr/>
        </p:nvSpPr>
        <p:spPr>
          <a:xfrm>
            <a:off x="4958812" y="3006601"/>
            <a:ext cx="2618643" cy="3148563"/>
          </a:xfrm>
          <a:prstGeom prst="rect">
            <a:avLst/>
          </a:prstGeom>
          <a:noFill/>
          <a:ln w="9525">
            <a:noFill/>
          </a:ln>
        </p:spPr>
        <p:txBody>
          <a:bodyPr anchor="t"/>
          <a:lstStyle/>
          <a:p>
            <a:pPr marL="1905" indent="-344805">
              <a:lnSpc>
                <a:spcPct val="80000"/>
              </a:lnSpc>
              <a:spcBef>
                <a:spcPct val="20000"/>
              </a:spcBef>
              <a:buClr>
                <a:schemeClr val="hlink"/>
              </a:buClr>
              <a:buSzPct val="90000"/>
            </a:pPr>
            <a:r>
              <a:rPr lang="zh-CN" altLang="en-US" dirty="0">
                <a:latin typeface="Arial" panose="020B0604020202020204" pitchFamily="34" charset="0"/>
                <a:ea typeface="宋体" panose="02010600030101010101" pitchFamily="2" charset="-122"/>
              </a:rPr>
              <a:t>左侧代码运行结果如下：</a:t>
            </a:r>
          </a:p>
          <a:p>
            <a:pPr marL="1905" indent="-344805">
              <a:lnSpc>
                <a:spcPct val="80000"/>
              </a:lnSpc>
              <a:spcBef>
                <a:spcPct val="20000"/>
              </a:spcBef>
              <a:buClr>
                <a:schemeClr val="hlink"/>
              </a:buClr>
              <a:buSzPct val="90000"/>
            </a:pPr>
            <a:r>
              <a:rPr lang="en-US" altLang="zh-CN" sz="1200" dirty="0">
                <a:solidFill>
                  <a:srgbClr val="0000FF"/>
                </a:solidFill>
                <a:latin typeface="Consolas" panose="020B0609020204030204" charset="0"/>
                <a:ea typeface="宋体" panose="02010600030101010101" pitchFamily="2" charset="-122"/>
              </a:rPr>
              <a:t>Insert: 0.3450195789337158</a:t>
            </a:r>
          </a:p>
          <a:p>
            <a:pPr marL="1905" indent="-344805">
              <a:lnSpc>
                <a:spcPct val="80000"/>
              </a:lnSpc>
              <a:spcBef>
                <a:spcPct val="20000"/>
              </a:spcBef>
              <a:buClr>
                <a:schemeClr val="hlink"/>
              </a:buClr>
              <a:buSzPct val="90000"/>
            </a:pPr>
            <a:r>
              <a:rPr lang="en-US" altLang="zh-CN" sz="1200" dirty="0">
                <a:solidFill>
                  <a:srgbClr val="0000FF"/>
                </a:solidFill>
                <a:latin typeface="Consolas" panose="020B0609020204030204" charset="0"/>
                <a:ea typeface="宋体" panose="02010600030101010101" pitchFamily="2" charset="-122"/>
              </a:rPr>
              <a:t>Append: 0.009000301361083984</a:t>
            </a:r>
            <a:endParaRPr lang="zh-CN" altLang="en-US" sz="1200" dirty="0">
              <a:solidFill>
                <a:srgbClr val="0000FF"/>
              </a:solidFill>
              <a:latin typeface="Consolas" panose="020B0609020204030204" charset="0"/>
              <a:ea typeface="宋体" panose="02010600030101010101" pitchFamily="2"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14</a:t>
            </a:fld>
            <a:endParaRPr lang="zh-CN" altLang="en-US" dirty="0"/>
          </a:p>
        </p:txBody>
      </p:sp>
      <p:pic>
        <p:nvPicPr>
          <p:cNvPr id="14" name="图片 13">
            <a:extLst>
              <a:ext uri="{FF2B5EF4-FFF2-40B4-BE49-F238E27FC236}">
                <a16:creationId xmlns:a16="http://schemas.microsoft.com/office/drawing/2014/main" id="{4E9AA90A-F4CF-92B6-7F6D-68AEDB7FEDCF}"/>
              </a:ext>
            </a:extLst>
          </p:cNvPr>
          <p:cNvPicPr>
            <a:picLocks noChangeAspect="1"/>
          </p:cNvPicPr>
          <p:nvPr/>
        </p:nvPicPr>
        <p:blipFill>
          <a:blip r:embed="rId3"/>
          <a:stretch>
            <a:fillRect/>
          </a:stretch>
        </p:blipFill>
        <p:spPr>
          <a:xfrm>
            <a:off x="7575963" y="3191378"/>
            <a:ext cx="1199971" cy="3245687"/>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占位符 27650"/>
          <p:cNvSpPr>
            <a:spLocks noGrp="1"/>
          </p:cNvSpPr>
          <p:nvPr>
            <p:ph idx="1"/>
          </p:nvPr>
        </p:nvSpPr>
        <p:spPr>
          <a:xfrm>
            <a:off x="539552" y="1414845"/>
            <a:ext cx="8229600" cy="3886363"/>
          </a:xfrm>
        </p:spPr>
        <p:txBody>
          <a:bodyPr anchor="t"/>
          <a:lstStyle/>
          <a:p>
            <a:pPr marL="1905" indent="-344805">
              <a:spcBef>
                <a:spcPts val="300"/>
              </a:spcBef>
              <a:buSzPct val="90000"/>
              <a:buNone/>
            </a:pPr>
            <a:r>
              <a:rPr lang="zh-CN" altLang="en-US" sz="2000" b="1" dirty="0"/>
              <a:t>（</a:t>
            </a:r>
            <a:r>
              <a:rPr lang="en-US" altLang="zh-CN" sz="2000" b="1" dirty="0"/>
              <a:t>5</a:t>
            </a:r>
            <a:r>
              <a:rPr lang="zh-CN" altLang="en-US" sz="2000" b="1" dirty="0"/>
              <a:t>）</a:t>
            </a:r>
            <a:r>
              <a:rPr lang="zh-CN" altLang="en-US" sz="2000" b="1" dirty="0">
                <a:solidFill>
                  <a:srgbClr val="FF0000"/>
                </a:solidFill>
              </a:rPr>
              <a:t>使用乘法来扩展列表对象</a:t>
            </a:r>
            <a:r>
              <a:rPr lang="zh-CN" altLang="en-US" sz="2000" b="1" dirty="0"/>
              <a:t>，将列表与整数相乘，</a:t>
            </a:r>
            <a:r>
              <a:rPr lang="zh-CN" altLang="en-US" sz="2000" b="1" dirty="0">
                <a:solidFill>
                  <a:srgbClr val="FF0000"/>
                </a:solidFill>
              </a:rPr>
              <a:t>生成一个新列表</a:t>
            </a:r>
            <a:r>
              <a:rPr lang="zh-CN" altLang="en-US" sz="2000" b="1" dirty="0"/>
              <a:t>，</a:t>
            </a:r>
            <a:endParaRPr lang="en-US" altLang="zh-CN" sz="2000" b="1" dirty="0"/>
          </a:p>
          <a:p>
            <a:pPr marL="1905" indent="-344805">
              <a:spcBef>
                <a:spcPts val="300"/>
              </a:spcBef>
              <a:buSzPct val="90000"/>
              <a:buNone/>
            </a:pPr>
            <a:r>
              <a:rPr lang="en-US" altLang="zh-CN" sz="2000" b="1" dirty="0"/>
              <a:t>          </a:t>
            </a:r>
            <a:r>
              <a:rPr lang="zh-CN" altLang="en-US" sz="2000" b="1" dirty="0"/>
              <a:t>新列表是原列表中元素的重复。</a:t>
            </a:r>
            <a:endParaRPr lang="en-US" altLang="zh-CN" sz="2000" b="1" dirty="0"/>
          </a:p>
          <a:p>
            <a:pPr marL="401955" lvl="1" indent="-344805">
              <a:spcBef>
                <a:spcPct val="0"/>
              </a:spcBef>
              <a:buClr>
                <a:srgbClr val="FF0000"/>
              </a:buClr>
              <a:buSzPct val="90000"/>
              <a:buFont typeface="Wingdings" panose="05000000000000000000" pitchFamily="2" charset="2"/>
              <a:buChar char="ü"/>
            </a:pPr>
            <a:r>
              <a:rPr lang="en-US" altLang="zh-CN" sz="1400" dirty="0">
                <a:latin typeface="Consolas" panose="020B0609020204030204" charset="0"/>
              </a:rPr>
              <a:t>&gt;&gt;&gt; </a:t>
            </a:r>
            <a:r>
              <a:rPr lang="en-US" altLang="zh-CN" sz="1400" dirty="0" err="1">
                <a:latin typeface="Consolas" panose="020B0609020204030204" charset="0"/>
              </a:rPr>
              <a:t>aList</a:t>
            </a:r>
            <a:r>
              <a:rPr lang="en-US" altLang="zh-CN" sz="1400" dirty="0">
                <a:latin typeface="Consolas" panose="020B0609020204030204" charset="0"/>
              </a:rPr>
              <a:t> = [3,5,7]</a:t>
            </a:r>
          </a:p>
          <a:p>
            <a:pPr marL="57150" lvl="1" indent="0">
              <a:spcBef>
                <a:spcPct val="0"/>
              </a:spcBef>
              <a:buClr>
                <a:srgbClr val="FF0000"/>
              </a:buClr>
              <a:buSzPct val="90000"/>
              <a:buNone/>
            </a:pPr>
            <a:r>
              <a:rPr lang="en-US" altLang="zh-CN" sz="1400" dirty="0">
                <a:latin typeface="Consolas" panose="020B0609020204030204" charset="0"/>
              </a:rPr>
              <a:t>    &gt;&gt;&gt; </a:t>
            </a:r>
            <a:r>
              <a:rPr lang="en-US" altLang="zh-CN" sz="1400" dirty="0" err="1">
                <a:latin typeface="Consolas" panose="020B0609020204030204" charset="0"/>
              </a:rPr>
              <a:t>bList</a:t>
            </a:r>
            <a:r>
              <a:rPr lang="en-US" altLang="zh-CN" sz="1400" dirty="0">
                <a:latin typeface="Consolas" panose="020B0609020204030204" charset="0"/>
              </a:rPr>
              <a:t> = </a:t>
            </a:r>
            <a:r>
              <a:rPr lang="en-US" altLang="zh-CN" sz="1400" dirty="0" err="1">
                <a:latin typeface="Consolas" panose="020B0609020204030204" charset="0"/>
              </a:rPr>
              <a:t>aList</a:t>
            </a:r>
            <a:endParaRPr lang="en-US" altLang="zh-CN" sz="1400" dirty="0">
              <a:latin typeface="Consolas" panose="020B0609020204030204" charset="0"/>
            </a:endParaRPr>
          </a:p>
          <a:p>
            <a:pPr marL="57150" lvl="1" indent="0">
              <a:spcBef>
                <a:spcPct val="0"/>
              </a:spcBef>
              <a:buClr>
                <a:srgbClr val="FF0000"/>
              </a:buClr>
              <a:buSzPct val="90000"/>
              <a:buNone/>
            </a:pPr>
            <a:r>
              <a:rPr lang="en-US" altLang="zh-CN" sz="1400" dirty="0">
                <a:latin typeface="Consolas" panose="020B0609020204030204" charset="0"/>
              </a:rPr>
              <a:t>    &gt;&gt;&gt; id(</a:t>
            </a:r>
            <a:r>
              <a:rPr lang="en-US" altLang="zh-CN" sz="1400" dirty="0" err="1">
                <a:latin typeface="Consolas" panose="020B0609020204030204" charset="0"/>
              </a:rPr>
              <a:t>aList</a:t>
            </a:r>
            <a:r>
              <a:rPr lang="en-US" altLang="zh-CN" sz="1400" dirty="0">
                <a:latin typeface="Consolas" panose="020B0609020204030204" charset="0"/>
              </a:rPr>
              <a:t>)</a:t>
            </a:r>
          </a:p>
          <a:p>
            <a:pPr marL="57150" lvl="1" indent="0">
              <a:spcBef>
                <a:spcPct val="0"/>
              </a:spcBef>
              <a:buClr>
                <a:srgbClr val="FF0000"/>
              </a:buClr>
              <a:buSzPct val="90000"/>
              <a:buNone/>
            </a:pPr>
            <a:r>
              <a:rPr lang="en-US" altLang="zh-CN" sz="1400" dirty="0">
                <a:solidFill>
                  <a:srgbClr val="0000FF"/>
                </a:solidFill>
                <a:latin typeface="Consolas" panose="020B0609020204030204" charset="0"/>
              </a:rPr>
              <a:t>    57091464</a:t>
            </a:r>
          </a:p>
          <a:p>
            <a:pPr marL="57150" lvl="1" indent="0">
              <a:spcBef>
                <a:spcPct val="0"/>
              </a:spcBef>
              <a:buClr>
                <a:srgbClr val="FF0000"/>
              </a:buClr>
              <a:buSzPct val="90000"/>
              <a:buNone/>
            </a:pPr>
            <a:r>
              <a:rPr lang="en-US" altLang="zh-CN" sz="1400" dirty="0">
                <a:solidFill>
                  <a:srgbClr val="00B0F0"/>
                </a:solidFill>
                <a:latin typeface="Consolas" panose="020B0609020204030204" charset="0"/>
              </a:rPr>
              <a:t>    </a:t>
            </a:r>
            <a:r>
              <a:rPr lang="en-US" altLang="zh-CN" sz="1400" dirty="0">
                <a:latin typeface="Consolas" panose="020B0609020204030204" charset="0"/>
              </a:rPr>
              <a:t>&gt;&gt;&gt; id(</a:t>
            </a:r>
            <a:r>
              <a:rPr lang="en-US" altLang="zh-CN" sz="1400" dirty="0" err="1">
                <a:latin typeface="Consolas" panose="020B0609020204030204" charset="0"/>
              </a:rPr>
              <a:t>bList</a:t>
            </a:r>
            <a:r>
              <a:rPr lang="en-US" altLang="zh-CN" sz="1400" dirty="0">
                <a:latin typeface="Consolas" panose="020B0609020204030204" charset="0"/>
              </a:rPr>
              <a:t>)</a:t>
            </a:r>
          </a:p>
          <a:p>
            <a:pPr marL="57150" lvl="1" indent="0">
              <a:spcBef>
                <a:spcPct val="0"/>
              </a:spcBef>
              <a:buClr>
                <a:srgbClr val="FF0000"/>
              </a:buClr>
              <a:buSzPct val="90000"/>
              <a:buNone/>
            </a:pPr>
            <a:r>
              <a:rPr lang="en-US" altLang="zh-CN" sz="1400" dirty="0">
                <a:solidFill>
                  <a:srgbClr val="0000FF"/>
                </a:solidFill>
                <a:latin typeface="Consolas" panose="020B0609020204030204" charset="0"/>
              </a:rPr>
              <a:t>    57091464</a:t>
            </a:r>
          </a:p>
          <a:p>
            <a:pPr marL="57150" lvl="1" indent="0">
              <a:spcBef>
                <a:spcPct val="0"/>
              </a:spcBef>
              <a:buClr>
                <a:srgbClr val="FF0000"/>
              </a:buClr>
              <a:buSzPct val="90000"/>
              <a:buNone/>
            </a:pPr>
            <a:r>
              <a:rPr lang="en-US" altLang="zh-CN" sz="1400" dirty="0">
                <a:solidFill>
                  <a:srgbClr val="00B0F0"/>
                </a:solidFill>
                <a:latin typeface="Consolas" panose="020B0609020204030204" charset="0"/>
              </a:rPr>
              <a:t>    </a:t>
            </a:r>
            <a:endParaRPr lang="en-US" altLang="zh-CN" sz="1400" dirty="0">
              <a:solidFill>
                <a:srgbClr val="0000FF"/>
              </a:solidFill>
              <a:latin typeface="Consolas" panose="020B0609020204030204" charset="0"/>
            </a:endParaRPr>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23528" y="97780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列表元素的增加</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3" name="矩形 2"/>
          <p:cNvSpPr/>
          <p:nvPr/>
        </p:nvSpPr>
        <p:spPr>
          <a:xfrm>
            <a:off x="3419872" y="2060848"/>
            <a:ext cx="4572000" cy="1600438"/>
          </a:xfrm>
          <a:prstGeom prst="rect">
            <a:avLst/>
          </a:prstGeom>
        </p:spPr>
        <p:txBody>
          <a:bodyPr>
            <a:spAutoFit/>
          </a:bodyPr>
          <a:lstStyle/>
          <a:p>
            <a:pPr marL="57150" lvl="1">
              <a:buClr>
                <a:srgbClr val="FF0000"/>
              </a:buClr>
              <a:buSzPct val="90000"/>
            </a:pPr>
            <a:r>
              <a:rPr lang="en-US" altLang="zh-CN" sz="1400" dirty="0">
                <a:latin typeface="Consolas" panose="020B0609020204030204" charset="0"/>
              </a:rPr>
              <a:t>&gt;&gt;&gt; </a:t>
            </a:r>
            <a:r>
              <a:rPr lang="en-US" altLang="zh-CN" sz="1400" dirty="0" err="1">
                <a:latin typeface="Consolas" panose="020B0609020204030204" charset="0"/>
              </a:rPr>
              <a:t>aList</a:t>
            </a:r>
            <a:r>
              <a:rPr lang="en-US" altLang="zh-CN" sz="1400" dirty="0">
                <a:latin typeface="Consolas" panose="020B0609020204030204" charset="0"/>
              </a:rPr>
              <a:t> = </a:t>
            </a:r>
            <a:r>
              <a:rPr lang="en-US" altLang="zh-CN" sz="1400" dirty="0" err="1">
                <a:latin typeface="Consolas" panose="020B0609020204030204" charset="0"/>
              </a:rPr>
              <a:t>aList</a:t>
            </a:r>
            <a:r>
              <a:rPr lang="en-US" altLang="zh-CN" sz="1400" dirty="0">
                <a:latin typeface="Consolas" panose="020B0609020204030204" charset="0"/>
              </a:rPr>
              <a:t>*3</a:t>
            </a:r>
          </a:p>
          <a:p>
            <a:pPr marL="57150" lvl="1">
              <a:buClr>
                <a:srgbClr val="FF0000"/>
              </a:buClr>
              <a:buSzPct val="90000"/>
            </a:pPr>
            <a:r>
              <a:rPr lang="en-US" altLang="zh-CN" sz="1400" dirty="0">
                <a:latin typeface="Consolas" panose="020B0609020204030204" charset="0"/>
              </a:rPr>
              <a:t>&gt;&gt;&gt; </a:t>
            </a:r>
            <a:r>
              <a:rPr lang="en-US" altLang="zh-CN" sz="1400" dirty="0" err="1">
                <a:latin typeface="Consolas" panose="020B0609020204030204" charset="0"/>
              </a:rPr>
              <a:t>aList</a:t>
            </a:r>
            <a:endParaRPr lang="en-US" altLang="zh-CN" sz="1400" dirty="0">
              <a:latin typeface="Consolas" panose="020B0609020204030204" charset="0"/>
            </a:endParaRPr>
          </a:p>
          <a:p>
            <a:pPr marL="57150" lvl="1">
              <a:buClr>
                <a:srgbClr val="FF0000"/>
              </a:buClr>
              <a:buSzPct val="90000"/>
            </a:pPr>
            <a:r>
              <a:rPr lang="en-US" altLang="zh-CN" sz="1400" dirty="0">
                <a:solidFill>
                  <a:srgbClr val="0000FF"/>
                </a:solidFill>
                <a:latin typeface="Consolas" panose="020B0609020204030204" charset="0"/>
              </a:rPr>
              <a:t>[3, 5, 7, 3, 5, 7, 3, 5, 7]</a:t>
            </a:r>
          </a:p>
          <a:p>
            <a:pPr marL="57150" lvl="1">
              <a:buClr>
                <a:srgbClr val="FF0000"/>
              </a:buClr>
              <a:buSzPct val="90000"/>
            </a:pPr>
            <a:r>
              <a:rPr lang="en-US" altLang="zh-CN" sz="1400" dirty="0">
                <a:latin typeface="Consolas" panose="020B0609020204030204" charset="0"/>
              </a:rPr>
              <a:t>&gt;&gt;&gt; </a:t>
            </a:r>
            <a:r>
              <a:rPr lang="en-US" altLang="zh-CN" sz="1400" dirty="0" err="1">
                <a:latin typeface="Consolas" panose="020B0609020204030204" charset="0"/>
              </a:rPr>
              <a:t>bList</a:t>
            </a:r>
            <a:endParaRPr lang="en-US" altLang="zh-CN" sz="1400" dirty="0">
              <a:latin typeface="Consolas" panose="020B0609020204030204" charset="0"/>
            </a:endParaRPr>
          </a:p>
          <a:p>
            <a:pPr marL="57150" lvl="1">
              <a:buClr>
                <a:srgbClr val="FF0000"/>
              </a:buClr>
              <a:buSzPct val="90000"/>
            </a:pPr>
            <a:r>
              <a:rPr lang="en-US" altLang="zh-CN" sz="1400" dirty="0">
                <a:solidFill>
                  <a:srgbClr val="0000FF"/>
                </a:solidFill>
                <a:latin typeface="Consolas" panose="020B0609020204030204" charset="0"/>
              </a:rPr>
              <a:t>[3,5,7]</a:t>
            </a:r>
          </a:p>
          <a:p>
            <a:pPr marL="57150" lvl="1">
              <a:buClr>
                <a:srgbClr val="FF0000"/>
              </a:buClr>
              <a:buSzPct val="90000"/>
            </a:pPr>
            <a:r>
              <a:rPr lang="en-US" altLang="zh-CN" sz="1400" dirty="0">
                <a:latin typeface="Consolas" panose="020B0609020204030204" charset="0"/>
              </a:rPr>
              <a:t>&gt;&gt;&gt; id(</a:t>
            </a:r>
            <a:r>
              <a:rPr lang="en-US" altLang="zh-CN" sz="1400" dirty="0" err="1">
                <a:latin typeface="Consolas" panose="020B0609020204030204" charset="0"/>
              </a:rPr>
              <a:t>aList</a:t>
            </a:r>
            <a:r>
              <a:rPr lang="en-US" altLang="zh-CN" sz="1400" dirty="0">
                <a:latin typeface="Consolas" panose="020B0609020204030204" charset="0"/>
              </a:rPr>
              <a:t>), id(</a:t>
            </a:r>
            <a:r>
              <a:rPr lang="en-US" altLang="zh-CN" sz="1400" dirty="0" err="1">
                <a:latin typeface="Consolas" panose="020B0609020204030204" charset="0"/>
              </a:rPr>
              <a:t>bList</a:t>
            </a:r>
            <a:r>
              <a:rPr lang="en-US" altLang="zh-CN" sz="1400" dirty="0">
                <a:latin typeface="Consolas" panose="020B0609020204030204" charset="0"/>
              </a:rPr>
              <a:t>)</a:t>
            </a:r>
          </a:p>
          <a:p>
            <a:pPr marL="57150" lvl="1">
              <a:buClr>
                <a:srgbClr val="FF0000"/>
              </a:buClr>
              <a:buSzPct val="90000"/>
            </a:pPr>
            <a:r>
              <a:rPr lang="en-US" altLang="zh-CN" sz="1400" dirty="0">
                <a:solidFill>
                  <a:srgbClr val="0000FF"/>
                </a:solidFill>
                <a:latin typeface="Consolas" panose="020B0609020204030204" charset="0"/>
              </a:rPr>
              <a:t>(57092680, 57091464)</a:t>
            </a:r>
          </a:p>
        </p:txBody>
      </p:sp>
      <p:sp>
        <p:nvSpPr>
          <p:cNvPr id="12" name="文本占位符 28674"/>
          <p:cNvSpPr txBox="1"/>
          <p:nvPr/>
        </p:nvSpPr>
        <p:spPr bwMode="auto">
          <a:xfrm>
            <a:off x="592059" y="3594273"/>
            <a:ext cx="8229600" cy="1008112"/>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600"/>
              </a:spcBef>
              <a:buClr>
                <a:srgbClr val="FF0000"/>
              </a:buClr>
              <a:buFont typeface="Wingdings" panose="05000000000000000000" charset="0"/>
              <a:buChar char="n"/>
            </a:pPr>
            <a:r>
              <a:rPr lang="zh-CN" altLang="en-US" sz="2000" b="1" noProof="1"/>
              <a:t>当使用</a:t>
            </a:r>
            <a:r>
              <a:rPr lang="en-US" altLang="zh-CN" sz="2000" b="1" noProof="1"/>
              <a:t>*</a:t>
            </a:r>
            <a:r>
              <a:rPr lang="zh-CN" altLang="en-US" sz="2000" b="1" noProof="1"/>
              <a:t>运算符将</a:t>
            </a:r>
            <a:r>
              <a:rPr lang="zh-CN" altLang="en-US" sz="2000" b="1" noProof="1">
                <a:solidFill>
                  <a:srgbClr val="FF0000"/>
                </a:solidFill>
              </a:rPr>
              <a:t>包含列表的列表重复并创建新列表</a:t>
            </a:r>
            <a:r>
              <a:rPr lang="zh-CN" altLang="en-US" sz="2000" b="1" noProof="1"/>
              <a:t>时，并不是复制子列表值，而是</a:t>
            </a:r>
            <a:r>
              <a:rPr lang="zh-CN" altLang="en-US" sz="2000" b="1" noProof="1">
                <a:solidFill>
                  <a:srgbClr val="FF0000"/>
                </a:solidFill>
              </a:rPr>
              <a:t>复制已有元素的引用</a:t>
            </a:r>
            <a:r>
              <a:rPr lang="zh-CN" altLang="en-US" sz="2000" b="1" noProof="1"/>
              <a:t>。因此，当修改其中一个值时，相应的引用也会被修改。</a:t>
            </a:r>
          </a:p>
          <a:p>
            <a:pPr marL="1905" indent="-344805">
              <a:lnSpc>
                <a:spcPct val="80000"/>
              </a:lnSpc>
              <a:buClr>
                <a:srgbClr val="FF0000"/>
              </a:buClr>
              <a:buFont typeface="Wingdings" panose="05000000000000000000" pitchFamily="2" charset="2"/>
              <a:buChar char="ü"/>
            </a:pPr>
            <a:endParaRPr lang="zh-CN" altLang="en-US" sz="1350" noProof="1"/>
          </a:p>
        </p:txBody>
      </p:sp>
      <p:sp>
        <p:nvSpPr>
          <p:cNvPr id="4" name="矩形 3"/>
          <p:cNvSpPr/>
          <p:nvPr/>
        </p:nvSpPr>
        <p:spPr>
          <a:xfrm>
            <a:off x="762985" y="4687608"/>
            <a:ext cx="4788502" cy="1298817"/>
          </a:xfrm>
          <a:prstGeom prst="rect">
            <a:avLst/>
          </a:prstGeom>
        </p:spPr>
        <p:txBody>
          <a:bodyPr wrap="square">
            <a:spAutoFit/>
          </a:bodyPr>
          <a:lstStyle/>
          <a:p>
            <a:pPr>
              <a:lnSpc>
                <a:spcPct val="80000"/>
              </a:lnSpc>
              <a:buClr>
                <a:srgbClr val="FF0000"/>
              </a:buClr>
            </a:pPr>
            <a:r>
              <a:rPr lang="en-US" altLang="zh-CN" sz="1400" noProof="1">
                <a:latin typeface="Consolas" panose="020B0609020204030204" charset="0"/>
              </a:rPr>
              <a:t>   &gt;&gt;&gt; x = [[None] * 2] * 3</a:t>
            </a:r>
          </a:p>
          <a:p>
            <a:pPr marL="1905" indent="-344805">
              <a:lnSpc>
                <a:spcPct val="80000"/>
              </a:lnSpc>
              <a:buFont typeface="Arial" panose="020B0604020202020204" pitchFamily="34" charset="0"/>
              <a:buNone/>
            </a:pPr>
            <a:r>
              <a:rPr lang="en-US" altLang="zh-CN" sz="1400" noProof="1">
                <a:latin typeface="Consolas" panose="020B0609020204030204" charset="0"/>
              </a:rPr>
              <a:t>   &gt;&gt;&gt; x</a:t>
            </a:r>
          </a:p>
          <a:p>
            <a:pPr marL="1905" indent="-344805">
              <a:lnSpc>
                <a:spcPct val="80000"/>
              </a:lnSpc>
              <a:buFont typeface="Arial" panose="020B0604020202020204" pitchFamily="34" charset="0"/>
              <a:buNone/>
            </a:pPr>
            <a:r>
              <a:rPr lang="en-US" altLang="zh-CN" sz="1400" noProof="1">
                <a:solidFill>
                  <a:srgbClr val="0000FF"/>
                </a:solidFill>
                <a:latin typeface="Consolas" panose="020B0609020204030204" charset="0"/>
              </a:rPr>
              <a:t>   [[None, None], [None, None], [None, None]]</a:t>
            </a:r>
          </a:p>
          <a:p>
            <a:pPr marL="1905" indent="-344805">
              <a:lnSpc>
                <a:spcPct val="80000"/>
              </a:lnSpc>
              <a:buFont typeface="Arial" panose="020B0604020202020204" pitchFamily="34" charset="0"/>
              <a:buNone/>
            </a:pPr>
            <a:r>
              <a:rPr lang="en-US" altLang="zh-CN" sz="1400" noProof="1">
                <a:latin typeface="Consolas" panose="020B0609020204030204" charset="0"/>
              </a:rPr>
              <a:t>   &gt;&gt;&gt; x[0][0] = 5</a:t>
            </a:r>
          </a:p>
          <a:p>
            <a:pPr marL="1905" indent="-344805">
              <a:lnSpc>
                <a:spcPct val="80000"/>
              </a:lnSpc>
              <a:buFont typeface="Arial" panose="020B0604020202020204" pitchFamily="34" charset="0"/>
              <a:buNone/>
            </a:pPr>
            <a:r>
              <a:rPr lang="en-US" altLang="zh-CN" sz="1400" noProof="1">
                <a:latin typeface="Consolas" panose="020B0609020204030204" charset="0"/>
              </a:rPr>
              <a:t>   &gt;&gt;&gt; x</a:t>
            </a:r>
          </a:p>
          <a:p>
            <a:pPr marL="1905" indent="-344805">
              <a:lnSpc>
                <a:spcPct val="80000"/>
              </a:lnSpc>
              <a:buFont typeface="Arial" panose="020B0604020202020204" pitchFamily="34" charset="0"/>
              <a:buNone/>
            </a:pPr>
            <a:r>
              <a:rPr lang="en-US" altLang="zh-CN" sz="1400" noProof="1">
                <a:solidFill>
                  <a:srgbClr val="0000FF"/>
                </a:solidFill>
                <a:latin typeface="Consolas" panose="020B0609020204030204" charset="0"/>
              </a:rPr>
              <a:t>   [[5, None], [5, None], [5, None]]</a:t>
            </a:r>
          </a:p>
          <a:p>
            <a:pPr marL="1905" indent="-344805">
              <a:lnSpc>
                <a:spcPct val="80000"/>
              </a:lnSpc>
              <a:buFont typeface="Arial" panose="020B0604020202020204" pitchFamily="34" charset="0"/>
              <a:buNone/>
            </a:pPr>
            <a:r>
              <a:rPr lang="en-US" altLang="zh-CN" sz="1400" noProof="1">
                <a:latin typeface="Consolas" panose="020B0609020204030204" charset="0"/>
              </a:rPr>
              <a:t>   </a:t>
            </a:r>
            <a:endParaRPr lang="en-US" altLang="zh-CN" sz="1400" noProof="1">
              <a:solidFill>
                <a:srgbClr val="0000FF"/>
              </a:solidFill>
              <a:latin typeface="Consolas" panose="020B0609020204030204" charset="0"/>
            </a:endParaRPr>
          </a:p>
        </p:txBody>
      </p:sp>
      <p:grpSp>
        <p:nvGrpSpPr>
          <p:cNvPr id="55" name="组合 54"/>
          <p:cNvGrpSpPr/>
          <p:nvPr/>
        </p:nvGrpSpPr>
        <p:grpSpPr>
          <a:xfrm>
            <a:off x="4897007" y="4468386"/>
            <a:ext cx="3635433" cy="840439"/>
            <a:chOff x="4510557" y="4468386"/>
            <a:chExt cx="3635433" cy="840439"/>
          </a:xfrm>
        </p:grpSpPr>
        <p:sp>
          <p:nvSpPr>
            <p:cNvPr id="15" name="矩形 14"/>
            <p:cNvSpPr>
              <a:spLocks noChangeArrowheads="1"/>
            </p:cNvSpPr>
            <p:nvPr/>
          </p:nvSpPr>
          <p:spPr bwMode="auto">
            <a:xfrm>
              <a:off x="5868144" y="4470646"/>
              <a:ext cx="565441" cy="360363"/>
            </a:xfrm>
            <a:prstGeom prst="rect">
              <a:avLst/>
            </a:prstGeom>
            <a:solidFill>
              <a:srgbClr val="FFFF0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17" name="矩形 16"/>
            <p:cNvSpPr/>
            <p:nvPr/>
          </p:nvSpPr>
          <p:spPr>
            <a:xfrm>
              <a:off x="7524328" y="4481087"/>
              <a:ext cx="621662" cy="360362"/>
            </a:xfrm>
            <a:prstGeom prst="rect">
              <a:avLst/>
            </a:prstGeom>
            <a:solidFill>
              <a:srgbClr val="92D05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1400" noProof="1">
                  <a:effectLst>
                    <a:outerShdw blurRad="38100" dist="38100" dir="2700000" algn="tl">
                      <a:srgbClr val="FFFFFF"/>
                    </a:outerShdw>
                  </a:effectLst>
                  <a:latin typeface="Arial" panose="020B0604020202020204" pitchFamily="34" charset="0"/>
                </a:rPr>
                <a:t>None</a:t>
              </a:r>
              <a:endParaRPr lang="zh-CN" altLang="zh-CN" sz="1400" noProof="1">
                <a:effectLst>
                  <a:outerShdw blurRad="38100" dist="38100" dir="2700000" algn="tl">
                    <a:srgbClr val="FFFFFF"/>
                  </a:outerShdw>
                </a:effectLst>
                <a:latin typeface="Arial" panose="020B0604020202020204" pitchFamily="34" charset="0"/>
              </a:endParaRPr>
            </a:p>
          </p:txBody>
        </p:sp>
        <p:sp>
          <p:nvSpPr>
            <p:cNvPr id="18" name="文本框 17"/>
            <p:cNvSpPr txBox="1">
              <a:spLocks noChangeArrowheads="1"/>
            </p:cNvSpPr>
            <p:nvPr/>
          </p:nvSpPr>
          <p:spPr bwMode="auto">
            <a:xfrm>
              <a:off x="5366818" y="4517957"/>
              <a:ext cx="1149398"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x[1][0]</a:t>
              </a:r>
            </a:p>
          </p:txBody>
        </p:sp>
        <p:cxnSp>
          <p:nvCxnSpPr>
            <p:cNvPr id="13" name="直接箭头连接符 12"/>
            <p:cNvCxnSpPr/>
            <p:nvPr/>
          </p:nvCxnSpPr>
          <p:spPr>
            <a:xfrm flipV="1">
              <a:off x="6431508" y="4649696"/>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a:spLocks noChangeArrowheads="1"/>
            </p:cNvSpPr>
            <p:nvPr/>
          </p:nvSpPr>
          <p:spPr bwMode="auto">
            <a:xfrm>
              <a:off x="6693929" y="4470646"/>
              <a:ext cx="565441" cy="360363"/>
            </a:xfrm>
            <a:prstGeom prst="rect">
              <a:avLst/>
            </a:prstGeom>
            <a:solidFill>
              <a:srgbClr val="FFFF0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31" name="文本框 30"/>
            <p:cNvSpPr txBox="1">
              <a:spLocks noChangeArrowheads="1"/>
            </p:cNvSpPr>
            <p:nvPr/>
          </p:nvSpPr>
          <p:spPr bwMode="auto">
            <a:xfrm>
              <a:off x="6168876" y="4517957"/>
              <a:ext cx="1185825"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x[2][0]</a:t>
              </a:r>
            </a:p>
          </p:txBody>
        </p:sp>
        <p:cxnSp>
          <p:nvCxnSpPr>
            <p:cNvPr id="32" name="直接箭头连接符 31"/>
            <p:cNvCxnSpPr/>
            <p:nvPr/>
          </p:nvCxnSpPr>
          <p:spPr>
            <a:xfrm flipV="1">
              <a:off x="7257293" y="4649696"/>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35"/>
            <p:cNvSpPr>
              <a:spLocks noChangeArrowheads="1"/>
            </p:cNvSpPr>
            <p:nvPr/>
          </p:nvSpPr>
          <p:spPr bwMode="auto">
            <a:xfrm>
              <a:off x="5035711" y="4468386"/>
              <a:ext cx="565441" cy="360363"/>
            </a:xfrm>
            <a:prstGeom prst="rect">
              <a:avLst/>
            </a:prstGeom>
            <a:solidFill>
              <a:srgbClr val="FFFF0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cxnSp>
          <p:nvCxnSpPr>
            <p:cNvPr id="37" name="直接箭头连接符 36"/>
            <p:cNvCxnSpPr/>
            <p:nvPr/>
          </p:nvCxnSpPr>
          <p:spPr>
            <a:xfrm flipV="1">
              <a:off x="5599075" y="4647436"/>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a:spLocks noChangeArrowheads="1"/>
            </p:cNvSpPr>
            <p:nvPr/>
          </p:nvSpPr>
          <p:spPr bwMode="auto">
            <a:xfrm>
              <a:off x="4510557" y="4504982"/>
              <a:ext cx="1149398"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x[0][0]</a:t>
              </a:r>
            </a:p>
          </p:txBody>
        </p:sp>
        <p:sp>
          <p:nvSpPr>
            <p:cNvPr id="39" name="矩形 38"/>
            <p:cNvSpPr>
              <a:spLocks noChangeArrowheads="1"/>
            </p:cNvSpPr>
            <p:nvPr/>
          </p:nvSpPr>
          <p:spPr bwMode="auto">
            <a:xfrm>
              <a:off x="5879774" y="4948462"/>
              <a:ext cx="565441" cy="360363"/>
            </a:xfrm>
            <a:prstGeom prst="rect">
              <a:avLst/>
            </a:prstGeom>
            <a:solidFill>
              <a:srgbClr val="FFFF0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40" name="文本框 39"/>
            <p:cNvSpPr txBox="1">
              <a:spLocks noChangeArrowheads="1"/>
            </p:cNvSpPr>
            <p:nvPr/>
          </p:nvSpPr>
          <p:spPr bwMode="auto">
            <a:xfrm>
              <a:off x="5378448" y="4995773"/>
              <a:ext cx="1149398"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x[1][1]</a:t>
              </a:r>
            </a:p>
          </p:txBody>
        </p:sp>
        <p:cxnSp>
          <p:nvCxnSpPr>
            <p:cNvPr id="41" name="直接箭头连接符 40"/>
            <p:cNvCxnSpPr/>
            <p:nvPr/>
          </p:nvCxnSpPr>
          <p:spPr>
            <a:xfrm flipV="1">
              <a:off x="6443138" y="5127512"/>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42" name="矩形 41"/>
            <p:cNvSpPr>
              <a:spLocks noChangeArrowheads="1"/>
            </p:cNvSpPr>
            <p:nvPr/>
          </p:nvSpPr>
          <p:spPr bwMode="auto">
            <a:xfrm>
              <a:off x="6705559" y="4948462"/>
              <a:ext cx="565441" cy="360363"/>
            </a:xfrm>
            <a:prstGeom prst="rect">
              <a:avLst/>
            </a:prstGeom>
            <a:solidFill>
              <a:srgbClr val="FFFF0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43" name="文本框 42"/>
            <p:cNvSpPr txBox="1">
              <a:spLocks noChangeArrowheads="1"/>
            </p:cNvSpPr>
            <p:nvPr/>
          </p:nvSpPr>
          <p:spPr bwMode="auto">
            <a:xfrm>
              <a:off x="6180506" y="4995773"/>
              <a:ext cx="1185825"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x[2][1]</a:t>
              </a:r>
            </a:p>
          </p:txBody>
        </p:sp>
        <p:sp>
          <p:nvSpPr>
            <p:cNvPr id="45" name="矩形 44"/>
            <p:cNvSpPr>
              <a:spLocks noChangeArrowheads="1"/>
            </p:cNvSpPr>
            <p:nvPr/>
          </p:nvSpPr>
          <p:spPr bwMode="auto">
            <a:xfrm>
              <a:off x="5047341" y="4946202"/>
              <a:ext cx="565441" cy="360363"/>
            </a:xfrm>
            <a:prstGeom prst="rect">
              <a:avLst/>
            </a:prstGeom>
            <a:solidFill>
              <a:srgbClr val="FFFF0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cxnSp>
          <p:nvCxnSpPr>
            <p:cNvPr id="46" name="直接箭头连接符 45"/>
            <p:cNvCxnSpPr/>
            <p:nvPr/>
          </p:nvCxnSpPr>
          <p:spPr>
            <a:xfrm flipV="1">
              <a:off x="5610705" y="5125252"/>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47" name="文本框 46"/>
            <p:cNvSpPr txBox="1">
              <a:spLocks noChangeArrowheads="1"/>
            </p:cNvSpPr>
            <p:nvPr/>
          </p:nvSpPr>
          <p:spPr bwMode="auto">
            <a:xfrm>
              <a:off x="4536071" y="4981593"/>
              <a:ext cx="1149398"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x[0][1]</a:t>
              </a:r>
            </a:p>
          </p:txBody>
        </p:sp>
        <p:cxnSp>
          <p:nvCxnSpPr>
            <p:cNvPr id="48" name="直接箭头连接符 47"/>
            <p:cNvCxnSpPr/>
            <p:nvPr/>
          </p:nvCxnSpPr>
          <p:spPr>
            <a:xfrm flipV="1">
              <a:off x="7268046" y="5125252"/>
              <a:ext cx="571631" cy="3956"/>
            </a:xfrm>
            <a:prstGeom prst="straightConnector1">
              <a:avLst/>
            </a:prstGeom>
            <a:ln>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endCxn id="17" idx="2"/>
            </p:cNvCxnSpPr>
            <p:nvPr/>
          </p:nvCxnSpPr>
          <p:spPr>
            <a:xfrm flipV="1">
              <a:off x="7835159" y="4841449"/>
              <a:ext cx="0" cy="283803"/>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4897007" y="5478224"/>
            <a:ext cx="3655149" cy="840439"/>
            <a:chOff x="4897007" y="5478224"/>
            <a:chExt cx="3655149" cy="840439"/>
          </a:xfrm>
        </p:grpSpPr>
        <p:grpSp>
          <p:nvGrpSpPr>
            <p:cNvPr id="58" name="组合 57"/>
            <p:cNvGrpSpPr/>
            <p:nvPr/>
          </p:nvGrpSpPr>
          <p:grpSpPr>
            <a:xfrm>
              <a:off x="4897007" y="5478224"/>
              <a:ext cx="3635433" cy="840439"/>
              <a:chOff x="4510557" y="4468386"/>
              <a:chExt cx="3635433" cy="840439"/>
            </a:xfrm>
          </p:grpSpPr>
          <p:sp>
            <p:nvSpPr>
              <p:cNvPr id="59" name="矩形 58"/>
              <p:cNvSpPr>
                <a:spLocks noChangeArrowheads="1"/>
              </p:cNvSpPr>
              <p:nvPr/>
            </p:nvSpPr>
            <p:spPr bwMode="auto">
              <a:xfrm>
                <a:off x="5868144" y="4470646"/>
                <a:ext cx="565441" cy="360363"/>
              </a:xfrm>
              <a:prstGeom prst="rect">
                <a:avLst/>
              </a:prstGeom>
              <a:solidFill>
                <a:srgbClr val="FFFF0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60" name="矩形 59"/>
              <p:cNvSpPr/>
              <p:nvPr/>
            </p:nvSpPr>
            <p:spPr>
              <a:xfrm>
                <a:off x="7524328" y="4481087"/>
                <a:ext cx="621662" cy="360362"/>
              </a:xfrm>
              <a:prstGeom prst="rect">
                <a:avLst/>
              </a:prstGeom>
              <a:solidFill>
                <a:srgbClr val="92D05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1400" noProof="1">
                    <a:effectLst>
                      <a:outerShdw blurRad="38100" dist="38100" dir="2700000" algn="tl">
                        <a:srgbClr val="FFFFFF"/>
                      </a:outerShdw>
                    </a:effectLst>
                    <a:latin typeface="Arial" panose="020B0604020202020204" pitchFamily="34" charset="0"/>
                  </a:rPr>
                  <a:t>None</a:t>
                </a:r>
                <a:endParaRPr lang="zh-CN" altLang="zh-CN" sz="1400" noProof="1">
                  <a:effectLst>
                    <a:outerShdw blurRad="38100" dist="38100" dir="2700000" algn="tl">
                      <a:srgbClr val="FFFFFF"/>
                    </a:outerShdw>
                  </a:effectLst>
                  <a:latin typeface="Arial" panose="020B0604020202020204" pitchFamily="34" charset="0"/>
                </a:endParaRPr>
              </a:p>
            </p:txBody>
          </p:sp>
          <p:sp>
            <p:nvSpPr>
              <p:cNvPr id="61" name="文本框 60"/>
              <p:cNvSpPr txBox="1">
                <a:spLocks noChangeArrowheads="1"/>
              </p:cNvSpPr>
              <p:nvPr/>
            </p:nvSpPr>
            <p:spPr bwMode="auto">
              <a:xfrm>
                <a:off x="5366818" y="4517957"/>
                <a:ext cx="1149398"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x[1][1]</a:t>
                </a:r>
              </a:p>
            </p:txBody>
          </p:sp>
          <p:cxnSp>
            <p:nvCxnSpPr>
              <p:cNvPr id="62" name="直接箭头连接符 61"/>
              <p:cNvCxnSpPr/>
              <p:nvPr/>
            </p:nvCxnSpPr>
            <p:spPr>
              <a:xfrm flipV="1">
                <a:off x="6431508" y="4649696"/>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63" name="矩形 62"/>
              <p:cNvSpPr>
                <a:spLocks noChangeArrowheads="1"/>
              </p:cNvSpPr>
              <p:nvPr/>
            </p:nvSpPr>
            <p:spPr bwMode="auto">
              <a:xfrm>
                <a:off x="6693929" y="4470646"/>
                <a:ext cx="565441" cy="360363"/>
              </a:xfrm>
              <a:prstGeom prst="rect">
                <a:avLst/>
              </a:prstGeom>
              <a:solidFill>
                <a:srgbClr val="FFFF0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64" name="文本框 63"/>
              <p:cNvSpPr txBox="1">
                <a:spLocks noChangeArrowheads="1"/>
              </p:cNvSpPr>
              <p:nvPr/>
            </p:nvSpPr>
            <p:spPr bwMode="auto">
              <a:xfrm>
                <a:off x="6168876" y="4517957"/>
                <a:ext cx="1185825"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x[2][1]</a:t>
                </a:r>
              </a:p>
            </p:txBody>
          </p:sp>
          <p:cxnSp>
            <p:nvCxnSpPr>
              <p:cNvPr id="65" name="直接箭头连接符 64"/>
              <p:cNvCxnSpPr/>
              <p:nvPr/>
            </p:nvCxnSpPr>
            <p:spPr>
              <a:xfrm flipV="1">
                <a:off x="7257293" y="4649696"/>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66" name="矩形 65"/>
              <p:cNvSpPr>
                <a:spLocks noChangeArrowheads="1"/>
              </p:cNvSpPr>
              <p:nvPr/>
            </p:nvSpPr>
            <p:spPr bwMode="auto">
              <a:xfrm>
                <a:off x="5035711" y="4468386"/>
                <a:ext cx="565441" cy="360363"/>
              </a:xfrm>
              <a:prstGeom prst="rect">
                <a:avLst/>
              </a:prstGeom>
              <a:solidFill>
                <a:srgbClr val="FFFF0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cxnSp>
            <p:nvCxnSpPr>
              <p:cNvPr id="67" name="直接箭头连接符 66"/>
              <p:cNvCxnSpPr/>
              <p:nvPr/>
            </p:nvCxnSpPr>
            <p:spPr>
              <a:xfrm flipV="1">
                <a:off x="5599075" y="4647436"/>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68" name="文本框 67"/>
              <p:cNvSpPr txBox="1">
                <a:spLocks noChangeArrowheads="1"/>
              </p:cNvSpPr>
              <p:nvPr/>
            </p:nvSpPr>
            <p:spPr bwMode="auto">
              <a:xfrm>
                <a:off x="4510557" y="4504982"/>
                <a:ext cx="1149398"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x[0][1]</a:t>
                </a:r>
              </a:p>
            </p:txBody>
          </p:sp>
          <p:sp>
            <p:nvSpPr>
              <p:cNvPr id="69" name="矩形 68"/>
              <p:cNvSpPr>
                <a:spLocks noChangeArrowheads="1"/>
              </p:cNvSpPr>
              <p:nvPr/>
            </p:nvSpPr>
            <p:spPr bwMode="auto">
              <a:xfrm>
                <a:off x="5879774" y="4948462"/>
                <a:ext cx="565441" cy="360363"/>
              </a:xfrm>
              <a:prstGeom prst="rect">
                <a:avLst/>
              </a:prstGeom>
              <a:solidFill>
                <a:srgbClr val="FFFF0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70" name="文本框 69"/>
              <p:cNvSpPr txBox="1">
                <a:spLocks noChangeArrowheads="1"/>
              </p:cNvSpPr>
              <p:nvPr/>
            </p:nvSpPr>
            <p:spPr bwMode="auto">
              <a:xfrm>
                <a:off x="5378448" y="4995773"/>
                <a:ext cx="1149398"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x[1][0]</a:t>
                </a:r>
              </a:p>
            </p:txBody>
          </p:sp>
          <p:cxnSp>
            <p:nvCxnSpPr>
              <p:cNvPr id="71" name="直接箭头连接符 70"/>
              <p:cNvCxnSpPr/>
              <p:nvPr/>
            </p:nvCxnSpPr>
            <p:spPr>
              <a:xfrm flipV="1">
                <a:off x="6443138" y="5127512"/>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a:spLocks noChangeArrowheads="1"/>
              </p:cNvSpPr>
              <p:nvPr/>
            </p:nvSpPr>
            <p:spPr bwMode="auto">
              <a:xfrm>
                <a:off x="6705559" y="4948462"/>
                <a:ext cx="565441" cy="360363"/>
              </a:xfrm>
              <a:prstGeom prst="rect">
                <a:avLst/>
              </a:prstGeom>
              <a:solidFill>
                <a:srgbClr val="FFFF0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73" name="文本框 72"/>
              <p:cNvSpPr txBox="1">
                <a:spLocks noChangeArrowheads="1"/>
              </p:cNvSpPr>
              <p:nvPr/>
            </p:nvSpPr>
            <p:spPr bwMode="auto">
              <a:xfrm>
                <a:off x="6180506" y="4995773"/>
                <a:ext cx="1185825"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x[2][0]</a:t>
                </a:r>
              </a:p>
            </p:txBody>
          </p:sp>
          <p:sp>
            <p:nvSpPr>
              <p:cNvPr id="74" name="矩形 73"/>
              <p:cNvSpPr>
                <a:spLocks noChangeArrowheads="1"/>
              </p:cNvSpPr>
              <p:nvPr/>
            </p:nvSpPr>
            <p:spPr bwMode="auto">
              <a:xfrm>
                <a:off x="5047341" y="4946202"/>
                <a:ext cx="565441" cy="360363"/>
              </a:xfrm>
              <a:prstGeom prst="rect">
                <a:avLst/>
              </a:prstGeom>
              <a:solidFill>
                <a:srgbClr val="FFFF0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cxnSp>
            <p:nvCxnSpPr>
              <p:cNvPr id="75" name="直接箭头连接符 74"/>
              <p:cNvCxnSpPr/>
              <p:nvPr/>
            </p:nvCxnSpPr>
            <p:spPr>
              <a:xfrm flipV="1">
                <a:off x="5610705" y="5125252"/>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76" name="文本框 75"/>
              <p:cNvSpPr txBox="1">
                <a:spLocks noChangeArrowheads="1"/>
              </p:cNvSpPr>
              <p:nvPr/>
            </p:nvSpPr>
            <p:spPr bwMode="auto">
              <a:xfrm>
                <a:off x="4536071" y="4981593"/>
                <a:ext cx="1149398"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x[0][0]</a:t>
                </a:r>
              </a:p>
            </p:txBody>
          </p:sp>
        </p:grpSp>
        <p:grpSp>
          <p:nvGrpSpPr>
            <p:cNvPr id="56" name="组合 55"/>
            <p:cNvGrpSpPr/>
            <p:nvPr/>
          </p:nvGrpSpPr>
          <p:grpSpPr>
            <a:xfrm>
              <a:off x="7669530" y="5940828"/>
              <a:ext cx="882626" cy="360362"/>
              <a:chOff x="7669530" y="5940828"/>
              <a:chExt cx="882626" cy="360362"/>
            </a:xfrm>
          </p:grpSpPr>
          <p:sp>
            <p:nvSpPr>
              <p:cNvPr id="79" name="矩形 78"/>
              <p:cNvSpPr/>
              <p:nvPr/>
            </p:nvSpPr>
            <p:spPr>
              <a:xfrm>
                <a:off x="7930494" y="5940828"/>
                <a:ext cx="621662" cy="360362"/>
              </a:xfrm>
              <a:prstGeom prst="rect">
                <a:avLst/>
              </a:prstGeom>
              <a:solidFill>
                <a:srgbClr val="92D05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1400" noProof="1">
                    <a:effectLst>
                      <a:outerShdw blurRad="38100" dist="38100" dir="2700000" algn="tl">
                        <a:srgbClr val="FFFFFF"/>
                      </a:outerShdw>
                    </a:effectLst>
                    <a:latin typeface="Arial" panose="020B0604020202020204" pitchFamily="34" charset="0"/>
                  </a:rPr>
                  <a:t>5</a:t>
                </a:r>
                <a:endParaRPr lang="zh-CN" altLang="zh-CN" sz="1400" noProof="1">
                  <a:effectLst>
                    <a:outerShdw blurRad="38100" dist="38100" dir="2700000" algn="tl">
                      <a:srgbClr val="FFFFFF"/>
                    </a:outerShdw>
                  </a:effectLst>
                  <a:latin typeface="Arial" panose="020B0604020202020204" pitchFamily="34" charset="0"/>
                </a:endParaRPr>
              </a:p>
            </p:txBody>
          </p:sp>
          <p:cxnSp>
            <p:nvCxnSpPr>
              <p:cNvPr id="80" name="直接箭头连接符 79"/>
              <p:cNvCxnSpPr/>
              <p:nvPr/>
            </p:nvCxnSpPr>
            <p:spPr>
              <a:xfrm flipV="1">
                <a:off x="7669530" y="6125638"/>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15</a:t>
            </a:fld>
            <a:endParaRPr lang="zh-CN" altLang="en-US" dirty="0"/>
          </a:p>
        </p:txBody>
      </p:sp>
      <p:pic>
        <p:nvPicPr>
          <p:cNvPr id="1026" name="Picture 2">
            <a:extLst>
              <a:ext uri="{FF2B5EF4-FFF2-40B4-BE49-F238E27FC236}">
                <a16:creationId xmlns:a16="http://schemas.microsoft.com/office/drawing/2014/main" id="{8DDBF1FA-7D40-CD1E-8C13-A711D22729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0752" y="4119642"/>
            <a:ext cx="2286000" cy="228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7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74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74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74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74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55"/>
                                        </p:tgtEl>
                                        <p:attrNameLst>
                                          <p:attrName>style.visibility</p:attrName>
                                        </p:attrNameLst>
                                      </p:cBhvr>
                                      <p:to>
                                        <p:strVal val="visible"/>
                                      </p:to>
                                    </p:set>
                                    <p:anim calcmode="lin" valueType="num">
                                      <p:cBhvr additive="base">
                                        <p:cTn id="87" dur="500" fill="hold"/>
                                        <p:tgtEl>
                                          <p:spTgt spid="55"/>
                                        </p:tgtEl>
                                        <p:attrNameLst>
                                          <p:attrName>ppt_x</p:attrName>
                                        </p:attrNameLst>
                                      </p:cBhvr>
                                      <p:tavLst>
                                        <p:tav tm="0">
                                          <p:val>
                                            <p:strVal val="#ppt_x"/>
                                          </p:val>
                                        </p:tav>
                                        <p:tav tm="100000">
                                          <p:val>
                                            <p:strVal val="#ppt_x"/>
                                          </p:val>
                                        </p:tav>
                                      </p:tavLst>
                                    </p:anim>
                                    <p:anim calcmode="lin" valueType="num">
                                      <p:cBhvr additive="base">
                                        <p:cTn id="88"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4">
                                            <p:txEl>
                                              <p:pRg st="5" end="5"/>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57"/>
                                        </p:tgtEl>
                                        <p:attrNameLst>
                                          <p:attrName>style.visibility</p:attrName>
                                        </p:attrNameLst>
                                      </p:cBhvr>
                                      <p:to>
                                        <p:strVal val="visible"/>
                                      </p:to>
                                    </p:set>
                                    <p:anim calcmode="lin" valueType="num">
                                      <p:cBhvr additive="base">
                                        <p:cTn id="107" dur="500" fill="hold"/>
                                        <p:tgtEl>
                                          <p:spTgt spid="57"/>
                                        </p:tgtEl>
                                        <p:attrNameLst>
                                          <p:attrName>ppt_x</p:attrName>
                                        </p:attrNameLst>
                                      </p:cBhvr>
                                      <p:tavLst>
                                        <p:tav tm="0">
                                          <p:val>
                                            <p:strVal val="#ppt_x"/>
                                          </p:val>
                                        </p:tav>
                                        <p:tav tm="100000">
                                          <p:val>
                                            <p:strVal val="#ppt_x"/>
                                          </p:val>
                                        </p:tav>
                                      </p:tavLst>
                                    </p:anim>
                                    <p:anim calcmode="lin" valueType="num">
                                      <p:cBhvr additive="base">
                                        <p:cTn id="108" dur="500" fill="hold"/>
                                        <p:tgtEl>
                                          <p:spTgt spid="57"/>
                                        </p:tgtEl>
                                        <p:attrNameLst>
                                          <p:attrName>ppt_y</p:attrName>
                                        </p:attrNameLst>
                                      </p:cBhvr>
                                      <p:tavLst>
                                        <p:tav tm="0">
                                          <p:val>
                                            <p:strVal val="1+#ppt_h/2"/>
                                          </p:val>
                                        </p:tav>
                                        <p:tav tm="100000">
                                          <p:val>
                                            <p:strVal val="#ppt_y"/>
                                          </p:val>
                                        </p:tav>
                                      </p:tavLst>
                                    </p:anim>
                                  </p:childTnLst>
                                </p:cTn>
                              </p:par>
                            </p:childTnLst>
                          </p:cTn>
                        </p:par>
                        <p:par>
                          <p:cTn id="109" fill="hold">
                            <p:stCondLst>
                              <p:cond delay="500"/>
                            </p:stCondLst>
                            <p:childTnLst>
                              <p:par>
                                <p:cTn id="110" presetID="16" presetClass="entr" presetSubtype="21" fill="hold" nodeType="afterEffect">
                                  <p:stCondLst>
                                    <p:cond delay="0"/>
                                  </p:stCondLst>
                                  <p:childTnLst>
                                    <p:set>
                                      <p:cBhvr>
                                        <p:cTn id="111" dur="1" fill="hold">
                                          <p:stCondLst>
                                            <p:cond delay="0"/>
                                          </p:stCondLst>
                                        </p:cTn>
                                        <p:tgtEl>
                                          <p:spTgt spid="1026"/>
                                        </p:tgtEl>
                                        <p:attrNameLst>
                                          <p:attrName>style.visibility</p:attrName>
                                        </p:attrNameLst>
                                      </p:cBhvr>
                                      <p:to>
                                        <p:strVal val="visible"/>
                                      </p:to>
                                    </p:set>
                                    <p:animEffect transition="in" filter="barn(inVertical)">
                                      <p:cBhvr>
                                        <p:cTn id="1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23528" y="97780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列表元素的增加</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2" name="文本占位符 28674"/>
          <p:cNvSpPr txBox="1"/>
          <p:nvPr/>
        </p:nvSpPr>
        <p:spPr bwMode="auto">
          <a:xfrm>
            <a:off x="623537" y="1369788"/>
            <a:ext cx="7620871" cy="1483148"/>
          </a:xfrm>
          <a:prstGeom prst="rect">
            <a:avLst/>
          </a:prstGeo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600"/>
              </a:spcBef>
              <a:buClr>
                <a:srgbClr val="FF0000"/>
              </a:buClr>
              <a:buFont typeface="Wingdings" panose="05000000000000000000" charset="0"/>
              <a:buChar char="n"/>
            </a:pPr>
            <a:r>
              <a:rPr lang="zh-CN" altLang="en-US" sz="2000" b="1" noProof="1"/>
              <a:t>当使用</a:t>
            </a:r>
            <a:r>
              <a:rPr lang="en-US" altLang="zh-CN" sz="2000" b="1" noProof="1"/>
              <a:t>*</a:t>
            </a:r>
            <a:r>
              <a:rPr lang="zh-CN" altLang="en-US" sz="2000" b="1" noProof="1"/>
              <a:t>运算符将</a:t>
            </a:r>
            <a:r>
              <a:rPr lang="zh-CN" altLang="en-US" sz="2000" b="1" noProof="1">
                <a:solidFill>
                  <a:srgbClr val="FF0000"/>
                </a:solidFill>
              </a:rPr>
              <a:t>包含列表的列表重复并创建新列表</a:t>
            </a:r>
            <a:r>
              <a:rPr lang="zh-CN" altLang="en-US" sz="2000" b="1" noProof="1"/>
              <a:t>时，并不是复制子列表值，而是</a:t>
            </a:r>
            <a:r>
              <a:rPr lang="zh-CN" altLang="en-US" sz="2000" b="1" noProof="1">
                <a:solidFill>
                  <a:srgbClr val="FF0000"/>
                </a:solidFill>
              </a:rPr>
              <a:t>复制已有元素的引用</a:t>
            </a:r>
            <a:r>
              <a:rPr lang="zh-CN" altLang="en-US" sz="2000" b="1" noProof="1"/>
              <a:t>。因此，当修改其中一个值时，相应的引用也会被修改。</a:t>
            </a:r>
            <a:endParaRPr lang="en-US" altLang="zh-CN" sz="2000" b="1" noProof="1"/>
          </a:p>
          <a:p>
            <a:pPr>
              <a:spcBef>
                <a:spcPts val="600"/>
              </a:spcBef>
              <a:buClr>
                <a:srgbClr val="FF0000"/>
              </a:buClr>
              <a:buFont typeface="Wingdings" panose="05000000000000000000" charset="0"/>
              <a:buChar char="n"/>
            </a:pPr>
            <a:r>
              <a:rPr lang="zh-CN" altLang="en-US" sz="2000" b="1" noProof="1"/>
              <a:t>我们来研究这种情况下的</a:t>
            </a:r>
            <a:r>
              <a:rPr lang="zh-CN" altLang="en-US" sz="2000" b="1" noProof="1">
                <a:solidFill>
                  <a:srgbClr val="FF0000"/>
                </a:solidFill>
              </a:rPr>
              <a:t>列表存储结构情况</a:t>
            </a:r>
            <a:r>
              <a:rPr lang="zh-CN" altLang="en-US" sz="2000" b="1" noProof="1"/>
              <a:t>：</a:t>
            </a:r>
          </a:p>
          <a:p>
            <a:pPr marL="1905" indent="-344805">
              <a:lnSpc>
                <a:spcPct val="80000"/>
              </a:lnSpc>
              <a:buClr>
                <a:srgbClr val="FF0000"/>
              </a:buClr>
              <a:buFont typeface="Wingdings" panose="05000000000000000000" pitchFamily="2" charset="2"/>
              <a:buChar char="ü"/>
            </a:pPr>
            <a:endParaRPr lang="zh-CN" altLang="en-US" sz="1350" noProof="1"/>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16</a:t>
            </a:fld>
            <a:endParaRPr lang="zh-CN" altLang="en-US" dirty="0"/>
          </a:p>
        </p:txBody>
      </p:sp>
      <p:pic>
        <p:nvPicPr>
          <p:cNvPr id="19" name="图片 18">
            <a:extLst>
              <a:ext uri="{FF2B5EF4-FFF2-40B4-BE49-F238E27FC236}">
                <a16:creationId xmlns:a16="http://schemas.microsoft.com/office/drawing/2014/main" id="{82E11AE2-5FCD-35BA-E84C-02E95F6B6CC2}"/>
              </a:ext>
            </a:extLst>
          </p:cNvPr>
          <p:cNvPicPr>
            <a:picLocks noChangeAspect="1"/>
          </p:cNvPicPr>
          <p:nvPr/>
        </p:nvPicPr>
        <p:blipFill>
          <a:blip r:embed="rId3"/>
          <a:stretch>
            <a:fillRect/>
          </a:stretch>
        </p:blipFill>
        <p:spPr>
          <a:xfrm>
            <a:off x="623537" y="3048631"/>
            <a:ext cx="8530881" cy="3350223"/>
          </a:xfrm>
          <a:prstGeom prst="rect">
            <a:avLst/>
          </a:prstGeom>
        </p:spPr>
      </p:pic>
      <p:pic>
        <p:nvPicPr>
          <p:cNvPr id="2050" name="Picture 2">
            <a:extLst>
              <a:ext uri="{FF2B5EF4-FFF2-40B4-BE49-F238E27FC236}">
                <a16:creationId xmlns:a16="http://schemas.microsoft.com/office/drawing/2014/main" id="{0B0F4DDF-62BA-6A78-4201-A181025EAC1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40663" y="1988840"/>
            <a:ext cx="751923" cy="75192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0052056-08F6-C5D5-01E0-D7522A068D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84368" y="5383699"/>
            <a:ext cx="1134196" cy="113419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对象 2">
            <a:extLst>
              <a:ext uri="{FF2B5EF4-FFF2-40B4-BE49-F238E27FC236}">
                <a16:creationId xmlns:a16="http://schemas.microsoft.com/office/drawing/2014/main" id="{58888DA8-8816-18A3-8405-EE9688ECB9D1}"/>
              </a:ext>
            </a:extLst>
          </p:cNvPr>
          <p:cNvGraphicFramePr>
            <a:graphicFrameLocks noChangeAspect="1"/>
          </p:cNvGraphicFramePr>
          <p:nvPr>
            <p:extLst>
              <p:ext uri="{D42A27DB-BD31-4B8C-83A1-F6EECF244321}">
                <p14:modId xmlns:p14="http://schemas.microsoft.com/office/powerpoint/2010/main" val="737939782"/>
              </p:ext>
            </p:extLst>
          </p:nvPr>
        </p:nvGraphicFramePr>
        <p:xfrm>
          <a:off x="6694690" y="2925276"/>
          <a:ext cx="1787116" cy="1439828"/>
        </p:xfrm>
        <a:graphic>
          <a:graphicData uri="http://schemas.openxmlformats.org/presentationml/2006/ole">
            <mc:AlternateContent xmlns:mc="http://schemas.openxmlformats.org/markup-compatibility/2006">
              <mc:Choice xmlns:v="urn:schemas-microsoft-com:vml" Requires="v">
                <p:oleObj name="Equation" r:id="rId6" imgW="914400" imgH="736560" progId="Equation.DSMT4">
                  <p:embed/>
                </p:oleObj>
              </mc:Choice>
              <mc:Fallback>
                <p:oleObj name="Equation" r:id="rId6" imgW="914400" imgH="736560" progId="Equation.DSMT4">
                  <p:embed/>
                  <p:pic>
                    <p:nvPicPr>
                      <p:cNvPr id="0" name=""/>
                      <p:cNvPicPr/>
                      <p:nvPr/>
                    </p:nvPicPr>
                    <p:blipFill>
                      <a:blip r:embed="rId7"/>
                      <a:stretch>
                        <a:fillRect/>
                      </a:stretch>
                    </p:blipFill>
                    <p:spPr>
                      <a:xfrm>
                        <a:off x="6694690" y="2925276"/>
                        <a:ext cx="1787116" cy="1439828"/>
                      </a:xfrm>
                      <a:prstGeom prst="rect">
                        <a:avLst/>
                      </a:prstGeom>
                      <a:solidFill>
                        <a:srgbClr val="FFFF66"/>
                      </a:solidFill>
                    </p:spPr>
                  </p:pic>
                </p:oleObj>
              </mc:Fallback>
            </mc:AlternateContent>
          </a:graphicData>
        </a:graphic>
      </p:graphicFrame>
      <p:graphicFrame>
        <p:nvGraphicFramePr>
          <p:cNvPr id="4" name="表格 10">
            <a:extLst>
              <a:ext uri="{FF2B5EF4-FFF2-40B4-BE49-F238E27FC236}">
                <a16:creationId xmlns:a16="http://schemas.microsoft.com/office/drawing/2014/main" id="{61D33F38-96ED-3236-991E-03DFB560147A}"/>
              </a:ext>
            </a:extLst>
          </p:cNvPr>
          <p:cNvGraphicFramePr>
            <a:graphicFrameLocks noGrp="1"/>
          </p:cNvGraphicFramePr>
          <p:nvPr>
            <p:extLst>
              <p:ext uri="{D42A27DB-BD31-4B8C-83A1-F6EECF244321}">
                <p14:modId xmlns:p14="http://schemas.microsoft.com/office/powerpoint/2010/main" val="1026561668"/>
              </p:ext>
            </p:extLst>
          </p:nvPr>
        </p:nvGraphicFramePr>
        <p:xfrm>
          <a:off x="6860080" y="4525817"/>
          <a:ext cx="1456336" cy="370840"/>
        </p:xfrm>
        <a:graphic>
          <a:graphicData uri="http://schemas.openxmlformats.org/drawingml/2006/table">
            <a:tbl>
              <a:tblPr firstRow="1" bandRow="1">
                <a:tableStyleId>{5C22544A-7EE6-4342-B048-85BDC9FD1C3A}</a:tableStyleId>
              </a:tblPr>
              <a:tblGrid>
                <a:gridCol w="728168">
                  <a:extLst>
                    <a:ext uri="{9D8B030D-6E8A-4147-A177-3AD203B41FA5}">
                      <a16:colId xmlns:a16="http://schemas.microsoft.com/office/drawing/2014/main" val="678496118"/>
                    </a:ext>
                  </a:extLst>
                </a:gridCol>
                <a:gridCol w="728168">
                  <a:extLst>
                    <a:ext uri="{9D8B030D-6E8A-4147-A177-3AD203B41FA5}">
                      <a16:colId xmlns:a16="http://schemas.microsoft.com/office/drawing/2014/main" val="4140207146"/>
                    </a:ext>
                  </a:extLst>
                </a:gridCol>
              </a:tblGrid>
              <a:tr h="370840">
                <a:tc>
                  <a:txBody>
                    <a:bodyPr/>
                    <a:lstStyle/>
                    <a:p>
                      <a:pPr algn="ctr"/>
                      <a:r>
                        <a:rPr lang="en-US" altLang="zh-CN" dirty="0"/>
                        <a:t>‘a’</a:t>
                      </a:r>
                      <a:endParaRPr lang="zh-CN" altLang="en-US" dirty="0"/>
                    </a:p>
                  </a:txBody>
                  <a:tcPr anchor="ctr"/>
                </a:tc>
                <a:tc>
                  <a:txBody>
                    <a:bodyPr/>
                    <a:lstStyle/>
                    <a:p>
                      <a:pPr algn="ctr"/>
                      <a:r>
                        <a:rPr lang="en-US" altLang="zh-CN" dirty="0"/>
                        <a:t>‘b’</a:t>
                      </a:r>
                      <a:endParaRPr lang="zh-CN" altLang="en-US" dirty="0"/>
                    </a:p>
                  </a:txBody>
                  <a:tcPr anchor="ctr"/>
                </a:tc>
                <a:extLst>
                  <a:ext uri="{0D108BD9-81ED-4DB2-BD59-A6C34878D82A}">
                    <a16:rowId xmlns:a16="http://schemas.microsoft.com/office/drawing/2014/main" val="1545803575"/>
                  </a:ext>
                </a:extLst>
              </a:tr>
            </a:tbl>
          </a:graphicData>
        </a:graphic>
      </p:graphicFrame>
      <p:sp>
        <p:nvSpPr>
          <p:cNvPr id="11" name="箭头: 下 10">
            <a:extLst>
              <a:ext uri="{FF2B5EF4-FFF2-40B4-BE49-F238E27FC236}">
                <a16:creationId xmlns:a16="http://schemas.microsoft.com/office/drawing/2014/main" id="{A6F16D4F-9C87-FFB8-17B9-864509677E4A}"/>
              </a:ext>
            </a:extLst>
          </p:cNvPr>
          <p:cNvSpPr/>
          <p:nvPr/>
        </p:nvSpPr>
        <p:spPr>
          <a:xfrm>
            <a:off x="7020272" y="4288070"/>
            <a:ext cx="144016" cy="2210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箭头: 下 12">
            <a:extLst>
              <a:ext uri="{FF2B5EF4-FFF2-40B4-BE49-F238E27FC236}">
                <a16:creationId xmlns:a16="http://schemas.microsoft.com/office/drawing/2014/main" id="{320A7E87-264F-6717-D640-357D4A477633}"/>
              </a:ext>
            </a:extLst>
          </p:cNvPr>
          <p:cNvSpPr/>
          <p:nvPr/>
        </p:nvSpPr>
        <p:spPr>
          <a:xfrm>
            <a:off x="7956376" y="4288070"/>
            <a:ext cx="144016" cy="2210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6" name="表格 10">
            <a:extLst>
              <a:ext uri="{FF2B5EF4-FFF2-40B4-BE49-F238E27FC236}">
                <a16:creationId xmlns:a16="http://schemas.microsoft.com/office/drawing/2014/main" id="{FDFA78D9-3A52-0DE8-995C-A804FDA87EAF}"/>
              </a:ext>
            </a:extLst>
          </p:cNvPr>
          <p:cNvGraphicFramePr>
            <a:graphicFrameLocks noGrp="1"/>
          </p:cNvGraphicFramePr>
          <p:nvPr>
            <p:extLst>
              <p:ext uri="{D42A27DB-BD31-4B8C-83A1-F6EECF244321}">
                <p14:modId xmlns:p14="http://schemas.microsoft.com/office/powerpoint/2010/main" val="2702292088"/>
              </p:ext>
            </p:extLst>
          </p:nvPr>
        </p:nvGraphicFramePr>
        <p:xfrm>
          <a:off x="6860080" y="4509120"/>
          <a:ext cx="1456336" cy="370840"/>
        </p:xfrm>
        <a:graphic>
          <a:graphicData uri="http://schemas.openxmlformats.org/drawingml/2006/table">
            <a:tbl>
              <a:tblPr firstRow="1" bandRow="1">
                <a:tableStyleId>{5C22544A-7EE6-4342-B048-85BDC9FD1C3A}</a:tableStyleId>
              </a:tblPr>
              <a:tblGrid>
                <a:gridCol w="728168">
                  <a:extLst>
                    <a:ext uri="{9D8B030D-6E8A-4147-A177-3AD203B41FA5}">
                      <a16:colId xmlns:a16="http://schemas.microsoft.com/office/drawing/2014/main" val="678496118"/>
                    </a:ext>
                  </a:extLst>
                </a:gridCol>
                <a:gridCol w="728168">
                  <a:extLst>
                    <a:ext uri="{9D8B030D-6E8A-4147-A177-3AD203B41FA5}">
                      <a16:colId xmlns:a16="http://schemas.microsoft.com/office/drawing/2014/main" val="4140207146"/>
                    </a:ext>
                  </a:extLst>
                </a:gridCol>
              </a:tblGrid>
              <a:tr h="370840">
                <a:tc>
                  <a:txBody>
                    <a:bodyPr/>
                    <a:lstStyle/>
                    <a:p>
                      <a:pPr algn="ctr"/>
                      <a:r>
                        <a:rPr lang="en-US" altLang="zh-CN" dirty="0">
                          <a:solidFill>
                            <a:srgbClr val="FF0000"/>
                          </a:solidFill>
                        </a:rPr>
                        <a:t>‘c’</a:t>
                      </a:r>
                      <a:endParaRPr lang="zh-CN" altLang="en-US" dirty="0">
                        <a:solidFill>
                          <a:srgbClr val="FF0000"/>
                        </a:solidFill>
                      </a:endParaRPr>
                    </a:p>
                  </a:txBody>
                  <a:tcPr anchor="ctr"/>
                </a:tc>
                <a:tc>
                  <a:txBody>
                    <a:bodyPr/>
                    <a:lstStyle/>
                    <a:p>
                      <a:pPr algn="ctr"/>
                      <a:r>
                        <a:rPr lang="en-US" altLang="zh-CN" dirty="0"/>
                        <a:t>‘b’</a:t>
                      </a:r>
                      <a:endParaRPr lang="zh-CN" altLang="en-US" dirty="0"/>
                    </a:p>
                  </a:txBody>
                  <a:tcPr anchor="ctr"/>
                </a:tc>
                <a:extLst>
                  <a:ext uri="{0D108BD9-81ED-4DB2-BD59-A6C34878D82A}">
                    <a16:rowId xmlns:a16="http://schemas.microsoft.com/office/drawing/2014/main" val="1545803575"/>
                  </a:ext>
                </a:extLst>
              </a:tr>
            </a:tbl>
          </a:graphicData>
        </a:graphic>
      </p:graphicFrame>
    </p:spTree>
    <p:extLst>
      <p:ext uri="{BB962C8B-B14F-4D97-AF65-F5344CB8AC3E}">
        <p14:creationId xmlns:p14="http://schemas.microsoft.com/office/powerpoint/2010/main" val="239041682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anim calcmode="lin" valueType="num">
                                      <p:cBhvr>
                                        <p:cTn id="11" dur="500" fill="hold"/>
                                        <p:tgtEl>
                                          <p:spTgt spid="2050"/>
                                        </p:tgtEl>
                                        <p:attrNameLst>
                                          <p:attrName>ppt_w</p:attrName>
                                        </p:attrNameLst>
                                      </p:cBhvr>
                                      <p:tavLst>
                                        <p:tav tm="0">
                                          <p:val>
                                            <p:fltVal val="0"/>
                                          </p:val>
                                        </p:tav>
                                        <p:tav tm="100000">
                                          <p:val>
                                            <p:strVal val="#ppt_w"/>
                                          </p:val>
                                        </p:tav>
                                      </p:tavLst>
                                    </p:anim>
                                    <p:anim calcmode="lin" valueType="num">
                                      <p:cBhvr>
                                        <p:cTn id="12" dur="500" fill="hold"/>
                                        <p:tgtEl>
                                          <p:spTgt spid="2050"/>
                                        </p:tgtEl>
                                        <p:attrNameLst>
                                          <p:attrName>ppt_h</p:attrName>
                                        </p:attrNameLst>
                                      </p:cBhvr>
                                      <p:tavLst>
                                        <p:tav tm="0">
                                          <p:val>
                                            <p:fltVal val="0"/>
                                          </p:val>
                                        </p:tav>
                                        <p:tav tm="100000">
                                          <p:val>
                                            <p:strVal val="#ppt_h"/>
                                          </p:val>
                                        </p:tav>
                                      </p:tavLst>
                                    </p:anim>
                                    <p:animEffect transition="in" filter="fade">
                                      <p:cBhvr>
                                        <p:cTn id="13" dur="500"/>
                                        <p:tgtEl>
                                          <p:spTgt spid="2050"/>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1000"/>
                                        <p:tgtEl>
                                          <p:spTgt spid="19"/>
                                        </p:tgtEl>
                                      </p:cBhvr>
                                    </p:animEffect>
                                    <p:anim calcmode="lin" valueType="num">
                                      <p:cBhvr>
                                        <p:cTn id="19" dur="1000" fill="hold"/>
                                        <p:tgtEl>
                                          <p:spTgt spid="19"/>
                                        </p:tgtEl>
                                        <p:attrNameLst>
                                          <p:attrName>ppt_x</p:attrName>
                                        </p:attrNameLst>
                                      </p:cBhvr>
                                      <p:tavLst>
                                        <p:tav tm="0">
                                          <p:val>
                                            <p:strVal val="#ppt_x"/>
                                          </p:val>
                                        </p:tav>
                                        <p:tav tm="100000">
                                          <p:val>
                                            <p:strVal val="#ppt_x"/>
                                          </p:val>
                                        </p:tav>
                                      </p:tavLst>
                                    </p:anim>
                                    <p:anim calcmode="lin" valueType="num">
                                      <p:cBhvr>
                                        <p:cTn id="2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054"/>
                                        </p:tgtEl>
                                        <p:attrNameLst>
                                          <p:attrName>style.visibility</p:attrName>
                                        </p:attrNameLst>
                                      </p:cBhvr>
                                      <p:to>
                                        <p:strVal val="visible"/>
                                      </p:to>
                                    </p:set>
                                    <p:animEffect transition="in" filter="fade">
                                      <p:cBhvr>
                                        <p:cTn id="25" dur="500"/>
                                        <p:tgtEl>
                                          <p:spTgt spid="2054"/>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1000"/>
                                        <p:tgtEl>
                                          <p:spTgt spid="3"/>
                                        </p:tgtEl>
                                      </p:cBhvr>
                                    </p:animEffect>
                                    <p:anim calcmode="lin" valueType="num">
                                      <p:cBhvr>
                                        <p:cTn id="31" dur="1000" fill="hold"/>
                                        <p:tgtEl>
                                          <p:spTgt spid="3"/>
                                        </p:tgtEl>
                                        <p:attrNameLst>
                                          <p:attrName>ppt_x</p:attrName>
                                        </p:attrNameLst>
                                      </p:cBhvr>
                                      <p:tavLst>
                                        <p:tav tm="0">
                                          <p:val>
                                            <p:strVal val="#ppt_x"/>
                                          </p:val>
                                        </p:tav>
                                        <p:tav tm="100000">
                                          <p:val>
                                            <p:strVal val="#ppt_x"/>
                                          </p:val>
                                        </p:tav>
                                      </p:tavLst>
                                    </p:anim>
                                    <p:anim calcmode="lin" valueType="num">
                                      <p:cBhvr>
                                        <p:cTn id="32" dur="1000" fill="hold"/>
                                        <p:tgtEl>
                                          <p:spTgt spid="3"/>
                                        </p:tgtEl>
                                        <p:attrNameLst>
                                          <p:attrName>ppt_y</p:attrName>
                                        </p:attrNameLst>
                                      </p:cBhvr>
                                      <p:tavLst>
                                        <p:tav tm="0">
                                          <p:val>
                                            <p:strVal val="#ppt_y+.1"/>
                                          </p:val>
                                        </p:tav>
                                        <p:tav tm="100000">
                                          <p:val>
                                            <p:strVal val="#ppt_y"/>
                                          </p:val>
                                        </p:tav>
                                      </p:tavLst>
                                    </p:anim>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17</a:t>
            </a:fld>
            <a:endParaRPr lang="zh-CN" altLang="en-US" dirty="0"/>
          </a:p>
        </p:txBody>
      </p:sp>
      <p:graphicFrame>
        <p:nvGraphicFramePr>
          <p:cNvPr id="3" name="对象 2">
            <a:extLst>
              <a:ext uri="{FF2B5EF4-FFF2-40B4-BE49-F238E27FC236}">
                <a16:creationId xmlns:a16="http://schemas.microsoft.com/office/drawing/2014/main" id="{58888DA8-8816-18A3-8405-EE9688ECB9D1}"/>
              </a:ext>
            </a:extLst>
          </p:cNvPr>
          <p:cNvGraphicFramePr>
            <a:graphicFrameLocks noChangeAspect="1"/>
          </p:cNvGraphicFramePr>
          <p:nvPr>
            <p:extLst>
              <p:ext uri="{D42A27DB-BD31-4B8C-83A1-F6EECF244321}">
                <p14:modId xmlns:p14="http://schemas.microsoft.com/office/powerpoint/2010/main" val="1392925100"/>
              </p:ext>
            </p:extLst>
          </p:nvPr>
        </p:nvGraphicFramePr>
        <p:xfrm>
          <a:off x="1791804" y="3377599"/>
          <a:ext cx="2584328" cy="2082119"/>
        </p:xfrm>
        <a:graphic>
          <a:graphicData uri="http://schemas.openxmlformats.org/presentationml/2006/ole">
            <mc:AlternateContent xmlns:mc="http://schemas.openxmlformats.org/markup-compatibility/2006">
              <mc:Choice xmlns:v="urn:schemas-microsoft-com:vml" Requires="v">
                <p:oleObj name="Equation" r:id="rId3" imgW="914400" imgH="736560" progId="Equation.DSMT4">
                  <p:embed/>
                </p:oleObj>
              </mc:Choice>
              <mc:Fallback>
                <p:oleObj name="Equation" r:id="rId3" imgW="914400" imgH="736560" progId="Equation.DSMT4">
                  <p:embed/>
                  <p:pic>
                    <p:nvPicPr>
                      <p:cNvPr id="3" name="对象 2">
                        <a:extLst>
                          <a:ext uri="{FF2B5EF4-FFF2-40B4-BE49-F238E27FC236}">
                            <a16:creationId xmlns:a16="http://schemas.microsoft.com/office/drawing/2014/main" id="{58888DA8-8816-18A3-8405-EE9688ECB9D1}"/>
                          </a:ext>
                        </a:extLst>
                      </p:cNvPr>
                      <p:cNvPicPr/>
                      <p:nvPr/>
                    </p:nvPicPr>
                    <p:blipFill>
                      <a:blip r:embed="rId4"/>
                      <a:stretch>
                        <a:fillRect/>
                      </a:stretch>
                    </p:blipFill>
                    <p:spPr>
                      <a:xfrm>
                        <a:off x="1791804" y="3377599"/>
                        <a:ext cx="2584328" cy="2082119"/>
                      </a:xfrm>
                      <a:prstGeom prst="rect">
                        <a:avLst/>
                      </a:prstGeom>
                    </p:spPr>
                  </p:pic>
                </p:oleObj>
              </mc:Fallback>
            </mc:AlternateContent>
          </a:graphicData>
        </a:graphic>
      </p:graphicFrame>
      <p:graphicFrame>
        <p:nvGraphicFramePr>
          <p:cNvPr id="4" name="表格 10">
            <a:extLst>
              <a:ext uri="{FF2B5EF4-FFF2-40B4-BE49-F238E27FC236}">
                <a16:creationId xmlns:a16="http://schemas.microsoft.com/office/drawing/2014/main" id="{61D33F38-96ED-3236-991E-03DFB560147A}"/>
              </a:ext>
            </a:extLst>
          </p:cNvPr>
          <p:cNvGraphicFramePr>
            <a:graphicFrameLocks noGrp="1"/>
          </p:cNvGraphicFramePr>
          <p:nvPr>
            <p:extLst>
              <p:ext uri="{D42A27DB-BD31-4B8C-83A1-F6EECF244321}">
                <p14:modId xmlns:p14="http://schemas.microsoft.com/office/powerpoint/2010/main" val="254778984"/>
              </p:ext>
            </p:extLst>
          </p:nvPr>
        </p:nvGraphicFramePr>
        <p:xfrm>
          <a:off x="2355800" y="5635024"/>
          <a:ext cx="1456336" cy="370840"/>
        </p:xfrm>
        <a:graphic>
          <a:graphicData uri="http://schemas.openxmlformats.org/drawingml/2006/table">
            <a:tbl>
              <a:tblPr firstRow="1" bandRow="1">
                <a:tableStyleId>{5C22544A-7EE6-4342-B048-85BDC9FD1C3A}</a:tableStyleId>
              </a:tblPr>
              <a:tblGrid>
                <a:gridCol w="728168">
                  <a:extLst>
                    <a:ext uri="{9D8B030D-6E8A-4147-A177-3AD203B41FA5}">
                      <a16:colId xmlns:a16="http://schemas.microsoft.com/office/drawing/2014/main" val="678496118"/>
                    </a:ext>
                  </a:extLst>
                </a:gridCol>
                <a:gridCol w="728168">
                  <a:extLst>
                    <a:ext uri="{9D8B030D-6E8A-4147-A177-3AD203B41FA5}">
                      <a16:colId xmlns:a16="http://schemas.microsoft.com/office/drawing/2014/main" val="4140207146"/>
                    </a:ext>
                  </a:extLst>
                </a:gridCol>
              </a:tblGrid>
              <a:tr h="370840">
                <a:tc>
                  <a:txBody>
                    <a:bodyPr/>
                    <a:lstStyle/>
                    <a:p>
                      <a:pPr algn="ctr"/>
                      <a:r>
                        <a:rPr lang="en-US" altLang="zh-CN" dirty="0"/>
                        <a:t>‘a’</a:t>
                      </a:r>
                      <a:endParaRPr lang="zh-CN" altLang="en-US" dirty="0"/>
                    </a:p>
                  </a:txBody>
                  <a:tcPr anchor="ctr"/>
                </a:tc>
                <a:tc>
                  <a:txBody>
                    <a:bodyPr/>
                    <a:lstStyle/>
                    <a:p>
                      <a:pPr algn="ctr"/>
                      <a:r>
                        <a:rPr lang="en-US" altLang="zh-CN" dirty="0"/>
                        <a:t>‘b’</a:t>
                      </a:r>
                      <a:endParaRPr lang="zh-CN" altLang="en-US" dirty="0"/>
                    </a:p>
                  </a:txBody>
                  <a:tcPr anchor="ctr"/>
                </a:tc>
                <a:extLst>
                  <a:ext uri="{0D108BD9-81ED-4DB2-BD59-A6C34878D82A}">
                    <a16:rowId xmlns:a16="http://schemas.microsoft.com/office/drawing/2014/main" val="1545803575"/>
                  </a:ext>
                </a:extLst>
              </a:tr>
            </a:tbl>
          </a:graphicData>
        </a:graphic>
      </p:graphicFrame>
      <p:sp>
        <p:nvSpPr>
          <p:cNvPr id="11" name="箭头: 下 10">
            <a:extLst>
              <a:ext uri="{FF2B5EF4-FFF2-40B4-BE49-F238E27FC236}">
                <a16:creationId xmlns:a16="http://schemas.microsoft.com/office/drawing/2014/main" id="{A6F16D4F-9C87-FFB8-17B9-864509677E4A}"/>
              </a:ext>
            </a:extLst>
          </p:cNvPr>
          <p:cNvSpPr/>
          <p:nvPr/>
        </p:nvSpPr>
        <p:spPr>
          <a:xfrm>
            <a:off x="2555776" y="5296182"/>
            <a:ext cx="144016" cy="2210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箭头: 下 12">
            <a:extLst>
              <a:ext uri="{FF2B5EF4-FFF2-40B4-BE49-F238E27FC236}">
                <a16:creationId xmlns:a16="http://schemas.microsoft.com/office/drawing/2014/main" id="{320A7E87-264F-6717-D640-357D4A477633}"/>
              </a:ext>
            </a:extLst>
          </p:cNvPr>
          <p:cNvSpPr/>
          <p:nvPr/>
        </p:nvSpPr>
        <p:spPr>
          <a:xfrm>
            <a:off x="3491880" y="5296182"/>
            <a:ext cx="144016" cy="2210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1ED79A0A-A334-19EC-4870-4118418EB348}"/>
              </a:ext>
            </a:extLst>
          </p:cNvPr>
          <p:cNvPicPr>
            <a:picLocks noChangeAspect="1"/>
          </p:cNvPicPr>
          <p:nvPr/>
        </p:nvPicPr>
        <p:blipFill>
          <a:blip r:embed="rId5"/>
          <a:stretch>
            <a:fillRect/>
          </a:stretch>
        </p:blipFill>
        <p:spPr>
          <a:xfrm>
            <a:off x="323528" y="1094158"/>
            <a:ext cx="8258059" cy="2442845"/>
          </a:xfrm>
          <a:prstGeom prst="rect">
            <a:avLst/>
          </a:prstGeom>
        </p:spPr>
      </p:pic>
      <p:graphicFrame>
        <p:nvGraphicFramePr>
          <p:cNvPr id="16" name="表格 10">
            <a:extLst>
              <a:ext uri="{FF2B5EF4-FFF2-40B4-BE49-F238E27FC236}">
                <a16:creationId xmlns:a16="http://schemas.microsoft.com/office/drawing/2014/main" id="{FDFA78D9-3A52-0DE8-995C-A804FDA87EAF}"/>
              </a:ext>
            </a:extLst>
          </p:cNvPr>
          <p:cNvGraphicFramePr>
            <a:graphicFrameLocks noGrp="1"/>
          </p:cNvGraphicFramePr>
          <p:nvPr>
            <p:extLst>
              <p:ext uri="{D42A27DB-BD31-4B8C-83A1-F6EECF244321}">
                <p14:modId xmlns:p14="http://schemas.microsoft.com/office/powerpoint/2010/main" val="939248493"/>
              </p:ext>
            </p:extLst>
          </p:nvPr>
        </p:nvGraphicFramePr>
        <p:xfrm>
          <a:off x="899592" y="6106062"/>
          <a:ext cx="728168" cy="370840"/>
        </p:xfrm>
        <a:graphic>
          <a:graphicData uri="http://schemas.openxmlformats.org/drawingml/2006/table">
            <a:tbl>
              <a:tblPr firstRow="1" bandRow="1">
                <a:tableStyleId>{5C22544A-7EE6-4342-B048-85BDC9FD1C3A}</a:tableStyleId>
              </a:tblPr>
              <a:tblGrid>
                <a:gridCol w="728168">
                  <a:extLst>
                    <a:ext uri="{9D8B030D-6E8A-4147-A177-3AD203B41FA5}">
                      <a16:colId xmlns:a16="http://schemas.microsoft.com/office/drawing/2014/main" val="4140207146"/>
                    </a:ext>
                  </a:extLst>
                </a:gridCol>
              </a:tblGrid>
              <a:tr h="370840">
                <a:tc>
                  <a:txBody>
                    <a:bodyPr/>
                    <a:lstStyle/>
                    <a:p>
                      <a:pPr algn="ctr"/>
                      <a:r>
                        <a:rPr lang="en-US" altLang="zh-CN" dirty="0"/>
                        <a:t>‘c’</a:t>
                      </a:r>
                      <a:endParaRPr lang="zh-CN" altLang="en-US" dirty="0"/>
                    </a:p>
                  </a:txBody>
                  <a:tcPr anchor="ctr"/>
                </a:tc>
                <a:extLst>
                  <a:ext uri="{0D108BD9-81ED-4DB2-BD59-A6C34878D82A}">
                    <a16:rowId xmlns:a16="http://schemas.microsoft.com/office/drawing/2014/main" val="1545803575"/>
                  </a:ext>
                </a:extLst>
              </a:tr>
            </a:tbl>
          </a:graphicData>
        </a:graphic>
      </p:graphicFrame>
      <p:pic>
        <p:nvPicPr>
          <p:cNvPr id="2052" name="Picture 4">
            <a:extLst>
              <a:ext uri="{FF2B5EF4-FFF2-40B4-BE49-F238E27FC236}">
                <a16:creationId xmlns:a16="http://schemas.microsoft.com/office/drawing/2014/main" id="{52488574-A289-5B9C-3547-B9D0C20BA5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24365" y="5144406"/>
            <a:ext cx="1569589" cy="131138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a:extLst>
              <a:ext uri="{FF2B5EF4-FFF2-40B4-BE49-F238E27FC236}">
                <a16:creationId xmlns:a16="http://schemas.microsoft.com/office/drawing/2014/main" id="{F896DA1F-1759-924F-39BA-55B3EA1B141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50497" y="5037568"/>
            <a:ext cx="1452548" cy="14525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014B3AFC-FC56-0412-5E5F-0D45A624D21C}"/>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164288" y="5013176"/>
            <a:ext cx="1549546" cy="1549546"/>
          </a:xfrm>
          <a:prstGeom prst="rect">
            <a:avLst/>
          </a:prstGeom>
          <a:noFill/>
          <a:extLst>
            <a:ext uri="{909E8E84-426E-40DD-AFC4-6F175D3DCCD1}">
              <a14:hiddenFill xmlns:a14="http://schemas.microsoft.com/office/drawing/2010/main">
                <a:solidFill>
                  <a:srgbClr val="FFFFFF"/>
                </a:solidFill>
              </a14:hiddenFill>
            </a:ext>
          </a:extLst>
        </p:spPr>
      </p:pic>
      <p:sp>
        <p:nvSpPr>
          <p:cNvPr id="18" name="箭头: 下 17">
            <a:extLst>
              <a:ext uri="{FF2B5EF4-FFF2-40B4-BE49-F238E27FC236}">
                <a16:creationId xmlns:a16="http://schemas.microsoft.com/office/drawing/2014/main" id="{ED40375E-2E5F-78C9-D985-987E3353AF9F}"/>
              </a:ext>
            </a:extLst>
          </p:cNvPr>
          <p:cNvSpPr/>
          <p:nvPr/>
        </p:nvSpPr>
        <p:spPr>
          <a:xfrm rot="18474155">
            <a:off x="2972009" y="5179627"/>
            <a:ext cx="84326" cy="488245"/>
          </a:xfrm>
          <a:prstGeom prst="downArrow">
            <a:avLst>
              <a:gd name="adj1" fmla="val 48599"/>
              <a:gd name="adj2" fmla="val 5000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箭头: 下 20">
            <a:extLst>
              <a:ext uri="{FF2B5EF4-FFF2-40B4-BE49-F238E27FC236}">
                <a16:creationId xmlns:a16="http://schemas.microsoft.com/office/drawing/2014/main" id="{41421FE9-333F-1DFA-C23A-4E78DAA3B0F5}"/>
              </a:ext>
            </a:extLst>
          </p:cNvPr>
          <p:cNvSpPr/>
          <p:nvPr/>
        </p:nvSpPr>
        <p:spPr>
          <a:xfrm rot="2992436">
            <a:off x="1976423" y="5152490"/>
            <a:ext cx="139541" cy="723527"/>
          </a:xfrm>
          <a:prstGeom prst="downArrow">
            <a:avLst>
              <a:gd name="adj1" fmla="val 40739"/>
              <a:gd name="adj2" fmla="val 5000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85299447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17"/>
                                        </p:tgtEl>
                                      </p:cBhvr>
                                    </p:animEffect>
                                    <p:set>
                                      <p:cBhvr>
                                        <p:cTn id="13" dur="1" fill="hold">
                                          <p:stCondLst>
                                            <p:cond delay="499"/>
                                          </p:stCondLst>
                                        </p:cTn>
                                        <p:tgtEl>
                                          <p:spTgt spid="17"/>
                                        </p:tgtEl>
                                        <p:attrNameLst>
                                          <p:attrName>style.visibility</p:attrName>
                                        </p:attrNameLst>
                                      </p:cBhvr>
                                      <p:to>
                                        <p:strVal val="hidden"/>
                                      </p:to>
                                    </p:set>
                                  </p:childTnLst>
                                </p:cTn>
                              </p:par>
                              <p:par>
                                <p:cTn id="14" presetID="16" presetClass="entr" presetSubtype="21" fill="hold" nodeType="withEffect">
                                  <p:stCondLst>
                                    <p:cond delay="0"/>
                                  </p:stCondLst>
                                  <p:childTnLst>
                                    <p:set>
                                      <p:cBhvr>
                                        <p:cTn id="15" dur="1" fill="hold">
                                          <p:stCondLst>
                                            <p:cond delay="0"/>
                                          </p:stCondLst>
                                        </p:cTn>
                                        <p:tgtEl>
                                          <p:spTgt spid="2056"/>
                                        </p:tgtEl>
                                        <p:attrNameLst>
                                          <p:attrName>style.visibility</p:attrName>
                                        </p:attrNameLst>
                                      </p:cBhvr>
                                      <p:to>
                                        <p:strVal val="visible"/>
                                      </p:to>
                                    </p:set>
                                    <p:animEffect transition="in" filter="barn(inVertical)">
                                      <p:cBhvr>
                                        <p:cTn id="16" dur="500"/>
                                        <p:tgtEl>
                                          <p:spTgt spid="2056"/>
                                        </p:tgtEl>
                                      </p:cBhvr>
                                    </p:animEffect>
                                  </p:childTnLst>
                                </p:cTn>
                              </p:par>
                            </p:childTnLst>
                          </p:cTn>
                        </p:par>
                        <p:par>
                          <p:cTn id="17" fill="hold">
                            <p:stCondLst>
                              <p:cond delay="500"/>
                            </p:stCondLst>
                            <p:childTnLst>
                              <p:par>
                                <p:cTn id="18" presetID="2" presetClass="entr" presetSubtype="8" fill="hold" nodeType="afterEffect">
                                  <p:stCondLst>
                                    <p:cond delay="0"/>
                                  </p:stCondLst>
                                  <p:childTnLst>
                                    <p:set>
                                      <p:cBhvr>
                                        <p:cTn id="19" dur="1" fill="hold">
                                          <p:stCondLst>
                                            <p:cond delay="0"/>
                                          </p:stCondLst>
                                        </p:cTn>
                                        <p:tgtEl>
                                          <p:spTgt spid="2052"/>
                                        </p:tgtEl>
                                        <p:attrNameLst>
                                          <p:attrName>style.visibility</p:attrName>
                                        </p:attrNameLst>
                                      </p:cBhvr>
                                      <p:to>
                                        <p:strVal val="visible"/>
                                      </p:to>
                                    </p:set>
                                    <p:anim calcmode="lin" valueType="num">
                                      <p:cBhvr additive="base">
                                        <p:cTn id="20" dur="500" fill="hold"/>
                                        <p:tgtEl>
                                          <p:spTgt spid="2052"/>
                                        </p:tgtEl>
                                        <p:attrNameLst>
                                          <p:attrName>ppt_x</p:attrName>
                                        </p:attrNameLst>
                                      </p:cBhvr>
                                      <p:tavLst>
                                        <p:tav tm="0">
                                          <p:val>
                                            <p:strVal val="0-#ppt_w/2"/>
                                          </p:val>
                                        </p:tav>
                                        <p:tav tm="100000">
                                          <p:val>
                                            <p:strVal val="#ppt_x"/>
                                          </p:val>
                                        </p:tav>
                                      </p:tavLst>
                                    </p:anim>
                                    <p:anim calcmode="lin" valueType="num">
                                      <p:cBhvr additive="base">
                                        <p:cTn id="21" dur="500" fill="hold"/>
                                        <p:tgtEl>
                                          <p:spTgt spid="2052"/>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additive="base">
                                        <p:cTn id="30" dur="500" fill="hold"/>
                                        <p:tgtEl>
                                          <p:spTgt spid="3"/>
                                        </p:tgtEl>
                                        <p:attrNameLst>
                                          <p:attrName>ppt_x</p:attrName>
                                        </p:attrNameLst>
                                      </p:cBhvr>
                                      <p:tavLst>
                                        <p:tav tm="0">
                                          <p:val>
                                            <p:strVal val="#ppt_x"/>
                                          </p:val>
                                        </p:tav>
                                        <p:tav tm="100000">
                                          <p:val>
                                            <p:strVal val="#ppt_x"/>
                                          </p:val>
                                        </p:tav>
                                      </p:tavLst>
                                    </p:anim>
                                    <p:anim calcmode="lin" valueType="num">
                                      <p:cBhvr additive="base">
                                        <p:cTn id="31" dur="500" fill="hold"/>
                                        <p:tgtEl>
                                          <p:spTgt spid="3"/>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500" fill="hold"/>
                                        <p:tgtEl>
                                          <p:spTgt spid="4"/>
                                        </p:tgtEl>
                                        <p:attrNameLst>
                                          <p:attrName>ppt_x</p:attrName>
                                        </p:attrNameLst>
                                      </p:cBhvr>
                                      <p:tavLst>
                                        <p:tav tm="0">
                                          <p:val>
                                            <p:strVal val="#ppt_x"/>
                                          </p:val>
                                        </p:tav>
                                        <p:tav tm="100000">
                                          <p:val>
                                            <p:strVal val="#ppt_x"/>
                                          </p:val>
                                        </p:tav>
                                      </p:tavLst>
                                    </p:anim>
                                    <p:anim calcmode="lin" valueType="num">
                                      <p:cBhvr additive="base">
                                        <p:cTn id="4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1"/>
                                        </p:tgtEl>
                                        <p:attrNameLst>
                                          <p:attrName>style.visibility</p:attrName>
                                        </p:attrNameLst>
                                      </p:cBhvr>
                                      <p:to>
                                        <p:strVal val="hidden"/>
                                      </p:to>
                                    </p:set>
                                  </p:childTnLst>
                                </p:cTn>
                              </p:par>
                              <p:par>
                                <p:cTn id="48" presetID="2" presetClass="entr" presetSubtype="4"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additive="base">
                                        <p:cTn id="50" dur="500" fill="hold"/>
                                        <p:tgtEl>
                                          <p:spTgt spid="18"/>
                                        </p:tgtEl>
                                        <p:attrNameLst>
                                          <p:attrName>ppt_x</p:attrName>
                                        </p:attrNameLst>
                                      </p:cBhvr>
                                      <p:tavLst>
                                        <p:tav tm="0">
                                          <p:val>
                                            <p:strVal val="#ppt_x"/>
                                          </p:val>
                                        </p:tav>
                                        <p:tav tm="100000">
                                          <p:val>
                                            <p:strVal val="#ppt_x"/>
                                          </p:val>
                                        </p:tav>
                                      </p:tavLst>
                                    </p:anim>
                                    <p:anim calcmode="lin" valueType="num">
                                      <p:cBhvr additive="base">
                                        <p:cTn id="51"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18"/>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1000"/>
                                        <p:tgtEl>
                                          <p:spTgt spid="16"/>
                                        </p:tgtEl>
                                      </p:cBhvr>
                                    </p:animEffect>
                                    <p:anim calcmode="lin" valueType="num">
                                      <p:cBhvr>
                                        <p:cTn id="61" dur="1000" fill="hold"/>
                                        <p:tgtEl>
                                          <p:spTgt spid="16"/>
                                        </p:tgtEl>
                                        <p:attrNameLst>
                                          <p:attrName>ppt_x</p:attrName>
                                        </p:attrNameLst>
                                      </p:cBhvr>
                                      <p:tavLst>
                                        <p:tav tm="0">
                                          <p:val>
                                            <p:strVal val="#ppt_x"/>
                                          </p:val>
                                        </p:tav>
                                        <p:tav tm="100000">
                                          <p:val>
                                            <p:strVal val="#ppt_x"/>
                                          </p:val>
                                        </p:tav>
                                      </p:tavLst>
                                    </p:anim>
                                    <p:anim calcmode="lin" valueType="num">
                                      <p:cBhvr>
                                        <p:cTn id="6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3" grpId="0" animBg="1"/>
      <p:bldP spid="18" grpId="0" animBg="1"/>
      <p:bldP spid="18" grpId="1" animBg="1"/>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18</a:t>
            </a:fld>
            <a:endParaRPr lang="zh-CN" altLang="en-US" dirty="0"/>
          </a:p>
        </p:txBody>
      </p:sp>
      <p:graphicFrame>
        <p:nvGraphicFramePr>
          <p:cNvPr id="3" name="对象 2">
            <a:extLst>
              <a:ext uri="{FF2B5EF4-FFF2-40B4-BE49-F238E27FC236}">
                <a16:creationId xmlns:a16="http://schemas.microsoft.com/office/drawing/2014/main" id="{58888DA8-8816-18A3-8405-EE9688ECB9D1}"/>
              </a:ext>
            </a:extLst>
          </p:cNvPr>
          <p:cNvGraphicFramePr>
            <a:graphicFrameLocks noChangeAspect="1"/>
          </p:cNvGraphicFramePr>
          <p:nvPr>
            <p:extLst>
              <p:ext uri="{D42A27DB-BD31-4B8C-83A1-F6EECF244321}">
                <p14:modId xmlns:p14="http://schemas.microsoft.com/office/powerpoint/2010/main" val="1680020945"/>
              </p:ext>
            </p:extLst>
          </p:nvPr>
        </p:nvGraphicFramePr>
        <p:xfrm>
          <a:off x="3399259" y="2415769"/>
          <a:ext cx="2828925" cy="1677987"/>
        </p:xfrm>
        <a:graphic>
          <a:graphicData uri="http://schemas.openxmlformats.org/presentationml/2006/ole">
            <mc:AlternateContent xmlns:mc="http://schemas.openxmlformats.org/markup-compatibility/2006">
              <mc:Choice xmlns:v="urn:schemas-microsoft-com:vml" Requires="v">
                <p:oleObj name="Equation" r:id="rId3" imgW="1155600" imgH="685800" progId="Equation.DSMT4">
                  <p:embed/>
                </p:oleObj>
              </mc:Choice>
              <mc:Fallback>
                <p:oleObj name="Equation" r:id="rId3" imgW="1155600" imgH="685800" progId="Equation.DSMT4">
                  <p:embed/>
                  <p:pic>
                    <p:nvPicPr>
                      <p:cNvPr id="3" name="对象 2">
                        <a:extLst>
                          <a:ext uri="{FF2B5EF4-FFF2-40B4-BE49-F238E27FC236}">
                            <a16:creationId xmlns:a16="http://schemas.microsoft.com/office/drawing/2014/main" id="{58888DA8-8816-18A3-8405-EE9688ECB9D1}"/>
                          </a:ext>
                        </a:extLst>
                      </p:cNvPr>
                      <p:cNvPicPr/>
                      <p:nvPr/>
                    </p:nvPicPr>
                    <p:blipFill>
                      <a:blip r:embed="rId4"/>
                      <a:stretch>
                        <a:fillRect/>
                      </a:stretch>
                    </p:blipFill>
                    <p:spPr>
                      <a:xfrm>
                        <a:off x="3399259" y="2415769"/>
                        <a:ext cx="2828925" cy="1677987"/>
                      </a:xfrm>
                      <a:prstGeom prst="rect">
                        <a:avLst/>
                      </a:prstGeom>
                    </p:spPr>
                  </p:pic>
                </p:oleObj>
              </mc:Fallback>
            </mc:AlternateContent>
          </a:graphicData>
        </a:graphic>
      </p:graphicFrame>
      <p:graphicFrame>
        <p:nvGraphicFramePr>
          <p:cNvPr id="4" name="表格 10">
            <a:extLst>
              <a:ext uri="{FF2B5EF4-FFF2-40B4-BE49-F238E27FC236}">
                <a16:creationId xmlns:a16="http://schemas.microsoft.com/office/drawing/2014/main" id="{61D33F38-96ED-3236-991E-03DFB560147A}"/>
              </a:ext>
            </a:extLst>
          </p:cNvPr>
          <p:cNvGraphicFramePr>
            <a:graphicFrameLocks noGrp="1"/>
          </p:cNvGraphicFramePr>
          <p:nvPr>
            <p:extLst>
              <p:ext uri="{D42A27DB-BD31-4B8C-83A1-F6EECF244321}">
                <p14:modId xmlns:p14="http://schemas.microsoft.com/office/powerpoint/2010/main" val="1104331156"/>
              </p:ext>
            </p:extLst>
          </p:nvPr>
        </p:nvGraphicFramePr>
        <p:xfrm>
          <a:off x="1228439" y="3350401"/>
          <a:ext cx="728168" cy="365760"/>
        </p:xfrm>
        <a:graphic>
          <a:graphicData uri="http://schemas.openxmlformats.org/drawingml/2006/table">
            <a:tbl>
              <a:tblPr firstRow="1" bandRow="1">
                <a:tableStyleId>{5C22544A-7EE6-4342-B048-85BDC9FD1C3A}</a:tableStyleId>
              </a:tblPr>
              <a:tblGrid>
                <a:gridCol w="728168">
                  <a:extLst>
                    <a:ext uri="{9D8B030D-6E8A-4147-A177-3AD203B41FA5}">
                      <a16:colId xmlns:a16="http://schemas.microsoft.com/office/drawing/2014/main" val="678496118"/>
                    </a:ext>
                  </a:extLst>
                </a:gridCol>
              </a:tblGrid>
              <a:tr h="298832">
                <a:tc>
                  <a:txBody>
                    <a:bodyPr/>
                    <a:lstStyle/>
                    <a:p>
                      <a:pPr algn="ctr"/>
                      <a:r>
                        <a:rPr lang="en-US" altLang="zh-CN" dirty="0"/>
                        <a:t>None</a:t>
                      </a:r>
                      <a:endParaRPr lang="zh-CN" altLang="en-US" dirty="0"/>
                    </a:p>
                  </a:txBody>
                  <a:tcPr anchor="ctr"/>
                </a:tc>
                <a:extLst>
                  <a:ext uri="{0D108BD9-81ED-4DB2-BD59-A6C34878D82A}">
                    <a16:rowId xmlns:a16="http://schemas.microsoft.com/office/drawing/2014/main" val="1545803575"/>
                  </a:ext>
                </a:extLst>
              </a:tr>
            </a:tbl>
          </a:graphicData>
        </a:graphic>
      </p:graphicFrame>
      <p:sp>
        <p:nvSpPr>
          <p:cNvPr id="11" name="箭头: 下 10">
            <a:extLst>
              <a:ext uri="{FF2B5EF4-FFF2-40B4-BE49-F238E27FC236}">
                <a16:creationId xmlns:a16="http://schemas.microsoft.com/office/drawing/2014/main" id="{A6F16D4F-9C87-FFB8-17B9-864509677E4A}"/>
              </a:ext>
            </a:extLst>
          </p:cNvPr>
          <p:cNvSpPr/>
          <p:nvPr/>
        </p:nvSpPr>
        <p:spPr>
          <a:xfrm>
            <a:off x="4060831" y="4074079"/>
            <a:ext cx="232321" cy="11808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箭头: 下 12">
            <a:extLst>
              <a:ext uri="{FF2B5EF4-FFF2-40B4-BE49-F238E27FC236}">
                <a16:creationId xmlns:a16="http://schemas.microsoft.com/office/drawing/2014/main" id="{320A7E87-264F-6717-D640-357D4A477633}"/>
              </a:ext>
            </a:extLst>
          </p:cNvPr>
          <p:cNvSpPr/>
          <p:nvPr/>
        </p:nvSpPr>
        <p:spPr>
          <a:xfrm>
            <a:off x="1520515" y="2998121"/>
            <a:ext cx="144016" cy="2210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6" name="表格 10">
            <a:extLst>
              <a:ext uri="{FF2B5EF4-FFF2-40B4-BE49-F238E27FC236}">
                <a16:creationId xmlns:a16="http://schemas.microsoft.com/office/drawing/2014/main" id="{FDFA78D9-3A52-0DE8-995C-A804FDA87EAF}"/>
              </a:ext>
            </a:extLst>
          </p:cNvPr>
          <p:cNvGraphicFramePr>
            <a:graphicFrameLocks noGrp="1"/>
          </p:cNvGraphicFramePr>
          <p:nvPr>
            <p:extLst>
              <p:ext uri="{D42A27DB-BD31-4B8C-83A1-F6EECF244321}">
                <p14:modId xmlns:p14="http://schemas.microsoft.com/office/powerpoint/2010/main" val="2666362434"/>
              </p:ext>
            </p:extLst>
          </p:nvPr>
        </p:nvGraphicFramePr>
        <p:xfrm>
          <a:off x="3929068" y="5494962"/>
          <a:ext cx="728168" cy="370840"/>
        </p:xfrm>
        <a:graphic>
          <a:graphicData uri="http://schemas.openxmlformats.org/drawingml/2006/table">
            <a:tbl>
              <a:tblPr firstRow="1" bandRow="1">
                <a:tableStyleId>{5C22544A-7EE6-4342-B048-85BDC9FD1C3A}</a:tableStyleId>
              </a:tblPr>
              <a:tblGrid>
                <a:gridCol w="728168">
                  <a:extLst>
                    <a:ext uri="{9D8B030D-6E8A-4147-A177-3AD203B41FA5}">
                      <a16:colId xmlns:a16="http://schemas.microsoft.com/office/drawing/2014/main" val="4140207146"/>
                    </a:ext>
                  </a:extLst>
                </a:gridCol>
              </a:tblGrid>
              <a:tr h="370840">
                <a:tc>
                  <a:txBody>
                    <a:bodyPr/>
                    <a:lstStyle/>
                    <a:p>
                      <a:pPr algn="ctr"/>
                      <a:r>
                        <a:rPr lang="en-US" altLang="zh-CN" dirty="0"/>
                        <a:t>5</a:t>
                      </a:r>
                      <a:endParaRPr lang="zh-CN" altLang="en-US" dirty="0"/>
                    </a:p>
                  </a:txBody>
                  <a:tcPr anchor="ctr"/>
                </a:tc>
                <a:extLst>
                  <a:ext uri="{0D108BD9-81ED-4DB2-BD59-A6C34878D82A}">
                    <a16:rowId xmlns:a16="http://schemas.microsoft.com/office/drawing/2014/main" val="1545803575"/>
                  </a:ext>
                </a:extLst>
              </a:tr>
            </a:tbl>
          </a:graphicData>
        </a:graphic>
      </p:graphicFrame>
      <p:pic>
        <p:nvPicPr>
          <p:cNvPr id="17" name="Picture 6">
            <a:extLst>
              <a:ext uri="{FF2B5EF4-FFF2-40B4-BE49-F238E27FC236}">
                <a16:creationId xmlns:a16="http://schemas.microsoft.com/office/drawing/2014/main" id="{F896DA1F-1759-924F-39BA-55B3EA1B141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50497" y="5037568"/>
            <a:ext cx="1452548" cy="1452548"/>
          </a:xfrm>
          <a:prstGeom prst="rect">
            <a:avLst/>
          </a:prstGeom>
          <a:noFill/>
          <a:extLst>
            <a:ext uri="{909E8E84-426E-40DD-AFC4-6F175D3DCCD1}">
              <a14:hiddenFill xmlns:a14="http://schemas.microsoft.com/office/drawing/2010/main">
                <a:solidFill>
                  <a:srgbClr val="FFFFFF"/>
                </a:solidFill>
              </a14:hiddenFill>
            </a:ext>
          </a:extLst>
        </p:spPr>
      </p:pic>
      <p:sp>
        <p:nvSpPr>
          <p:cNvPr id="18" name="箭头: 下 17">
            <a:extLst>
              <a:ext uri="{FF2B5EF4-FFF2-40B4-BE49-F238E27FC236}">
                <a16:creationId xmlns:a16="http://schemas.microsoft.com/office/drawing/2014/main" id="{ED40375E-2E5F-78C9-D985-987E3353AF9F}"/>
              </a:ext>
            </a:extLst>
          </p:cNvPr>
          <p:cNvSpPr/>
          <p:nvPr/>
        </p:nvSpPr>
        <p:spPr>
          <a:xfrm>
            <a:off x="5498692" y="4044446"/>
            <a:ext cx="254720" cy="797444"/>
          </a:xfrm>
          <a:prstGeom prst="downArrow">
            <a:avLst>
              <a:gd name="adj1" fmla="val 48599"/>
              <a:gd name="adj2" fmla="val 5000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箭头: 下 20">
            <a:extLst>
              <a:ext uri="{FF2B5EF4-FFF2-40B4-BE49-F238E27FC236}">
                <a16:creationId xmlns:a16="http://schemas.microsoft.com/office/drawing/2014/main" id="{41421FE9-333F-1DFA-C23A-4E78DAA3B0F5}"/>
              </a:ext>
            </a:extLst>
          </p:cNvPr>
          <p:cNvSpPr/>
          <p:nvPr/>
        </p:nvSpPr>
        <p:spPr>
          <a:xfrm rot="19053307">
            <a:off x="4804682" y="3962917"/>
            <a:ext cx="346051" cy="945290"/>
          </a:xfrm>
          <a:prstGeom prst="downArrow">
            <a:avLst>
              <a:gd name="adj1" fmla="val 40739"/>
              <a:gd name="adj2" fmla="val 5000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B4AD87FE-D783-A466-ABD2-BD322B488703}"/>
              </a:ext>
            </a:extLst>
          </p:cNvPr>
          <p:cNvSpPr txBox="1"/>
          <p:nvPr/>
        </p:nvSpPr>
        <p:spPr>
          <a:xfrm>
            <a:off x="1389916" y="908720"/>
            <a:ext cx="6480720" cy="1424493"/>
          </a:xfrm>
          <a:prstGeom prst="rect">
            <a:avLst/>
          </a:prstGeom>
          <a:noFill/>
        </p:spPr>
        <p:txBody>
          <a:bodyPr wrap="square">
            <a:spAutoFit/>
          </a:bodyPr>
          <a:lstStyle/>
          <a:p>
            <a:pPr>
              <a:lnSpc>
                <a:spcPct val="80000"/>
              </a:lnSpc>
              <a:buClr>
                <a:srgbClr val="FF0000"/>
              </a:buClr>
            </a:pPr>
            <a:r>
              <a:rPr lang="en-US" altLang="zh-CN" sz="1800" noProof="1">
                <a:latin typeface="Consolas" panose="020B0609020204030204" charset="0"/>
              </a:rPr>
              <a:t>   &gt;&gt;&gt; x = [[None] * 2] * 3</a:t>
            </a:r>
          </a:p>
          <a:p>
            <a:pPr marL="1905" indent="-344805">
              <a:lnSpc>
                <a:spcPct val="80000"/>
              </a:lnSpc>
              <a:buFont typeface="Arial" panose="020B0604020202020204" pitchFamily="34" charset="0"/>
              <a:buNone/>
            </a:pPr>
            <a:r>
              <a:rPr lang="en-US" altLang="zh-CN" sz="1800" noProof="1">
                <a:latin typeface="Consolas" panose="020B0609020204030204" charset="0"/>
              </a:rPr>
              <a:t>   &gt;&gt;&gt; x</a:t>
            </a:r>
          </a:p>
          <a:p>
            <a:pPr marL="1905" indent="-344805">
              <a:lnSpc>
                <a:spcPct val="80000"/>
              </a:lnSpc>
              <a:buFont typeface="Arial" panose="020B0604020202020204" pitchFamily="34" charset="0"/>
              <a:buNone/>
            </a:pPr>
            <a:r>
              <a:rPr lang="en-US" altLang="zh-CN" sz="1800" noProof="1">
                <a:solidFill>
                  <a:srgbClr val="0000FF"/>
                </a:solidFill>
                <a:latin typeface="Consolas" panose="020B0609020204030204" charset="0"/>
              </a:rPr>
              <a:t>   [[None, None], [None, None], [None, None]]</a:t>
            </a:r>
          </a:p>
          <a:p>
            <a:pPr marL="1905" indent="-344805">
              <a:lnSpc>
                <a:spcPct val="80000"/>
              </a:lnSpc>
              <a:buFont typeface="Arial" panose="020B0604020202020204" pitchFamily="34" charset="0"/>
              <a:buNone/>
            </a:pPr>
            <a:r>
              <a:rPr lang="en-US" altLang="zh-CN" sz="1800" noProof="1">
                <a:latin typeface="Consolas" panose="020B0609020204030204" charset="0"/>
              </a:rPr>
              <a:t>   &gt;&gt;&gt; x[0][0] = 5</a:t>
            </a:r>
          </a:p>
          <a:p>
            <a:pPr marL="1905" indent="-344805">
              <a:lnSpc>
                <a:spcPct val="80000"/>
              </a:lnSpc>
              <a:buFont typeface="Arial" panose="020B0604020202020204" pitchFamily="34" charset="0"/>
              <a:buNone/>
            </a:pPr>
            <a:r>
              <a:rPr lang="en-US" altLang="zh-CN" sz="1800" noProof="1">
                <a:latin typeface="Consolas" panose="020B0609020204030204" charset="0"/>
              </a:rPr>
              <a:t>   &gt;&gt;&gt; x</a:t>
            </a:r>
          </a:p>
          <a:p>
            <a:pPr marL="1905" indent="-344805">
              <a:lnSpc>
                <a:spcPct val="80000"/>
              </a:lnSpc>
              <a:buFont typeface="Arial" panose="020B0604020202020204" pitchFamily="34" charset="0"/>
              <a:buNone/>
            </a:pPr>
            <a:r>
              <a:rPr lang="en-US" altLang="zh-CN" sz="1800" noProof="1">
                <a:solidFill>
                  <a:srgbClr val="0000FF"/>
                </a:solidFill>
                <a:latin typeface="Consolas" panose="020B0609020204030204" charset="0"/>
              </a:rPr>
              <a:t>   [[5, None], [5, None], [5, None]]</a:t>
            </a:r>
            <a:endParaRPr lang="zh-CN" altLang="en-US" dirty="0"/>
          </a:p>
        </p:txBody>
      </p:sp>
      <p:graphicFrame>
        <p:nvGraphicFramePr>
          <p:cNvPr id="14" name="对象 13">
            <a:extLst>
              <a:ext uri="{FF2B5EF4-FFF2-40B4-BE49-F238E27FC236}">
                <a16:creationId xmlns:a16="http://schemas.microsoft.com/office/drawing/2014/main" id="{35DB16EC-F6B1-66FA-9C19-93FAF0B4F481}"/>
              </a:ext>
            </a:extLst>
          </p:cNvPr>
          <p:cNvGraphicFramePr>
            <a:graphicFrameLocks noChangeAspect="1"/>
          </p:cNvGraphicFramePr>
          <p:nvPr>
            <p:extLst>
              <p:ext uri="{D42A27DB-BD31-4B8C-83A1-F6EECF244321}">
                <p14:modId xmlns:p14="http://schemas.microsoft.com/office/powerpoint/2010/main" val="1160785019"/>
              </p:ext>
            </p:extLst>
          </p:nvPr>
        </p:nvGraphicFramePr>
        <p:xfrm>
          <a:off x="592690" y="2416968"/>
          <a:ext cx="2112962" cy="622300"/>
        </p:xfrm>
        <a:graphic>
          <a:graphicData uri="http://schemas.openxmlformats.org/presentationml/2006/ole">
            <mc:AlternateContent xmlns:mc="http://schemas.openxmlformats.org/markup-compatibility/2006">
              <mc:Choice xmlns:v="urn:schemas-microsoft-com:vml" Requires="v">
                <p:oleObj name="Equation" r:id="rId6" imgW="863280" imgH="253800" progId="Equation.DSMT4">
                  <p:embed/>
                </p:oleObj>
              </mc:Choice>
              <mc:Fallback>
                <p:oleObj name="Equation" r:id="rId6" imgW="863280" imgH="253800" progId="Equation.DSMT4">
                  <p:embed/>
                  <p:pic>
                    <p:nvPicPr>
                      <p:cNvPr id="3" name="对象 2">
                        <a:extLst>
                          <a:ext uri="{FF2B5EF4-FFF2-40B4-BE49-F238E27FC236}">
                            <a16:creationId xmlns:a16="http://schemas.microsoft.com/office/drawing/2014/main" id="{58888DA8-8816-18A3-8405-EE9688ECB9D1}"/>
                          </a:ext>
                        </a:extLst>
                      </p:cNvPr>
                      <p:cNvPicPr/>
                      <p:nvPr/>
                    </p:nvPicPr>
                    <p:blipFill>
                      <a:blip r:embed="rId7"/>
                      <a:stretch>
                        <a:fillRect/>
                      </a:stretch>
                    </p:blipFill>
                    <p:spPr>
                      <a:xfrm>
                        <a:off x="592690" y="2416968"/>
                        <a:ext cx="2112962" cy="622300"/>
                      </a:xfrm>
                      <a:prstGeom prst="rect">
                        <a:avLst/>
                      </a:prstGeom>
                    </p:spPr>
                  </p:pic>
                </p:oleObj>
              </mc:Fallback>
            </mc:AlternateContent>
          </a:graphicData>
        </a:graphic>
      </p:graphicFrame>
      <p:graphicFrame>
        <p:nvGraphicFramePr>
          <p:cNvPr id="19" name="表格 10">
            <a:extLst>
              <a:ext uri="{FF2B5EF4-FFF2-40B4-BE49-F238E27FC236}">
                <a16:creationId xmlns:a16="http://schemas.microsoft.com/office/drawing/2014/main" id="{065EB846-8C6E-A98F-D2AB-3FBBBBFDDFCA}"/>
              </a:ext>
            </a:extLst>
          </p:cNvPr>
          <p:cNvGraphicFramePr>
            <a:graphicFrameLocks noGrp="1"/>
          </p:cNvGraphicFramePr>
          <p:nvPr>
            <p:extLst>
              <p:ext uri="{D42A27DB-BD31-4B8C-83A1-F6EECF244321}">
                <p14:modId xmlns:p14="http://schemas.microsoft.com/office/powerpoint/2010/main" val="941240309"/>
              </p:ext>
            </p:extLst>
          </p:nvPr>
        </p:nvGraphicFramePr>
        <p:xfrm>
          <a:off x="5067968" y="4908877"/>
          <a:ext cx="728168" cy="365760"/>
        </p:xfrm>
        <a:graphic>
          <a:graphicData uri="http://schemas.openxmlformats.org/drawingml/2006/table">
            <a:tbl>
              <a:tblPr firstRow="1" bandRow="1">
                <a:tableStyleId>{5C22544A-7EE6-4342-B048-85BDC9FD1C3A}</a:tableStyleId>
              </a:tblPr>
              <a:tblGrid>
                <a:gridCol w="728168">
                  <a:extLst>
                    <a:ext uri="{9D8B030D-6E8A-4147-A177-3AD203B41FA5}">
                      <a16:colId xmlns:a16="http://schemas.microsoft.com/office/drawing/2014/main" val="678496118"/>
                    </a:ext>
                  </a:extLst>
                </a:gridCol>
              </a:tblGrid>
              <a:tr h="298832">
                <a:tc>
                  <a:txBody>
                    <a:bodyPr/>
                    <a:lstStyle/>
                    <a:p>
                      <a:pPr algn="ctr"/>
                      <a:r>
                        <a:rPr lang="en-US" altLang="zh-CN" dirty="0"/>
                        <a:t>None</a:t>
                      </a:r>
                      <a:endParaRPr lang="zh-CN" altLang="en-US" dirty="0"/>
                    </a:p>
                  </a:txBody>
                  <a:tcPr anchor="ctr"/>
                </a:tc>
                <a:extLst>
                  <a:ext uri="{0D108BD9-81ED-4DB2-BD59-A6C34878D82A}">
                    <a16:rowId xmlns:a16="http://schemas.microsoft.com/office/drawing/2014/main" val="1545803575"/>
                  </a:ext>
                </a:extLst>
              </a:tr>
            </a:tbl>
          </a:graphicData>
        </a:graphic>
      </p:graphicFrame>
      <p:pic>
        <p:nvPicPr>
          <p:cNvPr id="3074" name="Picture 2">
            <a:extLst>
              <a:ext uri="{FF2B5EF4-FFF2-40B4-BE49-F238E27FC236}">
                <a16:creationId xmlns:a16="http://schemas.microsoft.com/office/drawing/2014/main" id="{E1A2CCF1-5925-CA90-AA5A-D054ACE44BFD}"/>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893" y="947963"/>
            <a:ext cx="1336635" cy="1336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41437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3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anim calcmode="lin" valueType="num">
                                      <p:cBhvr>
                                        <p:cTn id="9" dur="1000" fill="hold"/>
                                        <p:tgtEl>
                                          <p:spTgt spid="3074"/>
                                        </p:tgtEl>
                                        <p:attrNameLst>
                                          <p:attrName>ppt_w</p:attrName>
                                        </p:attrNameLst>
                                      </p:cBhvr>
                                      <p:tavLst>
                                        <p:tav tm="0">
                                          <p:val>
                                            <p:fltVal val="0"/>
                                          </p:val>
                                        </p:tav>
                                        <p:tav tm="100000">
                                          <p:val>
                                            <p:strVal val="#ppt_w"/>
                                          </p:val>
                                        </p:tav>
                                      </p:tavLst>
                                    </p:anim>
                                    <p:anim calcmode="lin" valueType="num">
                                      <p:cBhvr>
                                        <p:cTn id="10" dur="1000" fill="hold"/>
                                        <p:tgtEl>
                                          <p:spTgt spid="3074"/>
                                        </p:tgtEl>
                                        <p:attrNameLst>
                                          <p:attrName>ppt_h</p:attrName>
                                        </p:attrNameLst>
                                      </p:cBhvr>
                                      <p:tavLst>
                                        <p:tav tm="0">
                                          <p:val>
                                            <p:fltVal val="0"/>
                                          </p:val>
                                        </p:tav>
                                        <p:tav tm="100000">
                                          <p:val>
                                            <p:strVal val="#ppt_h"/>
                                          </p:val>
                                        </p:tav>
                                      </p:tavLst>
                                    </p:anim>
                                    <p:anim calcmode="lin" valueType="num">
                                      <p:cBhvr>
                                        <p:cTn id="11" dur="1000" fill="hold"/>
                                        <p:tgtEl>
                                          <p:spTgt spid="3074"/>
                                        </p:tgtEl>
                                        <p:attrNameLst>
                                          <p:attrName>style.rotation</p:attrName>
                                        </p:attrNameLst>
                                      </p:cBhvr>
                                      <p:tavLst>
                                        <p:tav tm="0">
                                          <p:val>
                                            <p:fltVal val="90"/>
                                          </p:val>
                                        </p:tav>
                                        <p:tav tm="100000">
                                          <p:val>
                                            <p:fltVal val="0"/>
                                          </p:val>
                                        </p:tav>
                                      </p:tavLst>
                                    </p:anim>
                                    <p:animEffect transition="in" filter="fade">
                                      <p:cBhvr>
                                        <p:cTn id="12" dur="10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8" presetClass="emph" presetSubtype="0" fill="hold" nodeType="withEffect">
                                  <p:stCondLst>
                                    <p:cond delay="0"/>
                                  </p:stCondLst>
                                  <p:childTnLst>
                                    <p:animRot by="21600000">
                                      <p:cBhvr>
                                        <p:cTn id="52" dur="2000" fill="hold"/>
                                        <p:tgtEl>
                                          <p:spTgt spid="1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8" grpId="0" animBg="1"/>
      <p:bldP spid="21" grpId="0" animBg="1"/>
      <p:bldP spid="21" grpId="1" animBg="1"/>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占位符 29698"/>
          <p:cNvSpPr>
            <a:spLocks noGrp="1"/>
          </p:cNvSpPr>
          <p:nvPr>
            <p:ph idx="1"/>
          </p:nvPr>
        </p:nvSpPr>
        <p:spPr/>
        <p:txBody>
          <a:bodyPr anchor="t"/>
          <a:lstStyle/>
          <a:p>
            <a:pPr marL="1905" indent="-344805">
              <a:lnSpc>
                <a:spcPct val="90000"/>
              </a:lnSpc>
              <a:buSzPct val="90000"/>
              <a:buNone/>
            </a:pPr>
            <a:r>
              <a:rPr lang="zh-CN" altLang="en-US" sz="2400" b="1" dirty="0"/>
              <a:t>（</a:t>
            </a:r>
            <a:r>
              <a:rPr lang="en-US" altLang="zh-CN" sz="2400" b="1" dirty="0"/>
              <a:t>1</a:t>
            </a:r>
            <a:r>
              <a:rPr lang="zh-CN" altLang="en-US" sz="2400" b="1" dirty="0"/>
              <a:t>）使用</a:t>
            </a:r>
            <a:r>
              <a:rPr lang="en-US" altLang="zh-CN" sz="2400" b="1" dirty="0"/>
              <a:t>del</a:t>
            </a:r>
            <a:r>
              <a:rPr lang="zh-CN" altLang="en-US" sz="2400" b="1" dirty="0"/>
              <a:t>命令删除列表中的</a:t>
            </a:r>
            <a:r>
              <a:rPr lang="zh-CN" altLang="en-US" sz="2400" b="1" dirty="0">
                <a:solidFill>
                  <a:srgbClr val="FF0000"/>
                </a:solidFill>
              </a:rPr>
              <a:t>指定位置</a:t>
            </a:r>
            <a:r>
              <a:rPr lang="zh-CN" altLang="en-US" sz="2400" b="1" dirty="0"/>
              <a:t>上的元素。</a:t>
            </a:r>
          </a:p>
          <a:p>
            <a:pPr marL="1259205" lvl="3" indent="-344805">
              <a:lnSpc>
                <a:spcPct val="90000"/>
              </a:lnSpc>
              <a:buClr>
                <a:srgbClr val="FF0000"/>
              </a:buClr>
              <a:buSzPct val="90000"/>
              <a:buFont typeface="Wingdings" panose="05000000000000000000" pitchFamily="2" charset="2"/>
              <a:buChar char="ü"/>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 [3,5,7,9,11]</a:t>
            </a:r>
          </a:p>
          <a:p>
            <a:pPr marL="914400" lvl="3" indent="0">
              <a:lnSpc>
                <a:spcPct val="90000"/>
              </a:lnSpc>
              <a:buClr>
                <a:srgbClr val="FF0000"/>
              </a:buClr>
              <a:buSzPct val="90000"/>
              <a:buNone/>
            </a:pPr>
            <a:r>
              <a:rPr lang="en-US" altLang="zh-CN" sz="1600" dirty="0">
                <a:latin typeface="Consolas" panose="020B0609020204030204" charset="0"/>
              </a:rPr>
              <a:t>   &gt;&gt;&gt; del </a:t>
            </a:r>
            <a:r>
              <a:rPr lang="en-US" altLang="zh-CN" sz="1600" dirty="0" err="1">
                <a:latin typeface="Consolas" panose="020B0609020204030204" charset="0"/>
              </a:rPr>
              <a:t>aList</a:t>
            </a:r>
            <a:r>
              <a:rPr lang="en-US" altLang="zh-CN" sz="1600" dirty="0">
                <a:latin typeface="Consolas" panose="020B0609020204030204" charset="0"/>
              </a:rPr>
              <a:t>[1]</a:t>
            </a:r>
          </a:p>
          <a:p>
            <a:pPr marL="914400" lvl="3" indent="0">
              <a:lnSpc>
                <a:spcPct val="90000"/>
              </a:lnSpc>
              <a:buClr>
                <a:srgbClr val="FF0000"/>
              </a:buClr>
              <a:buSzPct val="90000"/>
              <a:buNone/>
            </a:pPr>
            <a:r>
              <a:rPr lang="en-US" altLang="zh-CN" sz="1600" dirty="0">
                <a:latin typeface="Consolas" panose="020B0609020204030204" charset="0"/>
              </a:rPr>
              <a:t>   &gt;&gt;&gt; </a:t>
            </a:r>
            <a:r>
              <a:rPr lang="en-US" altLang="zh-CN" sz="1600" dirty="0" err="1">
                <a:latin typeface="Consolas" panose="020B0609020204030204" charset="0"/>
              </a:rPr>
              <a:t>aList</a:t>
            </a:r>
            <a:endParaRPr lang="en-US" altLang="zh-CN" sz="1600" dirty="0">
              <a:latin typeface="Consolas" panose="020B0609020204030204" charset="0"/>
            </a:endParaRPr>
          </a:p>
          <a:p>
            <a:pPr marL="914400" lvl="3" indent="0">
              <a:lnSpc>
                <a:spcPct val="90000"/>
              </a:lnSpc>
              <a:buClr>
                <a:srgbClr val="FF0000"/>
              </a:buClr>
              <a:buSzPct val="90000"/>
              <a:buNone/>
            </a:pPr>
            <a:r>
              <a:rPr lang="en-US" altLang="zh-CN" sz="1600" dirty="0">
                <a:solidFill>
                  <a:srgbClr val="0000FF"/>
                </a:solidFill>
                <a:latin typeface="Consolas" panose="020B0609020204030204" charset="0"/>
              </a:rPr>
              <a:t>   [3, 7, 9, 11]</a:t>
            </a:r>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23528" y="97780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列表元素的删除</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1" name="文本占位符 30722"/>
          <p:cNvSpPr txBox="1"/>
          <p:nvPr/>
        </p:nvSpPr>
        <p:spPr bwMode="auto">
          <a:xfrm>
            <a:off x="457200" y="2996952"/>
            <a:ext cx="879532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905" indent="-344805">
              <a:spcBef>
                <a:spcPts val="300"/>
              </a:spcBef>
              <a:buSzPct val="90000"/>
              <a:buNone/>
            </a:pPr>
            <a:r>
              <a:rPr lang="zh-CN" altLang="en-US" sz="2400" b="1" dirty="0"/>
              <a:t>（</a:t>
            </a:r>
            <a:r>
              <a:rPr lang="en-US" altLang="zh-CN" sz="2400" b="1" dirty="0"/>
              <a:t>2</a:t>
            </a:r>
            <a:r>
              <a:rPr lang="zh-CN" altLang="en-US" sz="2400" b="1" dirty="0"/>
              <a:t>）</a:t>
            </a:r>
            <a:r>
              <a:rPr lang="zh-CN" altLang="en-US" sz="2200" b="1" dirty="0"/>
              <a:t>使用列表的</a:t>
            </a:r>
            <a:r>
              <a:rPr lang="en-US" altLang="zh-CN" sz="2200" b="1" dirty="0"/>
              <a:t>pop()</a:t>
            </a:r>
            <a:r>
              <a:rPr lang="zh-CN" altLang="en-US" sz="2200" b="1" dirty="0"/>
              <a:t>方法</a:t>
            </a:r>
            <a:r>
              <a:rPr lang="zh-CN" altLang="en-US" sz="2200" b="1" dirty="0">
                <a:solidFill>
                  <a:srgbClr val="FF0000"/>
                </a:solidFill>
              </a:rPr>
              <a:t>删除并返回</a:t>
            </a:r>
            <a:r>
              <a:rPr lang="zh-CN" altLang="en-US" sz="2200" b="1" i="1" dirty="0">
                <a:solidFill>
                  <a:srgbClr val="FF0000"/>
                </a:solidFill>
              </a:rPr>
              <a:t>指定位置</a:t>
            </a:r>
            <a:r>
              <a:rPr lang="zh-CN" altLang="en-US" sz="2200" b="1" dirty="0"/>
              <a:t>（默认为最后一个）</a:t>
            </a:r>
            <a:endParaRPr lang="en-US" altLang="zh-CN" sz="2200" b="1" dirty="0"/>
          </a:p>
          <a:p>
            <a:pPr marL="1905" indent="-344805">
              <a:spcBef>
                <a:spcPts val="300"/>
              </a:spcBef>
              <a:buSzPct val="90000"/>
              <a:buFont typeface="Arial" panose="020B0604020202020204" pitchFamily="34" charset="0"/>
              <a:buNone/>
            </a:pPr>
            <a:r>
              <a:rPr lang="zh-CN" altLang="en-US" sz="2200" b="1" dirty="0"/>
              <a:t>          上的元素，</a:t>
            </a:r>
            <a:r>
              <a:rPr lang="zh-CN" altLang="en-US" sz="2200" b="1" dirty="0">
                <a:solidFill>
                  <a:srgbClr val="0000FF"/>
                </a:solidFill>
              </a:rPr>
              <a:t>如果给定的索引超出了列表的范围则抛出异常</a:t>
            </a:r>
            <a:r>
              <a:rPr lang="zh-CN" altLang="en-US" sz="2200" b="1" dirty="0"/>
              <a:t>。</a:t>
            </a:r>
          </a:p>
          <a:p>
            <a:pPr marL="1905" indent="-344805">
              <a:lnSpc>
                <a:spcPct val="50000"/>
              </a:lnSpc>
              <a:buSzPct val="90000"/>
              <a:buFont typeface="Arial" panose="020B0604020202020204" pitchFamily="34" charset="0"/>
              <a:buNone/>
            </a:pPr>
            <a:r>
              <a:rPr lang="en-US" altLang="zh-CN" sz="1500" dirty="0"/>
              <a:t> </a:t>
            </a:r>
            <a:endParaRPr lang="zh-CN" altLang="en-US" sz="1500" dirty="0"/>
          </a:p>
          <a:p>
            <a:pPr marL="1259205" lvl="3" indent="-344805">
              <a:lnSpc>
                <a:spcPct val="80000"/>
              </a:lnSpc>
              <a:buClr>
                <a:srgbClr val="FF0000"/>
              </a:buClr>
              <a:buSzPct val="90000"/>
              <a:buFont typeface="Wingdings" panose="05000000000000000000" pitchFamily="2" charset="2"/>
              <a:buChar char="ü"/>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 list((3,5,7,9,11))</a:t>
            </a:r>
          </a:p>
          <a:p>
            <a:pPr marL="914400" lvl="3" indent="0">
              <a:lnSpc>
                <a:spcPct val="80000"/>
              </a:lnSpc>
              <a:buClr>
                <a:srgbClr val="FF0000"/>
              </a:buClr>
              <a:buSzPct val="90000"/>
              <a:buNone/>
            </a:pPr>
            <a:r>
              <a:rPr lang="en-US" altLang="zh-CN" sz="1600" dirty="0">
                <a:latin typeface="Consolas" panose="020B0609020204030204" charset="0"/>
              </a:rPr>
              <a:t>   &gt;&gt;&gt; </a:t>
            </a:r>
            <a:r>
              <a:rPr lang="en-US" altLang="zh-CN" sz="1600" dirty="0" err="1">
                <a:latin typeface="Consolas" panose="020B0609020204030204" charset="0"/>
              </a:rPr>
              <a:t>aList.pop</a:t>
            </a:r>
            <a:r>
              <a:rPr lang="en-US" altLang="zh-CN" sz="1600" dirty="0">
                <a:latin typeface="Consolas" panose="020B0609020204030204" charset="0"/>
              </a:rPr>
              <a:t>()</a:t>
            </a:r>
          </a:p>
          <a:p>
            <a:pPr marL="914400" lvl="3" indent="0">
              <a:lnSpc>
                <a:spcPct val="80000"/>
              </a:lnSpc>
              <a:buClr>
                <a:srgbClr val="FF0000"/>
              </a:buClr>
              <a:buSzPct val="90000"/>
              <a:buNone/>
            </a:pPr>
            <a:r>
              <a:rPr lang="en-US" altLang="zh-CN" sz="1600" dirty="0">
                <a:solidFill>
                  <a:srgbClr val="0000FF"/>
                </a:solidFill>
                <a:latin typeface="Consolas" panose="020B0609020204030204" charset="0"/>
              </a:rPr>
              <a:t>   11</a:t>
            </a:r>
          </a:p>
          <a:p>
            <a:pPr marL="914400" lvl="3" indent="0">
              <a:lnSpc>
                <a:spcPct val="80000"/>
              </a:lnSpc>
              <a:buClr>
                <a:srgbClr val="FF0000"/>
              </a:buClr>
              <a:buSzPct val="90000"/>
              <a:buNone/>
            </a:pPr>
            <a:r>
              <a:rPr lang="en-US" altLang="zh-CN" sz="1600" dirty="0">
                <a:solidFill>
                  <a:srgbClr val="0000FF"/>
                </a:solidFill>
                <a:latin typeface="Consolas" panose="020B0609020204030204" charset="0"/>
              </a:rPr>
              <a:t>   </a:t>
            </a: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a:t>
            </a:r>
          </a:p>
          <a:p>
            <a:pPr marL="914400" lvl="3" indent="0">
              <a:lnSpc>
                <a:spcPct val="80000"/>
              </a:lnSpc>
              <a:buClr>
                <a:srgbClr val="FF0000"/>
              </a:buClr>
              <a:buSzPct val="90000"/>
              <a:buNone/>
            </a:pPr>
            <a:r>
              <a:rPr lang="en-US" altLang="zh-CN" sz="1600" dirty="0">
                <a:solidFill>
                  <a:srgbClr val="0000FF"/>
                </a:solidFill>
                <a:latin typeface="Consolas" panose="020B0609020204030204" charset="0"/>
              </a:rPr>
              <a:t>   [3, 5, 7, 9]</a:t>
            </a:r>
          </a:p>
          <a:p>
            <a:pPr marL="914400" lvl="3" indent="0">
              <a:lnSpc>
                <a:spcPct val="80000"/>
              </a:lnSpc>
              <a:buClr>
                <a:srgbClr val="FF0000"/>
              </a:buClr>
              <a:buSzPct val="90000"/>
              <a:buNone/>
            </a:pPr>
            <a:r>
              <a:rPr lang="en-US" altLang="zh-CN" sz="1600" dirty="0">
                <a:solidFill>
                  <a:srgbClr val="0000FF"/>
                </a:solidFill>
                <a:latin typeface="Consolas" panose="020B0609020204030204" charset="0"/>
              </a:rPr>
              <a:t>   </a:t>
            </a:r>
            <a:r>
              <a:rPr lang="en-US" altLang="zh-CN" sz="1600" dirty="0">
                <a:latin typeface="Consolas" panose="020B0609020204030204" charset="0"/>
              </a:rPr>
              <a:t>&gt;&gt;&gt; </a:t>
            </a:r>
            <a:r>
              <a:rPr lang="en-US" altLang="zh-CN" sz="1600" dirty="0" err="1">
                <a:latin typeface="Consolas" panose="020B0609020204030204" charset="0"/>
              </a:rPr>
              <a:t>aList.pop</a:t>
            </a:r>
            <a:r>
              <a:rPr lang="en-US" altLang="zh-CN" sz="1600" dirty="0">
                <a:latin typeface="Consolas" panose="020B0609020204030204" charset="0"/>
              </a:rPr>
              <a:t>(5)</a:t>
            </a:r>
          </a:p>
          <a:p>
            <a:pPr marL="914400" lvl="3" indent="0">
              <a:lnSpc>
                <a:spcPct val="80000"/>
              </a:lnSpc>
              <a:buClr>
                <a:srgbClr val="FF0000"/>
              </a:buClr>
              <a:buSzPct val="90000"/>
              <a:buNone/>
            </a:pPr>
            <a:r>
              <a:rPr lang="en-US" altLang="zh-CN" sz="1600" dirty="0">
                <a:solidFill>
                  <a:srgbClr val="FF0000"/>
                </a:solidFill>
                <a:latin typeface="Consolas" panose="020B0609020204030204" charset="0"/>
              </a:rPr>
              <a:t>   </a:t>
            </a:r>
            <a:r>
              <a:rPr lang="en-US" altLang="zh-CN" sz="1600" dirty="0" err="1">
                <a:solidFill>
                  <a:srgbClr val="FF0000"/>
                </a:solidFill>
                <a:latin typeface="Consolas" panose="020B0609020204030204" charset="0"/>
              </a:rPr>
              <a:t>Traceback</a:t>
            </a:r>
            <a:r>
              <a:rPr lang="en-US" altLang="zh-CN" sz="1600" dirty="0">
                <a:solidFill>
                  <a:srgbClr val="FF0000"/>
                </a:solidFill>
                <a:latin typeface="Consolas" panose="020B0609020204030204" charset="0"/>
              </a:rPr>
              <a:t> (most recent call last):</a:t>
            </a:r>
          </a:p>
          <a:p>
            <a:pPr marL="914400" lvl="3" indent="0">
              <a:lnSpc>
                <a:spcPct val="80000"/>
              </a:lnSpc>
              <a:buClr>
                <a:srgbClr val="FF0000"/>
              </a:buClr>
              <a:buSzPct val="90000"/>
              <a:buNone/>
            </a:pPr>
            <a:r>
              <a:rPr lang="en-US" altLang="zh-CN" sz="1600" dirty="0">
                <a:solidFill>
                  <a:srgbClr val="FF0000"/>
                </a:solidFill>
                <a:latin typeface="Consolas" panose="020B0609020204030204" charset="0"/>
              </a:rPr>
              <a:t>     File "&lt;pyshell#16&gt;", line 1, in &lt;module&gt;</a:t>
            </a:r>
          </a:p>
          <a:p>
            <a:pPr marL="914400" lvl="3" indent="0">
              <a:lnSpc>
                <a:spcPct val="80000"/>
              </a:lnSpc>
              <a:buClr>
                <a:srgbClr val="FF0000"/>
              </a:buClr>
              <a:buSzPct val="90000"/>
              <a:buNone/>
            </a:pPr>
            <a:r>
              <a:rPr lang="en-US" altLang="zh-CN" sz="1600" dirty="0">
                <a:solidFill>
                  <a:srgbClr val="FF0000"/>
                </a:solidFill>
                <a:latin typeface="Consolas" panose="020B0609020204030204" charset="0"/>
              </a:rPr>
              <a:t>       </a:t>
            </a:r>
            <a:r>
              <a:rPr lang="en-US" altLang="zh-CN" sz="1600" dirty="0" err="1">
                <a:solidFill>
                  <a:srgbClr val="FF0000"/>
                </a:solidFill>
                <a:latin typeface="Consolas" panose="020B0609020204030204" charset="0"/>
              </a:rPr>
              <a:t>aList.pop</a:t>
            </a:r>
            <a:r>
              <a:rPr lang="en-US" altLang="zh-CN" sz="1600" dirty="0">
                <a:solidFill>
                  <a:srgbClr val="FF0000"/>
                </a:solidFill>
                <a:latin typeface="Consolas" panose="020B0609020204030204" charset="0"/>
              </a:rPr>
              <a:t>(5)</a:t>
            </a:r>
          </a:p>
          <a:p>
            <a:pPr marL="914400" lvl="3" indent="0">
              <a:lnSpc>
                <a:spcPct val="80000"/>
              </a:lnSpc>
              <a:buClr>
                <a:srgbClr val="FF0000"/>
              </a:buClr>
              <a:buSzPct val="90000"/>
              <a:buNone/>
            </a:pPr>
            <a:r>
              <a:rPr lang="en-US" altLang="zh-CN" sz="1600" dirty="0">
                <a:solidFill>
                  <a:srgbClr val="FF0000"/>
                </a:solidFill>
                <a:latin typeface="Consolas" panose="020B0609020204030204" charset="0"/>
              </a:rPr>
              <a:t>   </a:t>
            </a:r>
            <a:r>
              <a:rPr lang="en-US" altLang="zh-CN" sz="1600" dirty="0" err="1">
                <a:solidFill>
                  <a:srgbClr val="FF0000"/>
                </a:solidFill>
                <a:latin typeface="Consolas" panose="020B0609020204030204" charset="0"/>
              </a:rPr>
              <a:t>IndexError</a:t>
            </a:r>
            <a:r>
              <a:rPr lang="en-US" altLang="zh-CN" sz="1600" dirty="0">
                <a:solidFill>
                  <a:srgbClr val="FF0000"/>
                </a:solidFill>
                <a:latin typeface="Consolas" panose="020B0609020204030204" charset="0"/>
              </a:rPr>
              <a:t>: pop index out of range</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19</a:t>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33794">
                                            <p:txEl>
                                              <p:pRg st="1" end="1"/>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33794">
                                            <p:txEl>
                                              <p:pRg st="2" end="2"/>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33794">
                                            <p:txEl>
                                              <p:pRg st="3" end="3"/>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337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标题 4097"/>
          <p:cNvSpPr>
            <a:spLocks noGrp="1" noChangeArrowheads="1"/>
          </p:cNvSpPr>
          <p:nvPr>
            <p:ph type="title"/>
          </p:nvPr>
        </p:nvSpPr>
        <p:spPr/>
        <p:txBody>
          <a:bodyPr/>
          <a:lstStyle/>
          <a:p>
            <a:pPr eaLnBrk="1" hangingPunct="1"/>
            <a:r>
              <a:rPr lang="zh-CN" altLang="en-US" b="1" dirty="0"/>
              <a:t>第</a:t>
            </a:r>
            <a:r>
              <a:rPr lang="en-US" altLang="zh-CN" b="1" dirty="0"/>
              <a:t>2</a:t>
            </a:r>
            <a:r>
              <a:rPr lang="zh-CN" altLang="en-US" b="1" dirty="0"/>
              <a:t>章  </a:t>
            </a:r>
            <a:r>
              <a:rPr lang="en-US" altLang="zh-CN" b="1" dirty="0"/>
              <a:t>Python</a:t>
            </a:r>
            <a:r>
              <a:rPr lang="zh-CN" altLang="en-US" b="1" dirty="0"/>
              <a:t>序列</a:t>
            </a:r>
          </a:p>
        </p:txBody>
      </p:sp>
      <p:sp>
        <p:nvSpPr>
          <p:cNvPr id="4100" name="灯片编号占位符 2"/>
          <p:cNvSpPr>
            <a:spLocks noGrp="1" noChangeArrowheads="1"/>
          </p:cNvSpPr>
          <p:nvPr>
            <p:ph type="sldNum" sz="quarter" idx="429496729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defRPr/>
            </a:pPr>
            <a:fld id="{56DC911D-46DE-485C-8777-064FD0BC3DF5}" type="slidenum">
              <a:rPr lang="zh-CN" altLang="en-US" sz="1200" dirty="0" smtClean="0"/>
              <a:t>2</a:t>
            </a:fld>
            <a:endParaRPr lang="zh-CN" altLang="en-US" sz="1200" dirty="0"/>
          </a:p>
        </p:txBody>
      </p:sp>
      <p:grpSp>
        <p:nvGrpSpPr>
          <p:cNvPr id="5" name="组合 107"/>
          <p:cNvGrpSpPr/>
          <p:nvPr/>
        </p:nvGrpSpPr>
        <p:grpSpPr>
          <a:xfrm>
            <a:off x="973983" y="5828459"/>
            <a:ext cx="3952223" cy="684275"/>
            <a:chOff x="939802" y="5062184"/>
            <a:chExt cx="3952223" cy="684275"/>
          </a:xfrm>
        </p:grpSpPr>
        <p:grpSp>
          <p:nvGrpSpPr>
            <p:cNvPr id="6" name="组合 33"/>
            <p:cNvGrpSpPr/>
            <p:nvPr/>
          </p:nvGrpSpPr>
          <p:grpSpPr>
            <a:xfrm>
              <a:off x="939802" y="5098728"/>
              <a:ext cx="813499" cy="647731"/>
              <a:chOff x="6068613" y="2138334"/>
              <a:chExt cx="412166" cy="348468"/>
            </a:xfrm>
          </p:grpSpPr>
          <p:sp>
            <p:nvSpPr>
              <p:cNvPr id="8" name="Freeform 5"/>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KSO_Shape"/>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anose="020B0503020204020204" pitchFamily="34" charset="-122"/>
                </a:endParaRPr>
              </a:p>
            </p:txBody>
          </p:sp>
        </p:grpSp>
        <p:sp>
          <p:nvSpPr>
            <p:cNvPr id="7" name="TextBox 6"/>
            <p:cNvSpPr txBox="1">
              <a:spLocks noChangeArrowheads="1"/>
            </p:cNvSpPr>
            <p:nvPr/>
          </p:nvSpPr>
          <p:spPr bwMode="auto">
            <a:xfrm>
              <a:off x="1384785"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2.7 </a:t>
              </a:r>
              <a:r>
                <a:rPr lang="zh-CN" altLang="en-US" sz="3600" b="1" dirty="0">
                  <a:latin typeface="Times New Roman" panose="02020603050405020304" pitchFamily="18" charset="0"/>
                  <a:ea typeface="黑体" panose="02010609060101010101" pitchFamily="49" charset="-122"/>
                </a:rPr>
                <a:t>本章小结</a:t>
              </a:r>
            </a:p>
          </p:txBody>
        </p:sp>
      </p:grpSp>
      <p:grpSp>
        <p:nvGrpSpPr>
          <p:cNvPr id="4" name="组合 3"/>
          <p:cNvGrpSpPr/>
          <p:nvPr/>
        </p:nvGrpSpPr>
        <p:grpSpPr>
          <a:xfrm>
            <a:off x="975989" y="1124744"/>
            <a:ext cx="5018847" cy="684042"/>
            <a:chOff x="958665" y="1326432"/>
            <a:chExt cx="5018847" cy="684042"/>
          </a:xfrm>
        </p:grpSpPr>
        <p:sp>
          <p:nvSpPr>
            <p:cNvPr id="11" name="TextBox 6"/>
            <p:cNvSpPr txBox="1">
              <a:spLocks noChangeArrowheads="1"/>
            </p:cNvSpPr>
            <p:nvPr/>
          </p:nvSpPr>
          <p:spPr bwMode="auto">
            <a:xfrm>
              <a:off x="1746364"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2.1 Python</a:t>
              </a:r>
              <a:r>
                <a:rPr lang="zh-CN" altLang="en-US" sz="3600" b="1" dirty="0">
                  <a:latin typeface="Times New Roman" panose="02020603050405020304" pitchFamily="18" charset="0"/>
                  <a:ea typeface="黑体" panose="02010609060101010101" pitchFamily="49" charset="-122"/>
                </a:rPr>
                <a:t>序列概述</a:t>
              </a:r>
              <a:endParaRPr lang="zh-CN" altLang="en-US" sz="3600" b="1" dirty="0">
                <a:latin typeface="黑体" panose="02010609060101010101" pitchFamily="49" charset="-122"/>
                <a:ea typeface="黑体" panose="02010609060101010101" pitchFamily="49" charset="-122"/>
              </a:endParaRPr>
            </a:p>
          </p:txBody>
        </p:sp>
        <p:grpSp>
          <p:nvGrpSpPr>
            <p:cNvPr id="3" name="组合 2"/>
            <p:cNvGrpSpPr/>
            <p:nvPr/>
          </p:nvGrpSpPr>
          <p:grpSpPr>
            <a:xfrm>
              <a:off x="958665" y="1327471"/>
              <a:ext cx="842977" cy="683003"/>
              <a:chOff x="958665" y="1327471"/>
              <a:chExt cx="842977" cy="683003"/>
            </a:xfrm>
          </p:grpSpPr>
          <p:sp>
            <p:nvSpPr>
              <p:cNvPr id="12"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3" name="图片 12" descr="1.jpg"/>
              <p:cNvPicPr>
                <a:picLocks noChangeAspect="1"/>
              </p:cNvPicPr>
              <p:nvPr/>
            </p:nvPicPr>
            <p:blipFill>
              <a:blip r:embed="rId2" cstate="print"/>
              <a:stretch>
                <a:fillRect/>
              </a:stretch>
            </p:blipFill>
            <p:spPr>
              <a:xfrm>
                <a:off x="1189071" y="1467621"/>
                <a:ext cx="377680" cy="419801"/>
              </a:xfrm>
              <a:prstGeom prst="rect">
                <a:avLst/>
              </a:prstGeom>
            </p:spPr>
          </p:pic>
        </p:grpSp>
      </p:grpSp>
      <p:grpSp>
        <p:nvGrpSpPr>
          <p:cNvPr id="14" name="组合 114"/>
          <p:cNvGrpSpPr/>
          <p:nvPr/>
        </p:nvGrpSpPr>
        <p:grpSpPr>
          <a:xfrm>
            <a:off x="-428904" y="1916832"/>
            <a:ext cx="6225040" cy="662730"/>
            <a:chOff x="-482927" y="3380765"/>
            <a:chExt cx="6225040" cy="662730"/>
          </a:xfrm>
        </p:grpSpPr>
        <p:grpSp>
          <p:nvGrpSpPr>
            <p:cNvPr id="15" name="组合 105"/>
            <p:cNvGrpSpPr/>
            <p:nvPr/>
          </p:nvGrpSpPr>
          <p:grpSpPr>
            <a:xfrm>
              <a:off x="-482927" y="3380765"/>
              <a:ext cx="6225040" cy="662730"/>
              <a:chOff x="-482927" y="3380765"/>
              <a:chExt cx="6225040" cy="662730"/>
            </a:xfrm>
          </p:grpSpPr>
          <p:sp>
            <p:nvSpPr>
              <p:cNvPr id="17"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8"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16" name="图片 15" descr="12.jpg"/>
            <p:cNvPicPr>
              <a:picLocks noChangeAspect="1"/>
            </p:cNvPicPr>
            <p:nvPr/>
          </p:nvPicPr>
          <p:blipFill>
            <a:blip r:embed="rId3" cstate="print"/>
            <a:stretch>
              <a:fillRect/>
            </a:stretch>
          </p:blipFill>
          <p:spPr>
            <a:xfrm>
              <a:off x="1115929" y="3530600"/>
              <a:ext cx="446172" cy="431048"/>
            </a:xfrm>
            <a:prstGeom prst="rect">
              <a:avLst/>
            </a:prstGeom>
          </p:spPr>
        </p:pic>
      </p:grpSp>
      <p:grpSp>
        <p:nvGrpSpPr>
          <p:cNvPr id="19" name="组合 67"/>
          <p:cNvGrpSpPr/>
          <p:nvPr/>
        </p:nvGrpSpPr>
        <p:grpSpPr>
          <a:xfrm>
            <a:off x="943023" y="2685863"/>
            <a:ext cx="8137905" cy="727935"/>
            <a:chOff x="936625" y="4149796"/>
            <a:chExt cx="8137905" cy="727935"/>
          </a:xfrm>
        </p:grpSpPr>
        <p:grpSp>
          <p:nvGrpSpPr>
            <p:cNvPr id="20" name="组合 106"/>
            <p:cNvGrpSpPr/>
            <p:nvPr/>
          </p:nvGrpSpPr>
          <p:grpSpPr>
            <a:xfrm>
              <a:off x="936625" y="4149796"/>
              <a:ext cx="8137905" cy="727935"/>
              <a:chOff x="927100" y="4149796"/>
              <a:chExt cx="8137905" cy="727935"/>
            </a:xfrm>
          </p:grpSpPr>
          <p:sp>
            <p:nvSpPr>
              <p:cNvPr id="22"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23" name="TextBox 6"/>
              <p:cNvSpPr txBox="1">
                <a:spLocks noChangeArrowheads="1"/>
              </p:cNvSpPr>
              <p:nvPr/>
            </p:nvSpPr>
            <p:spPr bwMode="auto">
              <a:xfrm>
                <a:off x="1747765" y="4149796"/>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anose="02020603050405020304" pitchFamily="18" charset="0"/>
                    <a:ea typeface="黑体" panose="02010609060101010101" pitchFamily="49" charset="-122"/>
                  </a:rPr>
                  <a:t>2.3 </a:t>
                </a:r>
                <a:r>
                  <a:rPr lang="zh-CN" altLang="en-US" sz="3600" b="1" dirty="0">
                    <a:latin typeface="Times New Roman" panose="02020603050405020304" pitchFamily="18" charset="0"/>
                    <a:ea typeface="黑体" panose="02010609060101010101" pitchFamily="49" charset="-122"/>
                  </a:rPr>
                  <a:t>元组</a:t>
                </a:r>
                <a:endParaRPr lang="zh-CN" altLang="en-US" sz="3600" b="1" dirty="0">
                  <a:latin typeface="黑体" panose="02010609060101010101" pitchFamily="49" charset="-122"/>
                  <a:ea typeface="黑体" panose="02010609060101010101" pitchFamily="49" charset="-122"/>
                </a:endParaRPr>
              </a:p>
            </p:txBody>
          </p:sp>
        </p:grpSp>
        <p:pic>
          <p:nvPicPr>
            <p:cNvPr id="21" name="图片 20" descr="无标题.png"/>
            <p:cNvPicPr>
              <a:picLocks noChangeAspect="1"/>
            </p:cNvPicPr>
            <p:nvPr/>
          </p:nvPicPr>
          <p:blipFill>
            <a:blip r:embed="rId4" cstate="print"/>
            <a:stretch>
              <a:fillRect/>
            </a:stretch>
          </p:blipFill>
          <p:spPr>
            <a:xfrm>
              <a:off x="1137949" y="4364064"/>
              <a:ext cx="433676" cy="330989"/>
            </a:xfrm>
            <a:prstGeom prst="rect">
              <a:avLst/>
            </a:prstGeom>
          </p:spPr>
        </p:pic>
      </p:grpSp>
      <p:grpSp>
        <p:nvGrpSpPr>
          <p:cNvPr id="24" name="组合 109"/>
          <p:cNvGrpSpPr/>
          <p:nvPr/>
        </p:nvGrpSpPr>
        <p:grpSpPr>
          <a:xfrm>
            <a:off x="539552" y="3538303"/>
            <a:ext cx="4320480" cy="651944"/>
            <a:chOff x="533154" y="4599564"/>
            <a:chExt cx="4320480" cy="651944"/>
          </a:xfrm>
        </p:grpSpPr>
        <p:sp>
          <p:nvSpPr>
            <p:cNvPr id="25"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26" name="图片 25" descr="u=714968970,2342735455&amp;fm=27&amp;gp=0.jpg"/>
            <p:cNvPicPr/>
            <p:nvPr/>
          </p:nvPicPr>
          <p:blipFill>
            <a:blip r:embed="rId5"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27" name="TextBox 6"/>
            <p:cNvSpPr txBox="1">
              <a:spLocks noChangeArrowheads="1"/>
            </p:cNvSpPr>
            <p:nvPr/>
          </p:nvSpPr>
          <p:spPr bwMode="auto">
            <a:xfrm>
              <a:off x="533154"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2.4 </a:t>
              </a:r>
              <a:r>
                <a:rPr lang="zh-CN" altLang="en-US" sz="3600" b="1" dirty="0">
                  <a:latin typeface="Times New Roman" panose="02020603050405020304" pitchFamily="18" charset="0"/>
                  <a:ea typeface="黑体" panose="02010609060101010101" pitchFamily="49" charset="-122"/>
                </a:rPr>
                <a:t>字典 </a:t>
              </a:r>
            </a:p>
          </p:txBody>
        </p:sp>
      </p:grpSp>
      <p:grpSp>
        <p:nvGrpSpPr>
          <p:cNvPr id="28" name="组合 27"/>
          <p:cNvGrpSpPr/>
          <p:nvPr/>
        </p:nvGrpSpPr>
        <p:grpSpPr>
          <a:xfrm>
            <a:off x="-324544" y="4348958"/>
            <a:ext cx="6121277" cy="651944"/>
            <a:chOff x="-745742" y="96425"/>
            <a:chExt cx="6121277" cy="651944"/>
          </a:xfrm>
        </p:grpSpPr>
        <p:sp>
          <p:nvSpPr>
            <p:cNvPr id="29" name="TextBox 6"/>
            <p:cNvSpPr txBox="1">
              <a:spLocks noChangeArrowheads="1"/>
            </p:cNvSpPr>
            <p:nvPr/>
          </p:nvSpPr>
          <p:spPr bwMode="auto">
            <a:xfrm>
              <a:off x="-74574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2.5 </a:t>
              </a:r>
              <a:r>
                <a:rPr lang="zh-CN" altLang="en-US" sz="3600" b="1" dirty="0">
                  <a:latin typeface="Times New Roman" panose="02020603050405020304" pitchFamily="18" charset="0"/>
                  <a:ea typeface="黑体" panose="02010609060101010101" pitchFamily="49" charset="-122"/>
                </a:rPr>
                <a:t>集合</a:t>
              </a:r>
            </a:p>
          </p:txBody>
        </p:sp>
        <p:grpSp>
          <p:nvGrpSpPr>
            <p:cNvPr id="30" name="组合 29"/>
            <p:cNvGrpSpPr/>
            <p:nvPr/>
          </p:nvGrpSpPr>
          <p:grpSpPr>
            <a:xfrm>
              <a:off x="541440" y="96425"/>
              <a:ext cx="792093" cy="651756"/>
              <a:chOff x="541440" y="96425"/>
              <a:chExt cx="792093" cy="651756"/>
            </a:xfrm>
          </p:grpSpPr>
          <p:sp>
            <p:nvSpPr>
              <p:cNvPr id="31" name="Freeform 5"/>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32" name="图片 31"/>
              <p:cNvPicPr>
                <a:picLocks noChangeAspect="1"/>
              </p:cNvPicPr>
              <p:nvPr/>
            </p:nvPicPr>
            <p:blipFill>
              <a:blip r:embed="rId6"/>
              <a:stretch>
                <a:fillRect/>
              </a:stretch>
            </p:blipFill>
            <p:spPr>
              <a:xfrm>
                <a:off x="734178" y="272894"/>
                <a:ext cx="404824" cy="335225"/>
              </a:xfrm>
              <a:prstGeom prst="rect">
                <a:avLst/>
              </a:prstGeom>
            </p:spPr>
          </p:pic>
        </p:grpSp>
      </p:grpSp>
      <p:grpSp>
        <p:nvGrpSpPr>
          <p:cNvPr id="33" name="组合 32"/>
          <p:cNvGrpSpPr/>
          <p:nvPr/>
        </p:nvGrpSpPr>
        <p:grpSpPr>
          <a:xfrm>
            <a:off x="-396552" y="5048238"/>
            <a:ext cx="8064896" cy="709039"/>
            <a:chOff x="-385308" y="5146597"/>
            <a:chExt cx="7848872" cy="532600"/>
          </a:xfrm>
        </p:grpSpPr>
        <p:grpSp>
          <p:nvGrpSpPr>
            <p:cNvPr id="34" name="组合 33"/>
            <p:cNvGrpSpPr/>
            <p:nvPr/>
          </p:nvGrpSpPr>
          <p:grpSpPr>
            <a:xfrm>
              <a:off x="-385308" y="5146597"/>
              <a:ext cx="7848872" cy="532600"/>
              <a:chOff x="-463236" y="5770424"/>
              <a:chExt cx="8549038" cy="697426"/>
            </a:xfrm>
          </p:grpSpPr>
          <p:sp>
            <p:nvSpPr>
              <p:cNvPr id="36"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37" name="TextBox 6"/>
              <p:cNvSpPr txBox="1">
                <a:spLocks noChangeArrowheads="1"/>
              </p:cNvSpPr>
              <p:nvPr/>
            </p:nvSpPr>
            <p:spPr bwMode="auto">
              <a:xfrm>
                <a:off x="-463236" y="577042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2.6 </a:t>
                </a:r>
                <a:r>
                  <a:rPr lang="zh-CN" altLang="en-US" sz="3600" b="1" dirty="0">
                    <a:latin typeface="Times New Roman" panose="02020603050405020304" pitchFamily="18" charset="0"/>
                    <a:ea typeface="黑体" panose="02010609060101010101" pitchFamily="49" charset="-122"/>
                  </a:rPr>
                  <a:t>复杂数据结构</a:t>
                </a:r>
              </a:p>
            </p:txBody>
          </p:sp>
        </p:grpSp>
        <p:pic>
          <p:nvPicPr>
            <p:cNvPr id="35" name="图片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0" name="文本框 9">
            <a:extLst>
              <a:ext uri="{FF2B5EF4-FFF2-40B4-BE49-F238E27FC236}">
                <a16:creationId xmlns:a16="http://schemas.microsoft.com/office/drawing/2014/main" id="{35E916E0-1811-E74C-A0BB-63C62CF81EAF}"/>
              </a:ext>
            </a:extLst>
          </p:cNvPr>
          <p:cNvSpPr txBox="1"/>
          <p:nvPr/>
        </p:nvSpPr>
        <p:spPr>
          <a:xfrm>
            <a:off x="4306034" y="2744317"/>
            <a:ext cx="3389069" cy="1754326"/>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zh-CN" altLang="en-US" dirty="0"/>
              <a:t>课程思政：</a:t>
            </a:r>
            <a:endParaRPr lang="en-US" altLang="zh-CN" dirty="0"/>
          </a:p>
          <a:p>
            <a:r>
              <a:rPr lang="en-US" altLang="zh-CN" dirty="0"/>
              <a:t>      1</a:t>
            </a:r>
            <a:r>
              <a:rPr lang="zh-CN" altLang="en-US" dirty="0"/>
              <a:t>）复杂数据类型</a:t>
            </a:r>
            <a:endParaRPr lang="en-US" altLang="zh-CN" dirty="0"/>
          </a:p>
          <a:p>
            <a:r>
              <a:rPr lang="en-US" altLang="zh-CN" dirty="0"/>
              <a:t>      2</a:t>
            </a:r>
            <a:r>
              <a:rPr lang="zh-CN" altLang="en-US" dirty="0"/>
              <a:t>）数据结构</a:t>
            </a:r>
            <a:endParaRPr lang="en-US" altLang="zh-CN" dirty="0"/>
          </a:p>
          <a:p>
            <a:r>
              <a:rPr lang="en-US" altLang="zh-CN" dirty="0"/>
              <a:t>      3</a:t>
            </a:r>
            <a:r>
              <a:rPr lang="zh-CN" altLang="en-US" dirty="0"/>
              <a:t>）类的私有成员函数或方法</a:t>
            </a:r>
            <a:endParaRPr lang="en-US" altLang="zh-CN" dirty="0"/>
          </a:p>
          <a:p>
            <a:r>
              <a:rPr lang="en-US" altLang="zh-CN" dirty="0"/>
              <a:t>      4</a:t>
            </a:r>
            <a:r>
              <a:rPr lang="zh-CN" altLang="en-US" dirty="0"/>
              <a:t>）内置函数支持</a:t>
            </a:r>
            <a:endParaRPr lang="en-US" altLang="zh-CN" dirty="0"/>
          </a:p>
          <a:p>
            <a:r>
              <a:rPr lang="en-US" altLang="zh-CN" dirty="0"/>
              <a:t>      </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ox(in)">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ox(in)">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ox(in)">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ox(in)">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4411763" y="4081379"/>
            <a:ext cx="4689289" cy="1698287"/>
          </a:xfrm>
          <a:prstGeom prst="rect">
            <a:avLst/>
          </a:prstGeom>
        </p:spPr>
      </p:pic>
      <p:sp>
        <p:nvSpPr>
          <p:cNvPr id="35842" name="文本占位符 31746"/>
          <p:cNvSpPr>
            <a:spLocks noGrp="1"/>
          </p:cNvSpPr>
          <p:nvPr>
            <p:ph idx="1"/>
          </p:nvPr>
        </p:nvSpPr>
        <p:spPr>
          <a:xfrm>
            <a:off x="560036" y="1340768"/>
            <a:ext cx="8229600" cy="4678451"/>
          </a:xfrm>
        </p:spPr>
        <p:txBody>
          <a:bodyPr anchor="t"/>
          <a:lstStyle/>
          <a:p>
            <a:pPr marL="1905" indent="-344805">
              <a:spcBef>
                <a:spcPts val="300"/>
              </a:spcBef>
              <a:buSzPct val="90000"/>
              <a:buNone/>
            </a:pPr>
            <a:r>
              <a:rPr lang="zh-CN" altLang="en-US" sz="2200" b="1" dirty="0"/>
              <a:t>（</a:t>
            </a:r>
            <a:r>
              <a:rPr lang="en-US" altLang="zh-CN" sz="2200" b="1" dirty="0"/>
              <a:t>3</a:t>
            </a:r>
            <a:r>
              <a:rPr lang="zh-CN" altLang="en-US" sz="2200" b="1" dirty="0"/>
              <a:t>）使用列表对象的</a:t>
            </a:r>
            <a:r>
              <a:rPr lang="en-US" altLang="zh-CN" sz="2200" b="1" dirty="0"/>
              <a:t>remove()</a:t>
            </a:r>
            <a:r>
              <a:rPr lang="zh-CN" altLang="en-US" sz="2200" b="1" dirty="0"/>
              <a:t>方法删除</a:t>
            </a:r>
            <a:r>
              <a:rPr lang="zh-CN" altLang="en-US" sz="2200" b="1" dirty="0">
                <a:solidFill>
                  <a:srgbClr val="FF0000"/>
                </a:solidFill>
              </a:rPr>
              <a:t>首次出现</a:t>
            </a:r>
            <a:r>
              <a:rPr lang="zh-CN" altLang="en-US" sz="2200" b="1" dirty="0"/>
              <a:t>的指定元素，如</a:t>
            </a:r>
            <a:endParaRPr lang="en-US" altLang="zh-CN" sz="2200" b="1" dirty="0"/>
          </a:p>
          <a:p>
            <a:pPr marL="1905" indent="-344805">
              <a:spcBef>
                <a:spcPts val="300"/>
              </a:spcBef>
              <a:buSzPct val="90000"/>
              <a:buNone/>
            </a:pPr>
            <a:r>
              <a:rPr lang="en-US" altLang="zh-CN" sz="2200" b="1" dirty="0"/>
              <a:t>         </a:t>
            </a:r>
            <a:r>
              <a:rPr lang="zh-CN" altLang="en-US" sz="2200" b="1" dirty="0"/>
              <a:t>果列表中不存在要删除的元素，则抛出异常。</a:t>
            </a:r>
          </a:p>
          <a:p>
            <a:pPr marL="802005" lvl="2" indent="-344805">
              <a:buClr>
                <a:srgbClr val="FF0000"/>
              </a:buClr>
              <a:buSzPct val="90000"/>
              <a:buFont typeface="Wingdings" panose="05000000000000000000" pitchFamily="2" charset="2"/>
              <a:buChar char="ü"/>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 [3,5,7,9,7,11]</a:t>
            </a:r>
          </a:p>
          <a:p>
            <a:pPr marL="457200" lvl="2" indent="0">
              <a:buClr>
                <a:srgbClr val="FF0000"/>
              </a:buClr>
              <a:buSzPct val="90000"/>
              <a:buNone/>
            </a:pPr>
            <a:r>
              <a:rPr lang="en-US" altLang="zh-CN" sz="1600" dirty="0">
                <a:latin typeface="Consolas" panose="020B0609020204030204" charset="0"/>
              </a:rPr>
              <a:t>   &gt;&gt;&gt; </a:t>
            </a:r>
            <a:r>
              <a:rPr lang="en-US" altLang="zh-CN" sz="1600" dirty="0" err="1">
                <a:latin typeface="Consolas" panose="020B0609020204030204" charset="0"/>
              </a:rPr>
              <a:t>aList.remove</a:t>
            </a:r>
            <a:r>
              <a:rPr lang="en-US" altLang="zh-CN" sz="1600" dirty="0">
                <a:latin typeface="Consolas" panose="020B0609020204030204" charset="0"/>
              </a:rPr>
              <a:t>(7)</a:t>
            </a:r>
          </a:p>
          <a:p>
            <a:pPr marL="457200" lvl="2" indent="0">
              <a:buClr>
                <a:srgbClr val="FF0000"/>
              </a:buClr>
              <a:buSzPct val="90000"/>
              <a:buNone/>
            </a:pPr>
            <a:r>
              <a:rPr lang="en-US" altLang="zh-CN" sz="1600" dirty="0">
                <a:latin typeface="Consolas" panose="020B0609020204030204" charset="0"/>
              </a:rPr>
              <a:t>   &gt;&gt;&gt; </a:t>
            </a:r>
            <a:r>
              <a:rPr lang="en-US" altLang="zh-CN" sz="1600" dirty="0" err="1">
                <a:latin typeface="Consolas" panose="020B0609020204030204" charset="0"/>
              </a:rPr>
              <a:t>aList</a:t>
            </a:r>
            <a:r>
              <a:rPr lang="en-US" altLang="zh-CN" sz="1600" dirty="0">
                <a:latin typeface="Consolas" panose="020B0609020204030204" charset="0"/>
              </a:rPr>
              <a:t> </a:t>
            </a:r>
          </a:p>
          <a:p>
            <a:pPr marL="457200" lvl="2" indent="0">
              <a:buClr>
                <a:srgbClr val="FF0000"/>
              </a:buClr>
              <a:buSzPct val="90000"/>
              <a:buNone/>
            </a:pPr>
            <a:r>
              <a:rPr lang="en-US" altLang="zh-CN" sz="1600" dirty="0">
                <a:solidFill>
                  <a:srgbClr val="00B0F0"/>
                </a:solidFill>
                <a:latin typeface="Consolas" panose="020B0609020204030204" charset="0"/>
              </a:rPr>
              <a:t>   </a:t>
            </a:r>
            <a:r>
              <a:rPr lang="en-US" altLang="zh-CN" sz="1600" dirty="0">
                <a:solidFill>
                  <a:srgbClr val="0000FF"/>
                </a:solidFill>
                <a:latin typeface="Consolas" panose="020B0609020204030204" charset="0"/>
              </a:rPr>
              <a:t>[3, 5, 9, 7, 11]</a:t>
            </a:r>
          </a:p>
        </p:txBody>
      </p:sp>
      <p:sp>
        <p:nvSpPr>
          <p:cNvPr id="4" name="文本占位符 32770"/>
          <p:cNvSpPr txBox="1"/>
          <p:nvPr/>
        </p:nvSpPr>
        <p:spPr bwMode="auto">
          <a:xfrm>
            <a:off x="770256" y="3429001"/>
            <a:ext cx="8229600" cy="2396968"/>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300"/>
              </a:spcBef>
              <a:buClr>
                <a:srgbClr val="FF0000"/>
              </a:buClr>
              <a:buSzPct val="90000"/>
              <a:buFont typeface="Wingdings" panose="05000000000000000000" pitchFamily="2" charset="2"/>
              <a:buChar char="n"/>
            </a:pPr>
            <a:r>
              <a:rPr lang="zh-CN" altLang="en-US" sz="2200" b="1" dirty="0"/>
              <a:t>代码编写好后必须要经过</a:t>
            </a:r>
            <a:r>
              <a:rPr lang="zh-CN" altLang="en-US" sz="2200" b="1" dirty="0">
                <a:solidFill>
                  <a:srgbClr val="FF0000"/>
                </a:solidFill>
              </a:rPr>
              <a:t>反复测试</a:t>
            </a:r>
            <a:r>
              <a:rPr lang="zh-CN" altLang="en-US" sz="2200" b="1" dirty="0"/>
              <a:t>，不能满足于几次测试结果正确</a:t>
            </a:r>
            <a:endParaRPr lang="en-US" altLang="zh-CN" sz="2200" b="1" dirty="0"/>
          </a:p>
          <a:p>
            <a:pPr>
              <a:lnSpc>
                <a:spcPct val="150000"/>
              </a:lnSpc>
              <a:spcBef>
                <a:spcPct val="0"/>
              </a:spcBef>
              <a:buClr>
                <a:srgbClr val="FF0000"/>
              </a:buClr>
              <a:buSzPct val="90000"/>
              <a:buFont typeface="Wingdings" panose="05000000000000000000" pitchFamily="2" charset="2"/>
              <a:buChar char="ü"/>
            </a:pPr>
            <a:r>
              <a:rPr lang="en-US" altLang="zh-CN" sz="1600" dirty="0">
                <a:latin typeface="Consolas" panose="020B0609020204030204" charset="0"/>
              </a:rPr>
              <a:t> &gt;&gt;&gt; x = [1,2,1,2,1,2,1,2,1]</a:t>
            </a:r>
          </a:p>
          <a:p>
            <a:pPr>
              <a:lnSpc>
                <a:spcPct val="85000"/>
              </a:lnSpc>
              <a:spcBef>
                <a:spcPct val="0"/>
              </a:spcBef>
              <a:buSzPct val="90000"/>
              <a:buFont typeface="Arial" panose="020B0604020202020204" pitchFamily="34" charset="0"/>
              <a:buNone/>
            </a:pPr>
            <a:r>
              <a:rPr lang="en-US" altLang="zh-CN" sz="1600" dirty="0">
                <a:latin typeface="Consolas" panose="020B0609020204030204" charset="0"/>
              </a:rPr>
              <a:t>    &gt;&gt;&gt; for item in x:</a:t>
            </a:r>
          </a:p>
          <a:p>
            <a:pPr>
              <a:lnSpc>
                <a:spcPct val="85000"/>
              </a:lnSpc>
              <a:spcBef>
                <a:spcPct val="0"/>
              </a:spcBef>
              <a:buSzPct val="90000"/>
              <a:buFont typeface="Arial" panose="020B0604020202020204" pitchFamily="34" charset="0"/>
              <a:buNone/>
            </a:pPr>
            <a:r>
              <a:rPr lang="en-US" altLang="zh-CN" sz="1600" dirty="0">
                <a:latin typeface="Consolas" panose="020B0609020204030204" charset="0"/>
              </a:rPr>
              <a:t>        if item == 1:</a:t>
            </a:r>
          </a:p>
          <a:p>
            <a:pPr>
              <a:lnSpc>
                <a:spcPct val="85000"/>
              </a:lnSpc>
              <a:spcBef>
                <a:spcPct val="0"/>
              </a:spcBef>
              <a:buSzPct val="90000"/>
              <a:buFont typeface="Arial" panose="020B0604020202020204" pitchFamily="34" charset="0"/>
              <a:buNone/>
            </a:pPr>
            <a:r>
              <a:rPr lang="en-US" altLang="zh-CN" sz="1600" dirty="0">
                <a:latin typeface="Consolas" panose="020B0609020204030204" charset="0"/>
              </a:rPr>
              <a:t>           </a:t>
            </a:r>
            <a:r>
              <a:rPr lang="en-US" altLang="zh-CN" sz="1600" dirty="0" err="1">
                <a:latin typeface="Consolas" panose="020B0609020204030204" charset="0"/>
              </a:rPr>
              <a:t>x.remove</a:t>
            </a:r>
            <a:r>
              <a:rPr lang="en-US" altLang="zh-CN" sz="1600" dirty="0">
                <a:latin typeface="Consolas" panose="020B0609020204030204" charset="0"/>
              </a:rPr>
              <a:t>(item)</a:t>
            </a:r>
            <a:r>
              <a:rPr lang="en-US" altLang="zh-CN" sz="1350" dirty="0">
                <a:latin typeface="Consolas" panose="020B0609020204030204" charset="0"/>
              </a:rPr>
              <a:t>	</a:t>
            </a:r>
          </a:p>
          <a:p>
            <a:pPr>
              <a:lnSpc>
                <a:spcPct val="85000"/>
              </a:lnSpc>
              <a:spcBef>
                <a:spcPct val="0"/>
              </a:spcBef>
              <a:buSzPct val="90000"/>
              <a:buFont typeface="Arial" panose="020B0604020202020204" pitchFamily="34" charset="0"/>
              <a:buNone/>
            </a:pPr>
            <a:endParaRPr lang="en-US" altLang="zh-CN" sz="1350" dirty="0">
              <a:latin typeface="Consolas" panose="020B0609020204030204" charset="0"/>
            </a:endParaRPr>
          </a:p>
          <a:p>
            <a:pPr>
              <a:lnSpc>
                <a:spcPct val="85000"/>
              </a:lnSpc>
              <a:spcBef>
                <a:spcPct val="0"/>
              </a:spcBef>
              <a:buSzPct val="90000"/>
              <a:buFont typeface="Arial" panose="020B0604020202020204" pitchFamily="34" charset="0"/>
              <a:buNone/>
            </a:pPr>
            <a:r>
              <a:rPr lang="en-US" altLang="zh-CN" sz="1600" dirty="0">
                <a:latin typeface="Consolas" panose="020B0609020204030204" charset="0"/>
              </a:rPr>
              <a:t>    &gt;&gt;&gt; x</a:t>
            </a:r>
          </a:p>
          <a:p>
            <a:pPr>
              <a:lnSpc>
                <a:spcPct val="85000"/>
              </a:lnSpc>
              <a:spcBef>
                <a:spcPct val="0"/>
              </a:spcBef>
              <a:buSzPct val="90000"/>
              <a:buFont typeface="Arial" panose="020B0604020202020204" pitchFamily="34" charset="0"/>
              <a:buNone/>
            </a:pPr>
            <a:r>
              <a:rPr lang="en-US" altLang="zh-CN" sz="1600" dirty="0">
                <a:solidFill>
                  <a:srgbClr val="0000FF"/>
                </a:solidFill>
                <a:latin typeface="Consolas" panose="020B0609020204030204" charset="0"/>
              </a:rPr>
              <a:t>    [2, 2, 2, 2]</a:t>
            </a:r>
          </a:p>
        </p:txBody>
      </p:sp>
      <p:grpSp>
        <p:nvGrpSpPr>
          <p:cNvPr id="6" name="组合 114"/>
          <p:cNvGrpSpPr/>
          <p:nvPr/>
        </p:nvGrpSpPr>
        <p:grpSpPr>
          <a:xfrm>
            <a:off x="-828600" y="76412"/>
            <a:ext cx="6225040" cy="662730"/>
            <a:chOff x="-482927" y="3380765"/>
            <a:chExt cx="6225040" cy="662730"/>
          </a:xfrm>
        </p:grpSpPr>
        <p:grpSp>
          <p:nvGrpSpPr>
            <p:cNvPr id="7" name="组合 105"/>
            <p:cNvGrpSpPr/>
            <p:nvPr/>
          </p:nvGrpSpPr>
          <p:grpSpPr>
            <a:xfrm>
              <a:off x="-482927" y="3380765"/>
              <a:ext cx="6225040" cy="662730"/>
              <a:chOff x="-482927" y="3380765"/>
              <a:chExt cx="6225040" cy="662730"/>
            </a:xfrm>
          </p:grpSpPr>
          <p:sp>
            <p:nvSpPr>
              <p:cNvPr id="9"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8" name="图片 7" descr="12.jpg"/>
            <p:cNvPicPr>
              <a:picLocks noChangeAspect="1"/>
            </p:cNvPicPr>
            <p:nvPr/>
          </p:nvPicPr>
          <p:blipFill>
            <a:blip r:embed="rId3" cstate="print"/>
            <a:stretch>
              <a:fillRect/>
            </a:stretch>
          </p:blipFill>
          <p:spPr>
            <a:xfrm>
              <a:off x="1115929" y="3530600"/>
              <a:ext cx="446172" cy="431048"/>
            </a:xfrm>
            <a:prstGeom prst="rect">
              <a:avLst/>
            </a:prstGeom>
          </p:spPr>
        </p:pic>
      </p:grpSp>
      <p:sp>
        <p:nvSpPr>
          <p:cNvPr id="11" name="矩形 10"/>
          <p:cNvSpPr/>
          <p:nvPr/>
        </p:nvSpPr>
        <p:spPr>
          <a:xfrm>
            <a:off x="323528" y="97780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列表元素的删除</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5" name="文本框 4"/>
          <p:cNvSpPr txBox="1"/>
          <p:nvPr/>
        </p:nvSpPr>
        <p:spPr>
          <a:xfrm>
            <a:off x="1216428" y="5825968"/>
            <a:ext cx="3960440" cy="723275"/>
          </a:xfrm>
          <a:prstGeom prst="rect">
            <a:avLst/>
          </a:prstGeom>
          <a:noFill/>
        </p:spPr>
        <p:txBody>
          <a:bodyPr wrap="square" rtlCol="0">
            <a:spAutoFit/>
          </a:bodyPr>
          <a:lstStyle/>
          <a:p>
            <a:pPr>
              <a:spcBef>
                <a:spcPts val="600"/>
              </a:spcBef>
            </a:pPr>
            <a:r>
              <a:rPr lang="en-US" altLang="zh-CN" dirty="0" err="1">
                <a:solidFill>
                  <a:srgbClr val="0000FF"/>
                </a:solidFill>
              </a:rPr>
              <a:t>代码成功地删除了列表中的重复元素</a:t>
            </a:r>
            <a:r>
              <a:rPr lang="en-US" altLang="zh-CN" dirty="0">
                <a:solidFill>
                  <a:srgbClr val="0000FF"/>
                </a:solidFill>
              </a:rPr>
              <a:t>，</a:t>
            </a:r>
          </a:p>
          <a:p>
            <a:pPr>
              <a:spcBef>
                <a:spcPts val="600"/>
              </a:spcBef>
            </a:pPr>
            <a:r>
              <a:rPr lang="en-US" altLang="zh-CN" dirty="0" err="1">
                <a:solidFill>
                  <a:srgbClr val="0000FF"/>
                </a:solidFill>
              </a:rPr>
              <a:t>执行结果是完全正确的</a:t>
            </a:r>
            <a:r>
              <a:rPr lang="zh-CN" altLang="en-US" dirty="0">
                <a:solidFill>
                  <a:srgbClr val="0000FF"/>
                </a:solidFill>
              </a:rPr>
              <a:t>！</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20</a:t>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84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84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84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fill="hold"/>
                                        <p:tgtEl>
                                          <p:spTgt spid="5"/>
                                        </p:tgtEl>
                                        <p:attrNameLst>
                                          <p:attrName>ppt_x</p:attrName>
                                        </p:attrNameLst>
                                      </p:cBhvr>
                                      <p:tavLst>
                                        <p:tav tm="0">
                                          <p:val>
                                            <p:strVal val="#ppt_x"/>
                                          </p:val>
                                        </p:tav>
                                        <p:tav tm="100000">
                                          <p:val>
                                            <p:strVal val="#ppt_x"/>
                                          </p:val>
                                        </p:tav>
                                      </p:tavLst>
                                    </p:anim>
                                    <p:anim calcmode="lin" valueType="num">
                                      <p:cBhvr additive="base">
                                        <p:cTn id="5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文本占位符 33794"/>
          <p:cNvSpPr>
            <a:spLocks noGrp="1"/>
          </p:cNvSpPr>
          <p:nvPr>
            <p:ph idx="1"/>
          </p:nvPr>
        </p:nvSpPr>
        <p:spPr>
          <a:xfrm>
            <a:off x="683568" y="1414845"/>
            <a:ext cx="8229600" cy="4678451"/>
          </a:xfrm>
        </p:spPr>
        <p:txBody>
          <a:bodyPr/>
          <a:lstStyle/>
          <a:p>
            <a:pPr marL="1905" indent="-344805">
              <a:lnSpc>
                <a:spcPct val="80000"/>
              </a:lnSpc>
              <a:buClr>
                <a:srgbClr val="FF0000"/>
              </a:buClr>
              <a:buFont typeface="Wingdings" panose="05000000000000000000" pitchFamily="2" charset="2"/>
              <a:buChar char="ü"/>
            </a:pPr>
            <a:r>
              <a:rPr lang="en-US" altLang="zh-CN" sz="1600" noProof="1">
                <a:latin typeface="Consolas" panose="020B0609020204030204" charset="0"/>
              </a:rPr>
              <a:t>&gt;&gt;&gt; x = [1,2,1,2,1,1,1]</a:t>
            </a:r>
          </a:p>
          <a:p>
            <a:pPr marL="0" indent="0">
              <a:lnSpc>
                <a:spcPct val="80000"/>
              </a:lnSpc>
              <a:buClr>
                <a:srgbClr val="FF0000"/>
              </a:buClr>
              <a:buNone/>
            </a:pPr>
            <a:r>
              <a:rPr lang="en-US" altLang="zh-CN" sz="1600" noProof="1">
                <a:latin typeface="Consolas" panose="020B0609020204030204" charset="0"/>
              </a:rPr>
              <a:t>   &gt;&gt;&gt; for item in x:</a:t>
            </a:r>
          </a:p>
          <a:p>
            <a:pPr marL="1905" indent="-344805">
              <a:lnSpc>
                <a:spcPct val="80000"/>
              </a:lnSpc>
              <a:buNone/>
            </a:pPr>
            <a:r>
              <a:rPr lang="en-US" altLang="zh-CN" sz="1600" noProof="1">
                <a:latin typeface="Consolas" panose="020B0609020204030204" charset="0"/>
              </a:rPr>
              <a:t>       if item == 1:</a:t>
            </a:r>
          </a:p>
          <a:p>
            <a:pPr marL="1905" indent="-344805">
              <a:lnSpc>
                <a:spcPct val="80000"/>
              </a:lnSpc>
              <a:buNone/>
            </a:pPr>
            <a:r>
              <a:rPr lang="en-US" altLang="zh-CN" sz="1600" noProof="1">
                <a:latin typeface="Consolas" panose="020B0609020204030204" charset="0"/>
              </a:rPr>
              <a:t>	          x.remove(item)</a:t>
            </a:r>
          </a:p>
          <a:p>
            <a:pPr marL="1905" indent="-344805">
              <a:lnSpc>
                <a:spcPct val="80000"/>
              </a:lnSpc>
              <a:buNone/>
            </a:pPr>
            <a:r>
              <a:rPr lang="en-US" altLang="zh-CN" sz="1600" noProof="1">
                <a:latin typeface="Consolas" panose="020B0609020204030204" charset="0"/>
              </a:rPr>
              <a:t>	</a:t>
            </a:r>
          </a:p>
          <a:p>
            <a:pPr marL="1905" indent="-344805">
              <a:lnSpc>
                <a:spcPct val="80000"/>
              </a:lnSpc>
              <a:buNone/>
            </a:pPr>
            <a:r>
              <a:rPr lang="en-US" altLang="zh-CN" sz="1600" noProof="1">
                <a:latin typeface="Consolas" panose="020B0609020204030204" charset="0"/>
              </a:rPr>
              <a:t>   &gt;&gt;&gt; x</a:t>
            </a:r>
          </a:p>
          <a:p>
            <a:pPr marL="1905" indent="-344805">
              <a:lnSpc>
                <a:spcPct val="80000"/>
              </a:lnSpc>
              <a:buNone/>
            </a:pPr>
            <a:r>
              <a:rPr lang="en-US" altLang="zh-CN" sz="1600" noProof="1">
                <a:solidFill>
                  <a:srgbClr val="00B0F0"/>
                </a:solidFill>
                <a:latin typeface="Consolas" panose="020B0609020204030204" charset="0"/>
              </a:rPr>
              <a:t>   </a:t>
            </a:r>
            <a:r>
              <a:rPr lang="en-US" altLang="zh-CN" sz="1600" noProof="1">
                <a:solidFill>
                  <a:srgbClr val="0000FF"/>
                </a:solidFill>
                <a:latin typeface="Consolas" panose="020B0609020204030204" charset="0"/>
              </a:rPr>
              <a:t>[2, 2, 1]</a:t>
            </a:r>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3" cstate="print"/>
            <a:stretch>
              <a:fillRect/>
            </a:stretch>
          </p:blipFill>
          <p:spPr>
            <a:xfrm>
              <a:off x="1115929" y="3530600"/>
              <a:ext cx="446172" cy="431048"/>
            </a:xfrm>
            <a:prstGeom prst="rect">
              <a:avLst/>
            </a:prstGeom>
          </p:spPr>
        </p:pic>
      </p:grpSp>
      <p:sp>
        <p:nvSpPr>
          <p:cNvPr id="10" name="矩形 9"/>
          <p:cNvSpPr/>
          <p:nvPr/>
        </p:nvSpPr>
        <p:spPr>
          <a:xfrm>
            <a:off x="323528" y="97780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列表元素的删除</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3" name="矩形 2"/>
          <p:cNvSpPr/>
          <p:nvPr/>
        </p:nvSpPr>
        <p:spPr>
          <a:xfrm>
            <a:off x="3925655" y="980728"/>
            <a:ext cx="4917232" cy="923330"/>
          </a:xfrm>
          <a:prstGeom prst="rect">
            <a:avLst/>
          </a:prstGeom>
        </p:spPr>
        <p:txBody>
          <a:bodyPr wrap="square">
            <a:spAutoFit/>
          </a:bodyPr>
          <a:lstStyle/>
          <a:p>
            <a:pPr marL="285750" indent="-285750">
              <a:spcBef>
                <a:spcPts val="300"/>
              </a:spcBef>
              <a:buClr>
                <a:srgbClr val="FF0000"/>
              </a:buClr>
              <a:buFont typeface="Wingdings" panose="05000000000000000000" pitchFamily="2" charset="2"/>
              <a:buChar char="n"/>
            </a:pPr>
            <a:r>
              <a:rPr lang="zh-CN" altLang="en-US" noProof="1">
                <a:latin typeface="Times New Roman" panose="02020603050405020304" pitchFamily="18" charset="0"/>
                <a:ea typeface="仿宋" panose="02010609060101010101" pitchFamily="49" charset="-122"/>
              </a:rPr>
              <a:t>同样的代码，仅仅是所处理的数据发生了一点变化，然而当循环结束后却发现并没有把所有的“</a:t>
            </a:r>
            <a:r>
              <a:rPr lang="en-US" altLang="zh-CN" noProof="1">
                <a:latin typeface="Times New Roman" panose="02020603050405020304" pitchFamily="18" charset="0"/>
                <a:ea typeface="仿宋" panose="02010609060101010101" pitchFamily="49" charset="-122"/>
              </a:rPr>
              <a:t>1”</a:t>
            </a:r>
            <a:r>
              <a:rPr lang="zh-CN" altLang="en-US" noProof="1">
                <a:latin typeface="Times New Roman" panose="02020603050405020304" pitchFamily="18" charset="0"/>
                <a:ea typeface="仿宋" panose="02010609060101010101" pitchFamily="49" charset="-122"/>
              </a:rPr>
              <a:t>都删除，只是删除了一部分。</a:t>
            </a:r>
          </a:p>
        </p:txBody>
      </p:sp>
      <p:sp>
        <p:nvSpPr>
          <p:cNvPr id="13" name="文本占位符 34818"/>
          <p:cNvSpPr txBox="1"/>
          <p:nvPr/>
        </p:nvSpPr>
        <p:spPr bwMode="auto">
          <a:xfrm>
            <a:off x="462746" y="4077072"/>
            <a:ext cx="8229600" cy="245034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1200"/>
              </a:spcBef>
              <a:spcAft>
                <a:spcPts val="0"/>
              </a:spcAft>
              <a:buClr>
                <a:srgbClr val="FF0000"/>
              </a:buClr>
              <a:buSzPct val="90000"/>
              <a:buFont typeface="Wingdings" panose="05000000000000000000" pitchFamily="2" charset="2"/>
              <a:buChar char="n"/>
            </a:pPr>
            <a:r>
              <a:rPr lang="zh-CN" altLang="en-US" sz="2000" b="1" dirty="0"/>
              <a:t>两组数据的本质区别在于，第一组数据中没有连续的“</a:t>
            </a:r>
            <a:r>
              <a:rPr lang="en-US" altLang="zh-CN" sz="2000" b="1" dirty="0"/>
              <a:t>1”</a:t>
            </a:r>
            <a:r>
              <a:rPr lang="zh-CN" altLang="en-US" sz="2000" b="1" dirty="0"/>
              <a:t>，而第二组数据中存在连续的“</a:t>
            </a:r>
            <a:r>
              <a:rPr lang="en-US" altLang="zh-CN" sz="2000" b="1" dirty="0"/>
              <a:t>1”</a:t>
            </a:r>
            <a:r>
              <a:rPr lang="zh-CN" altLang="en-US" sz="2000" b="1" dirty="0"/>
              <a:t>。出现这个问题的原因是</a:t>
            </a:r>
            <a:r>
              <a:rPr lang="zh-CN" altLang="en-US" sz="2000" b="1" dirty="0">
                <a:solidFill>
                  <a:srgbClr val="FF0000"/>
                </a:solidFill>
              </a:rPr>
              <a:t>列表的自动内存管理功能</a:t>
            </a:r>
            <a:r>
              <a:rPr lang="zh-CN" altLang="en-US" sz="2000" b="1" dirty="0"/>
              <a:t>。</a:t>
            </a:r>
          </a:p>
          <a:p>
            <a:pPr>
              <a:spcBef>
                <a:spcPts val="1200"/>
              </a:spcBef>
              <a:spcAft>
                <a:spcPts val="0"/>
              </a:spcAft>
              <a:buClr>
                <a:srgbClr val="FF0000"/>
              </a:buClr>
              <a:buSzPct val="90000"/>
              <a:buFont typeface="Wingdings" panose="05000000000000000000" pitchFamily="2" charset="2"/>
              <a:buChar char="n"/>
            </a:pPr>
            <a:r>
              <a:rPr lang="zh-CN" altLang="en-US" sz="2000" b="1" dirty="0">
                <a:solidFill>
                  <a:srgbClr val="FF0000"/>
                </a:solidFill>
              </a:rPr>
              <a:t>在删除列表元素时，</a:t>
            </a:r>
            <a:r>
              <a:rPr lang="en-US" altLang="zh-CN" sz="2000" b="1" dirty="0">
                <a:solidFill>
                  <a:srgbClr val="FF0000"/>
                </a:solidFill>
              </a:rPr>
              <a:t>Python</a:t>
            </a:r>
            <a:r>
              <a:rPr lang="zh-CN" altLang="en-US" sz="2000" b="1" dirty="0">
                <a:solidFill>
                  <a:srgbClr val="FF0000"/>
                </a:solidFill>
              </a:rPr>
              <a:t>会自动对列表内存进行收缩并移动列表元素以保证所有元素之间没有空隙，增加列表元素时也会自动扩展内存并对元素进行移动以保证元素之间没有空隙。</a:t>
            </a:r>
            <a:r>
              <a:rPr lang="zh-CN" altLang="en-US" sz="2000" b="1" dirty="0"/>
              <a:t>每当插入或删除一个元素之后，该元素位置后面所有元素的索引就都改变了。</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21</a:t>
            </a:fld>
            <a:endParaRPr lang="zh-CN" altLang="en-US" dirty="0"/>
          </a:p>
        </p:txBody>
      </p:sp>
      <p:sp>
        <p:nvSpPr>
          <p:cNvPr id="16" name="文本框 15"/>
          <p:cNvSpPr txBox="1"/>
          <p:nvPr/>
        </p:nvSpPr>
        <p:spPr>
          <a:xfrm>
            <a:off x="941428" y="3670053"/>
            <a:ext cx="4276509" cy="369332"/>
          </a:xfrm>
          <a:prstGeom prst="rect">
            <a:avLst/>
          </a:prstGeom>
          <a:noFill/>
        </p:spPr>
        <p:txBody>
          <a:bodyPr wrap="square">
            <a:spAutoFit/>
          </a:bodyPr>
          <a:lstStyle/>
          <a:p>
            <a:r>
              <a:rPr lang="zh-CN" altLang="en-US" b="1" i="0" dirty="0">
                <a:solidFill>
                  <a:srgbClr val="FF0000"/>
                </a:solidFill>
                <a:effectLst/>
                <a:latin typeface="PingFang SC"/>
              </a:rPr>
              <a:t>错误是最好的老师！</a:t>
            </a:r>
            <a:endParaRPr lang="zh-CN" altLang="en-US" dirty="0">
              <a:solidFill>
                <a:srgbClr val="FF0000"/>
              </a:solidFill>
            </a:endParaRPr>
          </a:p>
        </p:txBody>
      </p:sp>
      <p:sp>
        <p:nvSpPr>
          <p:cNvPr id="11" name="文本框 10">
            <a:extLst>
              <a:ext uri="{FF2B5EF4-FFF2-40B4-BE49-F238E27FC236}">
                <a16:creationId xmlns:a16="http://schemas.microsoft.com/office/drawing/2014/main" id="{111209AF-4A2E-23EA-7154-91236C8C8C03}"/>
              </a:ext>
            </a:extLst>
          </p:cNvPr>
          <p:cNvSpPr txBox="1"/>
          <p:nvPr/>
        </p:nvSpPr>
        <p:spPr>
          <a:xfrm>
            <a:off x="0" y="5055721"/>
            <a:ext cx="5230692" cy="1569660"/>
          </a:xfrm>
          <a:prstGeom prst="rect">
            <a:avLst/>
          </a:prstGeom>
          <a:solidFill>
            <a:schemeClr val="accent2"/>
          </a:solidFill>
          <a:effectLst>
            <a:glow rad="139700">
              <a:schemeClr val="accent2">
                <a:satMod val="175000"/>
                <a:alpha val="40000"/>
              </a:schemeClr>
            </a:glow>
          </a:effectLst>
        </p:spPr>
        <p:txBody>
          <a:bodyPr wrap="square" rtlCol="0">
            <a:spAutoFit/>
          </a:bodyPr>
          <a:lstStyle/>
          <a:p>
            <a:r>
              <a:rPr lang="zh-CN" altLang="en-US" sz="3200" dirty="0">
                <a:solidFill>
                  <a:schemeClr val="bg1"/>
                </a:solidFill>
              </a:rPr>
              <a:t>你满心欢喜以为这个</a:t>
            </a:r>
            <a:r>
              <a:rPr lang="en-US" altLang="zh-CN" sz="3200" dirty="0">
                <a:solidFill>
                  <a:schemeClr val="bg1"/>
                </a:solidFill>
              </a:rPr>
              <a:t>for</a:t>
            </a:r>
            <a:r>
              <a:rPr lang="zh-CN" altLang="en-US" sz="3200" dirty="0">
                <a:solidFill>
                  <a:schemeClr val="bg1"/>
                </a:solidFill>
              </a:rPr>
              <a:t>逻辑会执行</a:t>
            </a:r>
            <a:r>
              <a:rPr lang="en-US" altLang="zh-CN" sz="3200" dirty="0" err="1">
                <a:solidFill>
                  <a:schemeClr val="bg1"/>
                </a:solidFill>
              </a:rPr>
              <a:t>len</a:t>
            </a:r>
            <a:r>
              <a:rPr lang="en-US" altLang="zh-CN" sz="3200" dirty="0">
                <a:solidFill>
                  <a:schemeClr val="bg1"/>
                </a:solidFill>
              </a:rPr>
              <a:t>(x)==7</a:t>
            </a:r>
            <a:r>
              <a:rPr lang="zh-CN" altLang="en-US" sz="3200" dirty="0">
                <a:solidFill>
                  <a:schemeClr val="bg1"/>
                </a:solidFill>
              </a:rPr>
              <a:t>次，但是，最终执行</a:t>
            </a:r>
            <a:r>
              <a:rPr lang="en-US" altLang="zh-CN" sz="3200" dirty="0">
                <a:solidFill>
                  <a:schemeClr val="bg1"/>
                </a:solidFill>
              </a:rPr>
              <a:t>4</a:t>
            </a:r>
            <a:r>
              <a:rPr lang="zh-CN" altLang="en-US" sz="3200" dirty="0">
                <a:solidFill>
                  <a:schemeClr val="bg1"/>
                </a:solidFill>
              </a:rPr>
              <a:t>次，</a:t>
            </a:r>
            <a:r>
              <a:rPr lang="en-US" altLang="zh-CN" sz="3200" dirty="0">
                <a:solidFill>
                  <a:schemeClr val="bg1"/>
                </a:solidFill>
              </a:rPr>
              <a:t>Why</a:t>
            </a:r>
            <a:r>
              <a:rPr lang="zh-CN" altLang="en-US" sz="3200" dirty="0">
                <a:solidFill>
                  <a:schemeClr val="bg1"/>
                </a:solidFill>
              </a:rPr>
              <a:t>！！！</a:t>
            </a:r>
          </a:p>
        </p:txBody>
      </p:sp>
      <p:grpSp>
        <p:nvGrpSpPr>
          <p:cNvPr id="25" name="组合 24">
            <a:extLst>
              <a:ext uri="{FF2B5EF4-FFF2-40B4-BE49-F238E27FC236}">
                <a16:creationId xmlns:a16="http://schemas.microsoft.com/office/drawing/2014/main" id="{53633159-922A-161E-5AF9-0F93969F485C}"/>
              </a:ext>
            </a:extLst>
          </p:cNvPr>
          <p:cNvGrpSpPr/>
          <p:nvPr/>
        </p:nvGrpSpPr>
        <p:grpSpPr>
          <a:xfrm>
            <a:off x="506960" y="2195709"/>
            <a:ext cx="4660671" cy="1380512"/>
            <a:chOff x="400668" y="2387012"/>
            <a:chExt cx="4660671" cy="1380512"/>
          </a:xfrm>
        </p:grpSpPr>
        <p:sp>
          <p:nvSpPr>
            <p:cNvPr id="4" name="矩形 3"/>
            <p:cNvSpPr/>
            <p:nvPr/>
          </p:nvSpPr>
          <p:spPr>
            <a:xfrm>
              <a:off x="400668" y="3398192"/>
              <a:ext cx="4660671" cy="36933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285750" indent="-285750">
                <a:buClr>
                  <a:srgbClr val="FF0000"/>
                </a:buClr>
                <a:buFont typeface="Wingdings" panose="05000000000000000000" pitchFamily="2" charset="2"/>
                <a:buChar char="n"/>
              </a:pPr>
              <a:r>
                <a:rPr lang="zh-CN" altLang="en-US" b="1" noProof="1">
                  <a:solidFill>
                    <a:srgbClr val="0000FF"/>
                  </a:solidFill>
                  <a:latin typeface="Times New Roman" panose="02020603050405020304" pitchFamily="18" charset="0"/>
                  <a:ea typeface="仿宋" panose="02010609060101010101" pitchFamily="49" charset="-122"/>
                </a:rPr>
                <a:t>结果说明：上面这段代码逻辑是有问题滴</a:t>
              </a:r>
              <a:endParaRPr lang="zh-CN" altLang="en-US" b="1" dirty="0">
                <a:solidFill>
                  <a:srgbClr val="0000FF"/>
                </a:solidFill>
                <a:latin typeface="Times New Roman" panose="02020603050405020304" pitchFamily="18" charset="0"/>
                <a:ea typeface="仿宋" panose="02010609060101010101" pitchFamily="49" charset="-122"/>
              </a:endParaRPr>
            </a:p>
          </p:txBody>
        </p:sp>
        <p:pic>
          <p:nvPicPr>
            <p:cNvPr id="22" name="图形 21" descr="龇牙咧嘴的笑容">
              <a:extLst>
                <a:ext uri="{FF2B5EF4-FFF2-40B4-BE49-F238E27FC236}">
                  <a16:creationId xmlns:a16="http://schemas.microsoft.com/office/drawing/2014/main" id="{585B395C-698F-CB76-52EF-45DDBCE897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29604" y="2387012"/>
              <a:ext cx="906661" cy="991660"/>
            </a:xfrm>
            <a:prstGeom prst="rect">
              <a:avLst/>
            </a:prstGeom>
          </p:spPr>
        </p:pic>
      </p:grpSp>
      <p:grpSp>
        <p:nvGrpSpPr>
          <p:cNvPr id="26" name="组合 25">
            <a:extLst>
              <a:ext uri="{FF2B5EF4-FFF2-40B4-BE49-F238E27FC236}">
                <a16:creationId xmlns:a16="http://schemas.microsoft.com/office/drawing/2014/main" id="{38D7F5FF-5800-A751-C1BA-E562B1623272}"/>
              </a:ext>
            </a:extLst>
          </p:cNvPr>
          <p:cNvGrpSpPr/>
          <p:nvPr/>
        </p:nvGrpSpPr>
        <p:grpSpPr>
          <a:xfrm>
            <a:off x="5217937" y="16913"/>
            <a:ext cx="3810166" cy="6544068"/>
            <a:chOff x="4108971" y="1094336"/>
            <a:chExt cx="3061320" cy="5639933"/>
          </a:xfrm>
        </p:grpSpPr>
        <p:pic>
          <p:nvPicPr>
            <p:cNvPr id="27" name="图片 26">
              <a:extLst>
                <a:ext uri="{FF2B5EF4-FFF2-40B4-BE49-F238E27FC236}">
                  <a16:creationId xmlns:a16="http://schemas.microsoft.com/office/drawing/2014/main" id="{121B532F-FB7A-4946-4FAF-026B2A4724E9}"/>
                </a:ext>
              </a:extLst>
            </p:cNvPr>
            <p:cNvPicPr>
              <a:picLocks noChangeAspect="1"/>
            </p:cNvPicPr>
            <p:nvPr/>
          </p:nvPicPr>
          <p:blipFill>
            <a:blip r:embed="rId6"/>
            <a:stretch>
              <a:fillRect/>
            </a:stretch>
          </p:blipFill>
          <p:spPr>
            <a:xfrm>
              <a:off x="4119219" y="1094336"/>
              <a:ext cx="2908059" cy="5639933"/>
            </a:xfrm>
            <a:prstGeom prst="rect">
              <a:avLst/>
            </a:prstGeom>
          </p:spPr>
        </p:pic>
        <p:sp>
          <p:nvSpPr>
            <p:cNvPr id="28" name="文本框 27">
              <a:extLst>
                <a:ext uri="{FF2B5EF4-FFF2-40B4-BE49-F238E27FC236}">
                  <a16:creationId xmlns:a16="http://schemas.microsoft.com/office/drawing/2014/main" id="{F7E8C553-6CAD-5154-C50A-55F2DE0289C5}"/>
                </a:ext>
              </a:extLst>
            </p:cNvPr>
            <p:cNvSpPr txBox="1"/>
            <p:nvPr/>
          </p:nvSpPr>
          <p:spPr>
            <a:xfrm>
              <a:off x="4108971" y="2821736"/>
              <a:ext cx="3061320" cy="307777"/>
            </a:xfrm>
            <a:prstGeom prst="rect">
              <a:avLst/>
            </a:prstGeom>
            <a:noFill/>
          </p:spPr>
          <p:txBody>
            <a:bodyPr wrap="square" rtlCol="0">
              <a:spAutoFit/>
            </a:bodyPr>
            <a:lstStyle/>
            <a:p>
              <a:r>
                <a:rPr lang="zh-CN" altLang="en-US" sz="1400" dirty="0">
                  <a:solidFill>
                    <a:schemeClr val="accent6">
                      <a:lumMod val="75000"/>
                    </a:schemeClr>
                  </a:solidFill>
                </a:rPr>
                <a:t>注意：程序执行过程以及执行次数</a:t>
              </a:r>
            </a:p>
          </p:txBody>
        </p:sp>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79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79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500" fill="hold"/>
                                        <p:tgtEl>
                                          <p:spTgt spid="25"/>
                                        </p:tgtEl>
                                        <p:attrNameLst>
                                          <p:attrName>ppt_x</p:attrName>
                                        </p:attrNameLst>
                                      </p:cBhvr>
                                      <p:tavLst>
                                        <p:tav tm="0">
                                          <p:val>
                                            <p:strVal val="#ppt_x"/>
                                          </p:val>
                                        </p:tav>
                                        <p:tav tm="100000">
                                          <p:val>
                                            <p:strVal val="#ppt_x"/>
                                          </p:val>
                                        </p:tav>
                                      </p:tavLst>
                                    </p:anim>
                                    <p:anim calcmode="lin" valueType="num">
                                      <p:cBhvr additive="base">
                                        <p:cTn id="29"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ppt_x"/>
                                          </p:val>
                                        </p:tav>
                                        <p:tav tm="100000">
                                          <p:val>
                                            <p:strVal val="#ppt_x"/>
                                          </p:val>
                                        </p:tav>
                                      </p:tavLst>
                                    </p:anim>
                                    <p:anim calcmode="lin" valueType="num">
                                      <p:cBhvr additive="base">
                                        <p:cTn id="4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barn(inVertical)">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barn(inVertical)">
                                      <p:cBhvr>
                                        <p:cTn id="5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6" grpId="0"/>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3" cstate="print"/>
            <a:stretch>
              <a:fillRect/>
            </a:stretch>
          </p:blipFill>
          <p:spPr>
            <a:xfrm>
              <a:off x="1115929" y="3530600"/>
              <a:ext cx="446172" cy="431048"/>
            </a:xfrm>
            <a:prstGeom prst="rect">
              <a:avLst/>
            </a:prstGeom>
          </p:spPr>
        </p:pic>
      </p:grpSp>
      <p:sp>
        <p:nvSpPr>
          <p:cNvPr id="10" name="矩形 9"/>
          <p:cNvSpPr/>
          <p:nvPr/>
        </p:nvSpPr>
        <p:spPr>
          <a:xfrm>
            <a:off x="323528" y="97780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列表元素的删除</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a:xfrm>
            <a:off x="7118920" y="4896956"/>
            <a:ext cx="2133600" cy="226714"/>
          </a:xfrm>
        </p:spPr>
        <p:txBody>
          <a:bodyPr/>
          <a:lstStyle/>
          <a:p>
            <a:pPr>
              <a:defRPr/>
            </a:pPr>
            <a:fld id="{6EA7BA5E-4115-4796-A8C9-4698036AB88B}" type="slidenum">
              <a:rPr lang="zh-CN" altLang="en-US" smtClean="0"/>
              <a:t>22</a:t>
            </a:fld>
            <a:endParaRPr lang="zh-CN" altLang="en-US" dirty="0"/>
          </a:p>
        </p:txBody>
      </p:sp>
      <p:graphicFrame>
        <p:nvGraphicFramePr>
          <p:cNvPr id="12" name="表格 3">
            <a:extLst>
              <a:ext uri="{FF2B5EF4-FFF2-40B4-BE49-F238E27FC236}">
                <a16:creationId xmlns:a16="http://schemas.microsoft.com/office/drawing/2014/main" id="{D4403FCC-E417-AC01-BCE9-CA95B6FBE7B5}"/>
              </a:ext>
            </a:extLst>
          </p:cNvPr>
          <p:cNvGraphicFramePr>
            <a:graphicFrameLocks noGrp="1"/>
          </p:cNvGraphicFramePr>
          <p:nvPr>
            <p:extLst>
              <p:ext uri="{D42A27DB-BD31-4B8C-83A1-F6EECF244321}">
                <p14:modId xmlns:p14="http://schemas.microsoft.com/office/powerpoint/2010/main" val="2366627672"/>
              </p:ext>
            </p:extLst>
          </p:nvPr>
        </p:nvGraphicFramePr>
        <p:xfrm>
          <a:off x="2113384" y="2088644"/>
          <a:ext cx="5880476" cy="647346"/>
        </p:xfrm>
        <a:graphic>
          <a:graphicData uri="http://schemas.openxmlformats.org/drawingml/2006/table">
            <a:tbl>
              <a:tblPr firstRow="1" bandRow="1">
                <a:tableStyleId>{F5AB1C69-6EDB-4FF4-983F-18BD219EF322}</a:tableStyleId>
              </a:tblPr>
              <a:tblGrid>
                <a:gridCol w="840068">
                  <a:extLst>
                    <a:ext uri="{9D8B030D-6E8A-4147-A177-3AD203B41FA5}">
                      <a16:colId xmlns:a16="http://schemas.microsoft.com/office/drawing/2014/main" val="20000"/>
                    </a:ext>
                  </a:extLst>
                </a:gridCol>
                <a:gridCol w="840068">
                  <a:extLst>
                    <a:ext uri="{9D8B030D-6E8A-4147-A177-3AD203B41FA5}">
                      <a16:colId xmlns:a16="http://schemas.microsoft.com/office/drawing/2014/main" val="20001"/>
                    </a:ext>
                  </a:extLst>
                </a:gridCol>
                <a:gridCol w="840068">
                  <a:extLst>
                    <a:ext uri="{9D8B030D-6E8A-4147-A177-3AD203B41FA5}">
                      <a16:colId xmlns:a16="http://schemas.microsoft.com/office/drawing/2014/main" val="20002"/>
                    </a:ext>
                  </a:extLst>
                </a:gridCol>
                <a:gridCol w="840068">
                  <a:extLst>
                    <a:ext uri="{9D8B030D-6E8A-4147-A177-3AD203B41FA5}">
                      <a16:colId xmlns:a16="http://schemas.microsoft.com/office/drawing/2014/main" val="20003"/>
                    </a:ext>
                  </a:extLst>
                </a:gridCol>
                <a:gridCol w="840068">
                  <a:extLst>
                    <a:ext uri="{9D8B030D-6E8A-4147-A177-3AD203B41FA5}">
                      <a16:colId xmlns:a16="http://schemas.microsoft.com/office/drawing/2014/main" val="20004"/>
                    </a:ext>
                  </a:extLst>
                </a:gridCol>
                <a:gridCol w="840068">
                  <a:extLst>
                    <a:ext uri="{9D8B030D-6E8A-4147-A177-3AD203B41FA5}">
                      <a16:colId xmlns:a16="http://schemas.microsoft.com/office/drawing/2014/main" val="20005"/>
                    </a:ext>
                  </a:extLst>
                </a:gridCol>
                <a:gridCol w="840068">
                  <a:extLst>
                    <a:ext uri="{9D8B030D-6E8A-4147-A177-3AD203B41FA5}">
                      <a16:colId xmlns:a16="http://schemas.microsoft.com/office/drawing/2014/main" val="20006"/>
                    </a:ext>
                  </a:extLst>
                </a:gridCol>
              </a:tblGrid>
              <a:tr h="647346">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extLst>
                  <a:ext uri="{0D108BD9-81ED-4DB2-BD59-A6C34878D82A}">
                    <a16:rowId xmlns:a16="http://schemas.microsoft.com/office/drawing/2014/main" val="10000"/>
                  </a:ext>
                </a:extLst>
              </a:tr>
            </a:tbl>
          </a:graphicData>
        </a:graphic>
      </p:graphicFrame>
      <p:pic>
        <p:nvPicPr>
          <p:cNvPr id="15" name="图形 14" descr="兔子 轮廓">
            <a:extLst>
              <a:ext uri="{FF2B5EF4-FFF2-40B4-BE49-F238E27FC236}">
                <a16:creationId xmlns:a16="http://schemas.microsoft.com/office/drawing/2014/main" id="{0857D98A-4080-446B-8CC0-56EBA4C5C3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54726" y="1415420"/>
            <a:ext cx="529208" cy="529208"/>
          </a:xfrm>
          <a:prstGeom prst="rect">
            <a:avLst/>
          </a:prstGeom>
        </p:spPr>
      </p:pic>
      <p:pic>
        <p:nvPicPr>
          <p:cNvPr id="33793" name="图形 33792" descr="兔子 轮廓">
            <a:extLst>
              <a:ext uri="{FF2B5EF4-FFF2-40B4-BE49-F238E27FC236}">
                <a16:creationId xmlns:a16="http://schemas.microsoft.com/office/drawing/2014/main" id="{C82646B5-30D6-8828-329B-DA589DF6F6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81580" y="1824040"/>
            <a:ext cx="529208" cy="529208"/>
          </a:xfrm>
          <a:prstGeom prst="rect">
            <a:avLst/>
          </a:prstGeom>
        </p:spPr>
      </p:pic>
      <p:graphicFrame>
        <p:nvGraphicFramePr>
          <p:cNvPr id="33797" name="表格 3">
            <a:extLst>
              <a:ext uri="{FF2B5EF4-FFF2-40B4-BE49-F238E27FC236}">
                <a16:creationId xmlns:a16="http://schemas.microsoft.com/office/drawing/2014/main" id="{DEA7B7A0-3A67-153E-DE4A-8C70F71FAF66}"/>
              </a:ext>
            </a:extLst>
          </p:cNvPr>
          <p:cNvGraphicFramePr>
            <a:graphicFrameLocks noGrp="1"/>
          </p:cNvGraphicFramePr>
          <p:nvPr>
            <p:extLst>
              <p:ext uri="{D42A27DB-BD31-4B8C-83A1-F6EECF244321}">
                <p14:modId xmlns:p14="http://schemas.microsoft.com/office/powerpoint/2010/main" val="627543047"/>
              </p:ext>
            </p:extLst>
          </p:nvPr>
        </p:nvGraphicFramePr>
        <p:xfrm>
          <a:off x="2113384" y="2812465"/>
          <a:ext cx="5880476" cy="647346"/>
        </p:xfrm>
        <a:graphic>
          <a:graphicData uri="http://schemas.openxmlformats.org/drawingml/2006/table">
            <a:tbl>
              <a:tblPr firstRow="1" bandRow="1">
                <a:tableStyleId>{F5AB1C69-6EDB-4FF4-983F-18BD219EF322}</a:tableStyleId>
              </a:tblPr>
              <a:tblGrid>
                <a:gridCol w="840068">
                  <a:extLst>
                    <a:ext uri="{9D8B030D-6E8A-4147-A177-3AD203B41FA5}">
                      <a16:colId xmlns:a16="http://schemas.microsoft.com/office/drawing/2014/main" val="20000"/>
                    </a:ext>
                  </a:extLst>
                </a:gridCol>
                <a:gridCol w="840068">
                  <a:extLst>
                    <a:ext uri="{9D8B030D-6E8A-4147-A177-3AD203B41FA5}">
                      <a16:colId xmlns:a16="http://schemas.microsoft.com/office/drawing/2014/main" val="20001"/>
                    </a:ext>
                  </a:extLst>
                </a:gridCol>
                <a:gridCol w="840068">
                  <a:extLst>
                    <a:ext uri="{9D8B030D-6E8A-4147-A177-3AD203B41FA5}">
                      <a16:colId xmlns:a16="http://schemas.microsoft.com/office/drawing/2014/main" val="20002"/>
                    </a:ext>
                  </a:extLst>
                </a:gridCol>
                <a:gridCol w="840068">
                  <a:extLst>
                    <a:ext uri="{9D8B030D-6E8A-4147-A177-3AD203B41FA5}">
                      <a16:colId xmlns:a16="http://schemas.microsoft.com/office/drawing/2014/main" val="20003"/>
                    </a:ext>
                  </a:extLst>
                </a:gridCol>
                <a:gridCol w="840068">
                  <a:extLst>
                    <a:ext uri="{9D8B030D-6E8A-4147-A177-3AD203B41FA5}">
                      <a16:colId xmlns:a16="http://schemas.microsoft.com/office/drawing/2014/main" val="20004"/>
                    </a:ext>
                  </a:extLst>
                </a:gridCol>
                <a:gridCol w="840068">
                  <a:extLst>
                    <a:ext uri="{9D8B030D-6E8A-4147-A177-3AD203B41FA5}">
                      <a16:colId xmlns:a16="http://schemas.microsoft.com/office/drawing/2014/main" val="20005"/>
                    </a:ext>
                  </a:extLst>
                </a:gridCol>
                <a:gridCol w="840068">
                  <a:extLst>
                    <a:ext uri="{9D8B030D-6E8A-4147-A177-3AD203B41FA5}">
                      <a16:colId xmlns:a16="http://schemas.microsoft.com/office/drawing/2014/main" val="20006"/>
                    </a:ext>
                  </a:extLst>
                </a:gridCol>
              </a:tblGrid>
              <a:tr h="647346">
                <a:tc>
                  <a:txBody>
                    <a:bodyPr/>
                    <a:lstStyle/>
                    <a:p>
                      <a:pPr algn="ctr"/>
                      <a:r>
                        <a:rPr lang="en-US" altLang="zh-CN" dirty="0"/>
                        <a:t>2</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endParaRPr lang="zh-CN" altLang="en-US" dirty="0"/>
                    </a:p>
                  </a:txBody>
                  <a:tcPr anchor="ctr">
                    <a:noFill/>
                  </a:tcPr>
                </a:tc>
                <a:extLst>
                  <a:ext uri="{0D108BD9-81ED-4DB2-BD59-A6C34878D82A}">
                    <a16:rowId xmlns:a16="http://schemas.microsoft.com/office/drawing/2014/main" val="10000"/>
                  </a:ext>
                </a:extLst>
              </a:tr>
            </a:tbl>
          </a:graphicData>
        </a:graphic>
      </p:graphicFrame>
      <p:pic>
        <p:nvPicPr>
          <p:cNvPr id="33794" name="图形 33793" descr="兔子 轮廓">
            <a:extLst>
              <a:ext uri="{FF2B5EF4-FFF2-40B4-BE49-F238E27FC236}">
                <a16:creationId xmlns:a16="http://schemas.microsoft.com/office/drawing/2014/main" id="{EA9A0ECD-5995-91C8-0FA1-D07B3B7D59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49488" y="2509623"/>
            <a:ext cx="529208" cy="529208"/>
          </a:xfrm>
          <a:prstGeom prst="rect">
            <a:avLst/>
          </a:prstGeom>
        </p:spPr>
      </p:pic>
      <p:graphicFrame>
        <p:nvGraphicFramePr>
          <p:cNvPr id="33799" name="表格 3">
            <a:extLst>
              <a:ext uri="{FF2B5EF4-FFF2-40B4-BE49-F238E27FC236}">
                <a16:creationId xmlns:a16="http://schemas.microsoft.com/office/drawing/2014/main" id="{145FA212-1799-C814-F84B-FB475F74D801}"/>
              </a:ext>
            </a:extLst>
          </p:cNvPr>
          <p:cNvGraphicFramePr>
            <a:graphicFrameLocks noGrp="1"/>
          </p:cNvGraphicFramePr>
          <p:nvPr>
            <p:extLst>
              <p:ext uri="{D42A27DB-BD31-4B8C-83A1-F6EECF244321}">
                <p14:modId xmlns:p14="http://schemas.microsoft.com/office/powerpoint/2010/main" val="1601479752"/>
              </p:ext>
            </p:extLst>
          </p:nvPr>
        </p:nvGraphicFramePr>
        <p:xfrm>
          <a:off x="2113384" y="3592636"/>
          <a:ext cx="5880476" cy="647346"/>
        </p:xfrm>
        <a:graphic>
          <a:graphicData uri="http://schemas.openxmlformats.org/drawingml/2006/table">
            <a:tbl>
              <a:tblPr firstRow="1" bandRow="1">
                <a:tableStyleId>{F5AB1C69-6EDB-4FF4-983F-18BD219EF322}</a:tableStyleId>
              </a:tblPr>
              <a:tblGrid>
                <a:gridCol w="840068">
                  <a:extLst>
                    <a:ext uri="{9D8B030D-6E8A-4147-A177-3AD203B41FA5}">
                      <a16:colId xmlns:a16="http://schemas.microsoft.com/office/drawing/2014/main" val="20000"/>
                    </a:ext>
                  </a:extLst>
                </a:gridCol>
                <a:gridCol w="840068">
                  <a:extLst>
                    <a:ext uri="{9D8B030D-6E8A-4147-A177-3AD203B41FA5}">
                      <a16:colId xmlns:a16="http://schemas.microsoft.com/office/drawing/2014/main" val="20001"/>
                    </a:ext>
                  </a:extLst>
                </a:gridCol>
                <a:gridCol w="840068">
                  <a:extLst>
                    <a:ext uri="{9D8B030D-6E8A-4147-A177-3AD203B41FA5}">
                      <a16:colId xmlns:a16="http://schemas.microsoft.com/office/drawing/2014/main" val="20002"/>
                    </a:ext>
                  </a:extLst>
                </a:gridCol>
                <a:gridCol w="840068">
                  <a:extLst>
                    <a:ext uri="{9D8B030D-6E8A-4147-A177-3AD203B41FA5}">
                      <a16:colId xmlns:a16="http://schemas.microsoft.com/office/drawing/2014/main" val="20003"/>
                    </a:ext>
                  </a:extLst>
                </a:gridCol>
                <a:gridCol w="840068">
                  <a:extLst>
                    <a:ext uri="{9D8B030D-6E8A-4147-A177-3AD203B41FA5}">
                      <a16:colId xmlns:a16="http://schemas.microsoft.com/office/drawing/2014/main" val="20004"/>
                    </a:ext>
                  </a:extLst>
                </a:gridCol>
                <a:gridCol w="840068">
                  <a:extLst>
                    <a:ext uri="{9D8B030D-6E8A-4147-A177-3AD203B41FA5}">
                      <a16:colId xmlns:a16="http://schemas.microsoft.com/office/drawing/2014/main" val="20005"/>
                    </a:ext>
                  </a:extLst>
                </a:gridCol>
                <a:gridCol w="840068">
                  <a:extLst>
                    <a:ext uri="{9D8B030D-6E8A-4147-A177-3AD203B41FA5}">
                      <a16:colId xmlns:a16="http://schemas.microsoft.com/office/drawing/2014/main" val="20006"/>
                    </a:ext>
                  </a:extLst>
                </a:gridCol>
              </a:tblGrid>
              <a:tr h="647346">
                <a:tc>
                  <a:txBody>
                    <a:bodyPr/>
                    <a:lstStyle/>
                    <a:p>
                      <a:pPr algn="ctr"/>
                      <a:r>
                        <a:rPr lang="en-US" altLang="zh-CN" dirty="0"/>
                        <a:t>2</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endParaRPr lang="zh-CN" altLang="en-US" dirty="0"/>
                    </a:p>
                  </a:txBody>
                  <a:tcPr anchor="ctr">
                    <a:noFill/>
                  </a:tcPr>
                </a:tc>
                <a:tc>
                  <a:txBody>
                    <a:bodyPr/>
                    <a:lstStyle/>
                    <a:p>
                      <a:pPr algn="ctr"/>
                      <a:endParaRPr lang="zh-CN" altLang="en-US" dirty="0"/>
                    </a:p>
                  </a:txBody>
                  <a:tcPr anchor="ctr">
                    <a:noFill/>
                  </a:tcPr>
                </a:tc>
                <a:extLst>
                  <a:ext uri="{0D108BD9-81ED-4DB2-BD59-A6C34878D82A}">
                    <a16:rowId xmlns:a16="http://schemas.microsoft.com/office/drawing/2014/main" val="10000"/>
                  </a:ext>
                </a:extLst>
              </a:tr>
            </a:tbl>
          </a:graphicData>
        </a:graphic>
      </p:graphicFrame>
      <p:pic>
        <p:nvPicPr>
          <p:cNvPr id="33800" name="图形 33799" descr="兔子 轮廓">
            <a:extLst>
              <a:ext uri="{FF2B5EF4-FFF2-40B4-BE49-F238E27FC236}">
                <a16:creationId xmlns:a16="http://schemas.microsoft.com/office/drawing/2014/main" id="{9E7BF300-7670-7EC8-0338-767D5E59D5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0561" y="3328032"/>
            <a:ext cx="529208" cy="529208"/>
          </a:xfrm>
          <a:prstGeom prst="rect">
            <a:avLst/>
          </a:prstGeom>
        </p:spPr>
      </p:pic>
      <p:graphicFrame>
        <p:nvGraphicFramePr>
          <p:cNvPr id="33802" name="表格 3">
            <a:extLst>
              <a:ext uri="{FF2B5EF4-FFF2-40B4-BE49-F238E27FC236}">
                <a16:creationId xmlns:a16="http://schemas.microsoft.com/office/drawing/2014/main" id="{62D19F64-762E-A7C1-F773-CCA238C2B20F}"/>
              </a:ext>
            </a:extLst>
          </p:cNvPr>
          <p:cNvGraphicFramePr>
            <a:graphicFrameLocks noGrp="1"/>
          </p:cNvGraphicFramePr>
          <p:nvPr>
            <p:extLst>
              <p:ext uri="{D42A27DB-BD31-4B8C-83A1-F6EECF244321}">
                <p14:modId xmlns:p14="http://schemas.microsoft.com/office/powerpoint/2010/main" val="208203458"/>
              </p:ext>
            </p:extLst>
          </p:nvPr>
        </p:nvGraphicFramePr>
        <p:xfrm>
          <a:off x="2113384" y="4336634"/>
          <a:ext cx="5880476" cy="647346"/>
        </p:xfrm>
        <a:graphic>
          <a:graphicData uri="http://schemas.openxmlformats.org/drawingml/2006/table">
            <a:tbl>
              <a:tblPr firstRow="1" bandRow="1">
                <a:tableStyleId>{F5AB1C69-6EDB-4FF4-983F-18BD219EF322}</a:tableStyleId>
              </a:tblPr>
              <a:tblGrid>
                <a:gridCol w="840068">
                  <a:extLst>
                    <a:ext uri="{9D8B030D-6E8A-4147-A177-3AD203B41FA5}">
                      <a16:colId xmlns:a16="http://schemas.microsoft.com/office/drawing/2014/main" val="20000"/>
                    </a:ext>
                  </a:extLst>
                </a:gridCol>
                <a:gridCol w="840068">
                  <a:extLst>
                    <a:ext uri="{9D8B030D-6E8A-4147-A177-3AD203B41FA5}">
                      <a16:colId xmlns:a16="http://schemas.microsoft.com/office/drawing/2014/main" val="20001"/>
                    </a:ext>
                  </a:extLst>
                </a:gridCol>
                <a:gridCol w="840068">
                  <a:extLst>
                    <a:ext uri="{9D8B030D-6E8A-4147-A177-3AD203B41FA5}">
                      <a16:colId xmlns:a16="http://schemas.microsoft.com/office/drawing/2014/main" val="20002"/>
                    </a:ext>
                  </a:extLst>
                </a:gridCol>
                <a:gridCol w="840068">
                  <a:extLst>
                    <a:ext uri="{9D8B030D-6E8A-4147-A177-3AD203B41FA5}">
                      <a16:colId xmlns:a16="http://schemas.microsoft.com/office/drawing/2014/main" val="20003"/>
                    </a:ext>
                  </a:extLst>
                </a:gridCol>
                <a:gridCol w="840068">
                  <a:extLst>
                    <a:ext uri="{9D8B030D-6E8A-4147-A177-3AD203B41FA5}">
                      <a16:colId xmlns:a16="http://schemas.microsoft.com/office/drawing/2014/main" val="20004"/>
                    </a:ext>
                  </a:extLst>
                </a:gridCol>
                <a:gridCol w="840068">
                  <a:extLst>
                    <a:ext uri="{9D8B030D-6E8A-4147-A177-3AD203B41FA5}">
                      <a16:colId xmlns:a16="http://schemas.microsoft.com/office/drawing/2014/main" val="20005"/>
                    </a:ext>
                  </a:extLst>
                </a:gridCol>
                <a:gridCol w="840068">
                  <a:extLst>
                    <a:ext uri="{9D8B030D-6E8A-4147-A177-3AD203B41FA5}">
                      <a16:colId xmlns:a16="http://schemas.microsoft.com/office/drawing/2014/main" val="20006"/>
                    </a:ext>
                  </a:extLst>
                </a:gridCol>
              </a:tblGrid>
              <a:tr h="647346">
                <a:tc>
                  <a:txBody>
                    <a:bodyPr/>
                    <a:lstStyle/>
                    <a:p>
                      <a:pPr algn="ctr"/>
                      <a:r>
                        <a:rPr lang="en-US" altLang="zh-CN" dirty="0"/>
                        <a:t>2</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solidFill>
                            <a:schemeClr val="accent6">
                              <a:lumMod val="75000"/>
                            </a:schemeClr>
                          </a:solidFill>
                        </a:rPr>
                        <a:t>1^</a:t>
                      </a:r>
                      <a:endParaRPr lang="zh-CN" altLang="en-US" dirty="0">
                        <a:solidFill>
                          <a:schemeClr val="accent6">
                            <a:lumMod val="75000"/>
                          </a:schemeClr>
                        </a:solidFill>
                      </a:endParaRPr>
                    </a:p>
                  </a:txBody>
                  <a:tcPr anchor="ctr"/>
                </a:tc>
                <a:tc>
                  <a:txBody>
                    <a:bodyPr/>
                    <a:lstStyle/>
                    <a:p>
                      <a:pPr algn="ctr"/>
                      <a:r>
                        <a:rPr lang="en-US" altLang="zh-CN" dirty="0"/>
                        <a:t>1~</a:t>
                      </a:r>
                      <a:endParaRPr lang="zh-CN" altLang="en-US" dirty="0"/>
                    </a:p>
                  </a:txBody>
                  <a:tcPr anchor="ctr"/>
                </a:tc>
                <a:tc>
                  <a:txBody>
                    <a:bodyPr/>
                    <a:lstStyle/>
                    <a:p>
                      <a:pPr algn="ctr"/>
                      <a:endParaRPr lang="zh-CN" altLang="en-US" dirty="0"/>
                    </a:p>
                  </a:txBody>
                  <a:tcPr anchor="ctr">
                    <a:noFill/>
                  </a:tcPr>
                </a:tc>
                <a:tc>
                  <a:txBody>
                    <a:bodyPr/>
                    <a:lstStyle/>
                    <a:p>
                      <a:pPr algn="ctr"/>
                      <a:endParaRPr lang="zh-CN" altLang="en-US" dirty="0"/>
                    </a:p>
                  </a:txBody>
                  <a:tcPr anchor="ctr">
                    <a:noFill/>
                  </a:tcPr>
                </a:tc>
                <a:tc>
                  <a:txBody>
                    <a:bodyPr/>
                    <a:lstStyle/>
                    <a:p>
                      <a:pPr algn="ctr"/>
                      <a:endParaRPr lang="zh-CN" altLang="en-US" dirty="0"/>
                    </a:p>
                  </a:txBody>
                  <a:tcPr anchor="ctr">
                    <a:noFill/>
                  </a:tcPr>
                </a:tc>
                <a:extLst>
                  <a:ext uri="{0D108BD9-81ED-4DB2-BD59-A6C34878D82A}">
                    <a16:rowId xmlns:a16="http://schemas.microsoft.com/office/drawing/2014/main" val="10000"/>
                  </a:ext>
                </a:extLst>
              </a:tr>
            </a:tbl>
          </a:graphicData>
        </a:graphic>
      </p:graphicFrame>
      <p:pic>
        <p:nvPicPr>
          <p:cNvPr id="33803" name="图形 33802" descr="兔子 轮廓">
            <a:extLst>
              <a:ext uri="{FF2B5EF4-FFF2-40B4-BE49-F238E27FC236}">
                <a16:creationId xmlns:a16="http://schemas.microsoft.com/office/drawing/2014/main" id="{39ED371F-A540-234E-348A-5032791558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05672" y="4107671"/>
            <a:ext cx="529208" cy="529208"/>
          </a:xfrm>
          <a:prstGeom prst="rect">
            <a:avLst/>
          </a:prstGeom>
        </p:spPr>
      </p:pic>
      <p:graphicFrame>
        <p:nvGraphicFramePr>
          <p:cNvPr id="33806" name="表格 3">
            <a:extLst>
              <a:ext uri="{FF2B5EF4-FFF2-40B4-BE49-F238E27FC236}">
                <a16:creationId xmlns:a16="http://schemas.microsoft.com/office/drawing/2014/main" id="{D130B6DD-62F1-C6AA-875C-8248ADDD8F83}"/>
              </a:ext>
            </a:extLst>
          </p:cNvPr>
          <p:cNvGraphicFramePr>
            <a:graphicFrameLocks noGrp="1"/>
          </p:cNvGraphicFramePr>
          <p:nvPr>
            <p:extLst>
              <p:ext uri="{D42A27DB-BD31-4B8C-83A1-F6EECF244321}">
                <p14:modId xmlns:p14="http://schemas.microsoft.com/office/powerpoint/2010/main" val="750481231"/>
              </p:ext>
            </p:extLst>
          </p:nvPr>
        </p:nvGraphicFramePr>
        <p:xfrm>
          <a:off x="2113384" y="5157918"/>
          <a:ext cx="5880476" cy="647346"/>
        </p:xfrm>
        <a:graphic>
          <a:graphicData uri="http://schemas.openxmlformats.org/drawingml/2006/table">
            <a:tbl>
              <a:tblPr firstRow="1" bandRow="1">
                <a:tableStyleId>{F5AB1C69-6EDB-4FF4-983F-18BD219EF322}</a:tableStyleId>
              </a:tblPr>
              <a:tblGrid>
                <a:gridCol w="840068">
                  <a:extLst>
                    <a:ext uri="{9D8B030D-6E8A-4147-A177-3AD203B41FA5}">
                      <a16:colId xmlns:a16="http://schemas.microsoft.com/office/drawing/2014/main" val="20000"/>
                    </a:ext>
                  </a:extLst>
                </a:gridCol>
                <a:gridCol w="840068">
                  <a:extLst>
                    <a:ext uri="{9D8B030D-6E8A-4147-A177-3AD203B41FA5}">
                      <a16:colId xmlns:a16="http://schemas.microsoft.com/office/drawing/2014/main" val="20001"/>
                    </a:ext>
                  </a:extLst>
                </a:gridCol>
                <a:gridCol w="840068">
                  <a:extLst>
                    <a:ext uri="{9D8B030D-6E8A-4147-A177-3AD203B41FA5}">
                      <a16:colId xmlns:a16="http://schemas.microsoft.com/office/drawing/2014/main" val="20002"/>
                    </a:ext>
                  </a:extLst>
                </a:gridCol>
                <a:gridCol w="840068">
                  <a:extLst>
                    <a:ext uri="{9D8B030D-6E8A-4147-A177-3AD203B41FA5}">
                      <a16:colId xmlns:a16="http://schemas.microsoft.com/office/drawing/2014/main" val="20003"/>
                    </a:ext>
                  </a:extLst>
                </a:gridCol>
                <a:gridCol w="840068">
                  <a:extLst>
                    <a:ext uri="{9D8B030D-6E8A-4147-A177-3AD203B41FA5}">
                      <a16:colId xmlns:a16="http://schemas.microsoft.com/office/drawing/2014/main" val="20004"/>
                    </a:ext>
                  </a:extLst>
                </a:gridCol>
                <a:gridCol w="840068">
                  <a:extLst>
                    <a:ext uri="{9D8B030D-6E8A-4147-A177-3AD203B41FA5}">
                      <a16:colId xmlns:a16="http://schemas.microsoft.com/office/drawing/2014/main" val="20005"/>
                    </a:ext>
                  </a:extLst>
                </a:gridCol>
                <a:gridCol w="840068">
                  <a:extLst>
                    <a:ext uri="{9D8B030D-6E8A-4147-A177-3AD203B41FA5}">
                      <a16:colId xmlns:a16="http://schemas.microsoft.com/office/drawing/2014/main" val="20006"/>
                    </a:ext>
                  </a:extLst>
                </a:gridCol>
              </a:tblGrid>
              <a:tr h="647346">
                <a:tc>
                  <a:txBody>
                    <a:bodyPr/>
                    <a:lstStyle/>
                    <a:p>
                      <a:pPr algn="ctr"/>
                      <a:r>
                        <a:rPr lang="en-US" altLang="zh-CN" dirty="0"/>
                        <a:t>2</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endParaRPr lang="zh-CN" altLang="en-US" dirty="0"/>
                    </a:p>
                  </a:txBody>
                  <a:tcPr anchor="ctr">
                    <a:solidFill>
                      <a:srgbClr val="FFFFFF"/>
                    </a:solidFill>
                  </a:tcPr>
                </a:tc>
                <a:tc>
                  <a:txBody>
                    <a:bodyPr/>
                    <a:lstStyle/>
                    <a:p>
                      <a:pPr algn="ctr"/>
                      <a:endParaRPr lang="zh-CN" altLang="en-US" dirty="0"/>
                    </a:p>
                  </a:txBody>
                  <a:tcPr anchor="ctr">
                    <a:noFill/>
                  </a:tcPr>
                </a:tc>
                <a:tc>
                  <a:txBody>
                    <a:bodyPr/>
                    <a:lstStyle/>
                    <a:p>
                      <a:pPr algn="ctr"/>
                      <a:endParaRPr lang="zh-CN" altLang="en-US" dirty="0"/>
                    </a:p>
                  </a:txBody>
                  <a:tcPr anchor="ctr">
                    <a:noFill/>
                  </a:tcPr>
                </a:tc>
                <a:tc>
                  <a:txBody>
                    <a:bodyPr/>
                    <a:lstStyle/>
                    <a:p>
                      <a:pPr algn="ctr"/>
                      <a:endParaRPr lang="zh-CN" altLang="en-US" dirty="0"/>
                    </a:p>
                  </a:txBody>
                  <a:tcPr anchor="ctr">
                    <a:noFill/>
                  </a:tcPr>
                </a:tc>
                <a:extLst>
                  <a:ext uri="{0D108BD9-81ED-4DB2-BD59-A6C34878D82A}">
                    <a16:rowId xmlns:a16="http://schemas.microsoft.com/office/drawing/2014/main" val="10000"/>
                  </a:ext>
                </a:extLst>
              </a:tr>
            </a:tbl>
          </a:graphicData>
        </a:graphic>
      </p:graphicFrame>
      <p:pic>
        <p:nvPicPr>
          <p:cNvPr id="33807" name="图形 33806" descr="兔子 轮廓">
            <a:extLst>
              <a:ext uri="{FF2B5EF4-FFF2-40B4-BE49-F238E27FC236}">
                <a16:creationId xmlns:a16="http://schemas.microsoft.com/office/drawing/2014/main" id="{BEFC4B4E-658D-B6E3-3984-FFA88764BB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41776" y="5170526"/>
            <a:ext cx="529208" cy="529208"/>
          </a:xfrm>
          <a:prstGeom prst="rect">
            <a:avLst/>
          </a:prstGeom>
        </p:spPr>
      </p:pic>
      <p:sp>
        <p:nvSpPr>
          <p:cNvPr id="33810" name="文本框 33809">
            <a:extLst>
              <a:ext uri="{FF2B5EF4-FFF2-40B4-BE49-F238E27FC236}">
                <a16:creationId xmlns:a16="http://schemas.microsoft.com/office/drawing/2014/main" id="{ACCC2CFE-EA1A-A540-DFEA-22E07E069907}"/>
              </a:ext>
            </a:extLst>
          </p:cNvPr>
          <p:cNvSpPr txBox="1"/>
          <p:nvPr/>
        </p:nvSpPr>
        <p:spPr>
          <a:xfrm>
            <a:off x="484856" y="2236537"/>
            <a:ext cx="1697901" cy="369332"/>
          </a:xfrm>
          <a:prstGeom prst="rect">
            <a:avLst/>
          </a:prstGeom>
          <a:noFill/>
        </p:spPr>
        <p:txBody>
          <a:bodyPr wrap="none" rtlCol="0">
            <a:spAutoFit/>
          </a:bodyPr>
          <a:lstStyle/>
          <a:p>
            <a:r>
              <a:rPr lang="zh-CN" altLang="en-US" dirty="0"/>
              <a:t>遍历第</a:t>
            </a:r>
            <a:r>
              <a:rPr lang="en-US" altLang="zh-CN" dirty="0"/>
              <a:t>1</a:t>
            </a:r>
            <a:r>
              <a:rPr lang="zh-CN" altLang="en-US" dirty="0"/>
              <a:t>个元素</a:t>
            </a:r>
          </a:p>
        </p:txBody>
      </p:sp>
      <p:sp>
        <p:nvSpPr>
          <p:cNvPr id="33811" name="文本框 33810">
            <a:extLst>
              <a:ext uri="{FF2B5EF4-FFF2-40B4-BE49-F238E27FC236}">
                <a16:creationId xmlns:a16="http://schemas.microsoft.com/office/drawing/2014/main" id="{46DE7A43-6106-161B-853A-7180E905D72C}"/>
              </a:ext>
            </a:extLst>
          </p:cNvPr>
          <p:cNvSpPr txBox="1"/>
          <p:nvPr/>
        </p:nvSpPr>
        <p:spPr>
          <a:xfrm>
            <a:off x="436470" y="2990312"/>
            <a:ext cx="1697901" cy="369332"/>
          </a:xfrm>
          <a:prstGeom prst="rect">
            <a:avLst/>
          </a:prstGeom>
          <a:noFill/>
        </p:spPr>
        <p:txBody>
          <a:bodyPr wrap="none" rtlCol="0">
            <a:spAutoFit/>
          </a:bodyPr>
          <a:lstStyle/>
          <a:p>
            <a:r>
              <a:rPr lang="zh-CN" altLang="en-US" dirty="0"/>
              <a:t>遍历第</a:t>
            </a:r>
            <a:r>
              <a:rPr lang="en-US" altLang="zh-CN" dirty="0"/>
              <a:t>2</a:t>
            </a:r>
            <a:r>
              <a:rPr lang="zh-CN" altLang="en-US" dirty="0"/>
              <a:t>个元素</a:t>
            </a:r>
          </a:p>
        </p:txBody>
      </p:sp>
      <p:sp>
        <p:nvSpPr>
          <p:cNvPr id="33812" name="文本框 33811">
            <a:extLst>
              <a:ext uri="{FF2B5EF4-FFF2-40B4-BE49-F238E27FC236}">
                <a16:creationId xmlns:a16="http://schemas.microsoft.com/office/drawing/2014/main" id="{543A0278-CA4C-8408-4313-C1F21C7BAFCF}"/>
              </a:ext>
            </a:extLst>
          </p:cNvPr>
          <p:cNvSpPr txBox="1"/>
          <p:nvPr/>
        </p:nvSpPr>
        <p:spPr>
          <a:xfrm>
            <a:off x="424549" y="3695667"/>
            <a:ext cx="1697901" cy="369332"/>
          </a:xfrm>
          <a:prstGeom prst="rect">
            <a:avLst/>
          </a:prstGeom>
          <a:noFill/>
        </p:spPr>
        <p:txBody>
          <a:bodyPr wrap="none" rtlCol="0">
            <a:spAutoFit/>
          </a:bodyPr>
          <a:lstStyle/>
          <a:p>
            <a:r>
              <a:rPr lang="zh-CN" altLang="en-US" dirty="0"/>
              <a:t>遍历第</a:t>
            </a:r>
            <a:r>
              <a:rPr lang="en-US" altLang="zh-CN" dirty="0"/>
              <a:t>3</a:t>
            </a:r>
            <a:r>
              <a:rPr lang="zh-CN" altLang="en-US" dirty="0"/>
              <a:t>个元素</a:t>
            </a:r>
          </a:p>
        </p:txBody>
      </p:sp>
      <p:sp>
        <p:nvSpPr>
          <p:cNvPr id="33813" name="文本框 33812">
            <a:extLst>
              <a:ext uri="{FF2B5EF4-FFF2-40B4-BE49-F238E27FC236}">
                <a16:creationId xmlns:a16="http://schemas.microsoft.com/office/drawing/2014/main" id="{3B627739-57E3-1F3C-5FD3-671590D22A78}"/>
              </a:ext>
            </a:extLst>
          </p:cNvPr>
          <p:cNvSpPr txBox="1"/>
          <p:nvPr/>
        </p:nvSpPr>
        <p:spPr>
          <a:xfrm>
            <a:off x="398369" y="4472070"/>
            <a:ext cx="1697901" cy="369332"/>
          </a:xfrm>
          <a:prstGeom prst="rect">
            <a:avLst/>
          </a:prstGeom>
          <a:noFill/>
        </p:spPr>
        <p:txBody>
          <a:bodyPr wrap="none" rtlCol="0">
            <a:spAutoFit/>
          </a:bodyPr>
          <a:lstStyle/>
          <a:p>
            <a:r>
              <a:rPr lang="zh-CN" altLang="en-US" dirty="0"/>
              <a:t>遍历第</a:t>
            </a:r>
            <a:r>
              <a:rPr lang="en-US" altLang="zh-CN" dirty="0"/>
              <a:t>4</a:t>
            </a:r>
            <a:r>
              <a:rPr lang="zh-CN" altLang="en-US" dirty="0"/>
              <a:t>个元素</a:t>
            </a:r>
          </a:p>
        </p:txBody>
      </p:sp>
    </p:spTree>
    <p:extLst>
      <p:ext uri="{BB962C8B-B14F-4D97-AF65-F5344CB8AC3E}">
        <p14:creationId xmlns:p14="http://schemas.microsoft.com/office/powerpoint/2010/main" val="104227474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8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3797"/>
                                        </p:tgtEl>
                                        <p:attrNameLst>
                                          <p:attrName>style.visibility</p:attrName>
                                        </p:attrNameLst>
                                      </p:cBhvr>
                                      <p:to>
                                        <p:strVal val="visible"/>
                                      </p:to>
                                    </p:set>
                                    <p:animEffect transition="in" filter="fade">
                                      <p:cBhvr>
                                        <p:cTn id="21" dur="500"/>
                                        <p:tgtEl>
                                          <p:spTgt spid="33797"/>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33793"/>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379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381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3799"/>
                                        </p:tgtEl>
                                        <p:attrNameLst>
                                          <p:attrName>style.visibility</p:attrName>
                                        </p:attrNameLst>
                                      </p:cBhvr>
                                      <p:to>
                                        <p:strVal val="visible"/>
                                      </p:to>
                                    </p:set>
                                    <p:animEffect transition="in" filter="fade">
                                      <p:cBhvr>
                                        <p:cTn id="36" dur="500"/>
                                        <p:tgtEl>
                                          <p:spTgt spid="33799"/>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3379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380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8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380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33800"/>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80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81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380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33803"/>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38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10" grpId="0"/>
      <p:bldP spid="33811" grpId="0"/>
      <p:bldP spid="33812" grpId="0"/>
      <p:bldP spid="338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文本占位符 35842"/>
          <p:cNvSpPr>
            <a:spLocks noGrp="1"/>
          </p:cNvSpPr>
          <p:nvPr>
            <p:ph idx="1"/>
          </p:nvPr>
        </p:nvSpPr>
        <p:spPr>
          <a:xfrm>
            <a:off x="683568" y="1439040"/>
            <a:ext cx="8229600" cy="4678451"/>
          </a:xfrm>
        </p:spPr>
        <p:txBody>
          <a:bodyPr/>
          <a:lstStyle/>
          <a:p>
            <a:pPr fontAlgn="base">
              <a:lnSpc>
                <a:spcPct val="80000"/>
              </a:lnSpc>
              <a:buClr>
                <a:srgbClr val="FF0000"/>
              </a:buClr>
              <a:buFont typeface="Wingdings" panose="05000000000000000000" pitchFamily="2" charset="2"/>
              <a:buChar char="n"/>
            </a:pPr>
            <a:r>
              <a:rPr lang="zh-CN" altLang="en-US" sz="2400" b="1" noProof="1"/>
              <a:t>正确的代码</a:t>
            </a:r>
          </a:p>
          <a:p>
            <a:pPr marL="1905" indent="-344805">
              <a:lnSpc>
                <a:spcPct val="80000"/>
              </a:lnSpc>
              <a:buNone/>
            </a:pPr>
            <a:r>
              <a:rPr lang="zh-CN" altLang="en-US" sz="1800" noProof="1">
                <a:latin typeface="Consolas" panose="020B0609020204030204" charset="0"/>
              </a:rPr>
              <a:t>&gt;&gt;&gt; x = [1,2,1,2,1,1,1]</a:t>
            </a:r>
          </a:p>
          <a:p>
            <a:pPr marL="1905" indent="-344805">
              <a:lnSpc>
                <a:spcPct val="80000"/>
              </a:lnSpc>
              <a:buNone/>
            </a:pPr>
            <a:r>
              <a:rPr lang="zh-CN" altLang="en-US" sz="1800" noProof="1">
                <a:latin typeface="Consolas" panose="020B0609020204030204" charset="0"/>
              </a:rPr>
              <a:t>&gt;&gt;&gt; for i</a:t>
            </a:r>
            <a:r>
              <a:rPr lang="en-US" altLang="zh-CN" sz="1800" noProof="1">
                <a:latin typeface="Consolas" panose="020B0609020204030204" charset="0"/>
              </a:rPr>
              <a:t>tem</a:t>
            </a:r>
            <a:r>
              <a:rPr lang="zh-CN" altLang="en-US" sz="1800" noProof="1">
                <a:latin typeface="Consolas" panose="020B0609020204030204" charset="0"/>
              </a:rPr>
              <a:t> in x[::]: </a:t>
            </a:r>
            <a:r>
              <a:rPr lang="en-US" altLang="zh-CN" sz="1800" b="1" noProof="1">
                <a:solidFill>
                  <a:srgbClr val="0000FF"/>
                </a:solidFill>
                <a:latin typeface="Consolas" panose="020B0609020204030204" charset="0"/>
              </a:rPr>
              <a:t>#</a:t>
            </a:r>
            <a:r>
              <a:rPr lang="zh-CN" altLang="en-US" sz="1800" b="1" noProof="1">
                <a:solidFill>
                  <a:srgbClr val="0000FF"/>
                </a:solidFill>
                <a:latin typeface="Consolas" panose="020B0609020204030204" charset="0"/>
              </a:rPr>
              <a:t>切片</a:t>
            </a:r>
          </a:p>
          <a:p>
            <a:pPr marL="1905" indent="-344805">
              <a:lnSpc>
                <a:spcPct val="80000"/>
              </a:lnSpc>
              <a:buNone/>
            </a:pPr>
            <a:r>
              <a:rPr lang="zh-CN" altLang="en-US" sz="1800" noProof="1">
                <a:latin typeface="Consolas" panose="020B0609020204030204" charset="0"/>
              </a:rPr>
              <a:t>    if </a:t>
            </a:r>
            <a:r>
              <a:rPr lang="en-US" altLang="zh-CN" sz="1800" noProof="1">
                <a:latin typeface="Consolas" panose="020B0609020204030204" charset="0"/>
              </a:rPr>
              <a:t>item</a:t>
            </a:r>
            <a:r>
              <a:rPr lang="zh-CN" altLang="en-US" sz="1800" noProof="1">
                <a:latin typeface="Consolas" panose="020B0609020204030204" charset="0"/>
              </a:rPr>
              <a:t> == 1:</a:t>
            </a:r>
          </a:p>
          <a:p>
            <a:pPr marL="1905" indent="-344805">
              <a:lnSpc>
                <a:spcPct val="80000"/>
              </a:lnSpc>
              <a:buNone/>
            </a:pPr>
            <a:r>
              <a:rPr lang="zh-CN" altLang="en-US" sz="1800" noProof="1">
                <a:latin typeface="Consolas" panose="020B0609020204030204" charset="0"/>
              </a:rPr>
              <a:t>	        x.remove(</a:t>
            </a:r>
            <a:r>
              <a:rPr lang="en-US" altLang="zh-CN" sz="1800" noProof="1">
                <a:latin typeface="Consolas" panose="020B0609020204030204" charset="0"/>
              </a:rPr>
              <a:t>item</a:t>
            </a:r>
            <a:r>
              <a:rPr lang="zh-CN" altLang="en-US" sz="1800" noProof="1">
                <a:latin typeface="Consolas" panose="020B0609020204030204" charset="0"/>
              </a:rPr>
              <a:t>)</a:t>
            </a:r>
          </a:p>
          <a:p>
            <a:pPr marL="0" indent="0">
              <a:lnSpc>
                <a:spcPct val="80000"/>
              </a:lnSpc>
              <a:buNone/>
            </a:pPr>
            <a:r>
              <a:rPr lang="en-US" altLang="zh-CN" sz="2800" noProof="1">
                <a:solidFill>
                  <a:srgbClr val="FF0000"/>
                </a:solidFill>
              </a:rPr>
              <a:t>or</a:t>
            </a:r>
            <a:r>
              <a:rPr lang="zh-CN" altLang="en-US" sz="2800" noProof="1"/>
              <a:t>：</a:t>
            </a:r>
            <a:endParaRPr lang="en-US" altLang="zh-CN" sz="2800" noProof="1"/>
          </a:p>
          <a:p>
            <a:pPr marL="1905" indent="-344805">
              <a:lnSpc>
                <a:spcPct val="80000"/>
              </a:lnSpc>
              <a:buNone/>
            </a:pPr>
            <a:r>
              <a:rPr lang="zh-CN" altLang="en-US" sz="1800" noProof="1">
                <a:latin typeface="Consolas" panose="020B0609020204030204" charset="0"/>
              </a:rPr>
              <a:t>&gt;&gt;&gt; x = [1,2,1,2,1,1,1]</a:t>
            </a:r>
          </a:p>
          <a:p>
            <a:pPr marL="1905" indent="-344805">
              <a:lnSpc>
                <a:spcPct val="80000"/>
              </a:lnSpc>
              <a:buNone/>
            </a:pPr>
            <a:r>
              <a:rPr lang="zh-CN" altLang="en-US" sz="1800" noProof="1">
                <a:latin typeface="Consolas" panose="020B0609020204030204" charset="0"/>
              </a:rPr>
              <a:t>&gt;&gt;&gt; for </a:t>
            </a:r>
            <a:r>
              <a:rPr lang="en-US" altLang="zh-CN" sz="1800" noProof="1">
                <a:latin typeface="Consolas" panose="020B0609020204030204" charset="0"/>
              </a:rPr>
              <a:t>i</a:t>
            </a:r>
            <a:r>
              <a:rPr lang="zh-CN" altLang="en-US" sz="1800" noProof="1">
                <a:latin typeface="Consolas" panose="020B0609020204030204" charset="0"/>
              </a:rPr>
              <a:t> in range(len(x)-1,-1,-1):         </a:t>
            </a:r>
            <a:r>
              <a:rPr lang="en-US" altLang="zh-CN" sz="1800" b="1" noProof="1">
                <a:solidFill>
                  <a:srgbClr val="0000FF"/>
                </a:solidFill>
                <a:latin typeface="Consolas" panose="020B0609020204030204" charset="0"/>
              </a:rPr>
              <a:t>#</a:t>
            </a:r>
            <a:r>
              <a:rPr lang="zh-CN" altLang="en-US" sz="1800" b="1" noProof="1">
                <a:solidFill>
                  <a:srgbClr val="0000FF"/>
                </a:solidFill>
                <a:latin typeface="Consolas" panose="020B0609020204030204" charset="0"/>
              </a:rPr>
              <a:t>从后往前删</a:t>
            </a:r>
          </a:p>
          <a:p>
            <a:pPr marL="1905" indent="-344805">
              <a:lnSpc>
                <a:spcPct val="80000"/>
              </a:lnSpc>
              <a:buNone/>
            </a:pPr>
            <a:r>
              <a:rPr lang="zh-CN" altLang="en-US" sz="1800" noProof="1">
                <a:latin typeface="Consolas" panose="020B0609020204030204" charset="0"/>
              </a:rPr>
              <a:t>    if x[</a:t>
            </a:r>
            <a:r>
              <a:rPr lang="en-US" altLang="zh-CN" sz="1800" noProof="1">
                <a:latin typeface="Consolas" panose="020B0609020204030204" charset="0"/>
              </a:rPr>
              <a:t>i</a:t>
            </a:r>
            <a:r>
              <a:rPr lang="zh-CN" altLang="en-US" sz="1800" noProof="1">
                <a:latin typeface="Consolas" panose="020B0609020204030204" charset="0"/>
              </a:rPr>
              <a:t>]==1:</a:t>
            </a:r>
          </a:p>
          <a:p>
            <a:pPr marL="1905" indent="-344805">
              <a:lnSpc>
                <a:spcPct val="80000"/>
              </a:lnSpc>
              <a:buNone/>
            </a:pPr>
            <a:r>
              <a:rPr lang="zh-CN" altLang="en-US" sz="1800" noProof="1">
                <a:latin typeface="Consolas" panose="020B0609020204030204" charset="0"/>
              </a:rPr>
              <a:t>        del x[i]</a:t>
            </a:r>
          </a:p>
          <a:p>
            <a:pPr marL="1905" indent="-344805">
              <a:lnSpc>
                <a:spcPct val="80000"/>
              </a:lnSpc>
              <a:buNone/>
            </a:pPr>
            <a:r>
              <a:rPr lang="zh-CN" altLang="en-US" sz="1800" noProof="1"/>
              <a:t>	</a:t>
            </a:r>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3" cstate="print"/>
            <a:stretch>
              <a:fillRect/>
            </a:stretch>
          </p:blipFill>
          <p:spPr>
            <a:xfrm>
              <a:off x="1115929" y="3530600"/>
              <a:ext cx="446172" cy="431048"/>
            </a:xfrm>
            <a:prstGeom prst="rect">
              <a:avLst/>
            </a:prstGeom>
          </p:spPr>
        </p:pic>
      </p:grpSp>
      <p:sp>
        <p:nvSpPr>
          <p:cNvPr id="10" name="矩形 9"/>
          <p:cNvSpPr/>
          <p:nvPr/>
        </p:nvSpPr>
        <p:spPr>
          <a:xfrm>
            <a:off x="323528" y="97780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列表元素的删除</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23</a:t>
            </a:fld>
            <a:endParaRPr lang="zh-CN" altLang="en-US" dirty="0"/>
          </a:p>
        </p:txBody>
      </p:sp>
      <p:graphicFrame>
        <p:nvGraphicFramePr>
          <p:cNvPr id="3" name="表格 3"/>
          <p:cNvGraphicFramePr>
            <a:graphicFrameLocks noGrp="1"/>
          </p:cNvGraphicFramePr>
          <p:nvPr>
            <p:extLst>
              <p:ext uri="{D42A27DB-BD31-4B8C-83A1-F6EECF244321}">
                <p14:modId xmlns:p14="http://schemas.microsoft.com/office/powerpoint/2010/main" val="1846396295"/>
              </p:ext>
            </p:extLst>
          </p:nvPr>
        </p:nvGraphicFramePr>
        <p:xfrm>
          <a:off x="4215024" y="1170994"/>
          <a:ext cx="4749633" cy="741680"/>
        </p:xfrm>
        <a:graphic>
          <a:graphicData uri="http://schemas.openxmlformats.org/drawingml/2006/table">
            <a:tbl>
              <a:tblPr firstRow="1" bandRow="1">
                <a:tableStyleId>{F5AB1C69-6EDB-4FF4-983F-18BD219EF322}</a:tableStyleId>
              </a:tblPr>
              <a:tblGrid>
                <a:gridCol w="678519">
                  <a:extLst>
                    <a:ext uri="{9D8B030D-6E8A-4147-A177-3AD203B41FA5}">
                      <a16:colId xmlns:a16="http://schemas.microsoft.com/office/drawing/2014/main" val="20000"/>
                    </a:ext>
                  </a:extLst>
                </a:gridCol>
                <a:gridCol w="678519">
                  <a:extLst>
                    <a:ext uri="{9D8B030D-6E8A-4147-A177-3AD203B41FA5}">
                      <a16:colId xmlns:a16="http://schemas.microsoft.com/office/drawing/2014/main" val="20001"/>
                    </a:ext>
                  </a:extLst>
                </a:gridCol>
                <a:gridCol w="678519">
                  <a:extLst>
                    <a:ext uri="{9D8B030D-6E8A-4147-A177-3AD203B41FA5}">
                      <a16:colId xmlns:a16="http://schemas.microsoft.com/office/drawing/2014/main" val="20002"/>
                    </a:ext>
                  </a:extLst>
                </a:gridCol>
                <a:gridCol w="678519">
                  <a:extLst>
                    <a:ext uri="{9D8B030D-6E8A-4147-A177-3AD203B41FA5}">
                      <a16:colId xmlns:a16="http://schemas.microsoft.com/office/drawing/2014/main" val="20003"/>
                    </a:ext>
                  </a:extLst>
                </a:gridCol>
                <a:gridCol w="678519">
                  <a:extLst>
                    <a:ext uri="{9D8B030D-6E8A-4147-A177-3AD203B41FA5}">
                      <a16:colId xmlns:a16="http://schemas.microsoft.com/office/drawing/2014/main" val="20004"/>
                    </a:ext>
                  </a:extLst>
                </a:gridCol>
                <a:gridCol w="678519">
                  <a:extLst>
                    <a:ext uri="{9D8B030D-6E8A-4147-A177-3AD203B41FA5}">
                      <a16:colId xmlns:a16="http://schemas.microsoft.com/office/drawing/2014/main" val="20005"/>
                    </a:ext>
                  </a:extLst>
                </a:gridCol>
                <a:gridCol w="678519">
                  <a:extLst>
                    <a:ext uri="{9D8B030D-6E8A-4147-A177-3AD203B41FA5}">
                      <a16:colId xmlns:a16="http://schemas.microsoft.com/office/drawing/2014/main" val="20006"/>
                    </a:ext>
                  </a:extLst>
                </a:gridCol>
              </a:tblGrid>
              <a:tr h="370840">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extLst>
                  <a:ext uri="{0D108BD9-81ED-4DB2-BD59-A6C34878D82A}">
                    <a16:rowId xmlns:a16="http://schemas.microsoft.com/office/drawing/2014/main" val="10000"/>
                  </a:ext>
                </a:extLst>
              </a:tr>
              <a:tr h="370840">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extLst>
                  <a:ext uri="{0D108BD9-81ED-4DB2-BD59-A6C34878D82A}">
                    <a16:rowId xmlns:a16="http://schemas.microsoft.com/office/drawing/2014/main" val="10001"/>
                  </a:ext>
                </a:extLst>
              </a:tr>
            </a:tbl>
          </a:graphicData>
        </a:graphic>
      </p:graphicFrame>
      <p:sp>
        <p:nvSpPr>
          <p:cNvPr id="13" name="文本框 12">
            <a:extLst>
              <a:ext uri="{FF2B5EF4-FFF2-40B4-BE49-F238E27FC236}">
                <a16:creationId xmlns:a16="http://schemas.microsoft.com/office/drawing/2014/main" id="{E77E83F1-5E84-9628-7FB3-9650DE429C78}"/>
              </a:ext>
            </a:extLst>
          </p:cNvPr>
          <p:cNvSpPr txBox="1"/>
          <p:nvPr/>
        </p:nvSpPr>
        <p:spPr>
          <a:xfrm>
            <a:off x="2843809" y="4499828"/>
            <a:ext cx="1656184" cy="369332"/>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zh-CN" altLang="en-US" dirty="0"/>
              <a:t>换个思路哦？</a:t>
            </a:r>
            <a:endParaRPr lang="en-US" altLang="zh-CN" dirty="0"/>
          </a:p>
        </p:txBody>
      </p:sp>
      <p:pic>
        <p:nvPicPr>
          <p:cNvPr id="15" name="图片 14">
            <a:extLst>
              <a:ext uri="{FF2B5EF4-FFF2-40B4-BE49-F238E27FC236}">
                <a16:creationId xmlns:a16="http://schemas.microsoft.com/office/drawing/2014/main" id="{3ED654E3-AFB7-0895-CB6D-0D0CBFECB00E}"/>
              </a:ext>
            </a:extLst>
          </p:cNvPr>
          <p:cNvPicPr>
            <a:picLocks noChangeAspect="1"/>
          </p:cNvPicPr>
          <p:nvPr/>
        </p:nvPicPr>
        <p:blipFill>
          <a:blip r:embed="rId4"/>
          <a:stretch>
            <a:fillRect/>
          </a:stretch>
        </p:blipFill>
        <p:spPr>
          <a:xfrm>
            <a:off x="5372175" y="2017560"/>
            <a:ext cx="2872233" cy="1415363"/>
          </a:xfrm>
          <a:prstGeom prst="rect">
            <a:avLst/>
          </a:prstGeom>
        </p:spPr>
      </p:pic>
      <p:sp>
        <p:nvSpPr>
          <p:cNvPr id="17" name="文本框 16">
            <a:extLst>
              <a:ext uri="{FF2B5EF4-FFF2-40B4-BE49-F238E27FC236}">
                <a16:creationId xmlns:a16="http://schemas.microsoft.com/office/drawing/2014/main" id="{F86FE855-11D3-1D0A-3564-CA1787996517}"/>
              </a:ext>
            </a:extLst>
          </p:cNvPr>
          <p:cNvSpPr txBox="1"/>
          <p:nvPr/>
        </p:nvSpPr>
        <p:spPr>
          <a:xfrm>
            <a:off x="4572000" y="4499828"/>
            <a:ext cx="4419805" cy="36933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dirty="0">
                <a:solidFill>
                  <a:schemeClr val="accent6">
                    <a:lumMod val="75000"/>
                  </a:schemeClr>
                </a:solidFill>
              </a:rPr>
              <a:t>有多少个</a:t>
            </a:r>
            <a:r>
              <a:rPr lang="en-US" altLang="zh-CN" dirty="0">
                <a:solidFill>
                  <a:schemeClr val="accent6">
                    <a:lumMod val="75000"/>
                  </a:schemeClr>
                </a:solidFill>
              </a:rPr>
              <a:t>1</a:t>
            </a:r>
            <a:r>
              <a:rPr lang="zh-CN" altLang="en-US" dirty="0">
                <a:solidFill>
                  <a:schemeClr val="accent6">
                    <a:lumMod val="75000"/>
                  </a:schemeClr>
                </a:solidFill>
              </a:rPr>
              <a:t>，就删除多少次，总没错滴吧！</a:t>
            </a:r>
          </a:p>
        </p:txBody>
      </p:sp>
      <p:pic>
        <p:nvPicPr>
          <p:cNvPr id="19" name="图片 18">
            <a:extLst>
              <a:ext uri="{FF2B5EF4-FFF2-40B4-BE49-F238E27FC236}">
                <a16:creationId xmlns:a16="http://schemas.microsoft.com/office/drawing/2014/main" id="{D2B7A65B-1279-5E62-4E4C-C80A2A00E22C}"/>
              </a:ext>
            </a:extLst>
          </p:cNvPr>
          <p:cNvPicPr>
            <a:picLocks noChangeAspect="1"/>
          </p:cNvPicPr>
          <p:nvPr/>
        </p:nvPicPr>
        <p:blipFill>
          <a:blip r:embed="rId5"/>
          <a:stretch>
            <a:fillRect/>
          </a:stretch>
        </p:blipFill>
        <p:spPr>
          <a:xfrm>
            <a:off x="3635896" y="4974046"/>
            <a:ext cx="3726785" cy="1551297"/>
          </a:xfrm>
          <a:prstGeom prst="rect">
            <a:avLst/>
          </a:prstGeom>
        </p:spPr>
      </p:pic>
      <p:grpSp>
        <p:nvGrpSpPr>
          <p:cNvPr id="21" name="组合 20">
            <a:extLst>
              <a:ext uri="{FF2B5EF4-FFF2-40B4-BE49-F238E27FC236}">
                <a16:creationId xmlns:a16="http://schemas.microsoft.com/office/drawing/2014/main" id="{D25030FA-BDC6-7F14-09DD-10AC7933223B}"/>
              </a:ext>
            </a:extLst>
          </p:cNvPr>
          <p:cNvGrpSpPr/>
          <p:nvPr/>
        </p:nvGrpSpPr>
        <p:grpSpPr>
          <a:xfrm>
            <a:off x="588214" y="4343679"/>
            <a:ext cx="2124181" cy="2197007"/>
            <a:chOff x="588214" y="4343679"/>
            <a:chExt cx="2124181" cy="2197007"/>
          </a:xfrm>
        </p:grpSpPr>
        <p:pic>
          <p:nvPicPr>
            <p:cNvPr id="1026" name="Picture 2">
              <a:extLst>
                <a:ext uri="{FF2B5EF4-FFF2-40B4-BE49-F238E27FC236}">
                  <a16:creationId xmlns:a16="http://schemas.microsoft.com/office/drawing/2014/main" id="{4924A488-B354-D0E9-7264-04576C7D829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8214" y="4343679"/>
              <a:ext cx="1887335" cy="1773812"/>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框 19">
              <a:extLst>
                <a:ext uri="{FF2B5EF4-FFF2-40B4-BE49-F238E27FC236}">
                  <a16:creationId xmlns:a16="http://schemas.microsoft.com/office/drawing/2014/main" id="{F89DA7A3-DD76-C1D5-AABC-A59F5ACEBEAC}"/>
                </a:ext>
              </a:extLst>
            </p:cNvPr>
            <p:cNvSpPr txBox="1"/>
            <p:nvPr/>
          </p:nvSpPr>
          <p:spPr>
            <a:xfrm>
              <a:off x="672825" y="6171354"/>
              <a:ext cx="203957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只看热闹不说话</a:t>
              </a:r>
            </a:p>
          </p:txBody>
        </p:sp>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843">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843">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843">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84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6" presetClass="entr" presetSubtype="0" fill="hold"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down)">
                                      <p:cBhvr>
                                        <p:cTn id="45" dur="580">
                                          <p:stCondLst>
                                            <p:cond delay="0"/>
                                          </p:stCondLst>
                                        </p:cTn>
                                        <p:tgtEl>
                                          <p:spTgt spid="21"/>
                                        </p:tgtEl>
                                      </p:cBhvr>
                                    </p:animEffect>
                                    <p:anim calcmode="lin" valueType="num">
                                      <p:cBhvr>
                                        <p:cTn id="46"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51" dur="26">
                                          <p:stCondLst>
                                            <p:cond delay="650"/>
                                          </p:stCondLst>
                                        </p:cTn>
                                        <p:tgtEl>
                                          <p:spTgt spid="21"/>
                                        </p:tgtEl>
                                      </p:cBhvr>
                                      <p:to x="100000" y="60000"/>
                                    </p:animScale>
                                    <p:animScale>
                                      <p:cBhvr>
                                        <p:cTn id="52" dur="166" decel="50000">
                                          <p:stCondLst>
                                            <p:cond delay="676"/>
                                          </p:stCondLst>
                                        </p:cTn>
                                        <p:tgtEl>
                                          <p:spTgt spid="21"/>
                                        </p:tgtEl>
                                      </p:cBhvr>
                                      <p:to x="100000" y="100000"/>
                                    </p:animScale>
                                    <p:animScale>
                                      <p:cBhvr>
                                        <p:cTn id="53" dur="26">
                                          <p:stCondLst>
                                            <p:cond delay="1312"/>
                                          </p:stCondLst>
                                        </p:cTn>
                                        <p:tgtEl>
                                          <p:spTgt spid="21"/>
                                        </p:tgtEl>
                                      </p:cBhvr>
                                      <p:to x="100000" y="80000"/>
                                    </p:animScale>
                                    <p:animScale>
                                      <p:cBhvr>
                                        <p:cTn id="54" dur="166" decel="50000">
                                          <p:stCondLst>
                                            <p:cond delay="1338"/>
                                          </p:stCondLst>
                                        </p:cTn>
                                        <p:tgtEl>
                                          <p:spTgt spid="21"/>
                                        </p:tgtEl>
                                      </p:cBhvr>
                                      <p:to x="100000" y="100000"/>
                                    </p:animScale>
                                    <p:animScale>
                                      <p:cBhvr>
                                        <p:cTn id="55" dur="26">
                                          <p:stCondLst>
                                            <p:cond delay="1642"/>
                                          </p:stCondLst>
                                        </p:cTn>
                                        <p:tgtEl>
                                          <p:spTgt spid="21"/>
                                        </p:tgtEl>
                                      </p:cBhvr>
                                      <p:to x="100000" y="90000"/>
                                    </p:animScale>
                                    <p:animScale>
                                      <p:cBhvr>
                                        <p:cTn id="56" dur="166" decel="50000">
                                          <p:stCondLst>
                                            <p:cond delay="1668"/>
                                          </p:stCondLst>
                                        </p:cTn>
                                        <p:tgtEl>
                                          <p:spTgt spid="21"/>
                                        </p:tgtEl>
                                      </p:cBhvr>
                                      <p:to x="100000" y="100000"/>
                                    </p:animScale>
                                    <p:animScale>
                                      <p:cBhvr>
                                        <p:cTn id="57" dur="26">
                                          <p:stCondLst>
                                            <p:cond delay="1808"/>
                                          </p:stCondLst>
                                        </p:cTn>
                                        <p:tgtEl>
                                          <p:spTgt spid="21"/>
                                        </p:tgtEl>
                                      </p:cBhvr>
                                      <p:to x="100000" y="95000"/>
                                    </p:animScale>
                                    <p:animScale>
                                      <p:cBhvr>
                                        <p:cTn id="58" dur="166" decel="50000">
                                          <p:stCondLst>
                                            <p:cond delay="1834"/>
                                          </p:stCondLst>
                                        </p:cTn>
                                        <p:tgtEl>
                                          <p:spTgt spid="21"/>
                                        </p:tgtEl>
                                      </p:cBhvr>
                                      <p:to x="100000" y="100000"/>
                                    </p:animScale>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barn(inVertical)">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500" fill="hold"/>
                                        <p:tgtEl>
                                          <p:spTgt spid="17"/>
                                        </p:tgtEl>
                                        <p:attrNameLst>
                                          <p:attrName>ppt_x</p:attrName>
                                        </p:attrNameLst>
                                      </p:cBhvr>
                                      <p:tavLst>
                                        <p:tav tm="0">
                                          <p:val>
                                            <p:strVal val="#ppt_x"/>
                                          </p:val>
                                        </p:tav>
                                        <p:tav tm="100000">
                                          <p:val>
                                            <p:strVal val="#ppt_x"/>
                                          </p:val>
                                        </p:tav>
                                      </p:tavLst>
                                    </p:anim>
                                    <p:anim calcmode="lin" valueType="num">
                                      <p:cBhvr additive="base">
                                        <p:cTn id="6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4" presetClass="entr" presetSubtype="10" fill="hold" nodeType="click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randombar(horizontal)">
                                      <p:cBhvr>
                                        <p:cTn id="7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文本占位符 36866"/>
          <p:cNvSpPr>
            <a:spLocks noGrp="1"/>
          </p:cNvSpPr>
          <p:nvPr>
            <p:ph idx="1"/>
          </p:nvPr>
        </p:nvSpPr>
        <p:spPr/>
        <p:txBody>
          <a:bodyPr anchor="t"/>
          <a:lstStyle/>
          <a:p>
            <a:pPr>
              <a:spcBef>
                <a:spcPts val="300"/>
              </a:spcBef>
              <a:buClr>
                <a:srgbClr val="FF0000"/>
              </a:buClr>
              <a:buSzPct val="90000"/>
              <a:buFont typeface="Wingdings" panose="05000000000000000000" pitchFamily="2" charset="2"/>
              <a:buChar char="n"/>
            </a:pPr>
            <a:r>
              <a:rPr lang="zh-CN" altLang="en-US" sz="2400" b="1" dirty="0"/>
              <a:t>使用下标直接访问列表元素，如果指定下标不存在，则抛出异常。</a:t>
            </a:r>
          </a:p>
          <a:p>
            <a:pPr lvl="2">
              <a:lnSpc>
                <a:spcPct val="80000"/>
              </a:lnSpc>
              <a:buClr>
                <a:srgbClr val="FF0000"/>
              </a:buClr>
              <a:buSzPct val="90000"/>
              <a:buFont typeface="Wingdings" panose="05000000000000000000" pitchFamily="2" charset="2"/>
              <a:buChar char="ü"/>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 [1, 2, 3]</a:t>
            </a:r>
          </a:p>
          <a:p>
            <a:pPr marL="914400" lvl="2" indent="0">
              <a:lnSpc>
                <a:spcPct val="80000"/>
              </a:lnSpc>
              <a:buClr>
                <a:srgbClr val="FF0000"/>
              </a:buClr>
              <a:buSzPct val="90000"/>
              <a:buNone/>
            </a:pPr>
            <a:r>
              <a:rPr lang="en-US" altLang="zh-CN" sz="1600" dirty="0">
                <a:latin typeface="Consolas" panose="020B0609020204030204" charset="0"/>
              </a:rPr>
              <a:t>  &gt;&gt;&gt; </a:t>
            </a:r>
            <a:r>
              <a:rPr lang="en-US" altLang="zh-CN" sz="1600" dirty="0" err="1">
                <a:latin typeface="Consolas" panose="020B0609020204030204" charset="0"/>
              </a:rPr>
              <a:t>aList</a:t>
            </a:r>
            <a:r>
              <a:rPr lang="en-US" altLang="zh-CN" sz="1600" dirty="0">
                <a:latin typeface="Consolas" panose="020B0609020204030204" charset="0"/>
              </a:rPr>
              <a:t>[4]</a:t>
            </a:r>
          </a:p>
          <a:p>
            <a:pPr marL="914400" lvl="2" indent="0">
              <a:lnSpc>
                <a:spcPct val="80000"/>
              </a:lnSpc>
              <a:buClr>
                <a:srgbClr val="FF0000"/>
              </a:buClr>
              <a:buSzPct val="90000"/>
              <a:buNone/>
            </a:pPr>
            <a:r>
              <a:rPr lang="en-US" altLang="zh-CN" sz="1600" dirty="0">
                <a:solidFill>
                  <a:srgbClr val="FF0000"/>
                </a:solidFill>
                <a:latin typeface="Consolas" panose="020B0609020204030204" charset="0"/>
              </a:rPr>
              <a:t>  </a:t>
            </a:r>
            <a:r>
              <a:rPr lang="en-US" altLang="zh-CN" sz="1600" dirty="0" err="1">
                <a:solidFill>
                  <a:srgbClr val="FF0000"/>
                </a:solidFill>
                <a:latin typeface="Consolas" panose="020B0609020204030204" charset="0"/>
              </a:rPr>
              <a:t>Traceback</a:t>
            </a:r>
            <a:r>
              <a:rPr lang="en-US" altLang="zh-CN" sz="1600" dirty="0">
                <a:solidFill>
                  <a:srgbClr val="FF0000"/>
                </a:solidFill>
                <a:latin typeface="Consolas" panose="020B0609020204030204" charset="0"/>
              </a:rPr>
              <a:t> (most recent call last):</a:t>
            </a:r>
          </a:p>
          <a:p>
            <a:pPr marL="914400" lvl="2" indent="0">
              <a:lnSpc>
                <a:spcPct val="80000"/>
              </a:lnSpc>
              <a:buClr>
                <a:srgbClr val="FF0000"/>
              </a:buClr>
              <a:buSzPct val="90000"/>
              <a:buNone/>
            </a:pPr>
            <a:r>
              <a:rPr lang="en-US" altLang="zh-CN" sz="1600" dirty="0">
                <a:solidFill>
                  <a:srgbClr val="FF0000"/>
                </a:solidFill>
                <a:latin typeface="Consolas" panose="020B0609020204030204" charset="0"/>
              </a:rPr>
              <a:t>     File "&lt;pyshell#70&gt;", line 1, in &lt;module&gt;</a:t>
            </a:r>
          </a:p>
          <a:p>
            <a:pPr marL="914400" lvl="2" indent="0">
              <a:lnSpc>
                <a:spcPct val="80000"/>
              </a:lnSpc>
              <a:buClr>
                <a:srgbClr val="FF0000"/>
              </a:buClr>
              <a:buSzPct val="90000"/>
              <a:buNone/>
            </a:pPr>
            <a:r>
              <a:rPr lang="en-US" altLang="zh-CN" sz="1600" dirty="0">
                <a:solidFill>
                  <a:srgbClr val="FF0000"/>
                </a:solidFill>
                <a:latin typeface="Consolas" panose="020B0609020204030204" charset="0"/>
              </a:rPr>
              <a:t>        </a:t>
            </a:r>
            <a:r>
              <a:rPr lang="en-US" altLang="zh-CN" sz="1600" dirty="0" err="1">
                <a:solidFill>
                  <a:srgbClr val="FF0000"/>
                </a:solidFill>
                <a:latin typeface="Consolas" panose="020B0609020204030204" charset="0"/>
              </a:rPr>
              <a:t>aList</a:t>
            </a:r>
            <a:r>
              <a:rPr lang="en-US" altLang="zh-CN" sz="1600" dirty="0">
                <a:solidFill>
                  <a:srgbClr val="FF0000"/>
                </a:solidFill>
                <a:latin typeface="Consolas" panose="020B0609020204030204" charset="0"/>
              </a:rPr>
              <a:t>[4]</a:t>
            </a:r>
          </a:p>
          <a:p>
            <a:pPr marL="914400" lvl="2" indent="0">
              <a:lnSpc>
                <a:spcPct val="80000"/>
              </a:lnSpc>
              <a:buClr>
                <a:srgbClr val="FF0000"/>
              </a:buClr>
              <a:buSzPct val="90000"/>
              <a:buNone/>
            </a:pPr>
            <a:r>
              <a:rPr lang="en-US" altLang="zh-CN" sz="1600" dirty="0">
                <a:solidFill>
                  <a:srgbClr val="FF0000"/>
                </a:solidFill>
                <a:latin typeface="Consolas" panose="020B0609020204030204" charset="0"/>
              </a:rPr>
              <a:t>  </a:t>
            </a:r>
            <a:r>
              <a:rPr lang="en-US" altLang="zh-CN" sz="1600" dirty="0" err="1">
                <a:solidFill>
                  <a:srgbClr val="FF0000"/>
                </a:solidFill>
                <a:latin typeface="Consolas" panose="020B0609020204030204" charset="0"/>
              </a:rPr>
              <a:t>IndexError</a:t>
            </a:r>
            <a:r>
              <a:rPr lang="en-US" altLang="zh-CN" sz="1600" dirty="0">
                <a:solidFill>
                  <a:srgbClr val="FF0000"/>
                </a:solidFill>
                <a:latin typeface="Consolas" panose="020B0609020204030204" charset="0"/>
              </a:rPr>
              <a:t>: list index out of range</a:t>
            </a:r>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23528" y="977802"/>
            <a:ext cx="4047903"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列表元素的访问与计数</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1" name="文本占位符 37890"/>
          <p:cNvSpPr txBox="1"/>
          <p:nvPr/>
        </p:nvSpPr>
        <p:spPr bwMode="auto">
          <a:xfrm>
            <a:off x="539552" y="3754070"/>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300"/>
              </a:spcBef>
              <a:buClr>
                <a:srgbClr val="FF0000"/>
              </a:buClr>
              <a:buSzPct val="90000"/>
              <a:buFont typeface="Wingdings" panose="05000000000000000000" pitchFamily="2" charset="2"/>
              <a:buChar char="n"/>
            </a:pPr>
            <a:r>
              <a:rPr lang="zh-CN" altLang="en-US" sz="2400" b="1" dirty="0"/>
              <a:t>使用列表对象的</a:t>
            </a:r>
            <a:r>
              <a:rPr lang="en-US" altLang="zh-CN" sz="2400" b="1" dirty="0"/>
              <a:t>index()</a:t>
            </a:r>
            <a:r>
              <a:rPr lang="zh-CN" altLang="en-US" sz="2400" b="1" dirty="0"/>
              <a:t>方法</a:t>
            </a:r>
            <a:r>
              <a:rPr lang="zh-CN" altLang="en-US" sz="2400" b="1" dirty="0">
                <a:solidFill>
                  <a:srgbClr val="0000FF"/>
                </a:solidFill>
              </a:rPr>
              <a:t>获取指定元素首次出现的下标</a:t>
            </a:r>
            <a:r>
              <a:rPr lang="zh-CN" altLang="en-US" sz="2400" b="1" dirty="0"/>
              <a:t>，若列表对象中不存在指定元素，则抛出异常。</a:t>
            </a:r>
          </a:p>
          <a:p>
            <a:pPr lvl="2">
              <a:lnSpc>
                <a:spcPct val="80000"/>
              </a:lnSpc>
              <a:buClr>
                <a:srgbClr val="FF0000"/>
              </a:buClr>
              <a:buSzPct val="90000"/>
              <a:buFont typeface="Wingdings" panose="05000000000000000000" pitchFamily="2" charset="2"/>
              <a:buChar char="ü"/>
            </a:pPr>
            <a:r>
              <a:rPr lang="en-US" altLang="zh-CN" sz="1600" dirty="0">
                <a:latin typeface="Consolas" panose="020B0609020204030204" charset="0"/>
              </a:rPr>
              <a:t>&gt;&gt;&gt; </a:t>
            </a:r>
            <a:r>
              <a:rPr lang="en-US" altLang="zh-CN" sz="1600" dirty="0" err="1">
                <a:latin typeface="Consolas" panose="020B0609020204030204" charset="0"/>
              </a:rPr>
              <a:t>aList.index</a:t>
            </a:r>
            <a:r>
              <a:rPr lang="en-US" altLang="zh-CN" sz="1600" dirty="0">
                <a:latin typeface="Consolas" panose="020B0609020204030204" charset="0"/>
              </a:rPr>
              <a:t>(2)</a:t>
            </a:r>
          </a:p>
          <a:p>
            <a:pPr marL="914400" lvl="2" indent="0">
              <a:lnSpc>
                <a:spcPct val="80000"/>
              </a:lnSpc>
              <a:buClr>
                <a:srgbClr val="FF0000"/>
              </a:buClr>
              <a:buSzPct val="90000"/>
              <a:buNone/>
            </a:pPr>
            <a:r>
              <a:rPr lang="en-US" altLang="zh-CN" sz="1600" dirty="0">
                <a:solidFill>
                  <a:srgbClr val="0000FF"/>
                </a:solidFill>
                <a:latin typeface="Consolas" panose="020B0609020204030204" charset="0"/>
              </a:rPr>
              <a:t>  1</a:t>
            </a:r>
          </a:p>
          <a:p>
            <a:pPr marL="914400" lvl="2" indent="0">
              <a:lnSpc>
                <a:spcPct val="80000"/>
              </a:lnSpc>
              <a:buClr>
                <a:srgbClr val="FF0000"/>
              </a:buClr>
              <a:buSzPct val="90000"/>
              <a:buNone/>
            </a:pPr>
            <a:r>
              <a:rPr lang="en-US" altLang="zh-CN" sz="1600" dirty="0">
                <a:solidFill>
                  <a:srgbClr val="0000FF"/>
                </a:solidFill>
                <a:latin typeface="Consolas" panose="020B0609020204030204" charset="0"/>
              </a:rPr>
              <a:t>  </a:t>
            </a:r>
            <a:r>
              <a:rPr lang="en-US" altLang="zh-CN" sz="1600" dirty="0">
                <a:latin typeface="Consolas" panose="020B0609020204030204" charset="0"/>
              </a:rPr>
              <a:t>&gt;&gt;&gt; </a:t>
            </a:r>
            <a:r>
              <a:rPr lang="en-US" altLang="zh-CN" sz="1600" dirty="0" err="1">
                <a:latin typeface="Consolas" panose="020B0609020204030204" charset="0"/>
              </a:rPr>
              <a:t>aList.index</a:t>
            </a:r>
            <a:r>
              <a:rPr lang="en-US" altLang="zh-CN" sz="1600" dirty="0">
                <a:latin typeface="Consolas" panose="020B0609020204030204" charset="0"/>
              </a:rPr>
              <a:t>(100)</a:t>
            </a:r>
          </a:p>
          <a:p>
            <a:pPr marL="914400" lvl="2" indent="0">
              <a:lnSpc>
                <a:spcPct val="80000"/>
              </a:lnSpc>
              <a:buClr>
                <a:srgbClr val="FF0000"/>
              </a:buClr>
              <a:buSzPct val="90000"/>
              <a:buNone/>
            </a:pPr>
            <a:r>
              <a:rPr lang="en-US" altLang="zh-CN" sz="1600" dirty="0">
                <a:solidFill>
                  <a:srgbClr val="FF0000"/>
                </a:solidFill>
                <a:latin typeface="Consolas" panose="020B0609020204030204" charset="0"/>
              </a:rPr>
              <a:t>  </a:t>
            </a:r>
            <a:r>
              <a:rPr lang="en-US" altLang="zh-CN" sz="1600" dirty="0" err="1">
                <a:solidFill>
                  <a:srgbClr val="FF0000"/>
                </a:solidFill>
                <a:latin typeface="Consolas" panose="020B0609020204030204" charset="0"/>
              </a:rPr>
              <a:t>Traceback</a:t>
            </a:r>
            <a:r>
              <a:rPr lang="en-US" altLang="zh-CN" sz="1600" dirty="0">
                <a:solidFill>
                  <a:srgbClr val="FF0000"/>
                </a:solidFill>
                <a:latin typeface="Consolas" panose="020B0609020204030204" charset="0"/>
              </a:rPr>
              <a:t> (most recent call last):</a:t>
            </a:r>
          </a:p>
          <a:p>
            <a:pPr marL="914400" lvl="2" indent="0">
              <a:lnSpc>
                <a:spcPct val="80000"/>
              </a:lnSpc>
              <a:buClr>
                <a:srgbClr val="FF0000"/>
              </a:buClr>
              <a:buSzPct val="90000"/>
              <a:buNone/>
            </a:pPr>
            <a:r>
              <a:rPr lang="en-US" altLang="zh-CN" sz="1600" dirty="0">
                <a:solidFill>
                  <a:srgbClr val="FF0000"/>
                </a:solidFill>
                <a:latin typeface="Consolas" panose="020B0609020204030204" charset="0"/>
              </a:rPr>
              <a:t>     File "&lt;pyshell#67&gt;", line 1, in &lt;module&gt;</a:t>
            </a:r>
          </a:p>
          <a:p>
            <a:pPr marL="914400" lvl="2" indent="0">
              <a:lnSpc>
                <a:spcPct val="80000"/>
              </a:lnSpc>
              <a:buClr>
                <a:srgbClr val="FF0000"/>
              </a:buClr>
              <a:buSzPct val="90000"/>
              <a:buNone/>
            </a:pPr>
            <a:r>
              <a:rPr lang="en-US" altLang="zh-CN" sz="1600" dirty="0">
                <a:solidFill>
                  <a:srgbClr val="FF0000"/>
                </a:solidFill>
                <a:latin typeface="Consolas" panose="020B0609020204030204" charset="0"/>
              </a:rPr>
              <a:t>       </a:t>
            </a:r>
            <a:r>
              <a:rPr lang="en-US" altLang="zh-CN" sz="1600" dirty="0" err="1">
                <a:solidFill>
                  <a:srgbClr val="FF0000"/>
                </a:solidFill>
                <a:latin typeface="Consolas" panose="020B0609020204030204" charset="0"/>
              </a:rPr>
              <a:t>aList.index</a:t>
            </a:r>
            <a:r>
              <a:rPr lang="en-US" altLang="zh-CN" sz="1600" dirty="0">
                <a:solidFill>
                  <a:srgbClr val="FF0000"/>
                </a:solidFill>
                <a:latin typeface="Consolas" panose="020B0609020204030204" charset="0"/>
              </a:rPr>
              <a:t>(100)</a:t>
            </a:r>
          </a:p>
          <a:p>
            <a:pPr marL="914400" lvl="2" indent="0">
              <a:lnSpc>
                <a:spcPct val="80000"/>
              </a:lnSpc>
              <a:buClr>
                <a:srgbClr val="FF0000"/>
              </a:buClr>
              <a:buSzPct val="90000"/>
              <a:buNone/>
            </a:pPr>
            <a:r>
              <a:rPr lang="en-US" altLang="zh-CN" sz="1600" dirty="0">
                <a:solidFill>
                  <a:srgbClr val="FF0000"/>
                </a:solidFill>
                <a:latin typeface="Consolas" panose="020B0609020204030204" charset="0"/>
              </a:rPr>
              <a:t>  </a:t>
            </a:r>
            <a:r>
              <a:rPr lang="en-US" altLang="zh-CN" sz="1600" dirty="0" err="1">
                <a:solidFill>
                  <a:srgbClr val="FF0000"/>
                </a:solidFill>
                <a:latin typeface="Consolas" panose="020B0609020204030204" charset="0"/>
              </a:rPr>
              <a:t>ValueError</a:t>
            </a:r>
            <a:r>
              <a:rPr lang="en-US" altLang="zh-CN" sz="1600" dirty="0">
                <a:solidFill>
                  <a:srgbClr val="FF0000"/>
                </a:solidFill>
                <a:latin typeface="Consolas" panose="020B0609020204030204" charset="0"/>
              </a:rPr>
              <a:t>: 100 is not in list</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24</a:t>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6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6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96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96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96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占位符 38914"/>
          <p:cNvSpPr>
            <a:spLocks noGrp="1"/>
          </p:cNvSpPr>
          <p:nvPr>
            <p:ph idx="1"/>
          </p:nvPr>
        </p:nvSpPr>
        <p:spPr>
          <a:xfrm>
            <a:off x="683568" y="1401493"/>
            <a:ext cx="8229600" cy="4678451"/>
          </a:xfrm>
        </p:spPr>
        <p:txBody>
          <a:bodyPr anchor="t"/>
          <a:lstStyle/>
          <a:p>
            <a:pPr>
              <a:spcBef>
                <a:spcPts val="300"/>
              </a:spcBef>
              <a:buClr>
                <a:srgbClr val="FF0000"/>
              </a:buClr>
              <a:buSzPct val="90000"/>
              <a:buFont typeface="Wingdings" panose="05000000000000000000" pitchFamily="2" charset="2"/>
              <a:buChar char="n"/>
            </a:pPr>
            <a:r>
              <a:rPr lang="zh-CN" altLang="en-US" sz="2400" b="1" dirty="0"/>
              <a:t>使用列表对象的</a:t>
            </a:r>
            <a:r>
              <a:rPr lang="en-US" altLang="zh-CN" sz="2400" b="1" dirty="0"/>
              <a:t>count()</a:t>
            </a:r>
            <a:r>
              <a:rPr lang="zh-CN" altLang="en-US" sz="2400" b="1" dirty="0"/>
              <a:t>方法统计指定元素在列表对象中出现的次数。</a:t>
            </a:r>
          </a:p>
          <a:p>
            <a:pPr>
              <a:lnSpc>
                <a:spcPct val="80000"/>
              </a:lnSpc>
              <a:buSzPct val="90000"/>
              <a:buNone/>
            </a:pPr>
            <a:r>
              <a:rPr lang="en-US" altLang="zh-CN" sz="1800" dirty="0"/>
              <a:t>   </a:t>
            </a:r>
          </a:p>
        </p:txBody>
      </p:sp>
      <p:grpSp>
        <p:nvGrpSpPr>
          <p:cNvPr id="4" name="组合 114"/>
          <p:cNvGrpSpPr/>
          <p:nvPr/>
        </p:nvGrpSpPr>
        <p:grpSpPr>
          <a:xfrm>
            <a:off x="-828600" y="76412"/>
            <a:ext cx="6225040" cy="662730"/>
            <a:chOff x="-482927" y="3380765"/>
            <a:chExt cx="6225040" cy="662730"/>
          </a:xfrm>
        </p:grpSpPr>
        <p:grpSp>
          <p:nvGrpSpPr>
            <p:cNvPr id="5" name="组合 105"/>
            <p:cNvGrpSpPr/>
            <p:nvPr/>
          </p:nvGrpSpPr>
          <p:grpSpPr>
            <a:xfrm>
              <a:off x="-482927" y="3380765"/>
              <a:ext cx="6225040" cy="662730"/>
              <a:chOff x="-482927" y="3380765"/>
              <a:chExt cx="6225040" cy="662730"/>
            </a:xfrm>
          </p:grpSpPr>
          <p:sp>
            <p:nvSpPr>
              <p:cNvPr id="7"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8"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6" name="图片 5"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87808" y="3960070"/>
            <a:ext cx="4047903"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列表元素的访问与计数</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3" name="矩形 2"/>
          <p:cNvSpPr/>
          <p:nvPr/>
        </p:nvSpPr>
        <p:spPr>
          <a:xfrm>
            <a:off x="2411760" y="2263774"/>
            <a:ext cx="4572000" cy="1643527"/>
          </a:xfrm>
          <a:prstGeom prst="rect">
            <a:avLst/>
          </a:prstGeom>
        </p:spPr>
        <p:txBody>
          <a:bodyPr>
            <a:spAutoFit/>
          </a:bodyPr>
          <a:lstStyle/>
          <a:p>
            <a:pPr marL="285750" indent="-285750">
              <a:lnSpc>
                <a:spcPct val="80000"/>
              </a:lnSpc>
              <a:buClr>
                <a:srgbClr val="FF0000"/>
              </a:buClr>
              <a:buSzPct val="90000"/>
              <a:buFont typeface="Wingdings" panose="05000000000000000000" pitchFamily="2" charset="2"/>
              <a:buChar char="ü"/>
            </a:pPr>
            <a:r>
              <a:rPr lang="en-US" altLang="zh-CN" dirty="0">
                <a:latin typeface="Consolas" panose="020B0609020204030204" charset="0"/>
              </a:rPr>
              <a:t>&gt;&gt;&gt; </a:t>
            </a:r>
            <a:r>
              <a:rPr lang="en-US" altLang="zh-CN" dirty="0" err="1">
                <a:latin typeface="Consolas" panose="020B0609020204030204" charset="0"/>
              </a:rPr>
              <a:t>aList</a:t>
            </a:r>
            <a:r>
              <a:rPr lang="en-US" altLang="zh-CN" dirty="0">
                <a:latin typeface="Consolas" panose="020B0609020204030204" charset="0"/>
              </a:rPr>
              <a:t> = [3, 4, 5, 5]</a:t>
            </a:r>
          </a:p>
          <a:p>
            <a:pPr>
              <a:lnSpc>
                <a:spcPct val="80000"/>
              </a:lnSpc>
              <a:buSzPct val="90000"/>
              <a:buNone/>
            </a:pPr>
            <a:r>
              <a:rPr lang="en-US" altLang="zh-CN" dirty="0">
                <a:latin typeface="Consolas" panose="020B0609020204030204" charset="0"/>
              </a:rPr>
              <a:t>  &gt;&gt;&gt; </a:t>
            </a:r>
            <a:r>
              <a:rPr lang="en-US" altLang="zh-CN" dirty="0" err="1">
                <a:latin typeface="Consolas" panose="020B0609020204030204" charset="0"/>
              </a:rPr>
              <a:t>aList.count</a:t>
            </a:r>
            <a:r>
              <a:rPr lang="en-US" altLang="zh-CN" dirty="0">
                <a:latin typeface="Consolas" panose="020B0609020204030204" charset="0"/>
              </a:rPr>
              <a:t>(3)</a:t>
            </a:r>
          </a:p>
          <a:p>
            <a:pPr>
              <a:lnSpc>
                <a:spcPct val="80000"/>
              </a:lnSpc>
              <a:buSzPct val="90000"/>
              <a:buNone/>
            </a:pPr>
            <a:r>
              <a:rPr lang="en-US" altLang="zh-CN" dirty="0">
                <a:solidFill>
                  <a:srgbClr val="0000FF"/>
                </a:solidFill>
                <a:latin typeface="Consolas" panose="020B0609020204030204" charset="0"/>
              </a:rPr>
              <a:t>  1</a:t>
            </a:r>
          </a:p>
          <a:p>
            <a:pPr>
              <a:lnSpc>
                <a:spcPct val="80000"/>
              </a:lnSpc>
              <a:buSzPct val="90000"/>
              <a:buNone/>
            </a:pPr>
            <a:r>
              <a:rPr lang="en-US" altLang="zh-CN" dirty="0">
                <a:latin typeface="Consolas" panose="020B0609020204030204" charset="0"/>
              </a:rPr>
              <a:t>  &gt;&gt;&gt; </a:t>
            </a:r>
            <a:r>
              <a:rPr lang="en-US" altLang="zh-CN" dirty="0" err="1">
                <a:latin typeface="Consolas" panose="020B0609020204030204" charset="0"/>
              </a:rPr>
              <a:t>aList.count</a:t>
            </a:r>
            <a:r>
              <a:rPr lang="en-US" altLang="zh-CN" dirty="0">
                <a:latin typeface="Consolas" panose="020B0609020204030204" charset="0"/>
              </a:rPr>
              <a:t>(5)</a:t>
            </a:r>
          </a:p>
          <a:p>
            <a:pPr>
              <a:lnSpc>
                <a:spcPct val="80000"/>
              </a:lnSpc>
              <a:buSzPct val="90000"/>
              <a:buNone/>
            </a:pPr>
            <a:r>
              <a:rPr lang="en-US" altLang="zh-CN" dirty="0">
                <a:solidFill>
                  <a:srgbClr val="0000FF"/>
                </a:solidFill>
                <a:latin typeface="Consolas" panose="020B0609020204030204" charset="0"/>
              </a:rPr>
              <a:t>  2</a:t>
            </a:r>
          </a:p>
          <a:p>
            <a:pPr>
              <a:lnSpc>
                <a:spcPct val="80000"/>
              </a:lnSpc>
              <a:buSzPct val="90000"/>
              <a:buNone/>
            </a:pPr>
            <a:r>
              <a:rPr lang="en-US" altLang="zh-CN" dirty="0">
                <a:latin typeface="Consolas" panose="020B0609020204030204" charset="0"/>
              </a:rPr>
              <a:t>  &gt;&gt;&gt; </a:t>
            </a:r>
            <a:r>
              <a:rPr lang="en-US" altLang="zh-CN" dirty="0" err="1">
                <a:latin typeface="Consolas" panose="020B0609020204030204" charset="0"/>
              </a:rPr>
              <a:t>aList.count</a:t>
            </a:r>
            <a:r>
              <a:rPr lang="en-US" altLang="zh-CN" dirty="0">
                <a:latin typeface="Consolas" panose="020B0609020204030204" charset="0"/>
              </a:rPr>
              <a:t>(8)</a:t>
            </a:r>
          </a:p>
          <a:p>
            <a:pPr>
              <a:lnSpc>
                <a:spcPct val="80000"/>
              </a:lnSpc>
              <a:buSzPct val="90000"/>
              <a:buNone/>
            </a:pPr>
            <a:r>
              <a:rPr lang="en-US" altLang="zh-CN" dirty="0">
                <a:solidFill>
                  <a:srgbClr val="0000FF"/>
                </a:solidFill>
                <a:latin typeface="Consolas" panose="020B0609020204030204" charset="0"/>
              </a:rPr>
              <a:t>  0</a:t>
            </a:r>
          </a:p>
        </p:txBody>
      </p:sp>
      <p:sp>
        <p:nvSpPr>
          <p:cNvPr id="12" name="矩形 11"/>
          <p:cNvSpPr/>
          <p:nvPr/>
        </p:nvSpPr>
        <p:spPr>
          <a:xfrm>
            <a:off x="387807" y="997510"/>
            <a:ext cx="4047903"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列表元素的访问与计数</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3" name="文本占位符 39938"/>
          <p:cNvSpPr txBox="1"/>
          <p:nvPr/>
        </p:nvSpPr>
        <p:spPr bwMode="auto">
          <a:xfrm>
            <a:off x="683568" y="4293096"/>
            <a:ext cx="8229600" cy="4678451"/>
          </a:xfrm>
          <a:prstGeom prst="rect">
            <a:avLst/>
          </a:prstGeom>
          <a:noFill/>
          <a:ln w="25400">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300"/>
              </a:spcBef>
              <a:buClr>
                <a:srgbClr val="FF0000"/>
              </a:buClr>
              <a:buSzPct val="90000"/>
              <a:buFont typeface="Wingdings" panose="05000000000000000000" pitchFamily="2" charset="2"/>
              <a:buChar char="n"/>
            </a:pPr>
            <a:r>
              <a:rPr lang="zh-CN" altLang="en-US" sz="2400" b="1" noProof="1"/>
              <a:t>使用</a:t>
            </a:r>
            <a:r>
              <a:rPr lang="en-US" altLang="zh-CN" sz="2400" b="1" noProof="1"/>
              <a:t>in</a:t>
            </a:r>
            <a:r>
              <a:rPr lang="zh-CN" altLang="en-US" sz="2400" b="1" noProof="1"/>
              <a:t>关键字来判断一个值是否存在于列表中，返回结果为“</a:t>
            </a:r>
            <a:r>
              <a:rPr lang="en-US" altLang="zh-CN" sz="2400" b="1" noProof="1"/>
              <a:t>True”</a:t>
            </a:r>
            <a:r>
              <a:rPr lang="zh-CN" altLang="en-US" sz="2400" b="1" noProof="1"/>
              <a:t>或“</a:t>
            </a:r>
            <a:r>
              <a:rPr lang="en-US" altLang="zh-CN" sz="2400" b="1" noProof="1"/>
              <a:t>False”</a:t>
            </a:r>
            <a:r>
              <a:rPr lang="zh-CN" altLang="en-US" sz="2400" b="1" noProof="1"/>
              <a:t>。</a:t>
            </a:r>
          </a:p>
          <a:p>
            <a:pPr marL="0" indent="0">
              <a:lnSpc>
                <a:spcPct val="150000"/>
              </a:lnSpc>
              <a:spcBef>
                <a:spcPts val="0"/>
              </a:spcBef>
              <a:buSzPct val="90000"/>
              <a:buFont typeface="Arial" panose="020B0604020202020204" pitchFamily="34" charset="0"/>
              <a:buNone/>
            </a:pPr>
            <a:endParaRPr lang="en-US" altLang="zh-CN" sz="1200" noProof="1">
              <a:latin typeface="Consolas" panose="020B0609020204030204" charset="0"/>
            </a:endParaRPr>
          </a:p>
        </p:txBody>
      </p:sp>
      <p:sp>
        <p:nvSpPr>
          <p:cNvPr id="9" name="矩形 8"/>
          <p:cNvSpPr/>
          <p:nvPr/>
        </p:nvSpPr>
        <p:spPr>
          <a:xfrm>
            <a:off x="588214" y="5193218"/>
            <a:ext cx="4572000" cy="1200329"/>
          </a:xfrm>
          <a:prstGeom prst="rect">
            <a:avLst/>
          </a:prstGeom>
        </p:spPr>
        <p:txBody>
          <a:bodyPr>
            <a:spAutoFit/>
          </a:bodyPr>
          <a:lstStyle/>
          <a:p>
            <a:pPr marL="285750" indent="-285750">
              <a:buClr>
                <a:srgbClr val="FF0000"/>
              </a:buClr>
              <a:buSzPct val="90000"/>
              <a:buFont typeface="Wingdings" panose="05000000000000000000" pitchFamily="2" charset="2"/>
              <a:buChar char="ü"/>
            </a:pPr>
            <a:r>
              <a:rPr lang="en-US" altLang="zh-CN" noProof="1">
                <a:latin typeface="Consolas" panose="020B0609020204030204" charset="0"/>
              </a:rPr>
              <a:t>&gt;&gt;&gt; bList = [[1], [2], [3]]</a:t>
            </a:r>
          </a:p>
          <a:p>
            <a:pPr>
              <a:buSzPct val="90000"/>
              <a:buFont typeface="Arial" panose="020B0604020202020204" pitchFamily="34" charset="0"/>
              <a:buNone/>
            </a:pPr>
            <a:r>
              <a:rPr lang="en-US" altLang="zh-CN" noProof="1">
                <a:latin typeface="Consolas" panose="020B0609020204030204" charset="0"/>
              </a:rPr>
              <a:t>  &gt;&gt;&gt; 3 in bList</a:t>
            </a:r>
          </a:p>
          <a:p>
            <a:pPr>
              <a:buSzPct val="90000"/>
              <a:buFont typeface="Arial" panose="020B0604020202020204" pitchFamily="34" charset="0"/>
              <a:buNone/>
            </a:pPr>
            <a:r>
              <a:rPr lang="en-US" altLang="zh-CN" noProof="1">
                <a:solidFill>
                  <a:srgbClr val="00B0F0"/>
                </a:solidFill>
                <a:latin typeface="Consolas" panose="020B0609020204030204" charset="0"/>
              </a:rPr>
              <a:t>  </a:t>
            </a:r>
            <a:r>
              <a:rPr lang="en-US" altLang="zh-CN" noProof="1">
                <a:solidFill>
                  <a:srgbClr val="0000FF"/>
                </a:solidFill>
                <a:latin typeface="Consolas" panose="020B0609020204030204" charset="0"/>
              </a:rPr>
              <a:t>False</a:t>
            </a:r>
          </a:p>
          <a:p>
            <a:pPr>
              <a:buSzPct val="90000"/>
              <a:buFont typeface="Arial" panose="020B0604020202020204" pitchFamily="34" charset="0"/>
              <a:buNone/>
            </a:pPr>
            <a:endParaRPr lang="en-US" altLang="zh-CN" noProof="1">
              <a:solidFill>
                <a:srgbClr val="0000FF"/>
              </a:solidFill>
              <a:latin typeface="Consolas" panose="020B0609020204030204" charset="0"/>
            </a:endParaRPr>
          </a:p>
        </p:txBody>
      </p:sp>
      <p:sp>
        <p:nvSpPr>
          <p:cNvPr id="11" name="矩形 10"/>
          <p:cNvSpPr/>
          <p:nvPr/>
        </p:nvSpPr>
        <p:spPr>
          <a:xfrm>
            <a:off x="4636928" y="5193217"/>
            <a:ext cx="4572000" cy="1200329"/>
          </a:xfrm>
          <a:prstGeom prst="rect">
            <a:avLst/>
          </a:prstGeom>
        </p:spPr>
        <p:txBody>
          <a:bodyPr>
            <a:spAutoFit/>
          </a:bodyPr>
          <a:lstStyle/>
          <a:p>
            <a:pPr>
              <a:buSzPct val="90000"/>
            </a:pPr>
            <a:r>
              <a:rPr lang="en-US" altLang="zh-CN" dirty="0">
                <a:latin typeface="Consolas" panose="020B0609020204030204" charset="0"/>
                <a:ea typeface="宋体" panose="02010600030101010101" pitchFamily="2" charset="-122"/>
                <a:sym typeface="Arial" panose="020B0604020202020204" pitchFamily="34" charset="0"/>
              </a:rPr>
              <a:t>&gt;&gt;&gt; </a:t>
            </a:r>
            <a:r>
              <a:rPr lang="en-US" altLang="zh-CN" dirty="0" err="1">
                <a:latin typeface="Consolas" panose="020B0609020204030204" charset="0"/>
                <a:ea typeface="宋体" panose="02010600030101010101" pitchFamily="2" charset="-122"/>
                <a:sym typeface="Arial" panose="020B0604020202020204" pitchFamily="34" charset="0"/>
              </a:rPr>
              <a:t>aList</a:t>
            </a:r>
            <a:r>
              <a:rPr lang="en-US" altLang="zh-CN" dirty="0">
                <a:latin typeface="Consolas" panose="020B0609020204030204" charset="0"/>
                <a:ea typeface="宋体" panose="02010600030101010101" pitchFamily="2" charset="-122"/>
                <a:sym typeface="Arial" panose="020B0604020202020204" pitchFamily="34" charset="0"/>
              </a:rPr>
              <a:t> = [3, 5, 7, 9, 11]</a:t>
            </a:r>
            <a:endParaRPr lang="en-US" altLang="zh-CN" dirty="0">
              <a:latin typeface="Consolas" panose="020B0609020204030204" charset="0"/>
              <a:ea typeface="宋体" panose="02010600030101010101" pitchFamily="2" charset="-122"/>
            </a:endParaRPr>
          </a:p>
          <a:p>
            <a:pPr>
              <a:buSzPct val="90000"/>
            </a:pPr>
            <a:r>
              <a:rPr lang="en-US" altLang="zh-CN" dirty="0">
                <a:latin typeface="Consolas" panose="020B0609020204030204" charset="0"/>
                <a:ea typeface="宋体" panose="02010600030101010101" pitchFamily="2" charset="-122"/>
                <a:sym typeface="Arial" panose="020B0604020202020204" pitchFamily="34" charset="0"/>
              </a:rPr>
              <a:t>&gt;&gt;&gt; </a:t>
            </a:r>
            <a:r>
              <a:rPr lang="en-US" altLang="zh-CN" dirty="0" err="1">
                <a:latin typeface="Consolas" panose="020B0609020204030204" charset="0"/>
                <a:ea typeface="宋体" panose="02010600030101010101" pitchFamily="2" charset="-122"/>
                <a:sym typeface="Arial" panose="020B0604020202020204" pitchFamily="34" charset="0"/>
              </a:rPr>
              <a:t>bList</a:t>
            </a:r>
            <a:r>
              <a:rPr lang="en-US" altLang="zh-CN" dirty="0">
                <a:latin typeface="Consolas" panose="020B0609020204030204" charset="0"/>
                <a:ea typeface="宋体" panose="02010600030101010101" pitchFamily="2" charset="-122"/>
                <a:sym typeface="Arial" panose="020B0604020202020204" pitchFamily="34" charset="0"/>
              </a:rPr>
              <a:t> = ['a', 'b', 'c', 'd']</a:t>
            </a:r>
            <a:endParaRPr lang="en-US" altLang="zh-CN" dirty="0">
              <a:latin typeface="Consolas" panose="020B0609020204030204" charset="0"/>
              <a:ea typeface="宋体" panose="02010600030101010101" pitchFamily="2" charset="-122"/>
            </a:endParaRPr>
          </a:p>
          <a:p>
            <a:pPr>
              <a:buSzPct val="90000"/>
            </a:pPr>
            <a:r>
              <a:rPr lang="en-US" altLang="zh-CN" dirty="0">
                <a:latin typeface="Consolas" panose="020B0609020204030204" charset="0"/>
                <a:ea typeface="宋体" panose="02010600030101010101" pitchFamily="2" charset="-122"/>
                <a:sym typeface="Arial" panose="020B0604020202020204" pitchFamily="34" charset="0"/>
              </a:rPr>
              <a:t>&gt;&gt;&gt; (3, 'a') in zip(</a:t>
            </a:r>
            <a:r>
              <a:rPr lang="en-US" altLang="zh-CN" dirty="0" err="1">
                <a:latin typeface="Consolas" panose="020B0609020204030204" charset="0"/>
                <a:ea typeface="宋体" panose="02010600030101010101" pitchFamily="2" charset="-122"/>
                <a:sym typeface="Arial" panose="020B0604020202020204" pitchFamily="34" charset="0"/>
              </a:rPr>
              <a:t>aList</a:t>
            </a:r>
            <a:r>
              <a:rPr lang="en-US" altLang="zh-CN" dirty="0">
                <a:latin typeface="Consolas" panose="020B0609020204030204" charset="0"/>
                <a:ea typeface="宋体" panose="02010600030101010101" pitchFamily="2" charset="-122"/>
                <a:sym typeface="Arial" panose="020B0604020202020204" pitchFamily="34" charset="0"/>
              </a:rPr>
              <a:t>, </a:t>
            </a:r>
            <a:r>
              <a:rPr lang="en-US" altLang="zh-CN" dirty="0" err="1">
                <a:latin typeface="Consolas" panose="020B0609020204030204" charset="0"/>
                <a:ea typeface="宋体" panose="02010600030101010101" pitchFamily="2" charset="-122"/>
                <a:sym typeface="Arial" panose="020B0604020202020204" pitchFamily="34" charset="0"/>
              </a:rPr>
              <a:t>bList</a:t>
            </a:r>
            <a:r>
              <a:rPr lang="en-US" altLang="zh-CN" dirty="0">
                <a:latin typeface="Consolas" panose="020B0609020204030204" charset="0"/>
                <a:ea typeface="宋体" panose="02010600030101010101" pitchFamily="2" charset="-122"/>
                <a:sym typeface="Arial" panose="020B0604020202020204" pitchFamily="34" charset="0"/>
              </a:rPr>
              <a:t>)</a:t>
            </a:r>
            <a:endParaRPr lang="en-US" altLang="zh-CN" dirty="0">
              <a:latin typeface="Consolas" panose="020B0609020204030204" charset="0"/>
              <a:ea typeface="宋体" panose="02010600030101010101" pitchFamily="2" charset="-122"/>
            </a:endParaRPr>
          </a:p>
          <a:p>
            <a:pPr>
              <a:buSzPct val="90000"/>
            </a:pPr>
            <a:r>
              <a:rPr lang="en-US" altLang="zh-CN" dirty="0">
                <a:solidFill>
                  <a:srgbClr val="0000FF"/>
                </a:solidFill>
                <a:latin typeface="Consolas" panose="020B0609020204030204" charset="0"/>
                <a:ea typeface="宋体" panose="02010600030101010101" pitchFamily="2" charset="-122"/>
                <a:sym typeface="Arial" panose="020B0604020202020204" pitchFamily="34" charset="0"/>
              </a:rPr>
              <a:t>True</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25</a:t>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P spid="12" grpId="0"/>
      <p:bldP spid="9"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文本占位符 40962"/>
          <p:cNvSpPr>
            <a:spLocks noGrp="1"/>
          </p:cNvSpPr>
          <p:nvPr>
            <p:ph idx="1"/>
          </p:nvPr>
        </p:nvSpPr>
        <p:spPr>
          <a:xfrm>
            <a:off x="588214" y="1434553"/>
            <a:ext cx="8229600" cy="4678451"/>
          </a:xfrm>
        </p:spPr>
        <p:txBody>
          <a:bodyPr anchor="t"/>
          <a:lstStyle/>
          <a:p>
            <a:pPr>
              <a:spcBef>
                <a:spcPts val="600"/>
              </a:spcBef>
              <a:spcAft>
                <a:spcPts val="0"/>
              </a:spcAft>
              <a:buClr>
                <a:srgbClr val="FF0000"/>
              </a:buClr>
              <a:buSzPct val="90000"/>
              <a:buFont typeface="Wingdings" panose="05000000000000000000" pitchFamily="2" charset="2"/>
              <a:buChar char="n"/>
            </a:pPr>
            <a:r>
              <a:rPr lang="zh-CN" altLang="en-US" sz="2000" b="1" dirty="0"/>
              <a:t>切片适用于列表、元组、字符串、</a:t>
            </a:r>
            <a:r>
              <a:rPr lang="en-US" altLang="zh-CN" sz="2000" b="1" dirty="0"/>
              <a:t>range</a:t>
            </a:r>
            <a:r>
              <a:rPr lang="zh-CN" altLang="en-US" sz="2000" b="1" dirty="0"/>
              <a:t>对象等类型，但</a:t>
            </a:r>
            <a:r>
              <a:rPr lang="zh-CN" altLang="en-US" sz="2000" b="1" dirty="0">
                <a:solidFill>
                  <a:srgbClr val="FF0000"/>
                </a:solidFill>
              </a:rPr>
              <a:t>作用于列表时功能最强大</a:t>
            </a:r>
            <a:r>
              <a:rPr lang="zh-CN" altLang="en-US" sz="2000" b="1" dirty="0"/>
              <a:t>。</a:t>
            </a:r>
            <a:endParaRPr lang="en-US" altLang="zh-CN" sz="2000" b="1" dirty="0"/>
          </a:p>
          <a:p>
            <a:pPr>
              <a:spcBef>
                <a:spcPts val="600"/>
              </a:spcBef>
              <a:spcAft>
                <a:spcPts val="0"/>
              </a:spcAft>
              <a:buClr>
                <a:srgbClr val="FF0000"/>
              </a:buClr>
              <a:buSzPct val="90000"/>
              <a:buFont typeface="Wingdings" panose="05000000000000000000" pitchFamily="2" charset="2"/>
              <a:buChar char="n"/>
            </a:pPr>
            <a:r>
              <a:rPr lang="zh-CN" altLang="en-US" sz="2000" b="1" dirty="0">
                <a:sym typeface="宋体" panose="02010600030101010101" pitchFamily="2" charset="-122"/>
              </a:rPr>
              <a:t>可以使用切片来</a:t>
            </a:r>
            <a:r>
              <a:rPr lang="zh-CN" altLang="en-US" sz="2000" b="1" dirty="0">
                <a:solidFill>
                  <a:srgbClr val="FF0000"/>
                </a:solidFill>
                <a:sym typeface="宋体" panose="02010600030101010101" pitchFamily="2" charset="-122"/>
              </a:rPr>
              <a:t>截取</a:t>
            </a:r>
            <a:r>
              <a:rPr lang="zh-CN" altLang="en-US" sz="2000" b="1" dirty="0">
                <a:sym typeface="宋体" panose="02010600030101010101" pitchFamily="2" charset="-122"/>
              </a:rPr>
              <a:t>列表中的任何部分，</a:t>
            </a:r>
            <a:r>
              <a:rPr lang="zh-CN" altLang="en-US" sz="2000" b="1" dirty="0">
                <a:solidFill>
                  <a:srgbClr val="FF0000"/>
                </a:solidFill>
                <a:sym typeface="宋体" panose="02010600030101010101" pitchFamily="2" charset="-122"/>
              </a:rPr>
              <a:t>得到一个新列表</a:t>
            </a:r>
            <a:r>
              <a:rPr lang="zh-CN" altLang="en-US" sz="2000" b="1" dirty="0">
                <a:sym typeface="宋体" panose="02010600030101010101" pitchFamily="2" charset="-122"/>
              </a:rPr>
              <a:t>，也可以通过切片来</a:t>
            </a:r>
            <a:r>
              <a:rPr lang="zh-CN" altLang="en-US" sz="2000" b="1" dirty="0">
                <a:solidFill>
                  <a:srgbClr val="FF0000"/>
                </a:solidFill>
                <a:sym typeface="宋体" panose="02010600030101010101" pitchFamily="2" charset="-122"/>
              </a:rPr>
              <a:t>修改</a:t>
            </a:r>
            <a:r>
              <a:rPr lang="zh-CN" altLang="en-US" sz="2000" b="1" dirty="0">
                <a:sym typeface="宋体" panose="02010600030101010101" pitchFamily="2" charset="-122"/>
              </a:rPr>
              <a:t>和</a:t>
            </a:r>
            <a:r>
              <a:rPr lang="zh-CN" altLang="en-US" sz="2000" b="1" dirty="0">
                <a:solidFill>
                  <a:srgbClr val="FF0000"/>
                </a:solidFill>
                <a:sym typeface="宋体" panose="02010600030101010101" pitchFamily="2" charset="-122"/>
              </a:rPr>
              <a:t>删除</a:t>
            </a:r>
            <a:r>
              <a:rPr lang="zh-CN" altLang="en-US" sz="2000" b="1" dirty="0">
                <a:sym typeface="宋体" panose="02010600030101010101" pitchFamily="2" charset="-122"/>
              </a:rPr>
              <a:t>列表中部分元素，甚至可以通过切片操作为列表对象</a:t>
            </a:r>
            <a:r>
              <a:rPr lang="zh-CN" altLang="en-US" sz="2000" b="1" dirty="0">
                <a:solidFill>
                  <a:srgbClr val="FF0000"/>
                </a:solidFill>
                <a:sym typeface="宋体" panose="02010600030101010101" pitchFamily="2" charset="-122"/>
              </a:rPr>
              <a:t>增加</a:t>
            </a:r>
            <a:r>
              <a:rPr lang="zh-CN" altLang="en-US" sz="2000" b="1" dirty="0">
                <a:sym typeface="宋体" panose="02010600030101010101" pitchFamily="2" charset="-122"/>
              </a:rPr>
              <a:t>元素。</a:t>
            </a:r>
            <a:endParaRPr lang="zh-CN" altLang="en-US" sz="2000" b="1" dirty="0"/>
          </a:p>
          <a:p>
            <a:pPr>
              <a:spcBef>
                <a:spcPts val="600"/>
              </a:spcBef>
              <a:spcAft>
                <a:spcPts val="600"/>
              </a:spcAft>
              <a:buClr>
                <a:srgbClr val="FF0000"/>
              </a:buClr>
              <a:buSzPct val="90000"/>
              <a:buFont typeface="Wingdings" panose="05000000000000000000" charset="0"/>
              <a:buChar char=""/>
            </a:pPr>
            <a:r>
              <a:rPr lang="zh-CN" altLang="en-US" sz="2000" b="1" dirty="0"/>
              <a:t>切片使用</a:t>
            </a:r>
            <a:r>
              <a:rPr lang="en-US" altLang="zh-CN" sz="2000" b="1" dirty="0">
                <a:solidFill>
                  <a:srgbClr val="FF0000"/>
                </a:solidFill>
              </a:rPr>
              <a:t>2</a:t>
            </a:r>
            <a:r>
              <a:rPr lang="zh-CN" altLang="en-US" sz="2000" b="1" dirty="0">
                <a:solidFill>
                  <a:srgbClr val="FF0000"/>
                </a:solidFill>
              </a:rPr>
              <a:t>个冒号分隔的</a:t>
            </a:r>
            <a:r>
              <a:rPr lang="en-US" altLang="zh-CN" sz="2000" b="1" dirty="0">
                <a:solidFill>
                  <a:srgbClr val="FF0000"/>
                </a:solidFill>
              </a:rPr>
              <a:t>3</a:t>
            </a:r>
            <a:r>
              <a:rPr lang="zh-CN" altLang="en-US" sz="2000" b="1" dirty="0">
                <a:solidFill>
                  <a:srgbClr val="FF0000"/>
                </a:solidFill>
              </a:rPr>
              <a:t>个数字</a:t>
            </a:r>
            <a:r>
              <a:rPr lang="zh-CN" altLang="en-US" sz="2000" b="1" dirty="0"/>
              <a:t>来完成：</a:t>
            </a:r>
          </a:p>
          <a:p>
            <a:pPr lvl="1">
              <a:spcBef>
                <a:spcPts val="600"/>
              </a:spcBef>
              <a:spcAft>
                <a:spcPts val="600"/>
              </a:spcAft>
              <a:buClr>
                <a:srgbClr val="FF0000"/>
              </a:buClr>
              <a:buSzPct val="90000"/>
              <a:buFont typeface="Wingdings" panose="05000000000000000000" charset="0"/>
              <a:buChar char=""/>
            </a:pPr>
            <a:r>
              <a:rPr lang="zh-CN" altLang="en-US" sz="1800" b="1" dirty="0"/>
              <a:t>第一个数字</a:t>
            </a:r>
            <a:r>
              <a:rPr lang="zh-CN" altLang="en-US" sz="1800" dirty="0"/>
              <a:t>表示切片开始位置（默认为</a:t>
            </a:r>
            <a:r>
              <a:rPr lang="en-US" altLang="zh-CN" sz="1800" dirty="0"/>
              <a:t>0</a:t>
            </a:r>
            <a:r>
              <a:rPr lang="zh-CN" altLang="en-US" sz="1800" dirty="0"/>
              <a:t>）。</a:t>
            </a:r>
          </a:p>
          <a:p>
            <a:pPr lvl="1">
              <a:spcBef>
                <a:spcPts val="600"/>
              </a:spcBef>
              <a:spcAft>
                <a:spcPts val="600"/>
              </a:spcAft>
              <a:buClr>
                <a:srgbClr val="FF0000"/>
              </a:buClr>
              <a:buSzPct val="90000"/>
              <a:buFont typeface="Wingdings" panose="05000000000000000000" charset="0"/>
              <a:buChar char=""/>
            </a:pPr>
            <a:r>
              <a:rPr lang="zh-CN" altLang="en-US" sz="1800" b="1" dirty="0"/>
              <a:t>第二个数字</a:t>
            </a:r>
            <a:r>
              <a:rPr lang="zh-CN" altLang="en-US" sz="1800" dirty="0"/>
              <a:t>表示切片截止（但不包含）位置（默认为列表长度）。</a:t>
            </a:r>
          </a:p>
          <a:p>
            <a:pPr lvl="1">
              <a:spcBef>
                <a:spcPts val="600"/>
              </a:spcBef>
              <a:spcAft>
                <a:spcPts val="600"/>
              </a:spcAft>
              <a:buClr>
                <a:srgbClr val="FF0000"/>
              </a:buClr>
              <a:buSzPct val="90000"/>
              <a:buFont typeface="Wingdings" panose="05000000000000000000" charset="0"/>
              <a:buChar char=""/>
            </a:pPr>
            <a:r>
              <a:rPr lang="zh-CN" altLang="en-US" sz="1800" b="1" dirty="0"/>
              <a:t>第三个数字</a:t>
            </a:r>
            <a:r>
              <a:rPr lang="zh-CN" altLang="en-US" sz="1800" dirty="0"/>
              <a:t>表示切片的步长（默认为</a:t>
            </a:r>
            <a:r>
              <a:rPr lang="en-US" altLang="zh-CN" sz="1800" dirty="0"/>
              <a:t>1</a:t>
            </a:r>
            <a:r>
              <a:rPr lang="zh-CN" altLang="en-US" sz="1800" dirty="0"/>
              <a:t>），当步长省略时可以顺便省略最后一个冒号。</a:t>
            </a:r>
          </a:p>
          <a:p>
            <a:pPr>
              <a:spcBef>
                <a:spcPts val="600"/>
              </a:spcBef>
              <a:spcAft>
                <a:spcPts val="600"/>
              </a:spcAft>
              <a:buClr>
                <a:srgbClr val="FF0000"/>
              </a:buClr>
              <a:buSzPct val="90000"/>
              <a:buFont typeface="Wingdings" panose="05000000000000000000" pitchFamily="2" charset="2"/>
              <a:buChar char="n"/>
            </a:pPr>
            <a:r>
              <a:rPr lang="zh-CN" altLang="en-US" sz="2000" b="1" dirty="0">
                <a:solidFill>
                  <a:srgbClr val="FF0000"/>
                </a:solidFill>
              </a:rPr>
              <a:t>切片操作不会因为下标越界而抛出异常</a:t>
            </a:r>
            <a:r>
              <a:rPr lang="zh-CN" altLang="en-US" sz="2000" b="1" dirty="0"/>
              <a:t>，而是简单地在列表尾部截断或者返回一个空列表，代码具有</a:t>
            </a:r>
            <a:r>
              <a:rPr lang="zh-CN" altLang="en-US" sz="2000" b="1" dirty="0">
                <a:solidFill>
                  <a:srgbClr val="FF0000"/>
                </a:solidFill>
              </a:rPr>
              <a:t>更强的健壮性</a:t>
            </a:r>
            <a:r>
              <a:rPr lang="zh-CN" altLang="en-US" sz="2000" b="1" dirty="0"/>
              <a:t>。</a:t>
            </a:r>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87807" y="997510"/>
            <a:ext cx="2779928"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切片操作</a:t>
            </a:r>
            <a:r>
              <a:rPr lang="en-US" altLang="zh-CN" sz="2800" b="1" dirty="0">
                <a:latin typeface="Times New Roman" panose="02020603050405020304" pitchFamily="18" charset="0"/>
                <a:ea typeface="仿宋" panose="02010609060101010101" pitchFamily="49" charset="-122"/>
              </a:rPr>
              <a:t>(</a:t>
            </a:r>
            <a:r>
              <a:rPr lang="en-US" altLang="zh-CN" sz="2800" b="1" dirty="0">
                <a:solidFill>
                  <a:srgbClr val="0000FF"/>
                </a:solidFill>
                <a:latin typeface="Times New Roman" panose="02020603050405020304" pitchFamily="18" charset="0"/>
                <a:ea typeface="仿宋" panose="02010609060101010101" pitchFamily="49" charset="-122"/>
              </a:rPr>
              <a:t>slice</a:t>
            </a:r>
            <a:r>
              <a:rPr lang="en-US" altLang="zh-CN" sz="2800" b="1" dirty="0">
                <a:latin typeface="Times New Roman" panose="02020603050405020304" pitchFamily="18" charset="0"/>
                <a:ea typeface="仿宋" panose="02010609060101010101" pitchFamily="49" charset="-122"/>
              </a:rPr>
              <a:t>)</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26</a:t>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5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05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05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05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058">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05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t>27</a:t>
            </a:fld>
            <a:endParaRPr lang="zh-CN" altLang="en-US" dirty="0"/>
          </a:p>
        </p:txBody>
      </p:sp>
      <p:pic>
        <p:nvPicPr>
          <p:cNvPr id="6" name="图片 5"/>
          <p:cNvPicPr>
            <a:picLocks noChangeAspect="1"/>
          </p:cNvPicPr>
          <p:nvPr/>
        </p:nvPicPr>
        <p:blipFill>
          <a:blip r:embed="rId2"/>
          <a:stretch>
            <a:fillRect/>
          </a:stretch>
        </p:blipFill>
        <p:spPr>
          <a:xfrm>
            <a:off x="107505" y="1844824"/>
            <a:ext cx="9052894" cy="2088232"/>
          </a:xfrm>
          <a:prstGeom prst="rect">
            <a:avLst/>
          </a:prstGeom>
        </p:spPr>
      </p:pic>
      <p:grpSp>
        <p:nvGrpSpPr>
          <p:cNvPr id="7" name="组合 114"/>
          <p:cNvGrpSpPr/>
          <p:nvPr/>
        </p:nvGrpSpPr>
        <p:grpSpPr>
          <a:xfrm>
            <a:off x="-828600" y="76412"/>
            <a:ext cx="6225040" cy="662730"/>
            <a:chOff x="-482927" y="3380765"/>
            <a:chExt cx="6225040" cy="662730"/>
          </a:xfrm>
        </p:grpSpPr>
        <p:grpSp>
          <p:nvGrpSpPr>
            <p:cNvPr id="8" name="组合 105"/>
            <p:cNvGrpSpPr/>
            <p:nvPr/>
          </p:nvGrpSpPr>
          <p:grpSpPr>
            <a:xfrm>
              <a:off x="-482927" y="3380765"/>
              <a:ext cx="6225040" cy="662730"/>
              <a:chOff x="-482927" y="3380765"/>
              <a:chExt cx="6225040" cy="662730"/>
            </a:xfrm>
          </p:grpSpPr>
          <p:sp>
            <p:nvSpPr>
              <p:cNvPr id="10"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9" name="图片 8" descr="12.jpg"/>
            <p:cNvPicPr>
              <a:picLocks noChangeAspect="1"/>
            </p:cNvPicPr>
            <p:nvPr/>
          </p:nvPicPr>
          <p:blipFill>
            <a:blip r:embed="rId3" cstate="print"/>
            <a:stretch>
              <a:fillRect/>
            </a:stretch>
          </p:blipFill>
          <p:spPr>
            <a:xfrm>
              <a:off x="1115929" y="3530600"/>
              <a:ext cx="446172" cy="431048"/>
            </a:xfrm>
            <a:prstGeom prst="rect">
              <a:avLst/>
            </a:prstGeom>
          </p:spPr>
        </p:pic>
      </p:grpSp>
      <p:sp>
        <p:nvSpPr>
          <p:cNvPr id="12" name="矩形 11"/>
          <p:cNvSpPr/>
          <p:nvPr/>
        </p:nvSpPr>
        <p:spPr>
          <a:xfrm>
            <a:off x="387807" y="997510"/>
            <a:ext cx="3326552"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列表中的切片操作</a:t>
            </a:r>
            <a:endParaRPr lang="en-US" altLang="zh-CN" sz="2800" b="1" dirty="0">
              <a:solidFill>
                <a:srgbClr val="FF0000"/>
              </a:solidFill>
              <a:latin typeface="Times New Roman" panose="02020603050405020304" pitchFamily="18" charset="0"/>
              <a:ea typeface="仿宋" panose="02010609060101010101" pitchFamily="49" charset="-122"/>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文本占位符 41986"/>
          <p:cNvSpPr>
            <a:spLocks noGrp="1"/>
          </p:cNvSpPr>
          <p:nvPr>
            <p:ph idx="1"/>
          </p:nvPr>
        </p:nvSpPr>
        <p:spPr>
          <a:xfrm>
            <a:off x="770256" y="1430831"/>
            <a:ext cx="8229600" cy="4678451"/>
          </a:xfrm>
        </p:spPr>
        <p:txBody>
          <a:bodyPr anchor="t"/>
          <a:lstStyle/>
          <a:p>
            <a:pPr>
              <a:spcBef>
                <a:spcPct val="0"/>
              </a:spcBef>
              <a:buSzPct val="90000"/>
              <a:buNone/>
            </a:pPr>
            <a:r>
              <a:rPr lang="en-US" altLang="zh-CN" sz="1600" b="1" dirty="0">
                <a:latin typeface="Consolas" panose="020B0609020204030204" charset="0"/>
              </a:rPr>
              <a:t>&gt;&gt;&gt; aList = [3, 4, 5, 6, 7, 9, 11, 13, 15, 17]</a:t>
            </a:r>
          </a:p>
          <a:p>
            <a:pPr>
              <a:spcBef>
                <a:spcPct val="0"/>
              </a:spcBef>
              <a:buSzPct val="90000"/>
              <a:buNone/>
            </a:pPr>
            <a:r>
              <a:rPr lang="en-US" altLang="zh-CN" sz="1600" b="1" dirty="0">
                <a:latin typeface="Consolas" panose="020B0609020204030204" charset="0"/>
              </a:rPr>
              <a:t>&gt;&gt;&gt; aList[::]                            #</a:t>
            </a:r>
            <a:r>
              <a:rPr lang="zh-CN" altLang="en-US" sz="1600" b="1" dirty="0">
                <a:latin typeface="Consolas" panose="020B0609020204030204" charset="0"/>
              </a:rPr>
              <a:t>返回包含所有元素的新列表</a:t>
            </a:r>
          </a:p>
          <a:p>
            <a:pPr>
              <a:spcBef>
                <a:spcPct val="0"/>
              </a:spcBef>
              <a:buSzPct val="90000"/>
              <a:buNone/>
            </a:pPr>
            <a:r>
              <a:rPr lang="en-US" altLang="zh-CN" sz="1600" b="1" dirty="0">
                <a:solidFill>
                  <a:srgbClr val="0000FF"/>
                </a:solidFill>
                <a:latin typeface="Consolas" panose="020B0609020204030204" charset="0"/>
              </a:rPr>
              <a:t>[3, 4, 5, 6, 7, 9, 11, 13, 15, 17]</a:t>
            </a:r>
          </a:p>
          <a:p>
            <a:pPr>
              <a:spcBef>
                <a:spcPct val="0"/>
              </a:spcBef>
              <a:buSzPct val="90000"/>
              <a:buNone/>
            </a:pPr>
            <a:r>
              <a:rPr lang="en-US" altLang="zh-CN" sz="1600" b="1" dirty="0">
                <a:latin typeface="Consolas" panose="020B0609020204030204" charset="0"/>
              </a:rPr>
              <a:t>&gt;&gt;&gt; aList[::-1]                          #</a:t>
            </a:r>
            <a:r>
              <a:rPr lang="zh-CN" altLang="en-US" sz="1600" b="1" dirty="0">
                <a:latin typeface="Consolas" panose="020B0609020204030204" charset="0"/>
              </a:rPr>
              <a:t>逆序的所有元素</a:t>
            </a:r>
          </a:p>
          <a:p>
            <a:pPr>
              <a:spcBef>
                <a:spcPct val="0"/>
              </a:spcBef>
              <a:buSzPct val="90000"/>
              <a:buNone/>
            </a:pPr>
            <a:r>
              <a:rPr lang="en-US" altLang="zh-CN" sz="1600" b="1" dirty="0">
                <a:solidFill>
                  <a:srgbClr val="0000FF"/>
                </a:solidFill>
                <a:latin typeface="Consolas" panose="020B0609020204030204" charset="0"/>
              </a:rPr>
              <a:t>[17, 15, 13, 11, 9, 7, 6, 5, 4, 3]</a:t>
            </a:r>
          </a:p>
          <a:p>
            <a:pPr>
              <a:spcBef>
                <a:spcPct val="0"/>
              </a:spcBef>
              <a:buSzPct val="90000"/>
              <a:buNone/>
            </a:pPr>
            <a:r>
              <a:rPr lang="en-US" altLang="zh-CN" sz="1600" b="1" dirty="0">
                <a:latin typeface="Consolas" panose="020B0609020204030204" charset="0"/>
              </a:rPr>
              <a:t>&gt;&gt;&gt; aList[::2]                           #</a:t>
            </a:r>
            <a:r>
              <a:rPr lang="zh-CN" altLang="en-US" sz="1600" b="1" dirty="0">
                <a:latin typeface="Consolas" panose="020B0609020204030204" charset="0"/>
              </a:rPr>
              <a:t>偶数位置，隔一个取一个</a:t>
            </a:r>
          </a:p>
          <a:p>
            <a:pPr>
              <a:spcBef>
                <a:spcPct val="0"/>
              </a:spcBef>
              <a:buSzPct val="90000"/>
              <a:buNone/>
            </a:pPr>
            <a:r>
              <a:rPr lang="en-US" altLang="zh-CN" sz="1600" b="1" dirty="0">
                <a:solidFill>
                  <a:srgbClr val="0000FF"/>
                </a:solidFill>
                <a:latin typeface="Consolas" panose="020B0609020204030204" charset="0"/>
              </a:rPr>
              <a:t>[3, 5, 7, 11, 15]</a:t>
            </a:r>
          </a:p>
          <a:p>
            <a:pPr>
              <a:spcBef>
                <a:spcPct val="0"/>
              </a:spcBef>
              <a:buSzPct val="90000"/>
              <a:buNone/>
            </a:pPr>
            <a:r>
              <a:rPr lang="en-US" altLang="zh-CN" sz="1600" b="1" dirty="0">
                <a:latin typeface="Consolas" panose="020B0609020204030204" charset="0"/>
              </a:rPr>
              <a:t>&gt;&gt;&gt; aList[1::2]                          #</a:t>
            </a:r>
            <a:r>
              <a:rPr lang="zh-CN" altLang="en-US" sz="1600" b="1" dirty="0">
                <a:latin typeface="Consolas" panose="020B0609020204030204" charset="0"/>
              </a:rPr>
              <a:t>奇数位置，隔一个取一个</a:t>
            </a:r>
          </a:p>
          <a:p>
            <a:pPr>
              <a:spcBef>
                <a:spcPct val="0"/>
              </a:spcBef>
              <a:buSzPct val="90000"/>
              <a:buNone/>
            </a:pPr>
            <a:r>
              <a:rPr lang="en-US" altLang="zh-CN" sz="1600" b="1" dirty="0">
                <a:solidFill>
                  <a:srgbClr val="0000FF"/>
                </a:solidFill>
                <a:latin typeface="Consolas" panose="020B0609020204030204" charset="0"/>
              </a:rPr>
              <a:t>[4, 6, 9, 13, 17]</a:t>
            </a:r>
          </a:p>
          <a:p>
            <a:pPr>
              <a:spcBef>
                <a:spcPct val="0"/>
              </a:spcBef>
              <a:buSzPct val="90000"/>
              <a:buNone/>
            </a:pPr>
            <a:r>
              <a:rPr lang="en-US" altLang="zh-CN" sz="1600" b="1" dirty="0">
                <a:latin typeface="Consolas" panose="020B0609020204030204" charset="0"/>
              </a:rPr>
              <a:t>&gt;&gt;&gt; aList[3::]                           #</a:t>
            </a:r>
            <a:r>
              <a:rPr lang="zh-CN" altLang="en-US" sz="1600" b="1" dirty="0">
                <a:latin typeface="Consolas" panose="020B0609020204030204" charset="0"/>
              </a:rPr>
              <a:t>从下标</a:t>
            </a:r>
            <a:r>
              <a:rPr lang="en-US" altLang="zh-CN" sz="1600" b="1" dirty="0">
                <a:latin typeface="Consolas" panose="020B0609020204030204" charset="0"/>
              </a:rPr>
              <a:t>3</a:t>
            </a:r>
            <a:r>
              <a:rPr lang="zh-CN" altLang="en-US" sz="1600" b="1" dirty="0">
                <a:latin typeface="Consolas" panose="020B0609020204030204" charset="0"/>
              </a:rPr>
              <a:t>开始的所有元素</a:t>
            </a:r>
          </a:p>
          <a:p>
            <a:pPr>
              <a:spcBef>
                <a:spcPct val="0"/>
              </a:spcBef>
              <a:buSzPct val="90000"/>
              <a:buNone/>
            </a:pPr>
            <a:r>
              <a:rPr lang="en-US" altLang="zh-CN" sz="1600" b="1" dirty="0">
                <a:solidFill>
                  <a:srgbClr val="0000FF"/>
                </a:solidFill>
                <a:latin typeface="Consolas" panose="020B0609020204030204" charset="0"/>
              </a:rPr>
              <a:t>[6, 7, 9, 11, 13, 15, 17]</a:t>
            </a:r>
          </a:p>
          <a:p>
            <a:pPr>
              <a:spcBef>
                <a:spcPct val="0"/>
              </a:spcBef>
              <a:buSzPct val="90000"/>
              <a:buNone/>
            </a:pPr>
            <a:r>
              <a:rPr lang="en-US" altLang="zh-CN" sz="1600" b="1" dirty="0">
                <a:latin typeface="Consolas" panose="020B0609020204030204" charset="0"/>
              </a:rPr>
              <a:t>&gt;&gt;&gt; aList[3:6]                           #</a:t>
            </a:r>
            <a:r>
              <a:rPr lang="zh-CN" altLang="en-US" sz="1600" b="1" dirty="0">
                <a:latin typeface="Consolas" panose="020B0609020204030204" charset="0"/>
              </a:rPr>
              <a:t>下标在</a:t>
            </a:r>
            <a:r>
              <a:rPr lang="en-US" altLang="zh-CN" sz="1600" b="1" dirty="0">
                <a:latin typeface="Consolas" panose="020B0609020204030204" charset="0"/>
              </a:rPr>
              <a:t>[3, 6)</a:t>
            </a:r>
            <a:r>
              <a:rPr lang="zh-CN" altLang="en-US" sz="1600" b="1" dirty="0">
                <a:latin typeface="Consolas" panose="020B0609020204030204" charset="0"/>
              </a:rPr>
              <a:t>之间的所有元素</a:t>
            </a:r>
          </a:p>
          <a:p>
            <a:pPr>
              <a:spcBef>
                <a:spcPct val="0"/>
              </a:spcBef>
              <a:buSzPct val="90000"/>
              <a:buNone/>
            </a:pPr>
            <a:r>
              <a:rPr lang="en-US" altLang="zh-CN" sz="1600" b="1" dirty="0">
                <a:solidFill>
                  <a:srgbClr val="0000FF"/>
                </a:solidFill>
                <a:latin typeface="Consolas" panose="020B0609020204030204" charset="0"/>
              </a:rPr>
              <a:t>[6, 7, 9]</a:t>
            </a:r>
          </a:p>
          <a:p>
            <a:pPr>
              <a:spcBef>
                <a:spcPct val="0"/>
              </a:spcBef>
              <a:buSzPct val="90000"/>
              <a:buNone/>
            </a:pPr>
            <a:r>
              <a:rPr lang="en-US" altLang="zh-CN" sz="1600" b="1" dirty="0">
                <a:latin typeface="Consolas" panose="020B0609020204030204" charset="0"/>
              </a:rPr>
              <a:t>&gt;&gt;&gt; aList[0:100:1]                       #</a:t>
            </a:r>
            <a:r>
              <a:rPr lang="zh-CN" altLang="en-US" sz="1600" b="1" dirty="0">
                <a:latin typeface="Consolas" panose="020B0609020204030204" charset="0"/>
              </a:rPr>
              <a:t>前</a:t>
            </a:r>
            <a:r>
              <a:rPr lang="en-US" altLang="zh-CN" sz="1600" b="1" dirty="0">
                <a:latin typeface="Consolas" panose="020B0609020204030204" charset="0"/>
              </a:rPr>
              <a:t>100</a:t>
            </a:r>
            <a:r>
              <a:rPr lang="zh-CN" altLang="en-US" sz="1600" b="1" dirty="0">
                <a:latin typeface="Consolas" panose="020B0609020204030204" charset="0"/>
              </a:rPr>
              <a:t>个元素，自动截断</a:t>
            </a:r>
          </a:p>
          <a:p>
            <a:pPr>
              <a:spcBef>
                <a:spcPct val="0"/>
              </a:spcBef>
              <a:buSzPct val="90000"/>
              <a:buNone/>
            </a:pPr>
            <a:r>
              <a:rPr lang="en-US" altLang="zh-CN" sz="1600" b="1" dirty="0">
                <a:solidFill>
                  <a:srgbClr val="0000FF"/>
                </a:solidFill>
                <a:latin typeface="Consolas" panose="020B0609020204030204" charset="0"/>
              </a:rPr>
              <a:t>[3, 4, 5, 6, 7, 9, 11, 13, 15, 17]</a:t>
            </a:r>
          </a:p>
          <a:p>
            <a:pPr>
              <a:spcBef>
                <a:spcPct val="0"/>
              </a:spcBef>
              <a:buSzPct val="90000"/>
              <a:buNone/>
            </a:pPr>
            <a:r>
              <a:rPr lang="en-US" altLang="zh-CN" sz="1600" b="1" dirty="0">
                <a:latin typeface="Consolas" panose="020B0609020204030204" charset="0"/>
              </a:rPr>
              <a:t>&gt;&gt;&gt; aList[100:]                          #</a:t>
            </a:r>
            <a:r>
              <a:rPr lang="zh-CN" altLang="en-US" sz="1600" b="1" dirty="0">
                <a:latin typeface="Consolas" panose="020B0609020204030204" charset="0"/>
              </a:rPr>
              <a:t>下标</a:t>
            </a:r>
            <a:r>
              <a:rPr lang="en-US" altLang="zh-CN" sz="1600" b="1" dirty="0">
                <a:latin typeface="Consolas" panose="020B0609020204030204" charset="0"/>
              </a:rPr>
              <a:t>100</a:t>
            </a:r>
            <a:r>
              <a:rPr lang="zh-CN" altLang="en-US" sz="1600" b="1" dirty="0">
                <a:latin typeface="Consolas" panose="020B0609020204030204" charset="0"/>
              </a:rPr>
              <a:t>之后的所有元素，自动截断</a:t>
            </a:r>
          </a:p>
          <a:p>
            <a:pPr>
              <a:spcBef>
                <a:spcPct val="0"/>
              </a:spcBef>
              <a:buSzPct val="90000"/>
              <a:buNone/>
            </a:pPr>
            <a:r>
              <a:rPr lang="en-US" altLang="zh-CN" sz="1600" b="1" dirty="0">
                <a:solidFill>
                  <a:srgbClr val="0000FF"/>
                </a:solidFill>
                <a:latin typeface="Consolas" panose="020B0609020204030204" charset="0"/>
              </a:rPr>
              <a:t>[]</a:t>
            </a:r>
          </a:p>
          <a:p>
            <a:pPr>
              <a:spcBef>
                <a:spcPct val="0"/>
              </a:spcBef>
              <a:buSzPct val="90000"/>
              <a:buNone/>
            </a:pPr>
            <a:r>
              <a:rPr lang="en-US" altLang="zh-CN" sz="1600" b="1" dirty="0">
                <a:latin typeface="Consolas" panose="020B0609020204030204" charset="0"/>
              </a:rPr>
              <a:t>&gt;&gt;&gt; aList[100]                           #</a:t>
            </a:r>
            <a:r>
              <a:rPr lang="zh-CN" altLang="en-US" sz="1600" b="1" dirty="0">
                <a:latin typeface="Consolas" panose="020B0609020204030204" charset="0"/>
              </a:rPr>
              <a:t>直接使用下标访问会发生越界</a:t>
            </a:r>
          </a:p>
          <a:p>
            <a:pPr>
              <a:spcBef>
                <a:spcPct val="0"/>
              </a:spcBef>
              <a:buSzPct val="90000"/>
              <a:buNone/>
            </a:pPr>
            <a:r>
              <a:rPr lang="en-US" altLang="zh-CN" sz="1600" b="1" dirty="0">
                <a:solidFill>
                  <a:srgbClr val="FF0000"/>
                </a:solidFill>
                <a:latin typeface="Consolas" panose="020B0609020204030204" charset="0"/>
              </a:rPr>
              <a:t>IndexError: list index out of range</a:t>
            </a:r>
          </a:p>
        </p:txBody>
      </p:sp>
      <p:grpSp>
        <p:nvGrpSpPr>
          <p:cNvPr id="4" name="组合 114"/>
          <p:cNvGrpSpPr/>
          <p:nvPr/>
        </p:nvGrpSpPr>
        <p:grpSpPr>
          <a:xfrm>
            <a:off x="-828600" y="76412"/>
            <a:ext cx="6225040" cy="662730"/>
            <a:chOff x="-482927" y="3380765"/>
            <a:chExt cx="6225040" cy="662730"/>
          </a:xfrm>
        </p:grpSpPr>
        <p:grpSp>
          <p:nvGrpSpPr>
            <p:cNvPr id="5" name="组合 105"/>
            <p:cNvGrpSpPr/>
            <p:nvPr/>
          </p:nvGrpSpPr>
          <p:grpSpPr>
            <a:xfrm>
              <a:off x="-482927" y="3380765"/>
              <a:ext cx="6225040" cy="662730"/>
              <a:chOff x="-482927" y="3380765"/>
              <a:chExt cx="6225040" cy="662730"/>
            </a:xfrm>
          </p:grpSpPr>
          <p:sp>
            <p:nvSpPr>
              <p:cNvPr id="7"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8"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6" name="图片 5"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87807" y="997510"/>
            <a:ext cx="1883849"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切片操作</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28</a:t>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8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08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08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08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08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6082">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6082">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6082">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6082">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6082">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6082">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6082">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6082">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6082">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6082">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6082">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6082">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build="p"/>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文本占位符 43010"/>
          <p:cNvSpPr>
            <a:spLocks noGrp="1"/>
          </p:cNvSpPr>
          <p:nvPr>
            <p:ph idx="1"/>
          </p:nvPr>
        </p:nvSpPr>
        <p:spPr>
          <a:xfrm>
            <a:off x="775639" y="1434553"/>
            <a:ext cx="8229600" cy="4678451"/>
          </a:xfrm>
        </p:spPr>
        <p:txBody>
          <a:bodyPr anchor="t"/>
          <a:lstStyle/>
          <a:p>
            <a:pPr>
              <a:lnSpc>
                <a:spcPct val="80000"/>
              </a:lnSpc>
              <a:buClr>
                <a:srgbClr val="FF0000"/>
              </a:buClr>
              <a:buSzPct val="90000"/>
              <a:buFont typeface="Wingdings" panose="05000000000000000000" pitchFamily="2" charset="2"/>
              <a:buChar char="n"/>
            </a:pPr>
            <a:r>
              <a:rPr lang="zh-CN" altLang="en-US" sz="2000" b="1" dirty="0">
                <a:latin typeface="宋体" panose="02010600030101010101" pitchFamily="2" charset="-122"/>
              </a:rPr>
              <a:t>可以使用切片来</a:t>
            </a:r>
            <a:r>
              <a:rPr lang="zh-CN" altLang="en-US" sz="2000" b="1" dirty="0">
                <a:solidFill>
                  <a:srgbClr val="FF0000"/>
                </a:solidFill>
                <a:latin typeface="宋体" panose="02010600030101010101" pitchFamily="2" charset="-122"/>
              </a:rPr>
              <a:t>原地修改</a:t>
            </a:r>
            <a:r>
              <a:rPr lang="zh-CN" altLang="en-US" sz="2000" b="1" dirty="0">
                <a:latin typeface="宋体" panose="02010600030101010101" pitchFamily="2" charset="-122"/>
              </a:rPr>
              <a:t>列表内容</a:t>
            </a:r>
          </a:p>
        </p:txBody>
      </p:sp>
      <p:sp>
        <p:nvSpPr>
          <p:cNvPr id="5" name="文本占位符 44034"/>
          <p:cNvSpPr txBox="1"/>
          <p:nvPr/>
        </p:nvSpPr>
        <p:spPr bwMode="auto">
          <a:xfrm>
            <a:off x="747064" y="5035786"/>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FF0000"/>
              </a:buClr>
              <a:buSzPct val="90000"/>
              <a:buFont typeface="Wingdings" panose="05000000000000000000" charset="0"/>
              <a:buChar char=""/>
            </a:pPr>
            <a:r>
              <a:rPr lang="zh-CN" altLang="en-US" sz="2000" b="1" dirty="0"/>
              <a:t>使用</a:t>
            </a:r>
            <a:r>
              <a:rPr lang="en-US" altLang="zh-CN" sz="2000" b="1" dirty="0"/>
              <a:t>del</a:t>
            </a:r>
            <a:r>
              <a:rPr lang="zh-CN" altLang="en-US" sz="2000" b="1" dirty="0"/>
              <a:t>与切片结合来删除列表元素</a:t>
            </a:r>
          </a:p>
          <a:p>
            <a:pPr>
              <a:spcBef>
                <a:spcPct val="0"/>
              </a:spcBef>
              <a:buSzPct val="90000"/>
              <a:buFont typeface="Arial" panose="020B0604020202020204" pitchFamily="34" charset="0"/>
              <a:buNone/>
            </a:pPr>
            <a:endParaRPr lang="en-US" altLang="zh-CN" sz="1350" dirty="0"/>
          </a:p>
        </p:txBody>
      </p:sp>
      <p:grpSp>
        <p:nvGrpSpPr>
          <p:cNvPr id="6" name="组合 114"/>
          <p:cNvGrpSpPr/>
          <p:nvPr/>
        </p:nvGrpSpPr>
        <p:grpSpPr>
          <a:xfrm>
            <a:off x="-828600" y="76412"/>
            <a:ext cx="6225040" cy="662730"/>
            <a:chOff x="-482927" y="3380765"/>
            <a:chExt cx="6225040" cy="662730"/>
          </a:xfrm>
        </p:grpSpPr>
        <p:grpSp>
          <p:nvGrpSpPr>
            <p:cNvPr id="7" name="组合 105"/>
            <p:cNvGrpSpPr/>
            <p:nvPr/>
          </p:nvGrpSpPr>
          <p:grpSpPr>
            <a:xfrm>
              <a:off x="-482927" y="3380765"/>
              <a:ext cx="6225040" cy="662730"/>
              <a:chOff x="-482927" y="3380765"/>
              <a:chExt cx="6225040" cy="662730"/>
            </a:xfrm>
          </p:grpSpPr>
          <p:sp>
            <p:nvSpPr>
              <p:cNvPr id="9"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3" name="矩形 2"/>
          <p:cNvSpPr/>
          <p:nvPr/>
        </p:nvSpPr>
        <p:spPr>
          <a:xfrm>
            <a:off x="1619672" y="1742577"/>
            <a:ext cx="8678813" cy="3293209"/>
          </a:xfrm>
          <a:prstGeom prst="rect">
            <a:avLst/>
          </a:prstGeom>
        </p:spPr>
        <p:txBody>
          <a:bodyPr wrap="square">
            <a:spAutoFit/>
          </a:bodyPr>
          <a:lstStyle/>
          <a:p>
            <a:pPr>
              <a:buSzPct val="90000"/>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 [3, 5, 7]</a:t>
            </a:r>
          </a:p>
          <a:p>
            <a:pPr>
              <a:buSzPct val="90000"/>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[:2] = [1, 2]            </a:t>
            </a:r>
            <a:r>
              <a:rPr lang="en-US" altLang="zh-CN" sz="1600" dirty="0">
                <a:solidFill>
                  <a:srgbClr val="0000FF"/>
                </a:solidFill>
                <a:latin typeface="Consolas" panose="020B0609020204030204" charset="0"/>
                <a:ea typeface="仿宋" panose="02010609060101010101" pitchFamily="49" charset="-122"/>
              </a:rPr>
              <a:t>#</a:t>
            </a:r>
            <a:r>
              <a:rPr lang="zh-CN" altLang="en-US" sz="1600" dirty="0">
                <a:solidFill>
                  <a:srgbClr val="0000FF"/>
                </a:solidFill>
                <a:latin typeface="Consolas" panose="020B0609020204030204" charset="0"/>
                <a:ea typeface="仿宋" panose="02010609060101010101" pitchFamily="49" charset="-122"/>
              </a:rPr>
              <a:t>替换前</a:t>
            </a:r>
            <a:r>
              <a:rPr lang="en-US" altLang="zh-CN" sz="1600" dirty="0">
                <a:solidFill>
                  <a:srgbClr val="0000FF"/>
                </a:solidFill>
                <a:latin typeface="Consolas" panose="020B0609020204030204" charset="0"/>
                <a:ea typeface="仿宋" panose="02010609060101010101" pitchFamily="49" charset="-122"/>
              </a:rPr>
              <a:t>2</a:t>
            </a:r>
            <a:r>
              <a:rPr lang="zh-CN" altLang="en-US" sz="1600" dirty="0">
                <a:solidFill>
                  <a:srgbClr val="0000FF"/>
                </a:solidFill>
                <a:latin typeface="Consolas" panose="020B0609020204030204" charset="0"/>
                <a:ea typeface="仿宋" panose="02010609060101010101" pitchFamily="49" charset="-122"/>
              </a:rPr>
              <a:t>个元素</a:t>
            </a:r>
          </a:p>
          <a:p>
            <a:pPr>
              <a:buSzPct val="90000"/>
            </a:pPr>
            <a:r>
              <a:rPr lang="en-US" altLang="zh-CN" sz="1600" dirty="0">
                <a:latin typeface="Consolas" panose="020B0609020204030204" charset="0"/>
              </a:rPr>
              <a:t>&gt;&gt;&gt; </a:t>
            </a:r>
            <a:r>
              <a:rPr lang="en-US" altLang="zh-CN" sz="1600" dirty="0" err="1">
                <a:latin typeface="Consolas" panose="020B0609020204030204" charset="0"/>
              </a:rPr>
              <a:t>aList</a:t>
            </a:r>
            <a:endParaRPr lang="en-US" altLang="zh-CN" sz="1600" dirty="0">
              <a:latin typeface="Consolas" panose="020B0609020204030204" charset="0"/>
            </a:endParaRPr>
          </a:p>
          <a:p>
            <a:pPr>
              <a:buSzPct val="90000"/>
            </a:pPr>
            <a:r>
              <a:rPr lang="en-US" altLang="zh-CN" sz="1600" dirty="0">
                <a:solidFill>
                  <a:srgbClr val="0000FF"/>
                </a:solidFill>
                <a:latin typeface="Consolas" panose="020B0609020204030204" charset="0"/>
              </a:rPr>
              <a:t>[1, 2, 7]</a:t>
            </a:r>
          </a:p>
          <a:p>
            <a:pPr>
              <a:buSzPct val="90000"/>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 list(range(10))</a:t>
            </a:r>
          </a:p>
          <a:p>
            <a:pPr>
              <a:buSzPct val="90000"/>
            </a:pPr>
            <a:r>
              <a:rPr lang="en-US" altLang="zh-CN" sz="1600" dirty="0">
                <a:latin typeface="Consolas" panose="020B0609020204030204" charset="0"/>
              </a:rPr>
              <a:t>&gt;&gt;&gt; </a:t>
            </a:r>
            <a:r>
              <a:rPr lang="en-US" altLang="zh-CN" sz="1600" dirty="0" err="1">
                <a:latin typeface="Consolas" panose="020B0609020204030204" charset="0"/>
              </a:rPr>
              <a:t>aList</a:t>
            </a:r>
            <a:endParaRPr lang="en-US" altLang="zh-CN" sz="1600" dirty="0">
              <a:latin typeface="Consolas" panose="020B0609020204030204" charset="0"/>
            </a:endParaRPr>
          </a:p>
          <a:p>
            <a:pPr>
              <a:buSzPct val="90000"/>
            </a:pPr>
            <a:r>
              <a:rPr lang="en-US" altLang="zh-CN" sz="1600" dirty="0">
                <a:solidFill>
                  <a:srgbClr val="0000FF"/>
                </a:solidFill>
                <a:latin typeface="Consolas" panose="020B0609020204030204" charset="0"/>
              </a:rPr>
              <a:t>[0, 1, 2, 3, 4, 5, 6, 7, 8, 9]</a:t>
            </a:r>
          </a:p>
          <a:p>
            <a:pPr>
              <a:buSzPct val="90000"/>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[::2] = [0]*5            </a:t>
            </a:r>
            <a:r>
              <a:rPr lang="en-US" altLang="zh-CN" sz="1600" dirty="0">
                <a:solidFill>
                  <a:srgbClr val="0000FF"/>
                </a:solidFill>
                <a:latin typeface="Consolas" panose="020B0609020204030204" charset="0"/>
                <a:ea typeface="仿宋" panose="02010609060101010101" pitchFamily="49" charset="-122"/>
              </a:rPr>
              <a:t>#</a:t>
            </a:r>
            <a:r>
              <a:rPr lang="zh-CN" altLang="en-US" sz="1600" dirty="0">
                <a:solidFill>
                  <a:srgbClr val="0000FF"/>
                </a:solidFill>
                <a:latin typeface="Consolas" panose="020B0609020204030204" charset="0"/>
                <a:ea typeface="仿宋" panose="02010609060101010101" pitchFamily="49" charset="-122"/>
              </a:rPr>
              <a:t>替换偶数位置上的元素</a:t>
            </a:r>
          </a:p>
          <a:p>
            <a:pPr>
              <a:buSzPct val="90000"/>
            </a:pPr>
            <a:r>
              <a:rPr lang="en-US" altLang="zh-CN" sz="1600" dirty="0">
                <a:latin typeface="Consolas" panose="020B0609020204030204" charset="0"/>
              </a:rPr>
              <a:t>&gt;&gt;&gt; </a:t>
            </a:r>
            <a:r>
              <a:rPr lang="en-US" altLang="zh-CN" sz="1600" dirty="0" err="1">
                <a:latin typeface="Consolas" panose="020B0609020204030204" charset="0"/>
              </a:rPr>
              <a:t>aList</a:t>
            </a:r>
            <a:endParaRPr lang="en-US" altLang="zh-CN" sz="1600" dirty="0">
              <a:latin typeface="Consolas" panose="020B0609020204030204" charset="0"/>
            </a:endParaRPr>
          </a:p>
          <a:p>
            <a:pPr>
              <a:buSzPct val="90000"/>
            </a:pPr>
            <a:r>
              <a:rPr lang="en-US" altLang="zh-CN" sz="1600" dirty="0">
                <a:solidFill>
                  <a:srgbClr val="0000FF"/>
                </a:solidFill>
                <a:latin typeface="Consolas" panose="020B0609020204030204" charset="0"/>
              </a:rPr>
              <a:t>[0, 1, 0, 3, 0, 5, 0, 7, 0, 9]</a:t>
            </a:r>
          </a:p>
          <a:p>
            <a:pPr>
              <a:buSzPct val="90000"/>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[::2] = [0]*3            </a:t>
            </a:r>
          </a:p>
          <a:p>
            <a:pPr>
              <a:buSzPct val="90000"/>
            </a:pPr>
            <a:r>
              <a:rPr lang="en-US" altLang="zh-CN" sz="1600" dirty="0" err="1">
                <a:solidFill>
                  <a:srgbClr val="FF0000"/>
                </a:solidFill>
                <a:latin typeface="Consolas" panose="020B0609020204030204" charset="0"/>
              </a:rPr>
              <a:t>ValueError</a:t>
            </a:r>
            <a:r>
              <a:rPr lang="en-US" altLang="zh-CN" sz="1600" dirty="0">
                <a:solidFill>
                  <a:srgbClr val="FF0000"/>
                </a:solidFill>
                <a:latin typeface="Consolas" panose="020B0609020204030204" charset="0"/>
              </a:rPr>
              <a:t>: attempt to assign sequence of size 3 to </a:t>
            </a:r>
          </a:p>
          <a:p>
            <a:pPr>
              <a:buSzPct val="90000"/>
            </a:pPr>
            <a:r>
              <a:rPr lang="en-US" altLang="zh-CN" sz="1600" dirty="0">
                <a:solidFill>
                  <a:srgbClr val="FF0000"/>
                </a:solidFill>
                <a:latin typeface="Consolas" panose="020B0609020204030204" charset="0"/>
              </a:rPr>
              <a:t>extended slice of size 5</a:t>
            </a:r>
          </a:p>
        </p:txBody>
      </p:sp>
      <p:sp>
        <p:nvSpPr>
          <p:cNvPr id="4" name="矩形 3"/>
          <p:cNvSpPr/>
          <p:nvPr/>
        </p:nvSpPr>
        <p:spPr>
          <a:xfrm>
            <a:off x="1691680" y="5428346"/>
            <a:ext cx="5604593" cy="1077218"/>
          </a:xfrm>
          <a:prstGeom prst="rect">
            <a:avLst/>
          </a:prstGeom>
        </p:spPr>
        <p:txBody>
          <a:bodyPr wrap="square">
            <a:spAutoFit/>
          </a:bodyPr>
          <a:lstStyle/>
          <a:p>
            <a:pPr>
              <a:buSzPct val="90000"/>
            </a:pPr>
            <a:r>
              <a:rPr lang="zh-CN" altLang="en-US" sz="1600" dirty="0">
                <a:latin typeface="Consolas" panose="020B0609020204030204" charset="0"/>
              </a:rPr>
              <a:t>&gt;&gt;&gt; aList = [3,5,7,9,11]</a:t>
            </a:r>
          </a:p>
          <a:p>
            <a:pPr>
              <a:buSzPct val="90000"/>
            </a:pPr>
            <a:r>
              <a:rPr lang="zh-CN" altLang="en-US" sz="1600" dirty="0">
                <a:latin typeface="Consolas" panose="020B0609020204030204" charset="0"/>
              </a:rPr>
              <a:t>&gt;&gt;&gt; del aList[</a:t>
            </a:r>
            <a:r>
              <a:rPr lang="en-US" altLang="zh-CN" sz="1600" dirty="0">
                <a:latin typeface="Consolas" panose="020B0609020204030204" charset="0"/>
              </a:rPr>
              <a:t>1</a:t>
            </a:r>
            <a:r>
              <a:rPr lang="zh-CN" altLang="en-US" sz="1600" dirty="0">
                <a:latin typeface="Consolas" panose="020B0609020204030204" charset="0"/>
              </a:rPr>
              <a:t>:</a:t>
            </a:r>
            <a:r>
              <a:rPr lang="en-US" altLang="zh-CN" sz="1600" dirty="0">
                <a:latin typeface="Consolas" panose="020B0609020204030204" charset="0"/>
              </a:rPr>
              <a:t>:</a:t>
            </a:r>
            <a:r>
              <a:rPr lang="zh-CN" altLang="en-US" sz="1600" dirty="0">
                <a:latin typeface="Consolas" panose="020B0609020204030204" charset="0"/>
              </a:rPr>
              <a:t>2] </a:t>
            </a:r>
            <a:endParaRPr lang="en-US" altLang="zh-CN" sz="1600" dirty="0">
              <a:latin typeface="Consolas" panose="020B0609020204030204" charset="0"/>
            </a:endParaRPr>
          </a:p>
          <a:p>
            <a:pPr>
              <a:buSzPct val="90000"/>
            </a:pPr>
            <a:r>
              <a:rPr lang="zh-CN" altLang="en-US" sz="1600" dirty="0">
                <a:latin typeface="Consolas" panose="020B0609020204030204" charset="0"/>
              </a:rPr>
              <a:t>&gt;&gt;&gt; aList</a:t>
            </a:r>
          </a:p>
          <a:p>
            <a:pPr>
              <a:buSzPct val="90000"/>
            </a:pPr>
            <a:r>
              <a:rPr lang="zh-CN" altLang="en-US" sz="1600" dirty="0">
                <a:solidFill>
                  <a:srgbClr val="0000FF"/>
                </a:solidFill>
                <a:latin typeface="Consolas" panose="020B0609020204030204" charset="0"/>
              </a:rPr>
              <a:t>[</a:t>
            </a:r>
            <a:r>
              <a:rPr lang="en-US" altLang="zh-CN" sz="1600" dirty="0">
                <a:solidFill>
                  <a:srgbClr val="0000FF"/>
                </a:solidFill>
                <a:latin typeface="Consolas" panose="020B0609020204030204" charset="0"/>
              </a:rPr>
              <a:t>3</a:t>
            </a:r>
            <a:r>
              <a:rPr lang="zh-CN" altLang="en-US" sz="1600" dirty="0">
                <a:solidFill>
                  <a:srgbClr val="0000FF"/>
                </a:solidFill>
                <a:latin typeface="Consolas" panose="020B0609020204030204" charset="0"/>
              </a:rPr>
              <a:t>, </a:t>
            </a:r>
            <a:r>
              <a:rPr lang="en-US" altLang="zh-CN" sz="1600" dirty="0">
                <a:solidFill>
                  <a:srgbClr val="0000FF"/>
                </a:solidFill>
                <a:latin typeface="Consolas" panose="020B0609020204030204" charset="0"/>
              </a:rPr>
              <a:t>7</a:t>
            </a:r>
            <a:r>
              <a:rPr lang="zh-CN" altLang="en-US" sz="1600" dirty="0">
                <a:solidFill>
                  <a:srgbClr val="0000FF"/>
                </a:solidFill>
                <a:latin typeface="Consolas" panose="020B0609020204030204" charset="0"/>
              </a:rPr>
              <a:t>, </a:t>
            </a:r>
            <a:r>
              <a:rPr lang="en-US" altLang="zh-CN" sz="1600" dirty="0">
                <a:solidFill>
                  <a:srgbClr val="0000FF"/>
                </a:solidFill>
                <a:latin typeface="Consolas" panose="020B0609020204030204" charset="0"/>
              </a:rPr>
              <a:t>11</a:t>
            </a:r>
            <a:r>
              <a:rPr lang="zh-CN" altLang="en-US" sz="1600" dirty="0">
                <a:solidFill>
                  <a:srgbClr val="0000FF"/>
                </a:solidFill>
                <a:latin typeface="Consolas" panose="020B0609020204030204" charset="0"/>
              </a:rPr>
              <a:t>]</a:t>
            </a:r>
          </a:p>
        </p:txBody>
      </p:sp>
      <p:sp>
        <p:nvSpPr>
          <p:cNvPr id="11" name="矩形 10"/>
          <p:cNvSpPr/>
          <p:nvPr/>
        </p:nvSpPr>
        <p:spPr>
          <a:xfrm>
            <a:off x="5335385" y="5660374"/>
            <a:ext cx="2348720" cy="338554"/>
          </a:xfrm>
          <a:prstGeom prst="rect">
            <a:avLst/>
          </a:prstGeom>
        </p:spPr>
        <p:txBody>
          <a:bodyPr wrap="none">
            <a:spAutoFit/>
          </a:bodyPr>
          <a:lstStyle/>
          <a:p>
            <a:pPr>
              <a:buSzPct val="90000"/>
            </a:pPr>
            <a:r>
              <a:rPr lang="en-US" altLang="zh-CN" sz="1600" dirty="0">
                <a:solidFill>
                  <a:srgbClr val="0000FF"/>
                </a:solidFill>
                <a:latin typeface="Consolas" panose="020B0609020204030204" charset="0"/>
                <a:ea typeface="仿宋" panose="02010609060101010101" pitchFamily="49" charset="-122"/>
              </a:rPr>
              <a:t>#</a:t>
            </a:r>
            <a:r>
              <a:rPr lang="zh-CN" altLang="en-US" sz="1600" dirty="0">
                <a:solidFill>
                  <a:srgbClr val="0000FF"/>
                </a:solidFill>
                <a:latin typeface="Consolas" panose="020B0609020204030204" charset="0"/>
                <a:ea typeface="仿宋" panose="02010609060101010101" pitchFamily="49" charset="-122"/>
              </a:rPr>
              <a:t>删除奇数位置上的元素</a:t>
            </a:r>
          </a:p>
        </p:txBody>
      </p:sp>
      <p:sp>
        <p:nvSpPr>
          <p:cNvPr id="14" name="矩形 13"/>
          <p:cNvSpPr/>
          <p:nvPr/>
        </p:nvSpPr>
        <p:spPr>
          <a:xfrm>
            <a:off x="387807" y="997510"/>
            <a:ext cx="1883849"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切片操作</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29</a:t>
            </a:fld>
            <a:endParaRPr lang="zh-CN" altLang="en-US" dirty="0"/>
          </a:p>
        </p:txBody>
      </p:sp>
      <p:sp>
        <p:nvSpPr>
          <p:cNvPr id="15" name="文本框 14"/>
          <p:cNvSpPr txBox="1"/>
          <p:nvPr/>
        </p:nvSpPr>
        <p:spPr>
          <a:xfrm>
            <a:off x="4427984" y="4723492"/>
            <a:ext cx="4548680" cy="246221"/>
          </a:xfrm>
          <a:prstGeom prst="rect">
            <a:avLst/>
          </a:prstGeom>
          <a:noFill/>
        </p:spPr>
        <p:txBody>
          <a:bodyPr wrap="square">
            <a:spAutoFit/>
          </a:bodyPr>
          <a:lstStyle/>
          <a:p>
            <a:r>
              <a:rPr lang="zh-CN" altLang="en-US" sz="1000" b="0" i="0" dirty="0">
                <a:solidFill>
                  <a:srgbClr val="333333"/>
                </a:solidFill>
                <a:effectLst/>
                <a:latin typeface="Arial" panose="020B0604020202020204" pitchFamily="34" charset="0"/>
              </a:rPr>
              <a:t>尝试将大小为</a:t>
            </a:r>
            <a:r>
              <a:rPr lang="en-US" altLang="zh-CN" sz="1000" dirty="0">
                <a:solidFill>
                  <a:srgbClr val="333333"/>
                </a:solidFill>
                <a:latin typeface="Arial" panose="020B0604020202020204" pitchFamily="34" charset="0"/>
              </a:rPr>
              <a:t>3</a:t>
            </a:r>
            <a:r>
              <a:rPr lang="zh-CN" altLang="en-US" sz="1000" b="0" i="0" dirty="0">
                <a:solidFill>
                  <a:srgbClr val="333333"/>
                </a:solidFill>
                <a:effectLst/>
                <a:latin typeface="Arial" panose="020B0604020202020204" pitchFamily="34" charset="0"/>
              </a:rPr>
              <a:t>的序列分配给大小为</a:t>
            </a:r>
            <a:r>
              <a:rPr lang="en-US" altLang="zh-CN" sz="1000" b="0" i="0" dirty="0">
                <a:solidFill>
                  <a:srgbClr val="333333"/>
                </a:solidFill>
                <a:effectLst/>
                <a:latin typeface="Arial" panose="020B0604020202020204" pitchFamily="34" charset="0"/>
              </a:rPr>
              <a:t>5</a:t>
            </a:r>
            <a:r>
              <a:rPr lang="zh-CN" altLang="en-US" sz="1000" b="0" i="0" dirty="0">
                <a:solidFill>
                  <a:srgbClr val="333333"/>
                </a:solidFill>
                <a:effectLst/>
                <a:latin typeface="Arial" panose="020B0604020202020204" pitchFamily="34" charset="0"/>
              </a:rPr>
              <a:t>的扩展片</a:t>
            </a:r>
            <a:endParaRPr lang="zh-CN" altLang="en-US" sz="1000"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 end="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P spid="5" grpId="0"/>
      <p:bldP spid="11"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引言</a:t>
            </a:r>
          </a:p>
        </p:txBody>
      </p:sp>
      <p:sp>
        <p:nvSpPr>
          <p:cNvPr id="4" name="灯片编号占位符 3"/>
          <p:cNvSpPr>
            <a:spLocks noGrp="1"/>
          </p:cNvSpPr>
          <p:nvPr>
            <p:ph type="sldNum" sz="quarter" idx="4"/>
          </p:nvPr>
        </p:nvSpPr>
        <p:spPr/>
        <p:txBody>
          <a:bodyPr/>
          <a:lstStyle/>
          <a:p>
            <a:pPr>
              <a:defRPr/>
            </a:pPr>
            <a:fld id="{6EA7BA5E-4115-4796-A8C9-4698036AB88B}" type="slidenum">
              <a:rPr lang="zh-CN" altLang="en-US" smtClean="0"/>
              <a:t>3</a:t>
            </a:fld>
            <a:endParaRPr lang="zh-CN" altLang="en-US" dirty="0"/>
          </a:p>
        </p:txBody>
      </p:sp>
      <p:pic>
        <p:nvPicPr>
          <p:cNvPr id="5" name="图片 4"/>
          <p:cNvPicPr>
            <a:picLocks noChangeAspect="1"/>
          </p:cNvPicPr>
          <p:nvPr/>
        </p:nvPicPr>
        <p:blipFill>
          <a:blip r:embed="rId3"/>
          <a:stretch>
            <a:fillRect/>
          </a:stretch>
        </p:blipFill>
        <p:spPr>
          <a:xfrm>
            <a:off x="899592" y="956933"/>
            <a:ext cx="2990850" cy="1504950"/>
          </a:xfrm>
          <a:prstGeom prst="rect">
            <a:avLst/>
          </a:prstGeom>
        </p:spPr>
      </p:pic>
      <p:sp>
        <p:nvSpPr>
          <p:cNvPr id="6" name="矩形 5"/>
          <p:cNvSpPr/>
          <p:nvPr/>
        </p:nvSpPr>
        <p:spPr>
          <a:xfrm>
            <a:off x="643081" y="2503857"/>
            <a:ext cx="7864502" cy="753220"/>
          </a:xfrm>
          <a:prstGeom prst="rect">
            <a:avLst/>
          </a:prstGeom>
        </p:spPr>
        <p:txBody>
          <a:bodyPr wrap="square">
            <a:spAutoFit/>
          </a:bodyPr>
          <a:lstStyle/>
          <a:p>
            <a:pPr indent="269875" algn="just">
              <a:lnSpc>
                <a:spcPct val="125000"/>
              </a:lnSpc>
              <a:buClr>
                <a:srgbClr val="FF0000"/>
              </a:buClr>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单变量</a:t>
            </a:r>
            <a:r>
              <a:rPr lang="zh-CN" altLang="en-US" dirty="0">
                <a:latin typeface="微软雅黑" panose="020B0503020204020204" pitchFamily="34" charset="-122"/>
                <a:ea typeface="微软雅黑" panose="020B0503020204020204" pitchFamily="34" charset="-122"/>
              </a:rPr>
              <a:t>数据：整型（如：</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）、浮点类型（如：</a:t>
            </a:r>
            <a:r>
              <a:rPr lang="en-US" altLang="zh-CN" dirty="0">
                <a:latin typeface="微软雅黑" panose="020B0503020204020204" pitchFamily="34" charset="-122"/>
                <a:ea typeface="微软雅黑" panose="020B0503020204020204" pitchFamily="34" charset="-122"/>
              </a:rPr>
              <a:t>2.34</a:t>
            </a:r>
            <a:r>
              <a:rPr lang="zh-CN" altLang="en-US" dirty="0">
                <a:latin typeface="微软雅黑" panose="020B0503020204020204" pitchFamily="34" charset="-122"/>
                <a:ea typeface="微软雅黑" panose="020B0503020204020204" pitchFamily="34" charset="-122"/>
              </a:rPr>
              <a:t>）、复数类型 </a:t>
            </a:r>
            <a:endParaRPr lang="en-US" altLang="zh-CN" dirty="0">
              <a:latin typeface="微软雅黑" panose="020B0503020204020204" pitchFamily="34" charset="-122"/>
              <a:ea typeface="微软雅黑" panose="020B0503020204020204" pitchFamily="34" charset="-122"/>
            </a:endParaRPr>
          </a:p>
          <a:p>
            <a:pPr indent="269875" algn="just">
              <a:lnSpc>
                <a:spcPct val="125000"/>
              </a:lnSpc>
              <a:buClr>
                <a:srgbClr val="FF0000"/>
              </a:buClr>
            </a:pPr>
            <a:r>
              <a:rPr lang="zh-CN" altLang="en-US" dirty="0">
                <a:latin typeface="微软雅黑" panose="020B0503020204020204" pitchFamily="34" charset="-122"/>
                <a:ea typeface="微软雅黑" panose="020B0503020204020204" pitchFamily="34" charset="-122"/>
              </a:rPr>
              <a:t>（如：</a:t>
            </a:r>
            <a:r>
              <a:rPr lang="en-US" altLang="zh-CN" dirty="0">
                <a:latin typeface="微软雅黑" panose="020B0503020204020204" pitchFamily="34" charset="-122"/>
                <a:ea typeface="微软雅黑" panose="020B0503020204020204" pitchFamily="34" charset="-122"/>
              </a:rPr>
              <a:t>1+2.34j)</a:t>
            </a:r>
          </a:p>
        </p:txBody>
      </p:sp>
      <p:sp>
        <p:nvSpPr>
          <p:cNvPr id="7" name="矩形 6"/>
          <p:cNvSpPr/>
          <p:nvPr/>
        </p:nvSpPr>
        <p:spPr>
          <a:xfrm>
            <a:off x="1166422" y="3477721"/>
            <a:ext cx="7056784" cy="369332"/>
          </a:xfrm>
          <a:prstGeom prst="rect">
            <a:avLst/>
          </a:prstGeom>
        </p:spPr>
        <p:txBody>
          <a:bodyPr wrap="square">
            <a:spAutoFit/>
          </a:bodyPr>
          <a:lstStyle/>
          <a:p>
            <a:r>
              <a:rPr lang="zh-CN" altLang="en-US" kern="0" dirty="0">
                <a:solidFill>
                  <a:srgbClr val="3333FF"/>
                </a:solidFill>
                <a:ea typeface="微软雅黑" panose="020B0503020204020204" pitchFamily="34" charset="-122"/>
                <a:cs typeface="宋体" panose="02010600030101010101" pitchFamily="2" charset="-122"/>
              </a:rPr>
              <a:t>给定一篇文本</a:t>
            </a:r>
            <a:r>
              <a:rPr lang="zh-CN" altLang="zh-CN" kern="0" dirty="0">
                <a:solidFill>
                  <a:srgbClr val="3333FF"/>
                </a:solidFill>
                <a:ea typeface="微软雅黑" panose="020B0503020204020204" pitchFamily="34" charset="-122"/>
                <a:cs typeface="宋体" panose="02010600030101010101" pitchFamily="2" charset="-122"/>
              </a:rPr>
              <a:t>，统计每个字符出现的次数</a:t>
            </a:r>
            <a:r>
              <a:rPr lang="zh-CN" altLang="en-US" kern="0" dirty="0">
                <a:solidFill>
                  <a:srgbClr val="3333FF"/>
                </a:solidFill>
                <a:ea typeface="微软雅黑" panose="020B0503020204020204" pitchFamily="34" charset="-122"/>
                <a:cs typeface="宋体" panose="02010600030101010101" pitchFamily="2" charset="-122"/>
              </a:rPr>
              <a:t>？</a:t>
            </a:r>
            <a:endParaRPr lang="en-US" altLang="zh-CN" kern="0" dirty="0">
              <a:solidFill>
                <a:srgbClr val="3333FF"/>
              </a:solidFill>
              <a:ea typeface="微软雅黑" panose="020B0503020204020204" pitchFamily="34" charset="-122"/>
              <a:cs typeface="宋体" panose="02010600030101010101" pitchFamily="2" charset="-122"/>
            </a:endParaRPr>
          </a:p>
        </p:txBody>
      </p:sp>
      <p:pic>
        <p:nvPicPr>
          <p:cNvPr id="8" name="图片 1"/>
          <p:cNvPicPr>
            <a:picLocks noChangeAspect="1" noChangeArrowheads="1"/>
          </p:cNvPicPr>
          <p:nvPr/>
        </p:nvPicPr>
        <p:blipFill>
          <a:blip r:embed="rId4" cstate="print">
            <a:clrChange>
              <a:clrFrom>
                <a:srgbClr val="FDFDFD"/>
              </a:clrFrom>
              <a:clrTo>
                <a:srgbClr val="FDFDFD">
                  <a:alpha val="0"/>
                </a:srgbClr>
              </a:clrTo>
            </a:clrChange>
          </a:blip>
          <a:srcRect/>
          <a:stretch>
            <a:fillRect/>
          </a:stretch>
        </p:blipFill>
        <p:spPr bwMode="auto">
          <a:xfrm>
            <a:off x="643081" y="3351003"/>
            <a:ext cx="513022" cy="596609"/>
          </a:xfrm>
          <a:prstGeom prst="rect">
            <a:avLst/>
          </a:prstGeom>
          <a:noFill/>
          <a:ln w="9525">
            <a:noFill/>
            <a:miter lim="800000"/>
            <a:headEnd/>
            <a:tailEnd/>
          </a:ln>
        </p:spPr>
      </p:pic>
      <p:sp>
        <p:nvSpPr>
          <p:cNvPr id="10" name="矩形 9"/>
          <p:cNvSpPr/>
          <p:nvPr/>
        </p:nvSpPr>
        <p:spPr>
          <a:xfrm>
            <a:off x="2195736" y="3883354"/>
            <a:ext cx="2723823" cy="646331"/>
          </a:xfrm>
          <a:prstGeom prst="rect">
            <a:avLst/>
          </a:prstGeom>
        </p:spPr>
        <p:txBody>
          <a:bodyPr wrap="none">
            <a:spAutoFit/>
          </a:bodyPr>
          <a:lstStyle/>
          <a:p>
            <a:r>
              <a:rPr lang="zh-CN" altLang="en-US" dirty="0">
                <a:solidFill>
                  <a:srgbClr val="FF0000"/>
                </a:solidFill>
                <a:latin typeface="宋体" panose="02010600030101010101" pitchFamily="2" charset="-122"/>
                <a:ea typeface="宋体" panose="02010600030101010101" pitchFamily="2" charset="-122"/>
              </a:rPr>
              <a:t>勤奋、严谨、求实、创新</a:t>
            </a:r>
            <a:endParaRPr lang="zh-CN" altLang="en-US" dirty="0">
              <a:solidFill>
                <a:srgbClr val="FF0000"/>
              </a:solidFill>
            </a:endParaRPr>
          </a:p>
          <a:p>
            <a:r>
              <a:rPr lang="zh-CN" altLang="en-US" dirty="0">
                <a:solidFill>
                  <a:srgbClr val="FF0000"/>
                </a:solidFill>
                <a:latin typeface="宋体" panose="02010600030101010101" pitchFamily="2" charset="-122"/>
                <a:ea typeface="宋体" panose="02010600030101010101" pitchFamily="2" charset="-122"/>
              </a:rPr>
              <a:t>厚德、笃学、崇实、尚新</a:t>
            </a:r>
            <a:endParaRPr lang="zh-CN" altLang="en-US" dirty="0">
              <a:solidFill>
                <a:srgbClr val="FF0000"/>
              </a:solidFill>
            </a:endParaRPr>
          </a:p>
        </p:txBody>
      </p:sp>
      <p:pic>
        <p:nvPicPr>
          <p:cNvPr id="11" name="Picture 7"/>
          <p:cNvPicPr>
            <a:picLocks noChangeAspect="1" noChangeArrowheads="1"/>
          </p:cNvPicPr>
          <p:nvPr/>
        </p:nvPicPr>
        <p:blipFill>
          <a:blip r:embed="rId5" cstate="print"/>
          <a:srcRect/>
          <a:stretch>
            <a:fillRect/>
          </a:stretch>
        </p:blipFill>
        <p:spPr bwMode="auto">
          <a:xfrm>
            <a:off x="1043608" y="4549082"/>
            <a:ext cx="6576392" cy="2051537"/>
          </a:xfrm>
          <a:prstGeom prst="rect">
            <a:avLst/>
          </a:prstGeom>
          <a:noFill/>
          <a:ln w="9525">
            <a:noFill/>
            <a:miter lim="800000"/>
            <a:headEnd/>
            <a:tailEnd/>
          </a:ln>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wipe(down)">
                                      <p:cBhvr>
                                        <p:cTn id="13" dur="5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wipe(down)">
                                      <p:cBhvr>
                                        <p:cTn id="18" dur="500"/>
                                        <p:tgtEl>
                                          <p:spTgt spid="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7"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文本占位符 45058"/>
          <p:cNvSpPr>
            <a:spLocks noGrp="1"/>
          </p:cNvSpPr>
          <p:nvPr>
            <p:ph idx="1"/>
          </p:nvPr>
        </p:nvSpPr>
        <p:spPr>
          <a:xfrm>
            <a:off x="437034" y="980728"/>
            <a:ext cx="8229600" cy="4678451"/>
          </a:xfrm>
        </p:spPr>
        <p:txBody>
          <a:bodyPr/>
          <a:lstStyle/>
          <a:p>
            <a:pPr fontAlgn="base">
              <a:lnSpc>
                <a:spcPct val="80000"/>
              </a:lnSpc>
              <a:buClr>
                <a:srgbClr val="FF0000"/>
              </a:buClr>
              <a:buFont typeface="Wingdings" panose="05000000000000000000" charset="0"/>
              <a:buChar char=""/>
            </a:pPr>
            <a:r>
              <a:rPr lang="zh-CN" altLang="en-US" sz="2000" b="1" noProof="1">
                <a:latin typeface="宋体" panose="02010600030101010101" pitchFamily="2" charset="-122"/>
              </a:rPr>
              <a:t>切片返回的是列表元素的浅复制</a:t>
            </a:r>
          </a:p>
        </p:txBody>
      </p:sp>
      <p:sp>
        <p:nvSpPr>
          <p:cNvPr id="5" name="文本占位符 46082"/>
          <p:cNvSpPr txBox="1"/>
          <p:nvPr/>
        </p:nvSpPr>
        <p:spPr bwMode="auto">
          <a:xfrm>
            <a:off x="827584" y="1268760"/>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spcBef>
                <a:spcPct val="0"/>
              </a:spcBef>
              <a:buClr>
                <a:srgbClr val="FF0000"/>
              </a:buClr>
              <a:buSzPct val="90000"/>
              <a:buFont typeface="Wingdings" panose="05000000000000000000" pitchFamily="2" charset="2"/>
              <a:buChar char="l"/>
            </a:pPr>
            <a:r>
              <a:rPr lang="en-US" altLang="zh-CN" sz="1600" b="1" noProof="1">
                <a:solidFill>
                  <a:srgbClr val="FF0000"/>
                </a:solidFill>
              </a:rPr>
              <a:t>浅复制指生成一个新的列表，并且把原列表中所有元素的引用都复制到新列表中。</a:t>
            </a:r>
            <a:endParaRPr lang="en-US" altLang="zh-CN" sz="1600" noProof="1"/>
          </a:p>
        </p:txBody>
      </p:sp>
      <p:sp>
        <p:nvSpPr>
          <p:cNvPr id="3" name="矩形 2"/>
          <p:cNvSpPr/>
          <p:nvPr/>
        </p:nvSpPr>
        <p:spPr>
          <a:xfrm>
            <a:off x="585442" y="2474718"/>
            <a:ext cx="5646688" cy="1274195"/>
          </a:xfrm>
          <a:prstGeom prst="rect">
            <a:avLst/>
          </a:prstGeom>
        </p:spPr>
        <p:txBody>
          <a:bodyPr wrap="square">
            <a:spAutoFit/>
          </a:bodyPr>
          <a:lstStyle/>
          <a:p>
            <a:pPr marL="1905" indent="-344805">
              <a:lnSpc>
                <a:spcPct val="80000"/>
              </a:lnSpc>
              <a:buSzPct val="90000"/>
              <a:buFont typeface="Arial" panose="020B0604020202020204" pitchFamily="34" charset="0"/>
              <a:buNone/>
            </a:pPr>
            <a:r>
              <a:rPr lang="en-US" altLang="zh-CN" sz="1600" noProof="1">
                <a:latin typeface="Consolas" panose="020B0609020204030204" charset="0"/>
              </a:rPr>
              <a:t>&gt;&gt;&gt; aList = [3, 5, 7]</a:t>
            </a:r>
          </a:p>
          <a:p>
            <a:pPr marL="1905" indent="-344805">
              <a:lnSpc>
                <a:spcPct val="80000"/>
              </a:lnSpc>
              <a:buSzPct val="90000"/>
              <a:buFont typeface="Arial" panose="020B0604020202020204" pitchFamily="34" charset="0"/>
              <a:buNone/>
            </a:pPr>
            <a:r>
              <a:rPr lang="en-US" altLang="zh-CN" sz="1600" noProof="1">
                <a:latin typeface="Consolas" panose="020B0609020204030204" charset="0"/>
              </a:rPr>
              <a:t>&gt;&gt;&gt; bList = aList[::]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切片，浅复制</a:t>
            </a:r>
          </a:p>
          <a:p>
            <a:pPr marL="1905" indent="-344805">
              <a:lnSpc>
                <a:spcPct val="80000"/>
              </a:lnSpc>
              <a:buSzPct val="90000"/>
              <a:buFont typeface="Arial" panose="020B0604020202020204" pitchFamily="34" charset="0"/>
              <a:buNone/>
            </a:pPr>
            <a:r>
              <a:rPr lang="en-US" altLang="zh-CN" sz="1600" noProof="1">
                <a:latin typeface="Consolas" panose="020B0609020204030204" charset="0"/>
              </a:rPr>
              <a:t>&gt;&gt;&gt; aList == bList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两个列表的元素完全一样</a:t>
            </a:r>
          </a:p>
          <a:p>
            <a:pPr marL="1905" indent="-344805">
              <a:lnSpc>
                <a:spcPct val="80000"/>
              </a:lnSpc>
              <a:buSzPct val="90000"/>
              <a:buFont typeface="Arial" panose="020B0604020202020204" pitchFamily="34" charset="0"/>
              <a:buNone/>
            </a:pPr>
            <a:r>
              <a:rPr lang="en-US" altLang="zh-CN" sz="1600" noProof="1">
                <a:solidFill>
                  <a:srgbClr val="0000FF"/>
                </a:solidFill>
                <a:latin typeface="Consolas" panose="020B0609020204030204" charset="0"/>
              </a:rPr>
              <a:t>True</a:t>
            </a:r>
          </a:p>
          <a:p>
            <a:pPr marL="1905" indent="-344805">
              <a:lnSpc>
                <a:spcPct val="80000"/>
              </a:lnSpc>
              <a:buSzPct val="90000"/>
              <a:buFont typeface="Arial" panose="020B0604020202020204" pitchFamily="34" charset="0"/>
              <a:buNone/>
            </a:pPr>
            <a:r>
              <a:rPr lang="en-US" altLang="zh-CN" sz="1600" noProof="1">
                <a:latin typeface="Consolas" panose="020B0609020204030204" charset="0"/>
              </a:rPr>
              <a:t>&gt;&gt;&gt; aList is bList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但不是同一个对象</a:t>
            </a:r>
          </a:p>
          <a:p>
            <a:pPr marL="1905" indent="-344805">
              <a:lnSpc>
                <a:spcPct val="80000"/>
              </a:lnSpc>
              <a:buSzPct val="90000"/>
              <a:buFont typeface="Arial" panose="020B0604020202020204" pitchFamily="34" charset="0"/>
              <a:buNone/>
            </a:pPr>
            <a:r>
              <a:rPr lang="en-US" altLang="zh-CN" sz="1600" noProof="1">
                <a:solidFill>
                  <a:srgbClr val="0000FF"/>
                </a:solidFill>
                <a:latin typeface="Consolas" panose="020B0609020204030204" charset="0"/>
              </a:rPr>
              <a:t>False</a:t>
            </a:r>
          </a:p>
        </p:txBody>
      </p:sp>
      <p:sp>
        <p:nvSpPr>
          <p:cNvPr id="4" name="矩形 3"/>
          <p:cNvSpPr/>
          <p:nvPr/>
        </p:nvSpPr>
        <p:spPr>
          <a:xfrm>
            <a:off x="5532864" y="2495926"/>
            <a:ext cx="3375912" cy="1077218"/>
          </a:xfrm>
          <a:prstGeom prst="rect">
            <a:avLst/>
          </a:prstGeom>
        </p:spPr>
        <p:txBody>
          <a:bodyPr wrap="square">
            <a:spAutoFit/>
          </a:bodyPr>
          <a:lstStyle/>
          <a:p>
            <a:pPr marL="1905" indent="-344805">
              <a:lnSpc>
                <a:spcPct val="80000"/>
              </a:lnSpc>
              <a:buSzPct val="90000"/>
              <a:buFont typeface="Arial" panose="020B0604020202020204" pitchFamily="34" charset="0"/>
              <a:buNone/>
            </a:pPr>
            <a:r>
              <a:rPr lang="en-US" altLang="zh-CN" sz="1600" noProof="1">
                <a:latin typeface="Consolas" panose="020B0609020204030204" charset="0"/>
              </a:rPr>
              <a:t>&gt;&gt;&gt; id(aList) == id(bList) </a:t>
            </a:r>
          </a:p>
          <a:p>
            <a:pPr marL="1905" indent="-344805">
              <a:lnSpc>
                <a:spcPct val="80000"/>
              </a:lnSpc>
              <a:buSzPct val="90000"/>
              <a:buFont typeface="Arial" panose="020B0604020202020204" pitchFamily="34" charset="0"/>
              <a:buNone/>
            </a:pPr>
            <a:r>
              <a:rPr lang="en-US" altLang="zh-CN" sz="1600" noProof="1">
                <a:solidFill>
                  <a:srgbClr val="0000FF"/>
                </a:solidFill>
                <a:latin typeface="Consolas" panose="020B0609020204030204" charset="0"/>
              </a:rPr>
              <a:t>False</a:t>
            </a:r>
          </a:p>
          <a:p>
            <a:pPr marL="1905" indent="-344805">
              <a:lnSpc>
                <a:spcPct val="80000"/>
              </a:lnSpc>
              <a:buSzPct val="90000"/>
              <a:buFont typeface="Arial" panose="020B0604020202020204" pitchFamily="34" charset="0"/>
              <a:buNone/>
            </a:pPr>
            <a:r>
              <a:rPr lang="en-US" altLang="zh-CN" sz="1600" noProof="1">
                <a:latin typeface="Consolas" panose="020B0609020204030204" charset="0"/>
              </a:rPr>
              <a:t>&gt;&gt;&gt; bList[1] = 8           </a:t>
            </a:r>
            <a:endParaRPr lang="zh-CN" altLang="en-US" sz="1600" noProof="1">
              <a:latin typeface="Consolas" panose="020B0609020204030204" charset="0"/>
            </a:endParaRPr>
          </a:p>
          <a:p>
            <a:pPr marL="1905" indent="-344805">
              <a:lnSpc>
                <a:spcPct val="80000"/>
              </a:lnSpc>
              <a:buSzPct val="90000"/>
              <a:buFont typeface="Arial" panose="020B0604020202020204" pitchFamily="34" charset="0"/>
              <a:buNone/>
            </a:pPr>
            <a:r>
              <a:rPr lang="en-US" altLang="zh-CN" sz="1600" noProof="1">
                <a:latin typeface="Consolas" panose="020B0609020204030204" charset="0"/>
              </a:rPr>
              <a:t>&gt;&gt;&gt; print(bList, aList)</a:t>
            </a:r>
          </a:p>
          <a:p>
            <a:pPr marL="1905" indent="-344805">
              <a:lnSpc>
                <a:spcPct val="80000"/>
              </a:lnSpc>
              <a:buSzPct val="90000"/>
              <a:buNone/>
            </a:pPr>
            <a:r>
              <a:rPr lang="en-US" altLang="zh-CN" sz="1600" noProof="1">
                <a:solidFill>
                  <a:srgbClr val="0000FF"/>
                </a:solidFill>
                <a:latin typeface="Consolas" panose="020B0609020204030204" charset="0"/>
              </a:rPr>
              <a:t>[3, 8, 7] [3, 5, 7]</a:t>
            </a:r>
          </a:p>
        </p:txBody>
      </p:sp>
      <p:sp>
        <p:nvSpPr>
          <p:cNvPr id="8" name="内容占位符 2"/>
          <p:cNvSpPr txBox="1"/>
          <p:nvPr/>
        </p:nvSpPr>
        <p:spPr bwMode="auto">
          <a:xfrm>
            <a:off x="415221" y="3861048"/>
            <a:ext cx="8276590" cy="3395345"/>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90525">
              <a:spcBef>
                <a:spcPts val="300"/>
              </a:spcBef>
              <a:buClr>
                <a:srgbClr val="FF0000"/>
              </a:buClr>
              <a:buFont typeface="Wingdings" panose="05000000000000000000" charset="0"/>
              <a:buChar char=""/>
            </a:pPr>
            <a:r>
              <a:rPr lang="en-US" altLang="zh-CN" sz="2000" b="1" noProof="1">
                <a:sym typeface="+mn-ea"/>
              </a:rPr>
              <a:t>如果原列表中包含</a:t>
            </a:r>
            <a:r>
              <a:rPr lang="en-US" altLang="zh-CN" sz="2000" b="1" noProof="1">
                <a:solidFill>
                  <a:srgbClr val="FF0000"/>
                </a:solidFill>
                <a:sym typeface="+mn-ea"/>
              </a:rPr>
              <a:t>列表之类的可变数据类型</a:t>
            </a:r>
            <a:r>
              <a:rPr lang="en-US" altLang="zh-CN" sz="2000" b="1" noProof="1">
                <a:sym typeface="+mn-ea"/>
              </a:rPr>
              <a:t>，由于</a:t>
            </a:r>
            <a:r>
              <a:rPr lang="en-US" altLang="zh-CN" sz="2000" b="1" noProof="1">
                <a:solidFill>
                  <a:srgbClr val="FF0000"/>
                </a:solidFill>
                <a:sym typeface="+mn-ea"/>
              </a:rPr>
              <a:t>浅复制时只是把子列表的引用复制到新列表中</a:t>
            </a:r>
            <a:r>
              <a:rPr lang="en-US" altLang="zh-CN" sz="2000" b="1" noProof="1">
                <a:sym typeface="+mn-ea"/>
              </a:rPr>
              <a:t>，</a:t>
            </a:r>
            <a:r>
              <a:rPr lang="zh-CN" altLang="en-US" sz="2000" b="1" noProof="1">
                <a:sym typeface="+mn-ea"/>
              </a:rPr>
              <a:t>因而</a:t>
            </a:r>
            <a:r>
              <a:rPr lang="en-US" altLang="zh-CN" sz="2000" b="1" noProof="1">
                <a:sym typeface="+mn-ea"/>
              </a:rPr>
              <a:t>修改任何一个都会影响另外一个。</a:t>
            </a:r>
          </a:p>
        </p:txBody>
      </p:sp>
      <p:sp>
        <p:nvSpPr>
          <p:cNvPr id="6" name="矩形 5"/>
          <p:cNvSpPr/>
          <p:nvPr/>
        </p:nvSpPr>
        <p:spPr>
          <a:xfrm>
            <a:off x="430690" y="1635392"/>
            <a:ext cx="8821830" cy="707886"/>
          </a:xfrm>
          <a:prstGeom prst="rect">
            <a:avLst/>
          </a:prstGeom>
        </p:spPr>
        <p:txBody>
          <a:bodyPr wrap="square">
            <a:spAutoFit/>
          </a:bodyPr>
          <a:lstStyle/>
          <a:p>
            <a:pPr marL="285750" indent="-285750">
              <a:spcBef>
                <a:spcPts val="300"/>
              </a:spcBef>
              <a:buClr>
                <a:srgbClr val="FF0000"/>
              </a:buClr>
              <a:buSzPct val="90000"/>
              <a:buFont typeface="Wingdings" panose="05000000000000000000" pitchFamily="2" charset="2"/>
              <a:buChar char="n"/>
            </a:pPr>
            <a:r>
              <a:rPr lang="en-US" altLang="zh-CN" sz="2000" b="1" noProof="1">
                <a:latin typeface="Times New Roman" panose="02020603050405020304" pitchFamily="18" charset="0"/>
                <a:ea typeface="仿宋" panose="02010609060101010101" pitchFamily="49" charset="-122"/>
              </a:rPr>
              <a:t>如果原列表中只包含整数、实数、复数等基本类型或元组、字符串这样的不可变类型的数据，一般是没有问题的。</a:t>
            </a:r>
          </a:p>
        </p:txBody>
      </p:sp>
      <p:sp>
        <p:nvSpPr>
          <p:cNvPr id="7" name="矩形 6"/>
          <p:cNvSpPr/>
          <p:nvPr/>
        </p:nvSpPr>
        <p:spPr>
          <a:xfrm>
            <a:off x="860773" y="4559581"/>
            <a:ext cx="4572000" cy="1846659"/>
          </a:xfrm>
          <a:prstGeom prst="rect">
            <a:avLst/>
          </a:prstGeom>
        </p:spPr>
        <p:txBody>
          <a:bodyPr>
            <a:spAutoFit/>
          </a:bodyPr>
          <a:lstStyle/>
          <a:p>
            <a:pPr marL="0" indent="0">
              <a:spcBef>
                <a:spcPts val="0"/>
              </a:spcBef>
              <a:buFont typeface="Arial" panose="020B0604020202020204" pitchFamily="34" charset="0"/>
              <a:buNone/>
            </a:pPr>
            <a:r>
              <a:rPr lang="zh-CN" altLang="en-US" sz="1600" noProof="1">
                <a:latin typeface="Consolas" panose="020B0609020204030204" charset="0"/>
                <a:cs typeface="Consolas" panose="020B0609020204030204" charset="0"/>
              </a:rPr>
              <a:t>&gt;&gt;&gt; x = [1, 2, [3,4]]</a:t>
            </a:r>
          </a:p>
          <a:p>
            <a:pPr marL="0" indent="0">
              <a:spcBef>
                <a:spcPts val="0"/>
              </a:spcBef>
              <a:buFont typeface="Arial" panose="020B0604020202020204" pitchFamily="34" charset="0"/>
              <a:buNone/>
            </a:pPr>
            <a:r>
              <a:rPr lang="zh-CN" altLang="en-US" sz="1600" noProof="1">
                <a:latin typeface="Consolas" panose="020B0609020204030204" charset="0"/>
                <a:cs typeface="Consolas" panose="020B0609020204030204" charset="0"/>
              </a:rPr>
              <a:t>&gt;&gt;&gt; y = x[:]</a:t>
            </a:r>
          </a:p>
          <a:p>
            <a:pPr marL="0" indent="0">
              <a:spcBef>
                <a:spcPts val="0"/>
              </a:spcBef>
              <a:buFont typeface="Arial" panose="020B0604020202020204" pitchFamily="34" charset="0"/>
              <a:buNone/>
            </a:pPr>
            <a:r>
              <a:rPr lang="zh-CN" altLang="en-US" sz="1600" noProof="1">
                <a:latin typeface="Consolas" panose="020B0609020204030204" charset="0"/>
                <a:cs typeface="Consolas" panose="020B0609020204030204" charset="0"/>
              </a:rPr>
              <a:t>&gt;&gt;&gt; x[0] = 5</a:t>
            </a:r>
          </a:p>
          <a:p>
            <a:pPr marL="0" indent="0">
              <a:spcBef>
                <a:spcPts val="0"/>
              </a:spcBef>
              <a:buFont typeface="Arial" panose="020B0604020202020204" pitchFamily="34" charset="0"/>
              <a:buNone/>
            </a:pPr>
            <a:r>
              <a:rPr lang="zh-CN" altLang="en-US" sz="1600" noProof="1">
                <a:latin typeface="Consolas" panose="020B0609020204030204" charset="0"/>
                <a:cs typeface="Consolas" panose="020B0609020204030204" charset="0"/>
              </a:rPr>
              <a:t>&gt;&gt;&gt; x</a:t>
            </a:r>
          </a:p>
          <a:p>
            <a:pPr marL="0" indent="0">
              <a:spcBef>
                <a:spcPts val="0"/>
              </a:spcBef>
              <a:buFont typeface="Arial" panose="020B0604020202020204" pitchFamily="34" charset="0"/>
              <a:buNone/>
            </a:pPr>
            <a:r>
              <a:rPr lang="zh-CN" altLang="en-US" sz="1600" noProof="1">
                <a:solidFill>
                  <a:srgbClr val="0000FF"/>
                </a:solidFill>
                <a:latin typeface="Consolas" panose="020B0609020204030204" charset="0"/>
                <a:cs typeface="Consolas" panose="020B0609020204030204" charset="0"/>
              </a:rPr>
              <a:t>[5, 2, [3, 4]]</a:t>
            </a:r>
          </a:p>
          <a:p>
            <a:pPr marL="0" indent="0">
              <a:spcBef>
                <a:spcPts val="0"/>
              </a:spcBef>
              <a:buFont typeface="Arial" panose="020B0604020202020204" pitchFamily="34" charset="0"/>
              <a:buNone/>
            </a:pPr>
            <a:r>
              <a:rPr lang="zh-CN" altLang="en-US" sz="1600" noProof="1">
                <a:latin typeface="Consolas" panose="020B0609020204030204" charset="0"/>
                <a:cs typeface="Consolas" panose="020B0609020204030204" charset="0"/>
              </a:rPr>
              <a:t>&gt;&gt;&gt; y</a:t>
            </a:r>
          </a:p>
          <a:p>
            <a:pPr marL="0" indent="0">
              <a:spcBef>
                <a:spcPts val="0"/>
              </a:spcBef>
              <a:buFont typeface="Arial" panose="020B0604020202020204" pitchFamily="34" charset="0"/>
              <a:buNone/>
            </a:pPr>
            <a:r>
              <a:rPr lang="zh-CN" altLang="en-US" sz="1600" noProof="1">
                <a:solidFill>
                  <a:srgbClr val="0000FF"/>
                </a:solidFill>
                <a:latin typeface="Consolas" panose="020B0609020204030204" charset="0"/>
                <a:cs typeface="Consolas" panose="020B0609020204030204" charset="0"/>
              </a:rPr>
              <a:t>[1, 2, [3, 4]]</a:t>
            </a:r>
          </a:p>
        </p:txBody>
      </p:sp>
      <p:sp>
        <p:nvSpPr>
          <p:cNvPr id="9" name="矩形 8"/>
          <p:cNvSpPr/>
          <p:nvPr/>
        </p:nvSpPr>
        <p:spPr>
          <a:xfrm>
            <a:off x="4485184" y="4574502"/>
            <a:ext cx="4572000" cy="1354217"/>
          </a:xfrm>
          <a:prstGeom prst="rect">
            <a:avLst/>
          </a:prstGeom>
        </p:spPr>
        <p:txBody>
          <a:bodyPr>
            <a:spAutoFit/>
          </a:bodyPr>
          <a:lstStyle/>
          <a:p>
            <a:pPr marL="0" indent="0">
              <a:spcBef>
                <a:spcPts val="0"/>
              </a:spcBef>
              <a:buFont typeface="Arial" panose="020B0604020202020204" pitchFamily="34" charset="0"/>
              <a:buNone/>
            </a:pPr>
            <a:r>
              <a:rPr lang="zh-CN" altLang="en-US" sz="1600" noProof="1">
                <a:latin typeface="Consolas" panose="020B0609020204030204" charset="0"/>
                <a:cs typeface="Consolas" panose="020B0609020204030204" charset="0"/>
              </a:rPr>
              <a:t>&gt;&gt;&gt; x[2].append(6)</a:t>
            </a:r>
          </a:p>
          <a:p>
            <a:pPr marL="0" indent="0">
              <a:spcBef>
                <a:spcPts val="0"/>
              </a:spcBef>
              <a:buFont typeface="Arial" panose="020B0604020202020204" pitchFamily="34" charset="0"/>
              <a:buNone/>
            </a:pPr>
            <a:r>
              <a:rPr lang="zh-CN" altLang="en-US" sz="1600" noProof="1">
                <a:latin typeface="Consolas" panose="020B0609020204030204" charset="0"/>
                <a:cs typeface="Consolas" panose="020B0609020204030204" charset="0"/>
              </a:rPr>
              <a:t>&gt;&gt;&gt; x</a:t>
            </a:r>
          </a:p>
          <a:p>
            <a:pPr marL="0" indent="0">
              <a:spcBef>
                <a:spcPts val="0"/>
              </a:spcBef>
              <a:buFont typeface="Arial" panose="020B0604020202020204" pitchFamily="34" charset="0"/>
              <a:buNone/>
            </a:pPr>
            <a:r>
              <a:rPr lang="zh-CN" altLang="en-US" sz="1600" noProof="1">
                <a:solidFill>
                  <a:srgbClr val="0000FF"/>
                </a:solidFill>
                <a:latin typeface="Consolas" panose="020B0609020204030204" charset="0"/>
                <a:cs typeface="Consolas" panose="020B0609020204030204" charset="0"/>
              </a:rPr>
              <a:t>[5, 2, [3, 4, 6]]</a:t>
            </a:r>
          </a:p>
          <a:p>
            <a:pPr marL="0" indent="0">
              <a:spcBef>
                <a:spcPts val="0"/>
              </a:spcBef>
              <a:buFont typeface="Arial" panose="020B0604020202020204" pitchFamily="34" charset="0"/>
              <a:buNone/>
            </a:pPr>
            <a:r>
              <a:rPr lang="zh-CN" altLang="en-US" sz="1600" noProof="1">
                <a:latin typeface="Consolas" panose="020B0609020204030204" charset="0"/>
                <a:cs typeface="Consolas" panose="020B0609020204030204" charset="0"/>
              </a:rPr>
              <a:t>&gt;&gt;&gt; y</a:t>
            </a:r>
          </a:p>
          <a:p>
            <a:pPr marL="0" indent="0">
              <a:spcBef>
                <a:spcPts val="0"/>
              </a:spcBef>
              <a:buFont typeface="Arial" panose="020B0604020202020204" pitchFamily="34" charset="0"/>
              <a:buNone/>
            </a:pPr>
            <a:r>
              <a:rPr lang="zh-CN" altLang="en-US" sz="1600" noProof="1">
                <a:solidFill>
                  <a:srgbClr val="0000FF"/>
                </a:solidFill>
                <a:latin typeface="Consolas" panose="020B0609020204030204" charset="0"/>
                <a:cs typeface="Consolas" panose="020B0609020204030204" charset="0"/>
              </a:rPr>
              <a:t>[1, 2, [3, 4, 6]]</a:t>
            </a:r>
          </a:p>
        </p:txBody>
      </p:sp>
      <p:grpSp>
        <p:nvGrpSpPr>
          <p:cNvPr id="12" name="组合 114"/>
          <p:cNvGrpSpPr/>
          <p:nvPr/>
        </p:nvGrpSpPr>
        <p:grpSpPr>
          <a:xfrm>
            <a:off x="-828600" y="76412"/>
            <a:ext cx="6225040" cy="662730"/>
            <a:chOff x="-482927" y="3380765"/>
            <a:chExt cx="6225040" cy="662730"/>
          </a:xfrm>
        </p:grpSpPr>
        <p:grpSp>
          <p:nvGrpSpPr>
            <p:cNvPr id="13" name="组合 105"/>
            <p:cNvGrpSpPr/>
            <p:nvPr/>
          </p:nvGrpSpPr>
          <p:grpSpPr>
            <a:xfrm>
              <a:off x="-482927" y="3380765"/>
              <a:ext cx="6225040" cy="662730"/>
              <a:chOff x="-482927" y="3380765"/>
              <a:chExt cx="6225040" cy="662730"/>
            </a:xfrm>
          </p:grpSpPr>
          <p:sp>
            <p:nvSpPr>
              <p:cNvPr id="15"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6"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14" name="图片 13" descr="12.jpg"/>
            <p:cNvPicPr>
              <a:picLocks noChangeAspect="1"/>
            </p:cNvPicPr>
            <p:nvPr/>
          </p:nvPicPr>
          <p:blipFill>
            <a:blip r:embed="rId3" cstate="print"/>
            <a:stretch>
              <a:fillRect/>
            </a:stretch>
          </p:blipFill>
          <p:spPr>
            <a:xfrm>
              <a:off x="1115929" y="3530600"/>
              <a:ext cx="446172" cy="431048"/>
            </a:xfrm>
            <a:prstGeom prst="rect">
              <a:avLst/>
            </a:prstGeom>
          </p:spPr>
        </p:pic>
      </p:gr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30</a:t>
            </a:fld>
            <a:endParaRPr lang="zh-CN" altLang="en-US" dirty="0"/>
          </a:p>
        </p:txBody>
      </p:sp>
    </p:spTree>
  </p:cSld>
  <p:clrMapOvr>
    <a:masterClrMapping/>
  </p:clrMapOvr>
  <p:transition spd="slow" advClick="0">
    <p:pull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9640" y="1414843"/>
            <a:ext cx="8229600" cy="4678451"/>
          </a:xfrm>
        </p:spPr>
        <p:txBody>
          <a:bodyPr/>
          <a:lstStyle/>
          <a:p>
            <a:pPr fontAlgn="base">
              <a:buClr>
                <a:srgbClr val="FF0000"/>
              </a:buClr>
              <a:buFont typeface="Wingdings" panose="05000000000000000000" pitchFamily="2" charset="2"/>
              <a:buChar char="n"/>
            </a:pPr>
            <a:r>
              <a:rPr lang="en-US" sz="2000" b="1" noProof="1"/>
              <a:t>标准库copy中的deepcopy()函数实现深复制。</a:t>
            </a:r>
          </a:p>
          <a:p>
            <a:pPr fontAlgn="base">
              <a:buClr>
                <a:srgbClr val="FF0000"/>
              </a:buClr>
              <a:buFont typeface="Wingdings" panose="05000000000000000000" pitchFamily="2" charset="2"/>
              <a:buChar char="n"/>
            </a:pPr>
            <a:r>
              <a:rPr lang="en-US" sz="2000" b="1" noProof="1"/>
              <a:t>所谓深复制，是指对原列表中的元素进行递归，把所有的值都复制到新列表中，对嵌套的子列表不再是复制引用。</a:t>
            </a:r>
          </a:p>
          <a:p>
            <a:pPr fontAlgn="base">
              <a:buClr>
                <a:srgbClr val="FF0000"/>
              </a:buClr>
              <a:buFont typeface="Wingdings" panose="05000000000000000000" pitchFamily="2" charset="2"/>
              <a:buChar char="n"/>
            </a:pPr>
            <a:r>
              <a:rPr lang="en-US" sz="2000" b="1" noProof="1"/>
              <a:t>新列表和原列表是互相独立，修改任何一个都不会影响另外一个</a:t>
            </a:r>
            <a:r>
              <a:rPr lang="en-US" sz="1800" noProof="1"/>
              <a:t>。</a:t>
            </a:r>
          </a:p>
        </p:txBody>
      </p:sp>
      <p:sp>
        <p:nvSpPr>
          <p:cNvPr id="4" name="矩形 3"/>
          <p:cNvSpPr/>
          <p:nvPr/>
        </p:nvSpPr>
        <p:spPr>
          <a:xfrm>
            <a:off x="2588440" y="2996952"/>
            <a:ext cx="4572000" cy="2585323"/>
          </a:xfrm>
          <a:prstGeom prst="rect">
            <a:avLst/>
          </a:prstGeom>
        </p:spPr>
        <p:txBody>
          <a:bodyPr>
            <a:spAutoFit/>
          </a:bodyPr>
          <a:lstStyle/>
          <a:p>
            <a:pPr marL="0" indent="0">
              <a:spcBef>
                <a:spcPts val="0"/>
              </a:spcBef>
              <a:buNone/>
            </a:pPr>
            <a:r>
              <a:rPr lang="en-US" altLang="zh-CN" noProof="1">
                <a:latin typeface="Consolas" panose="020B0609020204030204" charset="0"/>
              </a:rPr>
              <a:t>&gt;&gt;&gt; import copy</a:t>
            </a:r>
          </a:p>
          <a:p>
            <a:pPr marL="0" indent="0">
              <a:spcBef>
                <a:spcPts val="0"/>
              </a:spcBef>
              <a:buNone/>
            </a:pPr>
            <a:r>
              <a:rPr lang="en-US" altLang="zh-CN" noProof="1">
                <a:latin typeface="Consolas" panose="020B0609020204030204" charset="0"/>
              </a:rPr>
              <a:t>&gt;&gt;&gt; x = [1, 2, [3, 4]]</a:t>
            </a:r>
          </a:p>
          <a:p>
            <a:pPr marL="0" indent="0">
              <a:spcBef>
                <a:spcPts val="0"/>
              </a:spcBef>
              <a:buNone/>
            </a:pPr>
            <a:r>
              <a:rPr lang="en-US" altLang="zh-CN" noProof="1">
                <a:latin typeface="Consolas" panose="020B0609020204030204" charset="0"/>
              </a:rPr>
              <a:t>&gt;&gt;&gt; y = copy.deepcopy(x) </a:t>
            </a:r>
          </a:p>
          <a:p>
            <a:pPr marL="0" indent="0">
              <a:spcBef>
                <a:spcPts val="0"/>
              </a:spcBef>
              <a:buNone/>
            </a:pPr>
            <a:r>
              <a:rPr lang="en-US" altLang="zh-CN" noProof="1">
                <a:latin typeface="Consolas" panose="020B0609020204030204" charset="0"/>
              </a:rPr>
              <a:t>&gt;&gt;&gt; x[2].append(5)</a:t>
            </a:r>
          </a:p>
          <a:p>
            <a:pPr marL="0" indent="0">
              <a:spcBef>
                <a:spcPts val="0"/>
              </a:spcBef>
              <a:buNone/>
            </a:pPr>
            <a:r>
              <a:rPr lang="en-US" altLang="zh-CN" noProof="1">
                <a:latin typeface="Consolas" panose="020B0609020204030204" charset="0"/>
              </a:rPr>
              <a:t>&gt;&gt;&gt; y.append(6)</a:t>
            </a:r>
          </a:p>
          <a:p>
            <a:pPr marL="0" indent="0">
              <a:spcBef>
                <a:spcPts val="0"/>
              </a:spcBef>
              <a:buNone/>
            </a:pPr>
            <a:r>
              <a:rPr lang="en-US" altLang="zh-CN" noProof="1">
                <a:latin typeface="Consolas" panose="020B0609020204030204" charset="0"/>
              </a:rPr>
              <a:t>&gt;&gt;&gt; y</a:t>
            </a:r>
          </a:p>
          <a:p>
            <a:pPr marL="0" indent="0">
              <a:spcBef>
                <a:spcPts val="0"/>
              </a:spcBef>
              <a:buNone/>
            </a:pPr>
            <a:r>
              <a:rPr lang="en-US" altLang="zh-CN" noProof="1">
                <a:solidFill>
                  <a:srgbClr val="0000FF"/>
                </a:solidFill>
                <a:latin typeface="Consolas" panose="020B0609020204030204" charset="0"/>
              </a:rPr>
              <a:t>[1, 2, [3, 4], 6]</a:t>
            </a:r>
          </a:p>
          <a:p>
            <a:pPr marL="0" indent="0">
              <a:spcBef>
                <a:spcPts val="0"/>
              </a:spcBef>
              <a:buNone/>
            </a:pPr>
            <a:r>
              <a:rPr lang="en-US" altLang="zh-CN" noProof="1">
                <a:latin typeface="Consolas" panose="020B0609020204030204" charset="0"/>
              </a:rPr>
              <a:t>&gt;&gt;&gt; x</a:t>
            </a:r>
          </a:p>
          <a:p>
            <a:pPr marL="0" indent="0">
              <a:spcBef>
                <a:spcPts val="0"/>
              </a:spcBef>
              <a:buNone/>
            </a:pPr>
            <a:r>
              <a:rPr lang="en-US" altLang="zh-CN" noProof="1">
                <a:solidFill>
                  <a:srgbClr val="0000FF"/>
                </a:solidFill>
                <a:latin typeface="Consolas" panose="020B0609020204030204" charset="0"/>
              </a:rPr>
              <a:t>[1, 2, [3, 4, 5]]</a:t>
            </a:r>
          </a:p>
        </p:txBody>
      </p:sp>
      <p:grpSp>
        <p:nvGrpSpPr>
          <p:cNvPr id="6" name="组合 114"/>
          <p:cNvGrpSpPr/>
          <p:nvPr/>
        </p:nvGrpSpPr>
        <p:grpSpPr>
          <a:xfrm>
            <a:off x="-828600" y="76412"/>
            <a:ext cx="6225040" cy="662730"/>
            <a:chOff x="-482927" y="3380765"/>
            <a:chExt cx="6225040" cy="662730"/>
          </a:xfrm>
        </p:grpSpPr>
        <p:grpSp>
          <p:nvGrpSpPr>
            <p:cNvPr id="7" name="组合 105"/>
            <p:cNvGrpSpPr/>
            <p:nvPr/>
          </p:nvGrpSpPr>
          <p:grpSpPr>
            <a:xfrm>
              <a:off x="-482927" y="3380765"/>
              <a:ext cx="6225040" cy="662730"/>
              <a:chOff x="-482927" y="3380765"/>
              <a:chExt cx="6225040" cy="662730"/>
            </a:xfrm>
          </p:grpSpPr>
          <p:sp>
            <p:nvSpPr>
              <p:cNvPr id="9"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矩形 10"/>
          <p:cNvSpPr/>
          <p:nvPr/>
        </p:nvSpPr>
        <p:spPr>
          <a:xfrm>
            <a:off x="387807" y="997510"/>
            <a:ext cx="1883849"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切片操作</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31</a:t>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文本占位符 47106"/>
          <p:cNvSpPr>
            <a:spLocks noGrp="1"/>
          </p:cNvSpPr>
          <p:nvPr>
            <p:ph idx="1"/>
          </p:nvPr>
        </p:nvSpPr>
        <p:spPr>
          <a:xfrm>
            <a:off x="588214" y="1434553"/>
            <a:ext cx="8784976" cy="3395345"/>
          </a:xfrm>
        </p:spPr>
        <p:txBody>
          <a:bodyPr anchor="t"/>
          <a:lstStyle/>
          <a:p>
            <a:pPr>
              <a:lnSpc>
                <a:spcPct val="150000"/>
              </a:lnSpc>
              <a:spcBef>
                <a:spcPct val="0"/>
              </a:spcBef>
              <a:buClr>
                <a:srgbClr val="FF0000"/>
              </a:buClr>
              <a:buSzPct val="90000"/>
              <a:buFont typeface="Wingdings" panose="05000000000000000000" pitchFamily="2" charset="2"/>
              <a:buChar char="n"/>
            </a:pPr>
            <a:r>
              <a:rPr lang="zh-CN" altLang="en-US" sz="2000" b="1" dirty="0"/>
              <a:t>使用列表对象的</a:t>
            </a:r>
            <a:r>
              <a:rPr lang="en-US" altLang="zh-CN" sz="2000" b="1" dirty="0"/>
              <a:t>sort()</a:t>
            </a:r>
            <a:r>
              <a:rPr lang="zh-CN" altLang="en-US" sz="2000" b="1" dirty="0"/>
              <a:t>方法进行</a:t>
            </a:r>
            <a:r>
              <a:rPr lang="zh-CN" altLang="en-US" sz="2000" b="1" dirty="0">
                <a:solidFill>
                  <a:srgbClr val="FF0000"/>
                </a:solidFill>
              </a:rPr>
              <a:t>原地排序</a:t>
            </a:r>
            <a:r>
              <a:rPr lang="zh-CN" altLang="en-US" sz="2000" b="1" dirty="0"/>
              <a:t>，支持多种不同的排序方法</a:t>
            </a:r>
          </a:p>
        </p:txBody>
      </p:sp>
      <p:grpSp>
        <p:nvGrpSpPr>
          <p:cNvPr id="4" name="组合 114"/>
          <p:cNvGrpSpPr/>
          <p:nvPr/>
        </p:nvGrpSpPr>
        <p:grpSpPr>
          <a:xfrm>
            <a:off x="-828600" y="76412"/>
            <a:ext cx="6225040" cy="662730"/>
            <a:chOff x="-482927" y="3380765"/>
            <a:chExt cx="6225040" cy="662730"/>
          </a:xfrm>
        </p:grpSpPr>
        <p:grpSp>
          <p:nvGrpSpPr>
            <p:cNvPr id="5" name="组合 105"/>
            <p:cNvGrpSpPr/>
            <p:nvPr/>
          </p:nvGrpSpPr>
          <p:grpSpPr>
            <a:xfrm>
              <a:off x="-482927" y="3380765"/>
              <a:ext cx="6225040" cy="662730"/>
              <a:chOff x="-482927" y="3380765"/>
              <a:chExt cx="6225040" cy="662730"/>
            </a:xfrm>
          </p:grpSpPr>
          <p:sp>
            <p:nvSpPr>
              <p:cNvPr id="7"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8"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6" name="图片 5"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87807" y="997510"/>
            <a:ext cx="1883849"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列表排序</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3" name="矩形 2"/>
          <p:cNvSpPr/>
          <p:nvPr/>
        </p:nvSpPr>
        <p:spPr>
          <a:xfrm>
            <a:off x="692933" y="1911718"/>
            <a:ext cx="8451067" cy="3360920"/>
          </a:xfrm>
          <a:prstGeom prst="rect">
            <a:avLst/>
          </a:prstGeom>
        </p:spPr>
        <p:txBody>
          <a:bodyPr wrap="square">
            <a:spAutoFit/>
          </a:bodyPr>
          <a:lstStyle/>
          <a:p>
            <a:pPr>
              <a:lnSpc>
                <a:spcPct val="80000"/>
              </a:lnSpc>
              <a:buSzPct val="90000"/>
            </a:pPr>
            <a:r>
              <a:rPr lang="en-US" altLang="zh-CN" dirty="0">
                <a:latin typeface="Consolas" panose="020B0609020204030204" charset="0"/>
              </a:rPr>
              <a:t>&gt;&gt;&gt; </a:t>
            </a:r>
            <a:r>
              <a:rPr lang="en-US" altLang="zh-CN" dirty="0" err="1">
                <a:latin typeface="Consolas" panose="020B0609020204030204" charset="0"/>
              </a:rPr>
              <a:t>aList</a:t>
            </a:r>
            <a:r>
              <a:rPr lang="en-US" altLang="zh-CN" dirty="0">
                <a:latin typeface="Consolas" panose="020B0609020204030204" charset="0"/>
              </a:rPr>
              <a:t> = [3, 4, 5, 6, 7, 9, 11, 13, 15, 17]</a:t>
            </a:r>
          </a:p>
          <a:p>
            <a:pPr>
              <a:buSzPct val="90000"/>
            </a:pPr>
            <a:r>
              <a:rPr lang="en-US" altLang="zh-CN" dirty="0">
                <a:latin typeface="Consolas" panose="020B0609020204030204" charset="0"/>
              </a:rPr>
              <a:t>&gt;&gt;&gt; import random</a:t>
            </a:r>
          </a:p>
          <a:p>
            <a:pPr>
              <a:buSzPct val="90000"/>
            </a:pPr>
            <a:r>
              <a:rPr lang="en-US" altLang="zh-CN" dirty="0">
                <a:latin typeface="Consolas" panose="020B0609020204030204" charset="0"/>
              </a:rPr>
              <a:t>&gt;&gt;&gt; random.shuffle(</a:t>
            </a:r>
            <a:r>
              <a:rPr lang="en-US" altLang="zh-CN" dirty="0" err="1">
                <a:latin typeface="Consolas" panose="020B0609020204030204" charset="0"/>
              </a:rPr>
              <a:t>aList</a:t>
            </a:r>
            <a:r>
              <a:rPr lang="en-US" altLang="zh-CN" dirty="0">
                <a:latin typeface="Consolas" panose="020B0609020204030204" charset="0"/>
              </a:rPr>
              <a:t>)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 </a:t>
            </a:r>
            <a:r>
              <a:rPr lang="en-US" altLang="zh-CN" sz="1600" dirty="0">
                <a:solidFill>
                  <a:srgbClr val="0000FF"/>
                </a:solidFill>
                <a:latin typeface="Consolas" panose="020B0609020204030204" charset="0"/>
              </a:rPr>
              <a:t>shuffle()</a:t>
            </a:r>
            <a:r>
              <a:rPr lang="zh-CN" altLang="en-US" sz="1600" dirty="0">
                <a:solidFill>
                  <a:srgbClr val="0000FF"/>
                </a:solidFill>
                <a:latin typeface="Consolas" panose="020B0609020204030204" charset="0"/>
              </a:rPr>
              <a:t> 方法将序列的所有元素随机排序</a:t>
            </a:r>
            <a:endParaRPr lang="en-US" altLang="zh-CN" sz="1600" dirty="0">
              <a:solidFill>
                <a:srgbClr val="0000FF"/>
              </a:solidFill>
              <a:latin typeface="Consolas" panose="020B0609020204030204" charset="0"/>
            </a:endParaRPr>
          </a:p>
          <a:p>
            <a:pPr>
              <a:buSzPct val="90000"/>
            </a:pPr>
            <a:r>
              <a:rPr lang="en-US" altLang="zh-CN" dirty="0">
                <a:latin typeface="Consolas" panose="020B0609020204030204" charset="0"/>
              </a:rPr>
              <a:t>&gt;&gt;&gt; </a:t>
            </a:r>
            <a:r>
              <a:rPr lang="en-US" altLang="zh-CN" dirty="0" err="1">
                <a:latin typeface="Consolas" panose="020B0609020204030204" charset="0"/>
              </a:rPr>
              <a:t>aList</a:t>
            </a:r>
            <a:endParaRPr lang="en-US" altLang="zh-CN" dirty="0">
              <a:latin typeface="Consolas" panose="020B0609020204030204" charset="0"/>
            </a:endParaRPr>
          </a:p>
          <a:p>
            <a:pPr>
              <a:buSzPct val="90000"/>
            </a:pPr>
            <a:r>
              <a:rPr lang="en-US" altLang="zh-CN" dirty="0">
                <a:solidFill>
                  <a:srgbClr val="0000FF"/>
                </a:solidFill>
                <a:latin typeface="Consolas" panose="020B0609020204030204" charset="0"/>
              </a:rPr>
              <a:t>[3, 4, 15, 11, 9, 17, 13, 6, 7, 5]</a:t>
            </a:r>
          </a:p>
          <a:p>
            <a:pPr>
              <a:buSzPct val="90000"/>
            </a:pPr>
            <a:r>
              <a:rPr lang="en-US" altLang="zh-CN" dirty="0">
                <a:latin typeface="Consolas" panose="020B0609020204030204" charset="0"/>
              </a:rPr>
              <a:t>&gt;&gt;&gt; </a:t>
            </a:r>
            <a:r>
              <a:rPr lang="en-US" altLang="zh-CN" dirty="0" err="1">
                <a:latin typeface="Consolas" panose="020B0609020204030204" charset="0"/>
              </a:rPr>
              <a:t>aList.sort</a:t>
            </a:r>
            <a:r>
              <a:rPr lang="en-US" altLang="zh-CN" dirty="0">
                <a:latin typeface="Consolas" panose="020B0609020204030204" charset="0"/>
              </a:rPr>
              <a:t>()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默认是升序排序</a:t>
            </a:r>
          </a:p>
          <a:p>
            <a:pPr>
              <a:buSzPct val="90000"/>
            </a:pPr>
            <a:r>
              <a:rPr lang="en-US" altLang="zh-CN" dirty="0">
                <a:latin typeface="Consolas" panose="020B0609020204030204" charset="0"/>
              </a:rPr>
              <a:t>&gt;&gt;&gt; </a:t>
            </a:r>
            <a:r>
              <a:rPr lang="en-US" altLang="zh-CN" dirty="0" err="1">
                <a:latin typeface="Consolas" panose="020B0609020204030204" charset="0"/>
              </a:rPr>
              <a:t>aList.sort</a:t>
            </a:r>
            <a:r>
              <a:rPr lang="en-US" altLang="zh-CN" dirty="0">
                <a:latin typeface="Consolas" panose="020B0609020204030204" charset="0"/>
              </a:rPr>
              <a:t>(reverse = True)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降序排序</a:t>
            </a:r>
            <a:endParaRPr lang="en-US" altLang="zh-CN" dirty="0">
              <a:solidFill>
                <a:srgbClr val="0000FF"/>
              </a:solidFill>
              <a:latin typeface="Consolas" panose="020B0609020204030204" charset="0"/>
            </a:endParaRPr>
          </a:p>
          <a:p>
            <a:pPr>
              <a:buSzPct val="90000"/>
            </a:pPr>
            <a:r>
              <a:rPr lang="en-US" altLang="zh-CN" dirty="0">
                <a:latin typeface="Consolas" panose="020B0609020204030204" charset="0"/>
              </a:rPr>
              <a:t>&gt;&gt;&gt; </a:t>
            </a:r>
            <a:r>
              <a:rPr lang="en-US" altLang="zh-CN" dirty="0" err="1">
                <a:latin typeface="Consolas" panose="020B0609020204030204" charset="0"/>
              </a:rPr>
              <a:t>aList</a:t>
            </a:r>
            <a:endParaRPr lang="en-US" altLang="zh-CN" dirty="0">
              <a:latin typeface="Consolas" panose="020B0609020204030204" charset="0"/>
            </a:endParaRPr>
          </a:p>
          <a:p>
            <a:pPr>
              <a:buSzPct val="90000"/>
            </a:pPr>
            <a:r>
              <a:rPr lang="en-US" altLang="zh-CN" dirty="0">
                <a:solidFill>
                  <a:srgbClr val="0000FF"/>
                </a:solidFill>
                <a:latin typeface="Consolas" panose="020B0609020204030204" charset="0"/>
              </a:rPr>
              <a:t>[17, 15, 13, 11, 9, 7, 6, 5, 4, 3]</a:t>
            </a:r>
          </a:p>
          <a:p>
            <a:pPr>
              <a:buSzPct val="90000"/>
            </a:pPr>
            <a:r>
              <a:rPr lang="en-US" altLang="zh-CN" dirty="0">
                <a:latin typeface="Consolas" panose="020B0609020204030204" charset="0"/>
              </a:rPr>
              <a:t>&gt;&gt;&gt; </a:t>
            </a:r>
            <a:r>
              <a:rPr lang="en-US" altLang="zh-CN" dirty="0" err="1">
                <a:latin typeface="Consolas" panose="020B0609020204030204" charset="0"/>
              </a:rPr>
              <a:t>aList.sort</a:t>
            </a:r>
            <a:r>
              <a:rPr lang="en-US" altLang="zh-CN" dirty="0">
                <a:latin typeface="Consolas" panose="020B0609020204030204" charset="0"/>
              </a:rPr>
              <a:t>(key = lambda x:len(str(x)))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按转换成字符串的长度排</a:t>
            </a:r>
            <a:r>
              <a:rPr lang="zh-CN" altLang="en-US" sz="1600" dirty="0">
                <a:solidFill>
                  <a:srgbClr val="FF0000"/>
                </a:solidFill>
                <a:latin typeface="Consolas" panose="020B0609020204030204" charset="0"/>
              </a:rPr>
              <a:t>序！！</a:t>
            </a:r>
            <a:endParaRPr lang="zh-CN" altLang="en-US" dirty="0">
              <a:solidFill>
                <a:srgbClr val="FF0000"/>
              </a:solidFill>
              <a:latin typeface="Consolas" panose="020B0609020204030204" charset="0"/>
            </a:endParaRPr>
          </a:p>
          <a:p>
            <a:pPr>
              <a:buSzPct val="90000"/>
            </a:pPr>
            <a:r>
              <a:rPr lang="en-US" altLang="zh-CN" dirty="0">
                <a:latin typeface="Consolas" panose="020B0609020204030204" charset="0"/>
              </a:rPr>
              <a:t>&gt;&gt;&gt; </a:t>
            </a:r>
            <a:r>
              <a:rPr lang="en-US" altLang="zh-CN" dirty="0" err="1">
                <a:latin typeface="Consolas" panose="020B0609020204030204" charset="0"/>
              </a:rPr>
              <a:t>aList</a:t>
            </a:r>
            <a:endParaRPr lang="en-US" altLang="zh-CN" dirty="0">
              <a:latin typeface="Consolas" panose="020B0609020204030204" charset="0"/>
            </a:endParaRPr>
          </a:p>
          <a:p>
            <a:pPr>
              <a:buSzPct val="90000"/>
            </a:pPr>
            <a:r>
              <a:rPr lang="en-US" altLang="zh-CN" dirty="0">
                <a:solidFill>
                  <a:srgbClr val="0000FF"/>
                </a:solidFill>
                <a:latin typeface="Consolas" panose="020B0609020204030204" charset="0"/>
              </a:rPr>
              <a:t>[9, 7, 6, 5, 4, 3, 17, 15, 13, 11]</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32</a:t>
            </a:fld>
            <a:endParaRPr lang="zh-CN" altLang="en-US" dirty="0"/>
          </a:p>
        </p:txBody>
      </p:sp>
      <p:pic>
        <p:nvPicPr>
          <p:cNvPr id="9" name="图片 8"/>
          <p:cNvPicPr>
            <a:picLocks noChangeAspect="1"/>
          </p:cNvPicPr>
          <p:nvPr/>
        </p:nvPicPr>
        <p:blipFill>
          <a:blip r:embed="rId3"/>
          <a:stretch>
            <a:fillRect/>
          </a:stretch>
        </p:blipFill>
        <p:spPr>
          <a:xfrm>
            <a:off x="797252" y="5212418"/>
            <a:ext cx="4156600" cy="1296144"/>
          </a:xfrm>
          <a:prstGeom prst="rect">
            <a:avLst/>
          </a:prstGeom>
        </p:spPr>
      </p:pic>
      <p:sp>
        <p:nvSpPr>
          <p:cNvPr id="12" name="文本框 11">
            <a:extLst>
              <a:ext uri="{FF2B5EF4-FFF2-40B4-BE49-F238E27FC236}">
                <a16:creationId xmlns:a16="http://schemas.microsoft.com/office/drawing/2014/main" id="{FD3E95C2-2699-FFE7-FA07-72908ADBD100}"/>
              </a:ext>
            </a:extLst>
          </p:cNvPr>
          <p:cNvSpPr txBox="1"/>
          <p:nvPr/>
        </p:nvSpPr>
        <p:spPr>
          <a:xfrm>
            <a:off x="4472479" y="4604504"/>
            <a:ext cx="5101118" cy="369332"/>
          </a:xfrm>
          <a:prstGeom prst="rect">
            <a:avLst/>
          </a:prstGeom>
          <a:noFill/>
        </p:spPr>
        <p:txBody>
          <a:bodyPr wrap="square">
            <a:spAutoFit/>
          </a:bodyPr>
          <a:lstStyle/>
          <a:p>
            <a:r>
              <a:rPr lang="zh-CN" altLang="en-US" sz="1800" dirty="0">
                <a:solidFill>
                  <a:srgbClr val="FF0000"/>
                </a:solidFill>
                <a:latin typeface="Consolas" panose="020B0609020204030204" charset="0"/>
              </a:rPr>
              <a:t>别自作多情：等长按照</a:t>
            </a:r>
            <a:r>
              <a:rPr lang="en-US" altLang="zh-CN" sz="1800" dirty="0">
                <a:solidFill>
                  <a:srgbClr val="FF0000"/>
                </a:solidFill>
                <a:latin typeface="Consolas" panose="020B0609020204030204" charset="0"/>
              </a:rPr>
              <a:t> </a:t>
            </a:r>
            <a:r>
              <a:rPr lang="zh-CN" altLang="en-US" sz="1800" dirty="0">
                <a:solidFill>
                  <a:srgbClr val="FF0000"/>
                </a:solidFill>
                <a:latin typeface="Consolas" panose="020B0609020204030204" charset="0"/>
              </a:rPr>
              <a:t>字符大小 排序哦</a:t>
            </a:r>
            <a:endParaRPr lang="zh-CN" altLang="en-US" dirty="0">
              <a:solidFill>
                <a:srgbClr val="FF0000"/>
              </a:solidFill>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uild="p"/>
      <p:bldP spid="10"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文本占位符 48130"/>
          <p:cNvSpPr>
            <a:spLocks noGrp="1"/>
          </p:cNvSpPr>
          <p:nvPr>
            <p:ph idx="1"/>
          </p:nvPr>
        </p:nvSpPr>
        <p:spPr>
          <a:xfrm>
            <a:off x="683568" y="1440356"/>
            <a:ext cx="8229600" cy="4678451"/>
          </a:xfrm>
        </p:spPr>
        <p:txBody>
          <a:bodyPr anchor="t"/>
          <a:lstStyle/>
          <a:p>
            <a:pPr>
              <a:lnSpc>
                <a:spcPct val="80000"/>
              </a:lnSpc>
              <a:buClr>
                <a:srgbClr val="FF0000"/>
              </a:buClr>
              <a:buSzPct val="90000"/>
              <a:buFont typeface="Wingdings" panose="05000000000000000000" pitchFamily="2" charset="2"/>
              <a:buChar char="n"/>
            </a:pPr>
            <a:r>
              <a:rPr lang="zh-CN" altLang="en-US" sz="2400" dirty="0"/>
              <a:t>使用</a:t>
            </a:r>
            <a:r>
              <a:rPr lang="zh-CN" altLang="en-US" sz="2400" dirty="0">
                <a:solidFill>
                  <a:srgbClr val="FF0000"/>
                </a:solidFill>
              </a:rPr>
              <a:t>内置函数</a:t>
            </a:r>
            <a:r>
              <a:rPr lang="en-US" altLang="zh-CN" sz="2400" dirty="0">
                <a:solidFill>
                  <a:srgbClr val="FF0000"/>
                </a:solidFill>
              </a:rPr>
              <a:t>sorted()</a:t>
            </a:r>
            <a:r>
              <a:rPr lang="zh-CN" altLang="en-US" sz="2400" dirty="0"/>
              <a:t>对列表进行排序并</a:t>
            </a:r>
            <a:r>
              <a:rPr lang="zh-CN" altLang="en-US" sz="2400" dirty="0">
                <a:solidFill>
                  <a:srgbClr val="FF0000"/>
                </a:solidFill>
              </a:rPr>
              <a:t>返回新列表</a:t>
            </a:r>
          </a:p>
          <a:p>
            <a:pPr>
              <a:lnSpc>
                <a:spcPct val="50000"/>
              </a:lnSpc>
              <a:spcBef>
                <a:spcPts val="0"/>
              </a:spcBef>
              <a:buSzPct val="90000"/>
              <a:buNone/>
            </a:pPr>
            <a:endParaRPr lang="en-US" altLang="zh-CN" sz="1500" dirty="0"/>
          </a:p>
          <a:p>
            <a:pPr>
              <a:spcBef>
                <a:spcPts val="0"/>
              </a:spcBef>
              <a:buSzPct val="90000"/>
              <a:buNone/>
            </a:pPr>
            <a:r>
              <a:rPr lang="en-US" altLang="zh-CN" sz="1600" dirty="0">
                <a:latin typeface="Consolas" panose="020B0609020204030204" charset="0"/>
              </a:rPr>
              <a:t>&gt;&gt;&gt; </a:t>
            </a:r>
            <a:r>
              <a:rPr lang="en-US" altLang="zh-CN" sz="1600" dirty="0" err="1">
                <a:latin typeface="Consolas" panose="020B0609020204030204" charset="0"/>
              </a:rPr>
              <a:t>aList</a:t>
            </a:r>
            <a:endParaRPr lang="en-US" altLang="zh-CN" sz="1600" dirty="0">
              <a:latin typeface="Consolas" panose="020B0609020204030204" charset="0"/>
            </a:endParaRPr>
          </a:p>
          <a:p>
            <a:pPr>
              <a:spcBef>
                <a:spcPts val="0"/>
              </a:spcBef>
              <a:buSzPct val="90000"/>
              <a:buNone/>
            </a:pPr>
            <a:r>
              <a:rPr lang="en-US" altLang="zh-CN" sz="1600" dirty="0">
                <a:solidFill>
                  <a:srgbClr val="0000FF"/>
                </a:solidFill>
                <a:latin typeface="Consolas" panose="020B0609020204030204" charset="0"/>
              </a:rPr>
              <a:t>[9, 7, 6, 5, 4, 3, 17, 15, 13, 11]</a:t>
            </a:r>
          </a:p>
          <a:p>
            <a:pPr>
              <a:spcBef>
                <a:spcPts val="0"/>
              </a:spcBef>
              <a:buSzPct val="90000"/>
              <a:buNone/>
            </a:pPr>
            <a:r>
              <a:rPr lang="en-US" altLang="zh-CN" sz="1600" dirty="0">
                <a:latin typeface="Consolas" panose="020B0609020204030204" charset="0"/>
              </a:rPr>
              <a:t>&gt;&gt;&gt; sorted(</a:t>
            </a:r>
            <a:r>
              <a:rPr lang="en-US" altLang="zh-CN" sz="1600" dirty="0" err="1">
                <a:latin typeface="Consolas" panose="020B0609020204030204" charset="0"/>
              </a:rPr>
              <a:t>aList</a:t>
            </a:r>
            <a:r>
              <a:rPr lang="en-US" altLang="zh-CN" sz="1600" dirty="0">
                <a:latin typeface="Consolas" panose="020B0609020204030204" charset="0"/>
              </a:rPr>
              <a:t>)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升序排序</a:t>
            </a:r>
          </a:p>
          <a:p>
            <a:pPr>
              <a:spcBef>
                <a:spcPts val="0"/>
              </a:spcBef>
              <a:buSzPct val="90000"/>
              <a:buNone/>
            </a:pPr>
            <a:r>
              <a:rPr lang="en-US" altLang="zh-CN" sz="1600" dirty="0">
                <a:solidFill>
                  <a:srgbClr val="0000FF"/>
                </a:solidFill>
                <a:latin typeface="Consolas" panose="020B0609020204030204" charset="0"/>
              </a:rPr>
              <a:t>[3, 4, 5, 6, 7, 9, 11, 13, 15, 17]</a:t>
            </a:r>
          </a:p>
          <a:p>
            <a:pPr>
              <a:spcBef>
                <a:spcPts val="0"/>
              </a:spcBef>
              <a:buSzPct val="90000"/>
              <a:buNone/>
            </a:pPr>
            <a:r>
              <a:rPr lang="en-US" altLang="zh-CN" sz="1600" dirty="0">
                <a:latin typeface="Consolas" panose="020B0609020204030204" charset="0"/>
              </a:rPr>
              <a:t>&gt;&gt;&gt; sorted(</a:t>
            </a:r>
            <a:r>
              <a:rPr lang="en-US" altLang="zh-CN" sz="1600" dirty="0" err="1">
                <a:latin typeface="Consolas" panose="020B0609020204030204" charset="0"/>
              </a:rPr>
              <a:t>aList,reverse</a:t>
            </a:r>
            <a:r>
              <a:rPr lang="en-US" altLang="zh-CN" sz="1600" dirty="0">
                <a:latin typeface="Consolas" panose="020B0609020204030204" charset="0"/>
              </a:rPr>
              <a:t> = True)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降序排序</a:t>
            </a:r>
          </a:p>
          <a:p>
            <a:pPr>
              <a:spcBef>
                <a:spcPts val="0"/>
              </a:spcBef>
              <a:buSzPct val="90000"/>
              <a:buNone/>
            </a:pPr>
            <a:r>
              <a:rPr lang="en-US" altLang="zh-CN" sz="1600" dirty="0">
                <a:solidFill>
                  <a:srgbClr val="0000FF"/>
                </a:solidFill>
                <a:latin typeface="Consolas" panose="020B0609020204030204" charset="0"/>
              </a:rPr>
              <a:t>[17, 15, 13, 11, 9, 7, 6, 5, 4, 3]</a:t>
            </a:r>
            <a:endParaRPr lang="en-US" altLang="zh-CN" sz="2400" dirty="0">
              <a:solidFill>
                <a:srgbClr val="0000FF"/>
              </a:solidFill>
              <a:latin typeface="Consolas" panose="020B0609020204030204" charset="0"/>
            </a:endParaRPr>
          </a:p>
        </p:txBody>
      </p:sp>
      <p:sp>
        <p:nvSpPr>
          <p:cNvPr id="5" name="文本占位符 49154"/>
          <p:cNvSpPr txBox="1"/>
          <p:nvPr/>
        </p:nvSpPr>
        <p:spPr bwMode="auto">
          <a:xfrm>
            <a:off x="683568" y="3429000"/>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spcBef>
                <a:spcPts val="0"/>
              </a:spcBef>
              <a:buClr>
                <a:srgbClr val="FF0000"/>
              </a:buClr>
              <a:buSzPct val="90000"/>
              <a:buFont typeface="Wingdings" panose="05000000000000000000" pitchFamily="2" charset="2"/>
              <a:buChar char="n"/>
            </a:pPr>
            <a:r>
              <a:rPr lang="zh-CN" altLang="en-US" sz="2400" b="1" dirty="0"/>
              <a:t>使用</a:t>
            </a:r>
            <a:r>
              <a:rPr lang="zh-CN" altLang="en-US" sz="2400" b="1" dirty="0">
                <a:solidFill>
                  <a:srgbClr val="FF0000"/>
                </a:solidFill>
              </a:rPr>
              <a:t>列表对象的</a:t>
            </a:r>
            <a:r>
              <a:rPr lang="en-US" altLang="zh-CN" sz="2400" b="1" dirty="0">
                <a:solidFill>
                  <a:srgbClr val="FF0000"/>
                </a:solidFill>
              </a:rPr>
              <a:t>reverse()</a:t>
            </a:r>
            <a:r>
              <a:rPr lang="zh-CN" altLang="en-US" sz="2400" b="1" dirty="0"/>
              <a:t>方法将元素</a:t>
            </a:r>
            <a:r>
              <a:rPr lang="zh-CN" altLang="en-US" sz="2400" b="1" dirty="0">
                <a:solidFill>
                  <a:srgbClr val="FF0000"/>
                </a:solidFill>
              </a:rPr>
              <a:t>原地逆序</a:t>
            </a:r>
          </a:p>
          <a:p>
            <a:pPr>
              <a:lnSpc>
                <a:spcPct val="50000"/>
              </a:lnSpc>
              <a:spcBef>
                <a:spcPts val="0"/>
              </a:spcBef>
              <a:buSzPct val="90000"/>
              <a:buFont typeface="Arial" panose="020B0604020202020204" pitchFamily="34" charset="0"/>
              <a:buNone/>
            </a:pPr>
            <a:endParaRPr lang="en-US" altLang="zh-CN" sz="1500" dirty="0"/>
          </a:p>
          <a:p>
            <a:pPr>
              <a:lnSpc>
                <a:spcPct val="90000"/>
              </a:lnSpc>
              <a:spcBef>
                <a:spcPts val="0"/>
              </a:spcBef>
              <a:buSzPct val="90000"/>
              <a:buFont typeface="Arial" panose="020B0604020202020204" pitchFamily="34" charset="0"/>
              <a:buNone/>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 [3, 4, 5, 6, 7, 9, 11, 13, 15, 17]</a:t>
            </a:r>
          </a:p>
          <a:p>
            <a:pPr>
              <a:lnSpc>
                <a:spcPct val="90000"/>
              </a:lnSpc>
              <a:buSzPct val="90000"/>
              <a:buFont typeface="Arial" panose="020B0604020202020204" pitchFamily="34" charset="0"/>
              <a:buNone/>
            </a:pPr>
            <a:r>
              <a:rPr lang="en-US" altLang="zh-CN" sz="1600" dirty="0">
                <a:latin typeface="Consolas" panose="020B0609020204030204" charset="0"/>
              </a:rPr>
              <a:t>&gt;&gt;&gt; </a:t>
            </a:r>
            <a:r>
              <a:rPr lang="en-US" altLang="zh-CN" sz="1600" dirty="0" err="1">
                <a:latin typeface="Consolas" panose="020B0609020204030204" charset="0"/>
              </a:rPr>
              <a:t>aList.reverse</a:t>
            </a:r>
            <a:r>
              <a:rPr lang="en-US" altLang="zh-CN" sz="1600" dirty="0">
                <a:latin typeface="Consolas" panose="020B0609020204030204" charset="0"/>
              </a:rPr>
              <a:t>()</a:t>
            </a:r>
          </a:p>
          <a:p>
            <a:pPr>
              <a:lnSpc>
                <a:spcPct val="90000"/>
              </a:lnSpc>
              <a:buSzPct val="90000"/>
              <a:buFont typeface="Arial" panose="020B0604020202020204" pitchFamily="34" charset="0"/>
              <a:buNone/>
            </a:pPr>
            <a:r>
              <a:rPr lang="en-US" altLang="zh-CN" sz="1600" dirty="0">
                <a:latin typeface="Consolas" panose="020B0609020204030204" charset="0"/>
              </a:rPr>
              <a:t>&gt;&gt;&gt; </a:t>
            </a:r>
            <a:r>
              <a:rPr lang="en-US" altLang="zh-CN" sz="1600" dirty="0" err="1">
                <a:latin typeface="Consolas" panose="020B0609020204030204" charset="0"/>
              </a:rPr>
              <a:t>aList</a:t>
            </a:r>
            <a:endParaRPr lang="en-US" altLang="zh-CN" sz="1600" dirty="0">
              <a:latin typeface="Consolas" panose="020B0609020204030204" charset="0"/>
            </a:endParaRPr>
          </a:p>
          <a:p>
            <a:pPr>
              <a:lnSpc>
                <a:spcPct val="90000"/>
              </a:lnSpc>
              <a:buSzPct val="90000"/>
              <a:buFont typeface="Arial" panose="020B0604020202020204" pitchFamily="34" charset="0"/>
              <a:buNone/>
            </a:pPr>
            <a:r>
              <a:rPr lang="en-US" altLang="zh-CN" sz="1600" dirty="0">
                <a:solidFill>
                  <a:srgbClr val="0000FF"/>
                </a:solidFill>
                <a:latin typeface="Consolas" panose="020B0609020204030204" charset="0"/>
              </a:rPr>
              <a:t>[17, 15, 13, 11, 9, 7, 6, 5, 4, 3]</a:t>
            </a:r>
          </a:p>
          <a:p>
            <a:pPr>
              <a:lnSpc>
                <a:spcPct val="50000"/>
              </a:lnSpc>
              <a:spcBef>
                <a:spcPts val="0"/>
              </a:spcBef>
              <a:buSzPct val="90000"/>
              <a:buFont typeface="Arial" panose="020B0604020202020204" pitchFamily="34" charset="0"/>
              <a:buNone/>
            </a:pPr>
            <a:endParaRPr lang="en-US" altLang="zh-CN" sz="1600" dirty="0">
              <a:solidFill>
                <a:srgbClr val="0000FF"/>
              </a:solidFill>
              <a:latin typeface="Consolas" panose="020B0609020204030204" charset="0"/>
            </a:endParaRPr>
          </a:p>
          <a:p>
            <a:pPr>
              <a:lnSpc>
                <a:spcPct val="90000"/>
              </a:lnSpc>
              <a:buClr>
                <a:srgbClr val="FF0000"/>
              </a:buClr>
              <a:buSzPct val="90000"/>
              <a:buFont typeface="Wingdings" panose="05000000000000000000" pitchFamily="2" charset="2"/>
              <a:buChar char="n"/>
            </a:pPr>
            <a:r>
              <a:rPr lang="zh-CN" altLang="en-US" sz="2400" b="1" dirty="0"/>
              <a:t>使用</a:t>
            </a:r>
            <a:r>
              <a:rPr lang="zh-CN" altLang="en-US" sz="2400" b="1" dirty="0">
                <a:solidFill>
                  <a:srgbClr val="FF0000"/>
                </a:solidFill>
              </a:rPr>
              <a:t>内置函数</a:t>
            </a:r>
            <a:r>
              <a:rPr lang="en-US" altLang="zh-CN" sz="2400" b="1" dirty="0">
                <a:solidFill>
                  <a:srgbClr val="FF0000"/>
                </a:solidFill>
              </a:rPr>
              <a:t>reversed()</a:t>
            </a:r>
            <a:r>
              <a:rPr lang="zh-CN" altLang="en-US" sz="2400" b="1" dirty="0"/>
              <a:t>对列表元素进行逆序排列并返回迭代对象</a:t>
            </a:r>
          </a:p>
          <a:p>
            <a:pPr>
              <a:spcBef>
                <a:spcPct val="0"/>
              </a:spcBef>
              <a:buSzPct val="90000"/>
              <a:buNone/>
            </a:pPr>
            <a:r>
              <a:rPr lang="en-US" altLang="zh-CN" sz="1600" dirty="0">
                <a:latin typeface="Consolas" panose="020B0609020204030204" charset="0"/>
              </a:rPr>
              <a:t>&gt;&gt;&gt; </a:t>
            </a:r>
            <a:r>
              <a:rPr lang="en-US" altLang="zh-CN" sz="1600" dirty="0" err="1">
                <a:latin typeface="Consolas" panose="020B0609020204030204" charset="0"/>
              </a:rPr>
              <a:t>newList</a:t>
            </a:r>
            <a:r>
              <a:rPr lang="en-US" altLang="zh-CN" sz="1600" dirty="0">
                <a:latin typeface="Consolas" panose="020B0609020204030204" charset="0"/>
              </a:rPr>
              <a:t> = reversed(</a:t>
            </a:r>
            <a:r>
              <a:rPr lang="en-US" altLang="zh-CN" sz="1600" dirty="0" err="1">
                <a:latin typeface="Consolas" panose="020B0609020204030204" charset="0"/>
              </a:rPr>
              <a:t>aList</a:t>
            </a:r>
            <a:r>
              <a:rPr lang="en-US" altLang="zh-CN" sz="1600" dirty="0">
                <a:latin typeface="Consolas" panose="020B0609020204030204" charset="0"/>
              </a:rPr>
              <a:t>) </a:t>
            </a:r>
          </a:p>
          <a:p>
            <a:pPr>
              <a:spcBef>
                <a:spcPct val="0"/>
              </a:spcBef>
              <a:buSzPct val="90000"/>
              <a:buNone/>
            </a:pPr>
            <a:r>
              <a:rPr lang="en-US" altLang="zh-CN" sz="1600" dirty="0">
                <a:latin typeface="Consolas" panose="020B0609020204030204" charset="0"/>
              </a:rPr>
              <a:t>&gt;&gt;&gt; list(</a:t>
            </a:r>
            <a:r>
              <a:rPr lang="en-US" altLang="zh-CN" sz="1600" dirty="0" err="1">
                <a:latin typeface="Consolas" panose="020B0609020204030204" charset="0"/>
              </a:rPr>
              <a:t>newList</a:t>
            </a:r>
            <a:r>
              <a:rPr lang="en-US" altLang="zh-CN" sz="1600" dirty="0">
                <a:latin typeface="Consolas" panose="020B0609020204030204" charset="0"/>
              </a:rPr>
              <a:t>)</a:t>
            </a:r>
            <a:endParaRPr lang="zh-CN" altLang="en-US" sz="1600" dirty="0">
              <a:latin typeface="Consolas" panose="020B0609020204030204" charset="0"/>
            </a:endParaRPr>
          </a:p>
          <a:p>
            <a:pPr>
              <a:spcBef>
                <a:spcPct val="0"/>
              </a:spcBef>
              <a:buSzPct val="90000"/>
              <a:buNone/>
            </a:pPr>
            <a:r>
              <a:rPr lang="en-US" altLang="zh-CN" sz="1600" dirty="0">
                <a:solidFill>
                  <a:srgbClr val="0000FF"/>
                </a:solidFill>
                <a:latin typeface="Consolas" panose="020B0609020204030204" charset="0"/>
              </a:rPr>
              <a:t>[3, 4, 5, 6, 7, 9, 11, 13, 15, 17]</a:t>
            </a:r>
          </a:p>
          <a:p>
            <a:pPr>
              <a:lnSpc>
                <a:spcPct val="90000"/>
              </a:lnSpc>
              <a:buSzPct val="90000"/>
              <a:buFont typeface="Arial" panose="020B0604020202020204" pitchFamily="34" charset="0"/>
              <a:buNone/>
            </a:pPr>
            <a:endParaRPr lang="en-US" altLang="zh-CN" sz="1600" dirty="0">
              <a:solidFill>
                <a:srgbClr val="0000FF"/>
              </a:solidFill>
              <a:latin typeface="Consolas" panose="020B0609020204030204" charset="0"/>
            </a:endParaRPr>
          </a:p>
          <a:p>
            <a:pPr>
              <a:lnSpc>
                <a:spcPct val="90000"/>
              </a:lnSpc>
              <a:buSzPct val="90000"/>
              <a:buFont typeface="Arial" panose="020B0604020202020204" pitchFamily="34" charset="0"/>
              <a:buNone/>
            </a:pPr>
            <a:endParaRPr lang="en-US" altLang="zh-CN" dirty="0"/>
          </a:p>
        </p:txBody>
      </p:sp>
      <p:grpSp>
        <p:nvGrpSpPr>
          <p:cNvPr id="6" name="组合 114"/>
          <p:cNvGrpSpPr/>
          <p:nvPr/>
        </p:nvGrpSpPr>
        <p:grpSpPr>
          <a:xfrm>
            <a:off x="-828600" y="76412"/>
            <a:ext cx="6225040" cy="662730"/>
            <a:chOff x="-482927" y="3380765"/>
            <a:chExt cx="6225040" cy="662730"/>
          </a:xfrm>
        </p:grpSpPr>
        <p:grpSp>
          <p:nvGrpSpPr>
            <p:cNvPr id="7" name="组合 105"/>
            <p:cNvGrpSpPr/>
            <p:nvPr/>
          </p:nvGrpSpPr>
          <p:grpSpPr>
            <a:xfrm>
              <a:off x="-482927" y="3380765"/>
              <a:ext cx="6225040" cy="662730"/>
              <a:chOff x="-482927" y="3380765"/>
              <a:chExt cx="6225040" cy="662730"/>
            </a:xfrm>
          </p:grpSpPr>
          <p:sp>
            <p:nvSpPr>
              <p:cNvPr id="9"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矩形 10"/>
          <p:cNvSpPr/>
          <p:nvPr/>
        </p:nvSpPr>
        <p:spPr>
          <a:xfrm>
            <a:off x="387807" y="997510"/>
            <a:ext cx="1883849"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列表排序</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4" name="文本框 3"/>
          <p:cNvSpPr txBox="1"/>
          <p:nvPr/>
        </p:nvSpPr>
        <p:spPr>
          <a:xfrm>
            <a:off x="5292080" y="5805264"/>
            <a:ext cx="2232248" cy="369332"/>
          </a:xfrm>
          <a:prstGeom prst="rect">
            <a:avLst/>
          </a:prstGeom>
          <a:noFill/>
        </p:spPr>
        <p:txBody>
          <a:bodyPr wrap="square" rtlCol="0">
            <a:spAutoFit/>
          </a:bodyPr>
          <a:lstStyle/>
          <a:p>
            <a:r>
              <a:rPr lang="zh-CN" altLang="en-US" b="1" dirty="0">
                <a:solidFill>
                  <a:srgbClr val="FF0000"/>
                </a:solidFill>
                <a:latin typeface="Times New Roman" panose="02020603050405020304" pitchFamily="18" charset="0"/>
                <a:ea typeface="仿宋" panose="02010609060101010101" pitchFamily="49" charset="-122"/>
              </a:rPr>
              <a:t>一次性使用</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33</a:t>
            </a:fld>
            <a:endParaRPr lang="zh-CN" altLang="en-US" dirty="0"/>
          </a:p>
        </p:txBody>
      </p:sp>
      <p:sp>
        <p:nvSpPr>
          <p:cNvPr id="3" name="文本框 2">
            <a:extLst>
              <a:ext uri="{FF2B5EF4-FFF2-40B4-BE49-F238E27FC236}">
                <a16:creationId xmlns:a16="http://schemas.microsoft.com/office/drawing/2014/main" id="{02A2DF5C-A378-9CAE-7E0F-292F0DD86628}"/>
              </a:ext>
            </a:extLst>
          </p:cNvPr>
          <p:cNvSpPr txBox="1"/>
          <p:nvPr/>
        </p:nvSpPr>
        <p:spPr>
          <a:xfrm>
            <a:off x="683568" y="5515815"/>
            <a:ext cx="7978124" cy="1077218"/>
          </a:xfrm>
          <a:prstGeom prst="rect">
            <a:avLst/>
          </a:prstGeom>
          <a:solidFill>
            <a:schemeClr val="accent2"/>
          </a:solidFill>
          <a:effectLst>
            <a:glow rad="139700">
              <a:schemeClr val="accent2">
                <a:satMod val="175000"/>
                <a:alpha val="40000"/>
              </a:schemeClr>
            </a:glow>
          </a:effectLst>
        </p:spPr>
        <p:txBody>
          <a:bodyPr wrap="square" rtlCol="0">
            <a:spAutoFit/>
          </a:bodyPr>
          <a:lstStyle/>
          <a:p>
            <a:r>
              <a:rPr lang="en-US" altLang="zh-CN" sz="3200" dirty="0">
                <a:solidFill>
                  <a:schemeClr val="bg1"/>
                </a:solidFill>
              </a:rPr>
              <a:t>map</a:t>
            </a:r>
            <a:r>
              <a:rPr lang="zh-CN" altLang="en-US" sz="3200" dirty="0">
                <a:solidFill>
                  <a:schemeClr val="bg1"/>
                </a:solidFill>
              </a:rPr>
              <a:t>、</a:t>
            </a:r>
            <a:r>
              <a:rPr lang="en-US" altLang="zh-CN" sz="3200" dirty="0">
                <a:solidFill>
                  <a:schemeClr val="bg1"/>
                </a:solidFill>
              </a:rPr>
              <a:t>reverse</a:t>
            </a:r>
            <a:r>
              <a:rPr lang="zh-CN" altLang="en-US" sz="3200" dirty="0">
                <a:solidFill>
                  <a:schemeClr val="bg1"/>
                </a:solidFill>
              </a:rPr>
              <a:t>、</a:t>
            </a:r>
            <a:r>
              <a:rPr lang="en-US" altLang="zh-CN" sz="3200" dirty="0">
                <a:solidFill>
                  <a:schemeClr val="bg1"/>
                </a:solidFill>
              </a:rPr>
              <a:t>filter</a:t>
            </a:r>
            <a:r>
              <a:rPr lang="zh-CN" altLang="en-US" sz="3200" dirty="0">
                <a:solidFill>
                  <a:schemeClr val="bg1"/>
                </a:solidFill>
              </a:rPr>
              <a:t>、</a:t>
            </a:r>
            <a:r>
              <a:rPr lang="en-US" altLang="zh-CN" sz="3200" dirty="0">
                <a:solidFill>
                  <a:schemeClr val="bg1"/>
                </a:solidFill>
              </a:rPr>
              <a:t>enumerate</a:t>
            </a:r>
            <a:r>
              <a:rPr lang="zh-CN" altLang="en-US" sz="3200" dirty="0">
                <a:solidFill>
                  <a:schemeClr val="bg1"/>
                </a:solidFill>
              </a:rPr>
              <a:t>、</a:t>
            </a:r>
            <a:r>
              <a:rPr lang="en-US" altLang="zh-CN" sz="3200" dirty="0">
                <a:solidFill>
                  <a:schemeClr val="bg1"/>
                </a:solidFill>
              </a:rPr>
              <a:t>zip </a:t>
            </a:r>
          </a:p>
          <a:p>
            <a:r>
              <a:rPr lang="zh-CN" altLang="en-US" sz="3200" dirty="0">
                <a:solidFill>
                  <a:schemeClr val="bg1"/>
                </a:solidFill>
              </a:rPr>
              <a:t>访问过的元素不可再次访问！</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29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2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2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2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529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29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529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2" end="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3" end="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4" end="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5" end="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7" end="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8" end="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9" end="9"/>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7" presetClass="emph" presetSubtype="0" fill="remove" grpId="0" nodeType="clickEffect">
                                  <p:stCondLst>
                                    <p:cond delay="0"/>
                                  </p:stCondLst>
                                  <p:childTnLst>
                                    <p:animClr clrSpc="rgb" dir="cw">
                                      <p:cBhvr override="childStyle">
                                        <p:cTn id="68" dur="250" autoRev="1" fill="remove"/>
                                        <p:tgtEl>
                                          <p:spTgt spid="3"/>
                                        </p:tgtEl>
                                        <p:attrNameLst>
                                          <p:attrName>style.color</p:attrName>
                                        </p:attrNameLst>
                                      </p:cBhvr>
                                      <p:to>
                                        <a:schemeClr val="bg1"/>
                                      </p:to>
                                    </p:animClr>
                                    <p:animClr clrSpc="rgb" dir="cw">
                                      <p:cBhvr>
                                        <p:cTn id="69" dur="250" autoRev="1" fill="remove"/>
                                        <p:tgtEl>
                                          <p:spTgt spid="3"/>
                                        </p:tgtEl>
                                        <p:attrNameLst>
                                          <p:attrName>fillcolor</p:attrName>
                                        </p:attrNameLst>
                                      </p:cBhvr>
                                      <p:to>
                                        <a:schemeClr val="bg1"/>
                                      </p:to>
                                    </p:animClr>
                                    <p:set>
                                      <p:cBhvr>
                                        <p:cTn id="70" dur="250" autoRev="1" fill="remove"/>
                                        <p:tgtEl>
                                          <p:spTgt spid="3"/>
                                        </p:tgtEl>
                                        <p:attrNameLst>
                                          <p:attrName>fill.type</p:attrName>
                                        </p:attrNameLst>
                                      </p:cBhvr>
                                      <p:to>
                                        <p:strVal val="solid"/>
                                      </p:to>
                                    </p:set>
                                    <p:set>
                                      <p:cBhvr>
                                        <p:cTn id="71" dur="250" autoRev="1" fill="remove"/>
                                        <p:tgtEl>
                                          <p:spTgt spid="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build="p"/>
      <p:bldP spid="5" grpId="0"/>
      <p:bldP spid="11" grpId="0"/>
      <p:bldP spid="4" grpId="0"/>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文本占位符 54274"/>
          <p:cNvSpPr>
            <a:spLocks noGrp="1"/>
          </p:cNvSpPr>
          <p:nvPr>
            <p:ph idx="1"/>
          </p:nvPr>
        </p:nvSpPr>
        <p:spPr>
          <a:xfrm>
            <a:off x="588214" y="1434553"/>
            <a:ext cx="8448282" cy="2354487"/>
          </a:xfrm>
        </p:spPr>
        <p:txBody>
          <a:bodyPr anchor="t"/>
          <a:lstStyle/>
          <a:p>
            <a:pPr>
              <a:spcBef>
                <a:spcPts val="0"/>
              </a:spcBef>
              <a:spcAft>
                <a:spcPts val="0"/>
              </a:spcAft>
              <a:buClr>
                <a:srgbClr val="FF0000"/>
              </a:buClr>
              <a:buSzPct val="90000"/>
              <a:buFont typeface="Wingdings" panose="05000000000000000000" pitchFamily="2" charset="2"/>
              <a:buChar char="n"/>
            </a:pPr>
            <a:r>
              <a:rPr lang="en-US" altLang="x-none" sz="2000" noProof="1">
                <a:latin typeface="+mn-lt"/>
                <a:ea typeface="+mn-ea"/>
              </a:rPr>
              <a:t>len(</a:t>
            </a:r>
            <a:r>
              <a:rPr lang="zh-CN" altLang="en-US" sz="2000" noProof="1">
                <a:latin typeface="+mn-lt"/>
                <a:ea typeface="+mn-ea"/>
              </a:rPr>
              <a:t>列表</a:t>
            </a:r>
            <a:r>
              <a:rPr lang="en-US" altLang="x-none" sz="2000" noProof="1">
                <a:latin typeface="+mn-lt"/>
                <a:ea typeface="+mn-ea"/>
              </a:rPr>
              <a:t>)</a:t>
            </a:r>
            <a:r>
              <a:rPr lang="zh-CN" altLang="en-US" sz="2000" noProof="1">
                <a:latin typeface="+mn-lt"/>
                <a:ea typeface="+mn-ea"/>
              </a:rPr>
              <a:t>：返回列表中的</a:t>
            </a:r>
            <a:r>
              <a:rPr lang="zh-CN" altLang="en-US" sz="2000" noProof="1">
                <a:solidFill>
                  <a:srgbClr val="FF0000"/>
                </a:solidFill>
                <a:latin typeface="+mn-lt"/>
                <a:ea typeface="+mn-ea"/>
              </a:rPr>
              <a:t>元素个数</a:t>
            </a:r>
            <a:r>
              <a:rPr lang="zh-CN" altLang="en-US" sz="2000" noProof="1">
                <a:latin typeface="+mn-lt"/>
                <a:ea typeface="+mn-ea"/>
              </a:rPr>
              <a:t>，同样适用于元组、字典、集合、字符串等。</a:t>
            </a:r>
            <a:endParaRPr lang="en-US" altLang="zh-CN" sz="2000" noProof="1">
              <a:latin typeface="+mn-lt"/>
              <a:ea typeface="+mn-ea"/>
            </a:endParaRPr>
          </a:p>
          <a:p>
            <a:pPr>
              <a:spcBef>
                <a:spcPts val="0"/>
              </a:spcBef>
              <a:spcAft>
                <a:spcPts val="0"/>
              </a:spcAft>
              <a:buClr>
                <a:srgbClr val="FF0000"/>
              </a:buClr>
              <a:buSzPct val="90000"/>
              <a:buFont typeface="Wingdings" panose="05000000000000000000" pitchFamily="2" charset="2"/>
              <a:buChar char="n"/>
            </a:pPr>
            <a:r>
              <a:rPr lang="en-US" altLang="x-none" sz="2000" noProof="1">
                <a:latin typeface="+mn-lt"/>
                <a:ea typeface="+mn-ea"/>
              </a:rPr>
              <a:t>max(</a:t>
            </a:r>
            <a:r>
              <a:rPr lang="zh-CN" altLang="en-US" sz="2000" noProof="1">
                <a:latin typeface="+mn-lt"/>
                <a:ea typeface="+mn-ea"/>
              </a:rPr>
              <a:t>列表</a:t>
            </a:r>
            <a:r>
              <a:rPr lang="en-US" altLang="x-none" sz="2000" noProof="1">
                <a:latin typeface="+mn-lt"/>
                <a:ea typeface="+mn-ea"/>
              </a:rPr>
              <a:t>)</a:t>
            </a:r>
            <a:r>
              <a:rPr lang="zh-CN" altLang="en-US" sz="2000" noProof="1">
                <a:latin typeface="+mn-lt"/>
                <a:ea typeface="+mn-ea"/>
              </a:rPr>
              <a:t>、 </a:t>
            </a:r>
            <a:r>
              <a:rPr lang="en-US" altLang="x-none" sz="2000" noProof="1">
                <a:latin typeface="+mn-lt"/>
                <a:ea typeface="+mn-ea"/>
              </a:rPr>
              <a:t>min(</a:t>
            </a:r>
            <a:r>
              <a:rPr lang="zh-CN" altLang="en-US" sz="2000" noProof="1">
                <a:latin typeface="+mn-lt"/>
                <a:ea typeface="+mn-ea"/>
              </a:rPr>
              <a:t>列表</a:t>
            </a:r>
            <a:r>
              <a:rPr lang="en-US" altLang="x-none" sz="2000" noProof="1">
                <a:latin typeface="+mn-lt"/>
                <a:ea typeface="+mn-ea"/>
              </a:rPr>
              <a:t>)</a:t>
            </a:r>
            <a:r>
              <a:rPr lang="zh-CN" altLang="en-US" sz="2000" noProof="1">
                <a:latin typeface="+mn-lt"/>
                <a:ea typeface="+mn-ea"/>
              </a:rPr>
              <a:t>：返回列表中的最大或最小元素，同样适用于元组、字典、集合、</a:t>
            </a:r>
            <a:r>
              <a:rPr lang="en-US" altLang="x-none" sz="2000" noProof="1">
                <a:latin typeface="+mn-lt"/>
                <a:ea typeface="+mn-ea"/>
              </a:rPr>
              <a:t>range</a:t>
            </a:r>
            <a:r>
              <a:rPr lang="zh-CN" altLang="en-US" sz="2000" noProof="1">
                <a:latin typeface="+mn-lt"/>
                <a:ea typeface="+mn-ea"/>
              </a:rPr>
              <a:t>对象等。</a:t>
            </a:r>
          </a:p>
          <a:p>
            <a:pPr>
              <a:spcBef>
                <a:spcPts val="0"/>
              </a:spcBef>
              <a:spcAft>
                <a:spcPts val="0"/>
              </a:spcAft>
              <a:buClr>
                <a:srgbClr val="FF0000"/>
              </a:buClr>
              <a:buSzPct val="90000"/>
              <a:buFont typeface="Wingdings" panose="05000000000000000000" pitchFamily="2" charset="2"/>
              <a:buChar char="n"/>
            </a:pPr>
            <a:r>
              <a:rPr lang="en-US" altLang="x-none" sz="2000" noProof="1">
                <a:latin typeface="+mn-lt"/>
                <a:ea typeface="+mn-ea"/>
              </a:rPr>
              <a:t>sum(</a:t>
            </a:r>
            <a:r>
              <a:rPr lang="zh-CN" altLang="en-US" sz="2000" noProof="1">
                <a:latin typeface="+mn-lt"/>
                <a:ea typeface="+mn-ea"/>
              </a:rPr>
              <a:t>列表</a:t>
            </a:r>
            <a:r>
              <a:rPr lang="en-US" altLang="x-none" sz="2000" noProof="1">
                <a:latin typeface="+mn-lt"/>
                <a:ea typeface="+mn-ea"/>
              </a:rPr>
              <a:t>)</a:t>
            </a:r>
            <a:r>
              <a:rPr lang="zh-CN" altLang="en-US" sz="2000" noProof="1">
                <a:latin typeface="+mn-lt"/>
                <a:ea typeface="+mn-ea"/>
              </a:rPr>
              <a:t>：对列表的元素进行</a:t>
            </a:r>
            <a:r>
              <a:rPr lang="zh-CN" altLang="en-US" sz="2000" noProof="1">
                <a:solidFill>
                  <a:srgbClr val="FF0000"/>
                </a:solidFill>
                <a:latin typeface="+mn-lt"/>
                <a:ea typeface="+mn-ea"/>
              </a:rPr>
              <a:t>求和</a:t>
            </a:r>
            <a:r>
              <a:rPr lang="zh-CN" altLang="en-US" sz="2000" noProof="1">
                <a:latin typeface="+mn-lt"/>
                <a:ea typeface="+mn-ea"/>
              </a:rPr>
              <a:t>运算，对非数值型列表运算需要指定</a:t>
            </a:r>
            <a:r>
              <a:rPr lang="en-US" altLang="zh-CN" sz="2000" noProof="1">
                <a:latin typeface="+mn-lt"/>
                <a:ea typeface="+mn-ea"/>
              </a:rPr>
              <a:t>start</a:t>
            </a:r>
            <a:r>
              <a:rPr lang="zh-CN" altLang="en-US" sz="2000" noProof="1">
                <a:latin typeface="+mn-lt"/>
                <a:ea typeface="+mn-ea"/>
              </a:rPr>
              <a:t>参数，同样适用于元组、</a:t>
            </a:r>
            <a:r>
              <a:rPr lang="en-US" altLang="x-none" sz="2000" noProof="1">
                <a:latin typeface="+mn-lt"/>
                <a:ea typeface="+mn-ea"/>
              </a:rPr>
              <a:t>range</a:t>
            </a:r>
            <a:r>
              <a:rPr lang="zh-CN" altLang="en-US" sz="2000" noProof="1">
                <a:latin typeface="+mn-lt"/>
                <a:ea typeface="+mn-ea"/>
              </a:rPr>
              <a:t>。</a:t>
            </a:r>
          </a:p>
          <a:p>
            <a:pPr lvl="1">
              <a:spcBef>
                <a:spcPts val="0"/>
              </a:spcBef>
              <a:spcAft>
                <a:spcPts val="0"/>
              </a:spcAft>
              <a:buClr>
                <a:srgbClr val="FF0000"/>
              </a:buClr>
              <a:buSzPct val="90000"/>
              <a:buFont typeface="Wingdings" panose="05000000000000000000" pitchFamily="2" charset="2"/>
              <a:buChar char="ü"/>
            </a:pPr>
            <a:r>
              <a:rPr lang="zh-CN" altLang="en-US" sz="1600" noProof="1">
                <a:latin typeface="Consolas" panose="020B0609020204030204" charset="0"/>
                <a:ea typeface="+mn-ea"/>
              </a:rPr>
              <a:t>&gt;&gt;&gt; sum(range(1, 11))    </a:t>
            </a:r>
            <a:r>
              <a:rPr lang="zh-CN" altLang="en-US" sz="1600" noProof="1">
                <a:solidFill>
                  <a:srgbClr val="0000FF"/>
                </a:solidFill>
                <a:latin typeface="Consolas" panose="020B0609020204030204" charset="0"/>
                <a:ea typeface="+mn-ea"/>
              </a:rPr>
              <a:t>#sum()函数的start参数默认为0</a:t>
            </a:r>
          </a:p>
          <a:p>
            <a:pPr marL="0" indent="0">
              <a:spcBef>
                <a:spcPts val="0"/>
              </a:spcBef>
              <a:spcAft>
                <a:spcPts val="0"/>
              </a:spcAft>
              <a:buSzPct val="90000"/>
              <a:buNone/>
            </a:pPr>
            <a:r>
              <a:rPr lang="zh-CN" altLang="en-US" sz="1600" noProof="1">
                <a:solidFill>
                  <a:srgbClr val="00B0F0"/>
                </a:solidFill>
                <a:latin typeface="Consolas" panose="020B0609020204030204" charset="0"/>
                <a:ea typeface="+mn-ea"/>
              </a:rPr>
              <a:t>       </a:t>
            </a:r>
            <a:r>
              <a:rPr lang="zh-CN" altLang="en-US" sz="1600" noProof="1">
                <a:solidFill>
                  <a:srgbClr val="0000FF"/>
                </a:solidFill>
                <a:latin typeface="Consolas" panose="020B0609020204030204" charset="0"/>
                <a:ea typeface="+mn-ea"/>
              </a:rPr>
              <a:t>55</a:t>
            </a:r>
          </a:p>
          <a:p>
            <a:pPr marL="0" indent="0">
              <a:spcBef>
                <a:spcPts val="0"/>
              </a:spcBef>
              <a:spcAft>
                <a:spcPts val="0"/>
              </a:spcAft>
              <a:buSzPct val="90000"/>
              <a:buNone/>
            </a:pPr>
            <a:r>
              <a:rPr lang="zh-CN" altLang="en-US" sz="1600" noProof="1">
                <a:latin typeface="Consolas" panose="020B0609020204030204" charset="0"/>
                <a:ea typeface="+mn-ea"/>
              </a:rPr>
              <a:t>       &gt;&gt;&gt; sum(range(1, 11), 5) </a:t>
            </a:r>
            <a:r>
              <a:rPr lang="zh-CN" altLang="en-US" sz="1600" noProof="1">
                <a:solidFill>
                  <a:srgbClr val="0000FF"/>
                </a:solidFill>
                <a:latin typeface="Consolas" panose="020B0609020204030204" charset="0"/>
                <a:ea typeface="+mn-ea"/>
              </a:rPr>
              <a:t>#指定start参数为5，等价于</a:t>
            </a:r>
            <a:r>
              <a:rPr lang="zh-CN" altLang="en-US" sz="1600" u="sng" noProof="1">
                <a:solidFill>
                  <a:srgbClr val="FF0000"/>
                </a:solidFill>
                <a:latin typeface="Consolas" panose="020B0609020204030204" charset="0"/>
                <a:ea typeface="+mn-ea"/>
              </a:rPr>
              <a:t>5+sum(range(1,11))</a:t>
            </a:r>
          </a:p>
          <a:p>
            <a:pPr marL="0" indent="0">
              <a:spcBef>
                <a:spcPts val="0"/>
              </a:spcBef>
              <a:spcAft>
                <a:spcPts val="0"/>
              </a:spcAft>
              <a:buSzPct val="90000"/>
              <a:buNone/>
            </a:pPr>
            <a:r>
              <a:rPr lang="zh-CN" altLang="en-US" sz="1600" noProof="1">
                <a:solidFill>
                  <a:srgbClr val="00B0F0"/>
                </a:solidFill>
                <a:latin typeface="Consolas" panose="020B0609020204030204" charset="0"/>
                <a:ea typeface="+mn-ea"/>
              </a:rPr>
              <a:t>       </a:t>
            </a:r>
            <a:r>
              <a:rPr lang="zh-CN" altLang="en-US" sz="1600" noProof="1">
                <a:solidFill>
                  <a:srgbClr val="0000FF"/>
                </a:solidFill>
                <a:latin typeface="Consolas" panose="020B0609020204030204" charset="0"/>
                <a:ea typeface="+mn-ea"/>
              </a:rPr>
              <a:t>60</a:t>
            </a:r>
            <a:endParaRPr lang="en-US" altLang="zh-CN" sz="1600" noProof="1">
              <a:solidFill>
                <a:srgbClr val="0000FF"/>
              </a:solidFill>
              <a:latin typeface="Consolas" panose="020B0609020204030204" charset="0"/>
              <a:ea typeface="+mn-ea"/>
            </a:endParaRPr>
          </a:p>
          <a:p>
            <a:pPr marL="0" indent="0">
              <a:spcBef>
                <a:spcPts val="0"/>
              </a:spcBef>
              <a:spcAft>
                <a:spcPts val="0"/>
              </a:spcAft>
              <a:buSzPct val="90000"/>
              <a:buNone/>
            </a:pPr>
            <a:r>
              <a:rPr lang="en-US" altLang="zh-CN" sz="1600" noProof="1">
                <a:latin typeface="Consolas" panose="020B0609020204030204" charset="0"/>
              </a:rPr>
              <a:t>       </a:t>
            </a:r>
            <a:r>
              <a:rPr lang="zh-CN" altLang="en-US" sz="1600" noProof="1">
                <a:latin typeface="Consolas" panose="020B0609020204030204" charset="0"/>
              </a:rPr>
              <a:t>&gt;&gt;&gt; sum([</a:t>
            </a:r>
            <a:r>
              <a:rPr lang="en-US" altLang="zh-CN" sz="1600" noProof="1">
                <a:latin typeface="Consolas" panose="020B0609020204030204" charset="0"/>
              </a:rPr>
              <a:t>1,2</a:t>
            </a:r>
            <a:r>
              <a:rPr lang="zh-CN" altLang="en-US" sz="1600" noProof="1">
                <a:latin typeface="Consolas" panose="020B0609020204030204" charset="0"/>
              </a:rPr>
              <a:t>], </a:t>
            </a:r>
            <a:r>
              <a:rPr lang="en-US" altLang="zh-CN" sz="1600" noProof="1">
                <a:latin typeface="Consolas" panose="020B0609020204030204" charset="0"/>
              </a:rPr>
              <a:t>3</a:t>
            </a:r>
            <a:r>
              <a:rPr lang="zh-CN" altLang="en-US" sz="1600" noProof="1">
                <a:latin typeface="Consolas" panose="020B0609020204030204" charset="0"/>
              </a:rPr>
              <a:t>)</a:t>
            </a:r>
            <a:endParaRPr lang="en-US" altLang="zh-CN" sz="1600" noProof="1">
              <a:latin typeface="Consolas" panose="020B0609020204030204" charset="0"/>
            </a:endParaRPr>
          </a:p>
          <a:p>
            <a:pPr marL="0" indent="0">
              <a:spcBef>
                <a:spcPts val="0"/>
              </a:spcBef>
              <a:spcAft>
                <a:spcPts val="0"/>
              </a:spcAft>
              <a:buSzPct val="90000"/>
              <a:buNone/>
            </a:pPr>
            <a:r>
              <a:rPr lang="zh-CN" altLang="en-US" sz="1600" noProof="1">
                <a:solidFill>
                  <a:srgbClr val="00B0F0"/>
                </a:solidFill>
                <a:latin typeface="Consolas" panose="020B0609020204030204" charset="0"/>
              </a:rPr>
              <a:t>       </a:t>
            </a:r>
            <a:r>
              <a:rPr lang="en-US" altLang="zh-CN" sz="1600" noProof="1">
                <a:solidFill>
                  <a:srgbClr val="0000FF"/>
                </a:solidFill>
                <a:latin typeface="Consolas" panose="020B0609020204030204" charset="0"/>
              </a:rPr>
              <a:t>6</a:t>
            </a:r>
            <a:endParaRPr lang="zh-CN" altLang="en-US" sz="1600" noProof="1">
              <a:solidFill>
                <a:srgbClr val="0000FF"/>
              </a:solidFill>
              <a:latin typeface="Consolas" panose="020B0609020204030204" charset="0"/>
            </a:endParaRPr>
          </a:p>
          <a:p>
            <a:pPr marL="0" indent="0">
              <a:spcBef>
                <a:spcPts val="0"/>
              </a:spcBef>
              <a:spcAft>
                <a:spcPts val="0"/>
              </a:spcAft>
              <a:buSzPct val="90000"/>
              <a:buNone/>
            </a:pPr>
            <a:r>
              <a:rPr lang="en-US" altLang="zh-CN" sz="1600" noProof="1">
                <a:latin typeface="Consolas" panose="020B0609020204030204" charset="0"/>
              </a:rPr>
              <a:t>       </a:t>
            </a:r>
            <a:r>
              <a:rPr lang="zh-CN" altLang="en-US" sz="1600" noProof="1">
                <a:latin typeface="Consolas" panose="020B0609020204030204" charset="0"/>
              </a:rPr>
              <a:t>&gt;&gt;&gt; sum([</a:t>
            </a:r>
            <a:r>
              <a:rPr lang="en-US" altLang="zh-CN" sz="1600" noProof="1">
                <a:latin typeface="Consolas" panose="020B0609020204030204" charset="0"/>
              </a:rPr>
              <a:t>1,2</a:t>
            </a:r>
            <a:r>
              <a:rPr lang="zh-CN" altLang="en-US" sz="1600" noProof="1">
                <a:latin typeface="Consolas" panose="020B0609020204030204" charset="0"/>
              </a:rPr>
              <a:t>], </a:t>
            </a:r>
            <a:r>
              <a:rPr lang="en-US" altLang="zh-CN" sz="1600" noProof="1">
                <a:latin typeface="Consolas" panose="020B0609020204030204" charset="0"/>
              </a:rPr>
              <a:t>[3]</a:t>
            </a:r>
            <a:r>
              <a:rPr lang="zh-CN" altLang="en-US" sz="1600" noProof="1">
                <a:latin typeface="Consolas" panose="020B0609020204030204" charset="0"/>
              </a:rPr>
              <a:t>)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错误的参数</a:t>
            </a:r>
          </a:p>
          <a:p>
            <a:pPr marL="0" indent="0">
              <a:spcBef>
                <a:spcPts val="0"/>
              </a:spcBef>
              <a:spcAft>
                <a:spcPts val="0"/>
              </a:spcAft>
              <a:buSzPct val="90000"/>
              <a:buNone/>
            </a:pPr>
            <a:r>
              <a:rPr lang="zh-CN" altLang="en-US" sz="1600" noProof="1">
                <a:solidFill>
                  <a:srgbClr val="00B0F0"/>
                </a:solidFill>
                <a:latin typeface="Consolas" panose="020B0609020204030204" charset="0"/>
              </a:rPr>
              <a:t>       </a:t>
            </a:r>
            <a:r>
              <a:rPr lang="en-US" altLang="zh-CN" sz="1600" noProof="1">
                <a:solidFill>
                  <a:srgbClr val="00B0F0"/>
                </a:solidFill>
                <a:latin typeface="Consolas" panose="020B0609020204030204" charset="0"/>
              </a:rPr>
              <a:t>	</a:t>
            </a:r>
            <a:r>
              <a:rPr lang="en-US" altLang="zh-CN" sz="1600" noProof="1">
                <a:solidFill>
                  <a:schemeClr val="accent6">
                    <a:lumMod val="75000"/>
                  </a:schemeClr>
                </a:solidFill>
                <a:latin typeface="Consolas" panose="020B0609020204030204" charset="0"/>
              </a:rPr>
              <a:t>Traceback (most recent call last):</a:t>
            </a:r>
          </a:p>
          <a:p>
            <a:pPr marL="0" indent="0">
              <a:spcBef>
                <a:spcPts val="0"/>
              </a:spcBef>
              <a:spcAft>
                <a:spcPts val="0"/>
              </a:spcAft>
              <a:buSzPct val="90000"/>
              <a:buNone/>
            </a:pPr>
            <a:r>
              <a:rPr lang="en-US" altLang="zh-CN" sz="1600" noProof="1">
                <a:solidFill>
                  <a:schemeClr val="accent6">
                    <a:lumMod val="75000"/>
                  </a:schemeClr>
                </a:solidFill>
                <a:latin typeface="Consolas" panose="020B0609020204030204" charset="0"/>
              </a:rPr>
              <a:t>  	File "&lt;pyshell#79&gt;", line 1, in &lt;module&gt;</a:t>
            </a:r>
          </a:p>
          <a:p>
            <a:pPr marL="0" indent="0">
              <a:spcBef>
                <a:spcPts val="0"/>
              </a:spcBef>
              <a:spcAft>
                <a:spcPts val="0"/>
              </a:spcAft>
              <a:buSzPct val="90000"/>
              <a:buNone/>
            </a:pPr>
            <a:r>
              <a:rPr lang="en-US" altLang="zh-CN" sz="1600" noProof="1">
                <a:solidFill>
                  <a:schemeClr val="accent6">
                    <a:lumMod val="75000"/>
                  </a:schemeClr>
                </a:solidFill>
                <a:latin typeface="Consolas" panose="020B0609020204030204" charset="0"/>
              </a:rPr>
              <a:t>    	sum([1,2],[3])</a:t>
            </a:r>
          </a:p>
          <a:p>
            <a:pPr marL="0" indent="0">
              <a:spcBef>
                <a:spcPts val="0"/>
              </a:spcBef>
              <a:spcAft>
                <a:spcPts val="0"/>
              </a:spcAft>
              <a:buSzPct val="90000"/>
              <a:buNone/>
            </a:pPr>
            <a:r>
              <a:rPr lang="en-US" altLang="zh-CN" sz="1600" noProof="1">
                <a:solidFill>
                  <a:schemeClr val="accent6">
                    <a:lumMod val="75000"/>
                  </a:schemeClr>
                </a:solidFill>
                <a:latin typeface="Consolas" panose="020B0609020204030204" charset="0"/>
              </a:rPr>
              <a:t>	TypeError: can only concatenate list (not "int") to list</a:t>
            </a:r>
            <a:endParaRPr lang="zh-CN" altLang="en-US" sz="1600" noProof="1">
              <a:solidFill>
                <a:schemeClr val="accent6">
                  <a:lumMod val="75000"/>
                </a:schemeClr>
              </a:solidFill>
              <a:latin typeface="Consolas" panose="020B0609020204030204" charset="0"/>
              <a:ea typeface="+mn-ea"/>
            </a:endParaRPr>
          </a:p>
          <a:p>
            <a:pPr marL="0" indent="0">
              <a:spcBef>
                <a:spcPts val="0"/>
              </a:spcBef>
              <a:spcAft>
                <a:spcPts val="0"/>
              </a:spcAft>
              <a:buSzPct val="90000"/>
              <a:buNone/>
            </a:pPr>
            <a:r>
              <a:rPr lang="zh-CN" altLang="en-US" sz="1600" noProof="1">
                <a:latin typeface="Consolas" panose="020B0609020204030204" charset="0"/>
                <a:ea typeface="+mn-ea"/>
              </a:rPr>
              <a:t>       &gt;&gt;&gt; sum([[1, 2], [3], [4]], [])    </a:t>
            </a:r>
            <a:r>
              <a:rPr lang="zh-CN" altLang="en-US" sz="1600" noProof="1">
                <a:solidFill>
                  <a:srgbClr val="0000FF"/>
                </a:solidFill>
                <a:latin typeface="Consolas" panose="020B0609020204030204" charset="0"/>
                <a:ea typeface="+mn-ea"/>
              </a:rPr>
              <a:t>#这个操作占用空间较大，慎用（</a:t>
            </a:r>
            <a:r>
              <a:rPr lang="zh-CN" altLang="en-US" sz="1600" noProof="1">
                <a:solidFill>
                  <a:srgbClr val="FF0000"/>
                </a:solidFill>
                <a:latin typeface="Consolas" panose="020B0609020204030204" charset="0"/>
                <a:ea typeface="+mn-ea"/>
              </a:rPr>
              <a:t>起始</a:t>
            </a:r>
            <a:r>
              <a:rPr lang="en-US" altLang="zh-CN" sz="1600" noProof="1">
                <a:solidFill>
                  <a:srgbClr val="FF0000"/>
                </a:solidFill>
                <a:latin typeface="Consolas" panose="020B0609020204030204" charset="0"/>
                <a:ea typeface="+mn-ea"/>
              </a:rPr>
              <a:t>[]</a:t>
            </a:r>
            <a:r>
              <a:rPr lang="zh-CN" altLang="en-US" sz="1600" noProof="1">
                <a:solidFill>
                  <a:srgbClr val="0000FF"/>
                </a:solidFill>
                <a:latin typeface="Consolas" panose="020B0609020204030204" charset="0"/>
                <a:ea typeface="+mn-ea"/>
              </a:rPr>
              <a:t>）</a:t>
            </a:r>
          </a:p>
          <a:p>
            <a:pPr marL="0" indent="0">
              <a:spcBef>
                <a:spcPts val="0"/>
              </a:spcBef>
              <a:spcAft>
                <a:spcPts val="0"/>
              </a:spcAft>
              <a:buSzPct val="90000"/>
              <a:buNone/>
            </a:pPr>
            <a:r>
              <a:rPr lang="zh-CN" altLang="en-US" sz="1600" noProof="1">
                <a:solidFill>
                  <a:srgbClr val="00B0F0"/>
                </a:solidFill>
                <a:latin typeface="Consolas" panose="020B0609020204030204" charset="0"/>
                <a:ea typeface="+mn-ea"/>
              </a:rPr>
              <a:t>       </a:t>
            </a:r>
            <a:r>
              <a:rPr lang="zh-CN" altLang="en-US" sz="1600" noProof="1">
                <a:solidFill>
                  <a:srgbClr val="0000FF"/>
                </a:solidFill>
                <a:latin typeface="Consolas" panose="020B0609020204030204" charset="0"/>
                <a:ea typeface="+mn-ea"/>
              </a:rPr>
              <a:t>[1, 2, 3, 4]</a:t>
            </a:r>
            <a:endParaRPr lang="zh-CN" altLang="en-US" sz="1600" noProof="1">
              <a:solidFill>
                <a:srgbClr val="FF0000"/>
              </a:solidFill>
              <a:latin typeface="Consolas" panose="020B0609020204030204" charset="0"/>
              <a:ea typeface="+mn-ea"/>
            </a:endParaRPr>
          </a:p>
        </p:txBody>
      </p:sp>
      <p:grpSp>
        <p:nvGrpSpPr>
          <p:cNvPr id="4" name="组合 114"/>
          <p:cNvGrpSpPr/>
          <p:nvPr/>
        </p:nvGrpSpPr>
        <p:grpSpPr>
          <a:xfrm>
            <a:off x="-828600" y="76412"/>
            <a:ext cx="6225040" cy="662730"/>
            <a:chOff x="-482927" y="3380765"/>
            <a:chExt cx="6225040" cy="662730"/>
          </a:xfrm>
        </p:grpSpPr>
        <p:grpSp>
          <p:nvGrpSpPr>
            <p:cNvPr id="5" name="组合 105"/>
            <p:cNvGrpSpPr/>
            <p:nvPr/>
          </p:nvGrpSpPr>
          <p:grpSpPr>
            <a:xfrm>
              <a:off x="-482927" y="3380765"/>
              <a:ext cx="6225040" cy="662730"/>
              <a:chOff x="-482927" y="3380765"/>
              <a:chExt cx="6225040" cy="662730"/>
            </a:xfrm>
          </p:grpSpPr>
          <p:sp>
            <p:nvSpPr>
              <p:cNvPr id="7"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8"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6" name="图片 5" descr="12.jpg"/>
            <p:cNvPicPr>
              <a:picLocks noChangeAspect="1"/>
            </p:cNvPicPr>
            <p:nvPr/>
          </p:nvPicPr>
          <p:blipFill>
            <a:blip r:embed="rId3" cstate="print"/>
            <a:stretch>
              <a:fillRect/>
            </a:stretch>
          </p:blipFill>
          <p:spPr>
            <a:xfrm>
              <a:off x="1115929" y="3530600"/>
              <a:ext cx="446172" cy="431048"/>
            </a:xfrm>
            <a:prstGeom prst="rect">
              <a:avLst/>
            </a:prstGeom>
          </p:spPr>
        </p:pic>
      </p:grpSp>
      <p:sp>
        <p:nvSpPr>
          <p:cNvPr id="9" name="矩形 8"/>
          <p:cNvSpPr/>
          <p:nvPr/>
        </p:nvSpPr>
        <p:spPr>
          <a:xfrm>
            <a:off x="387807" y="997510"/>
            <a:ext cx="5219699"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用于序列操作的常用内置函数</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34</a:t>
            </a:fld>
            <a:endParaRPr lang="zh-CN" altLang="en-US" dirty="0"/>
          </a:p>
        </p:txBody>
      </p:sp>
      <p:pic>
        <p:nvPicPr>
          <p:cNvPr id="3" name="图片 2"/>
          <p:cNvPicPr>
            <a:picLocks noChangeAspect="1"/>
          </p:cNvPicPr>
          <p:nvPr/>
        </p:nvPicPr>
        <p:blipFill>
          <a:blip r:embed="rId4"/>
          <a:stretch>
            <a:fillRect/>
          </a:stretch>
        </p:blipFill>
        <p:spPr>
          <a:xfrm>
            <a:off x="984838" y="1363637"/>
            <a:ext cx="7907642" cy="1345283"/>
          </a:xfrm>
          <a:prstGeom prst="rect">
            <a:avLst/>
          </a:prstGeom>
        </p:spPr>
      </p:pic>
      <p:pic>
        <p:nvPicPr>
          <p:cNvPr id="10" name="图片 9"/>
          <p:cNvPicPr>
            <a:picLocks noChangeAspect="1"/>
          </p:cNvPicPr>
          <p:nvPr/>
        </p:nvPicPr>
        <p:blipFill>
          <a:blip r:embed="rId5"/>
          <a:stretch>
            <a:fillRect/>
          </a:stretch>
        </p:blipFill>
        <p:spPr>
          <a:xfrm>
            <a:off x="680363" y="1268760"/>
            <a:ext cx="8448282" cy="3467341"/>
          </a:xfrm>
          <a:prstGeom prst="rect">
            <a:avLst/>
          </a:prstGeom>
        </p:spPr>
      </p:pic>
      <p:sp>
        <p:nvSpPr>
          <p:cNvPr id="11" name="文本框 10">
            <a:extLst>
              <a:ext uri="{FF2B5EF4-FFF2-40B4-BE49-F238E27FC236}">
                <a16:creationId xmlns:a16="http://schemas.microsoft.com/office/drawing/2014/main" id="{99125909-318D-5CA3-1FD6-E04F7D3C4493}"/>
              </a:ext>
            </a:extLst>
          </p:cNvPr>
          <p:cNvSpPr txBox="1"/>
          <p:nvPr/>
        </p:nvSpPr>
        <p:spPr>
          <a:xfrm>
            <a:off x="683568" y="5515815"/>
            <a:ext cx="7978124" cy="1077218"/>
          </a:xfrm>
          <a:prstGeom prst="rect">
            <a:avLst/>
          </a:prstGeom>
          <a:solidFill>
            <a:schemeClr val="accent2"/>
          </a:solidFill>
          <a:effectLst>
            <a:glow rad="139700">
              <a:schemeClr val="accent2">
                <a:satMod val="175000"/>
                <a:alpha val="40000"/>
              </a:schemeClr>
            </a:glow>
          </a:effectLst>
        </p:spPr>
        <p:txBody>
          <a:bodyPr wrap="square" rtlCol="0">
            <a:spAutoFit/>
          </a:bodyPr>
          <a:lstStyle/>
          <a:p>
            <a:r>
              <a:rPr lang="en-US" altLang="zh-CN" sz="3200" dirty="0">
                <a:solidFill>
                  <a:schemeClr val="bg1"/>
                </a:solidFill>
              </a:rPr>
              <a:t>1.</a:t>
            </a:r>
            <a:r>
              <a:rPr lang="zh-CN" altLang="en-US" sz="3200" dirty="0">
                <a:solidFill>
                  <a:schemeClr val="bg1"/>
                </a:solidFill>
              </a:rPr>
              <a:t>看：求 数值   </a:t>
            </a:r>
            <a:r>
              <a:rPr lang="en-US" altLang="zh-CN" sz="3200" dirty="0">
                <a:solidFill>
                  <a:schemeClr val="bg1"/>
                </a:solidFill>
              </a:rPr>
              <a:t>OR </a:t>
            </a:r>
            <a:r>
              <a:rPr lang="zh-CN" altLang="en-US" sz="3200" dirty="0">
                <a:solidFill>
                  <a:schemeClr val="bg1"/>
                </a:solidFill>
              </a:rPr>
              <a:t>集合</a:t>
            </a:r>
            <a:r>
              <a:rPr lang="en-US" altLang="zh-CN" sz="3200" dirty="0">
                <a:solidFill>
                  <a:schemeClr val="bg1"/>
                </a:solidFill>
              </a:rPr>
              <a:t>+</a:t>
            </a:r>
          </a:p>
          <a:p>
            <a:r>
              <a:rPr lang="en-US" altLang="zh-CN" sz="3200" dirty="0">
                <a:solidFill>
                  <a:schemeClr val="bg1"/>
                </a:solidFill>
              </a:rPr>
              <a:t>2.</a:t>
            </a:r>
            <a:r>
              <a:rPr lang="zh-CN" altLang="en-US" sz="3200" dirty="0">
                <a:solidFill>
                  <a:schemeClr val="bg1"/>
                </a:solidFill>
              </a:rPr>
              <a:t>脱：一层方括号 判断 类型匹配 再 运算</a:t>
            </a:r>
          </a:p>
        </p:txBody>
      </p:sp>
      <p:graphicFrame>
        <p:nvGraphicFramePr>
          <p:cNvPr id="13" name="对象 12">
            <a:extLst>
              <a:ext uri="{FF2B5EF4-FFF2-40B4-BE49-F238E27FC236}">
                <a16:creationId xmlns:a16="http://schemas.microsoft.com/office/drawing/2014/main" id="{FFBFA7BB-F05A-9975-1A91-D4F219B7F534}"/>
              </a:ext>
            </a:extLst>
          </p:cNvPr>
          <p:cNvGraphicFramePr>
            <a:graphicFrameLocks noChangeAspect="1"/>
          </p:cNvGraphicFramePr>
          <p:nvPr>
            <p:extLst>
              <p:ext uri="{D42A27DB-BD31-4B8C-83A1-F6EECF244321}">
                <p14:modId xmlns:p14="http://schemas.microsoft.com/office/powerpoint/2010/main" val="795858849"/>
              </p:ext>
            </p:extLst>
          </p:nvPr>
        </p:nvGraphicFramePr>
        <p:xfrm>
          <a:off x="3275856" y="5661248"/>
          <a:ext cx="414046" cy="360040"/>
        </p:xfrm>
        <a:graphic>
          <a:graphicData uri="http://schemas.openxmlformats.org/presentationml/2006/ole">
            <mc:AlternateContent xmlns:mc="http://schemas.openxmlformats.org/markup-compatibility/2006">
              <mc:Choice xmlns:v="urn:schemas-microsoft-com:vml" Requires="v">
                <p:oleObj name="Equation" r:id="rId6" imgW="291960" imgH="253800" progId="Equation.DSMT4">
                  <p:embed/>
                </p:oleObj>
              </mc:Choice>
              <mc:Fallback>
                <p:oleObj name="Equation" r:id="rId6" imgW="291960" imgH="253800" progId="Equation.DSMT4">
                  <p:embed/>
                  <p:pic>
                    <p:nvPicPr>
                      <p:cNvPr id="0" name=""/>
                      <p:cNvPicPr/>
                      <p:nvPr/>
                    </p:nvPicPr>
                    <p:blipFill>
                      <a:blip r:embed="rId7"/>
                      <a:stretch>
                        <a:fillRect/>
                      </a:stretch>
                    </p:blipFill>
                    <p:spPr>
                      <a:xfrm>
                        <a:off x="3275856" y="5661248"/>
                        <a:ext cx="414046" cy="360040"/>
                      </a:xfrm>
                      <a:prstGeom prst="rect">
                        <a:avLst/>
                      </a:prstGeom>
                    </p:spPr>
                  </p:pic>
                </p:oleObj>
              </mc:Fallback>
            </mc:AlternateContent>
          </a:graphicData>
        </a:graphic>
      </p:graphicFrame>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56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56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56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1+#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656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6562">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6562">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6562">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6562">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6562">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6562">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6562">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6562">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6562">
                                            <p:txEl>
                                              <p:pRg st="12" end="1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6562">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6562">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6562">
                                            <p:txEl>
                                              <p:pRg st="15" end="1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wipe(down)">
                                      <p:cBhvr>
                                        <p:cTn id="61" dur="500"/>
                                        <p:tgtEl>
                                          <p:spTgt spid="10"/>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randombar(horizontal)">
                                      <p:cBhvr>
                                        <p:cTn id="66" dur="500"/>
                                        <p:tgtEl>
                                          <p:spTgt spid="11"/>
                                        </p:tgtEl>
                                      </p:cBhvr>
                                    </p:animEffect>
                                  </p:childTnLst>
                                </p:cTn>
                              </p:par>
                              <p:par>
                                <p:cTn id="67" presetID="14" presetClass="entr" presetSubtype="10" fill="hold" nodeType="with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randombar(horizontal)">
                                      <p:cBhvr>
                                        <p:cTn id="6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14"/>
          <p:cNvGrpSpPr/>
          <p:nvPr/>
        </p:nvGrpSpPr>
        <p:grpSpPr>
          <a:xfrm>
            <a:off x="-828600" y="76412"/>
            <a:ext cx="6225040" cy="662730"/>
            <a:chOff x="-482927" y="3380765"/>
            <a:chExt cx="6225040" cy="662730"/>
          </a:xfrm>
        </p:grpSpPr>
        <p:grpSp>
          <p:nvGrpSpPr>
            <p:cNvPr id="5" name="组合 105"/>
            <p:cNvGrpSpPr/>
            <p:nvPr/>
          </p:nvGrpSpPr>
          <p:grpSpPr>
            <a:xfrm>
              <a:off x="-482927" y="3380765"/>
              <a:ext cx="6225040" cy="662730"/>
              <a:chOff x="-482927" y="3380765"/>
              <a:chExt cx="6225040" cy="662730"/>
            </a:xfrm>
          </p:grpSpPr>
          <p:sp>
            <p:nvSpPr>
              <p:cNvPr id="7"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8"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6" name="图片 5"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9" name="矩形 8"/>
          <p:cNvSpPr/>
          <p:nvPr/>
        </p:nvSpPr>
        <p:spPr>
          <a:xfrm>
            <a:off x="387807" y="997510"/>
            <a:ext cx="5219699"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用于序列操作的常用内置函数</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1" name="内容占位符 2"/>
          <p:cNvSpPr txBox="1"/>
          <p:nvPr/>
        </p:nvSpPr>
        <p:spPr bwMode="auto">
          <a:xfrm>
            <a:off x="770256" y="1452065"/>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buClr>
                <a:srgbClr val="FF0000"/>
              </a:buClr>
              <a:buFont typeface="Wingdings" panose="05000000000000000000" charset="0"/>
              <a:buChar char="n"/>
            </a:pPr>
            <a:r>
              <a:rPr lang="en-US" altLang="zh-CN" sz="2400" noProof="1">
                <a:sym typeface="+mn-ea"/>
              </a:rPr>
              <a:t>zip()</a:t>
            </a:r>
            <a:r>
              <a:rPr lang="zh-CN" altLang="en-US" sz="2400" noProof="1">
                <a:sym typeface="+mn-ea"/>
              </a:rPr>
              <a:t>函数返回可迭代的</a:t>
            </a:r>
            <a:r>
              <a:rPr lang="en-US" altLang="zh-CN" sz="2400" noProof="1">
                <a:solidFill>
                  <a:srgbClr val="FF0000"/>
                </a:solidFill>
                <a:sym typeface="+mn-ea"/>
              </a:rPr>
              <a:t>zip</a:t>
            </a:r>
            <a:r>
              <a:rPr lang="zh-CN" altLang="en-US" sz="2400" noProof="1">
                <a:solidFill>
                  <a:srgbClr val="FF0000"/>
                </a:solidFill>
                <a:sym typeface="+mn-ea"/>
              </a:rPr>
              <a:t>对象</a:t>
            </a:r>
          </a:p>
          <a:p>
            <a:pPr marL="1905" indent="-344805">
              <a:lnSpc>
                <a:spcPct val="80000"/>
              </a:lnSpc>
              <a:buFont typeface="Arial" panose="020B0604020202020204" pitchFamily="34" charset="0"/>
              <a:buNone/>
            </a:pPr>
            <a:endParaRPr lang="zh-CN" altLang="en-US" sz="1500" noProof="1">
              <a:sym typeface="+mn-ea"/>
            </a:endParaRPr>
          </a:p>
        </p:txBody>
      </p:sp>
      <p:sp>
        <p:nvSpPr>
          <p:cNvPr id="12" name="文本占位符 56322"/>
          <p:cNvSpPr>
            <a:spLocks noGrp="1"/>
          </p:cNvSpPr>
          <p:nvPr>
            <p:ph idx="1"/>
          </p:nvPr>
        </p:nvSpPr>
        <p:spPr>
          <a:xfrm>
            <a:off x="770256" y="3363966"/>
            <a:ext cx="8229600" cy="4678451"/>
          </a:xfrm>
        </p:spPr>
        <p:txBody>
          <a:bodyPr anchor="t"/>
          <a:lstStyle/>
          <a:p>
            <a:pPr>
              <a:spcBef>
                <a:spcPts val="600"/>
              </a:spcBef>
              <a:spcAft>
                <a:spcPts val="0"/>
              </a:spcAft>
              <a:buClr>
                <a:srgbClr val="FF0000"/>
              </a:buClr>
              <a:buSzPct val="90000"/>
              <a:buFont typeface="Wingdings" panose="05000000000000000000" pitchFamily="2" charset="2"/>
              <a:buChar char="n"/>
            </a:pPr>
            <a:r>
              <a:rPr lang="en-US" altLang="zh-CN" sz="2400" dirty="0"/>
              <a:t>enumerate(</a:t>
            </a:r>
            <a:r>
              <a:rPr lang="zh-CN" altLang="en-US" sz="2400" dirty="0"/>
              <a:t>列表</a:t>
            </a:r>
            <a:r>
              <a:rPr lang="en-US" altLang="zh-CN" sz="2400" dirty="0"/>
              <a:t>):</a:t>
            </a:r>
            <a:r>
              <a:rPr lang="zh-CN" altLang="en-US" sz="2400" dirty="0"/>
              <a:t>枚举列表元素，</a:t>
            </a:r>
            <a:r>
              <a:rPr lang="zh-CN" altLang="en-US" sz="2400" dirty="0">
                <a:solidFill>
                  <a:srgbClr val="FF0000"/>
                </a:solidFill>
              </a:rPr>
              <a:t>返回枚举对象</a:t>
            </a:r>
            <a:endParaRPr lang="en-US" altLang="zh-CN" sz="2400" dirty="0">
              <a:solidFill>
                <a:srgbClr val="FF0000"/>
              </a:solidFill>
            </a:endParaRPr>
          </a:p>
          <a:p>
            <a:pPr lvl="1">
              <a:spcBef>
                <a:spcPts val="600"/>
              </a:spcBef>
              <a:spcAft>
                <a:spcPts val="0"/>
              </a:spcAft>
              <a:buClr>
                <a:srgbClr val="FF0000"/>
              </a:buClr>
              <a:buSzPct val="90000"/>
              <a:buFont typeface="Wingdings" panose="05000000000000000000" charset="0"/>
              <a:buChar char="§"/>
            </a:pPr>
            <a:r>
              <a:rPr lang="zh-CN" altLang="en-US" sz="2000" dirty="0"/>
              <a:t>其中每个元素为包含下标和值的元组。</a:t>
            </a:r>
            <a:endParaRPr lang="en-US" altLang="zh-CN" sz="2000" dirty="0"/>
          </a:p>
          <a:p>
            <a:pPr lvl="1">
              <a:spcBef>
                <a:spcPts val="600"/>
              </a:spcBef>
              <a:spcAft>
                <a:spcPts val="0"/>
              </a:spcAft>
              <a:buClr>
                <a:srgbClr val="FF0000"/>
              </a:buClr>
              <a:buSzPct val="90000"/>
              <a:buFont typeface="Wingdings" panose="05000000000000000000" charset="0"/>
              <a:buChar char="§"/>
            </a:pPr>
            <a:r>
              <a:rPr lang="zh-CN" altLang="en-US" sz="2000" dirty="0"/>
              <a:t>该函数对元组、字符串同样有效。</a:t>
            </a:r>
          </a:p>
          <a:p>
            <a:pPr>
              <a:lnSpc>
                <a:spcPct val="80000"/>
              </a:lnSpc>
              <a:buSzPct val="90000"/>
              <a:buNone/>
            </a:pPr>
            <a:endParaRPr lang="en-US" altLang="zh-CN" sz="1500" dirty="0"/>
          </a:p>
        </p:txBody>
      </p:sp>
      <p:sp>
        <p:nvSpPr>
          <p:cNvPr id="3" name="矩形 2"/>
          <p:cNvSpPr/>
          <p:nvPr/>
        </p:nvSpPr>
        <p:spPr>
          <a:xfrm>
            <a:off x="2051720" y="1876556"/>
            <a:ext cx="5544616" cy="1495794"/>
          </a:xfrm>
          <a:prstGeom prst="rect">
            <a:avLst/>
          </a:prstGeom>
        </p:spPr>
        <p:txBody>
          <a:bodyPr wrap="square">
            <a:spAutoFit/>
          </a:bodyPr>
          <a:lstStyle/>
          <a:p>
            <a:pPr marL="1905" indent="-344805">
              <a:lnSpc>
                <a:spcPct val="80000"/>
              </a:lnSpc>
              <a:buClr>
                <a:srgbClr val="FF0000"/>
              </a:buClr>
              <a:buFont typeface="Wingdings" panose="05000000000000000000" pitchFamily="2" charset="2"/>
              <a:buChar char="ü"/>
            </a:pPr>
            <a:r>
              <a:rPr lang="zh-CN" altLang="en-US" sz="1600" noProof="1">
                <a:latin typeface="Consolas" panose="020B0609020204030204" charset="0"/>
                <a:sym typeface="+mn-ea"/>
              </a:rPr>
              <a:t>&gt;&gt;&gt; aList = [1, 2, 3]</a:t>
            </a:r>
            <a:endParaRPr lang="zh-CN" altLang="en-US" sz="1600" noProof="1">
              <a:latin typeface="Consolas" panose="020B0609020204030204" charset="0"/>
            </a:endParaRPr>
          </a:p>
          <a:p>
            <a:pPr marL="1905" indent="-344805">
              <a:lnSpc>
                <a:spcPct val="80000"/>
              </a:lnSpc>
              <a:buFont typeface="Arial" panose="020B0604020202020204" pitchFamily="34" charset="0"/>
              <a:buNone/>
            </a:pPr>
            <a:r>
              <a:rPr lang="zh-CN" altLang="en-US" sz="1600" noProof="1">
                <a:latin typeface="Consolas" panose="020B0609020204030204" charset="0"/>
                <a:sym typeface="+mn-ea"/>
              </a:rPr>
              <a:t>   &gt;&gt;&gt; bList = [4, 5, 6]</a:t>
            </a:r>
            <a:endParaRPr lang="zh-CN" altLang="en-US" sz="1600" noProof="1">
              <a:latin typeface="Consolas" panose="020B0609020204030204" charset="0"/>
            </a:endParaRPr>
          </a:p>
          <a:p>
            <a:pPr marL="1905" indent="-344805">
              <a:lnSpc>
                <a:spcPct val="80000"/>
              </a:lnSpc>
              <a:buFont typeface="Arial" panose="020B0604020202020204" pitchFamily="34" charset="0"/>
              <a:buNone/>
            </a:pPr>
            <a:r>
              <a:rPr lang="zh-CN" altLang="en-US" sz="1600" noProof="1">
                <a:latin typeface="Consolas" panose="020B0609020204030204" charset="0"/>
                <a:sym typeface="+mn-ea"/>
              </a:rPr>
              <a:t>   &gt;&gt;&gt; cList = zip(a, b)</a:t>
            </a:r>
          </a:p>
          <a:p>
            <a:pPr marL="1905" indent="-344805">
              <a:lnSpc>
                <a:spcPct val="80000"/>
              </a:lnSpc>
              <a:buFont typeface="Arial" panose="020B0604020202020204" pitchFamily="34" charset="0"/>
              <a:buNone/>
            </a:pPr>
            <a:r>
              <a:rPr lang="zh-CN" altLang="en-US" sz="1600" noProof="1">
                <a:latin typeface="Consolas" panose="020B0609020204030204" charset="0"/>
                <a:sym typeface="+mn-ea"/>
              </a:rPr>
              <a:t>   &gt;&gt;&gt; cList</a:t>
            </a:r>
            <a:endParaRPr lang="zh-CN" altLang="en-US" sz="1600" noProof="1">
              <a:latin typeface="Consolas" panose="020B0609020204030204" charset="0"/>
            </a:endParaRPr>
          </a:p>
          <a:p>
            <a:pPr marL="1905" indent="-344805">
              <a:lnSpc>
                <a:spcPct val="80000"/>
              </a:lnSpc>
              <a:buFont typeface="Arial" panose="020B0604020202020204" pitchFamily="34" charset="0"/>
              <a:buNone/>
            </a:pPr>
            <a:r>
              <a:rPr lang="zh-CN" altLang="en-US" sz="1600" noProof="1">
                <a:solidFill>
                  <a:srgbClr val="0000FF"/>
                </a:solidFill>
                <a:latin typeface="Consolas" panose="020B0609020204030204" charset="0"/>
                <a:sym typeface="+mn-ea"/>
              </a:rPr>
              <a:t>   &lt;zip object at 0x0000000003728908&gt;</a:t>
            </a:r>
          </a:p>
          <a:p>
            <a:pPr marL="1905" indent="-344805">
              <a:lnSpc>
                <a:spcPct val="80000"/>
              </a:lnSpc>
              <a:buFont typeface="Arial" panose="020B0604020202020204" pitchFamily="34" charset="0"/>
              <a:buNone/>
            </a:pPr>
            <a:r>
              <a:rPr lang="zh-CN" altLang="en-US" sz="1600" noProof="1">
                <a:latin typeface="Consolas" panose="020B0609020204030204" charset="0"/>
                <a:sym typeface="+mn-ea"/>
              </a:rPr>
              <a:t>   &gt;&gt;&gt; list(cList)</a:t>
            </a:r>
          </a:p>
          <a:p>
            <a:pPr marL="1905" indent="-344805">
              <a:lnSpc>
                <a:spcPct val="80000"/>
              </a:lnSpc>
              <a:buFont typeface="Arial" panose="020B0604020202020204" pitchFamily="34" charset="0"/>
              <a:buNone/>
            </a:pPr>
            <a:r>
              <a:rPr lang="zh-CN" altLang="en-US" sz="1600" noProof="1">
                <a:solidFill>
                  <a:srgbClr val="0000FF"/>
                </a:solidFill>
                <a:latin typeface="Consolas" panose="020B0609020204030204" charset="0"/>
                <a:sym typeface="+mn-ea"/>
              </a:rPr>
              <a:t>   [(1, 4), (2, 5), (3, 6)]</a:t>
            </a:r>
          </a:p>
        </p:txBody>
      </p:sp>
      <p:sp>
        <p:nvSpPr>
          <p:cNvPr id="10" name="矩形 9"/>
          <p:cNvSpPr/>
          <p:nvPr/>
        </p:nvSpPr>
        <p:spPr>
          <a:xfrm>
            <a:off x="2195736" y="4659828"/>
            <a:ext cx="6210436" cy="1942070"/>
          </a:xfrm>
          <a:prstGeom prst="rect">
            <a:avLst/>
          </a:prstGeom>
        </p:spPr>
        <p:txBody>
          <a:bodyPr wrap="square">
            <a:spAutoFit/>
          </a:bodyPr>
          <a:lstStyle/>
          <a:p>
            <a:pPr marL="285750" indent="-285750">
              <a:lnSpc>
                <a:spcPct val="80000"/>
              </a:lnSpc>
              <a:buClr>
                <a:srgbClr val="FF0000"/>
              </a:buClr>
              <a:buSzPct val="90000"/>
              <a:buFont typeface="Wingdings" panose="05000000000000000000" pitchFamily="2" charset="2"/>
              <a:buChar char="ü"/>
            </a:pPr>
            <a:r>
              <a:rPr lang="en-US" altLang="zh-CN" dirty="0">
                <a:latin typeface="Consolas" panose="020B0609020204030204" charset="0"/>
              </a:rPr>
              <a:t>&gt;&gt;&gt; for item in enumerate('</a:t>
            </a:r>
            <a:r>
              <a:rPr lang="en-US" altLang="zh-CN" dirty="0" err="1">
                <a:latin typeface="Consolas" panose="020B0609020204030204" charset="0"/>
              </a:rPr>
              <a:t>abcdef</a:t>
            </a:r>
            <a:r>
              <a:rPr lang="en-US" altLang="zh-CN" dirty="0">
                <a:latin typeface="Consolas" panose="020B0609020204030204" charset="0"/>
              </a:rPr>
              <a:t>'):</a:t>
            </a:r>
          </a:p>
          <a:p>
            <a:pPr>
              <a:lnSpc>
                <a:spcPct val="80000"/>
              </a:lnSpc>
              <a:spcAft>
                <a:spcPts val="600"/>
              </a:spcAft>
              <a:buSzPct val="90000"/>
              <a:buNone/>
            </a:pPr>
            <a:r>
              <a:rPr lang="en-US" altLang="zh-CN" dirty="0">
                <a:latin typeface="Consolas" panose="020B0609020204030204" charset="0"/>
              </a:rPr>
              <a:t>      print(item)</a:t>
            </a:r>
          </a:p>
          <a:p>
            <a:pPr>
              <a:lnSpc>
                <a:spcPct val="80000"/>
              </a:lnSpc>
              <a:buSzPct val="90000"/>
              <a:buNone/>
            </a:pPr>
            <a:r>
              <a:rPr lang="en-US" altLang="zh-CN" dirty="0">
                <a:solidFill>
                  <a:srgbClr val="0000FF"/>
                </a:solidFill>
                <a:latin typeface="Consolas" panose="020B0609020204030204" charset="0"/>
              </a:rPr>
              <a:t>(0, 'a')</a:t>
            </a:r>
          </a:p>
          <a:p>
            <a:pPr>
              <a:lnSpc>
                <a:spcPct val="80000"/>
              </a:lnSpc>
              <a:buSzPct val="90000"/>
              <a:buNone/>
            </a:pPr>
            <a:r>
              <a:rPr lang="en-US" altLang="zh-CN" dirty="0">
                <a:solidFill>
                  <a:srgbClr val="0000FF"/>
                </a:solidFill>
                <a:latin typeface="Consolas" panose="020B0609020204030204" charset="0"/>
              </a:rPr>
              <a:t>(1, 'b')</a:t>
            </a:r>
          </a:p>
          <a:p>
            <a:pPr>
              <a:lnSpc>
                <a:spcPct val="80000"/>
              </a:lnSpc>
              <a:buSzPct val="90000"/>
              <a:buNone/>
            </a:pPr>
            <a:r>
              <a:rPr lang="en-US" altLang="zh-CN" dirty="0">
                <a:solidFill>
                  <a:srgbClr val="0000FF"/>
                </a:solidFill>
                <a:latin typeface="Consolas" panose="020B0609020204030204" charset="0"/>
              </a:rPr>
              <a:t>(2, 'c')</a:t>
            </a:r>
          </a:p>
          <a:p>
            <a:pPr>
              <a:lnSpc>
                <a:spcPct val="80000"/>
              </a:lnSpc>
              <a:buSzPct val="90000"/>
              <a:buNone/>
            </a:pPr>
            <a:r>
              <a:rPr lang="en-US" altLang="zh-CN" dirty="0">
                <a:solidFill>
                  <a:srgbClr val="0000FF"/>
                </a:solidFill>
                <a:latin typeface="Consolas" panose="020B0609020204030204" charset="0"/>
              </a:rPr>
              <a:t>(3, 'd')</a:t>
            </a:r>
          </a:p>
          <a:p>
            <a:pPr>
              <a:lnSpc>
                <a:spcPct val="80000"/>
              </a:lnSpc>
              <a:buSzPct val="90000"/>
              <a:buNone/>
            </a:pPr>
            <a:r>
              <a:rPr lang="en-US" altLang="zh-CN" dirty="0">
                <a:solidFill>
                  <a:srgbClr val="0000FF"/>
                </a:solidFill>
                <a:latin typeface="Consolas" panose="020B0609020204030204" charset="0"/>
              </a:rPr>
              <a:t>(4, 'e')</a:t>
            </a:r>
          </a:p>
          <a:p>
            <a:pPr>
              <a:lnSpc>
                <a:spcPct val="80000"/>
              </a:lnSpc>
              <a:buSzPct val="90000"/>
              <a:buNone/>
            </a:pPr>
            <a:r>
              <a:rPr lang="en-US" altLang="zh-CN" dirty="0">
                <a:solidFill>
                  <a:srgbClr val="0000FF"/>
                </a:solidFill>
                <a:latin typeface="Consolas" panose="020B0609020204030204" charset="0"/>
              </a:rPr>
              <a:t>(5, 'f')</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35</a:t>
            </a:fld>
            <a:endParaRPr lang="zh-CN" altLang="en-US" dirty="0"/>
          </a:p>
        </p:txBody>
      </p:sp>
      <p:sp>
        <p:nvSpPr>
          <p:cNvPr id="14" name="文本框 13"/>
          <p:cNvSpPr txBox="1"/>
          <p:nvPr/>
        </p:nvSpPr>
        <p:spPr>
          <a:xfrm>
            <a:off x="3453796" y="5517232"/>
            <a:ext cx="4987364" cy="317908"/>
          </a:xfrm>
          <a:prstGeom prst="rect">
            <a:avLst/>
          </a:prstGeom>
          <a:noFill/>
        </p:spPr>
        <p:txBody>
          <a:bodyPr wrap="square">
            <a:spAutoFit/>
          </a:bodyPr>
          <a:lstStyle/>
          <a:p>
            <a:pPr marL="285750" indent="-285750">
              <a:lnSpc>
                <a:spcPct val="80000"/>
              </a:lnSpc>
              <a:buClr>
                <a:srgbClr val="FF0000"/>
              </a:buClr>
              <a:buSzPct val="90000"/>
              <a:buFont typeface="Wingdings" panose="05000000000000000000" pitchFamily="2" charset="2"/>
              <a:buChar char="ü"/>
            </a:pPr>
            <a:r>
              <a:rPr lang="en-US" altLang="zh-CN" dirty="0">
                <a:latin typeface="Consolas" panose="020B0609020204030204" charset="0"/>
              </a:rPr>
              <a:t>&gt;&gt;&gt; list(enumerate('</a:t>
            </a:r>
            <a:r>
              <a:rPr lang="en-US" altLang="zh-CN" dirty="0" err="1">
                <a:latin typeface="Consolas" panose="020B0609020204030204" charset="0"/>
              </a:rPr>
              <a:t>abcdef</a:t>
            </a:r>
            <a:r>
              <a:rPr lang="en-US" altLang="zh-CN" dirty="0">
                <a:latin typeface="Consolas" panose="020B0609020204030204" charset="0"/>
              </a:rPr>
              <a:t>'))</a:t>
            </a:r>
          </a:p>
        </p:txBody>
      </p:sp>
      <p:sp>
        <p:nvSpPr>
          <p:cNvPr id="16" name="文本框 15"/>
          <p:cNvSpPr txBox="1"/>
          <p:nvPr/>
        </p:nvSpPr>
        <p:spPr>
          <a:xfrm>
            <a:off x="3779912" y="5808534"/>
            <a:ext cx="4987364" cy="369332"/>
          </a:xfrm>
          <a:prstGeom prst="rect">
            <a:avLst/>
          </a:prstGeom>
          <a:noFill/>
        </p:spPr>
        <p:txBody>
          <a:bodyPr wrap="square">
            <a:spAutoFit/>
          </a:bodyPr>
          <a:lstStyle/>
          <a:p>
            <a:r>
              <a:rPr lang="en-US" altLang="zh-CN" dirty="0">
                <a:solidFill>
                  <a:srgbClr val="0000FF"/>
                </a:solidFill>
              </a:rPr>
              <a:t>[(0, 'a'), (1, 'b'), (2, 'c'), (3, 'd'), (4, 'e'), (5, 'f')]</a:t>
            </a:r>
            <a:endParaRPr lang="zh-CN" altLang="en-US" dirty="0">
              <a:solidFill>
                <a:srgbClr val="0000FF"/>
              </a:solidFill>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10" grpId="0"/>
      <p:bldP spid="14" grpId="0"/>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文本占位符 57346"/>
          <p:cNvSpPr>
            <a:spLocks noGrp="1"/>
          </p:cNvSpPr>
          <p:nvPr>
            <p:ph idx="1"/>
          </p:nvPr>
        </p:nvSpPr>
        <p:spPr>
          <a:xfrm>
            <a:off x="759997" y="1434553"/>
            <a:ext cx="8229600" cy="4678451"/>
          </a:xfrm>
        </p:spPr>
        <p:txBody>
          <a:bodyPr/>
          <a:lstStyle/>
          <a:p>
            <a:pPr>
              <a:spcBef>
                <a:spcPts val="1200"/>
              </a:spcBef>
              <a:buClr>
                <a:srgbClr val="FF0000"/>
              </a:buClr>
              <a:buFont typeface="Wingdings" panose="05000000000000000000" charset="0"/>
              <a:buChar char="n"/>
            </a:pPr>
            <a:r>
              <a:rPr lang="en-US" altLang="x-none" sz="2400" b="1" noProof="1">
                <a:latin typeface="宋体" panose="02010600030101010101" pitchFamily="2" charset="-122"/>
              </a:rPr>
              <a:t>列表推导式使用非常简洁的方式来快速生成满足特定需求的列表，代码具有非常强的可读性。</a:t>
            </a:r>
          </a:p>
          <a:p>
            <a:pPr>
              <a:spcBef>
                <a:spcPts val="1200"/>
              </a:spcBef>
              <a:buClr>
                <a:srgbClr val="FF0000"/>
              </a:buClr>
              <a:buFont typeface="Wingdings" panose="05000000000000000000" charset="0"/>
              <a:buChar char="n"/>
            </a:pPr>
            <a:r>
              <a:rPr lang="zh-CN" altLang="en-US" sz="2400" b="1" noProof="1">
                <a:latin typeface="宋体" panose="02010600030101010101" pitchFamily="2" charset="-122"/>
              </a:rPr>
              <a:t>列表推导式语法形式为：</a:t>
            </a:r>
          </a:p>
          <a:p>
            <a:pPr marL="0" indent="0">
              <a:lnSpc>
                <a:spcPct val="80000"/>
              </a:lnSpc>
              <a:buNone/>
            </a:pPr>
            <a:endParaRPr lang="en-US" altLang="x-none" sz="1350" noProof="1">
              <a:latin typeface="Consolas" panose="020B0609020204030204" charset="0"/>
            </a:endParaRPr>
          </a:p>
          <a:p>
            <a:pPr marL="0" indent="0">
              <a:lnSpc>
                <a:spcPct val="80000"/>
              </a:lnSpc>
              <a:buNone/>
            </a:pPr>
            <a:r>
              <a:rPr lang="en-US" altLang="x-none" sz="1600" noProof="1">
                <a:latin typeface="Consolas" panose="020B0609020204030204" charset="0"/>
              </a:rPr>
              <a:t>    [expression for expr1 in sequence1 if condition1</a:t>
            </a:r>
          </a:p>
          <a:p>
            <a:pPr marL="0" indent="0">
              <a:lnSpc>
                <a:spcPct val="80000"/>
              </a:lnSpc>
              <a:buNone/>
            </a:pPr>
            <a:r>
              <a:rPr lang="en-US" altLang="x-none" sz="1600" noProof="1">
                <a:latin typeface="Consolas" panose="020B0609020204030204" charset="0"/>
              </a:rPr>
              <a:t>                for expr2 in sequence2 if condition2</a:t>
            </a:r>
          </a:p>
          <a:p>
            <a:pPr marL="0" indent="0">
              <a:lnSpc>
                <a:spcPct val="80000"/>
              </a:lnSpc>
              <a:buNone/>
            </a:pPr>
            <a:r>
              <a:rPr lang="en-US" altLang="x-none" sz="1600" noProof="1">
                <a:latin typeface="Consolas" panose="020B0609020204030204" charset="0"/>
              </a:rPr>
              <a:t>                for expr3 in sequence3 if condition3</a:t>
            </a:r>
          </a:p>
          <a:p>
            <a:pPr marL="0" indent="0">
              <a:lnSpc>
                <a:spcPct val="80000"/>
              </a:lnSpc>
              <a:buNone/>
            </a:pPr>
            <a:r>
              <a:rPr lang="en-US" altLang="x-none" sz="1600" noProof="1">
                <a:latin typeface="Consolas" panose="020B0609020204030204" charset="0"/>
              </a:rPr>
              <a:t>                ...</a:t>
            </a:r>
          </a:p>
          <a:p>
            <a:pPr marL="0" indent="0">
              <a:lnSpc>
                <a:spcPct val="80000"/>
              </a:lnSpc>
              <a:buNone/>
            </a:pPr>
            <a:r>
              <a:rPr lang="en-US" altLang="x-none" sz="1600" noProof="1">
                <a:latin typeface="Consolas" panose="020B0609020204030204" charset="0"/>
              </a:rPr>
              <a:t>                for exprN in sequenceN if conditionN]</a:t>
            </a:r>
          </a:p>
          <a:p>
            <a:pPr marL="1905" indent="-344805">
              <a:lnSpc>
                <a:spcPct val="80000"/>
              </a:lnSpc>
              <a:buNone/>
            </a:pPr>
            <a:endParaRPr lang="en-US" altLang="x-none" sz="1350" noProof="1">
              <a:latin typeface="Consolas" panose="020B0609020204030204" charset="0"/>
            </a:endParaRPr>
          </a:p>
        </p:txBody>
      </p:sp>
      <p:grpSp>
        <p:nvGrpSpPr>
          <p:cNvPr id="4" name="组合 114"/>
          <p:cNvGrpSpPr/>
          <p:nvPr/>
        </p:nvGrpSpPr>
        <p:grpSpPr>
          <a:xfrm>
            <a:off x="-828600" y="76412"/>
            <a:ext cx="6225040" cy="662730"/>
            <a:chOff x="-482927" y="3380765"/>
            <a:chExt cx="6225040" cy="662730"/>
          </a:xfrm>
        </p:grpSpPr>
        <p:grpSp>
          <p:nvGrpSpPr>
            <p:cNvPr id="5" name="组合 105"/>
            <p:cNvGrpSpPr/>
            <p:nvPr/>
          </p:nvGrpSpPr>
          <p:grpSpPr>
            <a:xfrm>
              <a:off x="-482927" y="3380765"/>
              <a:ext cx="6225040" cy="662730"/>
              <a:chOff x="-482927" y="3380765"/>
              <a:chExt cx="6225040" cy="662730"/>
            </a:xfrm>
          </p:grpSpPr>
          <p:sp>
            <p:nvSpPr>
              <p:cNvPr id="7"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8"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6" name="图片 5"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87806" y="997510"/>
            <a:ext cx="6344434" cy="437043"/>
          </a:xfrm>
          <a:prstGeom prst="rect">
            <a:avLst/>
          </a:prstGeom>
        </p:spPr>
        <p:txBody>
          <a:bodyPr wrap="squar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列表推导式</a:t>
            </a:r>
            <a:r>
              <a:rPr lang="en-US" altLang="zh-CN" sz="2400" b="1" dirty="0">
                <a:latin typeface="Times New Roman" panose="02020603050405020304" pitchFamily="18" charset="0"/>
                <a:ea typeface="仿宋" panose="02010609060101010101" pitchFamily="49" charset="-122"/>
              </a:rPr>
              <a:t>(</a:t>
            </a:r>
            <a:r>
              <a:rPr lang="en-US" altLang="zh-CN" sz="2400" b="1" dirty="0">
                <a:solidFill>
                  <a:srgbClr val="0000FF"/>
                </a:solidFill>
                <a:latin typeface="Times New Roman" panose="02020603050405020304" pitchFamily="18" charset="0"/>
                <a:ea typeface="仿宋" panose="02010609060101010101" pitchFamily="49" charset="-122"/>
              </a:rPr>
              <a:t>list comprehensions</a:t>
            </a:r>
            <a:r>
              <a:rPr lang="en-US" altLang="zh-CN" sz="2400" b="1" dirty="0">
                <a:latin typeface="Times New Roman" panose="02020603050405020304" pitchFamily="18" charset="0"/>
                <a:ea typeface="仿宋" panose="02010609060101010101" pitchFamily="49" charset="-122"/>
              </a:rPr>
              <a:t>)</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36</a:t>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34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34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347">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734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3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3243" y="1340768"/>
            <a:ext cx="7123253" cy="4678451"/>
          </a:xfrm>
        </p:spPr>
        <p:txBody>
          <a:bodyPr/>
          <a:lstStyle/>
          <a:p>
            <a:pPr marL="0" indent="0">
              <a:lnSpc>
                <a:spcPct val="130000"/>
              </a:lnSpc>
              <a:spcBef>
                <a:spcPts val="0"/>
              </a:spcBef>
              <a:buNone/>
            </a:pPr>
            <a:r>
              <a:rPr lang="en-US" sz="2000" b="1" noProof="1"/>
              <a:t>阿凡提与国王比赛下棋</a:t>
            </a:r>
            <a:r>
              <a:rPr lang="zh-CN" altLang="en-US" sz="2000" b="1" noProof="1"/>
              <a:t>，</a:t>
            </a:r>
            <a:r>
              <a:rPr lang="en-US" sz="2000" b="1" noProof="1"/>
              <a:t>国王说要是自己输了的话阿凡提想要</a:t>
            </a:r>
          </a:p>
          <a:p>
            <a:pPr marL="0" indent="0">
              <a:lnSpc>
                <a:spcPct val="130000"/>
              </a:lnSpc>
              <a:spcBef>
                <a:spcPts val="0"/>
              </a:spcBef>
              <a:buNone/>
            </a:pPr>
            <a:r>
              <a:rPr lang="en-US" sz="2000" b="1" noProof="1"/>
              <a:t>什么他都可以拿得出来</a:t>
            </a:r>
            <a:r>
              <a:rPr lang="zh-CN" altLang="en-US" sz="2000" b="1" noProof="1"/>
              <a:t>，</a:t>
            </a:r>
            <a:r>
              <a:rPr lang="en-US" sz="2000" b="1" noProof="1"/>
              <a:t>阿凡提说那就要点米吧</a:t>
            </a:r>
            <a:r>
              <a:rPr lang="zh-CN" altLang="en-US" sz="2000" b="1" noProof="1"/>
              <a:t>。</a:t>
            </a:r>
            <a:endParaRPr lang="en-US" altLang="zh-CN" sz="2000" b="1" noProof="1"/>
          </a:p>
          <a:p>
            <a:pPr marL="0" indent="0">
              <a:lnSpc>
                <a:spcPct val="130000"/>
              </a:lnSpc>
              <a:spcBef>
                <a:spcPts val="0"/>
              </a:spcBef>
              <a:buNone/>
            </a:pPr>
            <a:r>
              <a:rPr lang="en-US" sz="2000" b="1" noProof="1"/>
              <a:t>棋盘一共64个小格子，在第一个格子里放1粒米，第二个格子里放2粒米，第三个格子里放4粒米，第四个格子里放8粒米，以此类推，后面每个格子里的米都是前一个格子里的2倍，一直把64个格子都放满。需要多少粒米呢？</a:t>
            </a:r>
          </a:p>
          <a:p>
            <a:pPr marL="0" indent="0">
              <a:buNone/>
            </a:pPr>
            <a:endParaRPr lang="en-US" sz="1800" noProof="1">
              <a:latin typeface="Consolas" panose="020B0609020204030204" charset="0"/>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0" y="1412776"/>
            <a:ext cx="1661723" cy="1296144"/>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1554" y="3473554"/>
            <a:ext cx="2021210" cy="2021210"/>
          </a:xfrm>
          <a:prstGeom prst="rect">
            <a:avLst/>
          </a:prstGeom>
        </p:spPr>
      </p:pic>
      <p:sp>
        <p:nvSpPr>
          <p:cNvPr id="8" name="矩形 7"/>
          <p:cNvSpPr/>
          <p:nvPr/>
        </p:nvSpPr>
        <p:spPr>
          <a:xfrm>
            <a:off x="1944216" y="4149080"/>
            <a:ext cx="4572000" cy="923330"/>
          </a:xfrm>
          <a:prstGeom prst="rect">
            <a:avLst/>
          </a:prstGeom>
        </p:spPr>
        <p:txBody>
          <a:bodyPr>
            <a:spAutoFit/>
          </a:bodyPr>
          <a:lstStyle/>
          <a:p>
            <a:pPr marL="0" indent="0">
              <a:buNone/>
            </a:pPr>
            <a:r>
              <a:rPr lang="en-US" altLang="zh-CN" noProof="1">
                <a:latin typeface="Consolas" panose="020B0609020204030204" charset="0"/>
              </a:rPr>
              <a:t>&gt;&gt;&gt; sum([2**i for i in range(64)])</a:t>
            </a:r>
          </a:p>
          <a:p>
            <a:pPr marL="0" indent="0">
              <a:buNone/>
            </a:pPr>
            <a:r>
              <a:rPr lang="en-US" altLang="zh-CN" noProof="1">
                <a:solidFill>
                  <a:srgbClr val="0000FF"/>
                </a:solidFill>
                <a:latin typeface="Consolas" panose="020B0609020204030204" charset="0"/>
              </a:rPr>
              <a:t>18446744073709551615</a:t>
            </a:r>
          </a:p>
          <a:p>
            <a:pPr marL="0" indent="0">
              <a:buNone/>
            </a:pPr>
            <a:endParaRPr lang="en-US" altLang="zh-CN" noProof="1">
              <a:solidFill>
                <a:srgbClr val="00B0F0"/>
              </a:solidFill>
              <a:latin typeface="Consolas" panose="020B0609020204030204" charset="0"/>
            </a:endParaRPr>
          </a:p>
        </p:txBody>
      </p:sp>
      <p:sp>
        <p:nvSpPr>
          <p:cNvPr id="9" name="矩形 8"/>
          <p:cNvSpPr/>
          <p:nvPr/>
        </p:nvSpPr>
        <p:spPr>
          <a:xfrm>
            <a:off x="2051720" y="5146844"/>
            <a:ext cx="4572000" cy="646331"/>
          </a:xfrm>
          <a:prstGeom prst="rect">
            <a:avLst/>
          </a:prstGeom>
        </p:spPr>
        <p:txBody>
          <a:bodyPr>
            <a:spAutoFit/>
          </a:bodyPr>
          <a:lstStyle/>
          <a:p>
            <a:pPr marL="0" indent="0">
              <a:buNone/>
            </a:pPr>
            <a:r>
              <a:rPr lang="en-US" altLang="zh-CN" noProof="1">
                <a:latin typeface="Consolas" panose="020B0609020204030204" charset="0"/>
              </a:rPr>
              <a:t>&gt;&gt;&gt; int('1'*64, 2)</a:t>
            </a:r>
            <a:endParaRPr lang="en-US" altLang="zh-CN" noProof="1">
              <a:solidFill>
                <a:srgbClr val="00B0F0"/>
              </a:solidFill>
              <a:latin typeface="Consolas" panose="020B0609020204030204" charset="0"/>
            </a:endParaRPr>
          </a:p>
          <a:p>
            <a:pPr marL="0" indent="0">
              <a:buNone/>
            </a:pPr>
            <a:r>
              <a:rPr lang="en-US" altLang="zh-CN" noProof="1">
                <a:solidFill>
                  <a:srgbClr val="0000FF"/>
                </a:solidFill>
                <a:latin typeface="Consolas" panose="020B0609020204030204" charset="0"/>
              </a:rPr>
              <a:t>18446744073709551615</a:t>
            </a:r>
          </a:p>
        </p:txBody>
      </p:sp>
      <p:grpSp>
        <p:nvGrpSpPr>
          <p:cNvPr id="11" name="组合 114"/>
          <p:cNvGrpSpPr/>
          <p:nvPr/>
        </p:nvGrpSpPr>
        <p:grpSpPr>
          <a:xfrm>
            <a:off x="-828600" y="76412"/>
            <a:ext cx="6225040" cy="662730"/>
            <a:chOff x="-482927" y="3380765"/>
            <a:chExt cx="6225040" cy="662730"/>
          </a:xfrm>
        </p:grpSpPr>
        <p:grpSp>
          <p:nvGrpSpPr>
            <p:cNvPr id="12" name="组合 105"/>
            <p:cNvGrpSpPr/>
            <p:nvPr/>
          </p:nvGrpSpPr>
          <p:grpSpPr>
            <a:xfrm>
              <a:off x="-482927" y="3380765"/>
              <a:ext cx="6225040" cy="662730"/>
              <a:chOff x="-482927" y="3380765"/>
              <a:chExt cx="6225040" cy="662730"/>
            </a:xfrm>
          </p:grpSpPr>
          <p:sp>
            <p:nvSpPr>
              <p:cNvPr id="14"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5"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13" name="图片 12" descr="12.jpg"/>
            <p:cNvPicPr>
              <a:picLocks noChangeAspect="1"/>
            </p:cNvPicPr>
            <p:nvPr/>
          </p:nvPicPr>
          <p:blipFill>
            <a:blip r:embed="rId4" cstate="print"/>
            <a:stretch>
              <a:fillRect/>
            </a:stretch>
          </p:blipFill>
          <p:spPr>
            <a:xfrm>
              <a:off x="1115929" y="3530600"/>
              <a:ext cx="446172" cy="431048"/>
            </a:xfrm>
            <a:prstGeom prst="rect">
              <a:avLst/>
            </a:prstGeom>
          </p:spPr>
        </p:pic>
      </p:grpSp>
      <p:sp>
        <p:nvSpPr>
          <p:cNvPr id="16" name="矩形 15"/>
          <p:cNvSpPr/>
          <p:nvPr/>
        </p:nvSpPr>
        <p:spPr>
          <a:xfrm>
            <a:off x="387807" y="997510"/>
            <a:ext cx="341632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列表推导式的应用</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37</a:t>
            </a:fld>
            <a:endParaRPr lang="zh-CN" altLang="en-US" dirty="0"/>
          </a:p>
        </p:txBody>
      </p:sp>
      <p:graphicFrame>
        <p:nvGraphicFramePr>
          <p:cNvPr id="5" name="表格 5">
            <a:extLst>
              <a:ext uri="{FF2B5EF4-FFF2-40B4-BE49-F238E27FC236}">
                <a16:creationId xmlns:a16="http://schemas.microsoft.com/office/drawing/2014/main" id="{4725E527-233B-1F02-2517-B9660E70C517}"/>
              </a:ext>
            </a:extLst>
          </p:cNvPr>
          <p:cNvGraphicFramePr>
            <a:graphicFrameLocks noGrp="1"/>
          </p:cNvGraphicFramePr>
          <p:nvPr>
            <p:extLst>
              <p:ext uri="{D42A27DB-BD31-4B8C-83A1-F6EECF244321}">
                <p14:modId xmlns:p14="http://schemas.microsoft.com/office/powerpoint/2010/main" val="2323016648"/>
              </p:ext>
            </p:extLst>
          </p:nvPr>
        </p:nvGraphicFramePr>
        <p:xfrm>
          <a:off x="467544" y="3778240"/>
          <a:ext cx="6016304" cy="370840"/>
        </p:xfrm>
        <a:graphic>
          <a:graphicData uri="http://schemas.openxmlformats.org/drawingml/2006/table">
            <a:tbl>
              <a:tblPr firstRow="1" bandRow="1">
                <a:tableStyleId>{5C22544A-7EE6-4342-B048-85BDC9FD1C3A}</a:tableStyleId>
              </a:tblPr>
              <a:tblGrid>
                <a:gridCol w="859472">
                  <a:extLst>
                    <a:ext uri="{9D8B030D-6E8A-4147-A177-3AD203B41FA5}">
                      <a16:colId xmlns:a16="http://schemas.microsoft.com/office/drawing/2014/main" val="1032480859"/>
                    </a:ext>
                  </a:extLst>
                </a:gridCol>
                <a:gridCol w="859472">
                  <a:extLst>
                    <a:ext uri="{9D8B030D-6E8A-4147-A177-3AD203B41FA5}">
                      <a16:colId xmlns:a16="http://schemas.microsoft.com/office/drawing/2014/main" val="2917751262"/>
                    </a:ext>
                  </a:extLst>
                </a:gridCol>
                <a:gridCol w="859472">
                  <a:extLst>
                    <a:ext uri="{9D8B030D-6E8A-4147-A177-3AD203B41FA5}">
                      <a16:colId xmlns:a16="http://schemas.microsoft.com/office/drawing/2014/main" val="2723556207"/>
                    </a:ext>
                  </a:extLst>
                </a:gridCol>
                <a:gridCol w="859472">
                  <a:extLst>
                    <a:ext uri="{9D8B030D-6E8A-4147-A177-3AD203B41FA5}">
                      <a16:colId xmlns:a16="http://schemas.microsoft.com/office/drawing/2014/main" val="485649767"/>
                    </a:ext>
                  </a:extLst>
                </a:gridCol>
                <a:gridCol w="859472">
                  <a:extLst>
                    <a:ext uri="{9D8B030D-6E8A-4147-A177-3AD203B41FA5}">
                      <a16:colId xmlns:a16="http://schemas.microsoft.com/office/drawing/2014/main" val="2113449228"/>
                    </a:ext>
                  </a:extLst>
                </a:gridCol>
                <a:gridCol w="859472">
                  <a:extLst>
                    <a:ext uri="{9D8B030D-6E8A-4147-A177-3AD203B41FA5}">
                      <a16:colId xmlns:a16="http://schemas.microsoft.com/office/drawing/2014/main" val="266947788"/>
                    </a:ext>
                  </a:extLst>
                </a:gridCol>
                <a:gridCol w="859472">
                  <a:extLst>
                    <a:ext uri="{9D8B030D-6E8A-4147-A177-3AD203B41FA5}">
                      <a16:colId xmlns:a16="http://schemas.microsoft.com/office/drawing/2014/main" val="4269227586"/>
                    </a:ext>
                  </a:extLst>
                </a:gridCol>
              </a:tblGrid>
              <a:tr h="370840">
                <a:tc>
                  <a:txBody>
                    <a:bodyPr/>
                    <a:lstStyle/>
                    <a:p>
                      <a:r>
                        <a:rPr lang="en-US" altLang="zh-CN" dirty="0"/>
                        <a:t>2**63</a:t>
                      </a:r>
                      <a:endParaRPr lang="zh-CN" altLang="en-US" dirty="0"/>
                    </a:p>
                  </a:txBody>
                  <a:tcPr/>
                </a:tc>
                <a:tc>
                  <a:txBody>
                    <a:bodyPr/>
                    <a:lstStyle/>
                    <a:p>
                      <a:r>
                        <a:rPr lang="en-US" altLang="zh-CN" dirty="0"/>
                        <a:t>2**62</a:t>
                      </a:r>
                      <a:endParaRPr lang="zh-CN" altLang="en-US" dirty="0"/>
                    </a:p>
                  </a:txBody>
                  <a:tcPr/>
                </a:tc>
                <a:tc>
                  <a:txBody>
                    <a:bodyPr/>
                    <a:lstStyle/>
                    <a:p>
                      <a:r>
                        <a:rPr lang="en-US" altLang="zh-CN" dirty="0"/>
                        <a:t>…</a:t>
                      </a:r>
                      <a:endParaRPr lang="zh-CN" altLang="en-US" dirty="0"/>
                    </a:p>
                  </a:txBody>
                  <a:tcPr/>
                </a:tc>
                <a:tc>
                  <a:txBody>
                    <a:bodyPr/>
                    <a:lstStyle/>
                    <a:p>
                      <a:r>
                        <a:rPr lang="en-US" altLang="zh-CN" dirty="0"/>
                        <a:t>….</a:t>
                      </a:r>
                      <a:endParaRPr lang="zh-CN" altLang="en-US" dirty="0"/>
                    </a:p>
                  </a:txBody>
                  <a:tcPr/>
                </a:tc>
                <a:tc>
                  <a:txBody>
                    <a:bodyPr/>
                    <a:lstStyle/>
                    <a:p>
                      <a:r>
                        <a:rPr lang="en-US" altLang="zh-CN" dirty="0"/>
                        <a:t>2**2</a:t>
                      </a:r>
                      <a:endParaRPr lang="zh-CN" altLang="en-US" dirty="0"/>
                    </a:p>
                  </a:txBody>
                  <a:tcPr/>
                </a:tc>
                <a:tc>
                  <a:txBody>
                    <a:bodyPr/>
                    <a:lstStyle/>
                    <a:p>
                      <a:r>
                        <a:rPr lang="en-US" altLang="zh-CN" dirty="0"/>
                        <a:t>2**1</a:t>
                      </a:r>
                      <a:endParaRPr lang="zh-CN" altLang="en-US" dirty="0"/>
                    </a:p>
                  </a:txBody>
                  <a:tcPr/>
                </a:tc>
                <a:tc>
                  <a:txBody>
                    <a:bodyPr/>
                    <a:lstStyle/>
                    <a:p>
                      <a:r>
                        <a:rPr lang="en-US" altLang="zh-CN" dirty="0"/>
                        <a:t>2**0</a:t>
                      </a:r>
                      <a:endParaRPr lang="zh-CN" altLang="en-US" dirty="0"/>
                    </a:p>
                  </a:txBody>
                  <a:tcPr/>
                </a:tc>
                <a:extLst>
                  <a:ext uri="{0D108BD9-81ED-4DB2-BD59-A6C34878D82A}">
                    <a16:rowId xmlns:a16="http://schemas.microsoft.com/office/drawing/2014/main" val="550517618"/>
                  </a:ext>
                </a:extLst>
              </a:tr>
            </a:tbl>
          </a:graphicData>
        </a:graphic>
      </p:graphicFrame>
      <p:sp>
        <p:nvSpPr>
          <p:cNvPr id="6" name="文本框 5">
            <a:extLst>
              <a:ext uri="{FF2B5EF4-FFF2-40B4-BE49-F238E27FC236}">
                <a16:creationId xmlns:a16="http://schemas.microsoft.com/office/drawing/2014/main" id="{B7460A2E-778C-2675-2376-3A657C3C361E}"/>
              </a:ext>
            </a:extLst>
          </p:cNvPr>
          <p:cNvSpPr txBox="1"/>
          <p:nvPr/>
        </p:nvSpPr>
        <p:spPr>
          <a:xfrm>
            <a:off x="467544" y="4763922"/>
            <a:ext cx="6016304" cy="369332"/>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zh-CN" altLang="en-US" dirty="0"/>
              <a:t>上述值实际上对应的二进制数：</a:t>
            </a:r>
            <a:r>
              <a:rPr lang="en-US" altLang="zh-CN" dirty="0"/>
              <a:t>111111….1111     64</a:t>
            </a:r>
            <a:r>
              <a:rPr lang="zh-CN" altLang="en-US" dirty="0"/>
              <a:t>个</a:t>
            </a:r>
            <a:r>
              <a:rPr lang="en-US" altLang="zh-CN" dirty="0"/>
              <a:t>1</a:t>
            </a:r>
            <a:endParaRPr lang="zh-CN" altLang="en-US" dirty="0"/>
          </a:p>
        </p:txBody>
      </p:sp>
      <p:sp>
        <p:nvSpPr>
          <p:cNvPr id="10" name="文本框 9">
            <a:extLst>
              <a:ext uri="{FF2B5EF4-FFF2-40B4-BE49-F238E27FC236}">
                <a16:creationId xmlns:a16="http://schemas.microsoft.com/office/drawing/2014/main" id="{91C95FFF-351C-65A2-09B5-E210810DFE94}"/>
              </a:ext>
            </a:extLst>
          </p:cNvPr>
          <p:cNvSpPr txBox="1"/>
          <p:nvPr/>
        </p:nvSpPr>
        <p:spPr>
          <a:xfrm>
            <a:off x="1784375" y="6019219"/>
            <a:ext cx="184731" cy="369332"/>
          </a:xfrm>
          <a:prstGeom prst="rect">
            <a:avLst/>
          </a:prstGeom>
          <a:noFill/>
        </p:spPr>
        <p:txBody>
          <a:bodyPr vert="horz" wrap="none" rtlCol="0">
            <a:spAutoFit/>
          </a:bodyPr>
          <a:lstStyle/>
          <a:p>
            <a:endParaRPr lang="zh-CN" altLang="en-US" dirty="0"/>
          </a:p>
        </p:txBody>
      </p:sp>
      <p:pic>
        <p:nvPicPr>
          <p:cNvPr id="18" name="图片 17">
            <a:extLst>
              <a:ext uri="{FF2B5EF4-FFF2-40B4-BE49-F238E27FC236}">
                <a16:creationId xmlns:a16="http://schemas.microsoft.com/office/drawing/2014/main" id="{62BA2871-9101-5586-E043-78B558444324}"/>
              </a:ext>
            </a:extLst>
          </p:cNvPr>
          <p:cNvPicPr>
            <a:picLocks noChangeAspect="1"/>
          </p:cNvPicPr>
          <p:nvPr/>
        </p:nvPicPr>
        <p:blipFill>
          <a:blip r:embed="rId5"/>
          <a:stretch>
            <a:fillRect/>
          </a:stretch>
        </p:blipFill>
        <p:spPr>
          <a:xfrm>
            <a:off x="35496" y="3284915"/>
            <a:ext cx="8926691" cy="3241957"/>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barn(inVertical)">
                                      <p:cBhvr>
                                        <p:cTn id="5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6" grpId="0"/>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3" cstate="print"/>
            <a:stretch>
              <a:fillRect/>
            </a:stretch>
          </p:blipFill>
          <p:spPr>
            <a:xfrm>
              <a:off x="1115929" y="3530600"/>
              <a:ext cx="446172" cy="431048"/>
            </a:xfrm>
            <a:prstGeom prst="rect">
              <a:avLst/>
            </a:prstGeom>
          </p:spPr>
        </p:pic>
      </p:grpSp>
      <p:sp>
        <p:nvSpPr>
          <p:cNvPr id="10" name="矩形 9"/>
          <p:cNvSpPr/>
          <p:nvPr/>
        </p:nvSpPr>
        <p:spPr>
          <a:xfrm>
            <a:off x="387807" y="997510"/>
            <a:ext cx="2334293"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列表推导式</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38</a:t>
            </a:fld>
            <a:endParaRPr lang="zh-CN" altLang="en-US" dirty="0"/>
          </a:p>
        </p:txBody>
      </p:sp>
      <p:sp>
        <p:nvSpPr>
          <p:cNvPr id="11" name="文本框 10"/>
          <p:cNvSpPr txBox="1"/>
          <p:nvPr/>
        </p:nvSpPr>
        <p:spPr>
          <a:xfrm>
            <a:off x="713708" y="1340768"/>
            <a:ext cx="7716583" cy="2631490"/>
          </a:xfrm>
          <a:prstGeom prst="rect">
            <a:avLst/>
          </a:prstGeom>
          <a:noFill/>
        </p:spPr>
        <p:txBody>
          <a:bodyPr wrap="square">
            <a:spAutoFit/>
          </a:bodyPr>
          <a:lstStyle/>
          <a:p>
            <a:pPr marL="342900" indent="-342900" algn="l" latinLnBrk="1">
              <a:buFont typeface="Wingdings" panose="05000000000000000000" pitchFamily="2" charset="2"/>
              <a:buChar char="n"/>
            </a:pPr>
            <a:r>
              <a:rPr lang="zh-CN" altLang="en-US" sz="2400" b="1" dirty="0">
                <a:latin typeface="Consolas" panose="020B0609020204030204" charset="0"/>
                <a:ea typeface="仿宋" panose="02010609060101010101" pitchFamily="49" charset="-122"/>
              </a:rPr>
              <a:t>列表推导式（又称列表解析式）提供了一种简明扼要的方法来创建列表。</a:t>
            </a:r>
          </a:p>
          <a:p>
            <a:pPr marL="285750" indent="-285750" algn="l" latinLnBrk="1">
              <a:buClr>
                <a:srgbClr val="FF0000"/>
              </a:buClr>
              <a:buFont typeface="Wingdings" panose="05000000000000000000" pitchFamily="2" charset="2"/>
              <a:buChar char="n"/>
            </a:pPr>
            <a:r>
              <a:rPr lang="zh-CN" altLang="en-US" sz="1600" dirty="0">
                <a:latin typeface="Consolas" panose="020B0609020204030204" charset="0"/>
                <a:ea typeface="仿宋" panose="02010609060101010101" pitchFamily="49" charset="-122"/>
              </a:rPr>
              <a:t>它的结构是在一个中括号里包含一个表达式，然后是一个</a:t>
            </a:r>
            <a:r>
              <a:rPr lang="en-US" altLang="zh-CN" sz="1600" dirty="0">
                <a:latin typeface="Consolas" panose="020B0609020204030204" charset="0"/>
                <a:ea typeface="仿宋" panose="02010609060101010101" pitchFamily="49" charset="-122"/>
              </a:rPr>
              <a:t>for</a:t>
            </a:r>
            <a:r>
              <a:rPr lang="zh-CN" altLang="en-US" sz="1600" dirty="0">
                <a:latin typeface="Consolas" panose="020B0609020204030204" charset="0"/>
                <a:ea typeface="仿宋" panose="02010609060101010101" pitchFamily="49" charset="-122"/>
              </a:rPr>
              <a:t>语句，然后是 </a:t>
            </a:r>
            <a:r>
              <a:rPr lang="en-US" altLang="zh-CN" sz="1600" dirty="0">
                <a:latin typeface="Consolas" panose="020B0609020204030204" charset="0"/>
                <a:ea typeface="仿宋" panose="02010609060101010101" pitchFamily="49" charset="-122"/>
              </a:rPr>
              <a:t>0 </a:t>
            </a:r>
            <a:r>
              <a:rPr lang="zh-CN" altLang="en-US" sz="1600" dirty="0">
                <a:latin typeface="Consolas" panose="020B0609020204030204" charset="0"/>
                <a:ea typeface="仿宋" panose="02010609060101010101" pitchFamily="49" charset="-122"/>
              </a:rPr>
              <a:t>个或多个 </a:t>
            </a:r>
            <a:r>
              <a:rPr lang="en-US" altLang="zh-CN" sz="1600" dirty="0">
                <a:latin typeface="Consolas" panose="020B0609020204030204" charset="0"/>
                <a:ea typeface="仿宋" panose="02010609060101010101" pitchFamily="49" charset="-122"/>
              </a:rPr>
              <a:t>for </a:t>
            </a:r>
            <a:r>
              <a:rPr lang="zh-CN" altLang="en-US" sz="1600" dirty="0">
                <a:latin typeface="Consolas" panose="020B0609020204030204" charset="0"/>
                <a:ea typeface="仿宋" panose="02010609060101010101" pitchFamily="49" charset="-122"/>
              </a:rPr>
              <a:t>或者 </a:t>
            </a:r>
            <a:r>
              <a:rPr lang="en-US" altLang="zh-CN" sz="1600" dirty="0">
                <a:latin typeface="Consolas" panose="020B0609020204030204" charset="0"/>
                <a:ea typeface="仿宋" panose="02010609060101010101" pitchFamily="49" charset="-122"/>
              </a:rPr>
              <a:t>if </a:t>
            </a:r>
            <a:r>
              <a:rPr lang="zh-CN" altLang="en-US" sz="1600" dirty="0">
                <a:latin typeface="Consolas" panose="020B0609020204030204" charset="0"/>
                <a:ea typeface="仿宋" panose="02010609060101010101" pitchFamily="49" charset="-122"/>
              </a:rPr>
              <a:t>语句。那个表达式可以是任意的，意思是你可以在列表中放入任意类型的对象。返回结果将是一个新的列表，在这个以 </a:t>
            </a:r>
            <a:r>
              <a:rPr lang="en-US" altLang="zh-CN" sz="1600" dirty="0">
                <a:latin typeface="Consolas" panose="020B0609020204030204" charset="0"/>
                <a:ea typeface="仿宋" panose="02010609060101010101" pitchFamily="49" charset="-122"/>
              </a:rPr>
              <a:t>if </a:t>
            </a:r>
            <a:r>
              <a:rPr lang="zh-CN" altLang="en-US" sz="1600" dirty="0">
                <a:latin typeface="Consolas" panose="020B0609020204030204" charset="0"/>
                <a:ea typeface="仿宋" panose="02010609060101010101" pitchFamily="49" charset="-122"/>
              </a:rPr>
              <a:t>和 </a:t>
            </a:r>
            <a:r>
              <a:rPr lang="en-US" altLang="zh-CN" sz="1600" dirty="0">
                <a:latin typeface="Consolas" panose="020B0609020204030204" charset="0"/>
                <a:ea typeface="仿宋" panose="02010609060101010101" pitchFamily="49" charset="-122"/>
              </a:rPr>
              <a:t>for </a:t>
            </a:r>
            <a:r>
              <a:rPr lang="zh-CN" altLang="en-US" sz="1600" dirty="0">
                <a:latin typeface="Consolas" panose="020B0609020204030204" charset="0"/>
                <a:ea typeface="仿宋" panose="02010609060101010101" pitchFamily="49" charset="-122"/>
              </a:rPr>
              <a:t>语句为上下文的表达式运行完成之后产生。</a:t>
            </a:r>
            <a:endParaRPr lang="en-US" altLang="zh-CN" sz="1600" dirty="0">
              <a:latin typeface="Consolas" panose="020B0609020204030204" charset="0"/>
              <a:ea typeface="仿宋" panose="02010609060101010101" pitchFamily="49" charset="-122"/>
            </a:endParaRPr>
          </a:p>
          <a:p>
            <a:pPr marL="285750" indent="-285750">
              <a:spcBef>
                <a:spcPts val="300"/>
              </a:spcBef>
              <a:buClr>
                <a:srgbClr val="FF0000"/>
              </a:buClr>
              <a:buFont typeface="Wingdings" panose="05000000000000000000" pitchFamily="2" charset="2"/>
              <a:buChar char="n"/>
            </a:pPr>
            <a:r>
              <a:rPr lang="zh-CN" altLang="en-US" sz="1600" dirty="0">
                <a:latin typeface="Consolas" panose="020B0609020204030204" charset="0"/>
                <a:ea typeface="仿宋" panose="02010609060101010101" pitchFamily="49" charset="-122"/>
              </a:rPr>
              <a:t>列表推导式的执行顺序：</a:t>
            </a:r>
            <a:endParaRPr lang="en-US" altLang="zh-CN" sz="1600" dirty="0">
              <a:latin typeface="Consolas" panose="020B0609020204030204" charset="0"/>
              <a:ea typeface="仿宋" panose="02010609060101010101" pitchFamily="49" charset="-122"/>
            </a:endParaRPr>
          </a:p>
          <a:p>
            <a:pPr>
              <a:spcBef>
                <a:spcPts val="300"/>
              </a:spcBef>
              <a:buClr>
                <a:srgbClr val="FF0000"/>
              </a:buClr>
            </a:pPr>
            <a:r>
              <a:rPr lang="zh-CN" altLang="en-US" sz="1600" b="1" dirty="0">
                <a:latin typeface="Consolas" panose="020B0609020204030204" charset="0"/>
              </a:rPr>
              <a:t>  各语句之间是嵌套关系，左边第二个语句是最外层，依次往右进一层，左边第一条语句是最后一层。</a:t>
            </a:r>
          </a:p>
        </p:txBody>
      </p:sp>
      <p:sp>
        <p:nvSpPr>
          <p:cNvPr id="14" name="Rectangle 2"/>
          <p:cNvSpPr>
            <a:spLocks noChangeArrowheads="1"/>
          </p:cNvSpPr>
          <p:nvPr/>
        </p:nvSpPr>
        <p:spPr bwMode="auto">
          <a:xfrm>
            <a:off x="1259632" y="4232490"/>
            <a:ext cx="5622052" cy="30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57132" rIns="91440" bIns="57132"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666600"/>
                </a:solidFill>
                <a:effectLst/>
                <a:latin typeface="Consolas" panose="020B0609020204030204" charset="0"/>
                <a:ea typeface="Menlo"/>
              </a:rPr>
              <a:t>[</a:t>
            </a:r>
            <a:r>
              <a:rPr kumimoji="0" lang="zh-CN" altLang="zh-CN" sz="1200" b="0" i="0" u="none" strike="noStrike" cap="none" normalizeH="0" baseline="0" dirty="0">
                <a:ln>
                  <a:noFill/>
                </a:ln>
                <a:solidFill>
                  <a:srgbClr val="000000"/>
                </a:solidFill>
                <a:effectLst/>
                <a:latin typeface="Consolas" panose="020B0609020204030204" charset="0"/>
                <a:ea typeface="Menlo"/>
              </a:rPr>
              <a:t>x</a:t>
            </a:r>
            <a:r>
              <a:rPr kumimoji="0" lang="zh-CN" altLang="zh-CN" sz="1200" b="0" i="0" u="none" strike="noStrike" cap="none" normalizeH="0" baseline="0" dirty="0">
                <a:ln>
                  <a:noFill/>
                </a:ln>
                <a:solidFill>
                  <a:srgbClr val="666600"/>
                </a:solidFill>
                <a:effectLst/>
                <a:latin typeface="Consolas" panose="020B0609020204030204" charset="0"/>
                <a:ea typeface="Menlo"/>
              </a:rPr>
              <a:t>*</a:t>
            </a:r>
            <a:r>
              <a:rPr kumimoji="0" lang="zh-CN" altLang="zh-CN" sz="1200" b="0" i="0" u="none" strike="noStrike" cap="none" normalizeH="0" baseline="0" dirty="0">
                <a:ln>
                  <a:noFill/>
                </a:ln>
                <a:solidFill>
                  <a:srgbClr val="000000"/>
                </a:solidFill>
                <a:effectLst/>
                <a:latin typeface="Consolas" panose="020B0609020204030204" charset="0"/>
                <a:ea typeface="Menlo"/>
              </a:rPr>
              <a:t>y </a:t>
            </a:r>
            <a:r>
              <a:rPr kumimoji="0" lang="zh-CN" altLang="zh-CN" sz="1200" b="0" i="0" u="none" strike="noStrike" cap="none" normalizeH="0" baseline="0" dirty="0">
                <a:ln>
                  <a:noFill/>
                </a:ln>
                <a:solidFill>
                  <a:srgbClr val="000088"/>
                </a:solidFill>
                <a:effectLst/>
                <a:latin typeface="Consolas" panose="020B0609020204030204" charset="0"/>
                <a:ea typeface="Menlo"/>
              </a:rPr>
              <a:t>for</a:t>
            </a:r>
            <a:r>
              <a:rPr kumimoji="0" lang="zh-CN" altLang="zh-CN" sz="1200" b="0" i="0" u="none" strike="noStrike" cap="none" normalizeH="0" baseline="0" dirty="0">
                <a:ln>
                  <a:noFill/>
                </a:ln>
                <a:solidFill>
                  <a:srgbClr val="000000"/>
                </a:solidFill>
                <a:effectLst/>
                <a:latin typeface="Consolas" panose="020B0609020204030204" charset="0"/>
                <a:ea typeface="Menlo"/>
              </a:rPr>
              <a:t> x </a:t>
            </a:r>
            <a:r>
              <a:rPr kumimoji="0" lang="zh-CN" altLang="zh-CN" sz="1200" b="0" i="0" u="none" strike="noStrike" cap="none" normalizeH="0" baseline="0" dirty="0">
                <a:ln>
                  <a:noFill/>
                </a:ln>
                <a:solidFill>
                  <a:srgbClr val="000088"/>
                </a:solidFill>
                <a:effectLst/>
                <a:latin typeface="Consolas" panose="020B0609020204030204" charset="0"/>
                <a:ea typeface="Menlo"/>
              </a:rPr>
              <a:t>in</a:t>
            </a:r>
            <a:r>
              <a:rPr kumimoji="0" lang="zh-CN" altLang="zh-CN" sz="1200" b="0" i="0" u="none" strike="noStrike" cap="none" normalizeH="0" baseline="0" dirty="0">
                <a:ln>
                  <a:noFill/>
                </a:ln>
                <a:solidFill>
                  <a:srgbClr val="000000"/>
                </a:solidFill>
                <a:effectLst/>
                <a:latin typeface="Consolas" panose="020B0609020204030204" charset="0"/>
                <a:ea typeface="Menlo"/>
              </a:rPr>
              <a:t> range</a:t>
            </a:r>
            <a:r>
              <a:rPr kumimoji="0" lang="zh-CN" altLang="zh-CN" sz="1200" b="0" i="0" u="none" strike="noStrike" cap="none" normalizeH="0" baseline="0" dirty="0">
                <a:ln>
                  <a:noFill/>
                </a:ln>
                <a:solidFill>
                  <a:srgbClr val="666600"/>
                </a:solidFill>
                <a:effectLst/>
                <a:latin typeface="Consolas" panose="020B0609020204030204" charset="0"/>
                <a:ea typeface="Menlo"/>
              </a:rPr>
              <a:t>(</a:t>
            </a:r>
            <a:r>
              <a:rPr kumimoji="0" lang="zh-CN" altLang="zh-CN" sz="1200" b="0" i="0" u="none" strike="noStrike" cap="none" normalizeH="0" baseline="0" dirty="0">
                <a:ln>
                  <a:noFill/>
                </a:ln>
                <a:solidFill>
                  <a:srgbClr val="006666"/>
                </a:solidFill>
                <a:effectLst/>
                <a:latin typeface="Consolas" panose="020B0609020204030204" charset="0"/>
                <a:ea typeface="Menlo"/>
              </a:rPr>
              <a:t>1</a:t>
            </a:r>
            <a:r>
              <a:rPr kumimoji="0" lang="zh-CN" altLang="zh-CN" sz="1200" b="0" i="0" u="none" strike="noStrike" cap="none" normalizeH="0" baseline="0" dirty="0">
                <a:ln>
                  <a:noFill/>
                </a:ln>
                <a:solidFill>
                  <a:srgbClr val="666600"/>
                </a:solidFill>
                <a:effectLst/>
                <a:latin typeface="Consolas" panose="020B0609020204030204" charset="0"/>
                <a:ea typeface="Menlo"/>
              </a:rPr>
              <a:t>,</a:t>
            </a:r>
            <a:r>
              <a:rPr kumimoji="0" lang="zh-CN" altLang="zh-CN" sz="1200" b="0" i="0" u="none" strike="noStrike" cap="none" normalizeH="0" baseline="0" dirty="0">
                <a:ln>
                  <a:noFill/>
                </a:ln>
                <a:solidFill>
                  <a:srgbClr val="006666"/>
                </a:solidFill>
                <a:effectLst/>
                <a:latin typeface="Consolas" panose="020B0609020204030204" charset="0"/>
                <a:ea typeface="Menlo"/>
              </a:rPr>
              <a:t>5</a:t>
            </a:r>
            <a:r>
              <a:rPr kumimoji="0" lang="zh-CN" altLang="zh-CN" sz="1200" b="0" i="0" u="none" strike="noStrike" cap="none" normalizeH="0" baseline="0" dirty="0">
                <a:ln>
                  <a:noFill/>
                </a:ln>
                <a:solidFill>
                  <a:srgbClr val="666600"/>
                </a:solidFill>
                <a:effectLst/>
                <a:latin typeface="Consolas" panose="020B0609020204030204" charset="0"/>
                <a:ea typeface="Menlo"/>
              </a:rPr>
              <a:t>)</a:t>
            </a:r>
            <a:r>
              <a:rPr kumimoji="0" lang="zh-CN" altLang="zh-CN" sz="1200" b="0" i="0" u="none" strike="noStrike" cap="none" normalizeH="0" baseline="0" dirty="0">
                <a:ln>
                  <a:noFill/>
                </a:ln>
                <a:solidFill>
                  <a:srgbClr val="000000"/>
                </a:solidFill>
                <a:effectLst/>
                <a:latin typeface="Consolas" panose="020B0609020204030204" charset="0"/>
                <a:ea typeface="Menlo"/>
              </a:rPr>
              <a:t> </a:t>
            </a:r>
            <a:r>
              <a:rPr kumimoji="0" lang="zh-CN" altLang="zh-CN" sz="1200" b="0" i="0" u="none" strike="noStrike" cap="none" normalizeH="0" baseline="0" dirty="0">
                <a:ln>
                  <a:noFill/>
                </a:ln>
                <a:solidFill>
                  <a:srgbClr val="000088"/>
                </a:solidFill>
                <a:effectLst/>
                <a:latin typeface="Consolas" panose="020B0609020204030204" charset="0"/>
                <a:ea typeface="Menlo"/>
              </a:rPr>
              <a:t>if</a:t>
            </a:r>
            <a:r>
              <a:rPr kumimoji="0" lang="zh-CN" altLang="zh-CN" sz="1200" b="0" i="0" u="none" strike="noStrike" cap="none" normalizeH="0" baseline="0" dirty="0">
                <a:ln>
                  <a:noFill/>
                </a:ln>
                <a:solidFill>
                  <a:srgbClr val="000000"/>
                </a:solidFill>
                <a:effectLst/>
                <a:latin typeface="Consolas" panose="020B0609020204030204" charset="0"/>
                <a:ea typeface="Menlo"/>
              </a:rPr>
              <a:t> x </a:t>
            </a:r>
            <a:r>
              <a:rPr kumimoji="0" lang="zh-CN" altLang="zh-CN" sz="1200" b="0" i="0" u="none" strike="noStrike" cap="none" normalizeH="0" baseline="0" dirty="0">
                <a:ln>
                  <a:noFill/>
                </a:ln>
                <a:solidFill>
                  <a:srgbClr val="666600"/>
                </a:solidFill>
                <a:effectLst/>
                <a:latin typeface="Consolas" panose="020B0609020204030204" charset="0"/>
                <a:ea typeface="Menlo"/>
              </a:rPr>
              <a:t>&gt;</a:t>
            </a:r>
            <a:r>
              <a:rPr kumimoji="0" lang="zh-CN" altLang="zh-CN" sz="1200" b="0" i="0" u="none" strike="noStrike" cap="none" normalizeH="0" baseline="0" dirty="0">
                <a:ln>
                  <a:noFill/>
                </a:ln>
                <a:solidFill>
                  <a:srgbClr val="000000"/>
                </a:solidFill>
                <a:effectLst/>
                <a:latin typeface="Consolas" panose="020B0609020204030204" charset="0"/>
                <a:ea typeface="Menlo"/>
              </a:rPr>
              <a:t> </a:t>
            </a:r>
            <a:r>
              <a:rPr kumimoji="0" lang="zh-CN" altLang="zh-CN" sz="1200" b="0" i="0" u="none" strike="noStrike" cap="none" normalizeH="0" baseline="0" dirty="0">
                <a:ln>
                  <a:noFill/>
                </a:ln>
                <a:solidFill>
                  <a:srgbClr val="006666"/>
                </a:solidFill>
                <a:effectLst/>
                <a:latin typeface="Consolas" panose="020B0609020204030204" charset="0"/>
                <a:ea typeface="Menlo"/>
              </a:rPr>
              <a:t>2</a:t>
            </a:r>
            <a:r>
              <a:rPr kumimoji="0" lang="zh-CN" altLang="zh-CN" sz="1200" b="0" i="0" u="none" strike="noStrike" cap="none" normalizeH="0" baseline="0" dirty="0">
                <a:ln>
                  <a:noFill/>
                </a:ln>
                <a:solidFill>
                  <a:srgbClr val="000000"/>
                </a:solidFill>
                <a:effectLst/>
                <a:latin typeface="Consolas" panose="020B0609020204030204" charset="0"/>
                <a:ea typeface="Menlo"/>
              </a:rPr>
              <a:t> </a:t>
            </a:r>
            <a:r>
              <a:rPr kumimoji="0" lang="zh-CN" altLang="zh-CN" sz="1200" b="0" i="0" u="none" strike="noStrike" cap="none" normalizeH="0" baseline="0" dirty="0">
                <a:ln>
                  <a:noFill/>
                </a:ln>
                <a:solidFill>
                  <a:srgbClr val="000088"/>
                </a:solidFill>
                <a:effectLst/>
                <a:latin typeface="Consolas" panose="020B0609020204030204" charset="0"/>
                <a:ea typeface="Menlo"/>
              </a:rPr>
              <a:t>for</a:t>
            </a:r>
            <a:r>
              <a:rPr kumimoji="0" lang="zh-CN" altLang="zh-CN" sz="1200" b="0" i="0" u="none" strike="noStrike" cap="none" normalizeH="0" baseline="0" dirty="0">
                <a:ln>
                  <a:noFill/>
                </a:ln>
                <a:solidFill>
                  <a:srgbClr val="000000"/>
                </a:solidFill>
                <a:effectLst/>
                <a:latin typeface="Consolas" panose="020B0609020204030204" charset="0"/>
                <a:ea typeface="Menlo"/>
              </a:rPr>
              <a:t> y </a:t>
            </a:r>
            <a:r>
              <a:rPr kumimoji="0" lang="zh-CN" altLang="zh-CN" sz="1200" b="0" i="0" u="none" strike="noStrike" cap="none" normalizeH="0" baseline="0" dirty="0">
                <a:ln>
                  <a:noFill/>
                </a:ln>
                <a:solidFill>
                  <a:srgbClr val="000088"/>
                </a:solidFill>
                <a:effectLst/>
                <a:latin typeface="Consolas" panose="020B0609020204030204" charset="0"/>
                <a:ea typeface="Menlo"/>
              </a:rPr>
              <a:t>in</a:t>
            </a:r>
            <a:r>
              <a:rPr kumimoji="0" lang="zh-CN" altLang="zh-CN" sz="1200" b="0" i="0" u="none" strike="noStrike" cap="none" normalizeH="0" baseline="0" dirty="0">
                <a:ln>
                  <a:noFill/>
                </a:ln>
                <a:solidFill>
                  <a:srgbClr val="000000"/>
                </a:solidFill>
                <a:effectLst/>
                <a:latin typeface="Consolas" panose="020B0609020204030204" charset="0"/>
                <a:ea typeface="Menlo"/>
              </a:rPr>
              <a:t> range</a:t>
            </a:r>
            <a:r>
              <a:rPr kumimoji="0" lang="zh-CN" altLang="zh-CN" sz="1200" b="0" i="0" u="none" strike="noStrike" cap="none" normalizeH="0" baseline="0" dirty="0">
                <a:ln>
                  <a:noFill/>
                </a:ln>
                <a:solidFill>
                  <a:srgbClr val="666600"/>
                </a:solidFill>
                <a:effectLst/>
                <a:latin typeface="Consolas" panose="020B0609020204030204" charset="0"/>
                <a:ea typeface="Menlo"/>
              </a:rPr>
              <a:t>(</a:t>
            </a:r>
            <a:r>
              <a:rPr kumimoji="0" lang="zh-CN" altLang="zh-CN" sz="1200" b="0" i="0" u="none" strike="noStrike" cap="none" normalizeH="0" baseline="0" dirty="0">
                <a:ln>
                  <a:noFill/>
                </a:ln>
                <a:solidFill>
                  <a:srgbClr val="006666"/>
                </a:solidFill>
                <a:effectLst/>
                <a:latin typeface="Consolas" panose="020B0609020204030204" charset="0"/>
                <a:ea typeface="Menlo"/>
              </a:rPr>
              <a:t>1</a:t>
            </a:r>
            <a:r>
              <a:rPr kumimoji="0" lang="zh-CN" altLang="zh-CN" sz="1200" b="0" i="0" u="none" strike="noStrike" cap="none" normalizeH="0" baseline="0" dirty="0">
                <a:ln>
                  <a:noFill/>
                </a:ln>
                <a:solidFill>
                  <a:srgbClr val="666600"/>
                </a:solidFill>
                <a:effectLst/>
                <a:latin typeface="Consolas" panose="020B0609020204030204" charset="0"/>
                <a:ea typeface="Menlo"/>
              </a:rPr>
              <a:t>,</a:t>
            </a:r>
            <a:r>
              <a:rPr kumimoji="0" lang="zh-CN" altLang="zh-CN" sz="1200" b="0" i="0" u="none" strike="noStrike" cap="none" normalizeH="0" baseline="0" dirty="0">
                <a:ln>
                  <a:noFill/>
                </a:ln>
                <a:solidFill>
                  <a:srgbClr val="006666"/>
                </a:solidFill>
                <a:effectLst/>
                <a:latin typeface="Consolas" panose="020B0609020204030204" charset="0"/>
                <a:ea typeface="Menlo"/>
              </a:rPr>
              <a:t>4</a:t>
            </a:r>
            <a:r>
              <a:rPr kumimoji="0" lang="zh-CN" altLang="zh-CN" sz="1200" b="0" i="0" u="none" strike="noStrike" cap="none" normalizeH="0" baseline="0" dirty="0">
                <a:ln>
                  <a:noFill/>
                </a:ln>
                <a:solidFill>
                  <a:srgbClr val="666600"/>
                </a:solidFill>
                <a:effectLst/>
                <a:latin typeface="Consolas" panose="020B0609020204030204" charset="0"/>
                <a:ea typeface="Menlo"/>
              </a:rPr>
              <a:t>)</a:t>
            </a:r>
            <a:r>
              <a:rPr kumimoji="0" lang="zh-CN" altLang="zh-CN" sz="1200" b="0" i="0" u="none" strike="noStrike" cap="none" normalizeH="0" baseline="0" dirty="0">
                <a:ln>
                  <a:noFill/>
                </a:ln>
                <a:solidFill>
                  <a:srgbClr val="000000"/>
                </a:solidFill>
                <a:effectLst/>
                <a:latin typeface="Consolas" panose="020B0609020204030204" charset="0"/>
                <a:ea typeface="Menlo"/>
              </a:rPr>
              <a:t> </a:t>
            </a:r>
            <a:r>
              <a:rPr kumimoji="0" lang="zh-CN" altLang="zh-CN" sz="1200" b="0" i="0" u="none" strike="noStrike" cap="none" normalizeH="0" baseline="0" dirty="0">
                <a:ln>
                  <a:noFill/>
                </a:ln>
                <a:solidFill>
                  <a:srgbClr val="000088"/>
                </a:solidFill>
                <a:effectLst/>
                <a:latin typeface="Consolas" panose="020B0609020204030204" charset="0"/>
                <a:ea typeface="Menlo"/>
              </a:rPr>
              <a:t>if</a:t>
            </a:r>
            <a:r>
              <a:rPr kumimoji="0" lang="zh-CN" altLang="zh-CN" sz="1200" b="0" i="0" u="none" strike="noStrike" cap="none" normalizeH="0" baseline="0" dirty="0">
                <a:ln>
                  <a:noFill/>
                </a:ln>
                <a:solidFill>
                  <a:srgbClr val="000000"/>
                </a:solidFill>
                <a:effectLst/>
                <a:latin typeface="Consolas" panose="020B0609020204030204" charset="0"/>
                <a:ea typeface="Menlo"/>
              </a:rPr>
              <a:t> y </a:t>
            </a:r>
            <a:r>
              <a:rPr kumimoji="0" lang="zh-CN" altLang="zh-CN" sz="1200" b="0" i="0" u="none" strike="noStrike" cap="none" normalizeH="0" baseline="0" dirty="0">
                <a:ln>
                  <a:noFill/>
                </a:ln>
                <a:solidFill>
                  <a:srgbClr val="666600"/>
                </a:solidFill>
                <a:effectLst/>
                <a:latin typeface="Consolas" panose="020B0609020204030204" charset="0"/>
                <a:ea typeface="Menlo"/>
              </a:rPr>
              <a:t>&lt;</a:t>
            </a:r>
            <a:r>
              <a:rPr kumimoji="0" lang="zh-CN" altLang="zh-CN" sz="1200" b="0" i="0" u="none" strike="noStrike" cap="none" normalizeH="0" baseline="0" dirty="0">
                <a:ln>
                  <a:noFill/>
                </a:ln>
                <a:solidFill>
                  <a:srgbClr val="000000"/>
                </a:solidFill>
                <a:effectLst/>
                <a:latin typeface="Consolas" panose="020B0609020204030204" charset="0"/>
                <a:ea typeface="Menlo"/>
              </a:rPr>
              <a:t> </a:t>
            </a:r>
            <a:r>
              <a:rPr kumimoji="0" lang="zh-CN" altLang="zh-CN" sz="1200" b="0" i="0" u="none" strike="noStrike" cap="none" normalizeH="0" baseline="0" dirty="0">
                <a:ln>
                  <a:noFill/>
                </a:ln>
                <a:solidFill>
                  <a:srgbClr val="006666"/>
                </a:solidFill>
                <a:effectLst/>
                <a:latin typeface="Consolas" panose="020B0609020204030204" charset="0"/>
                <a:ea typeface="Menlo"/>
              </a:rPr>
              <a:t>3</a:t>
            </a:r>
            <a:r>
              <a:rPr kumimoji="0" lang="zh-CN" altLang="zh-CN" sz="1200" b="0" i="0" u="none" strike="noStrike" cap="none" normalizeH="0" baseline="0" dirty="0">
                <a:ln>
                  <a:noFill/>
                </a:ln>
                <a:solidFill>
                  <a:srgbClr val="666600"/>
                </a:solidFill>
                <a:effectLst/>
                <a:latin typeface="Consolas" panose="020B0609020204030204" charset="0"/>
                <a:ea typeface="Menlo"/>
              </a:rPr>
              <a:t>]</a:t>
            </a:r>
            <a:r>
              <a:rPr kumimoji="0" lang="zh-CN" altLang="zh-CN" sz="1200" b="0" i="0" u="none" strike="noStrike" cap="none" normalizeH="0" baseline="0" dirty="0">
                <a:ln>
                  <a:noFill/>
                </a:ln>
                <a:solidFill>
                  <a:schemeClr val="tx1"/>
                </a:solidFill>
                <a:effectLst/>
                <a:latin typeface="Consolas" panose="020B0609020204030204" charset="0"/>
              </a:rPr>
              <a:t> </a:t>
            </a:r>
          </a:p>
        </p:txBody>
      </p:sp>
      <p:sp>
        <p:nvSpPr>
          <p:cNvPr id="16" name="Rectangle 3"/>
          <p:cNvSpPr>
            <a:spLocks noChangeArrowheads="1"/>
          </p:cNvSpPr>
          <p:nvPr/>
        </p:nvSpPr>
        <p:spPr bwMode="auto">
          <a:xfrm>
            <a:off x="2419049" y="5263237"/>
            <a:ext cx="4217821" cy="1038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57132" rIns="91440" bIns="57132"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88"/>
                </a:solidFill>
                <a:effectLst/>
                <a:latin typeface="Consolas" panose="020B0609020204030204" charset="0"/>
                <a:ea typeface="Menlo"/>
              </a:rPr>
              <a:t>for</a:t>
            </a:r>
            <a:r>
              <a:rPr kumimoji="0" lang="zh-CN" altLang="zh-CN" sz="1200" b="0" i="0" u="none" strike="noStrike" cap="none" normalizeH="0" baseline="0" dirty="0">
                <a:ln>
                  <a:noFill/>
                </a:ln>
                <a:solidFill>
                  <a:srgbClr val="000000"/>
                </a:solidFill>
                <a:effectLst/>
                <a:latin typeface="Consolas" panose="020B0609020204030204" charset="0"/>
                <a:ea typeface="Menlo"/>
              </a:rPr>
              <a:t> x </a:t>
            </a:r>
            <a:r>
              <a:rPr kumimoji="0" lang="zh-CN" altLang="zh-CN" sz="1200" b="0" i="0" u="none" strike="noStrike" cap="none" normalizeH="0" baseline="0" dirty="0">
                <a:ln>
                  <a:noFill/>
                </a:ln>
                <a:solidFill>
                  <a:srgbClr val="000088"/>
                </a:solidFill>
                <a:effectLst/>
                <a:latin typeface="Consolas" panose="020B0609020204030204" charset="0"/>
                <a:ea typeface="Menlo"/>
              </a:rPr>
              <a:t>in</a:t>
            </a:r>
            <a:r>
              <a:rPr kumimoji="0" lang="zh-CN" altLang="zh-CN" sz="1200" b="0" i="0" u="none" strike="noStrike" cap="none" normalizeH="0" baseline="0" dirty="0">
                <a:ln>
                  <a:noFill/>
                </a:ln>
                <a:solidFill>
                  <a:srgbClr val="000000"/>
                </a:solidFill>
                <a:effectLst/>
                <a:latin typeface="Consolas" panose="020B0609020204030204" charset="0"/>
                <a:ea typeface="Menlo"/>
              </a:rPr>
              <a:t> range</a:t>
            </a:r>
            <a:r>
              <a:rPr kumimoji="0" lang="zh-CN" altLang="zh-CN" sz="1200" b="0" i="0" u="none" strike="noStrike" cap="none" normalizeH="0" baseline="0" dirty="0">
                <a:ln>
                  <a:noFill/>
                </a:ln>
                <a:solidFill>
                  <a:srgbClr val="666600"/>
                </a:solidFill>
                <a:effectLst/>
                <a:latin typeface="Consolas" panose="020B0609020204030204" charset="0"/>
                <a:ea typeface="Menlo"/>
              </a:rPr>
              <a:t>(</a:t>
            </a:r>
            <a:r>
              <a:rPr kumimoji="0" lang="zh-CN" altLang="zh-CN" sz="1200" b="0" i="0" u="none" strike="noStrike" cap="none" normalizeH="0" baseline="0" dirty="0">
                <a:ln>
                  <a:noFill/>
                </a:ln>
                <a:solidFill>
                  <a:srgbClr val="006666"/>
                </a:solidFill>
                <a:effectLst/>
                <a:latin typeface="Consolas" panose="020B0609020204030204" charset="0"/>
                <a:ea typeface="Menlo"/>
              </a:rPr>
              <a:t>1</a:t>
            </a:r>
            <a:r>
              <a:rPr kumimoji="0" lang="zh-CN" altLang="zh-CN" sz="1200" b="0" i="0" u="none" strike="noStrike" cap="none" normalizeH="0" baseline="0" dirty="0">
                <a:ln>
                  <a:noFill/>
                </a:ln>
                <a:solidFill>
                  <a:srgbClr val="666600"/>
                </a:solidFill>
                <a:effectLst/>
                <a:latin typeface="Consolas" panose="020B0609020204030204" charset="0"/>
                <a:ea typeface="Menlo"/>
              </a:rPr>
              <a:t>,</a:t>
            </a:r>
            <a:r>
              <a:rPr kumimoji="0" lang="zh-CN" altLang="zh-CN" sz="1200" b="0" i="0" u="none" strike="noStrike" cap="none" normalizeH="0" baseline="0" dirty="0">
                <a:ln>
                  <a:noFill/>
                </a:ln>
                <a:solidFill>
                  <a:srgbClr val="006666"/>
                </a:solidFill>
                <a:effectLst/>
                <a:latin typeface="Consolas" panose="020B0609020204030204" charset="0"/>
                <a:ea typeface="Menlo"/>
              </a:rPr>
              <a:t>5</a:t>
            </a:r>
            <a:r>
              <a:rPr kumimoji="0" lang="zh-CN" altLang="zh-CN" sz="1200" b="0" i="0" u="none" strike="noStrike" cap="none" normalizeH="0" baseline="0" dirty="0">
                <a:ln>
                  <a:noFill/>
                </a:ln>
                <a:solidFill>
                  <a:srgbClr val="666600"/>
                </a:solidFill>
                <a:effectLst/>
                <a:latin typeface="Consolas" panose="020B0609020204030204" charset="0"/>
                <a:ea typeface="Menlo"/>
              </a:rPr>
              <a:t>)</a:t>
            </a:r>
            <a:r>
              <a:rPr kumimoji="0" lang="zh-CN" altLang="zh-CN" sz="1200" b="0" i="0" u="none" strike="noStrike" cap="none" normalizeH="0" baseline="0" dirty="0">
                <a:ln>
                  <a:noFill/>
                </a:ln>
                <a:solidFill>
                  <a:srgbClr val="000000"/>
                </a:solidFill>
                <a:effectLst/>
                <a:latin typeface="Consolas" panose="020B0609020204030204" charset="0"/>
                <a:ea typeface="Menlo"/>
              </a:rPr>
              <a:t> </a:t>
            </a:r>
            <a:endParaRPr kumimoji="0" lang="en-US" altLang="zh-CN" sz="1200" b="0" i="0" u="none" strike="noStrike" cap="none" normalizeH="0" baseline="0" dirty="0">
              <a:ln>
                <a:noFill/>
              </a:ln>
              <a:solidFill>
                <a:srgbClr val="000000"/>
              </a:solidFill>
              <a:effectLst/>
              <a:latin typeface="Consolas" panose="020B0609020204030204" charset="0"/>
              <a:ea typeface="Menlo"/>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200" dirty="0">
                <a:solidFill>
                  <a:srgbClr val="000000"/>
                </a:solidFill>
                <a:latin typeface="Consolas" panose="020B0609020204030204" charset="0"/>
                <a:ea typeface="Menlo"/>
              </a:rPr>
              <a:t>	</a:t>
            </a:r>
            <a:r>
              <a:rPr kumimoji="0" lang="zh-CN" altLang="zh-CN" sz="1200" b="0" i="0" u="none" strike="noStrike" cap="none" normalizeH="0" baseline="0" dirty="0">
                <a:ln>
                  <a:noFill/>
                </a:ln>
                <a:solidFill>
                  <a:srgbClr val="000088"/>
                </a:solidFill>
                <a:effectLst/>
                <a:latin typeface="Consolas" panose="020B0609020204030204" charset="0"/>
                <a:ea typeface="Menlo"/>
              </a:rPr>
              <a:t>if</a:t>
            </a:r>
            <a:r>
              <a:rPr kumimoji="0" lang="zh-CN" altLang="zh-CN" sz="1200" b="0" i="0" u="none" strike="noStrike" cap="none" normalizeH="0" baseline="0" dirty="0">
                <a:ln>
                  <a:noFill/>
                </a:ln>
                <a:solidFill>
                  <a:srgbClr val="000000"/>
                </a:solidFill>
                <a:effectLst/>
                <a:latin typeface="Consolas" panose="020B0609020204030204" charset="0"/>
                <a:ea typeface="Menlo"/>
              </a:rPr>
              <a:t> x </a:t>
            </a:r>
            <a:r>
              <a:rPr kumimoji="0" lang="zh-CN" altLang="zh-CN" sz="1200" b="0" i="0" u="none" strike="noStrike" cap="none" normalizeH="0" baseline="0" dirty="0">
                <a:ln>
                  <a:noFill/>
                </a:ln>
                <a:solidFill>
                  <a:srgbClr val="666600"/>
                </a:solidFill>
                <a:effectLst/>
                <a:latin typeface="Consolas" panose="020B0609020204030204" charset="0"/>
                <a:ea typeface="Menlo"/>
              </a:rPr>
              <a:t>&gt;</a:t>
            </a:r>
            <a:r>
              <a:rPr kumimoji="0" lang="zh-CN" altLang="zh-CN" sz="1200" b="0" i="0" u="none" strike="noStrike" cap="none" normalizeH="0" baseline="0" dirty="0">
                <a:ln>
                  <a:noFill/>
                </a:ln>
                <a:solidFill>
                  <a:srgbClr val="000000"/>
                </a:solidFill>
                <a:effectLst/>
                <a:latin typeface="Consolas" panose="020B0609020204030204" charset="0"/>
                <a:ea typeface="Menlo"/>
              </a:rPr>
              <a:t> </a:t>
            </a:r>
            <a:r>
              <a:rPr kumimoji="0" lang="zh-CN" altLang="zh-CN" sz="1200" b="0" i="0" u="none" strike="noStrike" cap="none" normalizeH="0" baseline="0" dirty="0">
                <a:ln>
                  <a:noFill/>
                </a:ln>
                <a:solidFill>
                  <a:srgbClr val="006666"/>
                </a:solidFill>
                <a:effectLst/>
                <a:latin typeface="Consolas" panose="020B0609020204030204" charset="0"/>
                <a:ea typeface="Menlo"/>
              </a:rPr>
              <a:t>2</a:t>
            </a:r>
            <a:r>
              <a:rPr kumimoji="0" lang="zh-CN" altLang="zh-CN" sz="1200" b="0" i="0" u="none" strike="noStrike" cap="none" normalizeH="0" baseline="0" dirty="0">
                <a:ln>
                  <a:noFill/>
                </a:ln>
                <a:solidFill>
                  <a:srgbClr val="000000"/>
                </a:solidFill>
                <a:effectLst/>
                <a:latin typeface="Consolas" panose="020B0609020204030204" charset="0"/>
                <a:ea typeface="Menlo"/>
              </a:rPr>
              <a:t> </a:t>
            </a:r>
            <a:endParaRPr kumimoji="0" lang="en-US" altLang="zh-CN" sz="1200" b="0" i="0" u="none" strike="noStrike" cap="none" normalizeH="0" baseline="0" dirty="0">
              <a:ln>
                <a:noFill/>
              </a:ln>
              <a:solidFill>
                <a:srgbClr val="000000"/>
              </a:solidFill>
              <a:effectLst/>
              <a:latin typeface="Consolas" panose="020B0609020204030204" charset="0"/>
              <a:ea typeface="Menlo"/>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200" dirty="0">
                <a:solidFill>
                  <a:srgbClr val="000000"/>
                </a:solidFill>
                <a:latin typeface="Consolas" panose="020B0609020204030204" charset="0"/>
                <a:ea typeface="Menlo"/>
              </a:rPr>
              <a:t>		</a:t>
            </a:r>
            <a:r>
              <a:rPr kumimoji="0" lang="zh-CN" altLang="zh-CN" sz="1200" b="0" i="0" u="none" strike="noStrike" cap="none" normalizeH="0" baseline="0" dirty="0">
                <a:ln>
                  <a:noFill/>
                </a:ln>
                <a:solidFill>
                  <a:srgbClr val="000088"/>
                </a:solidFill>
                <a:effectLst/>
                <a:latin typeface="Consolas" panose="020B0609020204030204" charset="0"/>
                <a:ea typeface="Menlo"/>
              </a:rPr>
              <a:t>for</a:t>
            </a:r>
            <a:r>
              <a:rPr kumimoji="0" lang="zh-CN" altLang="zh-CN" sz="1200" b="0" i="0" u="none" strike="noStrike" cap="none" normalizeH="0" baseline="0" dirty="0">
                <a:ln>
                  <a:noFill/>
                </a:ln>
                <a:solidFill>
                  <a:srgbClr val="000000"/>
                </a:solidFill>
                <a:effectLst/>
                <a:latin typeface="Consolas" panose="020B0609020204030204" charset="0"/>
                <a:ea typeface="Menlo"/>
              </a:rPr>
              <a:t> y </a:t>
            </a:r>
            <a:r>
              <a:rPr kumimoji="0" lang="zh-CN" altLang="zh-CN" sz="1200" b="0" i="0" u="none" strike="noStrike" cap="none" normalizeH="0" baseline="0" dirty="0">
                <a:ln>
                  <a:noFill/>
                </a:ln>
                <a:solidFill>
                  <a:srgbClr val="000088"/>
                </a:solidFill>
                <a:effectLst/>
                <a:latin typeface="Consolas" panose="020B0609020204030204" charset="0"/>
                <a:ea typeface="Menlo"/>
              </a:rPr>
              <a:t>in</a:t>
            </a:r>
            <a:r>
              <a:rPr kumimoji="0" lang="zh-CN" altLang="zh-CN" sz="1200" b="0" i="0" u="none" strike="noStrike" cap="none" normalizeH="0" baseline="0" dirty="0">
                <a:ln>
                  <a:noFill/>
                </a:ln>
                <a:solidFill>
                  <a:srgbClr val="000000"/>
                </a:solidFill>
                <a:effectLst/>
                <a:latin typeface="Consolas" panose="020B0609020204030204" charset="0"/>
                <a:ea typeface="Menlo"/>
              </a:rPr>
              <a:t> range</a:t>
            </a:r>
            <a:r>
              <a:rPr kumimoji="0" lang="zh-CN" altLang="zh-CN" sz="1200" b="0" i="0" u="none" strike="noStrike" cap="none" normalizeH="0" baseline="0" dirty="0">
                <a:ln>
                  <a:noFill/>
                </a:ln>
                <a:solidFill>
                  <a:srgbClr val="666600"/>
                </a:solidFill>
                <a:effectLst/>
                <a:latin typeface="Consolas" panose="020B0609020204030204" charset="0"/>
                <a:ea typeface="Menlo"/>
              </a:rPr>
              <a:t>(</a:t>
            </a:r>
            <a:r>
              <a:rPr kumimoji="0" lang="zh-CN" altLang="zh-CN" sz="1200" b="0" i="0" u="none" strike="noStrike" cap="none" normalizeH="0" baseline="0" dirty="0">
                <a:ln>
                  <a:noFill/>
                </a:ln>
                <a:solidFill>
                  <a:srgbClr val="006666"/>
                </a:solidFill>
                <a:effectLst/>
                <a:latin typeface="Consolas" panose="020B0609020204030204" charset="0"/>
                <a:ea typeface="Menlo"/>
              </a:rPr>
              <a:t>1</a:t>
            </a:r>
            <a:r>
              <a:rPr kumimoji="0" lang="zh-CN" altLang="zh-CN" sz="1200" b="0" i="0" u="none" strike="noStrike" cap="none" normalizeH="0" baseline="0" dirty="0">
                <a:ln>
                  <a:noFill/>
                </a:ln>
                <a:solidFill>
                  <a:srgbClr val="666600"/>
                </a:solidFill>
                <a:effectLst/>
                <a:latin typeface="Consolas" panose="020B0609020204030204" charset="0"/>
                <a:ea typeface="Menlo"/>
              </a:rPr>
              <a:t>,</a:t>
            </a:r>
            <a:r>
              <a:rPr kumimoji="0" lang="zh-CN" altLang="zh-CN" sz="1200" b="0" i="0" u="none" strike="noStrike" cap="none" normalizeH="0" baseline="0" dirty="0">
                <a:ln>
                  <a:noFill/>
                </a:ln>
                <a:solidFill>
                  <a:srgbClr val="006666"/>
                </a:solidFill>
                <a:effectLst/>
                <a:latin typeface="Consolas" panose="020B0609020204030204" charset="0"/>
                <a:ea typeface="Menlo"/>
              </a:rPr>
              <a:t>4</a:t>
            </a:r>
            <a:r>
              <a:rPr kumimoji="0" lang="zh-CN" altLang="zh-CN" sz="1200" b="0" i="0" u="none" strike="noStrike" cap="none" normalizeH="0" baseline="0" dirty="0">
                <a:ln>
                  <a:noFill/>
                </a:ln>
                <a:solidFill>
                  <a:srgbClr val="666600"/>
                </a:solidFill>
                <a:effectLst/>
                <a:latin typeface="Consolas" panose="020B0609020204030204" charset="0"/>
                <a:ea typeface="Menlo"/>
              </a:rPr>
              <a:t>)</a:t>
            </a:r>
            <a:r>
              <a:rPr kumimoji="0" lang="zh-CN" altLang="zh-CN" sz="1200" b="0" i="0" u="none" strike="noStrike" cap="none" normalizeH="0" baseline="0" dirty="0">
                <a:ln>
                  <a:noFill/>
                </a:ln>
                <a:solidFill>
                  <a:srgbClr val="000000"/>
                </a:solidFill>
                <a:effectLst/>
                <a:latin typeface="Consolas" panose="020B0609020204030204" charset="0"/>
                <a:ea typeface="Menlo"/>
              </a:rPr>
              <a:t> </a:t>
            </a:r>
            <a:endParaRPr kumimoji="0" lang="en-US" altLang="zh-CN" sz="1200" b="0" i="0" u="none" strike="noStrike" cap="none" normalizeH="0" baseline="0" dirty="0">
              <a:ln>
                <a:noFill/>
              </a:ln>
              <a:solidFill>
                <a:srgbClr val="000000"/>
              </a:solidFill>
              <a:effectLst/>
              <a:latin typeface="Consolas" panose="020B0609020204030204" charset="0"/>
              <a:ea typeface="Menlo"/>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200" dirty="0">
                <a:solidFill>
                  <a:srgbClr val="000000"/>
                </a:solidFill>
                <a:latin typeface="Consolas" panose="020B0609020204030204" charset="0"/>
                <a:ea typeface="Menlo"/>
              </a:rPr>
              <a:t>			</a:t>
            </a:r>
            <a:r>
              <a:rPr kumimoji="0" lang="zh-CN" altLang="zh-CN" sz="1200" b="0" i="0" u="none" strike="noStrike" cap="none" normalizeH="0" baseline="0" dirty="0">
                <a:ln>
                  <a:noFill/>
                </a:ln>
                <a:solidFill>
                  <a:srgbClr val="000088"/>
                </a:solidFill>
                <a:effectLst/>
                <a:latin typeface="Consolas" panose="020B0609020204030204" charset="0"/>
                <a:ea typeface="Menlo"/>
              </a:rPr>
              <a:t>if</a:t>
            </a:r>
            <a:r>
              <a:rPr kumimoji="0" lang="zh-CN" altLang="zh-CN" sz="1200" b="0" i="0" u="none" strike="noStrike" cap="none" normalizeH="0" baseline="0" dirty="0">
                <a:ln>
                  <a:noFill/>
                </a:ln>
                <a:solidFill>
                  <a:srgbClr val="000000"/>
                </a:solidFill>
                <a:effectLst/>
                <a:latin typeface="Consolas" panose="020B0609020204030204" charset="0"/>
                <a:ea typeface="Menlo"/>
              </a:rPr>
              <a:t> y </a:t>
            </a:r>
            <a:r>
              <a:rPr kumimoji="0" lang="zh-CN" altLang="zh-CN" sz="1200" b="0" i="0" u="none" strike="noStrike" cap="none" normalizeH="0" baseline="0" dirty="0">
                <a:ln>
                  <a:noFill/>
                </a:ln>
                <a:solidFill>
                  <a:srgbClr val="666600"/>
                </a:solidFill>
                <a:effectLst/>
                <a:latin typeface="Consolas" panose="020B0609020204030204" charset="0"/>
                <a:ea typeface="Menlo"/>
              </a:rPr>
              <a:t>&lt;</a:t>
            </a:r>
            <a:r>
              <a:rPr kumimoji="0" lang="zh-CN" altLang="zh-CN" sz="1200" b="0" i="0" u="none" strike="noStrike" cap="none" normalizeH="0" baseline="0" dirty="0">
                <a:ln>
                  <a:noFill/>
                </a:ln>
                <a:solidFill>
                  <a:srgbClr val="000000"/>
                </a:solidFill>
                <a:effectLst/>
                <a:latin typeface="Consolas" panose="020B0609020204030204" charset="0"/>
                <a:ea typeface="Menlo"/>
              </a:rPr>
              <a:t> </a:t>
            </a:r>
            <a:r>
              <a:rPr kumimoji="0" lang="zh-CN" altLang="zh-CN" sz="1200" b="0" i="0" u="none" strike="noStrike" cap="none" normalizeH="0" baseline="0" dirty="0">
                <a:ln>
                  <a:noFill/>
                </a:ln>
                <a:solidFill>
                  <a:srgbClr val="006666"/>
                </a:solidFill>
                <a:effectLst/>
                <a:latin typeface="Consolas" panose="020B0609020204030204" charset="0"/>
                <a:ea typeface="Menlo"/>
              </a:rPr>
              <a:t>3</a:t>
            </a:r>
            <a:r>
              <a:rPr kumimoji="0" lang="zh-CN" altLang="zh-CN" sz="1200" b="0" i="0" u="none" strike="noStrike" cap="none" normalizeH="0" baseline="0" dirty="0">
                <a:ln>
                  <a:noFill/>
                </a:ln>
                <a:solidFill>
                  <a:srgbClr val="000000"/>
                </a:solidFill>
                <a:effectLst/>
                <a:latin typeface="Consolas" panose="020B0609020204030204" charset="0"/>
                <a:ea typeface="Menlo"/>
              </a:rPr>
              <a:t> </a:t>
            </a:r>
            <a:endParaRPr kumimoji="0" lang="en-US" altLang="zh-CN" sz="1200" b="0" i="0" u="none" strike="noStrike" cap="none" normalizeH="0" baseline="0" dirty="0">
              <a:ln>
                <a:noFill/>
              </a:ln>
              <a:solidFill>
                <a:srgbClr val="000000"/>
              </a:solidFill>
              <a:effectLst/>
              <a:latin typeface="Consolas" panose="020B0609020204030204" charset="0"/>
              <a:ea typeface="Menlo"/>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200" dirty="0">
                <a:solidFill>
                  <a:srgbClr val="000000"/>
                </a:solidFill>
                <a:latin typeface="Consolas" panose="020B0609020204030204" charset="0"/>
                <a:ea typeface="Menlo"/>
              </a:rPr>
              <a:t>				</a:t>
            </a:r>
            <a:r>
              <a:rPr kumimoji="0" lang="zh-CN" altLang="zh-CN" sz="1200" b="0" i="0" u="none" strike="noStrike" cap="none" normalizeH="0" baseline="0" dirty="0">
                <a:ln>
                  <a:noFill/>
                </a:ln>
                <a:solidFill>
                  <a:srgbClr val="000000"/>
                </a:solidFill>
                <a:effectLst/>
                <a:latin typeface="Consolas" panose="020B0609020204030204" charset="0"/>
                <a:ea typeface="Menlo"/>
              </a:rPr>
              <a:t>x</a:t>
            </a:r>
            <a:r>
              <a:rPr kumimoji="0" lang="zh-CN" altLang="zh-CN" sz="1200" b="0" i="0" u="none" strike="noStrike" cap="none" normalizeH="0" baseline="0" dirty="0">
                <a:ln>
                  <a:noFill/>
                </a:ln>
                <a:solidFill>
                  <a:srgbClr val="666600"/>
                </a:solidFill>
                <a:effectLst/>
                <a:latin typeface="Consolas" panose="020B0609020204030204" charset="0"/>
                <a:ea typeface="Menlo"/>
              </a:rPr>
              <a:t>*</a:t>
            </a:r>
            <a:r>
              <a:rPr kumimoji="0" lang="zh-CN" altLang="zh-CN" sz="1200" b="0" i="0" u="none" strike="noStrike" cap="none" normalizeH="0" baseline="0" dirty="0">
                <a:ln>
                  <a:noFill/>
                </a:ln>
                <a:solidFill>
                  <a:srgbClr val="000000"/>
                </a:solidFill>
                <a:effectLst/>
                <a:latin typeface="Consolas" panose="020B0609020204030204" charset="0"/>
                <a:ea typeface="Menlo"/>
              </a:rPr>
              <a:t>y</a:t>
            </a:r>
            <a:r>
              <a:rPr kumimoji="0" lang="zh-CN" altLang="zh-CN" sz="1200" b="0" i="0" u="none" strike="noStrike" cap="none" normalizeH="0" baseline="0" dirty="0">
                <a:ln>
                  <a:noFill/>
                </a:ln>
                <a:solidFill>
                  <a:schemeClr val="tx1"/>
                </a:solidFill>
                <a:effectLst/>
                <a:latin typeface="Consolas" panose="020B0609020204030204" charset="0"/>
              </a:rPr>
              <a:t> </a:t>
            </a:r>
          </a:p>
        </p:txBody>
      </p:sp>
      <p:sp>
        <p:nvSpPr>
          <p:cNvPr id="17" name="文本框 16"/>
          <p:cNvSpPr txBox="1"/>
          <p:nvPr/>
        </p:nvSpPr>
        <p:spPr>
          <a:xfrm>
            <a:off x="1691680" y="4716604"/>
            <a:ext cx="4985518" cy="276999"/>
          </a:xfrm>
          <a:prstGeom prst="rect">
            <a:avLst/>
          </a:prstGeom>
          <a:noFill/>
        </p:spPr>
        <p:txBody>
          <a:bodyPr wrap="square">
            <a:spAutoFit/>
          </a:bodyPr>
          <a:lstStyle/>
          <a:p>
            <a:r>
              <a:rPr lang="zh-CN" altLang="en-US" sz="1200" dirty="0">
                <a:latin typeface="Consolas" panose="020B0609020204030204" charset="0"/>
                <a:ea typeface="仿宋" panose="02010609060101010101" pitchFamily="49" charset="-122"/>
              </a:rPr>
              <a:t>它的执行顺序是</a:t>
            </a:r>
            <a:r>
              <a:rPr lang="en-US" altLang="zh-CN" sz="1200" dirty="0">
                <a:latin typeface="Consolas" panose="020B0609020204030204" charset="0"/>
                <a:ea typeface="仿宋" panose="02010609060101010101" pitchFamily="49" charset="-122"/>
              </a:rPr>
              <a:t>:</a:t>
            </a:r>
            <a:endParaRPr lang="zh-CN" altLang="en-US" sz="1200" dirty="0">
              <a:latin typeface="Consolas" panose="020B0609020204030204" charset="0"/>
              <a:ea typeface="仿宋" panose="02010609060101010101" pitchFamily="49" charset="-122"/>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70256" y="1340768"/>
            <a:ext cx="8229600" cy="4678451"/>
          </a:xfrm>
        </p:spPr>
        <p:txBody>
          <a:bodyPr/>
          <a:lstStyle/>
          <a:p>
            <a:pPr>
              <a:spcBef>
                <a:spcPts val="300"/>
              </a:spcBef>
              <a:buClr>
                <a:srgbClr val="FF0000"/>
              </a:buClr>
              <a:buFont typeface="Wingdings" panose="05000000000000000000" pitchFamily="2" charset="2"/>
              <a:buChar char="ü"/>
            </a:pPr>
            <a:r>
              <a:rPr lang="zh-CN" altLang="en-US" sz="2400" b="1" noProof="1">
                <a:latin typeface="Consolas" panose="020B0609020204030204" charset="0"/>
                <a:sym typeface="+mn-ea"/>
              </a:rPr>
              <a:t>元素生成过程</a:t>
            </a:r>
          </a:p>
          <a:p>
            <a:pPr marL="1905" indent="-344805">
              <a:lnSpc>
                <a:spcPct val="80000"/>
              </a:lnSpc>
              <a:buNone/>
            </a:pPr>
            <a:r>
              <a:rPr lang="en-US" altLang="x-none" sz="1600" noProof="1">
                <a:latin typeface="Consolas" panose="020B0609020204030204" charset="0"/>
                <a:sym typeface="+mn-ea"/>
              </a:rPr>
              <a:t>    </a:t>
            </a:r>
            <a:r>
              <a:rPr lang="en-US" altLang="x-none" sz="2000" noProof="1">
                <a:latin typeface="Consolas" panose="020B0609020204030204" charset="0"/>
                <a:sym typeface="+mn-ea"/>
              </a:rPr>
              <a:t>&gt;&gt;&gt; aList = [x*x for x in range(10)]</a:t>
            </a:r>
          </a:p>
          <a:p>
            <a:pPr marL="1905" indent="-344805">
              <a:lnSpc>
                <a:spcPct val="80000"/>
              </a:lnSpc>
              <a:buNone/>
            </a:pPr>
            <a:r>
              <a:rPr lang="en-US" altLang="x-none" sz="2000" noProof="1">
                <a:latin typeface="宋体" panose="02010600030101010101" pitchFamily="2" charset="-122"/>
              </a:rPr>
              <a:t>		</a:t>
            </a:r>
            <a:r>
              <a:rPr lang="en-US" altLang="x-none" sz="2000" noProof="1">
                <a:solidFill>
                  <a:srgbClr val="0000FF"/>
                </a:solidFill>
                <a:latin typeface="宋体" panose="02010600030101010101" pitchFamily="2" charset="-122"/>
              </a:rPr>
              <a:t>[0, 1, 4, 9, 16, 25, 36, 49, 64, 81]</a:t>
            </a:r>
          </a:p>
          <a:p>
            <a:pPr marL="1905" indent="-344805">
              <a:lnSpc>
                <a:spcPct val="80000"/>
              </a:lnSpc>
              <a:buNone/>
            </a:pPr>
            <a:r>
              <a:rPr lang="en-US" altLang="x-none" sz="2000" noProof="1">
                <a:latin typeface="宋体" panose="02010600030101010101" pitchFamily="2" charset="-122"/>
                <a:sym typeface="+mn-ea"/>
              </a:rPr>
              <a:t>    </a:t>
            </a:r>
            <a:r>
              <a:rPr lang="en-US" altLang="x-none" sz="2000" b="1" noProof="1">
                <a:latin typeface="宋体" panose="02010600030101010101" pitchFamily="2" charset="-122"/>
                <a:sym typeface="+mn-ea"/>
              </a:rPr>
              <a:t>相当于</a:t>
            </a:r>
            <a:endParaRPr lang="en-US" altLang="x-none" sz="2000" noProof="1">
              <a:latin typeface="宋体" panose="02010600030101010101" pitchFamily="2" charset="-122"/>
            </a:endParaRPr>
          </a:p>
          <a:p>
            <a:pPr marL="1905" indent="-344805">
              <a:lnSpc>
                <a:spcPct val="80000"/>
              </a:lnSpc>
              <a:buNone/>
            </a:pPr>
            <a:r>
              <a:rPr lang="en-US" altLang="x-none" sz="2000" noProof="1">
                <a:latin typeface="Consolas" panose="020B0609020204030204" charset="0"/>
                <a:sym typeface="+mn-ea"/>
              </a:rPr>
              <a:t>    &gt;&gt;&gt; aList = []</a:t>
            </a:r>
            <a:endParaRPr lang="en-US" altLang="x-none" sz="2000" noProof="1">
              <a:latin typeface="Consolas" panose="020B0609020204030204" charset="0"/>
            </a:endParaRPr>
          </a:p>
          <a:p>
            <a:pPr marL="1905" indent="-344805">
              <a:lnSpc>
                <a:spcPct val="80000"/>
              </a:lnSpc>
              <a:buNone/>
            </a:pPr>
            <a:r>
              <a:rPr lang="en-US" altLang="x-none" sz="2000" noProof="1">
                <a:latin typeface="Consolas" panose="020B0609020204030204" charset="0"/>
                <a:sym typeface="+mn-ea"/>
              </a:rPr>
              <a:t>    &gt;&gt;&gt; for x in range(10):</a:t>
            </a:r>
            <a:endParaRPr lang="en-US" altLang="x-none" sz="2000" noProof="1">
              <a:latin typeface="Consolas" panose="020B0609020204030204" charset="0"/>
            </a:endParaRPr>
          </a:p>
          <a:p>
            <a:pPr marL="1905" indent="-344805">
              <a:lnSpc>
                <a:spcPct val="80000"/>
              </a:lnSpc>
              <a:buNone/>
            </a:pPr>
            <a:r>
              <a:rPr lang="en-US" altLang="x-none" sz="2000" noProof="1">
                <a:latin typeface="Consolas" panose="020B0609020204030204" charset="0"/>
                <a:sym typeface="+mn-ea"/>
              </a:rPr>
              <a:t>	        aList.append(x*x)</a:t>
            </a:r>
            <a:endParaRPr lang="en-US" altLang="x-none" sz="2000" noProof="1">
              <a:latin typeface="宋体" panose="02010600030101010101" pitchFamily="2" charset="-122"/>
            </a:endParaRPr>
          </a:p>
          <a:p>
            <a:pPr marL="1905" indent="-344805">
              <a:lnSpc>
                <a:spcPct val="80000"/>
              </a:lnSpc>
              <a:buNone/>
            </a:pPr>
            <a:r>
              <a:rPr lang="zh-CN" altLang="en-US" sz="2000" noProof="1">
                <a:latin typeface="宋体" panose="02010600030101010101" pitchFamily="2" charset="-122"/>
                <a:sym typeface="+mn-ea"/>
              </a:rPr>
              <a:t>    </a:t>
            </a:r>
            <a:r>
              <a:rPr lang="zh-CN" altLang="en-US" sz="2000" b="1" noProof="1">
                <a:latin typeface="宋体" panose="02010600030101010101" pitchFamily="2" charset="-122"/>
                <a:sym typeface="+mn-ea"/>
              </a:rPr>
              <a:t>也相当于</a:t>
            </a:r>
            <a:endParaRPr lang="en-US" altLang="x-none" sz="2000" noProof="1">
              <a:latin typeface="宋体" panose="02010600030101010101" pitchFamily="2" charset="-122"/>
            </a:endParaRPr>
          </a:p>
          <a:p>
            <a:pPr marL="1905" indent="-344805">
              <a:lnSpc>
                <a:spcPct val="80000"/>
              </a:lnSpc>
              <a:buNone/>
            </a:pPr>
            <a:r>
              <a:rPr lang="en-US" altLang="x-none" sz="2000" noProof="1">
                <a:latin typeface="Consolas" panose="020B0609020204030204" charset="0"/>
                <a:sym typeface="+mn-ea"/>
              </a:rPr>
              <a:t>    &gt;&gt;&gt; aList = list(map(lambda x: x*x, range(10)))</a:t>
            </a:r>
            <a:endParaRPr lang="en-US" altLang="x-none" sz="2000" noProof="1">
              <a:latin typeface="Consolas" panose="020B0609020204030204" charset="0"/>
            </a:endParaRPr>
          </a:p>
          <a:p>
            <a:pPr marL="0" indent="0">
              <a:buNone/>
            </a:pPr>
            <a:endParaRPr lang="zh-CN" altLang="en-US" sz="1350" noProof="1"/>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3" cstate="print"/>
            <a:stretch>
              <a:fillRect/>
            </a:stretch>
          </p:blipFill>
          <p:spPr>
            <a:xfrm>
              <a:off x="1115929" y="3530600"/>
              <a:ext cx="446172" cy="431048"/>
            </a:xfrm>
            <a:prstGeom prst="rect">
              <a:avLst/>
            </a:prstGeom>
          </p:spPr>
        </p:pic>
      </p:grpSp>
      <p:sp>
        <p:nvSpPr>
          <p:cNvPr id="10" name="矩形 9"/>
          <p:cNvSpPr/>
          <p:nvPr/>
        </p:nvSpPr>
        <p:spPr>
          <a:xfrm>
            <a:off x="387807" y="997510"/>
            <a:ext cx="2334293"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列表推导式</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39</a:t>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占位符 10242"/>
          <p:cNvSpPr>
            <a:spLocks noGrp="1"/>
          </p:cNvSpPr>
          <p:nvPr>
            <p:ph idx="1"/>
          </p:nvPr>
        </p:nvSpPr>
        <p:spPr>
          <a:xfrm>
            <a:off x="766286" y="1359595"/>
            <a:ext cx="8229600" cy="4678451"/>
          </a:xfrm>
        </p:spPr>
        <p:txBody>
          <a:bodyPr anchor="t"/>
          <a:lstStyle/>
          <a:p>
            <a:pPr>
              <a:spcBef>
                <a:spcPts val="600"/>
              </a:spcBef>
              <a:buClr>
                <a:srgbClr val="FF0000"/>
              </a:buClr>
              <a:buSzPct val="90000"/>
              <a:buFont typeface="Wingdings" panose="05000000000000000000" pitchFamily="2" charset="2"/>
              <a:buChar char="n"/>
            </a:pPr>
            <a:r>
              <a:rPr lang="en-US" altLang="zh-CN" sz="2400" b="1" dirty="0">
                <a:solidFill>
                  <a:srgbClr val="FF0000"/>
                </a:solidFill>
              </a:rPr>
              <a:t>Python</a:t>
            </a:r>
            <a:r>
              <a:rPr lang="zh-CN" altLang="en-US" sz="2400" b="1" dirty="0">
                <a:solidFill>
                  <a:srgbClr val="FF0000"/>
                </a:solidFill>
              </a:rPr>
              <a:t>序列类似于其他语言中的数组，但功能要强大很多</a:t>
            </a:r>
            <a:r>
              <a:rPr lang="zh-CN" altLang="en-US" sz="2400" b="1" dirty="0"/>
              <a:t>。</a:t>
            </a:r>
          </a:p>
          <a:p>
            <a:pPr>
              <a:spcBef>
                <a:spcPts val="600"/>
              </a:spcBef>
              <a:buClr>
                <a:srgbClr val="FF0000"/>
              </a:buClr>
              <a:buSzPct val="90000"/>
              <a:buFont typeface="Wingdings" panose="05000000000000000000" pitchFamily="2" charset="2"/>
              <a:buChar char="n"/>
            </a:pPr>
            <a:r>
              <a:rPr lang="en-US" altLang="zh-CN" sz="2400" b="1" dirty="0"/>
              <a:t>Python</a:t>
            </a:r>
            <a:r>
              <a:rPr lang="zh-CN" altLang="en-US" sz="2400" b="1" dirty="0"/>
              <a:t>中常用的序列结构：</a:t>
            </a:r>
            <a:endParaRPr lang="en-US" altLang="zh-CN" sz="2400" b="1" dirty="0"/>
          </a:p>
          <a:p>
            <a:pPr>
              <a:spcBef>
                <a:spcPts val="1200"/>
              </a:spcBef>
              <a:buClr>
                <a:srgbClr val="FF0000"/>
              </a:buClr>
              <a:buSzPct val="90000"/>
              <a:buFont typeface="Wingdings" panose="05000000000000000000" pitchFamily="2" charset="2"/>
              <a:buChar char="n"/>
            </a:pPr>
            <a:endParaRPr lang="en-US" altLang="zh-CN" sz="2400" b="1" dirty="0"/>
          </a:p>
          <a:p>
            <a:pPr>
              <a:spcBef>
                <a:spcPts val="1200"/>
              </a:spcBef>
              <a:buClr>
                <a:srgbClr val="FF0000"/>
              </a:buClr>
              <a:buSzPct val="90000"/>
              <a:buFont typeface="Wingdings" panose="05000000000000000000" pitchFamily="2" charset="2"/>
              <a:buChar char="n"/>
            </a:pPr>
            <a:endParaRPr lang="en-US" altLang="zh-CN" sz="2400" b="1" dirty="0"/>
          </a:p>
          <a:p>
            <a:pPr>
              <a:spcBef>
                <a:spcPts val="1200"/>
              </a:spcBef>
              <a:buClr>
                <a:srgbClr val="FF0000"/>
              </a:buClr>
              <a:buSzPct val="90000"/>
              <a:buFont typeface="Wingdings" panose="05000000000000000000" pitchFamily="2" charset="2"/>
              <a:buChar char="n"/>
            </a:pPr>
            <a:endParaRPr lang="en-US" altLang="zh-CN" sz="2400" b="1" dirty="0"/>
          </a:p>
          <a:p>
            <a:pPr>
              <a:spcBef>
                <a:spcPts val="1200"/>
              </a:spcBef>
              <a:buClr>
                <a:srgbClr val="FF0000"/>
              </a:buClr>
              <a:buSzPct val="90000"/>
              <a:buFont typeface="Wingdings" panose="05000000000000000000" pitchFamily="2" charset="2"/>
              <a:buChar char="n"/>
            </a:pPr>
            <a:endParaRPr lang="en-US" altLang="zh-CN" sz="2400" b="1" dirty="0"/>
          </a:p>
          <a:p>
            <a:pPr>
              <a:spcBef>
                <a:spcPts val="1200"/>
              </a:spcBef>
              <a:buClr>
                <a:srgbClr val="FF0000"/>
              </a:buClr>
              <a:buSzPct val="90000"/>
              <a:buFont typeface="Wingdings" panose="05000000000000000000" pitchFamily="2" charset="2"/>
              <a:buChar char="n"/>
            </a:pPr>
            <a:endParaRPr lang="en-US" altLang="zh-CN" sz="2400" b="1" dirty="0"/>
          </a:p>
          <a:p>
            <a:pPr>
              <a:spcBef>
                <a:spcPts val="1200"/>
              </a:spcBef>
              <a:buClr>
                <a:srgbClr val="FF0000"/>
              </a:buClr>
              <a:buSzPct val="90000"/>
              <a:buFont typeface="Wingdings" panose="05000000000000000000" pitchFamily="2" charset="2"/>
              <a:buChar char="n"/>
            </a:pPr>
            <a:endParaRPr lang="zh-CN" altLang="en-US" sz="2400" b="1" dirty="0"/>
          </a:p>
          <a:p>
            <a:pPr>
              <a:spcBef>
                <a:spcPts val="1200"/>
              </a:spcBef>
              <a:buClr>
                <a:srgbClr val="FF0000"/>
              </a:buClr>
              <a:buSzPct val="90000"/>
              <a:buFont typeface="Wingdings" panose="05000000000000000000" pitchFamily="2" charset="2"/>
              <a:buChar char="n"/>
            </a:pPr>
            <a:r>
              <a:rPr lang="zh-CN" altLang="en-US" sz="2400" b="1" dirty="0"/>
              <a:t>列表、元组、字符串支持</a:t>
            </a:r>
            <a:r>
              <a:rPr lang="zh-CN" altLang="en-US" sz="2400" b="1" dirty="0">
                <a:solidFill>
                  <a:srgbClr val="FF0000"/>
                </a:solidFill>
              </a:rPr>
              <a:t>双向索引</a:t>
            </a:r>
            <a:endParaRPr lang="zh-CN" altLang="en-US" sz="2400" b="1" dirty="0"/>
          </a:p>
        </p:txBody>
      </p:sp>
      <p:grpSp>
        <p:nvGrpSpPr>
          <p:cNvPr id="5" name="组合 4"/>
          <p:cNvGrpSpPr/>
          <p:nvPr/>
        </p:nvGrpSpPr>
        <p:grpSpPr>
          <a:xfrm>
            <a:off x="484868" y="95357"/>
            <a:ext cx="5815324" cy="684042"/>
            <a:chOff x="899592" y="1326432"/>
            <a:chExt cx="5815324" cy="684042"/>
          </a:xfrm>
        </p:grpSpPr>
        <p:sp>
          <p:nvSpPr>
            <p:cNvPr id="6" name="TextBox 6"/>
            <p:cNvSpPr txBox="1">
              <a:spLocks noChangeArrowheads="1"/>
            </p:cNvSpPr>
            <p:nvPr/>
          </p:nvSpPr>
          <p:spPr bwMode="auto">
            <a:xfrm>
              <a:off x="899592" y="1326432"/>
              <a:ext cx="5815324"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2.1 Python</a:t>
              </a:r>
              <a:r>
                <a:rPr lang="zh-CN" altLang="en-US" sz="3600" b="1" dirty="0">
                  <a:latin typeface="Times New Roman" panose="02020603050405020304" pitchFamily="18" charset="0"/>
                  <a:ea typeface="黑体" panose="02010609060101010101" pitchFamily="49" charset="-122"/>
                </a:rPr>
                <a:t>序列概述 </a:t>
              </a:r>
              <a:endParaRPr lang="zh-CN" altLang="en-US" sz="3600" b="1" dirty="0">
                <a:latin typeface="黑体" panose="02010609060101010101" pitchFamily="49" charset="-122"/>
                <a:ea typeface="黑体" panose="02010609060101010101" pitchFamily="49" charset="-122"/>
              </a:endParaRPr>
            </a:p>
          </p:txBody>
        </p:sp>
        <p:grpSp>
          <p:nvGrpSpPr>
            <p:cNvPr id="7" name="组合 6"/>
            <p:cNvGrpSpPr/>
            <p:nvPr/>
          </p:nvGrpSpPr>
          <p:grpSpPr>
            <a:xfrm>
              <a:off x="958665" y="1327471"/>
              <a:ext cx="842977" cy="683003"/>
              <a:chOff x="958665" y="1327471"/>
              <a:chExt cx="842977" cy="683003"/>
            </a:xfrm>
          </p:grpSpPr>
          <p:sp>
            <p:nvSpPr>
              <p:cNvPr id="8"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9" name="图片 8" descr="1.jpg"/>
              <p:cNvPicPr>
                <a:picLocks noChangeAspect="1"/>
              </p:cNvPicPr>
              <p:nvPr/>
            </p:nvPicPr>
            <p:blipFill>
              <a:blip r:embed="rId2" cstate="print"/>
              <a:stretch>
                <a:fillRect/>
              </a:stretch>
            </p:blipFill>
            <p:spPr>
              <a:xfrm>
                <a:off x="1189071" y="1467621"/>
                <a:ext cx="377680" cy="419801"/>
              </a:xfrm>
              <a:prstGeom prst="rect">
                <a:avLst/>
              </a:prstGeom>
            </p:spPr>
          </p:pic>
        </p:grpSp>
      </p:grpSp>
      <p:sp>
        <p:nvSpPr>
          <p:cNvPr id="11" name="矩形 10"/>
          <p:cNvSpPr/>
          <p:nvPr/>
        </p:nvSpPr>
        <p:spPr>
          <a:xfrm>
            <a:off x="400899" y="963812"/>
            <a:ext cx="512832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Python</a:t>
            </a:r>
            <a:r>
              <a:rPr lang="zh-CN" altLang="en-US" sz="2800" b="1" dirty="0">
                <a:latin typeface="Times New Roman" panose="02020603050405020304" pitchFamily="18" charset="0"/>
                <a:ea typeface="仿宋" panose="02010609060101010101" pitchFamily="49" charset="-122"/>
              </a:rPr>
              <a:t>序列</a:t>
            </a:r>
            <a:r>
              <a:rPr lang="en-US" altLang="zh-CN" sz="2800" b="1" dirty="0">
                <a:latin typeface="Times New Roman" panose="02020603050405020304" pitchFamily="18" charset="0"/>
                <a:ea typeface="仿宋" panose="02010609060101010101" pitchFamily="49" charset="-122"/>
              </a:rPr>
              <a:t>(</a:t>
            </a:r>
            <a:r>
              <a:rPr lang="en-US" altLang="zh-CN" sz="2800" b="1" dirty="0">
                <a:solidFill>
                  <a:srgbClr val="0000FF"/>
                </a:solidFill>
                <a:latin typeface="Times New Roman" panose="02020603050405020304" pitchFamily="18" charset="0"/>
                <a:ea typeface="仿宋" panose="02010609060101010101" pitchFamily="49" charset="-122"/>
              </a:rPr>
              <a:t>Python Sequence</a:t>
            </a:r>
            <a:r>
              <a:rPr lang="en-US" altLang="zh-CN" sz="2800" b="1" dirty="0">
                <a:latin typeface="Times New Roman" panose="02020603050405020304" pitchFamily="18" charset="0"/>
                <a:ea typeface="仿宋" panose="02010609060101010101" pitchFamily="49" charset="-122"/>
              </a:rPr>
              <a:t>)</a:t>
            </a:r>
            <a:endParaRPr lang="en-US" altLang="zh-CN" sz="2800" b="1" dirty="0">
              <a:solidFill>
                <a:srgbClr val="FF0000"/>
              </a:solidFill>
              <a:latin typeface="Times New Roman" panose="02020603050405020304" pitchFamily="18" charset="0"/>
              <a:ea typeface="仿宋" panose="02010609060101010101" pitchFamily="49" charset="-122"/>
            </a:endParaRPr>
          </a:p>
        </p:txBody>
      </p:sp>
      <p:grpSp>
        <p:nvGrpSpPr>
          <p:cNvPr id="14336" name="组合 14335"/>
          <p:cNvGrpSpPr/>
          <p:nvPr/>
        </p:nvGrpSpPr>
        <p:grpSpPr>
          <a:xfrm>
            <a:off x="5587674" y="5966322"/>
            <a:ext cx="3403623" cy="419246"/>
            <a:chOff x="2555776" y="4670071"/>
            <a:chExt cx="3403623" cy="419246"/>
          </a:xfrm>
        </p:grpSpPr>
        <p:grpSp>
          <p:nvGrpSpPr>
            <p:cNvPr id="26" name="组合 25"/>
            <p:cNvGrpSpPr/>
            <p:nvPr/>
          </p:nvGrpSpPr>
          <p:grpSpPr bwMode="auto">
            <a:xfrm>
              <a:off x="2555776" y="4724487"/>
              <a:ext cx="3403623" cy="343763"/>
              <a:chOff x="0" y="0"/>
              <a:chExt cx="2177" cy="317"/>
            </a:xfrm>
            <a:solidFill>
              <a:schemeClr val="accent6">
                <a:lumMod val="60000"/>
                <a:lumOff val="40000"/>
              </a:schemeClr>
            </a:solidFill>
          </p:grpSpPr>
          <p:sp>
            <p:nvSpPr>
              <p:cNvPr id="32" name="矩形 6174"/>
              <p:cNvSpPr>
                <a:spLocks noChangeArrowheads="1"/>
              </p:cNvSpPr>
              <p:nvPr/>
            </p:nvSpPr>
            <p:spPr bwMode="auto">
              <a:xfrm>
                <a:off x="0" y="0"/>
                <a:ext cx="2177" cy="317"/>
              </a:xfrm>
              <a:prstGeom prst="rect">
                <a:avLst/>
              </a:prstGeom>
              <a:grpFill/>
              <a:ln w="28575">
                <a:solidFill>
                  <a:schemeClr val="tx1"/>
                </a:solidFill>
                <a:miter lim="800000"/>
              </a:ln>
            </p:spPr>
            <p:txBody>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just"/>
                <a:endParaRPr lang="zh-CN" altLang="en-US">
                  <a:cs typeface="Times New Roman" panose="02020603050405020304" pitchFamily="18" charset="0"/>
                </a:endParaRPr>
              </a:p>
            </p:txBody>
          </p:sp>
          <p:sp>
            <p:nvSpPr>
              <p:cNvPr id="33" name="直接连接符 6175"/>
              <p:cNvSpPr>
                <a:spLocks noChangeShapeType="1"/>
              </p:cNvSpPr>
              <p:nvPr/>
            </p:nvSpPr>
            <p:spPr bwMode="auto">
              <a:xfrm>
                <a:off x="408" y="0"/>
                <a:ext cx="0" cy="317"/>
              </a:xfrm>
              <a:prstGeom prst="line">
                <a:avLst/>
              </a:prstGeom>
              <a:grpFill/>
              <a:ln w="28575">
                <a:solidFill>
                  <a:schemeClr val="tx1"/>
                </a:solidFill>
                <a:round/>
              </a:ln>
            </p:spPr>
            <p:txBody>
              <a:bodyPr/>
              <a:lstStyle/>
              <a:p>
                <a:endParaRPr lang="zh-CN" altLang="en-US"/>
              </a:p>
            </p:txBody>
          </p:sp>
          <p:sp>
            <p:nvSpPr>
              <p:cNvPr id="34" name="直接连接符 6176"/>
              <p:cNvSpPr>
                <a:spLocks noChangeShapeType="1"/>
              </p:cNvSpPr>
              <p:nvPr/>
            </p:nvSpPr>
            <p:spPr bwMode="auto">
              <a:xfrm>
                <a:off x="816" y="0"/>
                <a:ext cx="0" cy="317"/>
              </a:xfrm>
              <a:prstGeom prst="line">
                <a:avLst/>
              </a:prstGeom>
              <a:grpFill/>
              <a:ln w="28575">
                <a:solidFill>
                  <a:schemeClr val="tx1"/>
                </a:solidFill>
                <a:round/>
              </a:ln>
            </p:spPr>
            <p:txBody>
              <a:bodyPr/>
              <a:lstStyle/>
              <a:p>
                <a:endParaRPr lang="zh-CN" altLang="en-US"/>
              </a:p>
            </p:txBody>
          </p:sp>
          <p:sp>
            <p:nvSpPr>
              <p:cNvPr id="35" name="直接连接符 6177"/>
              <p:cNvSpPr>
                <a:spLocks noChangeShapeType="1"/>
              </p:cNvSpPr>
              <p:nvPr/>
            </p:nvSpPr>
            <p:spPr bwMode="auto">
              <a:xfrm>
                <a:off x="1179" y="0"/>
                <a:ext cx="0" cy="317"/>
              </a:xfrm>
              <a:prstGeom prst="line">
                <a:avLst/>
              </a:prstGeom>
              <a:grpFill/>
              <a:ln w="28575">
                <a:solidFill>
                  <a:schemeClr val="tx1"/>
                </a:solidFill>
                <a:round/>
              </a:ln>
            </p:spPr>
            <p:txBody>
              <a:bodyPr/>
              <a:lstStyle/>
              <a:p>
                <a:endParaRPr lang="zh-CN" altLang="en-US"/>
              </a:p>
            </p:txBody>
          </p:sp>
          <p:sp>
            <p:nvSpPr>
              <p:cNvPr id="36" name="直接连接符 6178"/>
              <p:cNvSpPr>
                <a:spLocks noChangeShapeType="1"/>
              </p:cNvSpPr>
              <p:nvPr/>
            </p:nvSpPr>
            <p:spPr bwMode="auto">
              <a:xfrm>
                <a:off x="1859" y="0"/>
                <a:ext cx="0" cy="317"/>
              </a:xfrm>
              <a:prstGeom prst="line">
                <a:avLst/>
              </a:prstGeom>
              <a:grpFill/>
              <a:ln w="28575">
                <a:solidFill>
                  <a:schemeClr val="tx1"/>
                </a:solidFill>
                <a:round/>
              </a:ln>
            </p:spPr>
            <p:txBody>
              <a:bodyPr/>
              <a:lstStyle/>
              <a:p>
                <a:endParaRPr lang="zh-CN" altLang="en-US"/>
              </a:p>
            </p:txBody>
          </p:sp>
          <p:sp>
            <p:nvSpPr>
              <p:cNvPr id="37" name="直接连接符 6179"/>
              <p:cNvSpPr>
                <a:spLocks noChangeShapeType="1"/>
              </p:cNvSpPr>
              <p:nvPr/>
            </p:nvSpPr>
            <p:spPr bwMode="auto">
              <a:xfrm>
                <a:off x="2177" y="0"/>
                <a:ext cx="0" cy="317"/>
              </a:xfrm>
              <a:prstGeom prst="line">
                <a:avLst/>
              </a:prstGeom>
              <a:grpFill/>
              <a:ln w="28575">
                <a:solidFill>
                  <a:schemeClr val="tx1"/>
                </a:solidFill>
                <a:round/>
              </a:ln>
            </p:spPr>
            <p:txBody>
              <a:bodyPr/>
              <a:lstStyle/>
              <a:p>
                <a:endParaRPr lang="zh-CN" altLang="en-US"/>
              </a:p>
            </p:txBody>
          </p:sp>
          <p:sp>
            <p:nvSpPr>
              <p:cNvPr id="38" name="直接连接符 6180"/>
              <p:cNvSpPr>
                <a:spLocks noChangeShapeType="1"/>
              </p:cNvSpPr>
              <p:nvPr/>
            </p:nvSpPr>
            <p:spPr bwMode="auto">
              <a:xfrm>
                <a:off x="1542" y="0"/>
                <a:ext cx="0" cy="317"/>
              </a:xfrm>
              <a:prstGeom prst="line">
                <a:avLst/>
              </a:prstGeom>
              <a:grpFill/>
              <a:ln w="28575">
                <a:solidFill>
                  <a:schemeClr val="tx1"/>
                </a:solidFill>
                <a:round/>
              </a:ln>
            </p:spPr>
            <p:txBody>
              <a:bodyPr/>
              <a:lstStyle/>
              <a:p>
                <a:endParaRPr lang="zh-CN" altLang="en-US"/>
              </a:p>
            </p:txBody>
          </p:sp>
        </p:grpSp>
        <p:sp>
          <p:nvSpPr>
            <p:cNvPr id="28" name="文本框 27"/>
            <p:cNvSpPr txBox="1">
              <a:spLocks noChangeArrowheads="1"/>
            </p:cNvSpPr>
            <p:nvPr/>
          </p:nvSpPr>
          <p:spPr bwMode="auto">
            <a:xfrm>
              <a:off x="2630409" y="4670071"/>
              <a:ext cx="4431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000" b="0" i="1" dirty="0">
                  <a:solidFill>
                    <a:schemeClr val="tx1"/>
                  </a:solidFill>
                </a:rPr>
                <a:t>'p'</a:t>
              </a:r>
              <a:endParaRPr lang="en-US" altLang="zh-CN" sz="2000" b="0" baseline="-25000" dirty="0">
                <a:solidFill>
                  <a:schemeClr val="tx1"/>
                </a:solidFill>
              </a:endParaRPr>
            </a:p>
          </p:txBody>
        </p:sp>
        <p:sp>
          <p:nvSpPr>
            <p:cNvPr id="29" name="文本框 28"/>
            <p:cNvSpPr txBox="1">
              <a:spLocks noChangeArrowheads="1"/>
            </p:cNvSpPr>
            <p:nvPr/>
          </p:nvSpPr>
          <p:spPr bwMode="auto">
            <a:xfrm>
              <a:off x="3278668" y="4672002"/>
              <a:ext cx="4543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000" b="0" i="1" dirty="0">
                  <a:solidFill>
                    <a:schemeClr val="tx1"/>
                  </a:solidFill>
                </a:rPr>
                <a:t>'y'</a:t>
              </a:r>
              <a:endParaRPr lang="en-US" altLang="zh-CN" sz="2000" b="0" baseline="-25000" dirty="0">
                <a:solidFill>
                  <a:schemeClr val="tx1"/>
                </a:solidFill>
              </a:endParaRPr>
            </a:p>
          </p:txBody>
        </p:sp>
        <p:sp>
          <p:nvSpPr>
            <p:cNvPr id="39" name="文本框 38"/>
            <p:cNvSpPr txBox="1">
              <a:spLocks noChangeArrowheads="1"/>
            </p:cNvSpPr>
            <p:nvPr/>
          </p:nvSpPr>
          <p:spPr bwMode="auto">
            <a:xfrm>
              <a:off x="3876834" y="4689207"/>
              <a:ext cx="4334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000" b="0" i="1" dirty="0">
                  <a:solidFill>
                    <a:schemeClr val="tx1"/>
                  </a:solidFill>
                </a:rPr>
                <a:t>'t'</a:t>
              </a:r>
              <a:endParaRPr lang="en-US" altLang="zh-CN" sz="2000" b="0" baseline="-25000" dirty="0">
                <a:solidFill>
                  <a:schemeClr val="tx1"/>
                </a:solidFill>
              </a:endParaRPr>
            </a:p>
          </p:txBody>
        </p:sp>
        <p:sp>
          <p:nvSpPr>
            <p:cNvPr id="40" name="文本框 39"/>
            <p:cNvSpPr txBox="1">
              <a:spLocks noChangeArrowheads="1"/>
            </p:cNvSpPr>
            <p:nvPr/>
          </p:nvSpPr>
          <p:spPr bwMode="auto">
            <a:xfrm>
              <a:off x="4432717" y="4685992"/>
              <a:ext cx="5002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000" b="0" i="1" dirty="0">
                  <a:solidFill>
                    <a:schemeClr val="tx1"/>
                  </a:solidFill>
                </a:rPr>
                <a:t>'h'</a:t>
              </a:r>
              <a:endParaRPr lang="en-US" altLang="zh-CN" sz="2000" b="0" baseline="-25000" dirty="0">
                <a:solidFill>
                  <a:schemeClr val="tx1"/>
                </a:solidFill>
              </a:endParaRPr>
            </a:p>
          </p:txBody>
        </p:sp>
        <p:sp>
          <p:nvSpPr>
            <p:cNvPr id="41" name="文本框 40"/>
            <p:cNvSpPr txBox="1">
              <a:spLocks noChangeArrowheads="1"/>
            </p:cNvSpPr>
            <p:nvPr/>
          </p:nvSpPr>
          <p:spPr bwMode="auto">
            <a:xfrm>
              <a:off x="4977673" y="4677517"/>
              <a:ext cx="4363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000" b="0" i="1" dirty="0">
                  <a:solidFill>
                    <a:schemeClr val="tx1"/>
                  </a:solidFill>
                </a:rPr>
                <a:t>'o'</a:t>
              </a:r>
              <a:endParaRPr lang="en-US" altLang="zh-CN" sz="2000" b="0" baseline="-25000" dirty="0">
                <a:solidFill>
                  <a:schemeClr val="tx1"/>
                </a:solidFill>
              </a:endParaRPr>
            </a:p>
          </p:txBody>
        </p:sp>
        <p:sp>
          <p:nvSpPr>
            <p:cNvPr id="42" name="文本框 41"/>
            <p:cNvSpPr txBox="1">
              <a:spLocks noChangeArrowheads="1"/>
            </p:cNvSpPr>
            <p:nvPr/>
          </p:nvSpPr>
          <p:spPr bwMode="auto">
            <a:xfrm>
              <a:off x="5461847" y="4678575"/>
              <a:ext cx="4368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000" b="0" i="1" dirty="0">
                  <a:solidFill>
                    <a:schemeClr val="tx1"/>
                  </a:solidFill>
                </a:rPr>
                <a:t>'n'</a:t>
              </a:r>
              <a:endParaRPr lang="en-US" altLang="zh-CN" sz="2000" b="0" baseline="-25000" dirty="0">
                <a:solidFill>
                  <a:schemeClr val="tx1"/>
                </a:solidFill>
              </a:endParaRPr>
            </a:p>
          </p:txBody>
        </p:sp>
      </p:grpSp>
      <p:grpSp>
        <p:nvGrpSpPr>
          <p:cNvPr id="10" name="组合 9"/>
          <p:cNvGrpSpPr/>
          <p:nvPr/>
        </p:nvGrpSpPr>
        <p:grpSpPr>
          <a:xfrm>
            <a:off x="5788014" y="5702448"/>
            <a:ext cx="3117235" cy="369728"/>
            <a:chOff x="2727327" y="4417293"/>
            <a:chExt cx="3117235" cy="369728"/>
          </a:xfrm>
        </p:grpSpPr>
        <p:sp>
          <p:nvSpPr>
            <p:cNvPr id="17" name="文本框 16"/>
            <p:cNvSpPr txBox="1">
              <a:spLocks noChangeArrowheads="1"/>
            </p:cNvSpPr>
            <p:nvPr/>
          </p:nvSpPr>
          <p:spPr bwMode="auto">
            <a:xfrm>
              <a:off x="2727327" y="4448468"/>
              <a:ext cx="271771" cy="338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0000FF"/>
                  </a:solidFill>
                  <a:cs typeface="Times New Roman" panose="02020603050405020304" pitchFamily="18" charset="0"/>
                </a:rPr>
                <a:t>0</a:t>
              </a:r>
              <a:endParaRPr lang="en-US" altLang="zh-CN" sz="1600" b="0" baseline="-25000" dirty="0">
                <a:solidFill>
                  <a:srgbClr val="0000FF"/>
                </a:solidFill>
                <a:cs typeface="Times New Roman" panose="02020603050405020304" pitchFamily="18" charset="0"/>
              </a:endParaRPr>
            </a:p>
          </p:txBody>
        </p:sp>
        <p:sp>
          <p:nvSpPr>
            <p:cNvPr id="18" name="文本框 17"/>
            <p:cNvSpPr txBox="1">
              <a:spLocks noChangeArrowheads="1"/>
            </p:cNvSpPr>
            <p:nvPr/>
          </p:nvSpPr>
          <p:spPr bwMode="auto">
            <a:xfrm flipH="1">
              <a:off x="3355919" y="4437112"/>
              <a:ext cx="5690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0000FF"/>
                  </a:solidFill>
                  <a:cs typeface="Times New Roman" panose="02020603050405020304" pitchFamily="18" charset="0"/>
                </a:rPr>
                <a:t>1</a:t>
              </a:r>
              <a:endParaRPr lang="zh-CN" altLang="en-US" sz="1600" b="0" baseline="-25000" dirty="0">
                <a:solidFill>
                  <a:srgbClr val="0000FF"/>
                </a:solidFill>
                <a:cs typeface="Times New Roman" panose="02020603050405020304" pitchFamily="18" charset="0"/>
              </a:endParaRPr>
            </a:p>
          </p:txBody>
        </p:sp>
        <p:sp>
          <p:nvSpPr>
            <p:cNvPr id="19" name="文本框 18"/>
            <p:cNvSpPr txBox="1">
              <a:spLocks noChangeArrowheads="1"/>
            </p:cNvSpPr>
            <p:nvPr/>
          </p:nvSpPr>
          <p:spPr bwMode="auto">
            <a:xfrm>
              <a:off x="5029117" y="4417293"/>
              <a:ext cx="294864" cy="27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r>
                <a:rPr lang="en-US" altLang="zh-CN" sz="2200" b="0" baseline="-25000" dirty="0">
                  <a:solidFill>
                    <a:srgbClr val="0000FF"/>
                  </a:solidFill>
                  <a:cs typeface="Times New Roman" panose="02020603050405020304" pitchFamily="18" charset="0"/>
                </a:rPr>
                <a:t>4</a:t>
              </a:r>
            </a:p>
          </p:txBody>
        </p:sp>
        <p:sp>
          <p:nvSpPr>
            <p:cNvPr id="43" name="文本框 42"/>
            <p:cNvSpPr txBox="1">
              <a:spLocks noChangeArrowheads="1"/>
            </p:cNvSpPr>
            <p:nvPr/>
          </p:nvSpPr>
          <p:spPr bwMode="auto">
            <a:xfrm flipH="1">
              <a:off x="3937980" y="4426971"/>
              <a:ext cx="5690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0000FF"/>
                  </a:solidFill>
                  <a:cs typeface="Times New Roman" panose="02020603050405020304" pitchFamily="18" charset="0"/>
                </a:rPr>
                <a:t>2</a:t>
              </a:r>
              <a:endParaRPr lang="zh-CN" altLang="en-US" sz="1600" b="0" baseline="-25000" dirty="0">
                <a:solidFill>
                  <a:srgbClr val="0000FF"/>
                </a:solidFill>
                <a:cs typeface="Times New Roman" panose="02020603050405020304" pitchFamily="18" charset="0"/>
              </a:endParaRPr>
            </a:p>
          </p:txBody>
        </p:sp>
        <p:sp>
          <p:nvSpPr>
            <p:cNvPr id="44" name="文本框 43"/>
            <p:cNvSpPr txBox="1">
              <a:spLocks noChangeArrowheads="1"/>
            </p:cNvSpPr>
            <p:nvPr/>
          </p:nvSpPr>
          <p:spPr bwMode="auto">
            <a:xfrm flipH="1">
              <a:off x="4505207" y="4431828"/>
              <a:ext cx="36342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0000FF"/>
                  </a:solidFill>
                  <a:cs typeface="Times New Roman" panose="02020603050405020304" pitchFamily="18" charset="0"/>
                </a:rPr>
                <a:t>3</a:t>
              </a:r>
              <a:endParaRPr lang="zh-CN" altLang="en-US" sz="1600" b="0" baseline="-25000" dirty="0">
                <a:solidFill>
                  <a:srgbClr val="0000FF"/>
                </a:solidFill>
                <a:cs typeface="Times New Roman" panose="02020603050405020304" pitchFamily="18" charset="0"/>
              </a:endParaRPr>
            </a:p>
          </p:txBody>
        </p:sp>
        <p:sp>
          <p:nvSpPr>
            <p:cNvPr id="45" name="文本框 44"/>
            <p:cNvSpPr txBox="1">
              <a:spLocks noChangeArrowheads="1"/>
            </p:cNvSpPr>
            <p:nvPr/>
          </p:nvSpPr>
          <p:spPr bwMode="auto">
            <a:xfrm flipH="1">
              <a:off x="5529002" y="4437112"/>
              <a:ext cx="3155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0000FF"/>
                  </a:solidFill>
                  <a:cs typeface="Times New Roman" panose="02020603050405020304" pitchFamily="18" charset="0"/>
                </a:rPr>
                <a:t>5</a:t>
              </a:r>
              <a:endParaRPr lang="zh-CN" altLang="en-US" sz="1600" b="0" baseline="-25000" dirty="0">
                <a:solidFill>
                  <a:srgbClr val="0000FF"/>
                </a:solidFill>
                <a:cs typeface="Times New Roman" panose="02020603050405020304" pitchFamily="18" charset="0"/>
              </a:endParaRPr>
            </a:p>
          </p:txBody>
        </p:sp>
      </p:grpSp>
      <p:sp>
        <p:nvSpPr>
          <p:cNvPr id="3" name="文本框 2"/>
          <p:cNvSpPr txBox="1"/>
          <p:nvPr/>
        </p:nvSpPr>
        <p:spPr>
          <a:xfrm>
            <a:off x="-2160" y="6317828"/>
            <a:ext cx="8460007" cy="461665"/>
          </a:xfrm>
          <a:prstGeom prst="rect">
            <a:avLst/>
          </a:prstGeom>
          <a:noFill/>
        </p:spPr>
        <p:txBody>
          <a:bodyPr wrap="square" rtlCol="0">
            <a:spAutoFit/>
          </a:bodyPr>
          <a:lstStyle/>
          <a:p>
            <a:r>
              <a:rPr lang="zh-CN" altLang="en-US" sz="1200" dirty="0">
                <a:solidFill>
                  <a:srgbClr val="0000FF"/>
                </a:solidFill>
              </a:rPr>
              <a:t>注：</a:t>
            </a:r>
            <a:r>
              <a:rPr lang="en-US" altLang="zh-CN" sz="1200" dirty="0">
                <a:solidFill>
                  <a:srgbClr val="0000FF"/>
                </a:solidFill>
              </a:rPr>
              <a:t>slides</a:t>
            </a:r>
            <a:r>
              <a:rPr lang="zh-CN" altLang="en-US" sz="1200" dirty="0">
                <a:solidFill>
                  <a:srgbClr val="0000FF"/>
                </a:solidFill>
              </a:rPr>
              <a:t>参考：</a:t>
            </a:r>
            <a:r>
              <a:rPr lang="zh-CN" altLang="zh-CN" sz="1200" dirty="0">
                <a:solidFill>
                  <a:srgbClr val="0000FF"/>
                </a:solidFill>
              </a:rPr>
              <a:t>董付国</a:t>
            </a:r>
            <a:r>
              <a:rPr lang="en-US" altLang="zh-CN" sz="1200" dirty="0">
                <a:solidFill>
                  <a:srgbClr val="0000FF"/>
                </a:solidFill>
              </a:rPr>
              <a:t>. </a:t>
            </a:r>
            <a:r>
              <a:rPr lang="zh-CN" altLang="zh-CN" sz="1200" dirty="0">
                <a:solidFill>
                  <a:srgbClr val="0000FF"/>
                </a:solidFill>
              </a:rPr>
              <a:t>《</a:t>
            </a:r>
            <a:r>
              <a:rPr lang="en-US" altLang="zh-CN" sz="1200" dirty="0">
                <a:solidFill>
                  <a:srgbClr val="0000FF"/>
                </a:solidFill>
              </a:rPr>
              <a:t>Python</a:t>
            </a:r>
            <a:r>
              <a:rPr lang="zh-CN" altLang="zh-CN" sz="1200" dirty="0">
                <a:solidFill>
                  <a:srgbClr val="0000FF"/>
                </a:solidFill>
              </a:rPr>
              <a:t>程序设计》</a:t>
            </a:r>
            <a:r>
              <a:rPr lang="en-US" altLang="zh-CN" sz="1200" dirty="0">
                <a:solidFill>
                  <a:srgbClr val="0000FF"/>
                </a:solidFill>
              </a:rPr>
              <a:t>(</a:t>
            </a:r>
            <a:r>
              <a:rPr lang="zh-CN" altLang="zh-CN" sz="1200" dirty="0">
                <a:solidFill>
                  <a:srgbClr val="0000FF"/>
                </a:solidFill>
              </a:rPr>
              <a:t>第</a:t>
            </a:r>
            <a:r>
              <a:rPr lang="en-US" altLang="zh-CN" sz="1200" dirty="0">
                <a:solidFill>
                  <a:srgbClr val="0000FF"/>
                </a:solidFill>
              </a:rPr>
              <a:t>2</a:t>
            </a:r>
            <a:r>
              <a:rPr lang="zh-CN" altLang="zh-CN" sz="1200" dirty="0">
                <a:solidFill>
                  <a:srgbClr val="0000FF"/>
                </a:solidFill>
              </a:rPr>
              <a:t>版</a:t>
            </a:r>
            <a:r>
              <a:rPr lang="en-US" altLang="zh-CN" sz="1200" dirty="0">
                <a:solidFill>
                  <a:srgbClr val="0000FF"/>
                </a:solidFill>
              </a:rPr>
              <a:t>). </a:t>
            </a:r>
            <a:r>
              <a:rPr lang="zh-CN" altLang="zh-CN" sz="1200" dirty="0">
                <a:solidFill>
                  <a:srgbClr val="0000FF"/>
                </a:solidFill>
              </a:rPr>
              <a:t>清华大学出版社</a:t>
            </a:r>
            <a:r>
              <a:rPr lang="en-US" altLang="zh-CN" sz="1200" dirty="0">
                <a:solidFill>
                  <a:srgbClr val="0000FF"/>
                </a:solidFill>
              </a:rPr>
              <a:t>, 2018.</a:t>
            </a:r>
            <a:endParaRPr lang="zh-CN" altLang="zh-CN" sz="1200" dirty="0">
              <a:solidFill>
                <a:srgbClr val="0000FF"/>
              </a:solidFill>
            </a:endParaRPr>
          </a:p>
          <a:p>
            <a:endParaRPr lang="zh-CN" altLang="en-US" sz="1200" dirty="0">
              <a:solidFill>
                <a:srgbClr val="0000FF"/>
              </a:solidFill>
            </a:endParaRPr>
          </a:p>
        </p:txBody>
      </p:sp>
      <p:grpSp>
        <p:nvGrpSpPr>
          <p:cNvPr id="4" name="组合 3"/>
          <p:cNvGrpSpPr/>
          <p:nvPr/>
        </p:nvGrpSpPr>
        <p:grpSpPr>
          <a:xfrm>
            <a:off x="5715895" y="6290870"/>
            <a:ext cx="3216262" cy="348223"/>
            <a:chOff x="2683997" y="4994619"/>
            <a:chExt cx="3216262" cy="348223"/>
          </a:xfrm>
        </p:grpSpPr>
        <p:sp>
          <p:nvSpPr>
            <p:cNvPr id="47" name="文本框 46"/>
            <p:cNvSpPr txBox="1">
              <a:spLocks noChangeArrowheads="1"/>
            </p:cNvSpPr>
            <p:nvPr/>
          </p:nvSpPr>
          <p:spPr bwMode="auto">
            <a:xfrm>
              <a:off x="2683997" y="4997592"/>
              <a:ext cx="3980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FF0000"/>
                  </a:solidFill>
                  <a:cs typeface="Times New Roman" panose="02020603050405020304" pitchFamily="18" charset="0"/>
                </a:rPr>
                <a:t>-6</a:t>
              </a:r>
              <a:endParaRPr lang="en-US" altLang="zh-CN" sz="1600" b="0" baseline="-25000" dirty="0">
                <a:solidFill>
                  <a:srgbClr val="FF0000"/>
                </a:solidFill>
                <a:cs typeface="Times New Roman" panose="02020603050405020304" pitchFamily="18" charset="0"/>
              </a:endParaRPr>
            </a:p>
          </p:txBody>
        </p:sp>
        <p:sp>
          <p:nvSpPr>
            <p:cNvPr id="48" name="文本框 47"/>
            <p:cNvSpPr txBox="1">
              <a:spLocks noChangeArrowheads="1"/>
            </p:cNvSpPr>
            <p:nvPr/>
          </p:nvSpPr>
          <p:spPr bwMode="auto">
            <a:xfrm>
              <a:off x="3313580" y="5000174"/>
              <a:ext cx="3980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FF0000"/>
                  </a:solidFill>
                  <a:cs typeface="Times New Roman" panose="02020603050405020304" pitchFamily="18" charset="0"/>
                </a:rPr>
                <a:t>-5</a:t>
              </a:r>
              <a:endParaRPr lang="en-US" altLang="zh-CN" sz="1600" b="0" baseline="-25000" dirty="0">
                <a:solidFill>
                  <a:srgbClr val="FF0000"/>
                </a:solidFill>
                <a:cs typeface="Times New Roman" panose="02020603050405020304" pitchFamily="18" charset="0"/>
              </a:endParaRPr>
            </a:p>
          </p:txBody>
        </p:sp>
        <p:sp>
          <p:nvSpPr>
            <p:cNvPr id="49" name="文本框 48"/>
            <p:cNvSpPr txBox="1">
              <a:spLocks noChangeArrowheads="1"/>
            </p:cNvSpPr>
            <p:nvPr/>
          </p:nvSpPr>
          <p:spPr bwMode="auto">
            <a:xfrm>
              <a:off x="3911602" y="4997393"/>
              <a:ext cx="3980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FF0000"/>
                  </a:solidFill>
                  <a:cs typeface="Times New Roman" panose="02020603050405020304" pitchFamily="18" charset="0"/>
                </a:rPr>
                <a:t>-4</a:t>
              </a:r>
              <a:endParaRPr lang="en-US" altLang="zh-CN" sz="1600" b="0" baseline="-25000" dirty="0">
                <a:solidFill>
                  <a:srgbClr val="FF0000"/>
                </a:solidFill>
                <a:cs typeface="Times New Roman" panose="02020603050405020304" pitchFamily="18" charset="0"/>
              </a:endParaRPr>
            </a:p>
          </p:txBody>
        </p:sp>
        <p:sp>
          <p:nvSpPr>
            <p:cNvPr id="52" name="文本框 51"/>
            <p:cNvSpPr txBox="1">
              <a:spLocks noChangeArrowheads="1"/>
            </p:cNvSpPr>
            <p:nvPr/>
          </p:nvSpPr>
          <p:spPr bwMode="auto">
            <a:xfrm>
              <a:off x="4459880" y="4996455"/>
              <a:ext cx="3980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FF0000"/>
                  </a:solidFill>
                  <a:cs typeface="Times New Roman" panose="02020603050405020304" pitchFamily="18" charset="0"/>
                </a:rPr>
                <a:t>-3</a:t>
              </a:r>
              <a:endParaRPr lang="en-US" altLang="zh-CN" sz="1600" b="0" baseline="-25000" dirty="0">
                <a:solidFill>
                  <a:srgbClr val="FF0000"/>
                </a:solidFill>
                <a:cs typeface="Times New Roman" panose="02020603050405020304" pitchFamily="18" charset="0"/>
              </a:endParaRPr>
            </a:p>
          </p:txBody>
        </p:sp>
        <p:sp>
          <p:nvSpPr>
            <p:cNvPr id="53" name="文本框 52"/>
            <p:cNvSpPr txBox="1">
              <a:spLocks noChangeArrowheads="1"/>
            </p:cNvSpPr>
            <p:nvPr/>
          </p:nvSpPr>
          <p:spPr bwMode="auto">
            <a:xfrm>
              <a:off x="4992823" y="4994619"/>
              <a:ext cx="3980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FF0000"/>
                  </a:solidFill>
                  <a:cs typeface="Times New Roman" panose="02020603050405020304" pitchFamily="18" charset="0"/>
                </a:rPr>
                <a:t>-2</a:t>
              </a:r>
              <a:endParaRPr lang="en-US" altLang="zh-CN" sz="1600" b="0" baseline="-25000" dirty="0">
                <a:solidFill>
                  <a:srgbClr val="FF0000"/>
                </a:solidFill>
                <a:cs typeface="Times New Roman" panose="02020603050405020304" pitchFamily="18" charset="0"/>
              </a:endParaRPr>
            </a:p>
          </p:txBody>
        </p:sp>
        <p:sp>
          <p:nvSpPr>
            <p:cNvPr id="54" name="文本框 53"/>
            <p:cNvSpPr txBox="1">
              <a:spLocks noChangeArrowheads="1"/>
            </p:cNvSpPr>
            <p:nvPr/>
          </p:nvSpPr>
          <p:spPr bwMode="auto">
            <a:xfrm>
              <a:off x="5502209" y="5004288"/>
              <a:ext cx="3980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FF0000"/>
                  </a:solidFill>
                  <a:cs typeface="Times New Roman" panose="02020603050405020304" pitchFamily="18" charset="0"/>
                </a:rPr>
                <a:t>-1</a:t>
              </a:r>
              <a:endParaRPr lang="en-US" altLang="zh-CN" sz="1600" b="0" baseline="-25000" dirty="0">
                <a:solidFill>
                  <a:srgbClr val="FF0000"/>
                </a:solidFill>
                <a:cs typeface="Times New Roman" panose="02020603050405020304" pitchFamily="18" charset="0"/>
              </a:endParaRPr>
            </a:p>
          </p:txBody>
        </p:sp>
      </p:grpSp>
      <p:grpSp>
        <p:nvGrpSpPr>
          <p:cNvPr id="58" name="画布 8"/>
          <p:cNvGrpSpPr/>
          <p:nvPr/>
        </p:nvGrpSpPr>
        <p:grpSpPr>
          <a:xfrm>
            <a:off x="107504" y="2280750"/>
            <a:ext cx="5064614" cy="3099739"/>
            <a:chOff x="0" y="0"/>
            <a:chExt cx="4302760" cy="3054985"/>
          </a:xfrm>
        </p:grpSpPr>
        <p:sp>
          <p:nvSpPr>
            <p:cNvPr id="59" name="画布 8"/>
            <p:cNvSpPr/>
            <p:nvPr/>
          </p:nvSpPr>
          <p:spPr>
            <a:xfrm>
              <a:off x="0" y="0"/>
              <a:ext cx="4302760" cy="3054985"/>
            </a:xfrm>
            <a:prstGeom prst="rect">
              <a:avLst/>
            </a:prstGeom>
            <a:noFill/>
            <a:ln w="9525">
              <a:noFill/>
            </a:ln>
          </p:spPr>
          <p:txBody>
            <a:bodyPr anchor="t"/>
            <a:lstStyle/>
            <a:p>
              <a:endParaRPr lang="en-US" altLang="en-US" sz="100" b="1">
                <a:latin typeface="Arial" panose="020B0604020202020204" pitchFamily="34" charset="0"/>
                <a:ea typeface="宋体" panose="02010600030101010101" pitchFamily="2" charset="-122"/>
              </a:endParaRPr>
            </a:p>
          </p:txBody>
        </p:sp>
        <p:sp>
          <p:nvSpPr>
            <p:cNvPr id="60" name="文本框 9"/>
            <p:cNvSpPr txBox="1"/>
            <p:nvPr/>
          </p:nvSpPr>
          <p:spPr>
            <a:xfrm>
              <a:off x="95250" y="661035"/>
              <a:ext cx="734695" cy="281940"/>
            </a:xfrm>
            <a:prstGeom prst="rect">
              <a:avLst/>
            </a:prstGeom>
            <a:solidFill>
              <a:srgbClr val="92D050"/>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just" fontAlgn="base"/>
              <a:r>
                <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rPr>
                <a:t>有序序列</a:t>
              </a:r>
            </a:p>
          </p:txBody>
        </p:sp>
        <p:sp>
          <p:nvSpPr>
            <p:cNvPr id="61" name="文本框 10"/>
            <p:cNvSpPr txBox="1"/>
            <p:nvPr/>
          </p:nvSpPr>
          <p:spPr>
            <a:xfrm>
              <a:off x="104775" y="1510665"/>
              <a:ext cx="734695" cy="281940"/>
            </a:xfrm>
            <a:prstGeom prst="rect">
              <a:avLst/>
            </a:prstGeom>
            <a:solidFill>
              <a:srgbClr val="92D050"/>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just" fontAlgn="base"/>
              <a:r>
                <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rPr>
                <a:t>无序序列</a:t>
              </a:r>
            </a:p>
          </p:txBody>
        </p:sp>
        <p:sp>
          <p:nvSpPr>
            <p:cNvPr id="62" name="文本框 11"/>
            <p:cNvSpPr txBox="1"/>
            <p:nvPr/>
          </p:nvSpPr>
          <p:spPr>
            <a:xfrm>
              <a:off x="1545473" y="25351"/>
              <a:ext cx="1194211" cy="281204"/>
            </a:xfrm>
            <a:prstGeom prst="rect">
              <a:avLst/>
            </a:prstGeom>
            <a:solidFill>
              <a:schemeClr val="accent6">
                <a:lumMod val="60000"/>
                <a:lumOff val="40000"/>
              </a:schemeClr>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rPr>
                <a:t>列表</a:t>
              </a:r>
            </a:p>
          </p:txBody>
        </p:sp>
        <p:sp>
          <p:nvSpPr>
            <p:cNvPr id="63" name="文本框 12"/>
            <p:cNvSpPr txBox="1"/>
            <p:nvPr/>
          </p:nvSpPr>
          <p:spPr>
            <a:xfrm>
              <a:off x="1540617" y="512646"/>
              <a:ext cx="1198662" cy="281204"/>
            </a:xfrm>
            <a:prstGeom prst="rect">
              <a:avLst/>
            </a:prstGeom>
            <a:solidFill>
              <a:schemeClr val="accent6">
                <a:lumMod val="60000"/>
                <a:lumOff val="40000"/>
              </a:schemeClr>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rPr>
                <a:t>元组</a:t>
              </a:r>
            </a:p>
          </p:txBody>
        </p:sp>
        <p:sp>
          <p:nvSpPr>
            <p:cNvPr id="64" name="文本框 13"/>
            <p:cNvSpPr txBox="1"/>
            <p:nvPr/>
          </p:nvSpPr>
          <p:spPr>
            <a:xfrm>
              <a:off x="1540617" y="1001350"/>
              <a:ext cx="1198662" cy="281204"/>
            </a:xfrm>
            <a:prstGeom prst="rect">
              <a:avLst/>
            </a:prstGeom>
            <a:solidFill>
              <a:schemeClr val="accent6">
                <a:lumMod val="60000"/>
                <a:lumOff val="40000"/>
              </a:schemeClr>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rPr>
                <a:t>字符串</a:t>
              </a:r>
            </a:p>
          </p:txBody>
        </p:sp>
        <p:sp>
          <p:nvSpPr>
            <p:cNvPr id="65" name="文本框 14"/>
            <p:cNvSpPr txBox="1"/>
            <p:nvPr/>
          </p:nvSpPr>
          <p:spPr>
            <a:xfrm>
              <a:off x="1539807" y="1507893"/>
              <a:ext cx="1199876" cy="281204"/>
            </a:xfrm>
            <a:prstGeom prst="rect">
              <a:avLst/>
            </a:prstGeom>
            <a:solidFill>
              <a:schemeClr val="accent6">
                <a:lumMod val="60000"/>
                <a:lumOff val="40000"/>
              </a:schemeClr>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rPr>
                <a:t>字典</a:t>
              </a:r>
            </a:p>
          </p:txBody>
        </p:sp>
        <p:sp>
          <p:nvSpPr>
            <p:cNvPr id="66" name="文本框 15"/>
            <p:cNvSpPr txBox="1"/>
            <p:nvPr/>
          </p:nvSpPr>
          <p:spPr>
            <a:xfrm>
              <a:off x="1539403" y="2043542"/>
              <a:ext cx="1200686" cy="281204"/>
            </a:xfrm>
            <a:prstGeom prst="rect">
              <a:avLst/>
            </a:prstGeom>
            <a:solidFill>
              <a:schemeClr val="accent6">
                <a:lumMod val="60000"/>
                <a:lumOff val="40000"/>
              </a:schemeClr>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rPr>
                <a:t>集合</a:t>
              </a:r>
            </a:p>
          </p:txBody>
        </p:sp>
        <p:sp>
          <p:nvSpPr>
            <p:cNvPr id="67" name="文本框 16"/>
            <p:cNvSpPr txBox="1"/>
            <p:nvPr/>
          </p:nvSpPr>
          <p:spPr>
            <a:xfrm>
              <a:off x="1539807" y="2526142"/>
              <a:ext cx="1229349" cy="499971"/>
            </a:xfrm>
            <a:prstGeom prst="rect">
              <a:avLst/>
            </a:prstGeom>
            <a:solidFill>
              <a:schemeClr val="accent6">
                <a:lumMod val="60000"/>
                <a:lumOff val="40000"/>
              </a:schemeClr>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rPr>
                <a:t>range、zip、map、enumerate等</a:t>
              </a:r>
            </a:p>
          </p:txBody>
        </p:sp>
        <p:sp>
          <p:nvSpPr>
            <p:cNvPr id="68" name="文本框 17"/>
            <p:cNvSpPr txBox="1"/>
            <p:nvPr/>
          </p:nvSpPr>
          <p:spPr>
            <a:xfrm>
              <a:off x="3305810" y="687705"/>
              <a:ext cx="915670" cy="281940"/>
            </a:xfrm>
            <a:prstGeom prst="rect">
              <a:avLst/>
            </a:prstGeom>
            <a:solidFill>
              <a:srgbClr val="FFFF00"/>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rPr>
                <a:t>可变序列</a:t>
              </a:r>
            </a:p>
          </p:txBody>
        </p:sp>
        <p:sp>
          <p:nvSpPr>
            <p:cNvPr id="69" name="文本框 18"/>
            <p:cNvSpPr txBox="1"/>
            <p:nvPr/>
          </p:nvSpPr>
          <p:spPr>
            <a:xfrm>
              <a:off x="3305175" y="1513205"/>
              <a:ext cx="914400" cy="281940"/>
            </a:xfrm>
            <a:prstGeom prst="rect">
              <a:avLst/>
            </a:prstGeom>
            <a:solidFill>
              <a:srgbClr val="FFFF00"/>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rPr>
                <a:t>不可变序列</a:t>
              </a:r>
            </a:p>
          </p:txBody>
        </p:sp>
        <p:cxnSp>
          <p:nvCxnSpPr>
            <p:cNvPr id="70" name="直接箭头连接符 19"/>
            <p:cNvCxnSpPr>
              <a:stCxn id="62" idx="3"/>
              <a:endCxn id="68" idx="1"/>
            </p:cNvCxnSpPr>
            <p:nvPr/>
          </p:nvCxnSpPr>
          <p:spPr>
            <a:xfrm>
              <a:off x="2739890" y="166370"/>
              <a:ext cx="565743" cy="662872"/>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1" name="直接箭头连接符 20"/>
            <p:cNvCxnSpPr>
              <a:stCxn id="65" idx="3"/>
              <a:endCxn id="68" idx="1"/>
            </p:cNvCxnSpPr>
            <p:nvPr/>
          </p:nvCxnSpPr>
          <p:spPr>
            <a:xfrm flipV="1">
              <a:off x="2739546" y="828955"/>
              <a:ext cx="566147" cy="81967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2" name="直接箭头连接符 21"/>
            <p:cNvCxnSpPr>
              <a:stCxn id="66" idx="3"/>
              <a:endCxn id="68" idx="1"/>
            </p:cNvCxnSpPr>
            <p:nvPr/>
          </p:nvCxnSpPr>
          <p:spPr>
            <a:xfrm flipV="1">
              <a:off x="2740329" y="829081"/>
              <a:ext cx="565338" cy="1355319"/>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3" name="直接箭头连接符 22"/>
            <p:cNvCxnSpPr>
              <a:stCxn id="63" idx="3"/>
              <a:endCxn id="69" idx="1"/>
            </p:cNvCxnSpPr>
            <p:nvPr/>
          </p:nvCxnSpPr>
          <p:spPr>
            <a:xfrm>
              <a:off x="2739597" y="653415"/>
              <a:ext cx="565743" cy="1000880"/>
            </a:xfrm>
            <a:prstGeom prst="straightConnector1">
              <a:avLst/>
            </a:prstGeom>
            <a:ln w="2540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4" name="直接箭头连接符 23"/>
            <p:cNvCxnSpPr>
              <a:stCxn id="64" idx="3"/>
              <a:endCxn id="69" idx="1"/>
            </p:cNvCxnSpPr>
            <p:nvPr/>
          </p:nvCxnSpPr>
          <p:spPr>
            <a:xfrm>
              <a:off x="2739571" y="1142365"/>
              <a:ext cx="565743" cy="512176"/>
            </a:xfrm>
            <a:prstGeom prst="straightConnector1">
              <a:avLst/>
            </a:prstGeom>
            <a:ln w="2540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5" name="直接箭头连接符 24"/>
            <p:cNvCxnSpPr>
              <a:stCxn id="67" idx="3"/>
              <a:endCxn id="69" idx="1"/>
            </p:cNvCxnSpPr>
            <p:nvPr/>
          </p:nvCxnSpPr>
          <p:spPr>
            <a:xfrm flipV="1">
              <a:off x="2769156" y="1654175"/>
              <a:ext cx="536019" cy="1121953"/>
            </a:xfrm>
            <a:prstGeom prst="straightConnector1">
              <a:avLst/>
            </a:prstGeom>
            <a:ln w="2540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6" name="直接箭头连接符 25"/>
            <p:cNvCxnSpPr>
              <a:stCxn id="62" idx="1"/>
              <a:endCxn id="60" idx="3"/>
            </p:cNvCxnSpPr>
            <p:nvPr/>
          </p:nvCxnSpPr>
          <p:spPr>
            <a:xfrm flipH="1">
              <a:off x="829898" y="166370"/>
              <a:ext cx="715879" cy="636113"/>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7" name="直接箭头连接符 26"/>
            <p:cNvCxnSpPr>
              <a:stCxn id="63" idx="1"/>
              <a:endCxn id="60" idx="3"/>
            </p:cNvCxnSpPr>
            <p:nvPr/>
          </p:nvCxnSpPr>
          <p:spPr>
            <a:xfrm flipH="1">
              <a:off x="829675" y="653415"/>
              <a:ext cx="711023" cy="148818"/>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8" name="直接箭头连接符 27"/>
            <p:cNvCxnSpPr>
              <a:stCxn id="64" idx="1"/>
              <a:endCxn id="60" idx="3"/>
            </p:cNvCxnSpPr>
            <p:nvPr/>
          </p:nvCxnSpPr>
          <p:spPr>
            <a:xfrm flipH="1" flipV="1">
              <a:off x="829675" y="802479"/>
              <a:ext cx="711023" cy="339886"/>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9" name="直接箭头连接符 28"/>
            <p:cNvCxnSpPr>
              <a:stCxn id="67" idx="1"/>
              <a:endCxn id="60" idx="3"/>
            </p:cNvCxnSpPr>
            <p:nvPr/>
          </p:nvCxnSpPr>
          <p:spPr>
            <a:xfrm flipH="1" flipV="1">
              <a:off x="829945" y="802005"/>
              <a:ext cx="709863" cy="1974123"/>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0" name="直接箭头连接符 29"/>
            <p:cNvCxnSpPr>
              <a:stCxn id="65" idx="1"/>
              <a:endCxn id="61" idx="3"/>
            </p:cNvCxnSpPr>
            <p:nvPr/>
          </p:nvCxnSpPr>
          <p:spPr>
            <a:xfrm flipH="1">
              <a:off x="839157" y="1648626"/>
              <a:ext cx="700501" cy="3286"/>
            </a:xfrm>
            <a:prstGeom prst="straightConnector1">
              <a:avLst/>
            </a:prstGeom>
            <a:ln w="2540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1" name="直接箭头连接符 30"/>
            <p:cNvCxnSpPr>
              <a:stCxn id="66" idx="1"/>
              <a:endCxn id="61" idx="3"/>
            </p:cNvCxnSpPr>
            <p:nvPr/>
          </p:nvCxnSpPr>
          <p:spPr>
            <a:xfrm flipH="1" flipV="1">
              <a:off x="838926" y="1652037"/>
              <a:ext cx="700501" cy="532363"/>
            </a:xfrm>
            <a:prstGeom prst="straightConnector1">
              <a:avLst/>
            </a:prstGeom>
            <a:ln w="2540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4</a:t>
            </a:fld>
            <a:endParaRPr lang="zh-CN" altLang="en-US" dirty="0"/>
          </a:p>
        </p:txBody>
      </p:sp>
      <p:sp>
        <p:nvSpPr>
          <p:cNvPr id="13" name="文本框 12">
            <a:extLst>
              <a:ext uri="{FF2B5EF4-FFF2-40B4-BE49-F238E27FC236}">
                <a16:creationId xmlns:a16="http://schemas.microsoft.com/office/drawing/2014/main" id="{ADD6CEC8-AB72-6D0A-4CF5-62CDFE9E7C06}"/>
              </a:ext>
            </a:extLst>
          </p:cNvPr>
          <p:cNvSpPr txBox="1"/>
          <p:nvPr/>
        </p:nvSpPr>
        <p:spPr>
          <a:xfrm>
            <a:off x="5439591" y="2636658"/>
            <a:ext cx="3492566" cy="1754326"/>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zh-CN" altLang="en-US" dirty="0"/>
              <a:t>课程思政：</a:t>
            </a:r>
            <a:endParaRPr lang="en-US" altLang="zh-CN" dirty="0"/>
          </a:p>
          <a:p>
            <a:r>
              <a:rPr lang="en-US" altLang="zh-CN" dirty="0"/>
              <a:t>      1</a:t>
            </a:r>
            <a:r>
              <a:rPr lang="zh-CN" altLang="en-US" dirty="0"/>
              <a:t>）复杂数据类型</a:t>
            </a:r>
            <a:endParaRPr lang="en-US" altLang="zh-CN" dirty="0"/>
          </a:p>
          <a:p>
            <a:r>
              <a:rPr lang="en-US" altLang="zh-CN" dirty="0"/>
              <a:t>      2</a:t>
            </a:r>
            <a:r>
              <a:rPr lang="zh-CN" altLang="en-US" dirty="0"/>
              <a:t>）数据结构</a:t>
            </a:r>
            <a:endParaRPr lang="en-US" altLang="zh-CN" dirty="0"/>
          </a:p>
          <a:p>
            <a:r>
              <a:rPr lang="en-US" altLang="zh-CN" dirty="0"/>
              <a:t>      3</a:t>
            </a:r>
            <a:r>
              <a:rPr lang="zh-CN" altLang="en-US" dirty="0"/>
              <a:t>）类的私有成员函数或方法</a:t>
            </a:r>
            <a:endParaRPr lang="en-US" altLang="zh-CN" dirty="0"/>
          </a:p>
          <a:p>
            <a:r>
              <a:rPr lang="en-US" altLang="zh-CN" dirty="0"/>
              <a:t>      4</a:t>
            </a:r>
            <a:r>
              <a:rPr lang="zh-CN" altLang="en-US" dirty="0"/>
              <a:t>）内置函数支持</a:t>
            </a:r>
            <a:endParaRPr lang="en-US" altLang="zh-CN" dirty="0"/>
          </a:p>
          <a:p>
            <a:r>
              <a:rPr lang="en-US" altLang="zh-CN" dirty="0"/>
              <a:t>      </a:t>
            </a:r>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ppt_x"/>
                                          </p:val>
                                        </p:tav>
                                        <p:tav tm="100000">
                                          <p:val>
                                            <p:strVal val="#ppt_x"/>
                                          </p:val>
                                        </p:tav>
                                      </p:tavLst>
                                    </p:anim>
                                    <p:anim calcmode="lin" valueType="num">
                                      <p:cBhvr additive="base">
                                        <p:cTn id="16"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38">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336"/>
                                        </p:tgtEl>
                                        <p:attrNameLst>
                                          <p:attrName>style.visibility</p:attrName>
                                        </p:attrNameLst>
                                      </p:cBhvr>
                                      <p:to>
                                        <p:strVal val="visible"/>
                                      </p:to>
                                    </p:set>
                                    <p:anim calcmode="lin" valueType="num">
                                      <p:cBhvr additive="base">
                                        <p:cTn id="25" dur="500" fill="hold"/>
                                        <p:tgtEl>
                                          <p:spTgt spid="14336"/>
                                        </p:tgtEl>
                                        <p:attrNameLst>
                                          <p:attrName>ppt_x</p:attrName>
                                        </p:attrNameLst>
                                      </p:cBhvr>
                                      <p:tavLst>
                                        <p:tav tm="0">
                                          <p:val>
                                            <p:strVal val="#ppt_x"/>
                                          </p:val>
                                        </p:tav>
                                        <p:tav tm="100000">
                                          <p:val>
                                            <p:strVal val="#ppt_x"/>
                                          </p:val>
                                        </p:tav>
                                      </p:tavLst>
                                    </p:anim>
                                    <p:anim calcmode="lin" valueType="num">
                                      <p:cBhvr additive="base">
                                        <p:cTn id="26" dur="500" fill="hold"/>
                                        <p:tgtEl>
                                          <p:spTgt spid="143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745" y="980728"/>
            <a:ext cx="1224136" cy="1047837"/>
          </a:xfrm>
          <a:prstGeom prst="rect">
            <a:avLst/>
          </a:prstGeom>
        </p:spPr>
      </p:pic>
      <p:sp>
        <p:nvSpPr>
          <p:cNvPr id="4" name="灯片编号占位符 3"/>
          <p:cNvSpPr>
            <a:spLocks noGrp="1"/>
          </p:cNvSpPr>
          <p:nvPr>
            <p:ph type="sldNum" sz="quarter" idx="4"/>
          </p:nvPr>
        </p:nvSpPr>
        <p:spPr/>
        <p:txBody>
          <a:bodyPr/>
          <a:lstStyle/>
          <a:p>
            <a:pPr>
              <a:defRPr/>
            </a:pPr>
            <a:fld id="{6EA7BA5E-4115-4796-A8C9-4698036AB88B}" type="slidenum">
              <a:rPr lang="zh-CN" altLang="en-US" smtClean="0"/>
              <a:t>40</a:t>
            </a:fld>
            <a:endParaRPr lang="zh-CN" altLang="en-US" dirty="0"/>
          </a:p>
        </p:txBody>
      </p:sp>
      <p:pic>
        <p:nvPicPr>
          <p:cNvPr id="5" name="图片 4"/>
          <p:cNvPicPr>
            <a:picLocks noChangeAspect="1"/>
          </p:cNvPicPr>
          <p:nvPr/>
        </p:nvPicPr>
        <p:blipFill>
          <a:blip r:embed="rId3"/>
          <a:stretch>
            <a:fillRect/>
          </a:stretch>
        </p:blipFill>
        <p:spPr>
          <a:xfrm>
            <a:off x="1155279" y="952947"/>
            <a:ext cx="8003232" cy="5568138"/>
          </a:xfrm>
          <a:prstGeom prst="rect">
            <a:avLst/>
          </a:prstGeom>
        </p:spPr>
      </p:pic>
      <p:sp>
        <p:nvSpPr>
          <p:cNvPr id="6" name="标题 1"/>
          <p:cNvSpPr>
            <a:spLocks noGrp="1"/>
          </p:cNvSpPr>
          <p:nvPr>
            <p:ph type="title"/>
          </p:nvPr>
        </p:nvSpPr>
        <p:spPr>
          <a:xfrm>
            <a:off x="457200" y="124266"/>
            <a:ext cx="8229600" cy="660930"/>
          </a:xfrm>
        </p:spPr>
        <p:txBody>
          <a:bodyPr/>
          <a:lstStyle/>
          <a:p>
            <a:r>
              <a:rPr lang="zh-CN" altLang="en-US" dirty="0"/>
              <a:t>上文回顾</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文本占位符 58370"/>
          <p:cNvSpPr>
            <a:spLocks noGrp="1"/>
          </p:cNvSpPr>
          <p:nvPr>
            <p:ph idx="1"/>
          </p:nvPr>
        </p:nvSpPr>
        <p:spPr>
          <a:xfrm>
            <a:off x="611560" y="1556792"/>
            <a:ext cx="8229600" cy="4678451"/>
          </a:xfrm>
        </p:spPr>
        <p:txBody>
          <a:bodyPr anchor="t"/>
          <a:lstStyle/>
          <a:p>
            <a:pPr>
              <a:lnSpc>
                <a:spcPct val="90000"/>
              </a:lnSpc>
              <a:buClr>
                <a:srgbClr val="FF0000"/>
              </a:buClr>
              <a:buSzPct val="90000"/>
              <a:buFont typeface="Wingdings" panose="05000000000000000000" pitchFamily="2" charset="2"/>
              <a:buChar char="n"/>
            </a:pPr>
            <a:r>
              <a:rPr lang="zh-CN" altLang="en-US" sz="2400" b="1" dirty="0"/>
              <a:t>编写算法实现嵌套列表的平铺</a:t>
            </a:r>
            <a:endParaRPr lang="en-US" altLang="zh-CN" sz="2400" b="1" dirty="0"/>
          </a:p>
          <a:p>
            <a:pPr>
              <a:lnSpc>
                <a:spcPct val="90000"/>
              </a:lnSpc>
              <a:buClr>
                <a:srgbClr val="FF0000"/>
              </a:buClr>
              <a:buSzPct val="90000"/>
              <a:buFont typeface="Wingdings" panose="05000000000000000000" pitchFamily="2" charset="2"/>
              <a:buChar char="ü"/>
            </a:pPr>
            <a:r>
              <a:rPr lang="en-US" altLang="zh-CN" sz="1800" dirty="0">
                <a:latin typeface="Consolas" panose="020B0609020204030204" charset="0"/>
              </a:rPr>
              <a:t>[[1,2,3], [4,5,6]] </a:t>
            </a:r>
            <a:r>
              <a:rPr lang="en-US" altLang="zh-CN" sz="1800" dirty="0">
                <a:latin typeface="Consolas" panose="020B0609020204030204" charset="0"/>
                <a:sym typeface="Wingdings" panose="05000000000000000000" pitchFamily="2" charset="2"/>
              </a:rPr>
              <a:t> </a:t>
            </a:r>
            <a:r>
              <a:rPr lang="zh-CN" altLang="en-US" sz="1800" dirty="0">
                <a:solidFill>
                  <a:srgbClr val="0000FF"/>
                </a:solidFill>
                <a:latin typeface="Consolas" panose="020B0609020204030204" charset="0"/>
              </a:rPr>
              <a:t>[1, 2, 3, 4, 5, 6]</a:t>
            </a:r>
          </a:p>
          <a:p>
            <a:pPr marL="0" indent="0">
              <a:lnSpc>
                <a:spcPct val="90000"/>
              </a:lnSpc>
              <a:buClr>
                <a:srgbClr val="FF0000"/>
              </a:buClr>
              <a:buSzPct val="90000"/>
              <a:buNone/>
            </a:pPr>
            <a:endParaRPr lang="en-US" altLang="zh-CN" sz="1800" dirty="0">
              <a:latin typeface="Consolas" panose="020B0609020204030204" charset="0"/>
            </a:endParaRPr>
          </a:p>
          <a:p>
            <a:pPr marL="0" indent="0">
              <a:lnSpc>
                <a:spcPct val="90000"/>
              </a:lnSpc>
              <a:buClr>
                <a:srgbClr val="FF0000"/>
              </a:buClr>
              <a:buSzPct val="90000"/>
              <a:buNone/>
            </a:pPr>
            <a:endParaRPr lang="en-US" altLang="zh-CN" sz="1800" dirty="0">
              <a:latin typeface="Consolas" panose="020B0609020204030204" charset="0"/>
            </a:endParaRPr>
          </a:p>
          <a:p>
            <a:pPr>
              <a:lnSpc>
                <a:spcPct val="90000"/>
              </a:lnSpc>
              <a:buSzPct val="90000"/>
              <a:buFont typeface="Wingdings" panose="05000000000000000000" charset="0"/>
              <a:buChar char="§"/>
            </a:pPr>
            <a:endParaRPr lang="en-US" altLang="zh-CN" sz="1800" dirty="0"/>
          </a:p>
          <a:p>
            <a:pPr>
              <a:lnSpc>
                <a:spcPct val="90000"/>
              </a:lnSpc>
              <a:buSzPct val="90000"/>
              <a:buFont typeface="Wingdings" panose="05000000000000000000" charset="0"/>
              <a:buChar char="§"/>
            </a:pPr>
            <a:endParaRPr lang="en-US" altLang="zh-CN" sz="1800" dirty="0"/>
          </a:p>
          <a:p>
            <a:pPr>
              <a:lnSpc>
                <a:spcPct val="90000"/>
              </a:lnSpc>
              <a:buSzPct val="90000"/>
              <a:buFont typeface="Wingdings" panose="05000000000000000000" charset="0"/>
              <a:buChar char="§"/>
            </a:pPr>
            <a:endParaRPr lang="en-US" altLang="zh-CN" sz="1800" dirty="0"/>
          </a:p>
          <a:p>
            <a:pPr>
              <a:lnSpc>
                <a:spcPct val="90000"/>
              </a:lnSpc>
              <a:buSzPct val="90000"/>
              <a:buFont typeface="Wingdings" panose="05000000000000000000" charset="0"/>
              <a:buChar char="§"/>
            </a:pPr>
            <a:endParaRPr lang="en-US" altLang="zh-CN" sz="1800" dirty="0"/>
          </a:p>
          <a:p>
            <a:pPr>
              <a:lnSpc>
                <a:spcPct val="90000"/>
              </a:lnSpc>
              <a:buSzPct val="90000"/>
              <a:buFont typeface="Wingdings" panose="05000000000000000000" charset="0"/>
              <a:buChar char="§"/>
            </a:pPr>
            <a:endParaRPr lang="en-US" altLang="zh-CN" sz="1800" dirty="0"/>
          </a:p>
          <a:p>
            <a:pPr>
              <a:lnSpc>
                <a:spcPct val="90000"/>
              </a:lnSpc>
              <a:buSzPct val="90000"/>
              <a:buFont typeface="Wingdings" panose="05000000000000000000" charset="0"/>
              <a:buChar char="§"/>
            </a:pPr>
            <a:endParaRPr lang="en-US" altLang="zh-CN" sz="1800" dirty="0"/>
          </a:p>
          <a:p>
            <a:pPr>
              <a:lnSpc>
                <a:spcPct val="90000"/>
              </a:lnSpc>
              <a:buSzPct val="90000"/>
              <a:buFont typeface="Wingdings" panose="05000000000000000000" charset="0"/>
              <a:buChar char="§"/>
            </a:pPr>
            <a:endParaRPr lang="en-US" altLang="zh-CN" sz="1800" dirty="0"/>
          </a:p>
          <a:p>
            <a:pPr>
              <a:lnSpc>
                <a:spcPct val="90000"/>
              </a:lnSpc>
              <a:buSzPct val="90000"/>
              <a:buNone/>
            </a:pPr>
            <a:endParaRPr lang="en-US" altLang="zh-CN" sz="1500" dirty="0"/>
          </a:p>
        </p:txBody>
      </p:sp>
      <p:sp>
        <p:nvSpPr>
          <p:cNvPr id="3" name="矩形 2"/>
          <p:cNvSpPr/>
          <p:nvPr/>
        </p:nvSpPr>
        <p:spPr>
          <a:xfrm>
            <a:off x="827584" y="2420888"/>
            <a:ext cx="5688632" cy="2114425"/>
          </a:xfrm>
          <a:prstGeom prst="rect">
            <a:avLst/>
          </a:prstGeom>
        </p:spPr>
        <p:txBody>
          <a:bodyPr wrap="square">
            <a:spAutoFit/>
          </a:bodyPr>
          <a:lstStyle/>
          <a:p>
            <a:pPr marL="285750" indent="-285750">
              <a:lnSpc>
                <a:spcPct val="90000"/>
              </a:lnSpc>
              <a:buClr>
                <a:srgbClr val="FF0000"/>
              </a:buClr>
              <a:buSzPct val="90000"/>
              <a:buFont typeface="Wingdings" panose="05000000000000000000" charset="0"/>
              <a:buChar char="§"/>
            </a:pPr>
            <a:r>
              <a:rPr lang="zh-CN" altLang="en-US" dirty="0">
                <a:latin typeface="Consolas" panose="020B0609020204030204" charset="0"/>
              </a:rPr>
              <a:t>解答一：</a:t>
            </a:r>
            <a:endParaRPr lang="en-US" altLang="zh-CN" dirty="0">
              <a:latin typeface="Consolas" panose="020B0609020204030204" charset="0"/>
            </a:endParaRPr>
          </a:p>
          <a:p>
            <a:pPr>
              <a:lnSpc>
                <a:spcPct val="90000"/>
              </a:lnSpc>
              <a:buSzPct val="90000"/>
              <a:buNone/>
            </a:pPr>
            <a:r>
              <a:rPr lang="zh-CN" altLang="en-US" sz="1600" dirty="0">
                <a:latin typeface="Consolas" panose="020B0609020204030204" charset="0"/>
              </a:rPr>
              <a:t>&gt;&gt;&gt; </a:t>
            </a:r>
            <a:r>
              <a:rPr lang="en-US" altLang="zh-CN" sz="1600" dirty="0">
                <a:latin typeface="Consolas" panose="020B0609020204030204" charset="0"/>
              </a:rPr>
              <a:t>matrix</a:t>
            </a:r>
            <a:r>
              <a:rPr lang="zh-CN" altLang="en-US" sz="1600" dirty="0">
                <a:latin typeface="Consolas" panose="020B0609020204030204" charset="0"/>
              </a:rPr>
              <a:t> = [[1, 2, 3], [4, 5, 6]]</a:t>
            </a:r>
          </a:p>
          <a:p>
            <a:pPr>
              <a:lnSpc>
                <a:spcPct val="90000"/>
              </a:lnSpc>
              <a:buSzPct val="90000"/>
              <a:buNone/>
            </a:pPr>
            <a:r>
              <a:rPr lang="zh-CN" altLang="en-US" sz="1600" dirty="0">
                <a:latin typeface="Consolas" panose="020B0609020204030204" charset="0"/>
              </a:rPr>
              <a:t>&gt;&gt;&gt; result = []</a:t>
            </a:r>
          </a:p>
          <a:p>
            <a:pPr>
              <a:lnSpc>
                <a:spcPct val="90000"/>
              </a:lnSpc>
              <a:buSzPct val="90000"/>
              <a:buNone/>
            </a:pPr>
            <a:r>
              <a:rPr lang="zh-CN" altLang="en-US" sz="1600" dirty="0">
                <a:latin typeface="Consolas" panose="020B0609020204030204" charset="0"/>
              </a:rPr>
              <a:t>&gt;&gt;&gt; for </a:t>
            </a:r>
            <a:r>
              <a:rPr lang="en-US" altLang="zh-CN" sz="1600" dirty="0">
                <a:latin typeface="Consolas" panose="020B0609020204030204" charset="0"/>
              </a:rPr>
              <a:t>item</a:t>
            </a:r>
            <a:r>
              <a:rPr lang="zh-CN" altLang="en-US" sz="1600" dirty="0">
                <a:latin typeface="Consolas" panose="020B0609020204030204" charset="0"/>
              </a:rPr>
              <a:t> in </a:t>
            </a:r>
            <a:r>
              <a:rPr lang="en-US" altLang="zh-CN" sz="1600" dirty="0">
                <a:latin typeface="Consolas" panose="020B0609020204030204" charset="0"/>
              </a:rPr>
              <a:t>matrix </a:t>
            </a:r>
            <a:r>
              <a:rPr lang="zh-CN" altLang="en-US" sz="1600" dirty="0">
                <a:latin typeface="Consolas" panose="020B0609020204030204" charset="0"/>
              </a:rPr>
              <a:t>:</a:t>
            </a:r>
          </a:p>
          <a:p>
            <a:pPr>
              <a:lnSpc>
                <a:spcPct val="90000"/>
              </a:lnSpc>
              <a:buSzPct val="90000"/>
              <a:buNone/>
            </a:pPr>
            <a:r>
              <a:rPr lang="zh-CN" altLang="en-US" sz="1600" dirty="0">
                <a:latin typeface="Consolas" panose="020B0609020204030204" charset="0"/>
              </a:rPr>
              <a:t>    for </a:t>
            </a:r>
            <a:r>
              <a:rPr lang="en-US" altLang="zh-CN" sz="1600" dirty="0">
                <a:latin typeface="Consolas" panose="020B0609020204030204" charset="0"/>
              </a:rPr>
              <a:t>element</a:t>
            </a:r>
            <a:r>
              <a:rPr lang="zh-CN" altLang="en-US" sz="1600" dirty="0">
                <a:latin typeface="Consolas" panose="020B0609020204030204" charset="0"/>
              </a:rPr>
              <a:t> in </a:t>
            </a:r>
            <a:r>
              <a:rPr lang="en-US" altLang="zh-CN" sz="1600" dirty="0">
                <a:latin typeface="Consolas" panose="020B0609020204030204" charset="0"/>
              </a:rPr>
              <a:t>item</a:t>
            </a:r>
            <a:r>
              <a:rPr lang="zh-CN" altLang="en-US" sz="1600" dirty="0">
                <a:latin typeface="Consolas" panose="020B0609020204030204" charset="0"/>
              </a:rPr>
              <a:t>:</a:t>
            </a:r>
          </a:p>
          <a:p>
            <a:pPr>
              <a:lnSpc>
                <a:spcPct val="90000"/>
              </a:lnSpc>
              <a:buSzPct val="90000"/>
              <a:buNone/>
            </a:pPr>
            <a:r>
              <a:rPr lang="zh-CN" altLang="en-US" sz="1600" dirty="0">
                <a:latin typeface="Consolas" panose="020B0609020204030204" charset="0"/>
              </a:rPr>
              <a:t>        result.append(</a:t>
            </a:r>
            <a:r>
              <a:rPr lang="en-US" altLang="zh-CN" sz="1600" dirty="0">
                <a:latin typeface="Consolas" panose="020B0609020204030204" charset="0"/>
              </a:rPr>
              <a:t>element</a:t>
            </a:r>
            <a:r>
              <a:rPr lang="zh-CN" altLang="en-US" sz="1600" dirty="0">
                <a:latin typeface="Consolas" panose="020B0609020204030204" charset="0"/>
              </a:rPr>
              <a:t>)</a:t>
            </a:r>
          </a:p>
          <a:p>
            <a:pPr>
              <a:lnSpc>
                <a:spcPct val="90000"/>
              </a:lnSpc>
              <a:buSzPct val="90000"/>
              <a:buNone/>
            </a:pPr>
            <a:endParaRPr lang="zh-CN" altLang="en-US" sz="1600" dirty="0">
              <a:latin typeface="Consolas" panose="020B0609020204030204" charset="0"/>
            </a:endParaRPr>
          </a:p>
          <a:p>
            <a:pPr>
              <a:lnSpc>
                <a:spcPct val="90000"/>
              </a:lnSpc>
              <a:buSzPct val="90000"/>
              <a:buNone/>
            </a:pPr>
            <a:r>
              <a:rPr lang="zh-CN" altLang="en-US" sz="1600" dirty="0">
                <a:latin typeface="Consolas" panose="020B0609020204030204" charset="0"/>
              </a:rPr>
              <a:t>&gt;&gt;&gt; result</a:t>
            </a:r>
          </a:p>
          <a:p>
            <a:pPr>
              <a:lnSpc>
                <a:spcPct val="90000"/>
              </a:lnSpc>
              <a:buSzPct val="90000"/>
              <a:buNone/>
            </a:pPr>
            <a:r>
              <a:rPr lang="zh-CN" altLang="en-US" sz="1600" dirty="0">
                <a:solidFill>
                  <a:srgbClr val="0000FF"/>
                </a:solidFill>
                <a:latin typeface="Consolas" panose="020B0609020204030204" charset="0"/>
              </a:rPr>
              <a:t>[1, 2, 3, 4, 5, 6]</a:t>
            </a:r>
          </a:p>
        </p:txBody>
      </p:sp>
      <p:sp>
        <p:nvSpPr>
          <p:cNvPr id="4" name="矩形 3"/>
          <p:cNvSpPr/>
          <p:nvPr/>
        </p:nvSpPr>
        <p:spPr>
          <a:xfrm>
            <a:off x="772190" y="5013176"/>
            <a:ext cx="7040169" cy="1006429"/>
          </a:xfrm>
          <a:prstGeom prst="rect">
            <a:avLst/>
          </a:prstGeom>
        </p:spPr>
        <p:txBody>
          <a:bodyPr wrap="square">
            <a:spAutoFit/>
          </a:bodyPr>
          <a:lstStyle/>
          <a:p>
            <a:pPr>
              <a:lnSpc>
                <a:spcPct val="90000"/>
              </a:lnSpc>
              <a:buClr>
                <a:srgbClr val="FF0000"/>
              </a:buClr>
              <a:buSzPct val="90000"/>
              <a:buFont typeface="Wingdings" panose="05000000000000000000" charset="0"/>
              <a:buChar char="§"/>
            </a:pPr>
            <a:r>
              <a:rPr lang="zh-CN" altLang="en-US" dirty="0">
                <a:latin typeface="Consolas" panose="020B0609020204030204" charset="0"/>
              </a:rPr>
              <a:t> 解答三：使用列表推导式实现</a:t>
            </a:r>
            <a:endParaRPr lang="en-US" altLang="zh-CN" dirty="0">
              <a:latin typeface="Consolas" panose="020B0609020204030204" charset="0"/>
            </a:endParaRPr>
          </a:p>
          <a:p>
            <a:pPr>
              <a:lnSpc>
                <a:spcPct val="90000"/>
              </a:lnSpc>
              <a:buSzPct val="90000"/>
            </a:pPr>
            <a:r>
              <a:rPr lang="en-US" altLang="zh-CN" sz="1600" dirty="0">
                <a:latin typeface="Consolas" panose="020B0609020204030204" charset="0"/>
              </a:rPr>
              <a:t>&gt;&gt;&gt; matrix = [[1,2,3], [4,5,6]]</a:t>
            </a:r>
          </a:p>
          <a:p>
            <a:pPr>
              <a:lnSpc>
                <a:spcPct val="90000"/>
              </a:lnSpc>
              <a:buSzPct val="90000"/>
              <a:buNone/>
            </a:pPr>
            <a:r>
              <a:rPr lang="en-US" altLang="zh-CN" sz="1600" dirty="0">
                <a:latin typeface="Consolas" panose="020B0609020204030204" charset="0"/>
              </a:rPr>
              <a:t>&gt;&gt;&gt; [element for item in matrix for element in item] </a:t>
            </a:r>
          </a:p>
          <a:p>
            <a:pPr>
              <a:lnSpc>
                <a:spcPct val="90000"/>
              </a:lnSpc>
              <a:buSzPct val="90000"/>
              <a:buNone/>
            </a:pPr>
            <a:r>
              <a:rPr lang="en-US" altLang="zh-CN" sz="1600" dirty="0">
                <a:solidFill>
                  <a:srgbClr val="0000FF"/>
                </a:solidFill>
                <a:latin typeface="Consolas" panose="020B0609020204030204" charset="0"/>
              </a:rPr>
              <a:t>[1, 2, 3, 4, 5, 6, 7, 8, 9] </a:t>
            </a:r>
          </a:p>
        </p:txBody>
      </p:sp>
      <p:sp>
        <p:nvSpPr>
          <p:cNvPr id="5" name="矩形 4"/>
          <p:cNvSpPr/>
          <p:nvPr/>
        </p:nvSpPr>
        <p:spPr>
          <a:xfrm>
            <a:off x="4932040" y="2420888"/>
            <a:ext cx="4572000" cy="1080296"/>
          </a:xfrm>
          <a:prstGeom prst="rect">
            <a:avLst/>
          </a:prstGeom>
        </p:spPr>
        <p:txBody>
          <a:bodyPr>
            <a:spAutoFit/>
          </a:bodyPr>
          <a:lstStyle/>
          <a:p>
            <a:pPr marL="285750" indent="-285750">
              <a:lnSpc>
                <a:spcPct val="90000"/>
              </a:lnSpc>
              <a:buClr>
                <a:srgbClr val="FF0000"/>
              </a:buClr>
              <a:buSzPct val="90000"/>
              <a:buFont typeface="Wingdings" panose="05000000000000000000" charset="0"/>
              <a:buChar char="§"/>
            </a:pPr>
            <a:r>
              <a:rPr lang="zh-CN" altLang="en-US" dirty="0">
                <a:latin typeface="Consolas" panose="020B0609020204030204" charset="0"/>
              </a:rPr>
              <a:t>解答二：</a:t>
            </a:r>
            <a:endParaRPr lang="en-US" altLang="zh-CN" dirty="0">
              <a:latin typeface="Consolas" panose="020B0609020204030204" charset="0"/>
            </a:endParaRPr>
          </a:p>
          <a:p>
            <a:pPr marL="0" indent="0">
              <a:buNone/>
            </a:pPr>
            <a:r>
              <a:rPr lang="zh-CN" altLang="en-US" sz="1600" noProof="1">
                <a:latin typeface="Consolas" panose="020B0609020204030204" charset="0"/>
              </a:rPr>
              <a:t>&gt;&gt;&gt; </a:t>
            </a:r>
            <a:r>
              <a:rPr lang="en-US" altLang="zh-CN" sz="1600" dirty="0">
                <a:latin typeface="Consolas" panose="020B0609020204030204" charset="0"/>
              </a:rPr>
              <a:t>matrix</a:t>
            </a:r>
            <a:r>
              <a:rPr lang="zh-CN" altLang="en-US" sz="1600" noProof="1">
                <a:latin typeface="Consolas" panose="020B0609020204030204" charset="0"/>
              </a:rPr>
              <a:t> = [[1, 2, 3], [4, 5, 6]]</a:t>
            </a:r>
          </a:p>
          <a:p>
            <a:pPr marL="0" indent="0">
              <a:buNone/>
            </a:pPr>
            <a:r>
              <a:rPr lang="zh-CN" altLang="en-US" sz="1600" noProof="1">
                <a:latin typeface="Consolas" panose="020B0609020204030204" charset="0"/>
              </a:rPr>
              <a:t>&gt;&gt;&gt; sum(</a:t>
            </a:r>
            <a:r>
              <a:rPr lang="en-US" altLang="zh-CN" sz="1600" noProof="1">
                <a:latin typeface="Consolas" panose="020B0609020204030204" charset="0"/>
              </a:rPr>
              <a:t>matrix</a:t>
            </a:r>
            <a:r>
              <a:rPr lang="zh-CN" altLang="en-US" sz="1600" noProof="1">
                <a:latin typeface="Consolas" panose="020B0609020204030204" charset="0"/>
              </a:rPr>
              <a:t>, [])</a:t>
            </a:r>
          </a:p>
          <a:p>
            <a:pPr marL="0" indent="0">
              <a:buNone/>
            </a:pPr>
            <a:r>
              <a:rPr lang="zh-CN" altLang="en-US" sz="1600" noProof="1">
                <a:solidFill>
                  <a:srgbClr val="0000FF"/>
                </a:solidFill>
                <a:latin typeface="Consolas" panose="020B0609020204030204" charset="0"/>
              </a:rPr>
              <a:t>[1, 2, 3, 4, 5, 6, 7, 8, 9]</a:t>
            </a:r>
          </a:p>
        </p:txBody>
      </p:sp>
      <p:grpSp>
        <p:nvGrpSpPr>
          <p:cNvPr id="9" name="组合 114"/>
          <p:cNvGrpSpPr/>
          <p:nvPr/>
        </p:nvGrpSpPr>
        <p:grpSpPr>
          <a:xfrm>
            <a:off x="-828600" y="76412"/>
            <a:ext cx="6225040" cy="662730"/>
            <a:chOff x="-482927" y="3380765"/>
            <a:chExt cx="6225040" cy="662730"/>
          </a:xfrm>
        </p:grpSpPr>
        <p:grpSp>
          <p:nvGrpSpPr>
            <p:cNvPr id="10" name="组合 105"/>
            <p:cNvGrpSpPr/>
            <p:nvPr/>
          </p:nvGrpSpPr>
          <p:grpSpPr>
            <a:xfrm>
              <a:off x="-482927" y="3380765"/>
              <a:ext cx="6225040" cy="662730"/>
              <a:chOff x="-482927" y="3380765"/>
              <a:chExt cx="6225040" cy="662730"/>
            </a:xfrm>
          </p:grpSpPr>
          <p:sp>
            <p:nvSpPr>
              <p:cNvPr id="12"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3"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11" name="图片 10"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4" name="矩形 13"/>
          <p:cNvSpPr/>
          <p:nvPr/>
        </p:nvSpPr>
        <p:spPr>
          <a:xfrm>
            <a:off x="387807" y="997510"/>
            <a:ext cx="341632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列表推导式的应用</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41</a:t>
            </a:fld>
            <a:endParaRPr lang="zh-CN" altLang="en-US" dirty="0"/>
          </a:p>
        </p:txBody>
      </p:sp>
      <p:graphicFrame>
        <p:nvGraphicFramePr>
          <p:cNvPr id="6" name="对象 5">
            <a:extLst>
              <a:ext uri="{FF2B5EF4-FFF2-40B4-BE49-F238E27FC236}">
                <a16:creationId xmlns:a16="http://schemas.microsoft.com/office/drawing/2014/main" id="{86FCCF4D-DD63-632C-0C0B-74B460208538}"/>
              </a:ext>
            </a:extLst>
          </p:cNvPr>
          <p:cNvGraphicFramePr>
            <a:graphicFrameLocks noChangeAspect="1"/>
          </p:cNvGraphicFramePr>
          <p:nvPr>
            <p:extLst>
              <p:ext uri="{D42A27DB-BD31-4B8C-83A1-F6EECF244321}">
                <p14:modId xmlns:p14="http://schemas.microsoft.com/office/powerpoint/2010/main" val="3603917766"/>
              </p:ext>
            </p:extLst>
          </p:nvPr>
        </p:nvGraphicFramePr>
        <p:xfrm>
          <a:off x="6660232" y="1444821"/>
          <a:ext cx="787400" cy="508000"/>
        </p:xfrm>
        <a:graphic>
          <a:graphicData uri="http://schemas.openxmlformats.org/presentationml/2006/ole">
            <mc:AlternateContent xmlns:mc="http://schemas.openxmlformats.org/markup-compatibility/2006">
              <mc:Choice xmlns:v="urn:schemas-microsoft-com:vml" Requires="v">
                <p:oleObj name="Equation" r:id="rId3" imgW="787320" imgH="507960" progId="Equation.DSMT4">
                  <p:embed/>
                </p:oleObj>
              </mc:Choice>
              <mc:Fallback>
                <p:oleObj name="Equation" r:id="rId3" imgW="787320" imgH="507960" progId="Equation.DSMT4">
                  <p:embed/>
                  <p:pic>
                    <p:nvPicPr>
                      <p:cNvPr id="0" name=""/>
                      <p:cNvPicPr/>
                      <p:nvPr/>
                    </p:nvPicPr>
                    <p:blipFill>
                      <a:blip r:embed="rId4"/>
                      <a:stretch>
                        <a:fillRect/>
                      </a:stretch>
                    </p:blipFill>
                    <p:spPr>
                      <a:xfrm>
                        <a:off x="6660232" y="1444821"/>
                        <a:ext cx="787400" cy="508000"/>
                      </a:xfrm>
                      <a:prstGeom prst="rect">
                        <a:avLst/>
                      </a:prstGeom>
                    </p:spPr>
                  </p:pic>
                </p:oleObj>
              </mc:Fallback>
            </mc:AlternateContent>
          </a:graphicData>
        </a:graphic>
      </p:graphicFrame>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51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51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4845"/>
            <a:ext cx="8579296" cy="4678451"/>
          </a:xfrm>
        </p:spPr>
        <p:txBody>
          <a:bodyPr/>
          <a:lstStyle/>
          <a:p>
            <a:pPr>
              <a:lnSpc>
                <a:spcPct val="90000"/>
              </a:lnSpc>
              <a:buClr>
                <a:srgbClr val="FF0000"/>
              </a:buClr>
              <a:buSzPct val="90000"/>
              <a:buFont typeface="Wingdings" panose="05000000000000000000" pitchFamily="2" charset="2"/>
              <a:buChar char="n"/>
            </a:pPr>
            <a:r>
              <a:rPr lang="zh-CN" altLang="en-US" sz="2400" b="1" noProof="1">
                <a:sym typeface="+mn-ea"/>
              </a:rPr>
              <a:t>列出当前文件夹下所有</a:t>
            </a:r>
            <a:r>
              <a:rPr lang="en-US" altLang="x-none" sz="2400" b="1" noProof="1">
                <a:sym typeface="+mn-ea"/>
              </a:rPr>
              <a:t>Python</a:t>
            </a:r>
            <a:r>
              <a:rPr lang="zh-CN" altLang="en-US" sz="2400" b="1" noProof="1">
                <a:sym typeface="+mn-ea"/>
              </a:rPr>
              <a:t>源文件</a:t>
            </a:r>
            <a:endParaRPr lang="en-US" altLang="zh-CN" sz="2400" b="1" noProof="1">
              <a:sym typeface="+mn-ea"/>
            </a:endParaRPr>
          </a:p>
          <a:p>
            <a:pPr>
              <a:lnSpc>
                <a:spcPct val="50000"/>
              </a:lnSpc>
              <a:spcBef>
                <a:spcPts val="0"/>
              </a:spcBef>
              <a:buClr>
                <a:srgbClr val="FF0000"/>
              </a:buClr>
              <a:buSzPct val="90000"/>
              <a:buFont typeface="Wingdings" panose="05000000000000000000" pitchFamily="2" charset="2"/>
              <a:buChar char="n"/>
            </a:pPr>
            <a:endParaRPr lang="zh-CN" altLang="en-US" sz="2400" b="1" noProof="1">
              <a:latin typeface="+mn-lt"/>
            </a:endParaRPr>
          </a:p>
          <a:p>
            <a:pPr>
              <a:lnSpc>
                <a:spcPct val="90000"/>
              </a:lnSpc>
              <a:buSzPct val="90000"/>
              <a:buNone/>
            </a:pPr>
            <a:r>
              <a:rPr lang="en-US" altLang="x-none" sz="1600" noProof="1">
                <a:latin typeface="Consolas" panose="020B0609020204030204" charset="0"/>
                <a:sym typeface="+mn-ea"/>
              </a:rPr>
              <a:t>&gt;&gt;&gt; import os</a:t>
            </a:r>
          </a:p>
          <a:p>
            <a:pPr>
              <a:lnSpc>
                <a:spcPct val="90000"/>
              </a:lnSpc>
              <a:buSzPct val="90000"/>
              <a:buNone/>
            </a:pPr>
            <a:r>
              <a:rPr lang="en-US" altLang="x-none" sz="1600" noProof="1">
                <a:latin typeface="Consolas" panose="020B0609020204030204" charset="0"/>
                <a:sym typeface="+mn-ea"/>
              </a:rPr>
              <a:t>&gt;&gt;&gt; [filename for filename in os.listdir('.')</a:t>
            </a:r>
          </a:p>
          <a:p>
            <a:pPr>
              <a:lnSpc>
                <a:spcPct val="90000"/>
              </a:lnSpc>
              <a:buSzPct val="90000"/>
              <a:buNone/>
            </a:pPr>
            <a:r>
              <a:rPr lang="en-US" altLang="x-none" sz="1600" noProof="1">
                <a:latin typeface="Consolas" panose="020B0609020204030204" charset="0"/>
                <a:sym typeface="+mn-ea"/>
              </a:rPr>
              <a:t>    if filename.endswith(('.py', '.pyw'))]</a:t>
            </a:r>
          </a:p>
          <a:p>
            <a:pPr>
              <a:lnSpc>
                <a:spcPct val="90000"/>
              </a:lnSpc>
              <a:buSzPct val="90000"/>
              <a:buNone/>
            </a:pPr>
            <a:endParaRPr lang="en-US" altLang="x-none" sz="1600" noProof="1">
              <a:latin typeface="Consolas" panose="020B0609020204030204" charset="0"/>
              <a:sym typeface="+mn-ea"/>
            </a:endParaRPr>
          </a:p>
          <a:p>
            <a:pPr>
              <a:lnSpc>
                <a:spcPct val="90000"/>
              </a:lnSpc>
              <a:spcBef>
                <a:spcPts val="600"/>
              </a:spcBef>
              <a:buClr>
                <a:srgbClr val="FF0000"/>
              </a:buClr>
              <a:buSzPct val="90000"/>
              <a:buFont typeface="Wingdings" panose="05000000000000000000" pitchFamily="2" charset="2"/>
              <a:buChar char="n"/>
            </a:pPr>
            <a:r>
              <a:rPr lang="zh-CN" altLang="en-US" sz="2400" b="1" noProof="1">
                <a:sym typeface="+mn-ea"/>
              </a:rPr>
              <a:t>过滤不符合条件的元素</a:t>
            </a:r>
            <a:endParaRPr lang="en-US" altLang="zh-CN" sz="2400" b="1" noProof="1">
              <a:sym typeface="+mn-ea"/>
            </a:endParaRPr>
          </a:p>
          <a:p>
            <a:pPr marL="0" indent="0">
              <a:lnSpc>
                <a:spcPct val="50000"/>
              </a:lnSpc>
              <a:spcBef>
                <a:spcPts val="0"/>
              </a:spcBef>
              <a:buClr>
                <a:srgbClr val="FF0000"/>
              </a:buClr>
              <a:buSzPct val="90000"/>
              <a:buNone/>
            </a:pPr>
            <a:endParaRPr lang="zh-CN" altLang="en-US" sz="2400" b="1" noProof="1"/>
          </a:p>
          <a:p>
            <a:pPr marL="1905" indent="-344805">
              <a:lnSpc>
                <a:spcPct val="80000"/>
              </a:lnSpc>
              <a:buNone/>
            </a:pPr>
            <a:r>
              <a:rPr lang="en-US" altLang="x-none" sz="1600" noProof="1">
                <a:latin typeface="Consolas" panose="020B0609020204030204" charset="0"/>
                <a:sym typeface="+mn-ea"/>
              </a:rPr>
              <a:t>&gt;&gt;&gt; aList = [-1,-4,6,7.5,-2.3,9,-11]</a:t>
            </a:r>
            <a:endParaRPr lang="en-US" altLang="x-none" sz="1600" noProof="1">
              <a:latin typeface="Consolas" panose="020B0609020204030204" charset="0"/>
            </a:endParaRPr>
          </a:p>
          <a:p>
            <a:pPr marL="1905" indent="-344805">
              <a:lnSpc>
                <a:spcPct val="80000"/>
              </a:lnSpc>
              <a:buNone/>
            </a:pPr>
            <a:r>
              <a:rPr lang="en-US" altLang="x-none" sz="1600" noProof="1">
                <a:latin typeface="Consolas" panose="020B0609020204030204" charset="0"/>
                <a:sym typeface="+mn-ea"/>
              </a:rPr>
              <a:t>&gt;&gt;&gt; [element for element in aList if element&gt;0]</a:t>
            </a:r>
            <a:endParaRPr lang="en-US" altLang="x-none" sz="1600" noProof="1">
              <a:latin typeface="Consolas" panose="020B0609020204030204" charset="0"/>
            </a:endParaRPr>
          </a:p>
          <a:p>
            <a:pPr marL="1905" indent="-344805">
              <a:lnSpc>
                <a:spcPct val="80000"/>
              </a:lnSpc>
              <a:buNone/>
            </a:pPr>
            <a:r>
              <a:rPr lang="en-US" altLang="x-none" sz="1600" noProof="1">
                <a:solidFill>
                  <a:srgbClr val="0000FF"/>
                </a:solidFill>
                <a:latin typeface="Consolas" panose="020B0609020204030204" charset="0"/>
                <a:sym typeface="+mn-ea"/>
              </a:rPr>
              <a:t>[6, 7.5, 9]</a:t>
            </a:r>
            <a:endParaRPr lang="en-US" altLang="x-none" sz="1600" noProof="1">
              <a:solidFill>
                <a:srgbClr val="0000FF"/>
              </a:solidFill>
              <a:latin typeface="Consolas" panose="020B0609020204030204" charset="0"/>
              <a:ea typeface="+mn-ea"/>
              <a:sym typeface="+mn-ea"/>
            </a:endParaRPr>
          </a:p>
          <a:p>
            <a:pPr marL="0" indent="0">
              <a:buNone/>
            </a:pPr>
            <a:endParaRPr lang="zh-CN" altLang="en-US" sz="1800" noProof="1"/>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3" cstate="print"/>
            <a:stretch>
              <a:fillRect/>
            </a:stretch>
          </p:blipFill>
          <p:spPr>
            <a:xfrm>
              <a:off x="1115929" y="3530600"/>
              <a:ext cx="446172" cy="431048"/>
            </a:xfrm>
            <a:prstGeom prst="rect">
              <a:avLst/>
            </a:prstGeom>
          </p:spPr>
        </p:pic>
      </p:grpSp>
      <p:sp>
        <p:nvSpPr>
          <p:cNvPr id="10" name="矩形 9"/>
          <p:cNvSpPr/>
          <p:nvPr/>
        </p:nvSpPr>
        <p:spPr>
          <a:xfrm>
            <a:off x="387807" y="997510"/>
            <a:ext cx="341632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列表推导式的应用</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2" name="文本占位符 60418"/>
          <p:cNvSpPr txBox="1"/>
          <p:nvPr/>
        </p:nvSpPr>
        <p:spPr bwMode="auto">
          <a:xfrm>
            <a:off x="387807" y="4442989"/>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spcBef>
                <a:spcPts val="600"/>
              </a:spcBef>
              <a:buClr>
                <a:srgbClr val="FF0000"/>
              </a:buClr>
              <a:buSzPct val="90000"/>
              <a:buFont typeface="Wingdings" panose="05000000000000000000" pitchFamily="2" charset="2"/>
              <a:buChar char="n"/>
            </a:pPr>
            <a:r>
              <a:rPr lang="zh-CN" altLang="en-US" sz="2400" b="1" noProof="1"/>
              <a:t>在列表推导式中使用多个循环，实现多序列元素的任意组合，并且可以结合条件语句过滤特定元素</a:t>
            </a:r>
          </a:p>
          <a:p>
            <a:pPr marL="0" indent="0">
              <a:lnSpc>
                <a:spcPct val="50000"/>
              </a:lnSpc>
              <a:spcBef>
                <a:spcPts val="0"/>
              </a:spcBef>
              <a:buFont typeface="Arial" panose="020B0604020202020204" pitchFamily="34" charset="0"/>
              <a:buNone/>
            </a:pPr>
            <a:endParaRPr lang="zh-CN" altLang="en-US" sz="1800" noProof="1">
              <a:latin typeface="宋体" panose="02010600030101010101" pitchFamily="2" charset="-122"/>
            </a:endParaRPr>
          </a:p>
          <a:p>
            <a:pPr marL="1905" indent="-344805">
              <a:spcBef>
                <a:spcPts val="0"/>
              </a:spcBef>
              <a:buFont typeface="Arial" panose="020B0604020202020204" pitchFamily="34" charset="0"/>
              <a:buNone/>
            </a:pPr>
            <a:r>
              <a:rPr lang="en-US" altLang="zh-CN" sz="1600" noProof="1">
                <a:latin typeface="Consolas" panose="020B0609020204030204" charset="0"/>
              </a:rPr>
              <a:t>&gt;&gt;&gt; [(x, y) for x in range(3) for y in range(3)]</a:t>
            </a:r>
          </a:p>
          <a:p>
            <a:pPr marL="1905" indent="-344805">
              <a:spcBef>
                <a:spcPts val="0"/>
              </a:spcBef>
              <a:buFont typeface="Arial" panose="020B0604020202020204" pitchFamily="34" charset="0"/>
              <a:buNone/>
            </a:pPr>
            <a:r>
              <a:rPr lang="en-US" altLang="zh-CN" sz="1600" noProof="1">
                <a:solidFill>
                  <a:srgbClr val="0000FF"/>
                </a:solidFill>
                <a:latin typeface="Consolas" panose="020B0609020204030204" charset="0"/>
              </a:rPr>
              <a:t>[(0, 0), (0, 1), (0, 2), (1, 0), (1, 1), (1, 2), (2, 0), (2, 1), (2, 2)]</a:t>
            </a:r>
          </a:p>
          <a:p>
            <a:pPr marL="1905" indent="-344805">
              <a:spcBef>
                <a:spcPts val="0"/>
              </a:spcBef>
              <a:buFont typeface="Arial" panose="020B0604020202020204" pitchFamily="34" charset="0"/>
              <a:buNone/>
            </a:pPr>
            <a:r>
              <a:rPr lang="en-US" altLang="zh-CN" sz="1600" noProof="1">
                <a:latin typeface="Consolas" panose="020B0609020204030204" charset="0"/>
              </a:rPr>
              <a:t>&gt;&gt;&gt; [(x, y) for x in [1, 2, 3] for y in [3, 1, 4] if x != y]</a:t>
            </a:r>
          </a:p>
          <a:p>
            <a:pPr marL="1905" indent="-344805">
              <a:spcBef>
                <a:spcPts val="0"/>
              </a:spcBef>
              <a:buFont typeface="Arial" panose="020B0604020202020204" pitchFamily="34" charset="0"/>
              <a:buNone/>
            </a:pPr>
            <a:r>
              <a:rPr lang="en-US" altLang="zh-CN" sz="1600" noProof="1">
                <a:solidFill>
                  <a:srgbClr val="0000FF"/>
                </a:solidFill>
                <a:latin typeface="Consolas" panose="020B0609020204030204" charset="0"/>
              </a:rPr>
              <a:t>[(1, 3), (1, 4), (2, 3), (2, 1), (2, 4), (3, 1), (3, 4)]</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42</a:t>
            </a:fld>
            <a:endParaRPr lang="zh-CN" altLang="en-US" dirty="0"/>
          </a:p>
        </p:txBody>
      </p:sp>
      <p:grpSp>
        <p:nvGrpSpPr>
          <p:cNvPr id="16" name="组合 15">
            <a:extLst>
              <a:ext uri="{FF2B5EF4-FFF2-40B4-BE49-F238E27FC236}">
                <a16:creationId xmlns:a16="http://schemas.microsoft.com/office/drawing/2014/main" id="{5D432BDA-BB1E-F6AB-21FD-7E4C464C200F}"/>
              </a:ext>
            </a:extLst>
          </p:cNvPr>
          <p:cNvGrpSpPr/>
          <p:nvPr/>
        </p:nvGrpSpPr>
        <p:grpSpPr>
          <a:xfrm>
            <a:off x="540060" y="1754578"/>
            <a:ext cx="8223463" cy="2663181"/>
            <a:chOff x="540060" y="1754578"/>
            <a:chExt cx="8223463" cy="2663181"/>
          </a:xfrm>
        </p:grpSpPr>
        <p:pic>
          <p:nvPicPr>
            <p:cNvPr id="14" name="图片 13">
              <a:extLst>
                <a:ext uri="{FF2B5EF4-FFF2-40B4-BE49-F238E27FC236}">
                  <a16:creationId xmlns:a16="http://schemas.microsoft.com/office/drawing/2014/main" id="{20B483F0-A298-1178-055B-3B4B1D98F577}"/>
                </a:ext>
              </a:extLst>
            </p:cNvPr>
            <p:cNvPicPr>
              <a:picLocks noChangeAspect="1"/>
            </p:cNvPicPr>
            <p:nvPr/>
          </p:nvPicPr>
          <p:blipFill>
            <a:blip r:embed="rId4"/>
            <a:stretch>
              <a:fillRect/>
            </a:stretch>
          </p:blipFill>
          <p:spPr>
            <a:xfrm>
              <a:off x="540060" y="1754578"/>
              <a:ext cx="8223463" cy="1746430"/>
            </a:xfrm>
            <a:prstGeom prst="rect">
              <a:avLst/>
            </a:prstGeom>
          </p:spPr>
        </p:pic>
        <p:sp>
          <p:nvSpPr>
            <p:cNvPr id="15" name="文本框 14">
              <a:extLst>
                <a:ext uri="{FF2B5EF4-FFF2-40B4-BE49-F238E27FC236}">
                  <a16:creationId xmlns:a16="http://schemas.microsoft.com/office/drawing/2014/main" id="{EB6CEFD3-0A51-FD56-0E98-4A44BCABE4AC}"/>
                </a:ext>
              </a:extLst>
            </p:cNvPr>
            <p:cNvSpPr txBox="1"/>
            <p:nvPr/>
          </p:nvSpPr>
          <p:spPr>
            <a:xfrm>
              <a:off x="540060" y="3586762"/>
              <a:ext cx="8223463"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1600" dirty="0"/>
                <a:t>在树形目录结构中，树的根节点为根目录，数据文件作为树叶，其他所有目录均作为树的节点。系统在建立每一个目录时，都会自动为它设定两个目录文件，一个是“</a:t>
              </a:r>
              <a:r>
                <a:rPr lang="en-US" altLang="zh-CN" sz="1600" dirty="0"/>
                <a:t>.”</a:t>
              </a:r>
              <a:r>
                <a:rPr lang="zh-CN" altLang="en-US" sz="1600" dirty="0"/>
                <a:t>，代表该目录自己，另一个是“</a:t>
              </a:r>
              <a:r>
                <a:rPr lang="en-US" altLang="zh-CN" sz="1600" dirty="0"/>
                <a:t>..”</a:t>
              </a:r>
              <a:r>
                <a:rPr lang="zh-CN" altLang="en-US" sz="1600" dirty="0"/>
                <a:t>，代表该目录的父目录。对于根目录，“</a:t>
              </a:r>
              <a:r>
                <a:rPr lang="en-US" altLang="zh-CN" sz="1600" dirty="0"/>
                <a:t>.”</a:t>
              </a:r>
              <a:r>
                <a:rPr lang="zh-CN" altLang="en-US" sz="1600" dirty="0"/>
                <a:t>和“</a:t>
              </a:r>
              <a:r>
                <a:rPr lang="en-US" altLang="zh-CN" sz="1600" dirty="0"/>
                <a:t>..”</a:t>
              </a:r>
              <a:r>
                <a:rPr lang="zh-CN" altLang="en-US" sz="1600" dirty="0"/>
                <a:t>都代表其自己。</a:t>
              </a:r>
            </a:p>
          </p:txBody>
        </p:sp>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xEl>
                                              <p:pRg st="2" end="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
                                            <p:txEl>
                                              <p:pRg st="4" end="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文本占位符 61442"/>
          <p:cNvSpPr>
            <a:spLocks noGrp="1"/>
          </p:cNvSpPr>
          <p:nvPr>
            <p:ph idx="1"/>
          </p:nvPr>
        </p:nvSpPr>
        <p:spPr/>
        <p:txBody>
          <a:bodyPr anchor="t"/>
          <a:lstStyle/>
          <a:p>
            <a:pPr>
              <a:lnSpc>
                <a:spcPct val="90000"/>
              </a:lnSpc>
              <a:buClr>
                <a:srgbClr val="FF0000"/>
              </a:buClr>
              <a:buSzPct val="90000"/>
              <a:buFont typeface="Wingdings" panose="05000000000000000000" pitchFamily="2" charset="2"/>
              <a:buChar char="n"/>
            </a:pPr>
            <a:r>
              <a:rPr lang="zh-CN" altLang="en-US" sz="2400" b="1" dirty="0"/>
              <a:t>使用列表推导式实现矩阵转置</a:t>
            </a:r>
          </a:p>
          <a:p>
            <a:pPr>
              <a:buSzPct val="90000"/>
              <a:buNone/>
            </a:pPr>
            <a:endParaRPr lang="en-US" altLang="zh-CN" sz="1500" dirty="0"/>
          </a:p>
          <a:p>
            <a:pPr>
              <a:buSzPct val="90000"/>
              <a:buNone/>
            </a:pPr>
            <a:r>
              <a:rPr lang="en-US" altLang="zh-CN" sz="1600" dirty="0">
                <a:latin typeface="Consolas" panose="020B0609020204030204" charset="0"/>
              </a:rPr>
              <a:t>&gt;&gt;&gt;matrix = [ [1, 2, 3, 4], [5, 6, 7, 8], [9, 10, 11, 12]] </a:t>
            </a:r>
          </a:p>
          <a:p>
            <a:pPr>
              <a:buSzPct val="90000"/>
              <a:buNone/>
            </a:pPr>
            <a:r>
              <a:rPr lang="en-US" altLang="zh-CN" sz="1600" b="1" dirty="0">
                <a:latin typeface="Consolas" panose="020B0609020204030204" charset="0"/>
              </a:rPr>
              <a:t>&gt;&gt;&gt; </a:t>
            </a:r>
            <a:r>
              <a:rPr lang="en-US" altLang="zh-CN" sz="1600" dirty="0">
                <a:latin typeface="Consolas" panose="020B0609020204030204" charset="0"/>
              </a:rPr>
              <a:t>[[row[i] </a:t>
            </a:r>
            <a:r>
              <a:rPr lang="en-US" altLang="zh-CN" sz="1600" b="1" dirty="0">
                <a:latin typeface="Consolas" panose="020B0609020204030204" charset="0"/>
              </a:rPr>
              <a:t>for</a:t>
            </a:r>
            <a:r>
              <a:rPr lang="en-US" altLang="zh-CN" sz="1600" dirty="0">
                <a:latin typeface="Consolas" panose="020B0609020204030204" charset="0"/>
              </a:rPr>
              <a:t> row </a:t>
            </a:r>
            <a:r>
              <a:rPr lang="en-US" altLang="zh-CN" sz="1600" b="1" dirty="0">
                <a:latin typeface="Consolas" panose="020B0609020204030204" charset="0"/>
              </a:rPr>
              <a:t>in</a:t>
            </a:r>
            <a:r>
              <a:rPr lang="en-US" altLang="zh-CN" sz="1600" dirty="0">
                <a:latin typeface="Consolas" panose="020B0609020204030204" charset="0"/>
              </a:rPr>
              <a:t> matrix] </a:t>
            </a:r>
            <a:r>
              <a:rPr lang="en-US" altLang="zh-CN" sz="1600" b="1" dirty="0">
                <a:latin typeface="Consolas" panose="020B0609020204030204" charset="0"/>
              </a:rPr>
              <a:t>for</a:t>
            </a:r>
            <a:r>
              <a:rPr lang="en-US" altLang="zh-CN" sz="1600" dirty="0">
                <a:latin typeface="Consolas" panose="020B0609020204030204" charset="0"/>
              </a:rPr>
              <a:t> i </a:t>
            </a:r>
            <a:r>
              <a:rPr lang="en-US" altLang="zh-CN" sz="1600" b="1" dirty="0">
                <a:latin typeface="Consolas" panose="020B0609020204030204" charset="0"/>
              </a:rPr>
              <a:t>in</a:t>
            </a:r>
            <a:r>
              <a:rPr lang="en-US" altLang="zh-CN" sz="1600" dirty="0">
                <a:latin typeface="Consolas" panose="020B0609020204030204" charset="0"/>
              </a:rPr>
              <a:t> </a:t>
            </a:r>
            <a:r>
              <a:rPr lang="zh-CN" altLang="en-US" sz="1600" dirty="0">
                <a:latin typeface="Consolas" panose="020B0609020204030204" charset="0"/>
              </a:rPr>
              <a:t>range</a:t>
            </a:r>
            <a:r>
              <a:rPr lang="en-US" altLang="zh-CN" sz="1600" dirty="0">
                <a:latin typeface="Consolas" panose="020B0609020204030204" charset="0"/>
              </a:rPr>
              <a:t>(4)] </a:t>
            </a:r>
          </a:p>
          <a:p>
            <a:pPr>
              <a:buSzPct val="90000"/>
              <a:buNone/>
            </a:pPr>
            <a:r>
              <a:rPr lang="en-US" altLang="zh-CN" sz="1600" dirty="0">
                <a:solidFill>
                  <a:srgbClr val="0000FF"/>
                </a:solidFill>
                <a:latin typeface="Consolas" panose="020B0609020204030204" charset="0"/>
              </a:rPr>
              <a:t>[[1, 5, 9], [2, 6, 10], [3, 7, 11], [4, 8, 12]] </a:t>
            </a:r>
          </a:p>
          <a:p>
            <a:pPr>
              <a:buSzPct val="90000"/>
              <a:buNone/>
            </a:pPr>
            <a:endParaRPr lang="en-US" altLang="zh-CN" sz="1600" dirty="0">
              <a:solidFill>
                <a:srgbClr val="0000FF"/>
              </a:solidFill>
              <a:latin typeface="Consolas" panose="020B0609020204030204" charset="0"/>
            </a:endParaRPr>
          </a:p>
          <a:p>
            <a:pPr>
              <a:buSzPct val="90000"/>
              <a:buNone/>
            </a:pPr>
            <a:endParaRPr lang="en-US" altLang="zh-CN" sz="1600" dirty="0">
              <a:solidFill>
                <a:srgbClr val="0000FF"/>
              </a:solidFill>
              <a:latin typeface="Consolas" panose="020B0609020204030204" charset="0"/>
            </a:endParaRPr>
          </a:p>
          <a:p>
            <a:pPr>
              <a:buSzPct val="90000"/>
              <a:buNone/>
            </a:pPr>
            <a:endParaRPr lang="en-US" altLang="zh-CN" sz="1600" dirty="0">
              <a:solidFill>
                <a:srgbClr val="0000FF"/>
              </a:solidFill>
              <a:latin typeface="Consolas" panose="020B0609020204030204" charset="0"/>
            </a:endParaRPr>
          </a:p>
          <a:p>
            <a:pPr>
              <a:buSzPct val="90000"/>
              <a:buNone/>
            </a:pPr>
            <a:endParaRPr lang="en-US" altLang="zh-CN" sz="1800" dirty="0"/>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3" cstate="print"/>
            <a:stretch>
              <a:fillRect/>
            </a:stretch>
          </p:blipFill>
          <p:spPr>
            <a:xfrm>
              <a:off x="1115929" y="3530600"/>
              <a:ext cx="446172" cy="431048"/>
            </a:xfrm>
            <a:prstGeom prst="rect">
              <a:avLst/>
            </a:prstGeom>
          </p:spPr>
        </p:pic>
      </p:grpSp>
      <p:sp>
        <p:nvSpPr>
          <p:cNvPr id="10" name="矩形 9"/>
          <p:cNvSpPr/>
          <p:nvPr/>
        </p:nvSpPr>
        <p:spPr>
          <a:xfrm>
            <a:off x="387807" y="997510"/>
            <a:ext cx="341632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列表推导式的应用</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43</a:t>
            </a:fld>
            <a:endParaRPr lang="zh-CN" altLang="en-US" dirty="0"/>
          </a:p>
        </p:txBody>
      </p:sp>
      <p:sp>
        <p:nvSpPr>
          <p:cNvPr id="16" name="文本框 15"/>
          <p:cNvSpPr txBox="1"/>
          <p:nvPr/>
        </p:nvSpPr>
        <p:spPr>
          <a:xfrm>
            <a:off x="387806" y="3068960"/>
            <a:ext cx="8432665" cy="212365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l"/>
            <a:r>
              <a:rPr lang="zh-CN" altLang="en-US" b="0" i="0" dirty="0">
                <a:solidFill>
                  <a:srgbClr val="3E3E3E"/>
                </a:solidFill>
                <a:effectLst/>
                <a:latin typeface="-apple-system-font"/>
              </a:rPr>
              <a:t>对于嵌套了列表推导式的列表推导式，一定要清楚其执行顺序。</a:t>
            </a:r>
            <a:endParaRPr lang="en-US" altLang="zh-CN" b="0" i="0" dirty="0">
              <a:solidFill>
                <a:srgbClr val="3E3E3E"/>
              </a:solidFill>
              <a:effectLst/>
              <a:latin typeface="-apple-system-font"/>
            </a:endParaRPr>
          </a:p>
          <a:p>
            <a:pPr algn="l"/>
            <a:r>
              <a:rPr lang="zh-CN" altLang="en-US" b="0" i="0" dirty="0">
                <a:solidFill>
                  <a:srgbClr val="3E3E3E"/>
                </a:solidFill>
                <a:effectLst/>
                <a:latin typeface="-apple-system-font"/>
              </a:rPr>
              <a:t>例如，上面列表推导式的执行过程等价于下面的代码</a:t>
            </a:r>
          </a:p>
          <a:p>
            <a:pPr algn="l"/>
            <a:r>
              <a:rPr lang="en-US" altLang="zh-CN" sz="1600" b="0" i="0" dirty="0">
                <a:solidFill>
                  <a:srgbClr val="3E3E3E"/>
                </a:solidFill>
                <a:effectLst/>
                <a:latin typeface="-apple-system-font"/>
              </a:rPr>
              <a:t>&gt;&gt;&gt; matrix = [ [1, 2, 3, 4], [5, 6, 7, 8], [9, 10, 11, 12]]</a:t>
            </a:r>
          </a:p>
          <a:p>
            <a:pPr algn="l"/>
            <a:r>
              <a:rPr lang="en-US" altLang="zh-CN" sz="1600" b="0" i="0" dirty="0">
                <a:solidFill>
                  <a:srgbClr val="3E3E3E"/>
                </a:solidFill>
                <a:effectLst/>
                <a:latin typeface="-apple-system-font"/>
              </a:rPr>
              <a:t>&gt;&gt;&gt; result = []</a:t>
            </a:r>
          </a:p>
          <a:p>
            <a:pPr algn="l"/>
            <a:r>
              <a:rPr lang="en-US" altLang="zh-CN" sz="1600" b="0" i="0" dirty="0">
                <a:solidFill>
                  <a:srgbClr val="3E3E3E"/>
                </a:solidFill>
                <a:effectLst/>
                <a:latin typeface="-apple-system-font"/>
              </a:rPr>
              <a:t>&gt;&gt;&gt; </a:t>
            </a:r>
            <a:r>
              <a:rPr lang="en-US" altLang="zh-CN" sz="1600" b="0" i="0" dirty="0">
                <a:solidFill>
                  <a:srgbClr val="FFA900"/>
                </a:solidFill>
                <a:effectLst/>
                <a:latin typeface="-apple-system-font"/>
              </a:rPr>
              <a:t>for</a:t>
            </a:r>
            <a:r>
              <a:rPr lang="en-US" altLang="zh-CN" sz="1600" b="0" i="0" dirty="0">
                <a:solidFill>
                  <a:srgbClr val="3E3E3E"/>
                </a:solidFill>
                <a:effectLst/>
                <a:latin typeface="-apple-system-font"/>
              </a:rPr>
              <a:t> </a:t>
            </a:r>
            <a:r>
              <a:rPr lang="en-US" altLang="zh-CN" sz="1600" b="0" i="0" dirty="0" err="1">
                <a:solidFill>
                  <a:srgbClr val="3E3E3E"/>
                </a:solidFill>
                <a:effectLst/>
                <a:latin typeface="-apple-system-font"/>
              </a:rPr>
              <a:t>i</a:t>
            </a:r>
            <a:r>
              <a:rPr lang="en-US" altLang="zh-CN" sz="1600" b="0" i="0" dirty="0">
                <a:solidFill>
                  <a:srgbClr val="3E3E3E"/>
                </a:solidFill>
                <a:effectLst/>
                <a:latin typeface="-apple-system-font"/>
              </a:rPr>
              <a:t> </a:t>
            </a:r>
            <a:r>
              <a:rPr lang="en-US" altLang="zh-CN" sz="1600" b="0" i="0" dirty="0">
                <a:solidFill>
                  <a:srgbClr val="FFA900"/>
                </a:solidFill>
                <a:effectLst/>
                <a:latin typeface="-apple-system-font"/>
              </a:rPr>
              <a:t>in</a:t>
            </a:r>
            <a:r>
              <a:rPr lang="en-US" altLang="zh-CN" sz="1600" b="0" i="0" dirty="0">
                <a:solidFill>
                  <a:srgbClr val="3E3E3E"/>
                </a:solidFill>
                <a:effectLst/>
                <a:latin typeface="-apple-system-font"/>
              </a:rPr>
              <a:t> </a:t>
            </a:r>
            <a:r>
              <a:rPr lang="en-US" altLang="zh-CN" sz="1600" b="0" i="0" dirty="0">
                <a:solidFill>
                  <a:srgbClr val="AC39FF"/>
                </a:solidFill>
                <a:effectLst/>
                <a:latin typeface="-apple-system-font"/>
              </a:rPr>
              <a:t>range</a:t>
            </a:r>
            <a:r>
              <a:rPr lang="en-US" altLang="zh-CN" sz="1600" b="0" i="0" dirty="0">
                <a:solidFill>
                  <a:srgbClr val="3E3E3E"/>
                </a:solidFill>
                <a:effectLst/>
                <a:latin typeface="-apple-system-font"/>
              </a:rPr>
              <a:t>(</a:t>
            </a:r>
            <a:r>
              <a:rPr lang="en-US" altLang="zh-CN" sz="1600" b="0" i="0" dirty="0" err="1">
                <a:solidFill>
                  <a:srgbClr val="AC39FF"/>
                </a:solidFill>
                <a:effectLst/>
                <a:latin typeface="-apple-system-font"/>
              </a:rPr>
              <a:t>len</a:t>
            </a:r>
            <a:r>
              <a:rPr lang="en-US" altLang="zh-CN" sz="1600" b="0" i="0" dirty="0">
                <a:solidFill>
                  <a:srgbClr val="3E3E3E"/>
                </a:solidFill>
                <a:effectLst/>
                <a:latin typeface="-apple-system-font"/>
              </a:rPr>
              <a:t>(matrix[0])):</a:t>
            </a:r>
          </a:p>
          <a:p>
            <a:pPr algn="l"/>
            <a:r>
              <a:rPr lang="en-US" altLang="zh-CN" sz="1600" dirty="0">
                <a:solidFill>
                  <a:srgbClr val="3E3E3E"/>
                </a:solidFill>
                <a:latin typeface="-apple-system-font"/>
              </a:rPr>
              <a:t>      	</a:t>
            </a:r>
            <a:r>
              <a:rPr lang="en-US" altLang="zh-CN" sz="1600" b="0" i="0" dirty="0" err="1">
                <a:solidFill>
                  <a:srgbClr val="3E3E3E"/>
                </a:solidFill>
                <a:effectLst/>
                <a:latin typeface="-apple-system-font"/>
              </a:rPr>
              <a:t>result.append</a:t>
            </a:r>
            <a:r>
              <a:rPr lang="en-US" altLang="zh-CN" sz="1600" b="0" i="0" dirty="0">
                <a:solidFill>
                  <a:srgbClr val="3E3E3E"/>
                </a:solidFill>
                <a:effectLst/>
                <a:latin typeface="-apple-system-font"/>
              </a:rPr>
              <a:t>([row[</a:t>
            </a:r>
            <a:r>
              <a:rPr lang="en-US" altLang="zh-CN" sz="1600" b="0" i="0" dirty="0" err="1">
                <a:solidFill>
                  <a:srgbClr val="3E3E3E"/>
                </a:solidFill>
                <a:effectLst/>
                <a:latin typeface="-apple-system-font"/>
              </a:rPr>
              <a:t>i</a:t>
            </a:r>
            <a:r>
              <a:rPr lang="en-US" altLang="zh-CN" sz="1600" b="0" i="0" dirty="0">
                <a:solidFill>
                  <a:srgbClr val="3E3E3E"/>
                </a:solidFill>
                <a:effectLst/>
                <a:latin typeface="-apple-system-font"/>
              </a:rPr>
              <a:t>] </a:t>
            </a:r>
            <a:r>
              <a:rPr lang="en-US" altLang="zh-CN" sz="1600" b="0" i="0" dirty="0">
                <a:solidFill>
                  <a:srgbClr val="FFA900"/>
                </a:solidFill>
                <a:effectLst/>
                <a:latin typeface="-apple-system-font"/>
              </a:rPr>
              <a:t>for</a:t>
            </a:r>
            <a:r>
              <a:rPr lang="en-US" altLang="zh-CN" sz="1600" b="0" i="0" dirty="0">
                <a:solidFill>
                  <a:srgbClr val="3E3E3E"/>
                </a:solidFill>
                <a:effectLst/>
                <a:latin typeface="-apple-system-font"/>
              </a:rPr>
              <a:t> row </a:t>
            </a:r>
            <a:r>
              <a:rPr lang="en-US" altLang="zh-CN" sz="1600" b="0" i="0" dirty="0">
                <a:solidFill>
                  <a:srgbClr val="FFA900"/>
                </a:solidFill>
                <a:effectLst/>
                <a:latin typeface="-apple-system-font"/>
              </a:rPr>
              <a:t>in</a:t>
            </a:r>
            <a:r>
              <a:rPr lang="en-US" altLang="zh-CN" sz="1600" b="0" i="0" dirty="0">
                <a:solidFill>
                  <a:srgbClr val="3E3E3E"/>
                </a:solidFill>
                <a:effectLst/>
                <a:latin typeface="-apple-system-font"/>
              </a:rPr>
              <a:t> matrix])</a:t>
            </a:r>
          </a:p>
          <a:p>
            <a:pPr algn="l"/>
            <a:r>
              <a:rPr lang="en-US" altLang="zh-CN" sz="1600" b="0" i="0" dirty="0">
                <a:solidFill>
                  <a:srgbClr val="3E3E3E"/>
                </a:solidFill>
                <a:effectLst/>
                <a:latin typeface="-apple-system-font"/>
              </a:rPr>
              <a:t>&gt;&gt;&gt; result</a:t>
            </a:r>
          </a:p>
          <a:p>
            <a:pPr algn="l"/>
            <a:r>
              <a:rPr lang="en-US" altLang="zh-CN" sz="1600" b="0" i="0" dirty="0">
                <a:solidFill>
                  <a:srgbClr val="0000FF"/>
                </a:solidFill>
                <a:effectLst/>
                <a:latin typeface="-apple-system-font"/>
              </a:rPr>
              <a:t>[[1, 5, 9], [2, 6, 10], [3, 7, 11], [4, 8, 12]]</a:t>
            </a:r>
          </a:p>
        </p:txBody>
      </p:sp>
      <p:graphicFrame>
        <p:nvGraphicFramePr>
          <p:cNvPr id="3" name="对象 2">
            <a:extLst>
              <a:ext uri="{FF2B5EF4-FFF2-40B4-BE49-F238E27FC236}">
                <a16:creationId xmlns:a16="http://schemas.microsoft.com/office/drawing/2014/main" id="{49036371-92B0-6846-1910-498C445E8514}"/>
              </a:ext>
            </a:extLst>
          </p:cNvPr>
          <p:cNvGraphicFramePr>
            <a:graphicFrameLocks noChangeAspect="1"/>
          </p:cNvGraphicFramePr>
          <p:nvPr>
            <p:extLst>
              <p:ext uri="{D42A27DB-BD31-4B8C-83A1-F6EECF244321}">
                <p14:modId xmlns:p14="http://schemas.microsoft.com/office/powerpoint/2010/main" val="503559447"/>
              </p:ext>
            </p:extLst>
          </p:nvPr>
        </p:nvGraphicFramePr>
        <p:xfrm>
          <a:off x="5745163" y="885825"/>
          <a:ext cx="2840037" cy="1246188"/>
        </p:xfrm>
        <a:graphic>
          <a:graphicData uri="http://schemas.openxmlformats.org/presentationml/2006/ole">
            <mc:AlternateContent xmlns:mc="http://schemas.openxmlformats.org/markup-compatibility/2006">
              <mc:Choice xmlns:v="urn:schemas-microsoft-com:vml" Requires="v">
                <p:oleObj name="Equation" r:id="rId4" imgW="2197080" imgH="965160" progId="Equation.DSMT4">
                  <p:embed/>
                </p:oleObj>
              </mc:Choice>
              <mc:Fallback>
                <p:oleObj name="Equation" r:id="rId4" imgW="2197080" imgH="965160" progId="Equation.DSMT4">
                  <p:embed/>
                  <p:pic>
                    <p:nvPicPr>
                      <p:cNvPr id="0" name=""/>
                      <p:cNvPicPr/>
                      <p:nvPr/>
                    </p:nvPicPr>
                    <p:blipFill>
                      <a:blip r:embed="rId5"/>
                      <a:stretch>
                        <a:fillRect/>
                      </a:stretch>
                    </p:blipFill>
                    <p:spPr>
                      <a:xfrm>
                        <a:off x="5745163" y="885825"/>
                        <a:ext cx="2840037" cy="1246188"/>
                      </a:xfrm>
                      <a:prstGeom prst="rect">
                        <a:avLst/>
                      </a:prstGeom>
                    </p:spPr>
                  </p:pic>
                </p:oleObj>
              </mc:Fallback>
            </mc:AlternateContent>
          </a:graphicData>
        </a:graphic>
      </p:graphicFrame>
      <p:pic>
        <p:nvPicPr>
          <p:cNvPr id="11" name="图片 10">
            <a:extLst>
              <a:ext uri="{FF2B5EF4-FFF2-40B4-BE49-F238E27FC236}">
                <a16:creationId xmlns:a16="http://schemas.microsoft.com/office/drawing/2014/main" id="{A1CD31D8-1C87-3F36-B3EE-EDA86931B11E}"/>
              </a:ext>
            </a:extLst>
          </p:cNvPr>
          <p:cNvPicPr>
            <a:picLocks noChangeAspect="1"/>
          </p:cNvPicPr>
          <p:nvPr/>
        </p:nvPicPr>
        <p:blipFill>
          <a:blip r:embed="rId6"/>
          <a:stretch>
            <a:fillRect/>
          </a:stretch>
        </p:blipFill>
        <p:spPr>
          <a:xfrm>
            <a:off x="418467" y="5291782"/>
            <a:ext cx="4130214" cy="1137415"/>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63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63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p:bldP spid="10" grpId="0"/>
      <p:bldP spid="1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6FC4A-7BAF-C8DA-3861-C918111CBCAE}"/>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0E8A0622-F3C3-F58E-4547-ED27AE226322}"/>
              </a:ext>
            </a:extLst>
          </p:cNvPr>
          <p:cNvSpPr>
            <a:spLocks noGrp="1"/>
          </p:cNvSpPr>
          <p:nvPr>
            <p:ph type="sldNum" sz="quarter" idx="4"/>
          </p:nvPr>
        </p:nvSpPr>
        <p:spPr/>
        <p:txBody>
          <a:bodyPr/>
          <a:lstStyle/>
          <a:p>
            <a:pPr>
              <a:defRPr/>
            </a:pPr>
            <a:fld id="{6EA7BA5E-4115-4796-A8C9-4698036AB88B}" type="slidenum">
              <a:rPr lang="zh-CN" altLang="en-US" smtClean="0"/>
              <a:t>44</a:t>
            </a:fld>
            <a:endParaRPr lang="zh-CN" altLang="en-US" dirty="0"/>
          </a:p>
        </p:txBody>
      </p:sp>
      <p:pic>
        <p:nvPicPr>
          <p:cNvPr id="9" name="图片 8">
            <a:extLst>
              <a:ext uri="{FF2B5EF4-FFF2-40B4-BE49-F238E27FC236}">
                <a16:creationId xmlns:a16="http://schemas.microsoft.com/office/drawing/2014/main" id="{083E3522-52E1-10E1-FDCC-3C9EC86C871E}"/>
              </a:ext>
            </a:extLst>
          </p:cNvPr>
          <p:cNvPicPr>
            <a:picLocks noChangeAspect="1"/>
          </p:cNvPicPr>
          <p:nvPr/>
        </p:nvPicPr>
        <p:blipFill>
          <a:blip r:embed="rId2"/>
          <a:stretch>
            <a:fillRect/>
          </a:stretch>
        </p:blipFill>
        <p:spPr>
          <a:xfrm>
            <a:off x="702120" y="1025648"/>
            <a:ext cx="4130214" cy="1137415"/>
          </a:xfrm>
          <a:prstGeom prst="rect">
            <a:avLst/>
          </a:prstGeom>
        </p:spPr>
      </p:pic>
      <p:sp>
        <p:nvSpPr>
          <p:cNvPr id="11" name="内容占位符 10">
            <a:extLst>
              <a:ext uri="{FF2B5EF4-FFF2-40B4-BE49-F238E27FC236}">
                <a16:creationId xmlns:a16="http://schemas.microsoft.com/office/drawing/2014/main" id="{9EB7411A-1AEF-3048-3290-BF96E2DCAFF0}"/>
              </a:ext>
            </a:extLst>
          </p:cNvPr>
          <p:cNvSpPr>
            <a:spLocks noGrp="1"/>
          </p:cNvSpPr>
          <p:nvPr>
            <p:ph idx="1"/>
          </p:nvPr>
        </p:nvSpPr>
        <p:spPr>
          <a:xfrm>
            <a:off x="611560" y="2419511"/>
            <a:ext cx="8229600" cy="3672408"/>
          </a:xfrm>
        </p:spPr>
        <p:txBody>
          <a:bodyPr/>
          <a:lstStyle/>
          <a:p>
            <a:r>
              <a:rPr lang="zh-CN" altLang="en-US" sz="1600" dirty="0"/>
              <a:t>我们来分析</a:t>
            </a:r>
            <a:r>
              <a:rPr lang="en-US" altLang="zh-CN" sz="1600" dirty="0"/>
              <a:t>matrix</a:t>
            </a:r>
            <a:r>
              <a:rPr lang="zh-CN" altLang="en-US" sz="1600" dirty="0"/>
              <a:t>与</a:t>
            </a:r>
            <a:r>
              <a:rPr lang="en-US" altLang="zh-CN" sz="1600" dirty="0" err="1"/>
              <a:t>T_matrix</a:t>
            </a:r>
            <a:r>
              <a:rPr lang="zh-CN" altLang="en-US" sz="1600" dirty="0"/>
              <a:t>的值组成情况：</a:t>
            </a:r>
            <a:endParaRPr lang="en-US" altLang="zh-CN" sz="1600" dirty="0"/>
          </a:p>
          <a:p>
            <a:pPr lvl="1"/>
            <a:r>
              <a:rPr lang="zh-CN" altLang="en-US" sz="1600" dirty="0">
                <a:solidFill>
                  <a:srgbClr val="FF0000"/>
                </a:solidFill>
              </a:rPr>
              <a:t>不要受线性代数转换 思维 诱导，易错！</a:t>
            </a:r>
            <a:endParaRPr lang="en-US" altLang="zh-CN" sz="1600" dirty="0">
              <a:solidFill>
                <a:srgbClr val="FF0000"/>
              </a:solidFill>
            </a:endParaRPr>
          </a:p>
          <a:p>
            <a:pPr lvl="1"/>
            <a:r>
              <a:rPr lang="en-US" altLang="zh-CN" sz="1600" dirty="0" err="1"/>
              <a:t>T_matrix</a:t>
            </a:r>
            <a:r>
              <a:rPr lang="en-US" altLang="zh-CN" sz="1600" dirty="0"/>
              <a:t>:</a:t>
            </a:r>
          </a:p>
          <a:p>
            <a:pPr lvl="1"/>
            <a:r>
              <a:rPr lang="en-US" altLang="zh-CN" sz="1600" dirty="0"/>
              <a:t>1.T_matrix</a:t>
            </a:r>
            <a:r>
              <a:rPr lang="zh-CN" altLang="en-US" sz="1600" dirty="0"/>
              <a:t>的</a:t>
            </a:r>
            <a:r>
              <a:rPr lang="en-US" altLang="zh-CN" sz="1600" dirty="0"/>
              <a:t>item</a:t>
            </a:r>
            <a:r>
              <a:rPr lang="zh-CN" altLang="en-US" sz="1600" dirty="0"/>
              <a:t>由</a:t>
            </a:r>
            <a:r>
              <a:rPr lang="en-US" altLang="zh-CN" sz="1600" dirty="0"/>
              <a:t>4</a:t>
            </a:r>
            <a:r>
              <a:rPr lang="zh-CN" altLang="en-US" sz="1600" dirty="0"/>
              <a:t>个 </a:t>
            </a:r>
            <a:r>
              <a:rPr lang="en-US" altLang="zh-CN" sz="1600" dirty="0"/>
              <a:t>[ ] [ ][ ][ ]</a:t>
            </a:r>
          </a:p>
          <a:p>
            <a:pPr lvl="1"/>
            <a:r>
              <a:rPr lang="en-US" altLang="zh-CN" sz="1600" dirty="0"/>
              <a:t>2. </a:t>
            </a:r>
            <a:r>
              <a:rPr lang="en-US" altLang="zh-CN" sz="1600" dirty="0" err="1"/>
              <a:t>T_matrix</a:t>
            </a:r>
            <a:r>
              <a:rPr lang="zh-CN" altLang="en-US" sz="1600" dirty="0"/>
              <a:t>的</a:t>
            </a:r>
            <a:r>
              <a:rPr lang="en-US" altLang="zh-CN" sz="1600" dirty="0"/>
              <a:t>item</a:t>
            </a:r>
            <a:r>
              <a:rPr lang="zh-CN" altLang="en-US" sz="1600" dirty="0"/>
              <a:t>包含</a:t>
            </a:r>
            <a:r>
              <a:rPr lang="en-US" altLang="zh-CN" sz="1600" dirty="0"/>
              <a:t>3</a:t>
            </a:r>
            <a:r>
              <a:rPr lang="zh-CN" altLang="en-US" sz="1600" dirty="0"/>
              <a:t>个元素，分别是 </a:t>
            </a:r>
            <a:r>
              <a:rPr lang="en-US" altLang="zh-CN" sz="1600" dirty="0"/>
              <a:t>matrix</a:t>
            </a:r>
            <a:r>
              <a:rPr lang="zh-CN" altLang="en-US" sz="1600" dirty="0"/>
              <a:t>中的每个</a:t>
            </a:r>
            <a:r>
              <a:rPr lang="en-US" altLang="zh-CN" sz="1600" dirty="0"/>
              <a:t>item</a:t>
            </a:r>
            <a:r>
              <a:rPr lang="zh-CN" altLang="en-US" sz="1600" dirty="0"/>
              <a:t>的第一个</a:t>
            </a:r>
            <a:r>
              <a:rPr lang="en-US" altLang="zh-CN" sz="1600" dirty="0"/>
              <a:t>element</a:t>
            </a:r>
            <a:r>
              <a:rPr lang="zh-CN" altLang="en-US" sz="1600" dirty="0"/>
              <a:t>值，即</a:t>
            </a:r>
            <a:r>
              <a:rPr lang="en-US" altLang="zh-CN" sz="1600" dirty="0"/>
              <a:t>item[0]</a:t>
            </a:r>
          </a:p>
          <a:p>
            <a:pPr lvl="1"/>
            <a:r>
              <a:rPr lang="en-US" altLang="zh-CN" sz="1600" dirty="0"/>
              <a:t>3.</a:t>
            </a:r>
            <a:r>
              <a:rPr lang="zh-CN" altLang="en-US" sz="1600" dirty="0"/>
              <a:t>有趣的现象，列表的</a:t>
            </a:r>
            <a:r>
              <a:rPr lang="en-US" altLang="zh-CN" sz="1600" dirty="0"/>
              <a:t>item</a:t>
            </a:r>
            <a:r>
              <a:rPr lang="zh-CN" altLang="en-US" sz="1600" dirty="0"/>
              <a:t>就是我们口中的行</a:t>
            </a:r>
            <a:r>
              <a:rPr lang="en-US" altLang="zh-CN" sz="1600" dirty="0"/>
              <a:t>row</a:t>
            </a:r>
            <a:r>
              <a:rPr lang="zh-CN" altLang="en-US" sz="1600" dirty="0"/>
              <a:t>，几个</a:t>
            </a:r>
            <a:r>
              <a:rPr lang="en-US" altLang="zh-CN" sz="1600" dirty="0"/>
              <a:t>item</a:t>
            </a:r>
            <a:r>
              <a:rPr lang="zh-CN" altLang="en-US" sz="1600" dirty="0"/>
              <a:t>就对应几行。（不建议用</a:t>
            </a:r>
            <a:r>
              <a:rPr lang="en-US" altLang="zh-CN" sz="1600" dirty="0"/>
              <a:t>row</a:t>
            </a:r>
            <a:r>
              <a:rPr lang="zh-CN" altLang="en-US" sz="1600" dirty="0"/>
              <a:t>来代替</a:t>
            </a:r>
            <a:r>
              <a:rPr lang="en-US" altLang="zh-CN" sz="1600" dirty="0"/>
              <a:t>item</a:t>
            </a:r>
            <a:r>
              <a:rPr lang="zh-CN" altLang="en-US" sz="1600" dirty="0"/>
              <a:t>）</a:t>
            </a:r>
            <a:endParaRPr lang="en-US" altLang="zh-CN" sz="1600" dirty="0"/>
          </a:p>
          <a:p>
            <a:pPr lvl="1"/>
            <a:endParaRPr lang="zh-CN" altLang="en-US" sz="1600" dirty="0"/>
          </a:p>
        </p:txBody>
      </p:sp>
      <p:graphicFrame>
        <p:nvGraphicFramePr>
          <p:cNvPr id="13" name="对象 12">
            <a:extLst>
              <a:ext uri="{FF2B5EF4-FFF2-40B4-BE49-F238E27FC236}">
                <a16:creationId xmlns:a16="http://schemas.microsoft.com/office/drawing/2014/main" id="{5D116FAB-15C7-1914-CB0E-316D999B5CD7}"/>
              </a:ext>
            </a:extLst>
          </p:cNvPr>
          <p:cNvGraphicFramePr>
            <a:graphicFrameLocks noChangeAspect="1"/>
          </p:cNvGraphicFramePr>
          <p:nvPr>
            <p:extLst>
              <p:ext uri="{D42A27DB-BD31-4B8C-83A1-F6EECF244321}">
                <p14:modId xmlns:p14="http://schemas.microsoft.com/office/powerpoint/2010/main" val="4012846273"/>
              </p:ext>
            </p:extLst>
          </p:nvPr>
        </p:nvGraphicFramePr>
        <p:xfrm>
          <a:off x="5745163" y="885825"/>
          <a:ext cx="2840037" cy="1246188"/>
        </p:xfrm>
        <a:graphic>
          <a:graphicData uri="http://schemas.openxmlformats.org/presentationml/2006/ole">
            <mc:AlternateContent xmlns:mc="http://schemas.openxmlformats.org/markup-compatibility/2006">
              <mc:Choice xmlns:v="urn:schemas-microsoft-com:vml" Requires="v">
                <p:oleObj name="Equation" r:id="rId3" imgW="2197080" imgH="965160" progId="Equation.DSMT4">
                  <p:embed/>
                </p:oleObj>
              </mc:Choice>
              <mc:Fallback>
                <p:oleObj name="Equation" r:id="rId3" imgW="2197080" imgH="965160" progId="Equation.DSMT4">
                  <p:embed/>
                  <p:pic>
                    <p:nvPicPr>
                      <p:cNvPr id="3" name="对象 2">
                        <a:extLst>
                          <a:ext uri="{FF2B5EF4-FFF2-40B4-BE49-F238E27FC236}">
                            <a16:creationId xmlns:a16="http://schemas.microsoft.com/office/drawing/2014/main" id="{49036371-92B0-6846-1910-498C445E8514}"/>
                          </a:ext>
                        </a:extLst>
                      </p:cNvPr>
                      <p:cNvPicPr/>
                      <p:nvPr/>
                    </p:nvPicPr>
                    <p:blipFill>
                      <a:blip r:embed="rId4"/>
                      <a:stretch>
                        <a:fillRect/>
                      </a:stretch>
                    </p:blipFill>
                    <p:spPr>
                      <a:xfrm>
                        <a:off x="5745163" y="885825"/>
                        <a:ext cx="2840037" cy="1246188"/>
                      </a:xfrm>
                      <a:prstGeom prst="rect">
                        <a:avLst/>
                      </a:prstGeom>
                    </p:spPr>
                  </p:pic>
                </p:oleObj>
              </mc:Fallback>
            </mc:AlternateContent>
          </a:graphicData>
        </a:graphic>
      </p:graphicFrame>
      <p:pic>
        <p:nvPicPr>
          <p:cNvPr id="15" name="图片 14">
            <a:extLst>
              <a:ext uri="{FF2B5EF4-FFF2-40B4-BE49-F238E27FC236}">
                <a16:creationId xmlns:a16="http://schemas.microsoft.com/office/drawing/2014/main" id="{D3BD7281-5B16-C8CD-3242-C4CD2CBAAEB1}"/>
              </a:ext>
            </a:extLst>
          </p:cNvPr>
          <p:cNvPicPr>
            <a:picLocks noChangeAspect="1"/>
          </p:cNvPicPr>
          <p:nvPr/>
        </p:nvPicPr>
        <p:blipFill>
          <a:blip r:embed="rId5"/>
          <a:stretch>
            <a:fillRect/>
          </a:stretch>
        </p:blipFill>
        <p:spPr>
          <a:xfrm>
            <a:off x="395536" y="4733978"/>
            <a:ext cx="3108966" cy="1834900"/>
          </a:xfrm>
          <a:prstGeom prst="rect">
            <a:avLst/>
          </a:prstGeom>
        </p:spPr>
      </p:pic>
      <p:graphicFrame>
        <p:nvGraphicFramePr>
          <p:cNvPr id="17" name="表格 17">
            <a:extLst>
              <a:ext uri="{FF2B5EF4-FFF2-40B4-BE49-F238E27FC236}">
                <a16:creationId xmlns:a16="http://schemas.microsoft.com/office/drawing/2014/main" id="{41FA419D-CBC4-8F2B-7E11-BD6F40A85B29}"/>
              </a:ext>
            </a:extLst>
          </p:cNvPr>
          <p:cNvGraphicFramePr>
            <a:graphicFrameLocks noGrp="1"/>
          </p:cNvGraphicFramePr>
          <p:nvPr>
            <p:extLst>
              <p:ext uri="{D42A27DB-BD31-4B8C-83A1-F6EECF244321}">
                <p14:modId xmlns:p14="http://schemas.microsoft.com/office/powerpoint/2010/main" val="3346254660"/>
              </p:ext>
            </p:extLst>
          </p:nvPr>
        </p:nvGraphicFramePr>
        <p:xfrm>
          <a:off x="3203848" y="5013176"/>
          <a:ext cx="5688630" cy="1384232"/>
        </p:xfrm>
        <a:graphic>
          <a:graphicData uri="http://schemas.openxmlformats.org/drawingml/2006/table">
            <a:tbl>
              <a:tblPr firstRow="1" bandRow="1">
                <a:tableStyleId>{5C22544A-7EE6-4342-B048-85BDC9FD1C3A}</a:tableStyleId>
              </a:tblPr>
              <a:tblGrid>
                <a:gridCol w="1859406">
                  <a:extLst>
                    <a:ext uri="{9D8B030D-6E8A-4147-A177-3AD203B41FA5}">
                      <a16:colId xmlns:a16="http://schemas.microsoft.com/office/drawing/2014/main" val="3786765819"/>
                    </a:ext>
                  </a:extLst>
                </a:gridCol>
                <a:gridCol w="957306">
                  <a:extLst>
                    <a:ext uri="{9D8B030D-6E8A-4147-A177-3AD203B41FA5}">
                      <a16:colId xmlns:a16="http://schemas.microsoft.com/office/drawing/2014/main" val="4176395883"/>
                    </a:ext>
                  </a:extLst>
                </a:gridCol>
                <a:gridCol w="957306">
                  <a:extLst>
                    <a:ext uri="{9D8B030D-6E8A-4147-A177-3AD203B41FA5}">
                      <a16:colId xmlns:a16="http://schemas.microsoft.com/office/drawing/2014/main" val="2341933230"/>
                    </a:ext>
                  </a:extLst>
                </a:gridCol>
                <a:gridCol w="957306">
                  <a:extLst>
                    <a:ext uri="{9D8B030D-6E8A-4147-A177-3AD203B41FA5}">
                      <a16:colId xmlns:a16="http://schemas.microsoft.com/office/drawing/2014/main" val="2772676852"/>
                    </a:ext>
                  </a:extLst>
                </a:gridCol>
                <a:gridCol w="957306">
                  <a:extLst>
                    <a:ext uri="{9D8B030D-6E8A-4147-A177-3AD203B41FA5}">
                      <a16:colId xmlns:a16="http://schemas.microsoft.com/office/drawing/2014/main" val="2565085227"/>
                    </a:ext>
                  </a:extLst>
                </a:gridCol>
              </a:tblGrid>
              <a:tr h="346058">
                <a:tc>
                  <a:txBody>
                    <a:bodyPr/>
                    <a:lstStyle/>
                    <a:p>
                      <a:pPr algn="ctr"/>
                      <a:r>
                        <a:rPr lang="zh-CN" altLang="en-US" sz="1700" dirty="0"/>
                        <a:t>引用关系</a:t>
                      </a:r>
                    </a:p>
                  </a:txBody>
                  <a:tcPr marL="85329" marR="85329" marT="42665" marB="42665"/>
                </a:tc>
                <a:tc>
                  <a:txBody>
                    <a:bodyPr/>
                    <a:lstStyle/>
                    <a:p>
                      <a:pPr algn="ctr"/>
                      <a:r>
                        <a:rPr lang="en-US" altLang="zh-CN" sz="1700" dirty="0"/>
                        <a:t>0</a:t>
                      </a:r>
                      <a:endParaRPr lang="zh-CN" altLang="en-US" sz="1700" dirty="0"/>
                    </a:p>
                  </a:txBody>
                  <a:tcPr marL="85329" marR="85329" marT="42665" marB="42665"/>
                </a:tc>
                <a:tc>
                  <a:txBody>
                    <a:bodyPr/>
                    <a:lstStyle/>
                    <a:p>
                      <a:pPr algn="ctr"/>
                      <a:r>
                        <a:rPr lang="en-US" altLang="zh-CN" sz="1700" dirty="0"/>
                        <a:t>1</a:t>
                      </a:r>
                      <a:endParaRPr lang="zh-CN" altLang="en-US" sz="1700" dirty="0"/>
                    </a:p>
                  </a:txBody>
                  <a:tcPr marL="85329" marR="85329" marT="42665" marB="42665"/>
                </a:tc>
                <a:tc>
                  <a:txBody>
                    <a:bodyPr/>
                    <a:lstStyle/>
                    <a:p>
                      <a:pPr algn="ctr"/>
                      <a:r>
                        <a:rPr lang="en-US" altLang="zh-CN" sz="1700" dirty="0"/>
                        <a:t>2</a:t>
                      </a:r>
                      <a:endParaRPr lang="zh-CN" altLang="en-US" sz="1700" dirty="0"/>
                    </a:p>
                  </a:txBody>
                  <a:tcPr marL="85329" marR="85329" marT="42665" marB="42665"/>
                </a:tc>
                <a:tc>
                  <a:txBody>
                    <a:bodyPr/>
                    <a:lstStyle/>
                    <a:p>
                      <a:pPr algn="ctr"/>
                      <a:r>
                        <a:rPr lang="en-US" altLang="zh-CN" sz="1700" dirty="0"/>
                        <a:t>3</a:t>
                      </a:r>
                      <a:endParaRPr lang="zh-CN" altLang="en-US" sz="1700" dirty="0"/>
                    </a:p>
                  </a:txBody>
                  <a:tcPr marL="85329" marR="85329" marT="42665" marB="42665"/>
                </a:tc>
                <a:extLst>
                  <a:ext uri="{0D108BD9-81ED-4DB2-BD59-A6C34878D82A}">
                    <a16:rowId xmlns:a16="http://schemas.microsoft.com/office/drawing/2014/main" val="4045314435"/>
                  </a:ext>
                </a:extLst>
              </a:tr>
              <a:tr h="346058">
                <a:tc>
                  <a:txBody>
                    <a:bodyPr/>
                    <a:lstStyle/>
                    <a:p>
                      <a:pPr algn="ctr"/>
                      <a:r>
                        <a:rPr lang="en-US" altLang="zh-CN" sz="1700" dirty="0"/>
                        <a:t>Item</a:t>
                      </a:r>
                      <a:r>
                        <a:rPr lang="zh-CN" altLang="en-US" sz="1700" dirty="0"/>
                        <a:t>、</a:t>
                      </a:r>
                      <a:r>
                        <a:rPr lang="en-US" altLang="zh-CN" sz="1700" dirty="0"/>
                        <a:t>Row [  ]</a:t>
                      </a:r>
                      <a:endParaRPr lang="zh-CN" altLang="en-US" sz="1700" dirty="0"/>
                    </a:p>
                  </a:txBody>
                  <a:tcPr marL="85329" marR="85329" marT="42665" marB="42665">
                    <a:solidFill>
                      <a:srgbClr val="FFC000"/>
                    </a:solidFill>
                  </a:tcPr>
                </a:tc>
                <a:tc>
                  <a:txBody>
                    <a:bodyPr/>
                    <a:lstStyle/>
                    <a:p>
                      <a:pPr algn="ctr"/>
                      <a:r>
                        <a:rPr lang="en-US" altLang="zh-CN" sz="1700" dirty="0"/>
                        <a:t>1</a:t>
                      </a:r>
                      <a:endParaRPr lang="zh-CN" altLang="en-US" sz="1700" dirty="0"/>
                    </a:p>
                  </a:txBody>
                  <a:tcPr marL="85329" marR="85329" marT="42665" marB="42665"/>
                </a:tc>
                <a:tc>
                  <a:txBody>
                    <a:bodyPr/>
                    <a:lstStyle/>
                    <a:p>
                      <a:pPr algn="ctr"/>
                      <a:r>
                        <a:rPr lang="en-US" altLang="zh-CN" sz="1700" dirty="0"/>
                        <a:t>2</a:t>
                      </a:r>
                      <a:endParaRPr lang="zh-CN" altLang="en-US" sz="1700" dirty="0"/>
                    </a:p>
                  </a:txBody>
                  <a:tcPr marL="85329" marR="85329" marT="42665" marB="42665"/>
                </a:tc>
                <a:tc>
                  <a:txBody>
                    <a:bodyPr/>
                    <a:lstStyle/>
                    <a:p>
                      <a:pPr algn="ctr"/>
                      <a:r>
                        <a:rPr lang="en-US" altLang="zh-CN" sz="1700" dirty="0"/>
                        <a:t>3</a:t>
                      </a:r>
                      <a:endParaRPr lang="zh-CN" altLang="en-US" sz="1700" dirty="0"/>
                    </a:p>
                  </a:txBody>
                  <a:tcPr marL="85329" marR="85329" marT="42665" marB="42665"/>
                </a:tc>
                <a:tc>
                  <a:txBody>
                    <a:bodyPr/>
                    <a:lstStyle/>
                    <a:p>
                      <a:pPr algn="ctr"/>
                      <a:r>
                        <a:rPr lang="en-US" altLang="zh-CN" sz="1700" dirty="0"/>
                        <a:t>4</a:t>
                      </a:r>
                      <a:endParaRPr lang="zh-CN" altLang="en-US" sz="1700" dirty="0"/>
                    </a:p>
                  </a:txBody>
                  <a:tcPr marL="85329" marR="85329" marT="42665" marB="42665"/>
                </a:tc>
                <a:extLst>
                  <a:ext uri="{0D108BD9-81ED-4DB2-BD59-A6C34878D82A}">
                    <a16:rowId xmlns:a16="http://schemas.microsoft.com/office/drawing/2014/main" val="2138745469"/>
                  </a:ext>
                </a:extLst>
              </a:tr>
              <a:tr h="3460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Item</a:t>
                      </a:r>
                      <a:r>
                        <a:rPr kumimoji="0" lang="zh-CN" altLang="en-US" sz="17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a:t>
                      </a:r>
                      <a:r>
                        <a:rPr kumimoji="0" lang="en-US" altLang="zh-CN" sz="17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Row [  ]</a:t>
                      </a:r>
                      <a:endParaRPr kumimoji="0" lang="zh-CN" altLang="en-US"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txBody>
                  <a:tcPr marL="85329" marR="85329" marT="42665" marB="42665">
                    <a:solidFill>
                      <a:srgbClr val="FFC000"/>
                    </a:solidFill>
                  </a:tcPr>
                </a:tc>
                <a:tc>
                  <a:txBody>
                    <a:bodyPr/>
                    <a:lstStyle/>
                    <a:p>
                      <a:pPr algn="ctr"/>
                      <a:r>
                        <a:rPr lang="en-US" altLang="zh-CN" sz="1700" dirty="0"/>
                        <a:t>5</a:t>
                      </a:r>
                      <a:endParaRPr lang="zh-CN" altLang="en-US" sz="1700" dirty="0"/>
                    </a:p>
                  </a:txBody>
                  <a:tcPr marL="85329" marR="85329" marT="42665" marB="42665"/>
                </a:tc>
                <a:tc>
                  <a:txBody>
                    <a:bodyPr/>
                    <a:lstStyle/>
                    <a:p>
                      <a:pPr algn="ctr"/>
                      <a:r>
                        <a:rPr lang="en-US" altLang="zh-CN" sz="1700" dirty="0"/>
                        <a:t>6</a:t>
                      </a:r>
                      <a:endParaRPr lang="zh-CN" altLang="en-US" sz="1700" dirty="0"/>
                    </a:p>
                  </a:txBody>
                  <a:tcPr marL="85329" marR="85329" marT="42665" marB="42665"/>
                </a:tc>
                <a:tc>
                  <a:txBody>
                    <a:bodyPr/>
                    <a:lstStyle/>
                    <a:p>
                      <a:pPr algn="ctr"/>
                      <a:r>
                        <a:rPr lang="en-US" altLang="zh-CN" sz="1700" dirty="0"/>
                        <a:t>7</a:t>
                      </a:r>
                      <a:endParaRPr lang="zh-CN" altLang="en-US" sz="1700" dirty="0"/>
                    </a:p>
                  </a:txBody>
                  <a:tcPr marL="85329" marR="85329" marT="42665" marB="42665"/>
                </a:tc>
                <a:tc>
                  <a:txBody>
                    <a:bodyPr/>
                    <a:lstStyle/>
                    <a:p>
                      <a:pPr algn="ctr"/>
                      <a:r>
                        <a:rPr lang="en-US" altLang="zh-CN" sz="1700" dirty="0"/>
                        <a:t>8</a:t>
                      </a:r>
                      <a:endParaRPr lang="zh-CN" altLang="en-US" sz="1700" dirty="0"/>
                    </a:p>
                  </a:txBody>
                  <a:tcPr marL="85329" marR="85329" marT="42665" marB="42665"/>
                </a:tc>
                <a:extLst>
                  <a:ext uri="{0D108BD9-81ED-4DB2-BD59-A6C34878D82A}">
                    <a16:rowId xmlns:a16="http://schemas.microsoft.com/office/drawing/2014/main" val="3888436407"/>
                  </a:ext>
                </a:extLst>
              </a:tr>
              <a:tr h="3460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Item</a:t>
                      </a:r>
                      <a:r>
                        <a:rPr kumimoji="0" lang="zh-CN" altLang="en-US"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Row [  ]</a:t>
                      </a:r>
                      <a:endParaRPr kumimoji="0" lang="zh-CN" altLang="en-US"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txBody>
                  <a:tcPr marL="85329" marR="85329" marT="42665" marB="42665">
                    <a:solidFill>
                      <a:srgbClr val="FFC000"/>
                    </a:solidFill>
                  </a:tcPr>
                </a:tc>
                <a:tc>
                  <a:txBody>
                    <a:bodyPr/>
                    <a:lstStyle/>
                    <a:p>
                      <a:pPr algn="ctr"/>
                      <a:r>
                        <a:rPr lang="en-US" altLang="zh-CN" sz="1700" dirty="0"/>
                        <a:t>9</a:t>
                      </a:r>
                      <a:endParaRPr lang="zh-CN" altLang="en-US" sz="1700" dirty="0"/>
                    </a:p>
                  </a:txBody>
                  <a:tcPr marL="85329" marR="85329" marT="42665" marB="42665"/>
                </a:tc>
                <a:tc>
                  <a:txBody>
                    <a:bodyPr/>
                    <a:lstStyle/>
                    <a:p>
                      <a:pPr algn="ctr"/>
                      <a:r>
                        <a:rPr lang="en-US" altLang="zh-CN" sz="1700" dirty="0"/>
                        <a:t>10</a:t>
                      </a:r>
                      <a:endParaRPr lang="zh-CN" altLang="en-US" sz="1700" dirty="0"/>
                    </a:p>
                  </a:txBody>
                  <a:tcPr marL="85329" marR="85329" marT="42665" marB="42665"/>
                </a:tc>
                <a:tc>
                  <a:txBody>
                    <a:bodyPr/>
                    <a:lstStyle/>
                    <a:p>
                      <a:pPr algn="ctr"/>
                      <a:r>
                        <a:rPr lang="en-US" altLang="zh-CN" sz="1700" dirty="0"/>
                        <a:t>11</a:t>
                      </a:r>
                      <a:endParaRPr lang="zh-CN" altLang="en-US" sz="1700" dirty="0"/>
                    </a:p>
                  </a:txBody>
                  <a:tcPr marL="85329" marR="85329" marT="42665" marB="42665"/>
                </a:tc>
                <a:tc>
                  <a:txBody>
                    <a:bodyPr/>
                    <a:lstStyle/>
                    <a:p>
                      <a:pPr algn="ctr"/>
                      <a:r>
                        <a:rPr lang="en-US" altLang="zh-CN" sz="1700" dirty="0"/>
                        <a:t>12</a:t>
                      </a:r>
                      <a:endParaRPr lang="zh-CN" altLang="en-US" sz="1700" dirty="0"/>
                    </a:p>
                  </a:txBody>
                  <a:tcPr marL="85329" marR="85329" marT="42665" marB="42665"/>
                </a:tc>
                <a:extLst>
                  <a:ext uri="{0D108BD9-81ED-4DB2-BD59-A6C34878D82A}">
                    <a16:rowId xmlns:a16="http://schemas.microsoft.com/office/drawing/2014/main" val="851521056"/>
                  </a:ext>
                </a:extLst>
              </a:tr>
            </a:tbl>
          </a:graphicData>
        </a:graphic>
      </p:graphicFrame>
      <p:graphicFrame>
        <p:nvGraphicFramePr>
          <p:cNvPr id="6" name="对象 5">
            <a:extLst>
              <a:ext uri="{FF2B5EF4-FFF2-40B4-BE49-F238E27FC236}">
                <a16:creationId xmlns:a16="http://schemas.microsoft.com/office/drawing/2014/main" id="{C2D6ADD8-5ACE-F404-A284-72C4BC767A2C}"/>
              </a:ext>
            </a:extLst>
          </p:cNvPr>
          <p:cNvGraphicFramePr>
            <a:graphicFrameLocks noChangeAspect="1"/>
          </p:cNvGraphicFramePr>
          <p:nvPr>
            <p:extLst>
              <p:ext uri="{D42A27DB-BD31-4B8C-83A1-F6EECF244321}">
                <p14:modId xmlns:p14="http://schemas.microsoft.com/office/powerpoint/2010/main" val="738826048"/>
              </p:ext>
            </p:extLst>
          </p:nvPr>
        </p:nvGraphicFramePr>
        <p:xfrm>
          <a:off x="6825386" y="2708920"/>
          <a:ext cx="2085975" cy="852488"/>
        </p:xfrm>
        <a:graphic>
          <a:graphicData uri="http://schemas.openxmlformats.org/presentationml/2006/ole">
            <mc:AlternateContent xmlns:mc="http://schemas.openxmlformats.org/markup-compatibility/2006">
              <mc:Choice xmlns:v="urn:schemas-microsoft-com:vml" Requires="v">
                <p:oleObj name="Equation" r:id="rId6" imgW="1612800" imgH="660240" progId="Equation.DSMT4">
                  <p:embed/>
                </p:oleObj>
              </mc:Choice>
              <mc:Fallback>
                <p:oleObj name="Equation" r:id="rId6" imgW="1612800" imgH="660240" progId="Equation.DSMT4">
                  <p:embed/>
                  <p:pic>
                    <p:nvPicPr>
                      <p:cNvPr id="13" name="对象 12">
                        <a:extLst>
                          <a:ext uri="{FF2B5EF4-FFF2-40B4-BE49-F238E27FC236}">
                            <a16:creationId xmlns:a16="http://schemas.microsoft.com/office/drawing/2014/main" id="{5D116FAB-15C7-1914-CB0E-316D999B5CD7}"/>
                          </a:ext>
                        </a:extLst>
                      </p:cNvPr>
                      <p:cNvPicPr/>
                      <p:nvPr/>
                    </p:nvPicPr>
                    <p:blipFill>
                      <a:blip r:embed="rId7"/>
                      <a:stretch>
                        <a:fillRect/>
                      </a:stretch>
                    </p:blipFill>
                    <p:spPr>
                      <a:xfrm>
                        <a:off x="6825386" y="2708920"/>
                        <a:ext cx="2085975" cy="852488"/>
                      </a:xfrm>
                      <a:prstGeom prst="rect">
                        <a:avLst/>
                      </a:prstGeom>
                    </p:spPr>
                  </p:pic>
                </p:oleObj>
              </mc:Fallback>
            </mc:AlternateContent>
          </a:graphicData>
        </a:graphic>
      </p:graphicFrame>
      <p:sp>
        <p:nvSpPr>
          <p:cNvPr id="7" name="文本框 6">
            <a:extLst>
              <a:ext uri="{FF2B5EF4-FFF2-40B4-BE49-F238E27FC236}">
                <a16:creationId xmlns:a16="http://schemas.microsoft.com/office/drawing/2014/main" id="{139CBC36-462E-B480-4C84-67751520F3A0}"/>
              </a:ext>
            </a:extLst>
          </p:cNvPr>
          <p:cNvSpPr txBox="1"/>
          <p:nvPr/>
        </p:nvSpPr>
        <p:spPr>
          <a:xfrm>
            <a:off x="4832334" y="2194884"/>
            <a:ext cx="4417640" cy="369332"/>
          </a:xfrm>
          <a:prstGeom prst="rect">
            <a:avLst/>
          </a:prstGeom>
          <a:noFill/>
        </p:spPr>
        <p:txBody>
          <a:bodyPr vert="horz" wrap="square" rtlCol="0">
            <a:spAutoFit/>
          </a:bodyPr>
          <a:lstStyle/>
          <a:p>
            <a:r>
              <a:rPr lang="zh-CN" altLang="en-US" dirty="0"/>
              <a:t>注意引用时 对象状态 与</a:t>
            </a:r>
            <a:r>
              <a:rPr lang="en-US" altLang="zh-CN" dirty="0"/>
              <a:t>Matrix</a:t>
            </a:r>
            <a:r>
              <a:rPr lang="zh-CN" altLang="en-US" dirty="0"/>
              <a:t>的相对关系：</a:t>
            </a:r>
          </a:p>
        </p:txBody>
      </p:sp>
    </p:spTree>
    <p:extLst>
      <p:ext uri="{BB962C8B-B14F-4D97-AF65-F5344CB8AC3E}">
        <p14:creationId xmlns:p14="http://schemas.microsoft.com/office/powerpoint/2010/main" val="19175832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 calcmode="lin" valueType="num">
                                      <p:cBhvr additive="base">
                                        <p:cTn id="25"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xEl>
                                              <p:pRg st="1" end="1"/>
                                            </p:txEl>
                                          </p:spTgt>
                                        </p:tgtEl>
                                        <p:attrNameLst>
                                          <p:attrName>style.visibility</p:attrName>
                                        </p:attrNameLst>
                                      </p:cBhvr>
                                      <p:to>
                                        <p:strVal val="visible"/>
                                      </p:to>
                                    </p:set>
                                    <p:anim calcmode="lin" valueType="num">
                                      <p:cBhvr additive="base">
                                        <p:cTn id="29"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1">
                                            <p:txEl>
                                              <p:pRg st="2" end="2"/>
                                            </p:txEl>
                                          </p:spTgt>
                                        </p:tgtEl>
                                        <p:attrNameLst>
                                          <p:attrName>style.visibility</p:attrName>
                                        </p:attrNameLst>
                                      </p:cBhvr>
                                      <p:to>
                                        <p:strVal val="visible"/>
                                      </p:to>
                                    </p:set>
                                    <p:anim calcmode="lin" valueType="num">
                                      <p:cBhvr additive="base">
                                        <p:cTn id="3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txEl>
                                              <p:pRg st="3" end="3"/>
                                            </p:txEl>
                                          </p:spTgt>
                                        </p:tgtEl>
                                        <p:attrNameLst>
                                          <p:attrName>style.visibility</p:attrName>
                                        </p:attrNameLst>
                                      </p:cBhvr>
                                      <p:to>
                                        <p:strVal val="visible"/>
                                      </p:to>
                                    </p:set>
                                    <p:anim calcmode="lin" valueType="num">
                                      <p:cBhvr additive="base">
                                        <p:cTn id="37"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
                                            <p:txEl>
                                              <p:pRg st="4" end="4"/>
                                            </p:txEl>
                                          </p:spTgt>
                                        </p:tgtEl>
                                        <p:attrNameLst>
                                          <p:attrName>style.visibility</p:attrName>
                                        </p:attrNameLst>
                                      </p:cBhvr>
                                      <p:to>
                                        <p:strVal val="visible"/>
                                      </p:to>
                                    </p:set>
                                    <p:anim calcmode="lin" valueType="num">
                                      <p:cBhvr additive="base">
                                        <p:cTn id="4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xEl>
                                              <p:pRg st="5" end="5"/>
                                            </p:txEl>
                                          </p:spTgt>
                                        </p:tgtEl>
                                        <p:attrNameLst>
                                          <p:attrName>style.visibility</p:attrName>
                                        </p:attrNameLst>
                                      </p:cBhvr>
                                      <p:to>
                                        <p:strVal val="visible"/>
                                      </p:to>
                                    </p:set>
                                    <p:anim calcmode="lin" valueType="num">
                                      <p:cBhvr additive="base">
                                        <p:cTn id="45"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文本占位符 61442"/>
          <p:cNvSpPr>
            <a:spLocks noGrp="1"/>
          </p:cNvSpPr>
          <p:nvPr>
            <p:ph idx="1"/>
          </p:nvPr>
        </p:nvSpPr>
        <p:spPr/>
        <p:txBody>
          <a:bodyPr anchor="t"/>
          <a:lstStyle/>
          <a:p>
            <a:pPr>
              <a:lnSpc>
                <a:spcPct val="90000"/>
              </a:lnSpc>
              <a:buClr>
                <a:srgbClr val="FF0000"/>
              </a:buClr>
              <a:buSzPct val="90000"/>
              <a:buFont typeface="Wingdings" panose="05000000000000000000" pitchFamily="2" charset="2"/>
              <a:buChar char="n"/>
            </a:pPr>
            <a:r>
              <a:rPr lang="zh-CN" altLang="en-US" sz="2400" b="1" dirty="0"/>
              <a:t>使用列表推导式实现矩阵转置</a:t>
            </a:r>
          </a:p>
          <a:p>
            <a:pPr>
              <a:buSzPct val="90000"/>
              <a:buNone/>
            </a:pPr>
            <a:endParaRPr lang="en-US" altLang="zh-CN" sz="1500" dirty="0"/>
          </a:p>
          <a:p>
            <a:pPr>
              <a:buSzPct val="90000"/>
              <a:buNone/>
            </a:pPr>
            <a:r>
              <a:rPr lang="en-US" altLang="zh-CN" sz="1600" dirty="0">
                <a:latin typeface="Consolas" panose="020B0609020204030204" charset="0"/>
              </a:rPr>
              <a:t>&gt;&gt;&gt;matrix = [ [1, 2, 3, 4], [5, 6, 7, 8], [9, 10, 11, 12]] </a:t>
            </a:r>
          </a:p>
          <a:p>
            <a:pPr>
              <a:buSzPct val="90000"/>
              <a:buNone/>
            </a:pPr>
            <a:r>
              <a:rPr lang="en-US" altLang="zh-CN" sz="1600" b="1" dirty="0">
                <a:latin typeface="Consolas" panose="020B0609020204030204" charset="0"/>
              </a:rPr>
              <a:t>&gt;&gt;&gt; </a:t>
            </a:r>
            <a:r>
              <a:rPr lang="en-US" altLang="zh-CN" sz="1600" dirty="0">
                <a:latin typeface="Consolas" panose="020B0609020204030204" charset="0"/>
              </a:rPr>
              <a:t>[[row[i] </a:t>
            </a:r>
            <a:r>
              <a:rPr lang="en-US" altLang="zh-CN" sz="1600" b="1" dirty="0">
                <a:latin typeface="Consolas" panose="020B0609020204030204" charset="0"/>
              </a:rPr>
              <a:t>for</a:t>
            </a:r>
            <a:r>
              <a:rPr lang="en-US" altLang="zh-CN" sz="1600" dirty="0">
                <a:latin typeface="Consolas" panose="020B0609020204030204" charset="0"/>
              </a:rPr>
              <a:t> row </a:t>
            </a:r>
            <a:r>
              <a:rPr lang="en-US" altLang="zh-CN" sz="1600" b="1" dirty="0">
                <a:latin typeface="Consolas" panose="020B0609020204030204" charset="0"/>
              </a:rPr>
              <a:t>in</a:t>
            </a:r>
            <a:r>
              <a:rPr lang="en-US" altLang="zh-CN" sz="1600" dirty="0">
                <a:latin typeface="Consolas" panose="020B0609020204030204" charset="0"/>
              </a:rPr>
              <a:t> matrix] </a:t>
            </a:r>
            <a:r>
              <a:rPr lang="en-US" altLang="zh-CN" sz="1600" b="1" dirty="0">
                <a:latin typeface="Consolas" panose="020B0609020204030204" charset="0"/>
              </a:rPr>
              <a:t>for</a:t>
            </a:r>
            <a:r>
              <a:rPr lang="en-US" altLang="zh-CN" sz="1600" dirty="0">
                <a:latin typeface="Consolas" panose="020B0609020204030204" charset="0"/>
              </a:rPr>
              <a:t> i </a:t>
            </a:r>
            <a:r>
              <a:rPr lang="en-US" altLang="zh-CN" sz="1600" b="1" dirty="0">
                <a:latin typeface="Consolas" panose="020B0609020204030204" charset="0"/>
              </a:rPr>
              <a:t>in</a:t>
            </a:r>
            <a:r>
              <a:rPr lang="en-US" altLang="zh-CN" sz="1600" dirty="0">
                <a:latin typeface="Consolas" panose="020B0609020204030204" charset="0"/>
              </a:rPr>
              <a:t> </a:t>
            </a:r>
            <a:r>
              <a:rPr lang="zh-CN" altLang="en-US" sz="1600" dirty="0">
                <a:latin typeface="Consolas" panose="020B0609020204030204" charset="0"/>
              </a:rPr>
              <a:t>range</a:t>
            </a:r>
            <a:r>
              <a:rPr lang="en-US" altLang="zh-CN" sz="1600" dirty="0">
                <a:latin typeface="Consolas" panose="020B0609020204030204" charset="0"/>
              </a:rPr>
              <a:t>(4)] </a:t>
            </a:r>
          </a:p>
          <a:p>
            <a:pPr>
              <a:buSzPct val="90000"/>
              <a:buNone/>
            </a:pPr>
            <a:r>
              <a:rPr lang="en-US" altLang="zh-CN" sz="1600" dirty="0">
                <a:solidFill>
                  <a:srgbClr val="0000FF"/>
                </a:solidFill>
                <a:latin typeface="Consolas" panose="020B0609020204030204" charset="0"/>
              </a:rPr>
              <a:t>[[1, 5, 9], [2, 6, 10], [3, 7, 11], [4, 8, 12]] </a:t>
            </a:r>
          </a:p>
          <a:p>
            <a:pPr>
              <a:buSzPct val="90000"/>
              <a:buNone/>
            </a:pPr>
            <a:endParaRPr lang="en-US" altLang="zh-CN" sz="1800" dirty="0"/>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3" cstate="print"/>
            <a:stretch>
              <a:fillRect/>
            </a:stretch>
          </p:blipFill>
          <p:spPr>
            <a:xfrm>
              <a:off x="1115929" y="3530600"/>
              <a:ext cx="446172" cy="431048"/>
            </a:xfrm>
            <a:prstGeom prst="rect">
              <a:avLst/>
            </a:prstGeom>
          </p:spPr>
        </p:pic>
      </p:grpSp>
      <p:sp>
        <p:nvSpPr>
          <p:cNvPr id="10" name="矩形 9"/>
          <p:cNvSpPr/>
          <p:nvPr/>
        </p:nvSpPr>
        <p:spPr>
          <a:xfrm>
            <a:off x="387807" y="997510"/>
            <a:ext cx="341632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列表推导式的应用</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45</a:t>
            </a:fld>
            <a:endParaRPr lang="zh-CN" altLang="en-US" dirty="0"/>
          </a:p>
        </p:txBody>
      </p:sp>
      <p:sp>
        <p:nvSpPr>
          <p:cNvPr id="16" name="文本框 15"/>
          <p:cNvSpPr txBox="1"/>
          <p:nvPr/>
        </p:nvSpPr>
        <p:spPr>
          <a:xfrm>
            <a:off x="457200" y="3204601"/>
            <a:ext cx="7373543" cy="2800767"/>
          </a:xfrm>
          <a:prstGeom prst="rect">
            <a:avLst/>
          </a:prstGeom>
          <a:noFill/>
        </p:spPr>
        <p:txBody>
          <a:bodyPr wrap="square">
            <a:spAutoFit/>
          </a:bodyPr>
          <a:lstStyle/>
          <a:p>
            <a:pPr algn="l"/>
            <a:r>
              <a:rPr lang="zh-CN" altLang="en-US" sz="1600" b="0" i="0" dirty="0">
                <a:solidFill>
                  <a:srgbClr val="3E3E3E"/>
                </a:solidFill>
                <a:effectLst/>
                <a:latin typeface="-apple-system-font"/>
              </a:rPr>
              <a:t>如果把内层的列表推导式也展开的话，完整的执行过程可以通过下面的代码来模拟：</a:t>
            </a:r>
          </a:p>
          <a:p>
            <a:pPr algn="l"/>
            <a:r>
              <a:rPr lang="en-US" altLang="zh-CN" sz="1600" b="0" i="0" dirty="0">
                <a:solidFill>
                  <a:srgbClr val="3E3E3E"/>
                </a:solidFill>
                <a:effectLst/>
                <a:latin typeface="-apple-system-font"/>
              </a:rPr>
              <a:t>&gt;&gt;&gt; matrix = [ [1, 2, 3, 4], [5, 6, 7, 8], [9, 10, 11, 12]]</a:t>
            </a:r>
          </a:p>
          <a:p>
            <a:pPr algn="l"/>
            <a:r>
              <a:rPr lang="en-US" altLang="zh-CN" sz="1600" b="0" i="0" dirty="0">
                <a:solidFill>
                  <a:srgbClr val="3E3E3E"/>
                </a:solidFill>
                <a:effectLst/>
                <a:latin typeface="-apple-system-font"/>
              </a:rPr>
              <a:t>&gt;&gt;&gt; result = []</a:t>
            </a:r>
          </a:p>
          <a:p>
            <a:pPr algn="l"/>
            <a:r>
              <a:rPr lang="en-US" altLang="zh-CN" sz="1600" b="0" i="0" dirty="0">
                <a:solidFill>
                  <a:srgbClr val="3E3E3E"/>
                </a:solidFill>
                <a:effectLst/>
                <a:latin typeface="-apple-system-font"/>
              </a:rPr>
              <a:t>&gt;&gt;&gt; </a:t>
            </a:r>
            <a:r>
              <a:rPr lang="en-US" altLang="zh-CN" sz="1600" b="0" i="0" dirty="0">
                <a:solidFill>
                  <a:srgbClr val="FFA900"/>
                </a:solidFill>
                <a:effectLst/>
                <a:latin typeface="-apple-system-font"/>
              </a:rPr>
              <a:t>for</a:t>
            </a:r>
            <a:r>
              <a:rPr lang="en-US" altLang="zh-CN" sz="1600" b="0" i="0" dirty="0">
                <a:solidFill>
                  <a:srgbClr val="3E3E3E"/>
                </a:solidFill>
                <a:effectLst/>
                <a:latin typeface="-apple-system-font"/>
              </a:rPr>
              <a:t> </a:t>
            </a:r>
            <a:r>
              <a:rPr lang="en-US" altLang="zh-CN" sz="1600" b="0" i="0" dirty="0" err="1">
                <a:solidFill>
                  <a:srgbClr val="3E3E3E"/>
                </a:solidFill>
                <a:effectLst/>
                <a:latin typeface="-apple-system-font"/>
              </a:rPr>
              <a:t>i</a:t>
            </a:r>
            <a:r>
              <a:rPr lang="en-US" altLang="zh-CN" sz="1600" b="0" i="0" dirty="0">
                <a:solidFill>
                  <a:srgbClr val="3E3E3E"/>
                </a:solidFill>
                <a:effectLst/>
                <a:latin typeface="-apple-system-font"/>
              </a:rPr>
              <a:t> </a:t>
            </a:r>
            <a:r>
              <a:rPr lang="en-US" altLang="zh-CN" sz="1600" b="0" i="0" dirty="0">
                <a:solidFill>
                  <a:srgbClr val="FFA900"/>
                </a:solidFill>
                <a:effectLst/>
                <a:latin typeface="-apple-system-font"/>
              </a:rPr>
              <a:t>in</a:t>
            </a:r>
            <a:r>
              <a:rPr lang="en-US" altLang="zh-CN" sz="1600" b="0" i="0" dirty="0">
                <a:solidFill>
                  <a:srgbClr val="3E3E3E"/>
                </a:solidFill>
                <a:effectLst/>
                <a:latin typeface="-apple-system-font"/>
              </a:rPr>
              <a:t> </a:t>
            </a:r>
            <a:r>
              <a:rPr lang="en-US" altLang="zh-CN" sz="1600" b="0" i="0" dirty="0">
                <a:solidFill>
                  <a:srgbClr val="AC39FF"/>
                </a:solidFill>
                <a:effectLst/>
                <a:latin typeface="-apple-system-font"/>
              </a:rPr>
              <a:t>range</a:t>
            </a:r>
            <a:r>
              <a:rPr lang="en-US" altLang="zh-CN" sz="1600" b="0" i="0" dirty="0">
                <a:solidFill>
                  <a:srgbClr val="3E3E3E"/>
                </a:solidFill>
                <a:effectLst/>
                <a:latin typeface="-apple-system-font"/>
              </a:rPr>
              <a:t>(</a:t>
            </a:r>
            <a:r>
              <a:rPr lang="en-US" altLang="zh-CN" sz="1600" b="0" i="0" dirty="0" err="1">
                <a:solidFill>
                  <a:srgbClr val="AC39FF"/>
                </a:solidFill>
                <a:effectLst/>
                <a:latin typeface="-apple-system-font"/>
              </a:rPr>
              <a:t>len</a:t>
            </a:r>
            <a:r>
              <a:rPr lang="en-US" altLang="zh-CN" sz="1600" b="0" i="0" dirty="0">
                <a:solidFill>
                  <a:srgbClr val="3E3E3E"/>
                </a:solidFill>
                <a:effectLst/>
                <a:latin typeface="-apple-system-font"/>
              </a:rPr>
              <a:t>(matrix[0])):</a:t>
            </a:r>
          </a:p>
          <a:p>
            <a:pPr algn="l"/>
            <a:r>
              <a:rPr lang="en-US" altLang="zh-CN" sz="1600" b="0" i="0" dirty="0">
                <a:solidFill>
                  <a:srgbClr val="3E3E3E"/>
                </a:solidFill>
                <a:effectLst/>
                <a:latin typeface="-apple-system-font"/>
              </a:rPr>
              <a:t>temp = []</a:t>
            </a:r>
          </a:p>
          <a:p>
            <a:pPr algn="l"/>
            <a:r>
              <a:rPr lang="en-US" altLang="zh-CN" sz="1600" b="0" i="0" dirty="0">
                <a:solidFill>
                  <a:srgbClr val="FFA900"/>
                </a:solidFill>
                <a:effectLst/>
                <a:latin typeface="-apple-system-font"/>
              </a:rPr>
              <a:t>for</a:t>
            </a:r>
            <a:r>
              <a:rPr lang="en-US" altLang="zh-CN" sz="1600" b="0" i="0" dirty="0">
                <a:solidFill>
                  <a:srgbClr val="3E3E3E"/>
                </a:solidFill>
                <a:effectLst/>
                <a:latin typeface="-apple-system-font"/>
              </a:rPr>
              <a:t> row </a:t>
            </a:r>
            <a:r>
              <a:rPr lang="en-US" altLang="zh-CN" sz="1600" b="0" i="0" dirty="0">
                <a:solidFill>
                  <a:srgbClr val="FFA900"/>
                </a:solidFill>
                <a:effectLst/>
                <a:latin typeface="-apple-system-font"/>
              </a:rPr>
              <a:t>in</a:t>
            </a:r>
            <a:r>
              <a:rPr lang="en-US" altLang="zh-CN" sz="1600" b="0" i="0" dirty="0">
                <a:solidFill>
                  <a:srgbClr val="3E3E3E"/>
                </a:solidFill>
                <a:effectLst/>
                <a:latin typeface="-apple-system-font"/>
              </a:rPr>
              <a:t> matrix:</a:t>
            </a:r>
          </a:p>
          <a:p>
            <a:pPr algn="l"/>
            <a:r>
              <a:rPr lang="en-US" altLang="zh-CN" sz="1600" b="0" i="0" dirty="0" err="1">
                <a:solidFill>
                  <a:srgbClr val="3E3E3E"/>
                </a:solidFill>
                <a:effectLst/>
                <a:latin typeface="-apple-system-font"/>
              </a:rPr>
              <a:t>temp.append</a:t>
            </a:r>
            <a:r>
              <a:rPr lang="en-US" altLang="zh-CN" sz="1600" b="0" i="0" dirty="0">
                <a:solidFill>
                  <a:srgbClr val="3E3E3E"/>
                </a:solidFill>
                <a:effectLst/>
                <a:latin typeface="-apple-system-font"/>
              </a:rPr>
              <a:t>(row[</a:t>
            </a:r>
            <a:r>
              <a:rPr lang="en-US" altLang="zh-CN" sz="1600" b="0" i="0" dirty="0" err="1">
                <a:solidFill>
                  <a:srgbClr val="3E3E3E"/>
                </a:solidFill>
                <a:effectLst/>
                <a:latin typeface="-apple-system-font"/>
              </a:rPr>
              <a:t>i</a:t>
            </a:r>
            <a:r>
              <a:rPr lang="en-US" altLang="zh-CN" sz="1600" b="0" i="0" dirty="0">
                <a:solidFill>
                  <a:srgbClr val="3E3E3E"/>
                </a:solidFill>
                <a:effectLst/>
                <a:latin typeface="-apple-system-font"/>
              </a:rPr>
              <a:t>])</a:t>
            </a:r>
          </a:p>
          <a:p>
            <a:pPr algn="l"/>
            <a:r>
              <a:rPr lang="en-US" altLang="zh-CN" sz="1600" b="0" i="0" dirty="0" err="1">
                <a:solidFill>
                  <a:srgbClr val="3E3E3E"/>
                </a:solidFill>
                <a:effectLst/>
                <a:latin typeface="-apple-system-font"/>
              </a:rPr>
              <a:t>result.append</a:t>
            </a:r>
            <a:r>
              <a:rPr lang="en-US" altLang="zh-CN" sz="1600" b="0" i="0" dirty="0">
                <a:solidFill>
                  <a:srgbClr val="3E3E3E"/>
                </a:solidFill>
                <a:effectLst/>
                <a:latin typeface="-apple-system-font"/>
              </a:rPr>
              <a:t>(temp)</a:t>
            </a:r>
          </a:p>
          <a:p>
            <a:pPr algn="l"/>
            <a:r>
              <a:rPr lang="en-US" altLang="zh-CN" sz="1600" b="0" i="0" dirty="0">
                <a:solidFill>
                  <a:srgbClr val="3E3E3E"/>
                </a:solidFill>
                <a:effectLst/>
                <a:latin typeface="-apple-system-font"/>
              </a:rPr>
              <a:t>&gt;&gt;&gt; result</a:t>
            </a:r>
          </a:p>
          <a:p>
            <a:pPr algn="l"/>
            <a:r>
              <a:rPr lang="en-US" altLang="zh-CN" sz="1600" b="0" i="0" dirty="0">
                <a:solidFill>
                  <a:srgbClr val="0000FF"/>
                </a:solidFill>
                <a:effectLst/>
                <a:latin typeface="-apple-system-font"/>
              </a:rPr>
              <a:t>[[1, 5, 9], [2, 6, 10], [3, 7, 11], [4, 8, 12]]</a:t>
            </a:r>
          </a:p>
        </p:txBody>
      </p:sp>
      <p:pic>
        <p:nvPicPr>
          <p:cNvPr id="3" name="图片 2"/>
          <p:cNvPicPr>
            <a:picLocks noChangeAspect="1"/>
          </p:cNvPicPr>
          <p:nvPr/>
        </p:nvPicPr>
        <p:blipFill>
          <a:blip r:embed="rId4"/>
          <a:stretch>
            <a:fillRect/>
          </a:stretch>
        </p:blipFill>
        <p:spPr>
          <a:xfrm>
            <a:off x="4961644" y="3640670"/>
            <a:ext cx="3752145" cy="2944998"/>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63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63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p:bldP spid="10" grpId="0"/>
      <p:bldP spid="1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3" cstate="print"/>
            <a:stretch>
              <a:fillRect/>
            </a:stretch>
          </p:blipFill>
          <p:spPr>
            <a:xfrm>
              <a:off x="1115929" y="3530600"/>
              <a:ext cx="446172" cy="431048"/>
            </a:xfrm>
            <a:prstGeom prst="rect">
              <a:avLst/>
            </a:prstGeom>
          </p:spPr>
        </p:pic>
      </p:grpSp>
      <p:sp>
        <p:nvSpPr>
          <p:cNvPr id="10" name="矩形 9"/>
          <p:cNvSpPr/>
          <p:nvPr/>
        </p:nvSpPr>
        <p:spPr>
          <a:xfrm>
            <a:off x="387807" y="997510"/>
            <a:ext cx="341632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列表推导式的应用</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2" name="文本占位符 64514"/>
          <p:cNvSpPr txBox="1"/>
          <p:nvPr/>
        </p:nvSpPr>
        <p:spPr bwMode="auto">
          <a:xfrm>
            <a:off x="485328" y="1484784"/>
            <a:ext cx="8839200" cy="403689"/>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Clr>
                <a:srgbClr val="FF0000"/>
              </a:buClr>
              <a:buSzPct val="90000"/>
              <a:buFont typeface="Wingdings" panose="05000000000000000000" pitchFamily="2" charset="2"/>
              <a:buChar char="n"/>
            </a:pPr>
            <a:r>
              <a:rPr lang="zh-CN" altLang="en-US" sz="2400" b="1" noProof="1"/>
              <a:t>使用列表推导式生成</a:t>
            </a:r>
            <a:r>
              <a:rPr lang="en-US" altLang="zh-CN" sz="2400" b="1" noProof="1"/>
              <a:t>100</a:t>
            </a:r>
            <a:r>
              <a:rPr lang="zh-CN" altLang="en-US" sz="2400" b="1" noProof="1"/>
              <a:t>以内的所有素数</a:t>
            </a:r>
          </a:p>
          <a:p>
            <a:pPr marL="0" indent="0">
              <a:buSzPct val="90000"/>
              <a:buFont typeface="Arial" panose="020B0604020202020204" pitchFamily="34" charset="0"/>
              <a:buNone/>
            </a:pPr>
            <a:endParaRPr lang="en-US" altLang="zh-CN" sz="1800" noProof="1">
              <a:latin typeface="宋体" panose="02010600030101010101" pitchFamily="2" charset="-122"/>
              <a:ea typeface="+mn-ea"/>
            </a:endParaRPr>
          </a:p>
        </p:txBody>
      </p:sp>
      <p:sp>
        <p:nvSpPr>
          <p:cNvPr id="4" name="Rectangle 2"/>
          <p:cNvSpPr>
            <a:spLocks noChangeArrowheads="1"/>
          </p:cNvSpPr>
          <p:nvPr/>
        </p:nvSpPr>
        <p:spPr bwMode="auto">
          <a:xfrm>
            <a:off x="323528" y="1888473"/>
            <a:ext cx="4179608" cy="26314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import </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math</a:t>
            </a:r>
            <a:b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 = </a:t>
            </a:r>
            <a:r>
              <a:rPr kumimoji="0" lang="zh-CN" altLang="zh-CN" sz="15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eval</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5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input</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5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"N:"</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a:t>
            </a:r>
            <a:r>
              <a:rPr kumimoji="0" lang="zh-CN" altLang="zh-CN" sz="15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a:t>
            </a:r>
            <a:br>
              <a:rPr kumimoji="0" lang="zh-CN" altLang="zh-CN" sz="15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br>
            <a:r>
              <a:rPr kumimoji="0" lang="zh-CN" altLang="zh-CN" sz="15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a:t>
            </a:r>
            <a:r>
              <a:rPr kumimoji="0" lang="zh-CN" altLang="zh-CN" sz="15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 </a:t>
            </a:r>
            <a:r>
              <a:rPr kumimoji="0" lang="zh-CN" altLang="zh-CN" sz="15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range</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5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a:t>
            </a:r>
            <a:b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j=</a:t>
            </a:r>
            <a:r>
              <a:rPr kumimoji="0" lang="zh-CN" altLang="zh-CN" sz="15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a:t>
            </a:r>
            <a:br>
              <a:rPr kumimoji="0" lang="zh-CN" altLang="zh-CN" sz="15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   </a:t>
            </a:r>
            <a:r>
              <a:rPr kumimoji="0" lang="zh-CN" altLang="zh-CN" sz="15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j </a:t>
            </a:r>
            <a:r>
              <a:rPr kumimoji="0" lang="zh-CN" altLang="zh-CN" sz="15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 </a:t>
            </a:r>
            <a:r>
              <a:rPr kumimoji="0" lang="zh-CN" altLang="zh-CN" sz="15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range</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5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5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int</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(math.sqrt(i))+</a:t>
            </a:r>
            <a:r>
              <a:rPr kumimoji="0" lang="zh-CN" altLang="zh-CN" sz="15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5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(i%j==</a:t>
            </a:r>
            <a:r>
              <a:rPr kumimoji="0" lang="zh-CN" altLang="zh-CN" sz="15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5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break</a:t>
            </a:r>
            <a:br>
              <a:rPr kumimoji="0" lang="zh-CN" altLang="zh-CN" sz="15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15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else</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a:t>
            </a:r>
            <a:r>
              <a:rPr kumimoji="0" lang="zh-CN" altLang="zh-CN" sz="1500" b="0" i="0" u="none" strike="noStrike" cap="none" normalizeH="0" baseline="0" dirty="0">
                <a:ln>
                  <a:noFill/>
                </a:ln>
                <a:solidFill>
                  <a:srgbClr val="660099"/>
                </a:solidFill>
                <a:effectLst/>
                <a:latin typeface="宋体" panose="02010600030101010101" pitchFamily="2" charset="-122"/>
                <a:ea typeface="宋体" panose="02010600030101010101" pitchFamily="2" charset="-122"/>
              </a:rPr>
              <a:t>end</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5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5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r>
              <a:rPr kumimoji="0" lang="zh-CN" altLang="zh-CN" sz="15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a:t>
            </a:r>
            <a:r>
              <a:rPr kumimoji="0" lang="zh-CN" altLang="zh-CN" sz="15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15" name="组合 14"/>
          <p:cNvGrpSpPr/>
          <p:nvPr/>
        </p:nvGrpSpPr>
        <p:grpSpPr>
          <a:xfrm>
            <a:off x="381951" y="4653136"/>
            <a:ext cx="4572719" cy="1734700"/>
            <a:chOff x="4767822" y="3582994"/>
            <a:chExt cx="4572719" cy="1734700"/>
          </a:xfrm>
        </p:grpSpPr>
        <p:sp>
          <p:nvSpPr>
            <p:cNvPr id="14" name="矩形 13"/>
            <p:cNvSpPr/>
            <p:nvPr/>
          </p:nvSpPr>
          <p:spPr>
            <a:xfrm>
              <a:off x="4767822" y="3644158"/>
              <a:ext cx="4528578" cy="16735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FF"/>
                </a:solidFill>
              </a:endParaRPr>
            </a:p>
          </p:txBody>
        </p:sp>
        <p:sp>
          <p:nvSpPr>
            <p:cNvPr id="13" name="矩形 12"/>
            <p:cNvSpPr/>
            <p:nvPr/>
          </p:nvSpPr>
          <p:spPr>
            <a:xfrm>
              <a:off x="4768541" y="3582994"/>
              <a:ext cx="4572000" cy="1708160"/>
            </a:xfrm>
            <a:prstGeom prst="rect">
              <a:avLst/>
            </a:prstGeom>
          </p:spPr>
          <p:txBody>
            <a:bodyPr>
              <a:spAutoFit/>
            </a:bodyPr>
            <a:lstStyle/>
            <a:p>
              <a:pPr marL="1905" indent="-344805">
                <a:lnSpc>
                  <a:spcPct val="150000"/>
                </a:lnSpc>
                <a:buSzPct val="90000"/>
                <a:buFont typeface="Arial" panose="020B0604020202020204" pitchFamily="34" charset="0"/>
                <a:buNone/>
              </a:pPr>
              <a:r>
                <a:rPr lang="en-US" altLang="zh-CN" sz="1400" b="1" noProof="1">
                  <a:latin typeface="Consolas" panose="020B0609020204030204" charset="0"/>
                </a:rPr>
                <a:t>&gt;&gt;&gt; [p for p in range(2, 100) if 0 not in [p%d for d in range(2, int(p**0.5)+1)]]</a:t>
              </a:r>
            </a:p>
            <a:p>
              <a:pPr marL="1905" indent="-344805">
                <a:lnSpc>
                  <a:spcPct val="150000"/>
                </a:lnSpc>
                <a:buSzPct val="90000"/>
                <a:buFont typeface="Arial" panose="020B0604020202020204" pitchFamily="34" charset="0"/>
                <a:buNone/>
              </a:pPr>
              <a:r>
                <a:rPr lang="en-US" altLang="zh-CN" sz="1400" noProof="1">
                  <a:solidFill>
                    <a:srgbClr val="0000FF"/>
                  </a:solidFill>
                  <a:latin typeface="Consolas" panose="020B0609020204030204" charset="0"/>
                </a:rPr>
                <a:t>[2, 3, 5, 7, 11, 13, 17, 19, 23, 29, 31, 37, 41, 43, 47, 53, 59, 61, 67, 71, 73, 79, 83, 89, 97]</a:t>
              </a:r>
            </a:p>
          </p:txBody>
        </p:sp>
      </p:gr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46</a:t>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文本占位符 65538"/>
          <p:cNvSpPr>
            <a:spLocks noGrp="1"/>
          </p:cNvSpPr>
          <p:nvPr>
            <p:ph idx="1"/>
          </p:nvPr>
        </p:nvSpPr>
        <p:spPr>
          <a:xfrm>
            <a:off x="781758" y="1340769"/>
            <a:ext cx="8229600" cy="1656184"/>
          </a:xfrm>
        </p:spPr>
        <p:txBody>
          <a:bodyPr anchor="t"/>
          <a:lstStyle/>
          <a:p>
            <a:pPr>
              <a:spcBef>
                <a:spcPts val="600"/>
              </a:spcBef>
              <a:spcAft>
                <a:spcPts val="0"/>
              </a:spcAft>
              <a:buClr>
                <a:srgbClr val="FF0000"/>
              </a:buClr>
              <a:buSzPct val="90000"/>
              <a:buFont typeface="Wingdings" panose="05000000000000000000" pitchFamily="2" charset="2"/>
              <a:buChar char="n"/>
            </a:pPr>
            <a:r>
              <a:rPr lang="zh-CN" altLang="en-US" sz="2000" b="1" dirty="0"/>
              <a:t>元组和列表类似，但属于</a:t>
            </a:r>
            <a:r>
              <a:rPr lang="zh-CN" altLang="en-US" sz="2000" b="1" dirty="0">
                <a:solidFill>
                  <a:srgbClr val="FF0000"/>
                </a:solidFill>
              </a:rPr>
              <a:t>不可变</a:t>
            </a:r>
            <a:r>
              <a:rPr lang="zh-CN" altLang="en-US" sz="2000" b="1" dirty="0"/>
              <a:t>序列，元组一旦创建，用任何方法都不可以修改其元素。</a:t>
            </a:r>
          </a:p>
          <a:p>
            <a:pPr>
              <a:spcBef>
                <a:spcPts val="600"/>
              </a:spcBef>
              <a:spcAft>
                <a:spcPts val="0"/>
              </a:spcAft>
              <a:buClr>
                <a:srgbClr val="FF0000"/>
              </a:buClr>
              <a:buSzPct val="90000"/>
              <a:buFont typeface="Wingdings" panose="05000000000000000000" pitchFamily="2" charset="2"/>
              <a:buChar char="n"/>
            </a:pPr>
            <a:r>
              <a:rPr lang="zh-CN" altLang="en-US" sz="2000" b="1" dirty="0"/>
              <a:t>元组的定义方式和列表相同，但定义时所有元素是放在一对圆括号“（）”中，而不是方括号中。</a:t>
            </a:r>
          </a:p>
        </p:txBody>
      </p:sp>
      <p:grpSp>
        <p:nvGrpSpPr>
          <p:cNvPr id="4" name="组合 67"/>
          <p:cNvGrpSpPr/>
          <p:nvPr/>
        </p:nvGrpSpPr>
        <p:grpSpPr>
          <a:xfrm>
            <a:off x="611560" y="74943"/>
            <a:ext cx="8134302" cy="699360"/>
            <a:chOff x="936625" y="4178371"/>
            <a:chExt cx="8134302" cy="699360"/>
          </a:xfrm>
        </p:grpSpPr>
        <p:grpSp>
          <p:nvGrpSpPr>
            <p:cNvPr id="5" name="组合 106"/>
            <p:cNvGrpSpPr/>
            <p:nvPr/>
          </p:nvGrpSpPr>
          <p:grpSpPr>
            <a:xfrm>
              <a:off x="936625" y="4178371"/>
              <a:ext cx="8134302" cy="699360"/>
              <a:chOff x="927100" y="4178371"/>
              <a:chExt cx="8134302" cy="699360"/>
            </a:xfrm>
          </p:grpSpPr>
          <p:sp>
            <p:nvSpPr>
              <p:cNvPr id="7"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8" name="TextBox 6"/>
              <p:cNvSpPr txBox="1">
                <a:spLocks noChangeArrowheads="1"/>
              </p:cNvSpPr>
              <p:nvPr/>
            </p:nvSpPr>
            <p:spPr bwMode="auto">
              <a:xfrm>
                <a:off x="1744162" y="4178371"/>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anose="02020603050405020304" pitchFamily="18" charset="0"/>
                    <a:ea typeface="黑体" panose="02010609060101010101" pitchFamily="49" charset="-122"/>
                  </a:rPr>
                  <a:t>2.3 </a:t>
                </a:r>
                <a:r>
                  <a:rPr lang="zh-CN" altLang="en-US" sz="3600" b="1" dirty="0">
                    <a:latin typeface="Times New Roman" panose="02020603050405020304" pitchFamily="18" charset="0"/>
                    <a:ea typeface="黑体" panose="02010609060101010101" pitchFamily="49" charset="-122"/>
                  </a:rPr>
                  <a:t>元组</a:t>
                </a:r>
                <a:endParaRPr lang="zh-CN" altLang="en-US" sz="3600" b="1" dirty="0">
                  <a:latin typeface="黑体" panose="02010609060101010101" pitchFamily="49" charset="-122"/>
                  <a:ea typeface="黑体" panose="02010609060101010101" pitchFamily="49" charset="-122"/>
                </a:endParaRPr>
              </a:p>
            </p:txBody>
          </p:sp>
        </p:grpSp>
        <p:pic>
          <p:nvPicPr>
            <p:cNvPr id="6" name="图片 5" descr="无标题.png"/>
            <p:cNvPicPr>
              <a:picLocks noChangeAspect="1"/>
            </p:cNvPicPr>
            <p:nvPr/>
          </p:nvPicPr>
          <p:blipFill>
            <a:blip r:embed="rId3" cstate="print"/>
            <a:stretch>
              <a:fillRect/>
            </a:stretch>
          </p:blipFill>
          <p:spPr>
            <a:xfrm>
              <a:off x="1137949" y="4364064"/>
              <a:ext cx="433676" cy="330989"/>
            </a:xfrm>
            <a:prstGeom prst="rect">
              <a:avLst/>
            </a:prstGeom>
          </p:spPr>
        </p:pic>
      </p:grpSp>
      <p:sp>
        <p:nvSpPr>
          <p:cNvPr id="10" name="矩形 9"/>
          <p:cNvSpPr/>
          <p:nvPr/>
        </p:nvSpPr>
        <p:spPr>
          <a:xfrm>
            <a:off x="387807" y="997510"/>
            <a:ext cx="3353803"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元组</a:t>
            </a:r>
            <a:r>
              <a:rPr lang="en-US" altLang="zh-CN" sz="2800" b="1" dirty="0">
                <a:latin typeface="Times New Roman" panose="02020603050405020304" pitchFamily="18" charset="0"/>
                <a:ea typeface="仿宋" panose="02010609060101010101" pitchFamily="49" charset="-122"/>
              </a:rPr>
              <a:t>(</a:t>
            </a:r>
            <a:r>
              <a:rPr lang="en-US" altLang="zh-CN" sz="2800" b="1" dirty="0">
                <a:solidFill>
                  <a:srgbClr val="0000FF"/>
                </a:solidFill>
                <a:latin typeface="Times New Roman" panose="02020603050405020304" pitchFamily="18" charset="0"/>
                <a:ea typeface="仿宋" panose="02010609060101010101" pitchFamily="49" charset="-122"/>
              </a:rPr>
              <a:t>tuple</a:t>
            </a:r>
            <a:r>
              <a:rPr lang="en-US" altLang="zh-CN" sz="2800" b="1" dirty="0">
                <a:latin typeface="Times New Roman" panose="02020603050405020304" pitchFamily="18" charset="0"/>
                <a:ea typeface="仿宋" panose="02010609060101010101" pitchFamily="49" charset="-122"/>
              </a:rPr>
              <a:t>)</a:t>
            </a:r>
            <a:r>
              <a:rPr lang="zh-CN" altLang="en-US" sz="2800" b="1" dirty="0">
                <a:latin typeface="Times New Roman" panose="02020603050405020304" pitchFamily="18" charset="0"/>
                <a:ea typeface="仿宋" panose="02010609060101010101" pitchFamily="49" charset="-122"/>
              </a:rPr>
              <a:t>的定义</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1" name="文本占位符 66562"/>
          <p:cNvSpPr txBox="1"/>
          <p:nvPr/>
        </p:nvSpPr>
        <p:spPr bwMode="auto">
          <a:xfrm>
            <a:off x="812884" y="3861048"/>
            <a:ext cx="8229600" cy="2448272"/>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buClr>
                <a:srgbClr val="FF0000"/>
              </a:buClr>
              <a:buSzPct val="90000"/>
              <a:buFont typeface="Wingdings" panose="05000000000000000000" pitchFamily="2" charset="2"/>
              <a:buChar char="n"/>
            </a:pPr>
            <a:r>
              <a:rPr lang="zh-CN" altLang="en-US" sz="2000" b="1" dirty="0"/>
              <a:t>使用“</a:t>
            </a:r>
            <a:r>
              <a:rPr lang="en-US" altLang="zh-CN" sz="2000" b="1" dirty="0"/>
              <a:t>=”</a:t>
            </a:r>
            <a:r>
              <a:rPr lang="zh-CN" altLang="en-US" sz="2000" b="1" dirty="0"/>
              <a:t>将一个元组赋值给变量</a:t>
            </a:r>
            <a:endParaRPr lang="en-US" altLang="zh-CN" sz="2000" b="1" dirty="0"/>
          </a:p>
          <a:p>
            <a:pPr marL="0" indent="0">
              <a:lnSpc>
                <a:spcPct val="80000"/>
              </a:lnSpc>
              <a:buClr>
                <a:srgbClr val="FF0000"/>
              </a:buClr>
              <a:buSzPct val="90000"/>
              <a:buNone/>
            </a:pPr>
            <a:endParaRPr lang="zh-CN" altLang="en-US" sz="2000" b="1" dirty="0"/>
          </a:p>
          <a:p>
            <a:pPr>
              <a:lnSpc>
                <a:spcPct val="80000"/>
              </a:lnSpc>
              <a:buClr>
                <a:srgbClr val="FF0000"/>
              </a:buClr>
              <a:buSzPct val="90000"/>
              <a:buFont typeface="Wingdings" panose="05000000000000000000" pitchFamily="2" charset="2"/>
              <a:buChar char="ü"/>
            </a:pPr>
            <a:r>
              <a:rPr lang="en-US" altLang="zh-CN" sz="1400" b="1" dirty="0">
                <a:latin typeface="Consolas" panose="020B0609020204030204" charset="0"/>
              </a:rPr>
              <a:t> &gt;&gt;&gt; </a:t>
            </a:r>
            <a:r>
              <a:rPr lang="en-US" altLang="zh-CN" sz="1400" b="1" dirty="0" err="1">
                <a:latin typeface="Consolas" panose="020B0609020204030204" charset="0"/>
              </a:rPr>
              <a:t>aTuple</a:t>
            </a:r>
            <a:r>
              <a:rPr lang="en-US" altLang="zh-CN" sz="1400" b="1" dirty="0">
                <a:latin typeface="Consolas" panose="020B0609020204030204" charset="0"/>
              </a:rPr>
              <a:t> = ('a', 'b', '</a:t>
            </a:r>
            <a:r>
              <a:rPr lang="en-US" altLang="zh-CN" sz="1400" b="1" dirty="0" err="1">
                <a:latin typeface="Consolas" panose="020B0609020204030204" charset="0"/>
              </a:rPr>
              <a:t>mpilgrim</a:t>
            </a:r>
            <a:r>
              <a:rPr lang="en-US" altLang="zh-CN" sz="1400" b="1" dirty="0">
                <a:latin typeface="Consolas" panose="020B0609020204030204" charset="0"/>
              </a:rPr>
              <a:t>', 'z', 'example')</a:t>
            </a:r>
          </a:p>
          <a:p>
            <a:pPr>
              <a:lnSpc>
                <a:spcPct val="80000"/>
              </a:lnSpc>
              <a:buClr>
                <a:srgbClr val="008000"/>
              </a:buClr>
              <a:buSzPct val="90000"/>
              <a:buFont typeface="Arial" panose="020B0604020202020204" pitchFamily="34" charset="0"/>
              <a:buNone/>
            </a:pPr>
            <a:r>
              <a:rPr lang="en-US" altLang="zh-CN" sz="1400" b="1" dirty="0">
                <a:latin typeface="Consolas" panose="020B0609020204030204" charset="0"/>
              </a:rPr>
              <a:t>    &gt;&gt;&gt; </a:t>
            </a:r>
            <a:r>
              <a:rPr lang="en-US" altLang="zh-CN" sz="1400" b="1" dirty="0" err="1">
                <a:latin typeface="Consolas" panose="020B0609020204030204" charset="0"/>
              </a:rPr>
              <a:t>aTuple</a:t>
            </a:r>
            <a:endParaRPr lang="en-US" altLang="zh-CN" sz="1400" b="1" dirty="0">
              <a:latin typeface="Consolas" panose="020B0609020204030204" charset="0"/>
            </a:endParaRPr>
          </a:p>
          <a:p>
            <a:pPr>
              <a:lnSpc>
                <a:spcPct val="80000"/>
              </a:lnSpc>
              <a:buClr>
                <a:srgbClr val="3333CC"/>
              </a:buClr>
              <a:buSzPct val="90000"/>
              <a:buFont typeface="Arial" panose="020B0604020202020204" pitchFamily="34" charset="0"/>
              <a:buNone/>
            </a:pPr>
            <a:r>
              <a:rPr lang="en-US" altLang="zh-CN" sz="1400" b="1" dirty="0">
                <a:solidFill>
                  <a:srgbClr val="0000FF"/>
                </a:solidFill>
                <a:latin typeface="Consolas" panose="020B0609020204030204" charset="0"/>
              </a:rPr>
              <a:t>    ('a', 'b', '</a:t>
            </a:r>
            <a:r>
              <a:rPr lang="en-US" altLang="zh-CN" sz="1400" b="1" dirty="0" err="1">
                <a:solidFill>
                  <a:srgbClr val="0000FF"/>
                </a:solidFill>
                <a:latin typeface="Consolas" panose="020B0609020204030204" charset="0"/>
              </a:rPr>
              <a:t>mpilgrim</a:t>
            </a:r>
            <a:r>
              <a:rPr lang="en-US" altLang="zh-CN" sz="1400" b="1" dirty="0">
                <a:solidFill>
                  <a:srgbClr val="0000FF"/>
                </a:solidFill>
                <a:latin typeface="Consolas" panose="020B0609020204030204" charset="0"/>
              </a:rPr>
              <a:t>', 'z', 'example')</a:t>
            </a:r>
          </a:p>
          <a:p>
            <a:pPr>
              <a:lnSpc>
                <a:spcPct val="80000"/>
              </a:lnSpc>
              <a:buSzPct val="90000"/>
              <a:buFont typeface="Arial" panose="020B0604020202020204" pitchFamily="34" charset="0"/>
              <a:buNone/>
            </a:pPr>
            <a:r>
              <a:rPr lang="pt-BR" altLang="en-US" sz="1400" b="1" dirty="0">
                <a:latin typeface="Consolas" panose="020B0609020204030204" charset="0"/>
              </a:rPr>
              <a:t>    &gt;&gt;&gt; a = </a:t>
            </a:r>
            <a:r>
              <a:rPr lang="en-US" altLang="pt-BR" sz="1400" b="1" dirty="0">
                <a:latin typeface="Consolas" panose="020B0609020204030204" charset="0"/>
              </a:rPr>
              <a:t>(</a:t>
            </a:r>
            <a:r>
              <a:rPr lang="pt-BR" altLang="en-US" sz="1400" b="1" dirty="0">
                <a:latin typeface="Consolas" panose="020B0609020204030204" charset="0"/>
              </a:rPr>
              <a:t>3,</a:t>
            </a:r>
            <a:r>
              <a:rPr lang="en-US" altLang="pt-BR" sz="1400" b="1" dirty="0">
                <a:latin typeface="Consolas" panose="020B0609020204030204" charset="0"/>
              </a:rPr>
              <a:t>)</a:t>
            </a:r>
            <a:r>
              <a:rPr lang="pt-BR" altLang="en-US" sz="1400" b="1" dirty="0">
                <a:latin typeface="Consolas" panose="020B0609020204030204" charset="0"/>
              </a:rPr>
              <a:t>             </a:t>
            </a:r>
            <a:r>
              <a:rPr lang="en-US" altLang="pt-BR" sz="1400" b="1" dirty="0">
                <a:latin typeface="Consolas" panose="020B0609020204030204" charset="0"/>
              </a:rPr>
              <a:t>#</a:t>
            </a:r>
            <a:r>
              <a:rPr lang="zh-CN" altLang="en-US" sz="1400" b="1" dirty="0">
                <a:solidFill>
                  <a:srgbClr val="FF0000"/>
                </a:solidFill>
                <a:latin typeface="Consolas" panose="020B0609020204030204" charset="0"/>
              </a:rPr>
              <a:t>包含一个元素的元组，最后必须多写个逗号</a:t>
            </a:r>
          </a:p>
          <a:p>
            <a:pPr>
              <a:lnSpc>
                <a:spcPct val="80000"/>
              </a:lnSpc>
              <a:buSzPct val="90000"/>
              <a:buFont typeface="Arial" panose="020B0604020202020204" pitchFamily="34" charset="0"/>
              <a:buNone/>
            </a:pPr>
            <a:r>
              <a:rPr lang="pt-BR" altLang="en-US" sz="1400" b="1" dirty="0">
                <a:latin typeface="Consolas" panose="020B0609020204030204" charset="0"/>
              </a:rPr>
              <a:t>    &gt;&gt;&gt; a</a:t>
            </a:r>
          </a:p>
          <a:p>
            <a:pPr>
              <a:lnSpc>
                <a:spcPct val="80000"/>
              </a:lnSpc>
              <a:buSzPct val="90000"/>
              <a:buFont typeface="Arial" panose="020B0604020202020204" pitchFamily="34" charset="0"/>
              <a:buNone/>
            </a:pPr>
            <a:r>
              <a:rPr lang="pt-BR" altLang="en-US" sz="1400" b="1" dirty="0">
                <a:solidFill>
                  <a:srgbClr val="00B0F0"/>
                </a:solidFill>
                <a:latin typeface="Consolas" panose="020B0609020204030204" charset="0"/>
              </a:rPr>
              <a:t>    </a:t>
            </a:r>
            <a:r>
              <a:rPr lang="pt-BR" altLang="en-US" sz="1400" b="1" dirty="0">
                <a:solidFill>
                  <a:srgbClr val="0000FF"/>
                </a:solidFill>
                <a:latin typeface="Consolas" panose="020B0609020204030204" charset="0"/>
              </a:rPr>
              <a:t>(3,)</a:t>
            </a:r>
          </a:p>
          <a:p>
            <a:pPr>
              <a:lnSpc>
                <a:spcPct val="80000"/>
              </a:lnSpc>
              <a:buSzPct val="90000"/>
              <a:buFont typeface="Arial" panose="020B0604020202020204" pitchFamily="34" charset="0"/>
              <a:buNone/>
            </a:pPr>
            <a:r>
              <a:rPr lang="en-US" altLang="pt-BR" sz="1400" b="1" dirty="0">
                <a:latin typeface="Consolas" panose="020B0609020204030204" charset="0"/>
              </a:rPr>
              <a:t>    &gt;&gt;&gt; a = 3,               </a:t>
            </a:r>
            <a:endParaRPr lang="zh-CN" altLang="en-US" sz="1400" b="1" dirty="0">
              <a:latin typeface="Consolas" panose="020B0609020204030204" charset="0"/>
            </a:endParaRPr>
          </a:p>
          <a:p>
            <a:pPr>
              <a:lnSpc>
                <a:spcPct val="80000"/>
              </a:lnSpc>
              <a:buSzPct val="90000"/>
              <a:buFont typeface="Arial" panose="020B0604020202020204" pitchFamily="34" charset="0"/>
              <a:buNone/>
            </a:pPr>
            <a:r>
              <a:rPr lang="en-US" altLang="pt-BR" sz="1400" b="1" dirty="0">
                <a:latin typeface="Consolas" panose="020B0609020204030204" charset="0"/>
              </a:rPr>
              <a:t>    &gt;&gt;&gt; a</a:t>
            </a:r>
          </a:p>
          <a:p>
            <a:pPr>
              <a:lnSpc>
                <a:spcPct val="80000"/>
              </a:lnSpc>
              <a:buSzPct val="90000"/>
              <a:buFont typeface="Arial" panose="020B0604020202020204" pitchFamily="34" charset="0"/>
              <a:buNone/>
            </a:pPr>
            <a:r>
              <a:rPr lang="en-US" altLang="pt-BR" sz="1400" b="1" dirty="0">
                <a:solidFill>
                  <a:srgbClr val="0000FF"/>
                </a:solidFill>
                <a:latin typeface="Consolas" panose="020B0609020204030204" charset="0"/>
              </a:rPr>
              <a:t>    (3,)</a:t>
            </a:r>
          </a:p>
          <a:p>
            <a:pPr>
              <a:lnSpc>
                <a:spcPct val="80000"/>
              </a:lnSpc>
              <a:buSzPct val="90000"/>
              <a:buFont typeface="Arial" panose="020B0604020202020204" pitchFamily="34" charset="0"/>
              <a:buNone/>
            </a:pPr>
            <a:r>
              <a:rPr lang="zh-CN" altLang="en-US" sz="1400" b="1" dirty="0">
                <a:latin typeface="Consolas" panose="020B0609020204030204" charset="0"/>
              </a:rPr>
              <a:t>    &gt;&gt;&gt; x = ()               #空元组</a:t>
            </a:r>
          </a:p>
          <a:p>
            <a:pPr>
              <a:lnSpc>
                <a:spcPct val="80000"/>
              </a:lnSpc>
              <a:buSzPct val="90000"/>
              <a:buFont typeface="Arial" panose="020B0604020202020204" pitchFamily="34" charset="0"/>
              <a:buNone/>
            </a:pPr>
            <a:endParaRPr lang="zh-CN" altLang="en-US" sz="1200" dirty="0"/>
          </a:p>
        </p:txBody>
      </p:sp>
      <p:sp>
        <p:nvSpPr>
          <p:cNvPr id="12" name="矩形 11"/>
          <p:cNvSpPr/>
          <p:nvPr/>
        </p:nvSpPr>
        <p:spPr>
          <a:xfrm>
            <a:off x="387807" y="3397950"/>
            <a:ext cx="341632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元组的创建与删除</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47</a:t>
            </a:fld>
            <a:endParaRPr lang="zh-CN" altLang="en-US" dirty="0"/>
          </a:p>
        </p:txBody>
      </p:sp>
      <p:sp>
        <p:nvSpPr>
          <p:cNvPr id="3" name="文本框 9">
            <a:extLst>
              <a:ext uri="{FF2B5EF4-FFF2-40B4-BE49-F238E27FC236}">
                <a16:creationId xmlns:a16="http://schemas.microsoft.com/office/drawing/2014/main" id="{555F2BC0-7202-0E01-C68E-C40706D9221B}"/>
              </a:ext>
            </a:extLst>
          </p:cNvPr>
          <p:cNvSpPr txBox="1"/>
          <p:nvPr/>
        </p:nvSpPr>
        <p:spPr>
          <a:xfrm>
            <a:off x="3964832" y="2761715"/>
            <a:ext cx="5046526" cy="83099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r>
              <a:rPr lang="zh-CN" altLang="en-US" sz="1600" dirty="0"/>
              <a:t>课程思政：</a:t>
            </a:r>
            <a:endParaRPr lang="en-US" altLang="zh-CN" sz="1600" dirty="0"/>
          </a:p>
          <a:p>
            <a:r>
              <a:rPr lang="en-US" altLang="zh-CN" sz="1600" dirty="0"/>
              <a:t>      1</a:t>
            </a:r>
            <a:r>
              <a:rPr lang="zh-CN" altLang="en-US" sz="1600" dirty="0"/>
              <a:t>）复杂数据类型                          </a:t>
            </a:r>
            <a:r>
              <a:rPr lang="en-US" altLang="zh-CN" sz="1600" dirty="0"/>
              <a:t>      2</a:t>
            </a:r>
            <a:r>
              <a:rPr lang="zh-CN" altLang="en-US" sz="1600" dirty="0"/>
              <a:t>）数据结构</a:t>
            </a:r>
            <a:endParaRPr lang="en-US" altLang="zh-CN" sz="1600" dirty="0"/>
          </a:p>
          <a:p>
            <a:r>
              <a:rPr lang="en-US" altLang="zh-CN" sz="1600" dirty="0"/>
              <a:t>      3</a:t>
            </a:r>
            <a:r>
              <a:rPr lang="zh-CN" altLang="en-US" sz="1600" dirty="0"/>
              <a:t>）类的私有成员函数或方法         </a:t>
            </a:r>
            <a:r>
              <a:rPr lang="en-US" altLang="zh-CN" sz="1600" dirty="0"/>
              <a:t> 4</a:t>
            </a:r>
            <a:r>
              <a:rPr lang="zh-CN" altLang="en-US" sz="1600" dirty="0"/>
              <a:t>）内置函数支持</a:t>
            </a:r>
            <a:r>
              <a:rPr lang="en-US" altLang="zh-CN" sz="1600" dirty="0"/>
              <a:t>     </a:t>
            </a:r>
            <a:endParaRPr lang="zh-CN" altLang="en-US" sz="1600"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85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85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1+#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xEl>
                                              <p:pRg st="8" end="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
                                            <p:txEl>
                                              <p:pRg st="9" end="9"/>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文本占位符 67586"/>
          <p:cNvSpPr>
            <a:spLocks noGrp="1"/>
          </p:cNvSpPr>
          <p:nvPr>
            <p:ph idx="1"/>
          </p:nvPr>
        </p:nvSpPr>
        <p:spPr>
          <a:xfrm>
            <a:off x="812884" y="1434553"/>
            <a:ext cx="8229600" cy="4678451"/>
          </a:xfrm>
        </p:spPr>
        <p:txBody>
          <a:bodyPr anchor="t"/>
          <a:lstStyle/>
          <a:p>
            <a:pPr>
              <a:lnSpc>
                <a:spcPct val="90000"/>
              </a:lnSpc>
              <a:buClr>
                <a:srgbClr val="FF0000"/>
              </a:buClr>
              <a:buSzPct val="90000"/>
              <a:buFont typeface="Wingdings" panose="05000000000000000000" pitchFamily="2" charset="2"/>
              <a:buChar char="n"/>
            </a:pPr>
            <a:r>
              <a:rPr lang="zh-CN" altLang="en-US" sz="2400" b="1" dirty="0">
                <a:sym typeface="Arial" panose="020B0604020202020204" pitchFamily="34" charset="0"/>
              </a:rPr>
              <a:t>使用tuple函数将其他序列转换为元组</a:t>
            </a:r>
          </a:p>
          <a:p>
            <a:pPr>
              <a:lnSpc>
                <a:spcPct val="90000"/>
              </a:lnSpc>
              <a:buClr>
                <a:srgbClr val="3333CC"/>
              </a:buClr>
              <a:buSzPct val="90000"/>
              <a:buNone/>
            </a:pPr>
            <a:endParaRPr lang="en-US" altLang="zh-CN" sz="1500" dirty="0">
              <a:sym typeface="Arial" panose="020B0604020202020204" pitchFamily="34" charset="0"/>
            </a:endParaRPr>
          </a:p>
          <a:p>
            <a:pPr>
              <a:lnSpc>
                <a:spcPct val="90000"/>
              </a:lnSpc>
              <a:buClr>
                <a:srgbClr val="3333CC"/>
              </a:buClr>
              <a:buSzPct val="90000"/>
              <a:buNone/>
            </a:pPr>
            <a:r>
              <a:rPr lang="en-US" altLang="zh-CN" sz="1350" dirty="0">
                <a:latin typeface="Consolas" panose="020B0609020204030204" charset="0"/>
                <a:sym typeface="Arial" panose="020B0604020202020204" pitchFamily="34" charset="0"/>
              </a:rPr>
              <a:t>&gt;&gt;&gt; tuple('</a:t>
            </a:r>
            <a:r>
              <a:rPr lang="en-US" altLang="zh-CN" sz="1350" dirty="0" err="1">
                <a:latin typeface="Consolas" panose="020B0609020204030204" charset="0"/>
                <a:sym typeface="Arial" panose="020B0604020202020204" pitchFamily="34" charset="0"/>
              </a:rPr>
              <a:t>abcdefg</a:t>
            </a:r>
            <a:r>
              <a:rPr lang="en-US" altLang="zh-CN" sz="1350" dirty="0">
                <a:latin typeface="Consolas" panose="020B0609020204030204" charset="0"/>
                <a:sym typeface="Arial" panose="020B0604020202020204" pitchFamily="34" charset="0"/>
              </a:rPr>
              <a:t>')                    </a:t>
            </a:r>
            <a:r>
              <a:rPr lang="en-US" altLang="zh-CN" sz="1350" dirty="0">
                <a:solidFill>
                  <a:srgbClr val="0000FF"/>
                </a:solidFill>
                <a:latin typeface="Consolas" panose="020B0609020204030204" charset="0"/>
                <a:sym typeface="Arial" panose="020B0604020202020204" pitchFamily="34" charset="0"/>
              </a:rPr>
              <a:t>#</a:t>
            </a:r>
            <a:r>
              <a:rPr lang="zh-CN" altLang="en-US" sz="1350" dirty="0">
                <a:solidFill>
                  <a:srgbClr val="0000FF"/>
                </a:solidFill>
                <a:latin typeface="Consolas" panose="020B0609020204030204" charset="0"/>
                <a:sym typeface="Arial" panose="020B0604020202020204" pitchFamily="34" charset="0"/>
              </a:rPr>
              <a:t>把字符串转换为元组</a:t>
            </a:r>
          </a:p>
          <a:p>
            <a:pPr>
              <a:lnSpc>
                <a:spcPct val="90000"/>
              </a:lnSpc>
              <a:buClr>
                <a:srgbClr val="3333CC"/>
              </a:buClr>
              <a:buSzPct val="90000"/>
              <a:buNone/>
            </a:pPr>
            <a:r>
              <a:rPr lang="en-US" altLang="zh-CN" sz="1350" dirty="0">
                <a:solidFill>
                  <a:srgbClr val="0000FF"/>
                </a:solidFill>
                <a:latin typeface="Consolas" panose="020B0609020204030204" charset="0"/>
              </a:rPr>
              <a:t>('a', 'b', 'c', 'd', 'e', 'f', 'g')</a:t>
            </a:r>
          </a:p>
          <a:p>
            <a:pPr>
              <a:lnSpc>
                <a:spcPct val="90000"/>
              </a:lnSpc>
              <a:buSzPct val="90000"/>
              <a:buNone/>
            </a:pPr>
            <a:r>
              <a:rPr lang="en-US" altLang="zh-CN" sz="1350" dirty="0">
                <a:latin typeface="Consolas" panose="020B0609020204030204" charset="0"/>
              </a:rPr>
              <a:t>&gt;&gt;&gt; aList</a:t>
            </a:r>
          </a:p>
          <a:p>
            <a:pPr>
              <a:lnSpc>
                <a:spcPct val="90000"/>
              </a:lnSpc>
              <a:buSzPct val="90000"/>
              <a:buNone/>
            </a:pPr>
            <a:r>
              <a:rPr lang="en-US" altLang="zh-CN" sz="1350" dirty="0">
                <a:solidFill>
                  <a:srgbClr val="0000FF"/>
                </a:solidFill>
                <a:latin typeface="Consolas" panose="020B0609020204030204" charset="0"/>
              </a:rPr>
              <a:t>[-1, -4, 6, 7.5, -2.3, 9, -11]</a:t>
            </a:r>
          </a:p>
          <a:p>
            <a:pPr>
              <a:lnSpc>
                <a:spcPct val="90000"/>
              </a:lnSpc>
              <a:buSzPct val="90000"/>
              <a:buNone/>
            </a:pPr>
            <a:r>
              <a:rPr lang="en-US" altLang="zh-CN" sz="1350" dirty="0">
                <a:latin typeface="Consolas" panose="020B0609020204030204" charset="0"/>
              </a:rPr>
              <a:t>&gt;&gt;&gt; tuple(aList)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把列表转换为元组</a:t>
            </a:r>
          </a:p>
          <a:p>
            <a:pPr>
              <a:lnSpc>
                <a:spcPct val="90000"/>
              </a:lnSpc>
              <a:buSzPct val="90000"/>
              <a:buNone/>
            </a:pPr>
            <a:r>
              <a:rPr lang="en-US" altLang="zh-CN" sz="1350" dirty="0">
                <a:solidFill>
                  <a:srgbClr val="0000FF"/>
                </a:solidFill>
                <a:latin typeface="Consolas" panose="020B0609020204030204" charset="0"/>
              </a:rPr>
              <a:t>(-1, -4, 6, 7.5, -2.3, 9, -11)</a:t>
            </a:r>
          </a:p>
          <a:p>
            <a:pPr>
              <a:lnSpc>
                <a:spcPct val="90000"/>
              </a:lnSpc>
              <a:buSzPct val="90000"/>
              <a:buNone/>
            </a:pPr>
            <a:r>
              <a:rPr lang="en-US" altLang="zh-CN" sz="1350" dirty="0">
                <a:latin typeface="Consolas" panose="020B0609020204030204" charset="0"/>
              </a:rPr>
              <a:t>&gt;&gt;&gt; s = tuple()                         </a:t>
            </a:r>
            <a:r>
              <a:rPr lang="en-US" altLang="zh-CN" sz="1350" dirty="0">
                <a:solidFill>
                  <a:srgbClr val="0000FF"/>
                </a:solidFill>
                <a:latin typeface="Consolas" panose="020B0609020204030204" charset="0"/>
              </a:rPr>
              <a:t>#空元组</a:t>
            </a:r>
          </a:p>
          <a:p>
            <a:pPr>
              <a:lnSpc>
                <a:spcPct val="90000"/>
              </a:lnSpc>
              <a:buSzPct val="90000"/>
              <a:buNone/>
            </a:pPr>
            <a:r>
              <a:rPr lang="en-US" altLang="zh-CN" sz="1350" dirty="0">
                <a:latin typeface="Consolas" panose="020B0609020204030204" charset="0"/>
              </a:rPr>
              <a:t>&gt;&gt;&gt; s</a:t>
            </a:r>
          </a:p>
          <a:p>
            <a:pPr>
              <a:lnSpc>
                <a:spcPct val="90000"/>
              </a:lnSpc>
              <a:buSzPct val="90000"/>
              <a:buNone/>
            </a:pPr>
            <a:r>
              <a:rPr lang="en-US" altLang="zh-CN" sz="1350" dirty="0">
                <a:solidFill>
                  <a:srgbClr val="0000FF"/>
                </a:solidFill>
                <a:latin typeface="Consolas" panose="020B0609020204030204" charset="0"/>
              </a:rPr>
              <a:t>()</a:t>
            </a:r>
          </a:p>
          <a:p>
            <a:pPr>
              <a:lnSpc>
                <a:spcPct val="90000"/>
              </a:lnSpc>
              <a:buClr>
                <a:srgbClr val="FF0000"/>
              </a:buClr>
              <a:buSzPct val="90000"/>
              <a:buFont typeface="Wingdings" panose="05000000000000000000" pitchFamily="2" charset="2"/>
              <a:buChar char="n"/>
            </a:pPr>
            <a:r>
              <a:rPr lang="zh-CN" altLang="en-US" sz="2400" b="1" dirty="0"/>
              <a:t>使用</a:t>
            </a:r>
            <a:r>
              <a:rPr lang="en-US" altLang="zh-CN" sz="2400" b="1" dirty="0"/>
              <a:t>del</a:t>
            </a:r>
            <a:r>
              <a:rPr lang="zh-CN" altLang="en-US" sz="2400" b="1" dirty="0"/>
              <a:t>可以删除元组对象，</a:t>
            </a:r>
            <a:r>
              <a:rPr lang="zh-CN" altLang="en-US" sz="2400" b="1" dirty="0">
                <a:solidFill>
                  <a:srgbClr val="FF0000"/>
                </a:solidFill>
              </a:rPr>
              <a:t>不能删除元组中的元素</a:t>
            </a:r>
          </a:p>
        </p:txBody>
      </p:sp>
      <p:grpSp>
        <p:nvGrpSpPr>
          <p:cNvPr id="5" name="组合 67"/>
          <p:cNvGrpSpPr/>
          <p:nvPr/>
        </p:nvGrpSpPr>
        <p:grpSpPr>
          <a:xfrm>
            <a:off x="611560" y="74943"/>
            <a:ext cx="8134302" cy="699360"/>
            <a:chOff x="936625" y="4178371"/>
            <a:chExt cx="8134302" cy="699360"/>
          </a:xfrm>
        </p:grpSpPr>
        <p:grpSp>
          <p:nvGrpSpPr>
            <p:cNvPr id="6" name="组合 106"/>
            <p:cNvGrpSpPr/>
            <p:nvPr/>
          </p:nvGrpSpPr>
          <p:grpSpPr>
            <a:xfrm>
              <a:off x="936625" y="4178371"/>
              <a:ext cx="8134302" cy="699360"/>
              <a:chOff x="927100" y="4178371"/>
              <a:chExt cx="8134302" cy="699360"/>
            </a:xfrm>
          </p:grpSpPr>
          <p:sp>
            <p:nvSpPr>
              <p:cNvPr id="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1744162" y="4178371"/>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anose="02020603050405020304" pitchFamily="18" charset="0"/>
                    <a:ea typeface="黑体" panose="02010609060101010101" pitchFamily="49" charset="-122"/>
                  </a:rPr>
                  <a:t>2.3 </a:t>
                </a:r>
                <a:r>
                  <a:rPr lang="zh-CN" altLang="en-US" sz="3600" b="1" dirty="0">
                    <a:latin typeface="Times New Roman" panose="02020603050405020304" pitchFamily="18" charset="0"/>
                    <a:ea typeface="黑体" panose="02010609060101010101" pitchFamily="49" charset="-122"/>
                  </a:rPr>
                  <a:t>元组</a:t>
                </a:r>
                <a:endParaRPr lang="zh-CN" altLang="en-US" sz="3600" b="1" dirty="0">
                  <a:latin typeface="黑体" panose="02010609060101010101" pitchFamily="49" charset="-122"/>
                  <a:ea typeface="黑体" panose="02010609060101010101" pitchFamily="49" charset="-122"/>
                </a:endParaRP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矩形 9"/>
          <p:cNvSpPr/>
          <p:nvPr/>
        </p:nvSpPr>
        <p:spPr>
          <a:xfrm>
            <a:off x="387807" y="997510"/>
            <a:ext cx="3595856"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元组的创建与删除  </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48</a:t>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89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8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8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08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089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089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089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089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089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0898">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089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build="p"/>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文本占位符 68610"/>
          <p:cNvSpPr>
            <a:spLocks noGrp="1"/>
          </p:cNvSpPr>
          <p:nvPr>
            <p:ph idx="1"/>
          </p:nvPr>
        </p:nvSpPr>
        <p:spPr>
          <a:xfrm>
            <a:off x="611560" y="1434553"/>
            <a:ext cx="8229600" cy="4678451"/>
          </a:xfrm>
        </p:spPr>
        <p:txBody>
          <a:bodyPr anchor="t"/>
          <a:lstStyle/>
          <a:p>
            <a:pPr>
              <a:spcBef>
                <a:spcPts val="1200"/>
              </a:spcBef>
              <a:spcAft>
                <a:spcPts val="0"/>
              </a:spcAft>
              <a:buClr>
                <a:srgbClr val="FF0000"/>
              </a:buClr>
              <a:buSzPct val="90000"/>
              <a:buFont typeface="Wingdings" panose="05000000000000000000" pitchFamily="2" charset="2"/>
              <a:buChar char="n"/>
            </a:pPr>
            <a:r>
              <a:rPr lang="zh-CN" altLang="en-US" sz="2000" dirty="0"/>
              <a:t>元组一旦定义就</a:t>
            </a:r>
            <a:r>
              <a:rPr lang="zh-CN" altLang="en-US" sz="2000" dirty="0">
                <a:solidFill>
                  <a:srgbClr val="FF0000"/>
                </a:solidFill>
              </a:rPr>
              <a:t>不允许更改</a:t>
            </a:r>
            <a:r>
              <a:rPr lang="zh-CN" altLang="en-US" sz="2000" dirty="0"/>
              <a:t>。</a:t>
            </a:r>
          </a:p>
          <a:p>
            <a:pPr>
              <a:spcBef>
                <a:spcPts val="1200"/>
              </a:spcBef>
              <a:spcAft>
                <a:spcPts val="0"/>
              </a:spcAft>
              <a:buClr>
                <a:srgbClr val="FF0000"/>
              </a:buClr>
              <a:buSzPct val="90000"/>
              <a:buFont typeface="Wingdings" panose="05000000000000000000" pitchFamily="2" charset="2"/>
              <a:buChar char="n"/>
            </a:pPr>
            <a:r>
              <a:rPr lang="zh-CN" altLang="en-US" sz="2000" dirty="0"/>
              <a:t>元组没有</a:t>
            </a:r>
            <a:r>
              <a:rPr lang="en-US" altLang="zh-CN" sz="2000" dirty="0"/>
              <a:t>append()</a:t>
            </a:r>
            <a:r>
              <a:rPr lang="zh-CN" altLang="en-US" sz="2000" dirty="0"/>
              <a:t>、</a:t>
            </a:r>
            <a:r>
              <a:rPr lang="en-US" altLang="zh-CN" sz="2000" dirty="0"/>
              <a:t>extend()</a:t>
            </a:r>
            <a:r>
              <a:rPr lang="zh-CN" altLang="en-US" sz="2000" dirty="0"/>
              <a:t>和</a:t>
            </a:r>
            <a:r>
              <a:rPr lang="en-US" altLang="zh-CN" sz="2000" dirty="0"/>
              <a:t>insert()</a:t>
            </a:r>
            <a:r>
              <a:rPr lang="zh-CN" altLang="en-US" sz="2000" dirty="0"/>
              <a:t>等方法，</a:t>
            </a:r>
            <a:r>
              <a:rPr lang="zh-CN" altLang="en-US" sz="2000" dirty="0">
                <a:solidFill>
                  <a:srgbClr val="FF0000"/>
                </a:solidFill>
              </a:rPr>
              <a:t>无法向元组中添加元素</a:t>
            </a:r>
            <a:r>
              <a:rPr lang="zh-CN" altLang="en-US" sz="2000" dirty="0"/>
              <a:t>。</a:t>
            </a:r>
          </a:p>
          <a:p>
            <a:pPr>
              <a:spcBef>
                <a:spcPts val="1200"/>
              </a:spcBef>
              <a:spcAft>
                <a:spcPts val="0"/>
              </a:spcAft>
              <a:buClr>
                <a:srgbClr val="FF0000"/>
              </a:buClr>
              <a:buSzPct val="90000"/>
              <a:buFont typeface="Wingdings" panose="05000000000000000000" pitchFamily="2" charset="2"/>
              <a:buChar char="n"/>
            </a:pPr>
            <a:r>
              <a:rPr lang="zh-CN" altLang="en-US" sz="2000" dirty="0"/>
              <a:t>元组没有</a:t>
            </a:r>
            <a:r>
              <a:rPr lang="en-US" altLang="zh-CN" sz="2000" dirty="0"/>
              <a:t>remove()</a:t>
            </a:r>
            <a:r>
              <a:rPr lang="zh-CN" altLang="en-US" sz="2000" dirty="0"/>
              <a:t>或</a:t>
            </a:r>
            <a:r>
              <a:rPr lang="en-US" altLang="zh-CN" sz="2000" dirty="0"/>
              <a:t>pop()</a:t>
            </a:r>
            <a:r>
              <a:rPr lang="zh-CN" altLang="en-US" sz="2000" dirty="0"/>
              <a:t>方法，也无法对元组元素进行</a:t>
            </a:r>
            <a:r>
              <a:rPr lang="en-US" altLang="zh-CN" sz="2000" dirty="0"/>
              <a:t>del</a:t>
            </a:r>
            <a:r>
              <a:rPr lang="zh-CN" altLang="en-US" sz="2000" dirty="0"/>
              <a:t>操作，</a:t>
            </a:r>
            <a:r>
              <a:rPr lang="zh-CN" altLang="en-US" sz="2000" dirty="0">
                <a:solidFill>
                  <a:srgbClr val="FF0000"/>
                </a:solidFill>
              </a:rPr>
              <a:t>不能从元组中删除元素</a:t>
            </a:r>
            <a:r>
              <a:rPr lang="zh-CN" altLang="en-US" sz="2000" dirty="0"/>
              <a:t>。</a:t>
            </a:r>
          </a:p>
        </p:txBody>
      </p:sp>
      <p:grpSp>
        <p:nvGrpSpPr>
          <p:cNvPr id="5" name="组合 67"/>
          <p:cNvGrpSpPr/>
          <p:nvPr/>
        </p:nvGrpSpPr>
        <p:grpSpPr>
          <a:xfrm>
            <a:off x="611560" y="74943"/>
            <a:ext cx="8134302" cy="699360"/>
            <a:chOff x="936625" y="4178371"/>
            <a:chExt cx="8134302" cy="699360"/>
          </a:xfrm>
        </p:grpSpPr>
        <p:grpSp>
          <p:nvGrpSpPr>
            <p:cNvPr id="6" name="组合 106"/>
            <p:cNvGrpSpPr/>
            <p:nvPr/>
          </p:nvGrpSpPr>
          <p:grpSpPr>
            <a:xfrm>
              <a:off x="936625" y="4178371"/>
              <a:ext cx="8134302" cy="699360"/>
              <a:chOff x="927100" y="4178371"/>
              <a:chExt cx="8134302" cy="699360"/>
            </a:xfrm>
          </p:grpSpPr>
          <p:sp>
            <p:nvSpPr>
              <p:cNvPr id="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1744162" y="4178371"/>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anose="02020603050405020304" pitchFamily="18" charset="0"/>
                    <a:ea typeface="黑体" panose="02010609060101010101" pitchFamily="49" charset="-122"/>
                  </a:rPr>
                  <a:t>2.3 </a:t>
                </a:r>
                <a:r>
                  <a:rPr lang="zh-CN" altLang="en-US" sz="3600" b="1" dirty="0">
                    <a:latin typeface="Times New Roman" panose="02020603050405020304" pitchFamily="18" charset="0"/>
                    <a:ea typeface="黑体" panose="02010609060101010101" pitchFamily="49" charset="-122"/>
                  </a:rPr>
                  <a:t>元组</a:t>
                </a:r>
                <a:endParaRPr lang="zh-CN" altLang="en-US" sz="3600" b="1" dirty="0">
                  <a:latin typeface="黑体" panose="02010609060101010101" pitchFamily="49" charset="-122"/>
                  <a:ea typeface="黑体" panose="02010609060101010101" pitchFamily="49" charset="-122"/>
                </a:endParaRP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矩形 9"/>
          <p:cNvSpPr/>
          <p:nvPr/>
        </p:nvSpPr>
        <p:spPr>
          <a:xfrm>
            <a:off x="387807" y="997510"/>
            <a:ext cx="341632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元组与列表的区别</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1" name="文本占位符 69634"/>
          <p:cNvSpPr txBox="1"/>
          <p:nvPr/>
        </p:nvSpPr>
        <p:spPr bwMode="auto">
          <a:xfrm>
            <a:off x="535779" y="3933056"/>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1200"/>
              </a:spcBef>
              <a:spcAft>
                <a:spcPts val="0"/>
              </a:spcAft>
              <a:buClr>
                <a:srgbClr val="FF0000"/>
              </a:buClr>
              <a:buSzPct val="90000"/>
              <a:buFont typeface="Wingdings" panose="05000000000000000000" pitchFamily="2" charset="2"/>
              <a:buChar char="n"/>
            </a:pPr>
            <a:r>
              <a:rPr lang="zh-CN" altLang="en-US" sz="2000" dirty="0">
                <a:solidFill>
                  <a:srgbClr val="FF0000"/>
                </a:solidFill>
              </a:rPr>
              <a:t>元组的速度比列表更快</a:t>
            </a:r>
            <a:r>
              <a:rPr lang="zh-CN" altLang="en-US" sz="2000" dirty="0"/>
              <a:t>。如果定义了一系列常量值，而所需做的仅是对它进行遍历，那么一般使用元组而不用列表。</a:t>
            </a:r>
          </a:p>
          <a:p>
            <a:pPr>
              <a:spcBef>
                <a:spcPts val="1200"/>
              </a:spcBef>
              <a:spcAft>
                <a:spcPts val="0"/>
              </a:spcAft>
              <a:buClr>
                <a:srgbClr val="FF0000"/>
              </a:buClr>
              <a:buSzPct val="90000"/>
              <a:buFont typeface="Wingdings" panose="05000000000000000000" pitchFamily="2" charset="2"/>
              <a:buChar char="n"/>
            </a:pPr>
            <a:r>
              <a:rPr lang="zh-CN" altLang="en-US" sz="2000" dirty="0"/>
              <a:t>元组对不需要改变的数据进行“写保护”将使得代码</a:t>
            </a:r>
            <a:r>
              <a:rPr lang="zh-CN" altLang="en-US" sz="2000" dirty="0">
                <a:solidFill>
                  <a:srgbClr val="FF0000"/>
                </a:solidFill>
              </a:rPr>
              <a:t>更加安全</a:t>
            </a:r>
            <a:r>
              <a:rPr lang="zh-CN" altLang="en-US" sz="2000" dirty="0"/>
              <a:t>。</a:t>
            </a:r>
          </a:p>
          <a:p>
            <a:pPr>
              <a:spcBef>
                <a:spcPts val="1200"/>
              </a:spcBef>
              <a:spcAft>
                <a:spcPts val="0"/>
              </a:spcAft>
              <a:buClr>
                <a:srgbClr val="FF0000"/>
              </a:buClr>
              <a:buSzPct val="90000"/>
              <a:buFont typeface="Wingdings" panose="05000000000000000000" pitchFamily="2" charset="2"/>
              <a:buChar char="n"/>
            </a:pPr>
            <a:r>
              <a:rPr lang="zh-CN" altLang="en-US" sz="2000" dirty="0">
                <a:solidFill>
                  <a:srgbClr val="FF0000"/>
                </a:solidFill>
              </a:rPr>
              <a:t>元组可用作字典的</a:t>
            </a:r>
            <a:r>
              <a:rPr lang="en-US" altLang="zh-CN" sz="2000" dirty="0">
                <a:solidFill>
                  <a:srgbClr val="FF0000"/>
                </a:solidFill>
              </a:rPr>
              <a:t>“</a:t>
            </a:r>
            <a:r>
              <a:rPr lang="zh-CN" altLang="en-US" sz="2000" dirty="0">
                <a:solidFill>
                  <a:srgbClr val="FF0000"/>
                </a:solidFill>
              </a:rPr>
              <a:t>键</a:t>
            </a:r>
            <a:r>
              <a:rPr lang="en-US" altLang="zh-CN" sz="2000" dirty="0">
                <a:solidFill>
                  <a:srgbClr val="FF0000"/>
                </a:solidFill>
              </a:rPr>
              <a:t>”</a:t>
            </a:r>
            <a:r>
              <a:rPr lang="zh-CN" altLang="en-US" sz="2000" dirty="0">
                <a:solidFill>
                  <a:srgbClr val="FF0000"/>
                </a:solidFill>
              </a:rPr>
              <a:t>，也可以作为集合的元素</a:t>
            </a:r>
            <a:r>
              <a:rPr lang="zh-CN" altLang="en-US" sz="2000" dirty="0"/>
              <a:t>。列表永远不能当做字典键使用，也不能作为集合的元素，因为列表不是不可变的。</a:t>
            </a:r>
          </a:p>
        </p:txBody>
      </p:sp>
      <p:sp>
        <p:nvSpPr>
          <p:cNvPr id="12" name="矩形 11"/>
          <p:cNvSpPr/>
          <p:nvPr/>
        </p:nvSpPr>
        <p:spPr>
          <a:xfrm>
            <a:off x="405642" y="3357883"/>
            <a:ext cx="2334293"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元组的优点</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49</a:t>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2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2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2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custDataLst>
              <p:tags r:id="rId1"/>
            </p:custDataLst>
            <p:extLst>
              <p:ext uri="{D42A27DB-BD31-4B8C-83A1-F6EECF244321}">
                <p14:modId xmlns:p14="http://schemas.microsoft.com/office/powerpoint/2010/main" val="3130910397"/>
              </p:ext>
            </p:extLst>
          </p:nvPr>
        </p:nvGraphicFramePr>
        <p:xfrm>
          <a:off x="179512" y="1563068"/>
          <a:ext cx="8851622" cy="3862898"/>
        </p:xfrm>
        <a:graphic>
          <a:graphicData uri="http://schemas.openxmlformats.org/drawingml/2006/table">
            <a:tbl>
              <a:tblPr firstRow="1" bandRow="1">
                <a:tableStyleId>{5940675A-B579-460E-94D1-54222C63F5DA}</a:tableStyleId>
              </a:tblPr>
              <a:tblGrid>
                <a:gridCol w="1956608">
                  <a:extLst>
                    <a:ext uri="{9D8B030D-6E8A-4147-A177-3AD203B41FA5}">
                      <a16:colId xmlns:a16="http://schemas.microsoft.com/office/drawing/2014/main" val="20000"/>
                    </a:ext>
                  </a:extLst>
                </a:gridCol>
                <a:gridCol w="1884112">
                  <a:extLst>
                    <a:ext uri="{9D8B030D-6E8A-4147-A177-3AD203B41FA5}">
                      <a16:colId xmlns:a16="http://schemas.microsoft.com/office/drawing/2014/main" val="20001"/>
                    </a:ext>
                  </a:extLst>
                </a:gridCol>
                <a:gridCol w="1778519">
                  <a:extLst>
                    <a:ext uri="{9D8B030D-6E8A-4147-A177-3AD203B41FA5}">
                      <a16:colId xmlns:a16="http://schemas.microsoft.com/office/drawing/2014/main" val="20002"/>
                    </a:ext>
                  </a:extLst>
                </a:gridCol>
                <a:gridCol w="1958972">
                  <a:extLst>
                    <a:ext uri="{9D8B030D-6E8A-4147-A177-3AD203B41FA5}">
                      <a16:colId xmlns:a16="http://schemas.microsoft.com/office/drawing/2014/main" val="20003"/>
                    </a:ext>
                  </a:extLst>
                </a:gridCol>
                <a:gridCol w="1273411">
                  <a:extLst>
                    <a:ext uri="{9D8B030D-6E8A-4147-A177-3AD203B41FA5}">
                      <a16:colId xmlns:a16="http://schemas.microsoft.com/office/drawing/2014/main" val="20004"/>
                    </a:ext>
                  </a:extLst>
                </a:gridCol>
              </a:tblGrid>
              <a:tr h="256139">
                <a:tc>
                  <a:txBody>
                    <a:bodyPr/>
                    <a:lstStyle/>
                    <a:p>
                      <a:pPr algn="ctr">
                        <a:buNone/>
                      </a:pPr>
                      <a:r>
                        <a:rPr lang="en-US" altLang="zh-CN" sz="1400" b="1" dirty="0">
                          <a:latin typeface="宋体" panose="02010600030101010101" pitchFamily="2" charset="-122"/>
                          <a:ea typeface="宋体" panose="02010600030101010101" pitchFamily="2" charset="-122"/>
                          <a:cs typeface="宋体" panose="02010600030101010101" pitchFamily="2" charset="-122"/>
                        </a:rPr>
                        <a:t> </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400" b="1" dirty="0">
                          <a:solidFill>
                            <a:srgbClr val="FF0000"/>
                          </a:solidFill>
                          <a:latin typeface="宋体" panose="02010600030101010101" pitchFamily="2" charset="-122"/>
                          <a:ea typeface="宋体" panose="02010600030101010101" pitchFamily="2" charset="-122"/>
                          <a:cs typeface="宋体" panose="02010600030101010101" pitchFamily="2" charset="-122"/>
                        </a:rPr>
                        <a:t>列表</a:t>
                      </a: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400" b="1" dirty="0">
                          <a:solidFill>
                            <a:srgbClr val="FF0000"/>
                          </a:solidFill>
                          <a:latin typeface="宋体" panose="02010600030101010101" pitchFamily="2" charset="-122"/>
                          <a:ea typeface="宋体" panose="02010600030101010101" pitchFamily="2" charset="-122"/>
                          <a:cs typeface="宋体" panose="02010600030101010101" pitchFamily="2" charset="-122"/>
                        </a:rPr>
                        <a:t>元组</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400" b="1" dirty="0">
                          <a:solidFill>
                            <a:srgbClr val="FF0000"/>
                          </a:solidFill>
                          <a:latin typeface="宋体" panose="02010600030101010101" pitchFamily="2" charset="-122"/>
                          <a:ea typeface="宋体" panose="02010600030101010101" pitchFamily="2" charset="-122"/>
                          <a:cs typeface="宋体" panose="02010600030101010101" pitchFamily="2" charset="-122"/>
                        </a:rPr>
                        <a:t>字典</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400" b="1" dirty="0">
                          <a:solidFill>
                            <a:srgbClr val="FF0000"/>
                          </a:solidFill>
                          <a:latin typeface="宋体" panose="02010600030101010101" pitchFamily="2" charset="-122"/>
                          <a:ea typeface="宋体" panose="02010600030101010101" pitchFamily="2" charset="-122"/>
                          <a:cs typeface="宋体" panose="02010600030101010101" pitchFamily="2" charset="-122"/>
                        </a:rPr>
                        <a:t>集合</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6139">
                <a:tc>
                  <a:txBody>
                    <a:bodyPr/>
                    <a:lstStyle/>
                    <a:p>
                      <a:pPr algn="ctr">
                        <a:buNone/>
                      </a:pPr>
                      <a:r>
                        <a:rPr lang="zh-CN" altLang="en-US" sz="1400" b="1" dirty="0">
                          <a:solidFill>
                            <a:srgbClr val="0000FF"/>
                          </a:solidFill>
                          <a:latin typeface="宋体" panose="02010600030101010101" pitchFamily="2" charset="-122"/>
                          <a:ea typeface="宋体" panose="02010600030101010101" pitchFamily="2" charset="-122"/>
                          <a:cs typeface="宋体" panose="02010600030101010101" pitchFamily="2" charset="-122"/>
                        </a:rPr>
                        <a:t>类型名称</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altLang="zh-CN" sz="1400" dirty="0">
                          <a:solidFill>
                            <a:srgbClr val="0000FF"/>
                          </a:solidFill>
                          <a:latin typeface="宋体" panose="02010600030101010101" pitchFamily="2" charset="-122"/>
                          <a:ea typeface="宋体" panose="02010600030101010101" pitchFamily="2" charset="-122"/>
                          <a:cs typeface="宋体" panose="02010600030101010101" pitchFamily="2" charset="-122"/>
                        </a:rPr>
                        <a:t>list</a:t>
                      </a: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altLang="zh-CN" sz="1400" dirty="0">
                          <a:solidFill>
                            <a:srgbClr val="0000FF"/>
                          </a:solidFill>
                          <a:latin typeface="宋体" panose="02010600030101010101" pitchFamily="2" charset="-122"/>
                          <a:ea typeface="宋体" panose="02010600030101010101" pitchFamily="2" charset="-122"/>
                          <a:cs typeface="宋体" panose="02010600030101010101" pitchFamily="2" charset="-122"/>
                        </a:rPr>
                        <a:t>tuple</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altLang="zh-CN" sz="1400" dirty="0" err="1">
                          <a:solidFill>
                            <a:srgbClr val="0000FF"/>
                          </a:solidFill>
                          <a:latin typeface="宋体" panose="02010600030101010101" pitchFamily="2" charset="-122"/>
                          <a:ea typeface="宋体" panose="02010600030101010101" pitchFamily="2" charset="-122"/>
                          <a:cs typeface="宋体" panose="02010600030101010101" pitchFamily="2" charset="-122"/>
                        </a:rPr>
                        <a:t>dict</a:t>
                      </a:r>
                      <a:endParaRPr lang="en-US" altLang="zh-CN" sz="1400"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altLang="zh-CN" sz="1400" dirty="0">
                          <a:solidFill>
                            <a:srgbClr val="0000FF"/>
                          </a:solidFill>
                          <a:latin typeface="宋体" panose="02010600030101010101" pitchFamily="2" charset="-122"/>
                          <a:ea typeface="宋体" panose="02010600030101010101" pitchFamily="2" charset="-122"/>
                          <a:cs typeface="宋体" panose="02010600030101010101" pitchFamily="2" charset="-122"/>
                        </a:rPr>
                        <a:t>set</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6139">
                <a:tc>
                  <a:txBody>
                    <a:bodyPr/>
                    <a:lstStyle/>
                    <a:p>
                      <a:pPr algn="ctr">
                        <a:buNone/>
                      </a:pPr>
                      <a:r>
                        <a:rPr lang="zh-CN" altLang="en-US" sz="1400" b="1">
                          <a:latin typeface="宋体" panose="02010600030101010101" pitchFamily="2" charset="-122"/>
                          <a:ea typeface="宋体" panose="02010600030101010101" pitchFamily="2" charset="-122"/>
                          <a:cs typeface="宋体" panose="02010600030101010101" pitchFamily="2" charset="-122"/>
                        </a:rPr>
                        <a:t>定界符</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400">
                          <a:latin typeface="宋体" panose="02010600030101010101" pitchFamily="2" charset="-122"/>
                          <a:ea typeface="宋体" panose="02010600030101010101" pitchFamily="2" charset="-122"/>
                          <a:cs typeface="宋体" panose="02010600030101010101" pitchFamily="2" charset="-122"/>
                        </a:rPr>
                        <a:t>方括号</a:t>
                      </a:r>
                      <a:r>
                        <a:rPr lang="en-US" altLang="zh-CN" sz="1400">
                          <a:latin typeface="宋体" panose="02010600030101010101" pitchFamily="2" charset="-122"/>
                          <a:ea typeface="宋体" panose="02010600030101010101" pitchFamily="2" charset="-122"/>
                          <a:cs typeface="宋体" panose="02010600030101010101" pitchFamily="2" charset="-122"/>
                        </a:rPr>
                        <a:t>[]</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400">
                          <a:latin typeface="宋体" panose="02010600030101010101" pitchFamily="2" charset="-122"/>
                          <a:ea typeface="宋体" panose="02010600030101010101" pitchFamily="2" charset="-122"/>
                          <a:cs typeface="宋体" panose="02010600030101010101" pitchFamily="2" charset="-122"/>
                        </a:rPr>
                        <a:t>圆括号</a:t>
                      </a:r>
                      <a:r>
                        <a:rPr lang="en-US" altLang="zh-CN" sz="1400">
                          <a:latin typeface="宋体" panose="02010600030101010101" pitchFamily="2" charset="-122"/>
                          <a:ea typeface="宋体" panose="02010600030101010101" pitchFamily="2" charset="-122"/>
                          <a:cs typeface="宋体" panose="02010600030101010101" pitchFamily="2" charset="-122"/>
                        </a:rPr>
                        <a:t>()</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400">
                          <a:latin typeface="宋体" panose="02010600030101010101" pitchFamily="2" charset="-122"/>
                          <a:ea typeface="宋体" panose="02010600030101010101" pitchFamily="2" charset="-122"/>
                          <a:cs typeface="宋体" panose="02010600030101010101" pitchFamily="2" charset="-122"/>
                        </a:rPr>
                        <a:t>大括号</a:t>
                      </a:r>
                      <a:r>
                        <a:rPr lang="en-US" altLang="zh-CN" sz="1400">
                          <a:latin typeface="宋体" panose="02010600030101010101" pitchFamily="2" charset="-122"/>
                          <a:ea typeface="宋体" panose="02010600030101010101" pitchFamily="2" charset="-122"/>
                          <a:cs typeface="宋体" panose="02010600030101010101" pitchFamily="2" charset="-122"/>
                        </a:rPr>
                        <a:t>{}</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400">
                          <a:latin typeface="宋体" panose="02010600030101010101" pitchFamily="2" charset="-122"/>
                          <a:ea typeface="宋体" panose="02010600030101010101" pitchFamily="2" charset="-122"/>
                          <a:cs typeface="宋体" panose="02010600030101010101" pitchFamily="2" charset="-122"/>
                        </a:rPr>
                        <a:t>大括号</a:t>
                      </a:r>
                      <a:r>
                        <a:rPr lang="en-US" altLang="zh-CN" sz="1400">
                          <a:latin typeface="宋体" panose="02010600030101010101" pitchFamily="2" charset="-122"/>
                          <a:ea typeface="宋体" panose="02010600030101010101" pitchFamily="2" charset="-122"/>
                          <a:cs typeface="宋体" panose="02010600030101010101" pitchFamily="2" charset="-122"/>
                        </a:rPr>
                        <a:t>{}</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6139">
                <a:tc>
                  <a:txBody>
                    <a:bodyPr/>
                    <a:lstStyle/>
                    <a:p>
                      <a:pPr algn="ctr">
                        <a:buNone/>
                      </a:pPr>
                      <a:r>
                        <a:rPr lang="zh-CN" altLang="en-US" sz="1400" b="1" dirty="0">
                          <a:solidFill>
                            <a:srgbClr val="0000FF"/>
                          </a:solidFill>
                          <a:latin typeface="宋体" panose="02010600030101010101" pitchFamily="2" charset="-122"/>
                          <a:ea typeface="宋体" panose="02010600030101010101" pitchFamily="2" charset="-122"/>
                          <a:cs typeface="宋体" panose="02010600030101010101" pitchFamily="2" charset="-122"/>
                        </a:rPr>
                        <a:t>是否可变</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400" dirty="0">
                          <a:solidFill>
                            <a:srgbClr val="0000FF"/>
                          </a:solidFill>
                          <a:latin typeface="宋体" panose="02010600030101010101" pitchFamily="2" charset="-122"/>
                          <a:ea typeface="宋体" panose="02010600030101010101" pitchFamily="2" charset="-122"/>
                          <a:cs typeface="宋体" panose="02010600030101010101" pitchFamily="2" charset="-122"/>
                        </a:rPr>
                        <a:t>是</a:t>
                      </a: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否</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400" dirty="0">
                          <a:solidFill>
                            <a:srgbClr val="0000FF"/>
                          </a:solidFill>
                          <a:latin typeface="宋体" panose="02010600030101010101" pitchFamily="2" charset="-122"/>
                          <a:ea typeface="宋体" panose="02010600030101010101" pitchFamily="2" charset="-122"/>
                          <a:cs typeface="宋体" panose="02010600030101010101" pitchFamily="2" charset="-122"/>
                        </a:rPr>
                        <a:t>是</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400" dirty="0">
                          <a:solidFill>
                            <a:srgbClr val="0000FF"/>
                          </a:solidFill>
                          <a:latin typeface="宋体" panose="02010600030101010101" pitchFamily="2" charset="-122"/>
                          <a:ea typeface="宋体" panose="02010600030101010101" pitchFamily="2" charset="-122"/>
                          <a:cs typeface="宋体" panose="02010600030101010101" pitchFamily="2" charset="-122"/>
                        </a:rPr>
                        <a:t>是</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6139">
                <a:tc>
                  <a:txBody>
                    <a:bodyPr/>
                    <a:lstStyle/>
                    <a:p>
                      <a:pPr algn="ctr">
                        <a:buNone/>
                      </a:pPr>
                      <a:r>
                        <a:rPr lang="zh-CN" altLang="en-US" sz="1400" b="1" dirty="0">
                          <a:latin typeface="宋体" panose="02010600030101010101" pitchFamily="2" charset="-122"/>
                          <a:ea typeface="宋体" panose="02010600030101010101" pitchFamily="2" charset="-122"/>
                          <a:cs typeface="宋体" panose="02010600030101010101" pitchFamily="2" charset="-122"/>
                        </a:rPr>
                        <a:t>是否有序</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400">
                          <a:latin typeface="宋体" panose="02010600030101010101" pitchFamily="2" charset="-122"/>
                          <a:ea typeface="宋体" panose="02010600030101010101" pitchFamily="2" charset="-122"/>
                          <a:cs typeface="宋体" panose="02010600030101010101" pitchFamily="2" charset="-122"/>
                        </a:rPr>
                        <a:t>是</a:t>
                      </a: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400" dirty="0">
                          <a:latin typeface="宋体" panose="02010600030101010101" pitchFamily="2" charset="-122"/>
                          <a:ea typeface="宋体" panose="02010600030101010101" pitchFamily="2" charset="-122"/>
                          <a:cs typeface="宋体" panose="02010600030101010101" pitchFamily="2" charset="-122"/>
                        </a:rPr>
                        <a:t>是</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400" dirty="0">
                          <a:latin typeface="宋体" panose="02010600030101010101" pitchFamily="2" charset="-122"/>
                          <a:ea typeface="宋体" panose="02010600030101010101" pitchFamily="2" charset="-122"/>
                          <a:cs typeface="宋体" panose="02010600030101010101" pitchFamily="2" charset="-122"/>
                        </a:rPr>
                        <a:t>否</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400">
                          <a:latin typeface="宋体" panose="02010600030101010101" pitchFamily="2" charset="-122"/>
                          <a:ea typeface="宋体" panose="02010600030101010101" pitchFamily="2" charset="-122"/>
                          <a:cs typeface="宋体" panose="02010600030101010101" pitchFamily="2" charset="-122"/>
                        </a:rPr>
                        <a:t>否</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5968">
                <a:tc>
                  <a:txBody>
                    <a:bodyPr/>
                    <a:lstStyle/>
                    <a:p>
                      <a:pPr algn="ctr">
                        <a:buNone/>
                      </a:pPr>
                      <a:r>
                        <a:rPr lang="zh-CN" altLang="en-US" sz="1400" b="1" dirty="0">
                          <a:solidFill>
                            <a:srgbClr val="0000FF"/>
                          </a:solidFill>
                          <a:latin typeface="宋体" panose="02010600030101010101" pitchFamily="2" charset="-122"/>
                          <a:ea typeface="宋体" panose="02010600030101010101" pitchFamily="2" charset="-122"/>
                          <a:cs typeface="宋体" panose="02010600030101010101" pitchFamily="2" charset="-122"/>
                        </a:rPr>
                        <a:t>是否支持下标</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400" dirty="0">
                          <a:solidFill>
                            <a:srgbClr val="0000FF"/>
                          </a:solidFill>
                          <a:latin typeface="宋体" panose="02010600030101010101" pitchFamily="2" charset="-122"/>
                          <a:ea typeface="宋体" panose="02010600030101010101" pitchFamily="2" charset="-122"/>
                          <a:cs typeface="宋体" panose="02010600030101010101" pitchFamily="2" charset="-122"/>
                        </a:rPr>
                        <a:t>是</a:t>
                      </a:r>
                      <a:r>
                        <a:rPr lang="en-US" altLang="zh-CN" sz="1400" dirty="0">
                          <a:solidFill>
                            <a:srgbClr val="0000FF"/>
                          </a:solidFill>
                          <a:latin typeface="宋体" panose="02010600030101010101" pitchFamily="2" charset="-122"/>
                          <a:ea typeface="宋体" panose="02010600030101010101" pitchFamily="2" charset="-122"/>
                          <a:cs typeface="宋体" panose="02010600030101010101" pitchFamily="2" charset="-122"/>
                        </a:rPr>
                        <a:t>(</a:t>
                      </a:r>
                      <a:r>
                        <a:rPr lang="zh-CN" altLang="en-US" sz="1400" dirty="0">
                          <a:solidFill>
                            <a:srgbClr val="0000FF"/>
                          </a:solidFill>
                          <a:latin typeface="宋体" panose="02010600030101010101" pitchFamily="2" charset="-122"/>
                          <a:ea typeface="宋体" panose="02010600030101010101" pitchFamily="2" charset="-122"/>
                          <a:cs typeface="宋体" panose="02010600030101010101" pitchFamily="2" charset="-122"/>
                        </a:rPr>
                        <a:t>序号作为下标</a:t>
                      </a:r>
                      <a:r>
                        <a:rPr lang="en-US" altLang="zh-CN" sz="1400" dirty="0">
                          <a:solidFill>
                            <a:srgbClr val="0000FF"/>
                          </a:solidFill>
                          <a:latin typeface="宋体" panose="02010600030101010101" pitchFamily="2" charset="-122"/>
                          <a:ea typeface="宋体" panose="02010600030101010101" pitchFamily="2" charset="-122"/>
                          <a:cs typeface="宋体" panose="02010600030101010101" pitchFamily="2" charset="-122"/>
                        </a:rPr>
                        <a:t>)</a:t>
                      </a:r>
                      <a:endParaRPr lang="zh-CN" altLang="en-US" sz="1400"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400" dirty="0">
                          <a:solidFill>
                            <a:srgbClr val="0000FF"/>
                          </a:solidFill>
                          <a:latin typeface="宋体" panose="02010600030101010101" pitchFamily="2" charset="-122"/>
                          <a:ea typeface="宋体" panose="02010600030101010101" pitchFamily="2" charset="-122"/>
                          <a:cs typeface="宋体" panose="02010600030101010101" pitchFamily="2" charset="-122"/>
                        </a:rPr>
                        <a:t>是</a:t>
                      </a:r>
                      <a:r>
                        <a:rPr lang="en-US" altLang="zh-CN" sz="1400" dirty="0">
                          <a:solidFill>
                            <a:srgbClr val="0000FF"/>
                          </a:solidFill>
                          <a:latin typeface="宋体" panose="02010600030101010101" pitchFamily="2" charset="-122"/>
                          <a:ea typeface="宋体" panose="02010600030101010101" pitchFamily="2" charset="-122"/>
                          <a:cs typeface="宋体" panose="02010600030101010101" pitchFamily="2" charset="-122"/>
                        </a:rPr>
                        <a:t>(</a:t>
                      </a:r>
                      <a:r>
                        <a:rPr lang="zh-CN" altLang="en-US" sz="1400" dirty="0">
                          <a:solidFill>
                            <a:srgbClr val="0000FF"/>
                          </a:solidFill>
                          <a:latin typeface="宋体" panose="02010600030101010101" pitchFamily="2" charset="-122"/>
                          <a:ea typeface="宋体" panose="02010600030101010101" pitchFamily="2" charset="-122"/>
                          <a:cs typeface="宋体" panose="02010600030101010101" pitchFamily="2" charset="-122"/>
                        </a:rPr>
                        <a:t>序号作为下标</a:t>
                      </a:r>
                      <a:r>
                        <a:rPr lang="en-US" altLang="zh-CN" sz="1400" dirty="0">
                          <a:solidFill>
                            <a:srgbClr val="0000FF"/>
                          </a:solidFill>
                          <a:latin typeface="宋体" panose="02010600030101010101" pitchFamily="2" charset="-122"/>
                          <a:ea typeface="宋体" panose="02010600030101010101" pitchFamily="2" charset="-122"/>
                          <a:cs typeface="宋体" panose="02010600030101010101" pitchFamily="2" charset="-122"/>
                        </a:rPr>
                        <a:t>)</a:t>
                      </a:r>
                      <a:endParaRPr lang="zh-CN" altLang="en-US" sz="1400"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400" dirty="0">
                          <a:solidFill>
                            <a:srgbClr val="0000FF"/>
                          </a:solidFill>
                          <a:latin typeface="宋体" panose="02010600030101010101" pitchFamily="2" charset="-122"/>
                          <a:ea typeface="宋体" panose="02010600030101010101" pitchFamily="2" charset="-122"/>
                          <a:cs typeface="宋体" panose="02010600030101010101" pitchFamily="2" charset="-122"/>
                        </a:rPr>
                        <a:t>是</a:t>
                      </a:r>
                      <a:r>
                        <a:rPr lang="en-US" altLang="zh-CN" sz="1400" dirty="0">
                          <a:solidFill>
                            <a:srgbClr val="0000FF"/>
                          </a:solidFill>
                          <a:latin typeface="宋体" panose="02010600030101010101" pitchFamily="2" charset="-122"/>
                          <a:ea typeface="宋体" panose="02010600030101010101" pitchFamily="2" charset="-122"/>
                          <a:cs typeface="宋体" panose="02010600030101010101" pitchFamily="2" charset="-122"/>
                        </a:rPr>
                        <a:t>(</a:t>
                      </a:r>
                      <a:r>
                        <a:rPr lang="zh-CN" altLang="en-US" sz="1400" dirty="0">
                          <a:solidFill>
                            <a:srgbClr val="0000FF"/>
                          </a:solidFill>
                          <a:latin typeface="宋体" panose="02010600030101010101" pitchFamily="2" charset="-122"/>
                          <a:ea typeface="宋体" panose="02010600030101010101" pitchFamily="2" charset="-122"/>
                          <a:cs typeface="宋体" panose="02010600030101010101" pitchFamily="2" charset="-122"/>
                        </a:rPr>
                        <a:t>“键”作为下标</a:t>
                      </a:r>
                      <a:r>
                        <a:rPr lang="en-US" altLang="zh-CN" sz="1400" dirty="0">
                          <a:solidFill>
                            <a:srgbClr val="0000FF"/>
                          </a:solidFill>
                          <a:latin typeface="宋体" panose="02010600030101010101" pitchFamily="2" charset="-122"/>
                          <a:ea typeface="宋体" panose="02010600030101010101" pitchFamily="2" charset="-122"/>
                          <a:cs typeface="宋体" panose="02010600030101010101" pitchFamily="2" charset="-122"/>
                        </a:rPr>
                        <a:t>)</a:t>
                      </a:r>
                      <a:endParaRPr lang="zh-CN" altLang="en-US" sz="1400"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否</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6139">
                <a:tc>
                  <a:txBody>
                    <a:bodyPr/>
                    <a:lstStyle/>
                    <a:p>
                      <a:pPr algn="ctr">
                        <a:buNone/>
                      </a:pPr>
                      <a:r>
                        <a:rPr lang="zh-CN" altLang="en-US" sz="1400" b="1">
                          <a:latin typeface="宋体" panose="02010600030101010101" pitchFamily="2" charset="-122"/>
                          <a:ea typeface="宋体" panose="02010600030101010101" pitchFamily="2" charset="-122"/>
                          <a:cs typeface="宋体" panose="02010600030101010101" pitchFamily="2" charset="-122"/>
                        </a:rPr>
                        <a:t>元素分隔符</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400">
                          <a:latin typeface="宋体" panose="02010600030101010101" pitchFamily="2" charset="-122"/>
                          <a:ea typeface="宋体" panose="02010600030101010101" pitchFamily="2" charset="-122"/>
                          <a:cs typeface="宋体" panose="02010600030101010101" pitchFamily="2" charset="-122"/>
                        </a:rPr>
                        <a:t>逗号</a:t>
                      </a: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400">
                          <a:latin typeface="宋体" panose="02010600030101010101" pitchFamily="2" charset="-122"/>
                          <a:ea typeface="宋体" panose="02010600030101010101" pitchFamily="2" charset="-122"/>
                          <a:cs typeface="宋体" panose="02010600030101010101" pitchFamily="2" charset="-122"/>
                        </a:rPr>
                        <a:t>逗号</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400" dirty="0">
                          <a:latin typeface="宋体" panose="02010600030101010101" pitchFamily="2" charset="-122"/>
                          <a:ea typeface="宋体" panose="02010600030101010101" pitchFamily="2" charset="-122"/>
                          <a:cs typeface="宋体" panose="02010600030101010101" pitchFamily="2" charset="-122"/>
                        </a:rPr>
                        <a:t>逗号</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400">
                          <a:latin typeface="宋体" panose="02010600030101010101" pitchFamily="2" charset="-122"/>
                          <a:ea typeface="宋体" panose="02010600030101010101" pitchFamily="2" charset="-122"/>
                          <a:cs typeface="宋体" panose="02010600030101010101" pitchFamily="2" charset="-122"/>
                        </a:rPr>
                        <a:t>逗号</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3600">
                <a:tc>
                  <a:txBody>
                    <a:bodyPr/>
                    <a:lstStyle/>
                    <a:p>
                      <a:pPr algn="ctr">
                        <a:buNone/>
                      </a:pPr>
                      <a:r>
                        <a:rPr lang="zh-CN" altLang="en-US" sz="1400" b="1" dirty="0">
                          <a:solidFill>
                            <a:srgbClr val="0000FF"/>
                          </a:solidFill>
                          <a:latin typeface="宋体" panose="02010600030101010101" pitchFamily="2" charset="-122"/>
                          <a:ea typeface="宋体" panose="02010600030101010101" pitchFamily="2" charset="-122"/>
                          <a:cs typeface="宋体" panose="02010600030101010101" pitchFamily="2" charset="-122"/>
                        </a:rPr>
                        <a:t>对元素形式的要求</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400" dirty="0">
                          <a:solidFill>
                            <a:srgbClr val="0000FF"/>
                          </a:solidFill>
                          <a:latin typeface="宋体" panose="02010600030101010101" pitchFamily="2" charset="-122"/>
                          <a:ea typeface="宋体" panose="02010600030101010101" pitchFamily="2" charset="-122"/>
                          <a:cs typeface="宋体" panose="02010600030101010101" pitchFamily="2" charset="-122"/>
                        </a:rPr>
                        <a:t>无</a:t>
                      </a: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400" dirty="0">
                          <a:solidFill>
                            <a:srgbClr val="0000FF"/>
                          </a:solidFill>
                          <a:latin typeface="宋体" panose="02010600030101010101" pitchFamily="2" charset="-122"/>
                          <a:ea typeface="宋体" panose="02010600030101010101" pitchFamily="2" charset="-122"/>
                          <a:cs typeface="宋体" panose="02010600030101010101" pitchFamily="2" charset="-122"/>
                        </a:rPr>
                        <a:t>无</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400" dirty="0">
                          <a:solidFill>
                            <a:srgbClr val="FF0000"/>
                          </a:solidFill>
                          <a:latin typeface="宋体" panose="02010600030101010101" pitchFamily="2" charset="-122"/>
                          <a:ea typeface="宋体" panose="02010600030101010101" pitchFamily="2" charset="-122"/>
                          <a:cs typeface="宋体" panose="02010600030101010101" pitchFamily="2" charset="-122"/>
                        </a:rPr>
                        <a:t>键</a:t>
                      </a:r>
                      <a:r>
                        <a:rPr lang="en-US" altLang="zh-CN" sz="1400"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400" dirty="0">
                          <a:solidFill>
                            <a:srgbClr val="FF0000"/>
                          </a:solidFill>
                          <a:latin typeface="宋体" panose="02010600030101010101" pitchFamily="2" charset="-122"/>
                          <a:ea typeface="宋体" panose="02010600030101010101" pitchFamily="2" charset="-122"/>
                          <a:cs typeface="宋体" panose="02010600030101010101" pitchFamily="2" charset="-122"/>
                        </a:rPr>
                        <a:t>值</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400" dirty="0">
                          <a:solidFill>
                            <a:srgbClr val="0000FF"/>
                          </a:solidFill>
                          <a:latin typeface="宋体" panose="02010600030101010101" pitchFamily="2" charset="-122"/>
                          <a:ea typeface="宋体" panose="02010600030101010101" pitchFamily="2" charset="-122"/>
                          <a:cs typeface="宋体" panose="02010600030101010101" pitchFamily="2" charset="-122"/>
                          <a:hlinkClick r:id="rId4" action="ppaction://hlinksldjump"/>
                        </a:rPr>
                        <a:t>必须可哈希</a:t>
                      </a:r>
                      <a:endParaRPr lang="zh-CN" altLang="en-US" sz="1400"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65628">
                <a:tc>
                  <a:txBody>
                    <a:bodyPr/>
                    <a:lstStyle/>
                    <a:p>
                      <a:pPr algn="ctr">
                        <a:buNone/>
                      </a:pPr>
                      <a:r>
                        <a:rPr lang="zh-CN" altLang="en-US" sz="1400" b="1">
                          <a:latin typeface="宋体" panose="02010600030101010101" pitchFamily="2" charset="-122"/>
                          <a:ea typeface="宋体" panose="02010600030101010101" pitchFamily="2" charset="-122"/>
                          <a:cs typeface="宋体" panose="02010600030101010101" pitchFamily="2" charset="-122"/>
                        </a:rPr>
                        <a:t>对元素值的要求</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400">
                          <a:latin typeface="宋体" panose="02010600030101010101" pitchFamily="2" charset="-122"/>
                          <a:ea typeface="宋体" panose="02010600030101010101" pitchFamily="2" charset="-122"/>
                          <a:cs typeface="宋体" panose="02010600030101010101" pitchFamily="2" charset="-122"/>
                        </a:rPr>
                        <a:t>无</a:t>
                      </a: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400">
                          <a:latin typeface="宋体" panose="02010600030101010101" pitchFamily="2" charset="-122"/>
                          <a:ea typeface="宋体" panose="02010600030101010101" pitchFamily="2" charset="-122"/>
                          <a:cs typeface="宋体" panose="02010600030101010101" pitchFamily="2" charset="-122"/>
                        </a:rPr>
                        <a:t>无</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altLang="zh-CN" sz="1400" dirty="0">
                          <a:latin typeface="宋体" panose="02010600030101010101" pitchFamily="2" charset="-122"/>
                          <a:ea typeface="宋体" panose="02010600030101010101" pitchFamily="2" charset="-122"/>
                          <a:cs typeface="宋体" panose="02010600030101010101" pitchFamily="2" charset="-122"/>
                        </a:rPr>
                        <a:t>“</a:t>
                      </a:r>
                      <a:r>
                        <a:rPr lang="zh-CN" altLang="en-US" sz="1400" dirty="0">
                          <a:latin typeface="宋体" panose="02010600030101010101" pitchFamily="2" charset="-122"/>
                          <a:ea typeface="宋体" panose="02010600030101010101" pitchFamily="2" charset="-122"/>
                          <a:cs typeface="宋体" panose="02010600030101010101" pitchFamily="2" charset="-122"/>
                        </a:rPr>
                        <a:t>键”必须可哈希</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400">
                          <a:latin typeface="宋体" panose="02010600030101010101" pitchFamily="2" charset="-122"/>
                          <a:ea typeface="宋体" panose="02010600030101010101" pitchFamily="2" charset="-122"/>
                          <a:cs typeface="宋体" panose="02010600030101010101" pitchFamily="2" charset="-122"/>
                        </a:rPr>
                        <a:t>必须可哈希</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99002">
                <a:tc>
                  <a:txBody>
                    <a:bodyPr/>
                    <a:lstStyle/>
                    <a:p>
                      <a:pPr algn="ctr">
                        <a:buNone/>
                      </a:pPr>
                      <a:r>
                        <a:rPr lang="zh-CN" altLang="en-US" sz="1400" b="1" dirty="0">
                          <a:solidFill>
                            <a:srgbClr val="0000FF"/>
                          </a:solidFill>
                          <a:latin typeface="宋体" panose="02010600030101010101" pitchFamily="2" charset="-122"/>
                          <a:ea typeface="宋体" panose="02010600030101010101" pitchFamily="2" charset="-122"/>
                          <a:cs typeface="宋体" panose="02010600030101010101" pitchFamily="2" charset="-122"/>
                        </a:rPr>
                        <a:t>元素是否可重复</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400" dirty="0">
                          <a:solidFill>
                            <a:srgbClr val="0000FF"/>
                          </a:solidFill>
                          <a:latin typeface="宋体" panose="02010600030101010101" pitchFamily="2" charset="-122"/>
                          <a:ea typeface="宋体" panose="02010600030101010101" pitchFamily="2" charset="-122"/>
                          <a:cs typeface="宋体" panose="02010600030101010101" pitchFamily="2" charset="-122"/>
                        </a:rPr>
                        <a:t>是</a:t>
                      </a: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400" dirty="0">
                          <a:solidFill>
                            <a:srgbClr val="0000FF"/>
                          </a:solidFill>
                          <a:latin typeface="宋体" panose="02010600030101010101" pitchFamily="2" charset="-122"/>
                          <a:ea typeface="宋体" panose="02010600030101010101" pitchFamily="2" charset="-122"/>
                          <a:cs typeface="宋体" panose="02010600030101010101" pitchFamily="2" charset="-122"/>
                        </a:rPr>
                        <a:t>是</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altLang="zh-CN" sz="1400" dirty="0">
                          <a:solidFill>
                            <a:srgbClr val="0000FF"/>
                          </a:solidFill>
                          <a:latin typeface="宋体" panose="02010600030101010101" pitchFamily="2" charset="-122"/>
                          <a:ea typeface="宋体" panose="02010600030101010101" pitchFamily="2" charset="-122"/>
                          <a:cs typeface="宋体" panose="02010600030101010101" pitchFamily="2" charset="-122"/>
                        </a:rPr>
                        <a:t>“</a:t>
                      </a:r>
                      <a:r>
                        <a:rPr lang="zh-CN" altLang="en-US" sz="1400" dirty="0">
                          <a:solidFill>
                            <a:srgbClr val="0000FF"/>
                          </a:solidFill>
                          <a:latin typeface="宋体" panose="02010600030101010101" pitchFamily="2" charset="-122"/>
                          <a:ea typeface="宋体" panose="02010600030101010101" pitchFamily="2" charset="-122"/>
                          <a:cs typeface="宋体" panose="02010600030101010101" pitchFamily="2" charset="-122"/>
                        </a:rPr>
                        <a:t>键”不允许重复，“值”可以重复</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否</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56139">
                <a:tc>
                  <a:txBody>
                    <a:bodyPr/>
                    <a:lstStyle/>
                    <a:p>
                      <a:pPr algn="ctr">
                        <a:buNone/>
                      </a:pPr>
                      <a:r>
                        <a:rPr lang="zh-CN" altLang="en-US" sz="1400" b="1">
                          <a:latin typeface="宋体" panose="02010600030101010101" pitchFamily="2" charset="-122"/>
                          <a:ea typeface="宋体" panose="02010600030101010101" pitchFamily="2" charset="-122"/>
                          <a:cs typeface="宋体" panose="02010600030101010101" pitchFamily="2" charset="-122"/>
                        </a:rPr>
                        <a:t>元素查找速度</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400">
                          <a:latin typeface="宋体" panose="02010600030101010101" pitchFamily="2" charset="-122"/>
                          <a:ea typeface="宋体" panose="02010600030101010101" pitchFamily="2" charset="-122"/>
                          <a:cs typeface="宋体" panose="02010600030101010101" pitchFamily="2" charset="-122"/>
                        </a:rPr>
                        <a:t>非常慢</a:t>
                      </a: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400">
                          <a:latin typeface="宋体" panose="02010600030101010101" pitchFamily="2" charset="-122"/>
                          <a:ea typeface="宋体" panose="02010600030101010101" pitchFamily="2" charset="-122"/>
                          <a:cs typeface="宋体" panose="02010600030101010101" pitchFamily="2" charset="-122"/>
                        </a:rPr>
                        <a:t>很慢</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400" dirty="0">
                          <a:latin typeface="宋体" panose="02010600030101010101" pitchFamily="2" charset="-122"/>
                          <a:ea typeface="宋体" panose="02010600030101010101" pitchFamily="2" charset="-122"/>
                          <a:cs typeface="宋体" panose="02010600030101010101" pitchFamily="2" charset="-122"/>
                        </a:rPr>
                        <a:t>非常快</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400">
                          <a:latin typeface="宋体" panose="02010600030101010101" pitchFamily="2" charset="-122"/>
                          <a:ea typeface="宋体" panose="02010600030101010101" pitchFamily="2" charset="-122"/>
                          <a:cs typeface="宋体" panose="02010600030101010101" pitchFamily="2" charset="-122"/>
                        </a:rPr>
                        <a:t>非常快</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65628">
                <a:tc>
                  <a:txBody>
                    <a:bodyPr/>
                    <a:lstStyle/>
                    <a:p>
                      <a:pPr algn="ctr">
                        <a:buNone/>
                      </a:pPr>
                      <a:r>
                        <a:rPr lang="zh-CN" altLang="en-US" sz="1400" b="1" dirty="0">
                          <a:solidFill>
                            <a:srgbClr val="0000FF"/>
                          </a:solidFill>
                          <a:latin typeface="宋体" panose="02010600030101010101" pitchFamily="2" charset="-122"/>
                          <a:ea typeface="宋体" panose="02010600030101010101" pitchFamily="2" charset="-122"/>
                          <a:cs typeface="宋体" panose="02010600030101010101" pitchFamily="2" charset="-122"/>
                        </a:rPr>
                        <a:t>新增和删除元素速度</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400" dirty="0">
                          <a:solidFill>
                            <a:srgbClr val="0000FF"/>
                          </a:solidFill>
                          <a:latin typeface="宋体" panose="02010600030101010101" pitchFamily="2" charset="-122"/>
                          <a:ea typeface="宋体" panose="02010600030101010101" pitchFamily="2" charset="-122"/>
                          <a:cs typeface="宋体" panose="02010600030101010101" pitchFamily="2" charset="-122"/>
                        </a:rPr>
                        <a:t>尾部操作快</a:t>
                      </a:r>
                    </a:p>
                    <a:p>
                      <a:pPr algn="ctr">
                        <a:buNone/>
                      </a:pPr>
                      <a:r>
                        <a:rPr lang="zh-CN" altLang="en-US" sz="1400" dirty="0">
                          <a:solidFill>
                            <a:srgbClr val="0000FF"/>
                          </a:solidFill>
                          <a:latin typeface="宋体" panose="02010600030101010101" pitchFamily="2" charset="-122"/>
                          <a:ea typeface="宋体" panose="02010600030101010101" pitchFamily="2" charset="-122"/>
                          <a:cs typeface="宋体" panose="02010600030101010101" pitchFamily="2" charset="-122"/>
                        </a:rPr>
                        <a:t>其他位置慢</a:t>
                      </a: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不允许</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400" dirty="0">
                          <a:solidFill>
                            <a:srgbClr val="0000FF"/>
                          </a:solidFill>
                          <a:latin typeface="宋体" panose="02010600030101010101" pitchFamily="2" charset="-122"/>
                          <a:ea typeface="宋体" panose="02010600030101010101" pitchFamily="2" charset="-122"/>
                          <a:cs typeface="宋体" panose="02010600030101010101" pitchFamily="2" charset="-122"/>
                        </a:rPr>
                        <a:t>快</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400" dirty="0">
                          <a:solidFill>
                            <a:srgbClr val="0000FF"/>
                          </a:solidFill>
                          <a:latin typeface="宋体" panose="02010600030101010101" pitchFamily="2" charset="-122"/>
                          <a:ea typeface="宋体" panose="02010600030101010101" pitchFamily="2" charset="-122"/>
                          <a:cs typeface="宋体" panose="02010600030101010101" pitchFamily="2" charset="-122"/>
                        </a:rPr>
                        <a:t>快</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pSp>
        <p:nvGrpSpPr>
          <p:cNvPr id="5" name="组合 4"/>
          <p:cNvGrpSpPr/>
          <p:nvPr/>
        </p:nvGrpSpPr>
        <p:grpSpPr>
          <a:xfrm>
            <a:off x="484868" y="95357"/>
            <a:ext cx="5815324" cy="684042"/>
            <a:chOff x="899592" y="1326432"/>
            <a:chExt cx="5815324" cy="684042"/>
          </a:xfrm>
        </p:grpSpPr>
        <p:sp>
          <p:nvSpPr>
            <p:cNvPr id="6" name="TextBox 6"/>
            <p:cNvSpPr txBox="1">
              <a:spLocks noChangeArrowheads="1"/>
            </p:cNvSpPr>
            <p:nvPr/>
          </p:nvSpPr>
          <p:spPr bwMode="auto">
            <a:xfrm>
              <a:off x="899592" y="1326432"/>
              <a:ext cx="5815324"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2.1 Python</a:t>
              </a:r>
              <a:r>
                <a:rPr lang="zh-CN" altLang="en-US" sz="3600" b="1" dirty="0">
                  <a:latin typeface="Times New Roman" panose="02020603050405020304" pitchFamily="18" charset="0"/>
                  <a:ea typeface="黑体" panose="02010609060101010101" pitchFamily="49" charset="-122"/>
                </a:rPr>
                <a:t>序列概述 </a:t>
              </a:r>
              <a:endParaRPr lang="zh-CN" altLang="en-US" sz="3600" b="1" dirty="0">
                <a:latin typeface="黑体" panose="02010609060101010101" pitchFamily="49" charset="-122"/>
                <a:ea typeface="黑体" panose="02010609060101010101" pitchFamily="49" charset="-122"/>
              </a:endParaRPr>
            </a:p>
          </p:txBody>
        </p:sp>
        <p:grpSp>
          <p:nvGrpSpPr>
            <p:cNvPr id="7" name="组合 6"/>
            <p:cNvGrpSpPr/>
            <p:nvPr/>
          </p:nvGrpSpPr>
          <p:grpSpPr>
            <a:xfrm>
              <a:off x="958665" y="1327471"/>
              <a:ext cx="842977" cy="683003"/>
              <a:chOff x="958665" y="1327471"/>
              <a:chExt cx="842977" cy="683003"/>
            </a:xfrm>
          </p:grpSpPr>
          <p:sp>
            <p:nvSpPr>
              <p:cNvPr id="8"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9" name="图片 8" descr="1.jpg"/>
              <p:cNvPicPr>
                <a:picLocks noChangeAspect="1"/>
              </p:cNvPicPr>
              <p:nvPr/>
            </p:nvPicPr>
            <p:blipFill>
              <a:blip r:embed="rId5" cstate="print"/>
              <a:stretch>
                <a:fillRect/>
              </a:stretch>
            </p:blipFill>
            <p:spPr>
              <a:xfrm>
                <a:off x="1189071" y="1467621"/>
                <a:ext cx="377680" cy="419801"/>
              </a:xfrm>
              <a:prstGeom prst="rect">
                <a:avLst/>
              </a:prstGeom>
            </p:spPr>
          </p:pic>
        </p:grpSp>
      </p:grpSp>
      <p:sp>
        <p:nvSpPr>
          <p:cNvPr id="10" name="矩形 9"/>
          <p:cNvSpPr/>
          <p:nvPr/>
        </p:nvSpPr>
        <p:spPr>
          <a:xfrm>
            <a:off x="400899" y="963812"/>
            <a:ext cx="512832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Python</a:t>
            </a:r>
            <a:r>
              <a:rPr lang="zh-CN" altLang="en-US" sz="2800" b="1" dirty="0">
                <a:latin typeface="Times New Roman" panose="02020603050405020304" pitchFamily="18" charset="0"/>
                <a:ea typeface="仿宋" panose="02010609060101010101" pitchFamily="49" charset="-122"/>
              </a:rPr>
              <a:t>序列</a:t>
            </a:r>
            <a:r>
              <a:rPr lang="en-US" altLang="zh-CN" sz="2800" b="1" dirty="0">
                <a:latin typeface="Times New Roman" panose="02020603050405020304" pitchFamily="18" charset="0"/>
                <a:ea typeface="仿宋" panose="02010609060101010101" pitchFamily="49" charset="-122"/>
              </a:rPr>
              <a:t>(</a:t>
            </a:r>
            <a:r>
              <a:rPr lang="en-US" altLang="zh-CN" sz="2800" b="1" dirty="0">
                <a:solidFill>
                  <a:srgbClr val="0000FF"/>
                </a:solidFill>
                <a:latin typeface="Times New Roman" panose="02020603050405020304" pitchFamily="18" charset="0"/>
                <a:ea typeface="仿宋" panose="02010609060101010101" pitchFamily="49" charset="-122"/>
              </a:rPr>
              <a:t>Python Sequence</a:t>
            </a:r>
            <a:r>
              <a:rPr lang="en-US" altLang="zh-CN" sz="2800" b="1" dirty="0">
                <a:latin typeface="Times New Roman" panose="02020603050405020304" pitchFamily="18" charset="0"/>
                <a:ea typeface="仿宋" panose="02010609060101010101" pitchFamily="49" charset="-122"/>
              </a:rPr>
              <a:t>)</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3" name="灯片编号占位符 2"/>
          <p:cNvSpPr>
            <a:spLocks noGrp="1"/>
          </p:cNvSpPr>
          <p:nvPr>
            <p:ph type="sldNum" sz="quarter" idx="4"/>
          </p:nvPr>
        </p:nvSpPr>
        <p:spPr/>
        <p:txBody>
          <a:bodyPr/>
          <a:lstStyle/>
          <a:p>
            <a:pPr>
              <a:defRPr/>
            </a:pPr>
            <a:fld id="{6EA7BA5E-4115-4796-A8C9-4698036AB88B}" type="slidenum">
              <a:rPr lang="zh-CN" altLang="en-US" smtClean="0"/>
              <a:t>5</a:t>
            </a:fld>
            <a:endParaRPr lang="zh-CN" altLang="en-US" dirty="0"/>
          </a:p>
        </p:txBody>
      </p:sp>
      <p:sp>
        <p:nvSpPr>
          <p:cNvPr id="11" name="文本框 9">
            <a:extLst>
              <a:ext uri="{FF2B5EF4-FFF2-40B4-BE49-F238E27FC236}">
                <a16:creationId xmlns:a16="http://schemas.microsoft.com/office/drawing/2014/main" id="{E0B41A43-92B1-2CCB-6E4B-8BDCC37EA795}"/>
              </a:ext>
            </a:extLst>
          </p:cNvPr>
          <p:cNvSpPr txBox="1"/>
          <p:nvPr/>
        </p:nvSpPr>
        <p:spPr>
          <a:xfrm>
            <a:off x="179512" y="5548592"/>
            <a:ext cx="8851622"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r>
              <a:rPr lang="zh-CN" altLang="en-US" dirty="0"/>
              <a:t>课程思政：</a:t>
            </a:r>
            <a:endParaRPr lang="en-US" altLang="zh-CN" dirty="0"/>
          </a:p>
          <a:p>
            <a:r>
              <a:rPr lang="en-US" altLang="zh-CN" dirty="0"/>
              <a:t>      1</a:t>
            </a:r>
            <a:r>
              <a:rPr lang="zh-CN" altLang="en-US" dirty="0"/>
              <a:t>）复杂数据类型                              </a:t>
            </a:r>
            <a:r>
              <a:rPr lang="en-US" altLang="zh-CN" dirty="0"/>
              <a:t>      2</a:t>
            </a:r>
            <a:r>
              <a:rPr lang="zh-CN" altLang="en-US" dirty="0"/>
              <a:t>）数据结构</a:t>
            </a:r>
            <a:endParaRPr lang="en-US" altLang="zh-CN" dirty="0"/>
          </a:p>
          <a:p>
            <a:r>
              <a:rPr lang="en-US" altLang="zh-CN" dirty="0"/>
              <a:t>      3</a:t>
            </a:r>
            <a:r>
              <a:rPr lang="zh-CN" altLang="en-US" dirty="0"/>
              <a:t>）类的私有成员函数或方法            </a:t>
            </a:r>
            <a:r>
              <a:rPr lang="en-US" altLang="zh-CN" dirty="0"/>
              <a:t>  4</a:t>
            </a:r>
            <a:r>
              <a:rPr lang="zh-CN" altLang="en-US" dirty="0"/>
              <a:t>）内置函数支持</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文本占位符 70658"/>
          <p:cNvSpPr>
            <a:spLocks noGrp="1"/>
          </p:cNvSpPr>
          <p:nvPr>
            <p:ph idx="1"/>
          </p:nvPr>
        </p:nvSpPr>
        <p:spPr>
          <a:xfrm>
            <a:off x="812884" y="1434553"/>
            <a:ext cx="8229600" cy="4678451"/>
          </a:xfrm>
        </p:spPr>
        <p:txBody>
          <a:bodyPr anchor="t"/>
          <a:lstStyle/>
          <a:p>
            <a:pPr>
              <a:lnSpc>
                <a:spcPct val="80000"/>
              </a:lnSpc>
              <a:buClr>
                <a:srgbClr val="FF0000"/>
              </a:buClr>
              <a:buSzPct val="90000"/>
              <a:buFont typeface="Wingdings" panose="05000000000000000000" pitchFamily="2" charset="2"/>
              <a:buChar char="n"/>
            </a:pPr>
            <a:r>
              <a:rPr lang="zh-CN" altLang="en-US" sz="2400" b="1" dirty="0"/>
              <a:t>当函数或方法返回元组时，将元组中值赋给变量序列中的变量，这个过程就叫做序列解包。</a:t>
            </a:r>
            <a:endParaRPr lang="en-US" altLang="zh-CN" sz="2400" b="1" dirty="0"/>
          </a:p>
          <a:p>
            <a:pPr>
              <a:lnSpc>
                <a:spcPct val="80000"/>
              </a:lnSpc>
              <a:buClr>
                <a:srgbClr val="FF0000"/>
              </a:buClr>
              <a:buSzPct val="90000"/>
              <a:buFont typeface="Wingdings" panose="05000000000000000000" pitchFamily="2" charset="2"/>
              <a:buChar char="n"/>
            </a:pPr>
            <a:r>
              <a:rPr lang="zh-CN" altLang="en-US" sz="2400" b="1" dirty="0"/>
              <a:t>可以使用序列解包功能对多个变量同时赋值</a:t>
            </a:r>
          </a:p>
        </p:txBody>
      </p:sp>
      <p:grpSp>
        <p:nvGrpSpPr>
          <p:cNvPr id="5" name="组合 67"/>
          <p:cNvGrpSpPr/>
          <p:nvPr/>
        </p:nvGrpSpPr>
        <p:grpSpPr>
          <a:xfrm>
            <a:off x="611560" y="74943"/>
            <a:ext cx="8134302" cy="699360"/>
            <a:chOff x="936625" y="4178371"/>
            <a:chExt cx="8134302" cy="699360"/>
          </a:xfrm>
        </p:grpSpPr>
        <p:grpSp>
          <p:nvGrpSpPr>
            <p:cNvPr id="6" name="组合 106"/>
            <p:cNvGrpSpPr/>
            <p:nvPr/>
          </p:nvGrpSpPr>
          <p:grpSpPr>
            <a:xfrm>
              <a:off x="936625" y="4178371"/>
              <a:ext cx="8134302" cy="699360"/>
              <a:chOff x="927100" y="4178371"/>
              <a:chExt cx="8134302" cy="699360"/>
            </a:xfrm>
          </p:grpSpPr>
          <p:sp>
            <p:nvSpPr>
              <p:cNvPr id="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1744162" y="4178371"/>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anose="02020603050405020304" pitchFamily="18" charset="0"/>
                    <a:ea typeface="黑体" panose="02010609060101010101" pitchFamily="49" charset="-122"/>
                  </a:rPr>
                  <a:t>2.3 </a:t>
                </a:r>
                <a:r>
                  <a:rPr lang="zh-CN" altLang="en-US" sz="3600" b="1" dirty="0">
                    <a:latin typeface="Times New Roman" panose="02020603050405020304" pitchFamily="18" charset="0"/>
                    <a:ea typeface="黑体" panose="02010609060101010101" pitchFamily="49" charset="-122"/>
                  </a:rPr>
                  <a:t>元组</a:t>
                </a:r>
                <a:endParaRPr lang="zh-CN" altLang="en-US" sz="3600" b="1" dirty="0">
                  <a:latin typeface="黑体" panose="02010609060101010101" pitchFamily="49" charset="-122"/>
                  <a:ea typeface="黑体" panose="02010609060101010101" pitchFamily="49" charset="-122"/>
                </a:endParaRP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矩形 9"/>
          <p:cNvSpPr/>
          <p:nvPr/>
        </p:nvSpPr>
        <p:spPr>
          <a:xfrm>
            <a:off x="387807" y="997510"/>
            <a:ext cx="5041765"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序列解包</a:t>
            </a:r>
            <a:r>
              <a:rPr lang="en-US" altLang="zh-CN" sz="2800" b="1" dirty="0">
                <a:latin typeface="Times New Roman" panose="02020603050405020304" pitchFamily="18" charset="0"/>
                <a:ea typeface="仿宋" panose="02010609060101010101" pitchFamily="49" charset="-122"/>
              </a:rPr>
              <a:t>(</a:t>
            </a:r>
            <a:r>
              <a:rPr lang="en-US" altLang="zh-CN" sz="2400" dirty="0">
                <a:solidFill>
                  <a:srgbClr val="0000FF"/>
                </a:solidFill>
              </a:rPr>
              <a:t>sequence unpacking</a:t>
            </a:r>
            <a:r>
              <a:rPr lang="en-US" altLang="zh-CN" sz="2800" b="1" dirty="0">
                <a:latin typeface="Times New Roman" panose="02020603050405020304" pitchFamily="18" charset="0"/>
                <a:ea typeface="仿宋" panose="02010609060101010101" pitchFamily="49" charset="-122"/>
              </a:rPr>
              <a:t>)</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3" name="矩形 2"/>
          <p:cNvSpPr/>
          <p:nvPr/>
        </p:nvSpPr>
        <p:spPr>
          <a:xfrm>
            <a:off x="899592" y="2784664"/>
            <a:ext cx="8756193" cy="3844129"/>
          </a:xfrm>
          <a:prstGeom prst="rect">
            <a:avLst/>
          </a:prstGeom>
        </p:spPr>
        <p:txBody>
          <a:bodyPr wrap="square">
            <a:spAutoFit/>
          </a:bodyPr>
          <a:lstStyle/>
          <a:p>
            <a:pPr>
              <a:lnSpc>
                <a:spcPct val="80000"/>
              </a:lnSpc>
              <a:buClr>
                <a:srgbClr val="008000"/>
              </a:buClr>
              <a:buSzPct val="90000"/>
              <a:buNone/>
            </a:pPr>
            <a:r>
              <a:rPr lang="en-US" altLang="zh-CN" sz="1600" dirty="0">
                <a:latin typeface="Consolas" panose="020B0609020204030204" charset="0"/>
              </a:rPr>
              <a:t>&gt;&gt;&gt; x, y, z = 1, 2, 3             </a:t>
            </a:r>
            <a:r>
              <a:rPr lang="en-US" altLang="zh-CN" sz="1600" dirty="0">
                <a:solidFill>
                  <a:srgbClr val="0000FF"/>
                </a:solidFill>
                <a:latin typeface="Consolas" panose="020B0609020204030204" charset="0"/>
              </a:rPr>
              <a:t>#</a:t>
            </a:r>
            <a:r>
              <a:rPr lang="en-US" altLang="zh-CN" sz="1600" dirty="0" err="1">
                <a:solidFill>
                  <a:srgbClr val="0000FF"/>
                </a:solidFill>
                <a:latin typeface="Consolas" panose="020B0609020204030204" charset="0"/>
              </a:rPr>
              <a:t>多个变量同时赋值</a:t>
            </a:r>
            <a:endParaRPr lang="en-US" altLang="zh-CN" sz="1600" dirty="0">
              <a:solidFill>
                <a:srgbClr val="0000FF"/>
              </a:solidFill>
              <a:latin typeface="Consolas" panose="020B0609020204030204" charset="0"/>
            </a:endParaRPr>
          </a:p>
          <a:p>
            <a:pPr>
              <a:spcBef>
                <a:spcPts val="600"/>
              </a:spcBef>
              <a:buClr>
                <a:srgbClr val="008000"/>
              </a:buClr>
              <a:buSzPct val="90000"/>
              <a:buNone/>
            </a:pPr>
            <a:r>
              <a:rPr lang="en-US" altLang="zh-CN" sz="1600" dirty="0">
                <a:latin typeface="Consolas" panose="020B0609020204030204" charset="0"/>
              </a:rPr>
              <a:t>&gt;&gt;&gt; </a:t>
            </a:r>
            <a:r>
              <a:rPr lang="en-US" altLang="zh-CN" sz="1600" dirty="0" err="1">
                <a:latin typeface="Consolas" panose="020B0609020204030204" charset="0"/>
              </a:rPr>
              <a:t>v_tuple</a:t>
            </a:r>
            <a:r>
              <a:rPr lang="en-US" altLang="zh-CN" sz="1600" dirty="0">
                <a:latin typeface="Consolas" panose="020B0609020204030204" charset="0"/>
              </a:rPr>
              <a:t> = (False, 3.5, 'exp')</a:t>
            </a:r>
          </a:p>
          <a:p>
            <a:pPr>
              <a:spcBef>
                <a:spcPts val="600"/>
              </a:spcBef>
              <a:buClr>
                <a:srgbClr val="008000"/>
              </a:buClr>
              <a:buSzPct val="90000"/>
              <a:buNone/>
            </a:pPr>
            <a:r>
              <a:rPr lang="en-US" altLang="zh-CN" sz="1600" dirty="0">
                <a:latin typeface="Consolas" panose="020B0609020204030204" charset="0"/>
              </a:rPr>
              <a:t>&gt;&gt;&gt; (x, y, z) = </a:t>
            </a:r>
            <a:r>
              <a:rPr lang="en-US" altLang="zh-CN" sz="1600" dirty="0" err="1">
                <a:latin typeface="Consolas" panose="020B0609020204030204" charset="0"/>
              </a:rPr>
              <a:t>v_tuple</a:t>
            </a:r>
            <a:endParaRPr lang="en-US" altLang="zh-CN" sz="1600" dirty="0">
              <a:latin typeface="Consolas" panose="020B0609020204030204" charset="0"/>
            </a:endParaRPr>
          </a:p>
          <a:p>
            <a:pPr>
              <a:spcBef>
                <a:spcPts val="600"/>
              </a:spcBef>
              <a:buClr>
                <a:srgbClr val="008000"/>
              </a:buClr>
              <a:buSzPct val="90000"/>
              <a:buNone/>
            </a:pPr>
            <a:r>
              <a:rPr lang="en-US" altLang="zh-CN" sz="1600" dirty="0">
                <a:latin typeface="Consolas" panose="020B0609020204030204" charset="0"/>
              </a:rPr>
              <a:t>&gt;&gt;&gt; x, y, z = </a:t>
            </a:r>
            <a:r>
              <a:rPr lang="en-US" altLang="zh-CN" sz="1600" dirty="0" err="1">
                <a:latin typeface="Consolas" panose="020B0609020204030204" charset="0"/>
              </a:rPr>
              <a:t>v_tuple</a:t>
            </a:r>
            <a:endParaRPr lang="en-US" altLang="zh-CN" sz="1600" dirty="0">
              <a:latin typeface="Consolas" panose="020B0609020204030204" charset="0"/>
            </a:endParaRPr>
          </a:p>
          <a:p>
            <a:pPr>
              <a:spcBef>
                <a:spcPts val="600"/>
              </a:spcBef>
              <a:buClr>
                <a:srgbClr val="008000"/>
              </a:buClr>
              <a:buSzPct val="90000"/>
              <a:buNone/>
            </a:pPr>
            <a:r>
              <a:rPr lang="en-US" altLang="zh-CN" sz="1600" dirty="0">
                <a:latin typeface="Consolas" panose="020B0609020204030204" charset="0"/>
              </a:rPr>
              <a:t>&gt;&gt;&gt; x, y, z = range(3)            </a:t>
            </a:r>
            <a:r>
              <a:rPr lang="en-US" altLang="zh-CN" sz="1600" dirty="0">
                <a:solidFill>
                  <a:srgbClr val="0000FF"/>
                </a:solidFill>
                <a:latin typeface="Consolas" panose="020B0609020204030204" charset="0"/>
              </a:rPr>
              <a:t>#</a:t>
            </a:r>
            <a:r>
              <a:rPr lang="en-US" altLang="zh-CN" sz="1600" dirty="0" err="1">
                <a:solidFill>
                  <a:srgbClr val="0000FF"/>
                </a:solidFill>
                <a:latin typeface="Consolas" panose="020B0609020204030204" charset="0"/>
              </a:rPr>
              <a:t>可以对range对象进行序列解包</a:t>
            </a:r>
            <a:endParaRPr lang="en-US" altLang="zh-CN" sz="1600" dirty="0">
              <a:solidFill>
                <a:srgbClr val="0000FF"/>
              </a:solidFill>
              <a:latin typeface="Consolas" panose="020B0609020204030204" charset="0"/>
            </a:endParaRPr>
          </a:p>
          <a:p>
            <a:pPr>
              <a:spcBef>
                <a:spcPts val="600"/>
              </a:spcBef>
              <a:buClr>
                <a:srgbClr val="008000"/>
              </a:buClr>
              <a:buSzPct val="90000"/>
              <a:buNone/>
            </a:pPr>
            <a:r>
              <a:rPr lang="en-US" altLang="zh-CN" sz="1600" dirty="0">
                <a:latin typeface="Consolas" panose="020B0609020204030204" charset="0"/>
              </a:rPr>
              <a:t>&gt;&gt;&gt; x, y, z = </a:t>
            </a:r>
            <a:r>
              <a:rPr lang="en-US" altLang="zh-CN" sz="1600" dirty="0" err="1">
                <a:latin typeface="Consolas" panose="020B0609020204030204" charset="0"/>
              </a:rPr>
              <a:t>iter</a:t>
            </a:r>
            <a:r>
              <a:rPr lang="en-US" altLang="zh-CN" sz="1600" dirty="0">
                <a:latin typeface="Consolas" panose="020B0609020204030204" charset="0"/>
              </a:rPr>
              <a:t>([1, 2, 3])     </a:t>
            </a:r>
            <a:r>
              <a:rPr lang="en-US" altLang="zh-CN" sz="1600" dirty="0">
                <a:solidFill>
                  <a:srgbClr val="0000FF"/>
                </a:solidFill>
                <a:latin typeface="Consolas" panose="020B0609020204030204" charset="0"/>
              </a:rPr>
              <a:t>#</a:t>
            </a:r>
            <a:r>
              <a:rPr lang="en-US" altLang="zh-CN" sz="1600" dirty="0" err="1">
                <a:solidFill>
                  <a:srgbClr val="0000FF"/>
                </a:solidFill>
                <a:latin typeface="Consolas" panose="020B0609020204030204" charset="0"/>
              </a:rPr>
              <a:t>使用迭代器对象进行序列解包</a:t>
            </a:r>
            <a:endParaRPr lang="en-US" altLang="zh-CN" sz="1600" dirty="0">
              <a:solidFill>
                <a:srgbClr val="0000FF"/>
              </a:solidFill>
              <a:latin typeface="Consolas" panose="020B0609020204030204" charset="0"/>
            </a:endParaRPr>
          </a:p>
          <a:p>
            <a:pPr>
              <a:spcBef>
                <a:spcPts val="600"/>
              </a:spcBef>
              <a:buClr>
                <a:srgbClr val="008000"/>
              </a:buClr>
              <a:buSzPct val="90000"/>
              <a:buNone/>
            </a:pPr>
            <a:r>
              <a:rPr lang="en-US" altLang="zh-CN" sz="1600" dirty="0">
                <a:latin typeface="Consolas" panose="020B0609020204030204" charset="0"/>
              </a:rPr>
              <a:t>&gt;&gt;&gt; x, y, z = map(</a:t>
            </a:r>
            <a:r>
              <a:rPr lang="en-US" altLang="zh-CN" sz="1600" dirty="0" err="1">
                <a:latin typeface="Consolas" panose="020B0609020204030204" charset="0"/>
              </a:rPr>
              <a:t>str</a:t>
            </a:r>
            <a:r>
              <a:rPr lang="en-US" altLang="zh-CN" sz="1600" dirty="0">
                <a:latin typeface="Consolas" panose="020B0609020204030204" charset="0"/>
              </a:rPr>
              <a:t>, range(3))  </a:t>
            </a:r>
            <a:r>
              <a:rPr lang="en-US" altLang="zh-CN" sz="1600" dirty="0">
                <a:solidFill>
                  <a:srgbClr val="0000FF"/>
                </a:solidFill>
                <a:latin typeface="Consolas" panose="020B0609020204030204" charset="0"/>
              </a:rPr>
              <a:t>#</a:t>
            </a:r>
            <a:r>
              <a:rPr lang="en-US" altLang="zh-CN" sz="1600" dirty="0" err="1">
                <a:solidFill>
                  <a:srgbClr val="0000FF"/>
                </a:solidFill>
                <a:latin typeface="Consolas" panose="020B0609020204030204" charset="0"/>
              </a:rPr>
              <a:t>使用可迭代的map对象进行序列解包</a:t>
            </a:r>
            <a:endParaRPr lang="en-US" altLang="zh-CN" sz="1600" dirty="0">
              <a:solidFill>
                <a:srgbClr val="0000FF"/>
              </a:solidFill>
              <a:latin typeface="Consolas" panose="020B0609020204030204" charset="0"/>
            </a:endParaRPr>
          </a:p>
          <a:p>
            <a:pPr>
              <a:spcBef>
                <a:spcPts val="600"/>
              </a:spcBef>
              <a:buClr>
                <a:srgbClr val="008000"/>
              </a:buClr>
              <a:buSzPct val="90000"/>
              <a:buNone/>
            </a:pPr>
            <a:r>
              <a:rPr lang="en-US" altLang="zh-CN" sz="1600" dirty="0">
                <a:latin typeface="Consolas" panose="020B0609020204030204" charset="0"/>
              </a:rPr>
              <a:t>&gt;&gt;&gt; a, b = </a:t>
            </a:r>
            <a:r>
              <a:rPr lang="en-US" altLang="zh-CN" sz="1600" dirty="0">
                <a:solidFill>
                  <a:srgbClr val="FF0000"/>
                </a:solidFill>
                <a:latin typeface="Consolas" panose="020B0609020204030204" charset="0"/>
              </a:rPr>
              <a:t>b, a                   </a:t>
            </a:r>
            <a:r>
              <a:rPr lang="en-US" altLang="zh-CN" sz="1600" dirty="0">
                <a:solidFill>
                  <a:srgbClr val="0000FF"/>
                </a:solidFill>
                <a:latin typeface="Consolas" panose="020B0609020204030204" charset="0"/>
              </a:rPr>
              <a:t>#</a:t>
            </a:r>
            <a:r>
              <a:rPr lang="en-US" altLang="zh-CN" sz="1600" dirty="0" err="1">
                <a:solidFill>
                  <a:srgbClr val="0000FF"/>
                </a:solidFill>
                <a:latin typeface="Consolas" panose="020B0609020204030204" charset="0"/>
              </a:rPr>
              <a:t>交换两个变量的值</a:t>
            </a:r>
            <a:endParaRPr lang="en-US" altLang="zh-CN" sz="1600" dirty="0">
              <a:solidFill>
                <a:srgbClr val="0000FF"/>
              </a:solidFill>
              <a:latin typeface="Consolas" panose="020B0609020204030204" charset="0"/>
            </a:endParaRPr>
          </a:p>
          <a:p>
            <a:pPr>
              <a:spcBef>
                <a:spcPts val="600"/>
              </a:spcBef>
              <a:buClr>
                <a:srgbClr val="008000"/>
              </a:buClr>
              <a:buSzPct val="90000"/>
              <a:buNone/>
            </a:pPr>
            <a:r>
              <a:rPr lang="en-US" altLang="zh-CN" sz="1600" dirty="0">
                <a:latin typeface="Consolas" panose="020B0609020204030204" charset="0"/>
              </a:rPr>
              <a:t>&gt;&gt;&gt; x, y, z = sorted([1, 3, 2])   </a:t>
            </a:r>
            <a:r>
              <a:rPr lang="en-US" altLang="zh-CN" sz="1600" dirty="0">
                <a:solidFill>
                  <a:srgbClr val="0000FF"/>
                </a:solidFill>
                <a:latin typeface="Consolas" panose="020B0609020204030204" charset="0"/>
              </a:rPr>
              <a:t>#sorted()</a:t>
            </a:r>
            <a:r>
              <a:rPr lang="en-US" altLang="zh-CN" sz="1600" dirty="0" err="1">
                <a:solidFill>
                  <a:srgbClr val="0000FF"/>
                </a:solidFill>
                <a:latin typeface="Consolas" panose="020B0609020204030204" charset="0"/>
              </a:rPr>
              <a:t>函数返回排序后的列表</a:t>
            </a:r>
            <a:endParaRPr lang="en-US" altLang="zh-CN" sz="1600" dirty="0">
              <a:solidFill>
                <a:srgbClr val="0000FF"/>
              </a:solidFill>
              <a:latin typeface="Consolas" panose="020B0609020204030204" charset="0"/>
            </a:endParaRPr>
          </a:p>
          <a:p>
            <a:pPr>
              <a:spcBef>
                <a:spcPts val="600"/>
              </a:spcBef>
              <a:buClr>
                <a:srgbClr val="008000"/>
              </a:buClr>
              <a:buSzPct val="90000"/>
              <a:buNone/>
            </a:pPr>
            <a:r>
              <a:rPr lang="en-US" altLang="zh-CN" sz="1600" dirty="0">
                <a:latin typeface="Consolas" panose="020B0609020204030204" charset="0"/>
              </a:rPr>
              <a:t>&gt;&gt;&gt; a, b, c = 'ABC'               </a:t>
            </a:r>
            <a:r>
              <a:rPr lang="en-US" altLang="zh-CN" sz="1600" dirty="0">
                <a:solidFill>
                  <a:srgbClr val="0000FF"/>
                </a:solidFill>
                <a:latin typeface="Consolas" panose="020B0609020204030204" charset="0"/>
              </a:rPr>
              <a:t>#字符串也支持序列解包</a:t>
            </a:r>
          </a:p>
          <a:p>
            <a:pPr>
              <a:spcBef>
                <a:spcPts val="600"/>
              </a:spcBef>
              <a:buClr>
                <a:srgbClr val="008000"/>
              </a:buClr>
              <a:buSzPct val="90000"/>
              <a:buNone/>
            </a:pPr>
            <a:r>
              <a:rPr lang="en-US" altLang="zh-CN" sz="1600" dirty="0">
                <a:latin typeface="Consolas" panose="020B0609020204030204" charset="0"/>
              </a:rPr>
              <a:t>&gt;&gt;&gt; x = [1, 2, 3, 4, 5, 6]</a:t>
            </a:r>
          </a:p>
          <a:p>
            <a:pPr>
              <a:spcBef>
                <a:spcPts val="600"/>
              </a:spcBef>
              <a:buClr>
                <a:srgbClr val="008000"/>
              </a:buClr>
              <a:buSzPct val="90000"/>
              <a:buNone/>
            </a:pPr>
            <a:r>
              <a:rPr lang="en-US" altLang="zh-CN" sz="1600" dirty="0">
                <a:latin typeface="Consolas" panose="020B0609020204030204" charset="0"/>
              </a:rPr>
              <a:t>&gt;&gt;&gt; x[:3] = map(</a:t>
            </a:r>
            <a:r>
              <a:rPr lang="en-US" altLang="zh-CN" sz="1600" dirty="0" err="1">
                <a:latin typeface="Consolas" panose="020B0609020204030204" charset="0"/>
              </a:rPr>
              <a:t>str</a:t>
            </a:r>
            <a:r>
              <a:rPr lang="en-US" altLang="zh-CN" sz="1600" dirty="0">
                <a:latin typeface="Consolas" panose="020B0609020204030204" charset="0"/>
              </a:rPr>
              <a:t>, range(5))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切片也支持序列解包</a:t>
            </a:r>
            <a:endParaRPr lang="en-US" altLang="zh-CN" sz="1600" dirty="0">
              <a:solidFill>
                <a:srgbClr val="0000FF"/>
              </a:solidFill>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50</a:t>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97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build="p"/>
      <p:bldP spid="1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文本占位符 71682"/>
          <p:cNvSpPr>
            <a:spLocks noGrp="1"/>
          </p:cNvSpPr>
          <p:nvPr>
            <p:ph idx="1"/>
          </p:nvPr>
        </p:nvSpPr>
        <p:spPr>
          <a:xfrm>
            <a:off x="793859" y="1434553"/>
            <a:ext cx="8229600" cy="4678451"/>
          </a:xfrm>
        </p:spPr>
        <p:txBody>
          <a:bodyPr anchor="t"/>
          <a:lstStyle/>
          <a:p>
            <a:pPr>
              <a:lnSpc>
                <a:spcPct val="90000"/>
              </a:lnSpc>
              <a:buClr>
                <a:srgbClr val="FF0000"/>
              </a:buClr>
              <a:buSzPct val="90000"/>
              <a:buFont typeface="Wingdings" panose="05000000000000000000" charset="0"/>
              <a:buChar char="n"/>
            </a:pPr>
            <a:r>
              <a:rPr lang="zh-CN" altLang="en-GB" sz="2400" b="1" dirty="0"/>
              <a:t>序列解包遍历多个序列</a:t>
            </a:r>
          </a:p>
          <a:p>
            <a:pPr>
              <a:lnSpc>
                <a:spcPct val="90000"/>
              </a:lnSpc>
              <a:buSzPct val="90000"/>
              <a:buNone/>
            </a:pPr>
            <a:endParaRPr lang="en-GB" altLang="en-US" sz="1500" dirty="0"/>
          </a:p>
          <a:p>
            <a:pPr>
              <a:spcBef>
                <a:spcPts val="600"/>
              </a:spcBef>
              <a:buClr>
                <a:srgbClr val="FF0000"/>
              </a:buClr>
              <a:buSzPct val="90000"/>
              <a:buFont typeface="Wingdings" panose="05000000000000000000" pitchFamily="2" charset="2"/>
              <a:buChar char="ü"/>
            </a:pPr>
            <a:r>
              <a:rPr lang="en-GB" altLang="en-US" sz="1600" b="1" dirty="0">
                <a:latin typeface="Consolas" panose="020B0609020204030204" charset="0"/>
              </a:rPr>
              <a:t>&gt;&gt;&gt; keys = ['a', 'b', 'c', 'd']</a:t>
            </a:r>
          </a:p>
          <a:p>
            <a:pPr>
              <a:spcBef>
                <a:spcPts val="600"/>
              </a:spcBef>
              <a:buSzPct val="90000"/>
              <a:buNone/>
            </a:pPr>
            <a:r>
              <a:rPr lang="en-GB" altLang="en-US" sz="1600" b="1" dirty="0">
                <a:latin typeface="Consolas" panose="020B0609020204030204" charset="0"/>
              </a:rPr>
              <a:t>   &gt;&gt;&gt; values = [1, 2, 3, 4]</a:t>
            </a:r>
          </a:p>
          <a:p>
            <a:pPr>
              <a:spcBef>
                <a:spcPts val="600"/>
              </a:spcBef>
              <a:buSzPct val="90000"/>
              <a:buNone/>
            </a:pPr>
            <a:r>
              <a:rPr lang="en-GB" altLang="en-US" sz="1600" b="1" dirty="0">
                <a:latin typeface="Consolas" panose="020B0609020204030204" charset="0"/>
              </a:rPr>
              <a:t>   &gt;&gt;&gt; for k, v in zip(keys, values):</a:t>
            </a:r>
          </a:p>
          <a:p>
            <a:pPr>
              <a:spcBef>
                <a:spcPts val="600"/>
              </a:spcBef>
              <a:buSzPct val="90000"/>
              <a:buNone/>
            </a:pPr>
            <a:r>
              <a:rPr lang="en-GB" altLang="en-US" sz="1600" b="1" dirty="0">
                <a:latin typeface="Consolas" panose="020B0609020204030204" charset="0"/>
              </a:rPr>
              <a:t>	    print((k, v), end=' ')</a:t>
            </a:r>
          </a:p>
          <a:p>
            <a:pPr>
              <a:spcBef>
                <a:spcPts val="600"/>
              </a:spcBef>
              <a:buSzPct val="90000"/>
              <a:buNone/>
            </a:pPr>
            <a:endParaRPr lang="en-GB" altLang="en-US" sz="1400" b="1" dirty="0">
              <a:latin typeface="Consolas" panose="020B0609020204030204" charset="0"/>
            </a:endParaRPr>
          </a:p>
          <a:p>
            <a:pPr>
              <a:spcBef>
                <a:spcPts val="600"/>
              </a:spcBef>
              <a:buSzPct val="90000"/>
              <a:buNone/>
            </a:pPr>
            <a:r>
              <a:rPr lang="en-GB" altLang="en-US" sz="1400" b="1" dirty="0">
                <a:solidFill>
                  <a:srgbClr val="0000FF"/>
                </a:solidFill>
                <a:latin typeface="Consolas" panose="020B0609020204030204" charset="0"/>
              </a:rPr>
              <a:t>   ('a', 1) ('b', 2) ('c', 3) ('d', 4) </a:t>
            </a:r>
          </a:p>
          <a:p>
            <a:pPr>
              <a:lnSpc>
                <a:spcPct val="90000"/>
              </a:lnSpc>
              <a:buSzPct val="90000"/>
              <a:buNone/>
            </a:pPr>
            <a:endParaRPr lang="en-GB" altLang="en-US" sz="1400" b="1" dirty="0"/>
          </a:p>
          <a:p>
            <a:pPr>
              <a:lnSpc>
                <a:spcPct val="90000"/>
              </a:lnSpc>
              <a:buSzPct val="90000"/>
              <a:buFont typeface="Wingdings" panose="05000000000000000000" pitchFamily="2" charset="2"/>
              <a:buChar char="•"/>
            </a:pPr>
            <a:endParaRPr lang="zh-CN" altLang="en-US" sz="1400" b="1" dirty="0"/>
          </a:p>
        </p:txBody>
      </p:sp>
      <p:grpSp>
        <p:nvGrpSpPr>
          <p:cNvPr id="5" name="组合 67"/>
          <p:cNvGrpSpPr/>
          <p:nvPr/>
        </p:nvGrpSpPr>
        <p:grpSpPr>
          <a:xfrm>
            <a:off x="611560" y="74943"/>
            <a:ext cx="8134302" cy="699360"/>
            <a:chOff x="936625" y="4178371"/>
            <a:chExt cx="8134302" cy="699360"/>
          </a:xfrm>
        </p:grpSpPr>
        <p:grpSp>
          <p:nvGrpSpPr>
            <p:cNvPr id="6" name="组合 106"/>
            <p:cNvGrpSpPr/>
            <p:nvPr/>
          </p:nvGrpSpPr>
          <p:grpSpPr>
            <a:xfrm>
              <a:off x="936625" y="4178371"/>
              <a:ext cx="8134302" cy="699360"/>
              <a:chOff x="927100" y="4178371"/>
              <a:chExt cx="8134302" cy="699360"/>
            </a:xfrm>
          </p:grpSpPr>
          <p:sp>
            <p:nvSpPr>
              <p:cNvPr id="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1744162" y="4178371"/>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anose="02020603050405020304" pitchFamily="18" charset="0"/>
                    <a:ea typeface="黑体" panose="02010609060101010101" pitchFamily="49" charset="-122"/>
                  </a:rPr>
                  <a:t>2.3 </a:t>
                </a:r>
                <a:r>
                  <a:rPr lang="zh-CN" altLang="en-US" sz="3600" b="1" dirty="0">
                    <a:latin typeface="Times New Roman" panose="02020603050405020304" pitchFamily="18" charset="0"/>
                    <a:ea typeface="黑体" panose="02010609060101010101" pitchFamily="49" charset="-122"/>
                  </a:rPr>
                  <a:t>元组</a:t>
                </a:r>
                <a:endParaRPr lang="zh-CN" altLang="en-US" sz="3600" b="1" dirty="0">
                  <a:latin typeface="黑体" panose="02010609060101010101" pitchFamily="49" charset="-122"/>
                  <a:ea typeface="黑体" panose="02010609060101010101" pitchFamily="49" charset="-122"/>
                </a:endParaRP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矩形 9"/>
          <p:cNvSpPr/>
          <p:nvPr/>
        </p:nvSpPr>
        <p:spPr>
          <a:xfrm>
            <a:off x="387807" y="997510"/>
            <a:ext cx="197361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序列解包</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51</a:t>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601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601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601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build="p"/>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文本占位符 72706"/>
          <p:cNvSpPr>
            <a:spLocks noGrp="1"/>
          </p:cNvSpPr>
          <p:nvPr>
            <p:ph idx="1"/>
          </p:nvPr>
        </p:nvSpPr>
        <p:spPr>
          <a:xfrm>
            <a:off x="812884" y="3863117"/>
            <a:ext cx="8229600" cy="4678451"/>
          </a:xfrm>
        </p:spPr>
        <p:txBody>
          <a:bodyPr anchor="t"/>
          <a:lstStyle/>
          <a:p>
            <a:pPr>
              <a:spcBef>
                <a:spcPts val="300"/>
              </a:spcBef>
              <a:buClr>
                <a:srgbClr val="FF0000"/>
              </a:buClr>
              <a:buSzPct val="90000"/>
              <a:buFont typeface="Wingdings" panose="05000000000000000000" pitchFamily="2" charset="2"/>
              <a:buChar char="ü"/>
            </a:pPr>
            <a:r>
              <a:rPr lang="en-US" altLang="zh-CN" sz="1600" dirty="0">
                <a:latin typeface="Consolas" panose="020B0609020204030204" charset="0"/>
              </a:rPr>
              <a:t>&gt;&gt;&gt; aList = [1,2,3]</a:t>
            </a:r>
          </a:p>
          <a:p>
            <a:pPr>
              <a:spcBef>
                <a:spcPts val="300"/>
              </a:spcBef>
              <a:buSzPct val="90000"/>
              <a:buNone/>
            </a:pPr>
            <a:r>
              <a:rPr lang="en-US" altLang="zh-CN" sz="1600" dirty="0">
                <a:latin typeface="Consolas" panose="020B0609020204030204" charset="0"/>
              </a:rPr>
              <a:t>   &gt;&gt;&gt; bList = [4,5,6]</a:t>
            </a:r>
          </a:p>
          <a:p>
            <a:pPr>
              <a:spcBef>
                <a:spcPts val="300"/>
              </a:spcBef>
              <a:buSzPct val="90000"/>
              <a:buNone/>
            </a:pPr>
            <a:r>
              <a:rPr lang="en-US" altLang="zh-CN" sz="1600" dirty="0">
                <a:latin typeface="Consolas" panose="020B0609020204030204" charset="0"/>
              </a:rPr>
              <a:t>   &gt;&gt;&gt; cList = [7,8,9]</a:t>
            </a:r>
          </a:p>
          <a:p>
            <a:pPr>
              <a:spcBef>
                <a:spcPts val="300"/>
              </a:spcBef>
              <a:buSzPct val="90000"/>
              <a:buNone/>
            </a:pPr>
            <a:r>
              <a:rPr lang="en-US" altLang="zh-CN" sz="1600" dirty="0">
                <a:latin typeface="Consolas" panose="020B0609020204030204" charset="0"/>
              </a:rPr>
              <a:t>   &gt;&gt;&gt; dList = zip(aList, bList, cList)</a:t>
            </a:r>
          </a:p>
          <a:p>
            <a:pPr>
              <a:spcBef>
                <a:spcPts val="300"/>
              </a:spcBef>
              <a:buSzPct val="90000"/>
              <a:buNone/>
            </a:pPr>
            <a:r>
              <a:rPr lang="en-US" altLang="zh-CN" sz="1600" dirty="0">
                <a:latin typeface="Consolas" panose="020B0609020204030204" charset="0"/>
              </a:rPr>
              <a:t>   &gt;&gt;&gt; for index, value in enumerate(dList):</a:t>
            </a:r>
          </a:p>
          <a:p>
            <a:pPr>
              <a:spcBef>
                <a:spcPts val="300"/>
              </a:spcBef>
              <a:buSzPct val="90000"/>
              <a:buNone/>
            </a:pPr>
            <a:r>
              <a:rPr lang="en-US" altLang="zh-CN" sz="1600" dirty="0">
                <a:latin typeface="Consolas" panose="020B0609020204030204" charset="0"/>
              </a:rPr>
              <a:t>       print(index, ':', value)</a:t>
            </a:r>
          </a:p>
          <a:p>
            <a:pPr>
              <a:lnSpc>
                <a:spcPct val="90000"/>
              </a:lnSpc>
              <a:buSzPct val="90000"/>
              <a:buNone/>
            </a:pPr>
            <a:endParaRPr lang="en-US" altLang="zh-CN" sz="1350" dirty="0">
              <a:latin typeface="Consolas" panose="020B0609020204030204" charset="0"/>
            </a:endParaRPr>
          </a:p>
          <a:p>
            <a:pPr>
              <a:lnSpc>
                <a:spcPct val="90000"/>
              </a:lnSpc>
              <a:buSzPct val="90000"/>
              <a:buNone/>
            </a:pPr>
            <a:r>
              <a:rPr lang="en-US" altLang="zh-CN" sz="1350" dirty="0">
                <a:solidFill>
                  <a:srgbClr val="0000FF"/>
                </a:solidFill>
                <a:latin typeface="Consolas" panose="020B0609020204030204" charset="0"/>
              </a:rPr>
              <a:t>    0 : (1, 4, 7)</a:t>
            </a:r>
          </a:p>
          <a:p>
            <a:pPr>
              <a:lnSpc>
                <a:spcPct val="90000"/>
              </a:lnSpc>
              <a:buSzPct val="90000"/>
              <a:buNone/>
            </a:pPr>
            <a:r>
              <a:rPr lang="en-US" altLang="zh-CN" sz="1350" dirty="0">
                <a:solidFill>
                  <a:srgbClr val="0000FF"/>
                </a:solidFill>
                <a:latin typeface="Consolas" panose="020B0609020204030204" charset="0"/>
              </a:rPr>
              <a:t>    1 : (2, 5, 8)</a:t>
            </a:r>
          </a:p>
          <a:p>
            <a:pPr>
              <a:lnSpc>
                <a:spcPct val="90000"/>
              </a:lnSpc>
              <a:buSzPct val="90000"/>
              <a:buNone/>
            </a:pPr>
            <a:r>
              <a:rPr lang="en-US" altLang="zh-CN" sz="1350" dirty="0">
                <a:solidFill>
                  <a:srgbClr val="0000FF"/>
                </a:solidFill>
                <a:latin typeface="Consolas" panose="020B0609020204030204" charset="0"/>
              </a:rPr>
              <a:t>    2 : (3, 6, 9)</a:t>
            </a:r>
          </a:p>
          <a:p>
            <a:pPr>
              <a:lnSpc>
                <a:spcPct val="90000"/>
              </a:lnSpc>
              <a:buSzPct val="90000"/>
              <a:buFont typeface="Wingdings" panose="05000000000000000000" pitchFamily="2" charset="2"/>
              <a:buChar char="•"/>
            </a:pPr>
            <a:endParaRPr lang="zh-CN" altLang="en-US" sz="2100" dirty="0">
              <a:solidFill>
                <a:srgbClr val="0000FF"/>
              </a:solidFill>
            </a:endParaRPr>
          </a:p>
        </p:txBody>
      </p:sp>
      <p:grpSp>
        <p:nvGrpSpPr>
          <p:cNvPr id="6" name="组合 67"/>
          <p:cNvGrpSpPr/>
          <p:nvPr/>
        </p:nvGrpSpPr>
        <p:grpSpPr>
          <a:xfrm>
            <a:off x="611560" y="74943"/>
            <a:ext cx="8134302" cy="699360"/>
            <a:chOff x="936625" y="4178371"/>
            <a:chExt cx="8134302" cy="699360"/>
          </a:xfrm>
        </p:grpSpPr>
        <p:grpSp>
          <p:nvGrpSpPr>
            <p:cNvPr id="7" name="组合 106"/>
            <p:cNvGrpSpPr/>
            <p:nvPr/>
          </p:nvGrpSpPr>
          <p:grpSpPr>
            <a:xfrm>
              <a:off x="936625" y="4178371"/>
              <a:ext cx="8134302" cy="699360"/>
              <a:chOff x="927100" y="4178371"/>
              <a:chExt cx="8134302" cy="699360"/>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1744162" y="4178371"/>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anose="02020603050405020304" pitchFamily="18" charset="0"/>
                    <a:ea typeface="黑体" panose="02010609060101010101" pitchFamily="49" charset="-122"/>
                  </a:rPr>
                  <a:t>2.3 </a:t>
                </a:r>
                <a:r>
                  <a:rPr lang="zh-CN" altLang="en-US" sz="3600" b="1" dirty="0">
                    <a:latin typeface="Times New Roman" panose="02020603050405020304" pitchFamily="18" charset="0"/>
                    <a:ea typeface="黑体" panose="02010609060101010101" pitchFamily="49" charset="-122"/>
                  </a:rPr>
                  <a:t>元组</a:t>
                </a:r>
                <a:endParaRPr lang="zh-CN" altLang="en-US" sz="3600" b="1" dirty="0">
                  <a:latin typeface="黑体" panose="02010609060101010101" pitchFamily="49" charset="-122"/>
                  <a:ea typeface="黑体" panose="02010609060101010101" pitchFamily="49" charset="-122"/>
                </a:endParaRPr>
              </a:p>
            </p:txBody>
          </p:sp>
        </p:grpSp>
        <p:pic>
          <p:nvPicPr>
            <p:cNvPr id="8" name="图片 7" descr="无标题.png"/>
            <p:cNvPicPr>
              <a:picLocks noChangeAspect="1"/>
            </p:cNvPicPr>
            <p:nvPr/>
          </p:nvPicPr>
          <p:blipFill>
            <a:blip r:embed="rId3" cstate="print"/>
            <a:stretch>
              <a:fillRect/>
            </a:stretch>
          </p:blipFill>
          <p:spPr>
            <a:xfrm>
              <a:off x="1137949" y="4364064"/>
              <a:ext cx="433676" cy="330989"/>
            </a:xfrm>
            <a:prstGeom prst="rect">
              <a:avLst/>
            </a:prstGeom>
          </p:spPr>
        </p:pic>
      </p:grpSp>
      <p:sp>
        <p:nvSpPr>
          <p:cNvPr id="11" name="矩形 10"/>
          <p:cNvSpPr/>
          <p:nvPr/>
        </p:nvSpPr>
        <p:spPr>
          <a:xfrm>
            <a:off x="387807" y="997510"/>
            <a:ext cx="197361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序列解包</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2" name="Content Placeholder 2"/>
          <p:cNvSpPr txBox="1"/>
          <p:nvPr/>
        </p:nvSpPr>
        <p:spPr bwMode="auto">
          <a:xfrm>
            <a:off x="777702" y="1464206"/>
            <a:ext cx="8229600" cy="2403620"/>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Clr>
                <a:srgbClr val="FF0000"/>
              </a:buClr>
              <a:buSzPct val="90000"/>
              <a:buFont typeface="Wingdings" panose="05000000000000000000" charset="0"/>
              <a:buChar char="n"/>
            </a:pPr>
            <a:r>
              <a:rPr lang="zh-CN" altLang="en-GB" sz="2400" b="1" dirty="0"/>
              <a:t>使用序列解包遍历</a:t>
            </a:r>
            <a:r>
              <a:rPr lang="en-US" altLang="zh-CN" sz="2400" b="1" dirty="0"/>
              <a:t>enumerate</a:t>
            </a:r>
            <a:r>
              <a:rPr lang="zh-CN" altLang="en-US" sz="2400" b="1" dirty="0"/>
              <a:t>对象</a:t>
            </a:r>
          </a:p>
          <a:p>
            <a:pPr>
              <a:lnSpc>
                <a:spcPct val="50000"/>
              </a:lnSpc>
              <a:spcBef>
                <a:spcPts val="0"/>
              </a:spcBef>
              <a:buSzPct val="90000"/>
              <a:buFont typeface="Arial" panose="020B0604020202020204" pitchFamily="34" charset="0"/>
              <a:buNone/>
            </a:pPr>
            <a:endParaRPr lang="zh-CN" altLang="en-US" sz="1350" dirty="0"/>
          </a:p>
          <a:p>
            <a:pPr>
              <a:spcBef>
                <a:spcPts val="300"/>
              </a:spcBef>
              <a:buClr>
                <a:srgbClr val="FF0000"/>
              </a:buClr>
              <a:buSzPct val="90000"/>
              <a:buFont typeface="Wingdings" panose="05000000000000000000" pitchFamily="2" charset="2"/>
              <a:buChar char="ü"/>
            </a:pPr>
            <a:r>
              <a:rPr lang="en-GB" altLang="en-US" sz="1600" dirty="0">
                <a:latin typeface="Consolas" panose="020B0609020204030204" charset="0"/>
              </a:rPr>
              <a:t>&gt;&gt;&gt; x = ['a', 'b', 'c']</a:t>
            </a:r>
          </a:p>
          <a:p>
            <a:pPr>
              <a:spcBef>
                <a:spcPts val="300"/>
              </a:spcBef>
              <a:buSzPct val="90000"/>
              <a:buFont typeface="Arial" panose="020B0604020202020204" pitchFamily="34" charset="0"/>
              <a:buNone/>
            </a:pPr>
            <a:r>
              <a:rPr lang="en-GB" altLang="en-US" sz="1600" dirty="0">
                <a:latin typeface="Consolas" panose="020B0609020204030204" charset="0"/>
              </a:rPr>
              <a:t>   &gt;&gt;&gt; for </a:t>
            </a:r>
            <a:r>
              <a:rPr lang="en-GB" altLang="en-US" sz="1600" dirty="0" err="1">
                <a:latin typeface="Consolas" panose="020B0609020204030204" charset="0"/>
              </a:rPr>
              <a:t>i</a:t>
            </a:r>
            <a:r>
              <a:rPr lang="en-GB" altLang="en-US" sz="1600" dirty="0">
                <a:latin typeface="Consolas" panose="020B0609020204030204" charset="0"/>
              </a:rPr>
              <a:t>, v in enumerate(x):</a:t>
            </a:r>
          </a:p>
          <a:p>
            <a:pPr>
              <a:spcBef>
                <a:spcPts val="300"/>
              </a:spcBef>
              <a:buSzPct val="90000"/>
              <a:buFont typeface="Arial" panose="020B0604020202020204" pitchFamily="34" charset="0"/>
              <a:buNone/>
            </a:pPr>
            <a:r>
              <a:rPr lang="en-GB" altLang="en-US" sz="1600" dirty="0">
                <a:latin typeface="Consolas" panose="020B0609020204030204" charset="0"/>
              </a:rPr>
              <a:t>	    print('The value on position {0} is {1}'.format(</a:t>
            </a:r>
            <a:r>
              <a:rPr lang="en-GB" altLang="en-US" sz="1600" dirty="0" err="1">
                <a:latin typeface="Consolas" panose="020B0609020204030204" charset="0"/>
              </a:rPr>
              <a:t>i,v</a:t>
            </a:r>
            <a:r>
              <a:rPr lang="en-GB" altLang="en-US" sz="1600" dirty="0">
                <a:latin typeface="Consolas" panose="020B0609020204030204" charset="0"/>
              </a:rPr>
              <a:t>))</a:t>
            </a:r>
          </a:p>
          <a:p>
            <a:pPr>
              <a:lnSpc>
                <a:spcPct val="90000"/>
              </a:lnSpc>
              <a:buSzPct val="90000"/>
              <a:buFont typeface="Arial" panose="020B0604020202020204" pitchFamily="34" charset="0"/>
              <a:buNone/>
            </a:pPr>
            <a:endParaRPr lang="en-GB" altLang="en-US" sz="1350" dirty="0">
              <a:latin typeface="Consolas" panose="020B0609020204030204" charset="0"/>
            </a:endParaRPr>
          </a:p>
          <a:p>
            <a:pPr>
              <a:lnSpc>
                <a:spcPct val="90000"/>
              </a:lnSpc>
              <a:buSzPct val="90000"/>
              <a:buFont typeface="Arial" panose="020B0604020202020204" pitchFamily="34" charset="0"/>
              <a:buNone/>
            </a:pPr>
            <a:r>
              <a:rPr lang="en-GB" altLang="en-US" sz="1350" dirty="0">
                <a:solidFill>
                  <a:srgbClr val="0000FF"/>
                </a:solidFill>
                <a:latin typeface="Consolas" panose="020B0609020204030204" charset="0"/>
              </a:rPr>
              <a:t>    The value on position 0 is a</a:t>
            </a:r>
          </a:p>
          <a:p>
            <a:pPr>
              <a:lnSpc>
                <a:spcPct val="90000"/>
              </a:lnSpc>
              <a:buSzPct val="90000"/>
              <a:buFont typeface="Arial" panose="020B0604020202020204" pitchFamily="34" charset="0"/>
              <a:buNone/>
            </a:pPr>
            <a:r>
              <a:rPr lang="en-GB" altLang="en-US" sz="1350" dirty="0">
                <a:solidFill>
                  <a:srgbClr val="0000FF"/>
                </a:solidFill>
                <a:latin typeface="Consolas" panose="020B0609020204030204" charset="0"/>
              </a:rPr>
              <a:t>    The value on position 1 is b</a:t>
            </a:r>
          </a:p>
          <a:p>
            <a:pPr>
              <a:lnSpc>
                <a:spcPct val="90000"/>
              </a:lnSpc>
              <a:buSzPct val="90000"/>
              <a:buFont typeface="Arial" panose="020B0604020202020204" pitchFamily="34" charset="0"/>
              <a:buNone/>
            </a:pPr>
            <a:r>
              <a:rPr lang="en-GB" altLang="en-US" sz="1350" dirty="0">
                <a:solidFill>
                  <a:srgbClr val="0000FF"/>
                </a:solidFill>
                <a:latin typeface="Consolas" panose="020B0609020204030204" charset="0"/>
              </a:rPr>
              <a:t>    The value on position 2 is c</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52</a:t>
            </a:fld>
            <a:endParaRPr lang="zh-CN" altLang="en-US" dirty="0"/>
          </a:p>
        </p:txBody>
      </p:sp>
      <p:sp>
        <p:nvSpPr>
          <p:cNvPr id="13" name="文本框 12"/>
          <p:cNvSpPr txBox="1"/>
          <p:nvPr/>
        </p:nvSpPr>
        <p:spPr>
          <a:xfrm>
            <a:off x="4355976" y="2924944"/>
            <a:ext cx="4572000" cy="830997"/>
          </a:xfrm>
          <a:prstGeom prst="rect">
            <a:avLst/>
          </a:prstGeom>
          <a:noFill/>
        </p:spPr>
        <p:txBody>
          <a:bodyPr wrap="square">
            <a:spAutoFit/>
          </a:bodyPr>
          <a:lstStyle/>
          <a:p>
            <a:pPr algn="l" latinLnBrk="1"/>
            <a:r>
              <a:rPr lang="en-US" altLang="zh-CN" sz="1600" b="0" i="0" dirty="0">
                <a:solidFill>
                  <a:srgbClr val="333333"/>
                </a:solidFill>
                <a:effectLst/>
                <a:latin typeface="Helvetica Neue"/>
              </a:rPr>
              <a:t>Python2.6 </a:t>
            </a:r>
            <a:r>
              <a:rPr lang="zh-CN" altLang="en-US" sz="1600" b="0" i="0" dirty="0">
                <a:solidFill>
                  <a:srgbClr val="333333"/>
                </a:solidFill>
                <a:effectLst/>
                <a:latin typeface="Helvetica Neue"/>
              </a:rPr>
              <a:t>开始，新增了一种格式化字符串的函数 </a:t>
            </a:r>
            <a:r>
              <a:rPr lang="en-US" altLang="zh-CN" sz="1600" b="1" i="0" dirty="0" err="1">
                <a:solidFill>
                  <a:srgbClr val="333333"/>
                </a:solidFill>
                <a:effectLst/>
                <a:latin typeface="SFMono-Regular"/>
              </a:rPr>
              <a:t>str.format</a:t>
            </a:r>
            <a:r>
              <a:rPr lang="en-US" altLang="zh-CN" sz="1600" b="1" i="0" dirty="0">
                <a:solidFill>
                  <a:srgbClr val="333333"/>
                </a:solidFill>
                <a:effectLst/>
                <a:latin typeface="SFMono-Regular"/>
              </a:rPr>
              <a:t>()</a:t>
            </a:r>
            <a:r>
              <a:rPr lang="zh-CN" altLang="en-US" sz="1600" b="0" i="0" dirty="0">
                <a:solidFill>
                  <a:srgbClr val="333333"/>
                </a:solidFill>
                <a:effectLst/>
                <a:latin typeface="Helvetica Neue"/>
              </a:rPr>
              <a:t>，它增强了字符串格式化的功能。</a:t>
            </a:r>
          </a:p>
          <a:p>
            <a:pPr algn="l" latinLnBrk="1"/>
            <a:r>
              <a:rPr lang="zh-CN" altLang="en-US" sz="1600" b="0" i="0" dirty="0">
                <a:solidFill>
                  <a:srgbClr val="333333"/>
                </a:solidFill>
                <a:effectLst/>
                <a:latin typeface="Helvetica Neue"/>
              </a:rPr>
              <a:t>基本语法是通过 </a:t>
            </a:r>
            <a:r>
              <a:rPr lang="en-US" altLang="zh-CN" sz="1600" b="1" i="0" dirty="0">
                <a:solidFill>
                  <a:srgbClr val="333333"/>
                </a:solidFill>
                <a:effectLst/>
                <a:latin typeface="SFMono-Regular"/>
              </a:rPr>
              <a:t>{}</a:t>
            </a:r>
            <a:r>
              <a:rPr lang="zh-CN" altLang="en-US" sz="1600" b="0" i="0" dirty="0">
                <a:solidFill>
                  <a:srgbClr val="333333"/>
                </a:solidFill>
                <a:effectLst/>
                <a:latin typeface="Helvetica Neue"/>
              </a:rPr>
              <a:t> 和 </a:t>
            </a:r>
            <a:r>
              <a:rPr lang="en-US" altLang="zh-CN" sz="1600" b="1" i="0" dirty="0">
                <a:solidFill>
                  <a:srgbClr val="333333"/>
                </a:solidFill>
                <a:effectLst/>
                <a:latin typeface="SFMono-Regular"/>
              </a:rPr>
              <a:t>:</a:t>
            </a:r>
            <a:r>
              <a:rPr lang="zh-CN" altLang="en-US" sz="1600" b="0" i="0" dirty="0">
                <a:solidFill>
                  <a:srgbClr val="333333"/>
                </a:solidFill>
                <a:effectLst/>
                <a:latin typeface="Helvetica Neue"/>
              </a:rPr>
              <a:t> 来代替以前的 </a:t>
            </a:r>
            <a:r>
              <a:rPr lang="en-US" altLang="zh-CN" sz="1600" b="1" i="0" dirty="0">
                <a:solidFill>
                  <a:srgbClr val="333333"/>
                </a:solidFill>
                <a:effectLst/>
                <a:latin typeface="SFMono-Regular"/>
              </a:rPr>
              <a:t>%</a:t>
            </a:r>
            <a:r>
              <a:rPr lang="zh-CN" altLang="en-US" sz="1600" b="0" i="0" dirty="0">
                <a:solidFill>
                  <a:srgbClr val="333333"/>
                </a:solidFill>
                <a:effectLst/>
                <a:latin typeface="Helvetica Neue"/>
              </a:rPr>
              <a:t> 。</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8066">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8066">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8066">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8066">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8066">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8066">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8066">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8066">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806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build="p"/>
      <p:bldP spid="11" grpId="0"/>
      <p:bldP spid="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文本占位符 72706"/>
          <p:cNvSpPr>
            <a:spLocks noGrp="1"/>
          </p:cNvSpPr>
          <p:nvPr>
            <p:ph idx="1"/>
          </p:nvPr>
        </p:nvSpPr>
        <p:spPr>
          <a:xfrm>
            <a:off x="593034" y="1484785"/>
            <a:ext cx="8229600" cy="2952328"/>
          </a:xfrm>
        </p:spPr>
        <p:txBody>
          <a:bodyPr anchor="t"/>
          <a:lstStyle/>
          <a:p>
            <a:pPr marL="0" indent="0">
              <a:spcBef>
                <a:spcPts val="300"/>
              </a:spcBef>
              <a:buClr>
                <a:srgbClr val="FF0000"/>
              </a:buClr>
              <a:buSzPct val="90000"/>
              <a:buNone/>
            </a:pPr>
            <a:r>
              <a:rPr lang="en-US" altLang="zh-CN" sz="1600" dirty="0">
                <a:latin typeface="Consolas" panose="020B0609020204030204" charset="0"/>
              </a:rPr>
              <a:t>&gt;&gt;&gt;</a:t>
            </a:r>
            <a:r>
              <a:rPr lang="en-US" altLang="zh-CN" sz="1600" dirty="0">
                <a:solidFill>
                  <a:srgbClr val="FF0000"/>
                </a:solidFill>
                <a:latin typeface="Consolas" panose="020B0609020204030204" charset="0"/>
              </a:rPr>
              <a:t>#</a:t>
            </a:r>
            <a:r>
              <a:rPr lang="zh-CN" altLang="en-US" sz="1600" dirty="0">
                <a:solidFill>
                  <a:srgbClr val="FF0000"/>
                </a:solidFill>
                <a:latin typeface="Consolas" panose="020B0609020204030204" charset="0"/>
              </a:rPr>
              <a:t>也可以设置参数</a:t>
            </a:r>
            <a:endParaRPr lang="en-US" altLang="zh-CN" sz="1600" dirty="0">
              <a:solidFill>
                <a:srgbClr val="FF0000"/>
              </a:solidFill>
              <a:latin typeface="Consolas" panose="020B0609020204030204" charset="0"/>
            </a:endParaRPr>
          </a:p>
          <a:p>
            <a:pPr marL="0" indent="0">
              <a:spcBef>
                <a:spcPts val="300"/>
              </a:spcBef>
              <a:buClr>
                <a:srgbClr val="FF0000"/>
              </a:buClr>
              <a:buSzPct val="90000"/>
              <a:buNone/>
            </a:pPr>
            <a:r>
              <a:rPr lang="en-US" altLang="zh-CN" sz="1600" dirty="0">
                <a:latin typeface="Consolas" panose="020B0609020204030204" charset="0"/>
              </a:rPr>
              <a:t>&gt;&gt;&gt;print("</a:t>
            </a:r>
            <a:r>
              <a:rPr lang="zh-CN" altLang="en-US" sz="1600" dirty="0">
                <a:latin typeface="Consolas" panose="020B0609020204030204" charset="0"/>
              </a:rPr>
              <a:t>网站名：</a:t>
            </a:r>
            <a:r>
              <a:rPr lang="en-US" altLang="zh-CN" sz="1600" dirty="0">
                <a:latin typeface="Consolas" panose="020B0609020204030204" charset="0"/>
              </a:rPr>
              <a:t>{name}, </a:t>
            </a:r>
            <a:r>
              <a:rPr lang="zh-CN" altLang="en-US" sz="1600" dirty="0">
                <a:latin typeface="Consolas" panose="020B0609020204030204" charset="0"/>
              </a:rPr>
              <a:t>地址</a:t>
            </a:r>
            <a:r>
              <a:rPr lang="en-US" altLang="zh-CN" sz="1600" dirty="0">
                <a:latin typeface="Consolas" panose="020B0609020204030204" charset="0"/>
              </a:rPr>
              <a:t>:</a:t>
            </a:r>
            <a:r>
              <a:rPr lang="zh-CN" altLang="en-US" sz="1600" dirty="0">
                <a:latin typeface="Consolas" panose="020B0609020204030204" charset="0"/>
              </a:rPr>
              <a:t> </a:t>
            </a:r>
            <a:r>
              <a:rPr lang="en-US" altLang="zh-CN" sz="1600" dirty="0">
                <a:latin typeface="Consolas" panose="020B0609020204030204" charset="0"/>
              </a:rPr>
              <a:t>{</a:t>
            </a:r>
            <a:r>
              <a:rPr lang="en-US" altLang="zh-CN" sz="1600" dirty="0" err="1">
                <a:latin typeface="Consolas" panose="020B0609020204030204" charset="0"/>
              </a:rPr>
              <a:t>url</a:t>
            </a:r>
            <a:r>
              <a:rPr lang="en-US" altLang="zh-CN" sz="1600" dirty="0">
                <a:latin typeface="Consolas" panose="020B0609020204030204" charset="0"/>
              </a:rPr>
              <a:t>}".format(name="</a:t>
            </a:r>
            <a:r>
              <a:rPr lang="zh-CN" altLang="en-US" sz="1600" dirty="0">
                <a:latin typeface="Consolas" panose="020B0609020204030204" charset="0"/>
              </a:rPr>
              <a:t>合肥工业大学</a:t>
            </a:r>
            <a:r>
              <a:rPr lang="en-US" altLang="zh-CN" sz="1600" dirty="0">
                <a:latin typeface="Consolas" panose="020B0609020204030204" charset="0"/>
              </a:rPr>
              <a:t>", </a:t>
            </a:r>
            <a:r>
              <a:rPr lang="en-US" altLang="zh-CN" sz="1600" dirty="0" err="1">
                <a:latin typeface="Consolas" panose="020B0609020204030204" charset="0"/>
              </a:rPr>
              <a:t>url</a:t>
            </a:r>
            <a:r>
              <a:rPr lang="en-US" altLang="zh-CN" sz="1600" dirty="0">
                <a:latin typeface="Consolas" panose="020B0609020204030204" charset="0"/>
              </a:rPr>
              <a:t>="www.hfut.edu.cn"))</a:t>
            </a:r>
          </a:p>
          <a:p>
            <a:pPr marL="0" indent="0">
              <a:spcBef>
                <a:spcPts val="300"/>
              </a:spcBef>
              <a:buClr>
                <a:srgbClr val="FF0000"/>
              </a:buClr>
              <a:buSzPct val="90000"/>
              <a:buNone/>
            </a:pPr>
            <a:r>
              <a:rPr lang="zh-CN" altLang="en-US" sz="1600" dirty="0">
                <a:solidFill>
                  <a:srgbClr val="0000FF"/>
                </a:solidFill>
                <a:latin typeface="Consolas" panose="020B0609020204030204" charset="0"/>
              </a:rPr>
              <a:t>网站名：合肥工业大学</a:t>
            </a:r>
            <a:r>
              <a:rPr lang="en-US" altLang="zh-CN" sz="1600" dirty="0">
                <a:solidFill>
                  <a:srgbClr val="0000FF"/>
                </a:solidFill>
                <a:latin typeface="Consolas" panose="020B0609020204030204" charset="0"/>
              </a:rPr>
              <a:t>, </a:t>
            </a:r>
            <a:r>
              <a:rPr lang="zh-CN" altLang="en-US" sz="1600" dirty="0">
                <a:solidFill>
                  <a:srgbClr val="0000FF"/>
                </a:solidFill>
                <a:latin typeface="Consolas" panose="020B0609020204030204" charset="0"/>
              </a:rPr>
              <a:t>地址 </a:t>
            </a:r>
            <a:r>
              <a:rPr lang="en-US" altLang="zh-CN" sz="1600" dirty="0">
                <a:solidFill>
                  <a:srgbClr val="0000FF"/>
                </a:solidFill>
                <a:latin typeface="Consolas" panose="020B0609020204030204" charset="0"/>
              </a:rPr>
              <a:t>www.hfut.edu.cn</a:t>
            </a:r>
          </a:p>
          <a:p>
            <a:pPr marL="0" indent="0">
              <a:spcBef>
                <a:spcPts val="300"/>
              </a:spcBef>
              <a:buClr>
                <a:srgbClr val="FF0000"/>
              </a:buClr>
              <a:buSzPct val="90000"/>
              <a:buNone/>
            </a:pPr>
            <a:r>
              <a:rPr lang="en-US" altLang="zh-CN" sz="1600" dirty="0">
                <a:latin typeface="Consolas" panose="020B0609020204030204" charset="0"/>
              </a:rPr>
              <a:t>&gt;&gt;&gt;</a:t>
            </a:r>
            <a:r>
              <a:rPr lang="en-US" altLang="zh-CN" sz="1600" dirty="0">
                <a:solidFill>
                  <a:srgbClr val="FF0000"/>
                </a:solidFill>
                <a:latin typeface="Consolas" panose="020B0609020204030204" charset="0"/>
              </a:rPr>
              <a:t>#</a:t>
            </a:r>
            <a:r>
              <a:rPr lang="zh-CN" altLang="en-US" sz="1600" dirty="0">
                <a:solidFill>
                  <a:srgbClr val="FF0000"/>
                </a:solidFill>
                <a:latin typeface="Consolas" panose="020B0609020204030204" charset="0"/>
              </a:rPr>
              <a:t>通过字典设置参数</a:t>
            </a:r>
            <a:endParaRPr lang="en-US" altLang="zh-CN" sz="1600" dirty="0">
              <a:solidFill>
                <a:srgbClr val="FF0000"/>
              </a:solidFill>
              <a:latin typeface="Consolas" panose="020B0609020204030204" charset="0"/>
            </a:endParaRPr>
          </a:p>
          <a:p>
            <a:pPr marL="0" indent="0">
              <a:spcBef>
                <a:spcPts val="300"/>
              </a:spcBef>
              <a:buClr>
                <a:srgbClr val="FF0000"/>
              </a:buClr>
              <a:buSzPct val="90000"/>
              <a:buNone/>
            </a:pPr>
            <a:r>
              <a:rPr lang="en-US" altLang="zh-CN" sz="1600" dirty="0">
                <a:solidFill>
                  <a:srgbClr val="0000FF"/>
                </a:solidFill>
                <a:latin typeface="Consolas" panose="020B0609020204030204" charset="0"/>
              </a:rPr>
              <a:t>&gt;&gt;&gt;site = {"name": "</a:t>
            </a:r>
            <a:r>
              <a:rPr lang="zh-CN" altLang="en-US" sz="1600" dirty="0">
                <a:solidFill>
                  <a:srgbClr val="0000FF"/>
                </a:solidFill>
                <a:latin typeface="Consolas" panose="020B0609020204030204" charset="0"/>
              </a:rPr>
              <a:t>合肥工业大学</a:t>
            </a:r>
            <a:r>
              <a:rPr lang="en-US" altLang="zh-CN" sz="1600" dirty="0">
                <a:solidFill>
                  <a:srgbClr val="0000FF"/>
                </a:solidFill>
                <a:latin typeface="Consolas" panose="020B0609020204030204" charset="0"/>
              </a:rPr>
              <a:t>", "</a:t>
            </a:r>
            <a:r>
              <a:rPr lang="en-US" altLang="zh-CN" sz="1600" dirty="0" err="1">
                <a:solidFill>
                  <a:srgbClr val="0000FF"/>
                </a:solidFill>
                <a:latin typeface="Consolas" panose="020B0609020204030204" charset="0"/>
              </a:rPr>
              <a:t>url</a:t>
            </a:r>
            <a:r>
              <a:rPr lang="en-US" altLang="zh-CN" sz="1600" dirty="0">
                <a:solidFill>
                  <a:srgbClr val="0000FF"/>
                </a:solidFill>
                <a:latin typeface="Consolas" panose="020B0609020204030204" charset="0"/>
              </a:rPr>
              <a:t>": "www.hfut.edu.cn"}</a:t>
            </a:r>
          </a:p>
          <a:p>
            <a:pPr marL="0" indent="0">
              <a:spcBef>
                <a:spcPts val="300"/>
              </a:spcBef>
              <a:buClr>
                <a:srgbClr val="FF0000"/>
              </a:buClr>
              <a:buSzPct val="90000"/>
              <a:buNone/>
            </a:pPr>
            <a:r>
              <a:rPr lang="en-US" altLang="zh-CN" sz="1600" dirty="0">
                <a:latin typeface="Consolas" panose="020B0609020204030204" charset="0"/>
              </a:rPr>
              <a:t>&gt;&gt;&gt;print("</a:t>
            </a:r>
            <a:r>
              <a:rPr lang="zh-CN" altLang="en-US" sz="1600" dirty="0">
                <a:latin typeface="Consolas" panose="020B0609020204030204" charset="0"/>
              </a:rPr>
              <a:t>网站名：</a:t>
            </a:r>
            <a:r>
              <a:rPr lang="en-US" altLang="zh-CN" sz="1600" dirty="0">
                <a:latin typeface="Consolas" panose="020B0609020204030204" charset="0"/>
              </a:rPr>
              <a:t>{name}, </a:t>
            </a:r>
            <a:r>
              <a:rPr lang="zh-CN" altLang="en-US" sz="1600" dirty="0">
                <a:latin typeface="Consolas" panose="020B0609020204030204" charset="0"/>
              </a:rPr>
              <a:t>地址 </a:t>
            </a:r>
            <a:r>
              <a:rPr lang="en-US" altLang="zh-CN" sz="1600" dirty="0">
                <a:latin typeface="Consolas" panose="020B0609020204030204" charset="0"/>
              </a:rPr>
              <a:t>{</a:t>
            </a:r>
            <a:r>
              <a:rPr lang="en-US" altLang="zh-CN" sz="1600" dirty="0" err="1">
                <a:latin typeface="Consolas" panose="020B0609020204030204" charset="0"/>
              </a:rPr>
              <a:t>url</a:t>
            </a:r>
            <a:r>
              <a:rPr lang="en-US" altLang="zh-CN" sz="1600" dirty="0">
                <a:latin typeface="Consolas" panose="020B0609020204030204" charset="0"/>
              </a:rPr>
              <a:t>}".format(**site)) </a:t>
            </a:r>
          </a:p>
          <a:p>
            <a:pPr marL="0" indent="0">
              <a:spcBef>
                <a:spcPts val="300"/>
              </a:spcBef>
              <a:buClr>
                <a:srgbClr val="FF0000"/>
              </a:buClr>
              <a:buSzPct val="90000"/>
              <a:buNone/>
            </a:pPr>
            <a:r>
              <a:rPr lang="en-US" altLang="zh-CN" sz="1600" dirty="0">
                <a:latin typeface="Consolas" panose="020B0609020204030204" charset="0"/>
              </a:rPr>
              <a:t>&gt;&gt;&gt;</a:t>
            </a:r>
            <a:r>
              <a:rPr lang="en-US" altLang="zh-CN" sz="1600" dirty="0">
                <a:solidFill>
                  <a:srgbClr val="FF0000"/>
                </a:solidFill>
                <a:latin typeface="Consolas" panose="020B0609020204030204" charset="0"/>
              </a:rPr>
              <a:t># </a:t>
            </a:r>
            <a:r>
              <a:rPr lang="zh-CN" altLang="en-US" sz="1600" dirty="0">
                <a:solidFill>
                  <a:srgbClr val="FF0000"/>
                </a:solidFill>
                <a:latin typeface="Consolas" panose="020B0609020204030204" charset="0"/>
              </a:rPr>
              <a:t>通过列表索引设置参数 </a:t>
            </a:r>
            <a:endParaRPr lang="en-US" altLang="zh-CN" sz="1600" dirty="0">
              <a:solidFill>
                <a:srgbClr val="FF0000"/>
              </a:solidFill>
              <a:latin typeface="Consolas" panose="020B0609020204030204" charset="0"/>
            </a:endParaRPr>
          </a:p>
          <a:p>
            <a:pPr marL="0" indent="0">
              <a:spcBef>
                <a:spcPts val="300"/>
              </a:spcBef>
              <a:buClr>
                <a:srgbClr val="FF0000"/>
              </a:buClr>
              <a:buSzPct val="90000"/>
              <a:buNone/>
            </a:pPr>
            <a:r>
              <a:rPr lang="en-US" altLang="zh-CN" sz="1600" dirty="0">
                <a:latin typeface="Consolas" panose="020B0609020204030204" charset="0"/>
              </a:rPr>
              <a:t>&gt;&gt;&gt;</a:t>
            </a:r>
            <a:r>
              <a:rPr lang="en-US" altLang="zh-CN" sz="1600" dirty="0" err="1">
                <a:latin typeface="Consolas" panose="020B0609020204030204" charset="0"/>
              </a:rPr>
              <a:t>my_list</a:t>
            </a:r>
            <a:r>
              <a:rPr lang="en-US" altLang="zh-CN" sz="1600" dirty="0">
                <a:latin typeface="Consolas" panose="020B0609020204030204" charset="0"/>
              </a:rPr>
              <a:t> = ['</a:t>
            </a:r>
            <a:r>
              <a:rPr lang="zh-CN" altLang="en-US" sz="1600" dirty="0">
                <a:solidFill>
                  <a:srgbClr val="0000FF"/>
                </a:solidFill>
                <a:latin typeface="Consolas" panose="020B0609020204030204" charset="0"/>
              </a:rPr>
              <a:t>合肥工业大学</a:t>
            </a:r>
            <a:r>
              <a:rPr lang="en-US" altLang="zh-CN" sz="1600" dirty="0">
                <a:latin typeface="Consolas" panose="020B0609020204030204" charset="0"/>
              </a:rPr>
              <a:t>', '</a:t>
            </a:r>
            <a:r>
              <a:rPr lang="en-US" altLang="zh-CN" sz="1600" dirty="0">
                <a:solidFill>
                  <a:srgbClr val="0000FF"/>
                </a:solidFill>
                <a:latin typeface="Consolas" panose="020B0609020204030204" charset="0"/>
              </a:rPr>
              <a:t>www.hfut.edu.cn</a:t>
            </a:r>
            <a:r>
              <a:rPr lang="en-US" altLang="zh-CN" sz="1600" dirty="0">
                <a:latin typeface="Consolas" panose="020B0609020204030204" charset="0"/>
              </a:rPr>
              <a:t>'] </a:t>
            </a:r>
          </a:p>
          <a:p>
            <a:pPr marL="0" indent="0">
              <a:spcBef>
                <a:spcPts val="300"/>
              </a:spcBef>
              <a:buClr>
                <a:srgbClr val="FF0000"/>
              </a:buClr>
              <a:buSzPct val="90000"/>
              <a:buNone/>
            </a:pPr>
            <a:r>
              <a:rPr lang="en-US" altLang="zh-CN" sz="1600" dirty="0">
                <a:latin typeface="Consolas" panose="020B0609020204030204" charset="0"/>
              </a:rPr>
              <a:t>&gt;&gt;&gt;print("</a:t>
            </a:r>
            <a:r>
              <a:rPr lang="zh-CN" altLang="en-US" sz="1600" dirty="0">
                <a:latin typeface="Consolas" panose="020B0609020204030204" charset="0"/>
              </a:rPr>
              <a:t>网站名：</a:t>
            </a:r>
            <a:r>
              <a:rPr lang="en-US" altLang="zh-CN" sz="1600" dirty="0">
                <a:latin typeface="Consolas" panose="020B0609020204030204" charset="0"/>
              </a:rPr>
              <a:t>{0[0]}, </a:t>
            </a:r>
            <a:r>
              <a:rPr lang="zh-CN" altLang="en-US" sz="1600" dirty="0">
                <a:latin typeface="Consolas" panose="020B0609020204030204" charset="0"/>
              </a:rPr>
              <a:t>地址 </a:t>
            </a:r>
            <a:r>
              <a:rPr lang="en-US" altLang="zh-CN" sz="1600" dirty="0">
                <a:latin typeface="Consolas" panose="020B0609020204030204" charset="0"/>
              </a:rPr>
              <a:t>{0[1]}".format(</a:t>
            </a:r>
            <a:r>
              <a:rPr lang="en-US" altLang="zh-CN" sz="1600" dirty="0" err="1">
                <a:latin typeface="Consolas" panose="020B0609020204030204" charset="0"/>
              </a:rPr>
              <a:t>my_list</a:t>
            </a:r>
            <a:r>
              <a:rPr lang="en-US" altLang="zh-CN" sz="1600" dirty="0">
                <a:latin typeface="Consolas" panose="020B0609020204030204" charset="0"/>
              </a:rPr>
              <a:t>)) # "0" </a:t>
            </a:r>
            <a:r>
              <a:rPr lang="zh-CN" altLang="en-US" sz="1600" dirty="0">
                <a:latin typeface="Consolas" panose="020B0609020204030204" charset="0"/>
              </a:rPr>
              <a:t>是必须的</a:t>
            </a:r>
          </a:p>
        </p:txBody>
      </p:sp>
      <p:grpSp>
        <p:nvGrpSpPr>
          <p:cNvPr id="6" name="组合 67"/>
          <p:cNvGrpSpPr/>
          <p:nvPr/>
        </p:nvGrpSpPr>
        <p:grpSpPr>
          <a:xfrm>
            <a:off x="611560" y="74943"/>
            <a:ext cx="8134302" cy="699360"/>
            <a:chOff x="936625" y="4178371"/>
            <a:chExt cx="8134302" cy="699360"/>
          </a:xfrm>
        </p:grpSpPr>
        <p:grpSp>
          <p:nvGrpSpPr>
            <p:cNvPr id="7" name="组合 106"/>
            <p:cNvGrpSpPr/>
            <p:nvPr/>
          </p:nvGrpSpPr>
          <p:grpSpPr>
            <a:xfrm>
              <a:off x="936625" y="4178371"/>
              <a:ext cx="8134302" cy="699360"/>
              <a:chOff x="927100" y="4178371"/>
              <a:chExt cx="8134302" cy="699360"/>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1744162" y="4178371"/>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anose="02020603050405020304" pitchFamily="18" charset="0"/>
                    <a:ea typeface="黑体" panose="02010609060101010101" pitchFamily="49" charset="-122"/>
                  </a:rPr>
                  <a:t>2.3 </a:t>
                </a:r>
                <a:r>
                  <a:rPr lang="zh-CN" altLang="en-US" sz="3600" b="1" dirty="0">
                    <a:latin typeface="Times New Roman" panose="02020603050405020304" pitchFamily="18" charset="0"/>
                    <a:ea typeface="黑体" panose="02010609060101010101" pitchFamily="49" charset="-122"/>
                  </a:rPr>
                  <a:t>元组</a:t>
                </a:r>
                <a:endParaRPr lang="zh-CN" altLang="en-US" sz="3600" b="1" dirty="0">
                  <a:latin typeface="黑体" panose="02010609060101010101" pitchFamily="49" charset="-122"/>
                  <a:ea typeface="黑体" panose="02010609060101010101" pitchFamily="49" charset="-122"/>
                </a:endParaRPr>
              </a:p>
            </p:txBody>
          </p:sp>
        </p:grpSp>
        <p:pic>
          <p:nvPicPr>
            <p:cNvPr id="8" name="图片 7" descr="无标题.png"/>
            <p:cNvPicPr>
              <a:picLocks noChangeAspect="1"/>
            </p:cNvPicPr>
            <p:nvPr/>
          </p:nvPicPr>
          <p:blipFill>
            <a:blip r:embed="rId3" cstate="print"/>
            <a:stretch>
              <a:fillRect/>
            </a:stretch>
          </p:blipFill>
          <p:spPr>
            <a:xfrm>
              <a:off x="1137949" y="4364064"/>
              <a:ext cx="433676" cy="330989"/>
            </a:xfrm>
            <a:prstGeom prst="rect">
              <a:avLst/>
            </a:prstGeom>
          </p:spPr>
        </p:pic>
      </p:grpSp>
      <p:sp>
        <p:nvSpPr>
          <p:cNvPr id="11" name="矩形 10"/>
          <p:cNvSpPr/>
          <p:nvPr/>
        </p:nvSpPr>
        <p:spPr>
          <a:xfrm>
            <a:off x="387807" y="997510"/>
            <a:ext cx="197361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序列解包</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53</a:t>
            </a:fld>
            <a:endParaRPr lang="zh-CN" altLang="en-US" dirty="0"/>
          </a:p>
        </p:txBody>
      </p:sp>
      <p:pic>
        <p:nvPicPr>
          <p:cNvPr id="5" name="图片 4"/>
          <p:cNvPicPr>
            <a:picLocks noChangeAspect="1"/>
          </p:cNvPicPr>
          <p:nvPr/>
        </p:nvPicPr>
        <p:blipFill>
          <a:blip r:embed="rId4"/>
          <a:stretch>
            <a:fillRect/>
          </a:stretch>
        </p:blipFill>
        <p:spPr>
          <a:xfrm>
            <a:off x="800182" y="4365104"/>
            <a:ext cx="8177670" cy="2174363"/>
          </a:xfrm>
          <a:prstGeom prst="rect">
            <a:avLst/>
          </a:prstGeom>
        </p:spPr>
      </p:pic>
      <p:pic>
        <p:nvPicPr>
          <p:cNvPr id="13" name="图片 12">
            <a:extLst>
              <a:ext uri="{FF2B5EF4-FFF2-40B4-BE49-F238E27FC236}">
                <a16:creationId xmlns:a16="http://schemas.microsoft.com/office/drawing/2014/main" id="{2D00460B-8871-150D-7A11-15AB496328F6}"/>
              </a:ext>
            </a:extLst>
          </p:cNvPr>
          <p:cNvPicPr>
            <a:picLocks noChangeAspect="1"/>
          </p:cNvPicPr>
          <p:nvPr/>
        </p:nvPicPr>
        <p:blipFill>
          <a:blip r:embed="rId5"/>
          <a:stretch>
            <a:fillRect/>
          </a:stretch>
        </p:blipFill>
        <p:spPr>
          <a:xfrm>
            <a:off x="2752468" y="1052736"/>
            <a:ext cx="6413737" cy="720080"/>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6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06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06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806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806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06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806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806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066">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ppt_x"/>
                                          </p:val>
                                        </p:tav>
                                        <p:tav tm="100000">
                                          <p:val>
                                            <p:strVal val="#ppt_x"/>
                                          </p:val>
                                        </p:tav>
                                      </p:tavLst>
                                    </p:anim>
                                    <p:anim calcmode="lin" valueType="num">
                                      <p:cBhvr additive="base">
                                        <p:cTn id="4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uiExpand="1" build="p"/>
      <p:bldP spid="1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文本占位符 73730"/>
          <p:cNvSpPr>
            <a:spLocks noGrp="1"/>
          </p:cNvSpPr>
          <p:nvPr>
            <p:ph idx="1"/>
          </p:nvPr>
        </p:nvSpPr>
        <p:spPr>
          <a:xfrm>
            <a:off x="772233" y="1645978"/>
            <a:ext cx="8229600" cy="4678451"/>
          </a:xfrm>
        </p:spPr>
        <p:txBody>
          <a:bodyPr anchor="t"/>
          <a:lstStyle/>
          <a:p>
            <a:pPr>
              <a:spcBef>
                <a:spcPts val="1200"/>
              </a:spcBef>
              <a:spcAft>
                <a:spcPts val="0"/>
              </a:spcAft>
              <a:buClr>
                <a:srgbClr val="FF0000"/>
              </a:buClr>
              <a:buSzPct val="90000"/>
              <a:buFont typeface="Wingdings" panose="05000000000000000000" pitchFamily="2" charset="2"/>
              <a:buChar char="n"/>
            </a:pPr>
            <a:r>
              <a:rPr lang="zh-CN" altLang="en-US" sz="2000" dirty="0">
                <a:latin typeface="宋体" panose="02010600030101010101" pitchFamily="2" charset="-122"/>
              </a:rPr>
              <a:t>生成器推导式的结果是一个</a:t>
            </a:r>
            <a:r>
              <a:rPr lang="zh-CN" altLang="en-US" sz="2000" dirty="0">
                <a:solidFill>
                  <a:srgbClr val="FF0000"/>
                </a:solidFill>
                <a:latin typeface="宋体" panose="02010600030101010101" pitchFamily="2" charset="-122"/>
              </a:rPr>
              <a:t>生成器对象</a:t>
            </a:r>
            <a:r>
              <a:rPr lang="zh-CN" altLang="en-US" sz="2000" dirty="0">
                <a:latin typeface="宋体" panose="02010600030101010101" pitchFamily="2" charset="-122"/>
              </a:rPr>
              <a:t>。</a:t>
            </a:r>
            <a:endParaRPr lang="en-US" altLang="zh-CN" sz="2000" dirty="0">
              <a:latin typeface="宋体" panose="02010600030101010101" pitchFamily="2" charset="-122"/>
            </a:endParaRPr>
          </a:p>
          <a:p>
            <a:pPr>
              <a:spcBef>
                <a:spcPts val="1200"/>
              </a:spcBef>
              <a:spcAft>
                <a:spcPts val="0"/>
              </a:spcAft>
              <a:buClr>
                <a:srgbClr val="FF0000"/>
              </a:buClr>
              <a:buSzPct val="90000"/>
              <a:buFont typeface="Wingdings" panose="05000000000000000000" pitchFamily="2" charset="2"/>
              <a:buChar char="n"/>
            </a:pPr>
            <a:r>
              <a:rPr lang="zh-CN" altLang="en-US" sz="2000" dirty="0">
                <a:latin typeface="宋体" panose="02010600030101010101" pitchFamily="2" charset="-122"/>
              </a:rPr>
              <a:t>使用生成器对象的元素时，可以根据需要将其转化为列表或元组，也可以使用生成器对象</a:t>
            </a:r>
            <a:r>
              <a:rPr lang="en-US" altLang="zh-CN" sz="2000" dirty="0">
                <a:latin typeface="宋体" panose="02010600030101010101" pitchFamily="2" charset="-122"/>
              </a:rPr>
              <a:t>__next__()</a:t>
            </a:r>
            <a:r>
              <a:rPr lang="zh-CN" altLang="en-US" sz="2000" dirty="0">
                <a:latin typeface="宋体" panose="02010600030101010101" pitchFamily="2" charset="-122"/>
              </a:rPr>
              <a:t>方法或内置函数</a:t>
            </a:r>
            <a:r>
              <a:rPr lang="en-US" altLang="zh-CN" sz="2000" dirty="0">
                <a:latin typeface="宋体" panose="02010600030101010101" pitchFamily="2" charset="-122"/>
              </a:rPr>
              <a:t>next()</a:t>
            </a:r>
            <a:r>
              <a:rPr lang="zh-CN" altLang="en-US" sz="2000" dirty="0">
                <a:latin typeface="宋体" panose="02010600030101010101" pitchFamily="2" charset="-122"/>
              </a:rPr>
              <a:t>进行遍历，或者直接将其作为迭代器对象来使用。</a:t>
            </a:r>
            <a:endParaRPr lang="en-US" altLang="zh-CN" sz="2000" dirty="0">
              <a:latin typeface="宋体" panose="02010600030101010101" pitchFamily="2" charset="-122"/>
            </a:endParaRPr>
          </a:p>
          <a:p>
            <a:pPr>
              <a:spcBef>
                <a:spcPts val="1200"/>
              </a:spcBef>
              <a:spcAft>
                <a:spcPts val="0"/>
              </a:spcAft>
              <a:buClr>
                <a:srgbClr val="FF0000"/>
              </a:buClr>
              <a:buSzPct val="90000"/>
              <a:buFont typeface="Wingdings" panose="05000000000000000000" pitchFamily="2" charset="2"/>
              <a:buChar char="n"/>
            </a:pPr>
            <a:r>
              <a:rPr lang="zh-CN" altLang="en-US" sz="2000" dirty="0">
                <a:latin typeface="宋体" panose="02010600030101010101" pitchFamily="2" charset="-122"/>
              </a:rPr>
              <a:t>生成器对象具有</a:t>
            </a:r>
            <a:r>
              <a:rPr lang="zh-CN" altLang="en-US" sz="2000" dirty="0">
                <a:solidFill>
                  <a:srgbClr val="FF0000"/>
                </a:solidFill>
                <a:latin typeface="宋体" panose="02010600030101010101" pitchFamily="2" charset="-122"/>
              </a:rPr>
              <a:t>惰性求值</a:t>
            </a:r>
            <a:r>
              <a:rPr lang="zh-CN" altLang="en-US" sz="2000" dirty="0">
                <a:latin typeface="宋体" panose="02010600030101010101" pitchFamily="2" charset="-122"/>
              </a:rPr>
              <a:t>的特点，只在需要时生成新元素，比列表推导式具有更高的效率，空间占用非常少，尤其适合大数据处理的场合。</a:t>
            </a:r>
          </a:p>
          <a:p>
            <a:pPr>
              <a:spcBef>
                <a:spcPts val="1200"/>
              </a:spcBef>
              <a:spcAft>
                <a:spcPts val="0"/>
              </a:spcAft>
              <a:buClr>
                <a:srgbClr val="FF0000"/>
              </a:buClr>
              <a:buSzPct val="90000"/>
              <a:buFont typeface="Wingdings" panose="05000000000000000000" pitchFamily="2" charset="2"/>
              <a:buChar char="n"/>
            </a:pPr>
            <a:r>
              <a:rPr lang="zh-CN" altLang="en-US" sz="2000" dirty="0">
                <a:latin typeface="宋体" panose="02010600030101010101" pitchFamily="2" charset="-122"/>
              </a:rPr>
              <a:t>不管用哪种方法访问生成器对象，都</a:t>
            </a:r>
            <a:r>
              <a:rPr lang="zh-CN" altLang="en-US" sz="2000" dirty="0">
                <a:solidFill>
                  <a:srgbClr val="FF0000"/>
                </a:solidFill>
                <a:latin typeface="宋体" panose="02010600030101010101" pitchFamily="2" charset="-122"/>
              </a:rPr>
              <a:t>无法再次访问已访问过的元素</a:t>
            </a:r>
            <a:r>
              <a:rPr lang="zh-CN" altLang="en-US" sz="2000" dirty="0">
                <a:latin typeface="宋体" panose="02010600030101010101" pitchFamily="2" charset="-122"/>
              </a:rPr>
              <a:t>。</a:t>
            </a:r>
          </a:p>
          <a:p>
            <a:pPr>
              <a:spcBef>
                <a:spcPts val="600"/>
              </a:spcBef>
              <a:spcAft>
                <a:spcPts val="600"/>
              </a:spcAft>
              <a:buSzPct val="90000"/>
              <a:buFont typeface="Wingdings" panose="05000000000000000000" charset="0"/>
              <a:buChar char="§"/>
            </a:pPr>
            <a:endParaRPr lang="zh-CN" altLang="en-US" sz="1800" dirty="0">
              <a:latin typeface="宋体" panose="02010600030101010101" pitchFamily="2" charset="-122"/>
            </a:endParaRPr>
          </a:p>
        </p:txBody>
      </p:sp>
      <p:grpSp>
        <p:nvGrpSpPr>
          <p:cNvPr id="5" name="组合 67"/>
          <p:cNvGrpSpPr/>
          <p:nvPr/>
        </p:nvGrpSpPr>
        <p:grpSpPr>
          <a:xfrm>
            <a:off x="611560" y="74943"/>
            <a:ext cx="8134302" cy="699360"/>
            <a:chOff x="936625" y="4178371"/>
            <a:chExt cx="8134302" cy="699360"/>
          </a:xfrm>
        </p:grpSpPr>
        <p:grpSp>
          <p:nvGrpSpPr>
            <p:cNvPr id="6" name="组合 106"/>
            <p:cNvGrpSpPr/>
            <p:nvPr/>
          </p:nvGrpSpPr>
          <p:grpSpPr>
            <a:xfrm>
              <a:off x="936625" y="4178371"/>
              <a:ext cx="8134302" cy="699360"/>
              <a:chOff x="927100" y="4178371"/>
              <a:chExt cx="8134302" cy="699360"/>
            </a:xfrm>
          </p:grpSpPr>
          <p:sp>
            <p:nvSpPr>
              <p:cNvPr id="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1744162" y="4178371"/>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anose="02020603050405020304" pitchFamily="18" charset="0"/>
                    <a:ea typeface="黑体" panose="02010609060101010101" pitchFamily="49" charset="-122"/>
                  </a:rPr>
                  <a:t>2.3 </a:t>
                </a:r>
                <a:r>
                  <a:rPr lang="zh-CN" altLang="en-US" sz="3600" b="1" dirty="0">
                    <a:latin typeface="Times New Roman" panose="02020603050405020304" pitchFamily="18" charset="0"/>
                    <a:ea typeface="黑体" panose="02010609060101010101" pitchFamily="49" charset="-122"/>
                  </a:rPr>
                  <a:t>元组</a:t>
                </a:r>
                <a:endParaRPr lang="zh-CN" altLang="en-US" sz="3600" b="1" dirty="0">
                  <a:latin typeface="黑体" panose="02010609060101010101" pitchFamily="49" charset="-122"/>
                  <a:ea typeface="黑体" panose="02010609060101010101" pitchFamily="49" charset="-122"/>
                </a:endParaRP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矩形 9"/>
          <p:cNvSpPr/>
          <p:nvPr/>
        </p:nvSpPr>
        <p:spPr>
          <a:xfrm>
            <a:off x="387807" y="997510"/>
            <a:ext cx="2694969"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生成器推导式</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54</a:t>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1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11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11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1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0627" y="4221088"/>
            <a:ext cx="8229600" cy="4678451"/>
          </a:xfrm>
        </p:spPr>
        <p:txBody>
          <a:bodyPr/>
          <a:lstStyle/>
          <a:p>
            <a:pPr fontAlgn="base">
              <a:buClr>
                <a:srgbClr val="FF0000"/>
              </a:buClr>
              <a:buFont typeface="Wingdings" panose="05000000000000000000" pitchFamily="2" charset="2"/>
              <a:buChar char="n"/>
            </a:pPr>
            <a:r>
              <a:rPr lang="zh-CN" altLang="en-US" sz="2000" b="1" noProof="1"/>
              <a:t>使用</a:t>
            </a:r>
            <a:r>
              <a:rPr lang="en-US" altLang="zh-CN" sz="2000" b="1" noProof="1"/>
              <a:t>for</a:t>
            </a:r>
            <a:r>
              <a:rPr lang="zh-CN" altLang="en-US" sz="2000" b="1" noProof="1"/>
              <a:t>循环直接迭代生成器对象中的元素</a:t>
            </a:r>
          </a:p>
          <a:p>
            <a:pPr marL="0" indent="0">
              <a:buNone/>
            </a:pPr>
            <a:endParaRPr lang="en-US" sz="1350" noProof="1"/>
          </a:p>
          <a:p>
            <a:pPr marL="0" indent="0">
              <a:buNone/>
            </a:pPr>
            <a:r>
              <a:rPr lang="en-US" sz="1600" noProof="1">
                <a:latin typeface="Consolas" panose="020B0609020204030204" charset="0"/>
              </a:rPr>
              <a:t>&gt;&gt;&gt; g = ((i+2)**2 for i in range(10))</a:t>
            </a:r>
          </a:p>
          <a:p>
            <a:pPr marL="0" indent="0">
              <a:buNone/>
            </a:pPr>
            <a:r>
              <a:rPr lang="en-US" sz="1600" noProof="1">
                <a:latin typeface="Consolas" panose="020B0609020204030204" charset="0"/>
              </a:rPr>
              <a:t>&gt;&gt;&gt; for item in g:                #使用循环直接遍历生成器对象中的元素</a:t>
            </a:r>
          </a:p>
          <a:p>
            <a:pPr marL="0" indent="0">
              <a:buNone/>
            </a:pPr>
            <a:r>
              <a:rPr lang="en-US" sz="1600" noProof="1">
                <a:latin typeface="Consolas" panose="020B0609020204030204" charset="0"/>
              </a:rPr>
              <a:t>    print(item, end=' ')</a:t>
            </a:r>
          </a:p>
          <a:p>
            <a:pPr marL="0" indent="0">
              <a:buNone/>
            </a:pPr>
            <a:endParaRPr lang="en-US" sz="1600" noProof="1">
              <a:latin typeface="Consolas" panose="020B0609020204030204" charset="0"/>
            </a:endParaRPr>
          </a:p>
          <a:p>
            <a:pPr marL="0" indent="0">
              <a:buNone/>
            </a:pPr>
            <a:r>
              <a:rPr lang="en-US" sz="1600" noProof="1">
                <a:solidFill>
                  <a:srgbClr val="0000FF"/>
                </a:solidFill>
                <a:latin typeface="Consolas" panose="020B0609020204030204" charset="0"/>
              </a:rPr>
              <a:t>4 9 16 25 36 49 64 81 100 121 </a:t>
            </a:r>
          </a:p>
        </p:txBody>
      </p:sp>
      <p:grpSp>
        <p:nvGrpSpPr>
          <p:cNvPr id="5" name="组合 67"/>
          <p:cNvGrpSpPr/>
          <p:nvPr/>
        </p:nvGrpSpPr>
        <p:grpSpPr>
          <a:xfrm>
            <a:off x="611560" y="74943"/>
            <a:ext cx="8134302" cy="699360"/>
            <a:chOff x="936625" y="4178371"/>
            <a:chExt cx="8134302" cy="699360"/>
          </a:xfrm>
        </p:grpSpPr>
        <p:grpSp>
          <p:nvGrpSpPr>
            <p:cNvPr id="6" name="组合 106"/>
            <p:cNvGrpSpPr/>
            <p:nvPr/>
          </p:nvGrpSpPr>
          <p:grpSpPr>
            <a:xfrm>
              <a:off x="936625" y="4178371"/>
              <a:ext cx="8134302" cy="699360"/>
              <a:chOff x="927100" y="4178371"/>
              <a:chExt cx="8134302" cy="699360"/>
            </a:xfrm>
          </p:grpSpPr>
          <p:sp>
            <p:nvSpPr>
              <p:cNvPr id="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1744162" y="4178371"/>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anose="02020603050405020304" pitchFamily="18" charset="0"/>
                    <a:ea typeface="黑体" panose="02010609060101010101" pitchFamily="49" charset="-122"/>
                  </a:rPr>
                  <a:t>2.3 </a:t>
                </a:r>
                <a:r>
                  <a:rPr lang="zh-CN" altLang="en-US" sz="3600" b="1" dirty="0">
                    <a:latin typeface="Times New Roman" panose="02020603050405020304" pitchFamily="18" charset="0"/>
                    <a:ea typeface="黑体" panose="02010609060101010101" pitchFamily="49" charset="-122"/>
                  </a:rPr>
                  <a:t>元组</a:t>
                </a:r>
                <a:endParaRPr lang="zh-CN" altLang="en-US" sz="3600" b="1" dirty="0">
                  <a:latin typeface="黑体" panose="02010609060101010101" pitchFamily="49" charset="-122"/>
                  <a:ea typeface="黑体" panose="02010609060101010101" pitchFamily="49" charset="-122"/>
                </a:endParaRP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矩形 9"/>
          <p:cNvSpPr/>
          <p:nvPr/>
        </p:nvSpPr>
        <p:spPr>
          <a:xfrm>
            <a:off x="387807" y="997510"/>
            <a:ext cx="6402778"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生成器推导式</a:t>
            </a:r>
            <a:r>
              <a:rPr lang="en-US" altLang="zh-CN" sz="2800" b="1" dirty="0">
                <a:latin typeface="Times New Roman" panose="02020603050405020304" pitchFamily="18" charset="0"/>
                <a:ea typeface="仿宋" panose="02010609060101010101" pitchFamily="49" charset="-122"/>
              </a:rPr>
              <a:t>(</a:t>
            </a:r>
            <a:r>
              <a:rPr lang="en-US" altLang="zh-CN" sz="2400" b="1" dirty="0">
                <a:solidFill>
                  <a:srgbClr val="0000FF"/>
                </a:solidFill>
                <a:latin typeface="Times New Roman" panose="02020603050405020304" pitchFamily="18" charset="0"/>
                <a:ea typeface="仿宋" panose="02010609060101010101" pitchFamily="49" charset="-122"/>
              </a:rPr>
              <a:t>generator </a:t>
            </a:r>
            <a:r>
              <a:rPr lang="en-US" altLang="zh-CN" sz="2400" b="1" dirty="0">
                <a:solidFill>
                  <a:srgbClr val="0000FF"/>
                </a:solidFill>
                <a:latin typeface="Times New Roman" panose="02020603050405020304" pitchFamily="18" charset="0"/>
              </a:rPr>
              <a:t>comprehensions</a:t>
            </a:r>
            <a:r>
              <a:rPr lang="en-US" altLang="zh-CN" sz="2800" b="1" dirty="0">
                <a:latin typeface="Times New Roman" panose="02020603050405020304" pitchFamily="18" charset="0"/>
                <a:ea typeface="仿宋" panose="02010609060101010101" pitchFamily="49" charset="-122"/>
              </a:rPr>
              <a:t>)</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1" name="矩形 10"/>
          <p:cNvSpPr/>
          <p:nvPr/>
        </p:nvSpPr>
        <p:spPr>
          <a:xfrm>
            <a:off x="812884" y="1449881"/>
            <a:ext cx="7932978" cy="2677656"/>
          </a:xfrm>
          <a:prstGeom prst="rect">
            <a:avLst/>
          </a:prstGeom>
        </p:spPr>
        <p:txBody>
          <a:bodyPr wrap="square">
            <a:spAutoFit/>
          </a:bodyPr>
          <a:lstStyle/>
          <a:p>
            <a:pPr marL="285750" indent="-285750">
              <a:buClr>
                <a:srgbClr val="FF0000"/>
              </a:buClr>
              <a:buSzPct val="90000"/>
              <a:buFont typeface="Wingdings" panose="05000000000000000000" pitchFamily="2" charset="2"/>
              <a:buChar char="ü"/>
            </a:pPr>
            <a:r>
              <a:rPr lang="en-US" altLang="zh-CN" sz="1400" dirty="0">
                <a:latin typeface="Consolas" panose="020B0609020204030204" charset="0"/>
              </a:rPr>
              <a:t>&gt;&gt;&gt; g = ((i+2)**2 for </a:t>
            </a:r>
            <a:r>
              <a:rPr lang="en-US" altLang="zh-CN" sz="1400" dirty="0" err="1">
                <a:latin typeface="Consolas" panose="020B0609020204030204" charset="0"/>
              </a:rPr>
              <a:t>i</a:t>
            </a:r>
            <a:r>
              <a:rPr lang="en-US" altLang="zh-CN" sz="1400" dirty="0">
                <a:latin typeface="Consolas" panose="020B0609020204030204" charset="0"/>
              </a:rPr>
              <a:t> in range(10)) </a:t>
            </a:r>
            <a:r>
              <a:rPr lang="en-US" altLang="zh-CN" sz="1400" dirty="0">
                <a:solidFill>
                  <a:srgbClr val="0000FF"/>
                </a:solidFill>
                <a:latin typeface="Consolas" panose="020B0609020204030204" charset="0"/>
              </a:rPr>
              <a:t>#</a:t>
            </a:r>
            <a:r>
              <a:rPr lang="en-US" altLang="zh-CN" sz="1400" dirty="0" err="1">
                <a:solidFill>
                  <a:srgbClr val="0000FF"/>
                </a:solidFill>
                <a:latin typeface="Consolas" panose="020B0609020204030204" charset="0"/>
              </a:rPr>
              <a:t>创建生成器对象</a:t>
            </a:r>
            <a:endParaRPr lang="en-US" altLang="zh-CN" sz="1400" dirty="0">
              <a:solidFill>
                <a:srgbClr val="0000FF"/>
              </a:solidFill>
              <a:latin typeface="Consolas" panose="020B0609020204030204" charset="0"/>
            </a:endParaRPr>
          </a:p>
          <a:p>
            <a:pPr>
              <a:buSzPct val="90000"/>
            </a:pPr>
            <a:r>
              <a:rPr lang="en-US" altLang="zh-CN" sz="1400" dirty="0">
                <a:latin typeface="Consolas" panose="020B0609020204030204" charset="0"/>
              </a:rPr>
              <a:t>   &gt;&gt;&gt; g</a:t>
            </a:r>
          </a:p>
          <a:p>
            <a:pPr>
              <a:buSzPct val="90000"/>
            </a:pPr>
            <a:r>
              <a:rPr lang="en-US" altLang="zh-CN" sz="1400" dirty="0">
                <a:solidFill>
                  <a:srgbClr val="0000FF"/>
                </a:solidFill>
                <a:latin typeface="Consolas" panose="020B0609020204030204" charset="0"/>
              </a:rPr>
              <a:t>   &lt;generator object &lt;</a:t>
            </a:r>
            <a:r>
              <a:rPr lang="en-US" altLang="zh-CN" sz="1400" dirty="0" err="1">
                <a:solidFill>
                  <a:srgbClr val="0000FF"/>
                </a:solidFill>
                <a:latin typeface="Consolas" panose="020B0609020204030204" charset="0"/>
              </a:rPr>
              <a:t>genexpr</a:t>
            </a:r>
            <a:r>
              <a:rPr lang="en-US" altLang="zh-CN" sz="1400" dirty="0">
                <a:solidFill>
                  <a:srgbClr val="0000FF"/>
                </a:solidFill>
                <a:latin typeface="Consolas" panose="020B0609020204030204" charset="0"/>
              </a:rPr>
              <a:t>&gt; at 0x0000000003095200&gt;</a:t>
            </a:r>
          </a:p>
          <a:p>
            <a:pPr>
              <a:buSzPct val="90000"/>
            </a:pPr>
            <a:r>
              <a:rPr lang="en-US" altLang="zh-CN" sz="1400" dirty="0">
                <a:latin typeface="Consolas" panose="020B0609020204030204" charset="0"/>
              </a:rPr>
              <a:t>   &gt;&gt;&gt; tuple(g)                          #</a:t>
            </a:r>
            <a:r>
              <a:rPr lang="zh-CN" altLang="en-US" sz="1400" dirty="0">
                <a:latin typeface="Consolas" panose="020B0609020204030204" charset="0"/>
              </a:rPr>
              <a:t>转换为元组</a:t>
            </a:r>
            <a:endParaRPr lang="en-US" altLang="zh-CN" sz="1400" dirty="0">
              <a:latin typeface="Consolas" panose="020B0609020204030204" charset="0"/>
            </a:endParaRPr>
          </a:p>
          <a:p>
            <a:pPr>
              <a:buSzPct val="90000"/>
            </a:pPr>
            <a:r>
              <a:rPr lang="en-US" altLang="zh-CN" sz="1400" dirty="0">
                <a:solidFill>
                  <a:srgbClr val="0000FF"/>
                </a:solidFill>
                <a:latin typeface="Consolas" panose="020B0609020204030204" charset="0"/>
              </a:rPr>
              <a:t>   (4, 9, 16, 25, 36, 49, 64, 81, 100, 121)</a:t>
            </a:r>
          </a:p>
          <a:p>
            <a:pPr>
              <a:buSzPct val="90000"/>
            </a:pPr>
            <a:r>
              <a:rPr lang="en-US" altLang="zh-CN" sz="1400" dirty="0">
                <a:latin typeface="Consolas" panose="020B0609020204030204" charset="0"/>
              </a:rPr>
              <a:t>   &gt;&gt;&gt; list(g)</a:t>
            </a:r>
          </a:p>
          <a:p>
            <a:pPr>
              <a:buSzPct val="90000"/>
            </a:pPr>
            <a:r>
              <a:rPr lang="en-US" altLang="zh-CN" sz="1400" dirty="0">
                <a:solidFill>
                  <a:srgbClr val="0000FF"/>
                </a:solidFill>
                <a:latin typeface="Consolas" panose="020B0609020204030204" charset="0"/>
              </a:rPr>
              <a:t>   [] </a:t>
            </a:r>
          </a:p>
          <a:p>
            <a:pPr>
              <a:buSzPct val="90000"/>
            </a:pPr>
            <a:r>
              <a:rPr lang="en-US" altLang="zh-CN" sz="1400" dirty="0">
                <a:latin typeface="Consolas" panose="020B0609020204030204" charset="0"/>
              </a:rPr>
              <a:t>   &gt;&gt;&gt; g = ((i+2)**2 for </a:t>
            </a:r>
            <a:r>
              <a:rPr lang="en-US" altLang="zh-CN" sz="1400" dirty="0" err="1">
                <a:latin typeface="Consolas" panose="020B0609020204030204" charset="0"/>
              </a:rPr>
              <a:t>i</a:t>
            </a:r>
            <a:r>
              <a:rPr lang="en-US" altLang="zh-CN" sz="1400" dirty="0">
                <a:latin typeface="Consolas" panose="020B0609020204030204" charset="0"/>
              </a:rPr>
              <a:t> in range(10)) </a:t>
            </a:r>
            <a:r>
              <a:rPr lang="en-US" altLang="zh-CN" sz="1400" dirty="0">
                <a:solidFill>
                  <a:srgbClr val="0000FF"/>
                </a:solidFill>
                <a:latin typeface="Consolas" panose="020B0609020204030204" charset="0"/>
              </a:rPr>
              <a:t>#</a:t>
            </a:r>
            <a:r>
              <a:rPr lang="en-US" altLang="zh-CN" sz="1400" dirty="0" err="1">
                <a:solidFill>
                  <a:srgbClr val="0000FF"/>
                </a:solidFill>
                <a:latin typeface="Consolas" panose="020B0609020204030204" charset="0"/>
              </a:rPr>
              <a:t>重新创建生成器对象</a:t>
            </a:r>
            <a:endParaRPr lang="en-US" altLang="zh-CN" sz="1400" dirty="0">
              <a:solidFill>
                <a:srgbClr val="0000FF"/>
              </a:solidFill>
              <a:latin typeface="Consolas" panose="020B0609020204030204" charset="0"/>
            </a:endParaRPr>
          </a:p>
          <a:p>
            <a:pPr>
              <a:buSzPct val="90000"/>
            </a:pPr>
            <a:r>
              <a:rPr lang="en-US" altLang="zh-CN" sz="1400" dirty="0">
                <a:latin typeface="Consolas" panose="020B0609020204030204" charset="0"/>
              </a:rPr>
              <a:t>   &gt;&gt;&gt; </a:t>
            </a:r>
            <a:r>
              <a:rPr lang="en-US" altLang="zh-CN" sz="1400" dirty="0" err="1">
                <a:latin typeface="Consolas" panose="020B0609020204030204" charset="0"/>
              </a:rPr>
              <a:t>g.__next</a:t>
            </a:r>
            <a:r>
              <a:rPr lang="en-US" altLang="zh-CN" sz="1400" dirty="0">
                <a:latin typeface="Consolas" panose="020B0609020204030204" charset="0"/>
              </a:rPr>
              <a:t>__()                      </a:t>
            </a:r>
            <a:r>
              <a:rPr lang="en-US" altLang="zh-CN" sz="1400" dirty="0">
                <a:solidFill>
                  <a:srgbClr val="0000FF"/>
                </a:solidFill>
                <a:latin typeface="Consolas" panose="020B0609020204030204" charset="0"/>
              </a:rPr>
              <a:t>#</a:t>
            </a:r>
            <a:r>
              <a:rPr lang="en-US" altLang="zh-CN" sz="1400" dirty="0" err="1">
                <a:solidFill>
                  <a:srgbClr val="0000FF"/>
                </a:solidFill>
                <a:latin typeface="Consolas" panose="020B0609020204030204" charset="0"/>
              </a:rPr>
              <a:t>使用生成器对象的</a:t>
            </a:r>
            <a:r>
              <a:rPr lang="en-US" altLang="zh-CN" sz="1400" dirty="0">
                <a:solidFill>
                  <a:srgbClr val="0000FF"/>
                </a:solidFill>
                <a:latin typeface="Consolas" panose="020B0609020204030204" charset="0"/>
              </a:rPr>
              <a:t>__next__()</a:t>
            </a:r>
            <a:r>
              <a:rPr lang="en-US" altLang="zh-CN" sz="1400" dirty="0" err="1">
                <a:solidFill>
                  <a:srgbClr val="0000FF"/>
                </a:solidFill>
                <a:latin typeface="Consolas" panose="020B0609020204030204" charset="0"/>
              </a:rPr>
              <a:t>方法获取元素</a:t>
            </a:r>
            <a:endParaRPr lang="en-US" altLang="zh-CN" sz="1400" dirty="0">
              <a:solidFill>
                <a:srgbClr val="0000FF"/>
              </a:solidFill>
              <a:latin typeface="Consolas" panose="020B0609020204030204" charset="0"/>
            </a:endParaRPr>
          </a:p>
          <a:p>
            <a:pPr>
              <a:buSzPct val="90000"/>
            </a:pPr>
            <a:r>
              <a:rPr lang="en-US" altLang="zh-CN" sz="1400" dirty="0">
                <a:solidFill>
                  <a:srgbClr val="0000FF"/>
                </a:solidFill>
                <a:latin typeface="Consolas" panose="020B0609020204030204" charset="0"/>
              </a:rPr>
              <a:t>   4</a:t>
            </a:r>
          </a:p>
          <a:p>
            <a:pPr>
              <a:buSzPct val="90000"/>
            </a:pPr>
            <a:r>
              <a:rPr lang="en-US" altLang="zh-CN" sz="1400" dirty="0">
                <a:latin typeface="Consolas" panose="020B0609020204030204" charset="0"/>
              </a:rPr>
              <a:t>   &gt;&gt;&gt; next(g)                           </a:t>
            </a:r>
            <a:r>
              <a:rPr lang="en-US" altLang="zh-CN" sz="1400" dirty="0">
                <a:solidFill>
                  <a:srgbClr val="0000FF"/>
                </a:solidFill>
                <a:latin typeface="Consolas" panose="020B0609020204030204" charset="0"/>
              </a:rPr>
              <a:t>#</a:t>
            </a:r>
            <a:r>
              <a:rPr lang="en-US" altLang="zh-CN" sz="1400" dirty="0" err="1">
                <a:solidFill>
                  <a:srgbClr val="0000FF"/>
                </a:solidFill>
                <a:latin typeface="Consolas" panose="020B0609020204030204" charset="0"/>
              </a:rPr>
              <a:t>使用函数next</a:t>
            </a:r>
            <a:r>
              <a:rPr lang="en-US" altLang="zh-CN" sz="1400" dirty="0">
                <a:solidFill>
                  <a:srgbClr val="0000FF"/>
                </a:solidFill>
                <a:latin typeface="Consolas" panose="020B0609020204030204" charset="0"/>
              </a:rPr>
              <a:t>()</a:t>
            </a:r>
            <a:r>
              <a:rPr lang="en-US" altLang="zh-CN" sz="1400" dirty="0" err="1">
                <a:solidFill>
                  <a:srgbClr val="0000FF"/>
                </a:solidFill>
                <a:latin typeface="Consolas" panose="020B0609020204030204" charset="0"/>
              </a:rPr>
              <a:t>获取生成器对象中的元素</a:t>
            </a:r>
            <a:endParaRPr lang="en-US" altLang="zh-CN" sz="1400" dirty="0">
              <a:solidFill>
                <a:srgbClr val="0000FF"/>
              </a:solidFill>
              <a:latin typeface="Consolas" panose="020B0609020204030204" charset="0"/>
            </a:endParaRPr>
          </a:p>
          <a:p>
            <a:pPr>
              <a:buSzPct val="90000"/>
            </a:pPr>
            <a:r>
              <a:rPr lang="en-US" altLang="zh-CN" sz="1400" dirty="0">
                <a:solidFill>
                  <a:srgbClr val="0000FF"/>
                </a:solidFill>
                <a:latin typeface="Consolas" panose="020B0609020204030204" charset="0"/>
              </a:rPr>
              <a:t>   16</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55</a:t>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文本占位符 75778"/>
          <p:cNvSpPr>
            <a:spLocks noGrp="1"/>
          </p:cNvSpPr>
          <p:nvPr>
            <p:ph idx="1"/>
          </p:nvPr>
        </p:nvSpPr>
        <p:spPr>
          <a:xfrm>
            <a:off x="773579" y="1430831"/>
            <a:ext cx="8229600" cy="4678451"/>
          </a:xfrm>
        </p:spPr>
        <p:txBody>
          <a:bodyPr anchor="t"/>
          <a:lstStyle/>
          <a:p>
            <a:pPr>
              <a:lnSpc>
                <a:spcPct val="150000"/>
              </a:lnSpc>
              <a:spcBef>
                <a:spcPts val="600"/>
              </a:spcBef>
              <a:buClr>
                <a:srgbClr val="FF0000"/>
              </a:buClr>
              <a:buSzPct val="90000"/>
              <a:buFont typeface="Wingdings" panose="05000000000000000000" pitchFamily="2" charset="2"/>
              <a:buChar char="n"/>
            </a:pPr>
            <a:r>
              <a:rPr lang="zh-CN" altLang="en-US" sz="2400" b="1" dirty="0"/>
              <a:t>字典是</a:t>
            </a:r>
            <a:r>
              <a:rPr lang="zh-CN" altLang="en-US" sz="2400" b="1" dirty="0">
                <a:solidFill>
                  <a:srgbClr val="FF0000"/>
                </a:solidFill>
              </a:rPr>
              <a:t>无序、可变</a:t>
            </a:r>
            <a:r>
              <a:rPr lang="zh-CN" altLang="en-US" sz="2400" b="1" dirty="0"/>
              <a:t>序列。</a:t>
            </a:r>
          </a:p>
          <a:p>
            <a:pPr>
              <a:lnSpc>
                <a:spcPct val="150000"/>
              </a:lnSpc>
              <a:spcBef>
                <a:spcPts val="600"/>
              </a:spcBef>
              <a:buClr>
                <a:srgbClr val="FF0000"/>
              </a:buClr>
              <a:buSzPct val="90000"/>
              <a:buFont typeface="Wingdings" panose="05000000000000000000" pitchFamily="2" charset="2"/>
              <a:buChar char="n"/>
            </a:pPr>
            <a:r>
              <a:rPr lang="zh-CN" altLang="en-US" sz="2400" b="1" dirty="0"/>
              <a:t>定义字典时，每个元素的键和值用</a:t>
            </a:r>
            <a:r>
              <a:rPr lang="zh-CN" altLang="en-US" sz="2400" b="1" dirty="0">
                <a:solidFill>
                  <a:srgbClr val="FF0000"/>
                </a:solidFill>
              </a:rPr>
              <a:t>冒号</a:t>
            </a:r>
            <a:r>
              <a:rPr lang="zh-CN" altLang="en-US" sz="2400" b="1" dirty="0"/>
              <a:t>分隔，元素之间用</a:t>
            </a:r>
            <a:r>
              <a:rPr lang="zh-CN" altLang="en-US" sz="2400" b="1" dirty="0">
                <a:solidFill>
                  <a:srgbClr val="FF0000"/>
                </a:solidFill>
              </a:rPr>
              <a:t>逗号</a:t>
            </a:r>
            <a:r>
              <a:rPr lang="zh-CN" altLang="en-US" sz="2400" b="1" dirty="0"/>
              <a:t>分隔，所有的元素放在一对</a:t>
            </a:r>
            <a:r>
              <a:rPr lang="zh-CN" altLang="en-US" sz="2400" b="1" dirty="0">
                <a:solidFill>
                  <a:srgbClr val="FF0000"/>
                </a:solidFill>
              </a:rPr>
              <a:t>大括号</a:t>
            </a:r>
            <a:r>
              <a:rPr lang="zh-CN" altLang="en-US" sz="2400" b="1" dirty="0"/>
              <a:t>“｛｝”中。</a:t>
            </a:r>
          </a:p>
          <a:p>
            <a:pPr>
              <a:lnSpc>
                <a:spcPct val="150000"/>
              </a:lnSpc>
              <a:spcBef>
                <a:spcPts val="600"/>
              </a:spcBef>
              <a:buClr>
                <a:srgbClr val="FF0000"/>
              </a:buClr>
              <a:buSzPct val="90000"/>
              <a:buFont typeface="Wingdings" panose="05000000000000000000" pitchFamily="2" charset="2"/>
              <a:buChar char="n"/>
            </a:pPr>
            <a:r>
              <a:rPr lang="zh-CN" altLang="en-US" sz="2400" b="1" dirty="0"/>
              <a:t>字典中的</a:t>
            </a:r>
            <a:r>
              <a:rPr lang="zh-CN" altLang="en-US" sz="2400" b="1" dirty="0">
                <a:solidFill>
                  <a:srgbClr val="FF0000"/>
                </a:solidFill>
              </a:rPr>
              <a:t>键可以为任意不可变数据</a:t>
            </a:r>
            <a:r>
              <a:rPr lang="zh-CN" altLang="en-US" sz="2400" b="1" dirty="0"/>
              <a:t>，比如整数、实数、复数、字符串、元组等等。</a:t>
            </a:r>
          </a:p>
          <a:p>
            <a:pPr>
              <a:lnSpc>
                <a:spcPct val="150000"/>
              </a:lnSpc>
              <a:spcBef>
                <a:spcPts val="600"/>
              </a:spcBef>
              <a:buClr>
                <a:srgbClr val="FF0000"/>
              </a:buClr>
              <a:buSzPct val="90000"/>
              <a:buFont typeface="Wingdings" panose="05000000000000000000" pitchFamily="2" charset="2"/>
              <a:buChar char="n"/>
            </a:pPr>
            <a:r>
              <a:rPr lang="en-US" altLang="zh-CN" sz="2400" b="1" dirty="0"/>
              <a:t>globals()</a:t>
            </a:r>
            <a:r>
              <a:rPr lang="zh-CN" altLang="en-US" sz="2400" b="1" dirty="0"/>
              <a:t>返回包含当前作用域内所有全局变量和值的字典</a:t>
            </a:r>
          </a:p>
          <a:p>
            <a:pPr>
              <a:lnSpc>
                <a:spcPct val="150000"/>
              </a:lnSpc>
              <a:spcBef>
                <a:spcPts val="600"/>
              </a:spcBef>
              <a:buClr>
                <a:srgbClr val="FF0000"/>
              </a:buClr>
              <a:buSzPct val="90000"/>
              <a:buFont typeface="Wingdings" panose="05000000000000000000" pitchFamily="2" charset="2"/>
              <a:buChar char="n"/>
            </a:pPr>
            <a:r>
              <a:rPr lang="en-US" altLang="zh-CN" sz="2400" b="1" dirty="0"/>
              <a:t>locals()</a:t>
            </a:r>
            <a:r>
              <a:rPr lang="zh-CN" altLang="en-US" sz="2400" b="1" dirty="0"/>
              <a:t>返回包含当前作用域内所有局部变量和值的字典</a:t>
            </a:r>
          </a:p>
        </p:txBody>
      </p:sp>
      <p:grpSp>
        <p:nvGrpSpPr>
          <p:cNvPr id="4" name="组合 109"/>
          <p:cNvGrpSpPr/>
          <p:nvPr/>
        </p:nvGrpSpPr>
        <p:grpSpPr>
          <a:xfrm>
            <a:off x="230535" y="86866"/>
            <a:ext cx="4320480" cy="651944"/>
            <a:chOff x="605162" y="4599564"/>
            <a:chExt cx="4320480" cy="651944"/>
          </a:xfrm>
        </p:grpSpPr>
        <p:sp>
          <p:nvSpPr>
            <p:cNvPr id="5"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6" name="图片 5"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7"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2.4 </a:t>
              </a:r>
              <a:r>
                <a:rPr lang="zh-CN" altLang="en-US" sz="3600" b="1" dirty="0">
                  <a:latin typeface="Times New Roman" panose="02020603050405020304" pitchFamily="18" charset="0"/>
                  <a:ea typeface="黑体" panose="02010609060101010101" pitchFamily="49" charset="-122"/>
                </a:rPr>
                <a:t>字典 </a:t>
              </a:r>
            </a:p>
          </p:txBody>
        </p:sp>
      </p:grpSp>
      <p:sp>
        <p:nvSpPr>
          <p:cNvPr id="9" name="矩形 8"/>
          <p:cNvSpPr/>
          <p:nvPr/>
        </p:nvSpPr>
        <p:spPr>
          <a:xfrm>
            <a:off x="387807" y="997510"/>
            <a:ext cx="3055645"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字典的相关概念</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56</a:t>
            </a:fld>
            <a:endParaRPr lang="zh-CN" altLang="en-US" dirty="0"/>
          </a:p>
        </p:txBody>
      </p:sp>
      <p:sp>
        <p:nvSpPr>
          <p:cNvPr id="3" name="文本框 9">
            <a:extLst>
              <a:ext uri="{FF2B5EF4-FFF2-40B4-BE49-F238E27FC236}">
                <a16:creationId xmlns:a16="http://schemas.microsoft.com/office/drawing/2014/main" id="{BA1D47C3-5F24-A717-8E26-91562F950AF3}"/>
              </a:ext>
            </a:extLst>
          </p:cNvPr>
          <p:cNvSpPr txBox="1"/>
          <p:nvPr/>
        </p:nvSpPr>
        <p:spPr>
          <a:xfrm>
            <a:off x="4427984" y="1015332"/>
            <a:ext cx="4716016" cy="83099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r>
              <a:rPr lang="zh-CN" altLang="en-US" sz="1600" dirty="0"/>
              <a:t>课程思政：</a:t>
            </a:r>
            <a:endParaRPr lang="en-US" altLang="zh-CN" sz="1600" dirty="0"/>
          </a:p>
          <a:p>
            <a:r>
              <a:rPr lang="en-US" altLang="zh-CN" sz="1600" dirty="0"/>
              <a:t>      1</a:t>
            </a:r>
            <a:r>
              <a:rPr lang="zh-CN" altLang="en-US" sz="1600" dirty="0"/>
              <a:t>）复杂数据类型                  </a:t>
            </a:r>
            <a:r>
              <a:rPr lang="en-US" altLang="zh-CN" sz="1600" dirty="0"/>
              <a:t>      2</a:t>
            </a:r>
            <a:r>
              <a:rPr lang="zh-CN" altLang="en-US" sz="1600" dirty="0"/>
              <a:t>）数据结构</a:t>
            </a:r>
            <a:endParaRPr lang="en-US" altLang="zh-CN" sz="1600" dirty="0"/>
          </a:p>
          <a:p>
            <a:r>
              <a:rPr lang="en-US" altLang="zh-CN" sz="1600" dirty="0"/>
              <a:t>      3</a:t>
            </a:r>
            <a:r>
              <a:rPr lang="zh-CN" altLang="en-US" sz="1600" dirty="0"/>
              <a:t>）类的私有成员函数或方法  </a:t>
            </a:r>
            <a:r>
              <a:rPr lang="en-US" altLang="zh-CN" sz="1600" dirty="0"/>
              <a:t>4</a:t>
            </a:r>
            <a:r>
              <a:rPr lang="zh-CN" altLang="en-US" sz="1600" dirty="0"/>
              <a:t>）内置函数支持</a:t>
            </a:r>
            <a:r>
              <a:rPr lang="en-US" altLang="zh-CN" sz="1600" dirty="0"/>
              <a:t>     </a:t>
            </a:r>
            <a:endParaRPr lang="zh-CN" altLang="en-US" sz="1600"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18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18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318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318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318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1+#ppt_w/2"/>
                                          </p:val>
                                        </p:tav>
                                        <p:tav tm="100000">
                                          <p:val>
                                            <p:strVal val="#ppt_x"/>
                                          </p:val>
                                        </p:tav>
                                      </p:tavLst>
                                    </p:anim>
                                    <p:anim calcmode="lin" valueType="num">
                                      <p:cBhvr additive="base">
                                        <p:cTn id="3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t>57</a:t>
            </a:fld>
            <a:endParaRPr lang="zh-CN" altLang="en-US" dirty="0"/>
          </a:p>
        </p:txBody>
      </p:sp>
      <p:graphicFrame>
        <p:nvGraphicFramePr>
          <p:cNvPr id="5" name="表格 4"/>
          <p:cNvGraphicFramePr>
            <a:graphicFrameLocks noGrp="1"/>
          </p:cNvGraphicFramePr>
          <p:nvPr/>
        </p:nvGraphicFramePr>
        <p:xfrm>
          <a:off x="836265" y="1693253"/>
          <a:ext cx="7429500" cy="3836384"/>
        </p:xfrm>
        <a:graphic>
          <a:graphicData uri="http://schemas.openxmlformats.org/drawingml/2006/table">
            <a:tbl>
              <a:tblPr/>
              <a:tblGrid>
                <a:gridCol w="3489325">
                  <a:extLst>
                    <a:ext uri="{9D8B030D-6E8A-4147-A177-3AD203B41FA5}">
                      <a16:colId xmlns:a16="http://schemas.microsoft.com/office/drawing/2014/main" val="20000"/>
                    </a:ext>
                  </a:extLst>
                </a:gridCol>
                <a:gridCol w="3940175">
                  <a:extLst>
                    <a:ext uri="{9D8B030D-6E8A-4147-A177-3AD203B41FA5}">
                      <a16:colId xmlns:a16="http://schemas.microsoft.com/office/drawing/2014/main" val="20001"/>
                    </a:ext>
                  </a:extLst>
                </a:gridCol>
              </a:tblGrid>
              <a:tr h="27022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函数和方法</a:t>
                      </a:r>
                    </a:p>
                  </a:txBody>
                  <a:tcPr marL="68580" marR="68580"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rPr>
                        <a:t>描述</a:t>
                      </a:r>
                    </a:p>
                  </a:txBody>
                  <a:tcPr marL="68580" marR="68580"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7022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&lt;d&gt;.keys()</a:t>
                      </a:r>
                      <a:endParaRPr kumimoji="0" lang="zh-CN"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w="1905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返回所有的键信息</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w="1905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1"/>
                  </a:ext>
                </a:extLst>
              </a:tr>
              <a:tr h="27022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&lt;d&gt;.values()</a:t>
                      </a:r>
                      <a:endParaRPr kumimoji="0" lang="zh-CN"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返回所有的值信息</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27022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&lt;d&gt;.items()</a:t>
                      </a:r>
                      <a:endParaRPr kumimoji="0" lang="zh-CN"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返回所有的键值对</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3"/>
                  </a:ext>
                </a:extLst>
              </a:tr>
              <a:tr h="27022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&lt;d&gt;.get(&lt;key&gt;,&lt;default&gt;)</a:t>
                      </a:r>
                      <a:endParaRPr kumimoji="0" lang="zh-CN" altLang="zh-CN" sz="18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键存在则返回相应值，否则返回默认值</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4"/>
                  </a:ext>
                </a:extLst>
              </a:tr>
              <a:tr h="54044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&lt;d&gt;.pop(&lt;key&gt;,&lt;default&gt;)</a:t>
                      </a:r>
                      <a:endParaRPr kumimoji="0" lang="zh-CN"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键存在则返回相应值，同时删除键值对，否则返回默认值</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5"/>
                  </a:ext>
                </a:extLst>
              </a:tr>
              <a:tr h="54044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&lt;d&gt;.popitem()</a:t>
                      </a:r>
                      <a:endParaRPr kumimoji="0" lang="zh-CN" altLang="zh-CN" sz="18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随机从字典中取出一个键值对，以元组</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(key, value)</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形式返回</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6"/>
                  </a:ext>
                </a:extLst>
              </a:tr>
              <a:tr h="27022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&lt;d&gt;.clear()</a:t>
                      </a:r>
                      <a:endParaRPr kumimoji="0" lang="zh-CN"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删除所有的键值对</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7"/>
                  </a:ext>
                </a:extLst>
              </a:tr>
              <a:tr h="27022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del &lt;d&gt;[&lt;key&gt;]</a:t>
                      </a:r>
                      <a:endParaRPr kumimoji="0" lang="zh-CN"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删除字典中某一个键值对</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8"/>
                  </a:ext>
                </a:extLst>
              </a:tr>
              <a:tr h="27022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&lt;key&gt; in &lt;d&gt;</a:t>
                      </a:r>
                      <a:endParaRPr kumimoji="0" lang="zh-CN"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如果键在字典中返回</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True</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，否则返回</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False</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bl>
          </a:graphicData>
        </a:graphic>
      </p:graphicFrame>
      <p:grpSp>
        <p:nvGrpSpPr>
          <p:cNvPr id="6" name="组合 109"/>
          <p:cNvGrpSpPr/>
          <p:nvPr/>
        </p:nvGrpSpPr>
        <p:grpSpPr>
          <a:xfrm>
            <a:off x="230535" y="86866"/>
            <a:ext cx="4320480" cy="651944"/>
            <a:chOff x="605162" y="4599564"/>
            <a:chExt cx="4320480" cy="651944"/>
          </a:xfrm>
        </p:grpSpPr>
        <p:sp>
          <p:nvSpPr>
            <p:cNvPr id="7"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2.4 </a:t>
              </a:r>
              <a:r>
                <a:rPr lang="zh-CN" altLang="en-US" sz="3600" b="1" dirty="0">
                  <a:latin typeface="Times New Roman" panose="02020603050405020304" pitchFamily="18" charset="0"/>
                  <a:ea typeface="黑体" panose="02010609060101010101" pitchFamily="49" charset="-122"/>
                </a:rPr>
                <a:t>字典 </a:t>
              </a:r>
            </a:p>
          </p:txBody>
        </p:sp>
      </p:grpSp>
      <p:sp>
        <p:nvSpPr>
          <p:cNvPr id="10" name="矩形 9"/>
          <p:cNvSpPr/>
          <p:nvPr/>
        </p:nvSpPr>
        <p:spPr>
          <a:xfrm>
            <a:off x="387807" y="997510"/>
            <a:ext cx="3055645"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字典类型的操作</a:t>
            </a:r>
            <a:endParaRPr lang="en-US" altLang="zh-CN" sz="2800" b="1" dirty="0">
              <a:solidFill>
                <a:srgbClr val="FF0000"/>
              </a:solidFill>
              <a:latin typeface="Times New Roman" panose="02020603050405020304" pitchFamily="18" charset="0"/>
              <a:ea typeface="仿宋" panose="02010609060101010101" pitchFamily="49" charset="-122"/>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文本占位符 76802"/>
          <p:cNvSpPr>
            <a:spLocks noGrp="1"/>
          </p:cNvSpPr>
          <p:nvPr>
            <p:ph idx="1"/>
          </p:nvPr>
        </p:nvSpPr>
        <p:spPr>
          <a:xfrm>
            <a:off x="788412" y="1434553"/>
            <a:ext cx="8229600" cy="4678451"/>
          </a:xfrm>
        </p:spPr>
        <p:txBody>
          <a:bodyPr anchor="t"/>
          <a:lstStyle/>
          <a:p>
            <a:pPr>
              <a:buClr>
                <a:srgbClr val="FF0000"/>
              </a:buClr>
              <a:buSzPct val="90000"/>
              <a:buFont typeface="Wingdings" panose="05000000000000000000" pitchFamily="2" charset="2"/>
              <a:buChar char="n"/>
            </a:pPr>
            <a:r>
              <a:rPr lang="zh-CN" altLang="en-US" sz="2400" b="1" dirty="0"/>
              <a:t>使用</a:t>
            </a:r>
            <a:r>
              <a:rPr lang="en-US" altLang="zh-CN" sz="2400" b="1" dirty="0"/>
              <a:t>=</a:t>
            </a:r>
            <a:r>
              <a:rPr lang="zh-CN" altLang="en-US" sz="2400" b="1" dirty="0"/>
              <a:t>将一个字典赋值给一个变量</a:t>
            </a:r>
          </a:p>
          <a:p>
            <a:pPr>
              <a:spcBef>
                <a:spcPts val="0"/>
              </a:spcBef>
              <a:buClr>
                <a:srgbClr val="008000"/>
              </a:buClr>
              <a:buSzPct val="90000"/>
              <a:buNone/>
            </a:pPr>
            <a:endParaRPr lang="en-US" altLang="zh-CN" sz="1500" dirty="0"/>
          </a:p>
          <a:p>
            <a:pPr lvl="1">
              <a:buClr>
                <a:srgbClr val="FF0000"/>
              </a:buClr>
              <a:buSzPct val="90000"/>
              <a:buFont typeface="Wingdings" panose="05000000000000000000" pitchFamily="2" charset="2"/>
              <a:buChar char="ü"/>
            </a:pPr>
            <a:r>
              <a:rPr lang="en-US" altLang="zh-CN" sz="1400" dirty="0">
                <a:latin typeface="Consolas" panose="020B0609020204030204" charset="0"/>
              </a:rPr>
              <a:t>&gt;&gt;&gt; a_dict = {'server': 'db.diveintopython3.org', 'database': '</a:t>
            </a:r>
            <a:r>
              <a:rPr lang="en-US" altLang="zh-CN" sz="1400" dirty="0" err="1">
                <a:latin typeface="Consolas" panose="020B0609020204030204" charset="0"/>
              </a:rPr>
              <a:t>mysql</a:t>
            </a:r>
            <a:r>
              <a:rPr lang="en-US" altLang="zh-CN" sz="1400" dirty="0">
                <a:latin typeface="Consolas" panose="020B0609020204030204" charset="0"/>
              </a:rPr>
              <a:t>'}</a:t>
            </a:r>
          </a:p>
          <a:p>
            <a:pPr>
              <a:buClr>
                <a:srgbClr val="008000"/>
              </a:buClr>
              <a:buSzPct val="90000"/>
              <a:buNone/>
            </a:pPr>
            <a:r>
              <a:rPr lang="en-US" altLang="zh-CN" sz="1400" dirty="0">
                <a:latin typeface="Consolas" panose="020B0609020204030204" charset="0"/>
              </a:rPr>
              <a:t>       &gt;&gt;&gt; a_dict</a:t>
            </a:r>
          </a:p>
          <a:p>
            <a:pPr>
              <a:buClr>
                <a:srgbClr val="3333CC"/>
              </a:buClr>
              <a:buSzPct val="90000"/>
              <a:buNone/>
            </a:pPr>
            <a:r>
              <a:rPr lang="en-US" altLang="zh-CN" sz="1400" dirty="0">
                <a:solidFill>
                  <a:srgbClr val="00B0F0"/>
                </a:solidFill>
                <a:latin typeface="Consolas" panose="020B0609020204030204" charset="0"/>
              </a:rPr>
              <a:t>       </a:t>
            </a:r>
            <a:r>
              <a:rPr lang="en-US" altLang="zh-CN" sz="1400" dirty="0">
                <a:solidFill>
                  <a:srgbClr val="0000FF"/>
                </a:solidFill>
                <a:latin typeface="Consolas" panose="020B0609020204030204" charset="0"/>
              </a:rPr>
              <a:t>{'database': '</a:t>
            </a:r>
            <a:r>
              <a:rPr lang="en-US" altLang="zh-CN" sz="1400" dirty="0" err="1">
                <a:solidFill>
                  <a:srgbClr val="0000FF"/>
                </a:solidFill>
                <a:latin typeface="Consolas" panose="020B0609020204030204" charset="0"/>
              </a:rPr>
              <a:t>mysql</a:t>
            </a:r>
            <a:r>
              <a:rPr lang="en-US" altLang="zh-CN" sz="1400" dirty="0">
                <a:solidFill>
                  <a:srgbClr val="0000FF"/>
                </a:solidFill>
                <a:latin typeface="Consolas" panose="020B0609020204030204" charset="0"/>
              </a:rPr>
              <a:t>', 'server': 'db.diveintopython3.org'}</a:t>
            </a:r>
          </a:p>
          <a:p>
            <a:pPr>
              <a:buClr>
                <a:srgbClr val="3333CC"/>
              </a:buClr>
              <a:buSzPct val="90000"/>
              <a:buNone/>
            </a:pPr>
            <a:r>
              <a:rPr lang="zh-CN" altLang="en-US" sz="1400" dirty="0">
                <a:latin typeface="Consolas" panose="020B0609020204030204" charset="0"/>
              </a:rPr>
              <a:t>       &gt;&gt;&gt; x = {}                               </a:t>
            </a:r>
            <a:r>
              <a:rPr lang="zh-CN" altLang="en-US" sz="1400" dirty="0">
                <a:solidFill>
                  <a:srgbClr val="0000FF"/>
                </a:solidFill>
                <a:latin typeface="Consolas" panose="020B0609020204030204" charset="0"/>
              </a:rPr>
              <a:t>#空字典</a:t>
            </a:r>
          </a:p>
          <a:p>
            <a:pPr>
              <a:buClr>
                <a:srgbClr val="3333CC"/>
              </a:buClr>
              <a:buSzPct val="90000"/>
              <a:buNone/>
            </a:pPr>
            <a:r>
              <a:rPr lang="zh-CN" altLang="en-US" sz="1400" dirty="0">
                <a:latin typeface="Consolas" panose="020B0609020204030204" charset="0"/>
              </a:rPr>
              <a:t>       &gt;&gt;&gt; x</a:t>
            </a:r>
          </a:p>
          <a:p>
            <a:pPr>
              <a:buClr>
                <a:srgbClr val="3333CC"/>
              </a:buClr>
              <a:buSzPct val="90000"/>
              <a:buNone/>
            </a:pPr>
            <a:r>
              <a:rPr lang="zh-CN" altLang="en-US" sz="1400" dirty="0">
                <a:solidFill>
                  <a:srgbClr val="00B0F0"/>
                </a:solidFill>
                <a:latin typeface="Consolas" panose="020B0609020204030204" charset="0"/>
              </a:rPr>
              <a:t>       </a:t>
            </a:r>
            <a:r>
              <a:rPr lang="zh-CN" altLang="en-US" sz="1400" dirty="0">
                <a:solidFill>
                  <a:srgbClr val="0000FF"/>
                </a:solidFill>
                <a:latin typeface="Consolas" panose="020B0609020204030204" charset="0"/>
              </a:rPr>
              <a:t>{}</a:t>
            </a:r>
          </a:p>
        </p:txBody>
      </p:sp>
      <p:grpSp>
        <p:nvGrpSpPr>
          <p:cNvPr id="5" name="组合 109"/>
          <p:cNvGrpSpPr/>
          <p:nvPr/>
        </p:nvGrpSpPr>
        <p:grpSpPr>
          <a:xfrm>
            <a:off x="230535" y="86866"/>
            <a:ext cx="4320480" cy="651944"/>
            <a:chOff x="605162" y="4599564"/>
            <a:chExt cx="4320480" cy="651944"/>
          </a:xfrm>
        </p:grpSpPr>
        <p:sp>
          <p:nvSpPr>
            <p:cNvPr id="6"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7" name="图片 6"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8"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2.4 </a:t>
              </a:r>
              <a:r>
                <a:rPr lang="zh-CN" altLang="en-US" sz="3600" b="1" dirty="0">
                  <a:latin typeface="Times New Roman" panose="02020603050405020304" pitchFamily="18" charset="0"/>
                  <a:ea typeface="黑体" panose="02010609060101010101" pitchFamily="49" charset="-122"/>
                </a:rPr>
                <a:t>字典 </a:t>
              </a:r>
            </a:p>
          </p:txBody>
        </p:sp>
      </p:grpSp>
      <p:sp>
        <p:nvSpPr>
          <p:cNvPr id="9" name="矩形 8"/>
          <p:cNvSpPr/>
          <p:nvPr/>
        </p:nvSpPr>
        <p:spPr>
          <a:xfrm>
            <a:off x="387807" y="997510"/>
            <a:ext cx="341632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字典的创建与删除</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0" name="文本占位符 77826"/>
          <p:cNvSpPr txBox="1"/>
          <p:nvPr/>
        </p:nvSpPr>
        <p:spPr bwMode="auto">
          <a:xfrm>
            <a:off x="788412" y="3773778"/>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buClr>
                <a:srgbClr val="FF0000"/>
              </a:buClr>
              <a:buSzPct val="90000"/>
              <a:buFont typeface="Wingdings" panose="05000000000000000000" pitchFamily="2" charset="2"/>
              <a:buChar char="n"/>
            </a:pPr>
            <a:r>
              <a:rPr lang="zh-CN" altLang="en-US" sz="2400" b="1" dirty="0"/>
              <a:t>使用</a:t>
            </a:r>
            <a:r>
              <a:rPr lang="en-US" altLang="zh-CN" sz="2400" b="1" dirty="0" err="1"/>
              <a:t>dict</a:t>
            </a:r>
            <a:r>
              <a:rPr lang="zh-CN" altLang="en-US" sz="2400" b="1" dirty="0"/>
              <a:t>利用已有数据创建字典</a:t>
            </a:r>
            <a:endParaRPr lang="zh-CN" altLang="en-US" sz="1800" dirty="0"/>
          </a:p>
          <a:p>
            <a:pPr>
              <a:lnSpc>
                <a:spcPct val="80000"/>
              </a:lnSpc>
              <a:buSzPct val="90000"/>
              <a:buFont typeface="Arial" panose="020B0604020202020204" pitchFamily="34" charset="0"/>
              <a:buNone/>
            </a:pPr>
            <a:endParaRPr lang="zh-CN" altLang="en-US" sz="1350" dirty="0"/>
          </a:p>
          <a:p>
            <a:pPr lvl="1">
              <a:spcBef>
                <a:spcPts val="300"/>
              </a:spcBef>
              <a:buClr>
                <a:srgbClr val="FF0000"/>
              </a:buClr>
              <a:buSzPct val="90000"/>
              <a:buFont typeface="Wingdings" panose="05000000000000000000" pitchFamily="2" charset="2"/>
              <a:buChar char="ü"/>
            </a:pPr>
            <a:r>
              <a:rPr lang="zh-CN" altLang="en-US" sz="1400" dirty="0">
                <a:latin typeface="Consolas" panose="020B0609020204030204" charset="0"/>
              </a:rPr>
              <a:t>&gt;&gt;&gt; keys = [</a:t>
            </a:r>
            <a:r>
              <a:rPr lang="en-US" altLang="zh-CN" sz="1400" dirty="0">
                <a:latin typeface="Consolas" panose="020B0609020204030204" charset="0"/>
              </a:rPr>
              <a:t>'</a:t>
            </a:r>
            <a:r>
              <a:rPr lang="zh-CN" altLang="en-US" sz="1400" dirty="0">
                <a:latin typeface="Consolas" panose="020B0609020204030204" charset="0"/>
              </a:rPr>
              <a:t>a</a:t>
            </a:r>
            <a:r>
              <a:rPr lang="en-US" altLang="zh-CN" sz="1400" dirty="0">
                <a:latin typeface="Consolas" panose="020B0609020204030204" charset="0"/>
              </a:rPr>
              <a:t>'</a:t>
            </a:r>
            <a:r>
              <a:rPr lang="zh-CN" altLang="en-US" sz="1400" dirty="0">
                <a:latin typeface="Consolas" panose="020B0609020204030204" charset="0"/>
              </a:rPr>
              <a:t>, </a:t>
            </a:r>
            <a:r>
              <a:rPr lang="en-US" altLang="zh-CN" sz="1400" dirty="0">
                <a:latin typeface="Consolas" panose="020B0609020204030204" charset="0"/>
              </a:rPr>
              <a:t>'</a:t>
            </a:r>
            <a:r>
              <a:rPr lang="zh-CN" altLang="en-US" sz="1400" dirty="0">
                <a:latin typeface="Consolas" panose="020B0609020204030204" charset="0"/>
              </a:rPr>
              <a:t>b</a:t>
            </a:r>
            <a:r>
              <a:rPr lang="en-US" altLang="zh-CN" sz="1400" dirty="0">
                <a:latin typeface="Consolas" panose="020B0609020204030204" charset="0"/>
              </a:rPr>
              <a:t>'</a:t>
            </a:r>
            <a:r>
              <a:rPr lang="zh-CN" altLang="en-US" sz="1400" dirty="0">
                <a:latin typeface="Consolas" panose="020B0609020204030204" charset="0"/>
              </a:rPr>
              <a:t>, </a:t>
            </a:r>
            <a:r>
              <a:rPr lang="en-US" altLang="zh-CN" sz="1400" dirty="0">
                <a:latin typeface="Consolas" panose="020B0609020204030204" charset="0"/>
              </a:rPr>
              <a:t>'</a:t>
            </a:r>
            <a:r>
              <a:rPr lang="zh-CN" altLang="en-US" sz="1400" dirty="0">
                <a:latin typeface="Consolas" panose="020B0609020204030204" charset="0"/>
              </a:rPr>
              <a:t>c</a:t>
            </a:r>
            <a:r>
              <a:rPr lang="en-US" altLang="zh-CN" sz="1400" dirty="0">
                <a:latin typeface="Consolas" panose="020B0609020204030204" charset="0"/>
              </a:rPr>
              <a:t>'</a:t>
            </a:r>
            <a:r>
              <a:rPr lang="zh-CN" altLang="en-US" sz="1400" dirty="0">
                <a:latin typeface="Consolas" panose="020B0609020204030204" charset="0"/>
              </a:rPr>
              <a:t>, </a:t>
            </a:r>
            <a:r>
              <a:rPr lang="en-US" altLang="zh-CN" sz="1400" dirty="0">
                <a:latin typeface="Consolas" panose="020B0609020204030204" charset="0"/>
              </a:rPr>
              <a:t>'</a:t>
            </a:r>
            <a:r>
              <a:rPr lang="zh-CN" altLang="en-US" sz="1400" dirty="0">
                <a:latin typeface="Consolas" panose="020B0609020204030204" charset="0"/>
              </a:rPr>
              <a:t>d</a:t>
            </a:r>
            <a:r>
              <a:rPr lang="en-US" altLang="zh-CN" sz="1400" dirty="0">
                <a:latin typeface="Consolas" panose="020B0609020204030204" charset="0"/>
              </a:rPr>
              <a:t>'</a:t>
            </a:r>
            <a:r>
              <a:rPr lang="zh-CN" altLang="en-US" sz="1400" dirty="0">
                <a:latin typeface="Consolas" panose="020B0609020204030204" charset="0"/>
              </a:rPr>
              <a:t>]</a:t>
            </a:r>
          </a:p>
          <a:p>
            <a:pPr>
              <a:spcBef>
                <a:spcPts val="300"/>
              </a:spcBef>
              <a:buSzPct val="90000"/>
              <a:buFont typeface="Arial" panose="020B0604020202020204" pitchFamily="34" charset="0"/>
              <a:buNone/>
            </a:pPr>
            <a:r>
              <a:rPr lang="zh-CN" altLang="en-US" sz="1400" dirty="0">
                <a:latin typeface="Consolas" panose="020B0609020204030204" charset="0"/>
              </a:rPr>
              <a:t>        &gt;&gt;&gt; values = [1, 2, 3, 4]</a:t>
            </a:r>
          </a:p>
          <a:p>
            <a:pPr>
              <a:spcBef>
                <a:spcPts val="300"/>
              </a:spcBef>
              <a:buSzPct val="90000"/>
              <a:buFont typeface="Arial" panose="020B0604020202020204" pitchFamily="34" charset="0"/>
              <a:buNone/>
            </a:pPr>
            <a:r>
              <a:rPr lang="zh-CN" altLang="en-US" sz="1400" dirty="0">
                <a:latin typeface="Consolas" panose="020B0609020204030204" charset="0"/>
              </a:rPr>
              <a:t>        &gt;&gt;&gt; dictionary = dict(zip(keys, values))</a:t>
            </a:r>
          </a:p>
          <a:p>
            <a:pPr>
              <a:spcBef>
                <a:spcPts val="300"/>
              </a:spcBef>
              <a:buSzPct val="90000"/>
              <a:buFont typeface="Arial" panose="020B0604020202020204" pitchFamily="34" charset="0"/>
              <a:buNone/>
            </a:pPr>
            <a:r>
              <a:rPr lang="zh-CN" altLang="en-US" sz="1400" dirty="0">
                <a:latin typeface="Consolas" panose="020B0609020204030204" charset="0"/>
              </a:rPr>
              <a:t>        &gt;&gt;&gt; dictionary</a:t>
            </a:r>
          </a:p>
          <a:p>
            <a:pPr>
              <a:spcBef>
                <a:spcPts val="300"/>
              </a:spcBef>
              <a:buSzPct val="90000"/>
              <a:buFont typeface="Arial" panose="020B0604020202020204" pitchFamily="34" charset="0"/>
              <a:buNone/>
            </a:pPr>
            <a:r>
              <a:rPr lang="zh-CN" altLang="en-US" sz="1400" dirty="0">
                <a:solidFill>
                  <a:srgbClr val="00B0F0"/>
                </a:solidFill>
                <a:latin typeface="Consolas" panose="020B0609020204030204" charset="0"/>
              </a:rPr>
              <a:t>        </a:t>
            </a:r>
            <a:r>
              <a:rPr lang="zh-CN" altLang="en-US" sz="1400" dirty="0">
                <a:solidFill>
                  <a:srgbClr val="0000FF"/>
                </a:solidFill>
                <a:latin typeface="Consolas" panose="020B0609020204030204" charset="0"/>
              </a:rPr>
              <a:t>{</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rPr>
              <a:t>a</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rPr>
              <a:t>: 1, </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rPr>
              <a:t>c</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rPr>
              <a:t>: 3, </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rPr>
              <a:t>b</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rPr>
              <a:t>: 2, </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rPr>
              <a:t>d</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rPr>
              <a:t>: 4}</a:t>
            </a:r>
          </a:p>
          <a:p>
            <a:pPr>
              <a:spcBef>
                <a:spcPts val="300"/>
              </a:spcBef>
              <a:buSzPct val="90000"/>
              <a:buFont typeface="Arial" panose="020B0604020202020204" pitchFamily="34" charset="0"/>
              <a:buNone/>
            </a:pPr>
            <a:r>
              <a:rPr lang="en-US" altLang="zh-CN" sz="1400" dirty="0">
                <a:latin typeface="Consolas" panose="020B0609020204030204" charset="0"/>
              </a:rPr>
              <a:t>        &gt;&gt;&gt; x = </a:t>
            </a:r>
            <a:r>
              <a:rPr lang="en-US" altLang="zh-CN" sz="1400" dirty="0" err="1">
                <a:latin typeface="Consolas" panose="020B0609020204030204" charset="0"/>
              </a:rPr>
              <a:t>dict</a:t>
            </a:r>
            <a:r>
              <a:rPr lang="en-US" altLang="zh-CN" sz="1400" dirty="0">
                <a:latin typeface="Consolas" panose="020B0609020204030204" charset="0"/>
              </a:rPr>
              <a:t>()                          </a:t>
            </a:r>
            <a:r>
              <a:rPr lang="en-US" altLang="zh-CN" sz="1400" dirty="0">
                <a:solidFill>
                  <a:srgbClr val="0000FF"/>
                </a:solidFill>
                <a:latin typeface="Consolas" panose="020B0609020204030204" charset="0"/>
              </a:rPr>
              <a:t>#</a:t>
            </a:r>
            <a:r>
              <a:rPr lang="en-US" altLang="zh-CN" sz="1400" dirty="0" err="1">
                <a:solidFill>
                  <a:srgbClr val="0000FF"/>
                </a:solidFill>
                <a:latin typeface="Consolas" panose="020B0609020204030204" charset="0"/>
              </a:rPr>
              <a:t>空字典</a:t>
            </a:r>
            <a:endParaRPr lang="en-US" altLang="zh-CN" sz="1400" dirty="0">
              <a:solidFill>
                <a:srgbClr val="0000FF"/>
              </a:solidFill>
              <a:latin typeface="Consolas" panose="020B0609020204030204" charset="0"/>
            </a:endParaRPr>
          </a:p>
          <a:p>
            <a:pPr>
              <a:spcBef>
                <a:spcPts val="300"/>
              </a:spcBef>
              <a:buSzPct val="90000"/>
              <a:buFont typeface="Arial" panose="020B0604020202020204" pitchFamily="34" charset="0"/>
              <a:buNone/>
            </a:pPr>
            <a:r>
              <a:rPr lang="en-US" altLang="zh-CN" sz="1400" dirty="0">
                <a:latin typeface="Consolas" panose="020B0609020204030204" charset="0"/>
              </a:rPr>
              <a:t>        &gt;&gt;&gt; x</a:t>
            </a:r>
          </a:p>
          <a:p>
            <a:pPr>
              <a:spcBef>
                <a:spcPts val="300"/>
              </a:spcBef>
              <a:buSzPct val="90000"/>
              <a:buFont typeface="Arial" panose="020B0604020202020204" pitchFamily="34" charset="0"/>
              <a:buNone/>
            </a:pPr>
            <a:r>
              <a:rPr lang="en-US" altLang="zh-CN" sz="1400" dirty="0">
                <a:solidFill>
                  <a:srgbClr val="00B0F0"/>
                </a:solidFill>
                <a:latin typeface="Consolas" panose="020B0609020204030204" charset="0"/>
              </a:rPr>
              <a:t>        </a:t>
            </a:r>
            <a:r>
              <a:rPr lang="en-US" altLang="zh-CN" sz="1400" dirty="0">
                <a:solidFill>
                  <a:srgbClr val="0000FF"/>
                </a:solidFill>
                <a:latin typeface="Consolas" panose="020B0609020204030204" charset="0"/>
              </a:rPr>
              <a:t>{}</a:t>
            </a:r>
          </a:p>
          <a:p>
            <a:pPr>
              <a:lnSpc>
                <a:spcPct val="80000"/>
              </a:lnSpc>
              <a:buSzPct val="90000"/>
              <a:buFont typeface="Arial" panose="020B0604020202020204" pitchFamily="34" charset="0"/>
              <a:buNone/>
            </a:pPr>
            <a:endParaRPr lang="zh-CN" altLang="en-US" sz="1350" dirty="0"/>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58</a:t>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2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21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421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421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421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4210">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4210">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
                                            <p:txEl>
                                              <p:pRg st="8" end="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0" grpId="0" uiExpand="1" build="p"/>
      <p:bldP spid="9" grpId="0"/>
      <p:bldP spid="1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Content Placeholder 2"/>
          <p:cNvSpPr>
            <a:spLocks noGrp="1"/>
          </p:cNvSpPr>
          <p:nvPr>
            <p:ph idx="1"/>
          </p:nvPr>
        </p:nvSpPr>
        <p:spPr>
          <a:xfrm>
            <a:off x="815871" y="1434553"/>
            <a:ext cx="8229600" cy="1274367"/>
          </a:xfrm>
        </p:spPr>
        <p:txBody>
          <a:bodyPr anchor="t"/>
          <a:lstStyle/>
          <a:p>
            <a:pPr>
              <a:lnSpc>
                <a:spcPct val="80000"/>
              </a:lnSpc>
              <a:buClr>
                <a:srgbClr val="FF0000"/>
              </a:buClr>
              <a:buSzPct val="90000"/>
              <a:buFont typeface="Wingdings" panose="05000000000000000000" pitchFamily="2" charset="2"/>
              <a:buChar char="n"/>
            </a:pPr>
            <a:r>
              <a:rPr lang="zh-CN" altLang="en-US" sz="2400" b="1" dirty="0"/>
              <a:t>使用</a:t>
            </a:r>
            <a:r>
              <a:rPr lang="en-US" altLang="zh-CN" sz="2400" b="1" dirty="0"/>
              <a:t>dict</a:t>
            </a:r>
            <a:r>
              <a:rPr lang="zh-CN" altLang="en-US" sz="2400" b="1" dirty="0"/>
              <a:t>根据给定的键、值创建字典</a:t>
            </a:r>
          </a:p>
          <a:p>
            <a:pPr>
              <a:lnSpc>
                <a:spcPct val="80000"/>
              </a:lnSpc>
              <a:buSzPct val="90000"/>
              <a:buNone/>
            </a:pPr>
            <a:r>
              <a:rPr lang="zh-CN" altLang="en-US" sz="1350" dirty="0">
                <a:latin typeface="Consolas" panose="020B0609020204030204" charset="0"/>
              </a:rPr>
              <a:t>&gt;&gt;&gt; d = dict(name=</a:t>
            </a:r>
            <a:r>
              <a:rPr lang="en-US" altLang="zh-CN" sz="1350" dirty="0">
                <a:latin typeface="Consolas" panose="020B0609020204030204" charset="0"/>
              </a:rPr>
              <a:t>'</a:t>
            </a:r>
            <a:r>
              <a:rPr lang="zh-CN" altLang="en-US" sz="1350" dirty="0">
                <a:latin typeface="Consolas" panose="020B0609020204030204" charset="0"/>
              </a:rPr>
              <a:t>Dong</a:t>
            </a:r>
            <a:r>
              <a:rPr lang="en-US" altLang="zh-CN" sz="1350" dirty="0">
                <a:latin typeface="Consolas" panose="020B0609020204030204" charset="0"/>
              </a:rPr>
              <a:t>'</a:t>
            </a:r>
            <a:r>
              <a:rPr lang="zh-CN" altLang="en-US" sz="1350" dirty="0">
                <a:latin typeface="Consolas" panose="020B0609020204030204" charset="0"/>
              </a:rPr>
              <a:t>, age=37)</a:t>
            </a:r>
          </a:p>
          <a:p>
            <a:pPr>
              <a:lnSpc>
                <a:spcPct val="80000"/>
              </a:lnSpc>
              <a:buSzPct val="90000"/>
              <a:buNone/>
            </a:pPr>
            <a:r>
              <a:rPr lang="zh-CN" altLang="en-US" sz="1350" dirty="0">
                <a:latin typeface="Consolas" panose="020B0609020204030204" charset="0"/>
              </a:rPr>
              <a:t>&gt;&gt;&gt; d</a:t>
            </a:r>
          </a:p>
          <a:p>
            <a:pPr>
              <a:lnSpc>
                <a:spcPct val="80000"/>
              </a:lnSpc>
              <a:buSzPct val="90000"/>
              <a:buNone/>
            </a:pPr>
            <a:r>
              <a:rPr lang="zh-CN" altLang="en-US" sz="1350" dirty="0">
                <a:solidFill>
                  <a:srgbClr val="0000FF"/>
                </a:solidFill>
                <a:latin typeface="Consolas" panose="020B0609020204030204" charset="0"/>
              </a:rPr>
              <a:t>{</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name</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 :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Dong</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 ，age: 37,}</a:t>
            </a:r>
          </a:p>
        </p:txBody>
      </p:sp>
      <p:grpSp>
        <p:nvGrpSpPr>
          <p:cNvPr id="5" name="组合 109"/>
          <p:cNvGrpSpPr/>
          <p:nvPr/>
        </p:nvGrpSpPr>
        <p:grpSpPr>
          <a:xfrm>
            <a:off x="230535" y="86866"/>
            <a:ext cx="4320480" cy="651944"/>
            <a:chOff x="605162" y="4599564"/>
            <a:chExt cx="4320480" cy="651944"/>
          </a:xfrm>
        </p:grpSpPr>
        <p:sp>
          <p:nvSpPr>
            <p:cNvPr id="6"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7" name="图片 6"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8"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2.4 </a:t>
              </a:r>
              <a:r>
                <a:rPr lang="zh-CN" altLang="en-US" sz="3600" b="1" dirty="0">
                  <a:latin typeface="Times New Roman" panose="02020603050405020304" pitchFamily="18" charset="0"/>
                  <a:ea typeface="黑体" panose="02010609060101010101" pitchFamily="49" charset="-122"/>
                </a:rPr>
                <a:t>字典 </a:t>
              </a:r>
            </a:p>
          </p:txBody>
        </p:sp>
      </p:grpSp>
      <p:sp>
        <p:nvSpPr>
          <p:cNvPr id="9" name="矩形 8"/>
          <p:cNvSpPr/>
          <p:nvPr/>
        </p:nvSpPr>
        <p:spPr>
          <a:xfrm>
            <a:off x="387807" y="997510"/>
            <a:ext cx="341632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字典的创建与删除</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0" name="文本占位符 78850"/>
          <p:cNvSpPr txBox="1"/>
          <p:nvPr/>
        </p:nvSpPr>
        <p:spPr bwMode="auto">
          <a:xfrm>
            <a:off x="815871" y="2420888"/>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FF0000"/>
              </a:buClr>
              <a:buSzPct val="90000"/>
              <a:buFont typeface="Wingdings" panose="05000000000000000000" pitchFamily="2" charset="2"/>
              <a:buChar char="n"/>
            </a:pPr>
            <a:r>
              <a:rPr lang="zh-CN" altLang="en-US" sz="2400" b="1" dirty="0"/>
              <a:t>以给定内容为键，创建值为空的字典</a:t>
            </a:r>
          </a:p>
          <a:p>
            <a:pPr>
              <a:buSzPct val="90000"/>
              <a:buFont typeface="Arial" panose="020B0604020202020204" pitchFamily="34" charset="0"/>
              <a:buNone/>
            </a:pPr>
            <a:r>
              <a:rPr lang="zh-CN" altLang="en-US" sz="1350" dirty="0">
                <a:latin typeface="Consolas" panose="020B0609020204030204" charset="0"/>
              </a:rPr>
              <a:t>&gt;&gt;&gt; adict = dict.fromkeys([</a:t>
            </a:r>
            <a:r>
              <a:rPr lang="en-US" altLang="zh-CN" sz="1350" dirty="0">
                <a:latin typeface="Consolas" panose="020B0609020204030204" charset="0"/>
              </a:rPr>
              <a:t>'</a:t>
            </a:r>
            <a:r>
              <a:rPr lang="zh-CN" altLang="en-US" sz="1350" dirty="0">
                <a:latin typeface="Consolas" panose="020B0609020204030204" charset="0"/>
              </a:rPr>
              <a:t>name</a:t>
            </a:r>
            <a:r>
              <a:rPr lang="en-US" altLang="zh-CN" sz="1350" dirty="0">
                <a:latin typeface="Consolas" panose="020B0609020204030204" charset="0"/>
              </a:rPr>
              <a:t>'</a:t>
            </a:r>
            <a:r>
              <a:rPr lang="zh-CN" altLang="en-US" sz="1350" dirty="0">
                <a:latin typeface="Consolas" panose="020B0609020204030204" charset="0"/>
              </a:rPr>
              <a:t>, </a:t>
            </a:r>
            <a:r>
              <a:rPr lang="en-US" altLang="zh-CN" sz="1350" dirty="0">
                <a:latin typeface="Consolas" panose="020B0609020204030204" charset="0"/>
              </a:rPr>
              <a:t>'</a:t>
            </a:r>
            <a:r>
              <a:rPr lang="zh-CN" altLang="en-US" sz="1350" dirty="0">
                <a:latin typeface="Consolas" panose="020B0609020204030204" charset="0"/>
              </a:rPr>
              <a:t>age</a:t>
            </a:r>
            <a:r>
              <a:rPr lang="en-US" altLang="zh-CN" sz="1350" dirty="0">
                <a:latin typeface="Consolas" panose="020B0609020204030204" charset="0"/>
              </a:rPr>
              <a:t>'</a:t>
            </a:r>
            <a:r>
              <a:rPr lang="zh-CN" altLang="en-US" sz="1350" dirty="0">
                <a:latin typeface="Consolas" panose="020B0609020204030204" charset="0"/>
              </a:rPr>
              <a:t>, </a:t>
            </a:r>
            <a:r>
              <a:rPr lang="en-US" altLang="zh-CN" sz="1350" dirty="0">
                <a:latin typeface="Consolas" panose="020B0609020204030204" charset="0"/>
              </a:rPr>
              <a:t>'</a:t>
            </a:r>
            <a:r>
              <a:rPr lang="zh-CN" altLang="en-US" sz="1350" dirty="0">
                <a:latin typeface="Consolas" panose="020B0609020204030204" charset="0"/>
              </a:rPr>
              <a:t>sex</a:t>
            </a:r>
            <a:r>
              <a:rPr lang="en-US" altLang="zh-CN" sz="1350" dirty="0">
                <a:latin typeface="Consolas" panose="020B0609020204030204" charset="0"/>
              </a:rPr>
              <a:t>'</a:t>
            </a:r>
            <a:r>
              <a:rPr lang="zh-CN" altLang="en-US" sz="1350" dirty="0">
                <a:latin typeface="Consolas" panose="020B0609020204030204" charset="0"/>
              </a:rPr>
              <a:t>])</a:t>
            </a:r>
          </a:p>
          <a:p>
            <a:pPr>
              <a:buSzPct val="90000"/>
              <a:buFont typeface="Arial" panose="020B0604020202020204" pitchFamily="34" charset="0"/>
              <a:buNone/>
            </a:pPr>
            <a:r>
              <a:rPr lang="zh-CN" altLang="en-US" sz="1350" dirty="0">
                <a:latin typeface="Consolas" panose="020B0609020204030204" charset="0"/>
              </a:rPr>
              <a:t>&gt;&gt;&gt; adict</a:t>
            </a:r>
          </a:p>
          <a:p>
            <a:pPr>
              <a:buSzPct val="90000"/>
              <a:buFont typeface="Arial" panose="020B0604020202020204" pitchFamily="34" charset="0"/>
              <a:buNone/>
            </a:pPr>
            <a:r>
              <a:rPr lang="zh-CN" altLang="en-US" sz="1350" dirty="0">
                <a:solidFill>
                  <a:srgbClr val="0000FF"/>
                </a:solidFill>
                <a:latin typeface="Consolas" panose="020B0609020204030204" charset="0"/>
              </a:rPr>
              <a:t>{</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age</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 None,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name</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 None,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sex</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 None}</a:t>
            </a:r>
            <a:endParaRPr lang="en-US" altLang="zh-CN" sz="1350" dirty="0">
              <a:solidFill>
                <a:srgbClr val="0000FF"/>
              </a:solidFill>
              <a:latin typeface="Consolas" panose="020B0609020204030204" charset="0"/>
            </a:endParaRPr>
          </a:p>
          <a:p>
            <a:pPr>
              <a:buSzPct val="90000"/>
              <a:buNone/>
            </a:pPr>
            <a:r>
              <a:rPr lang="en-US" altLang="zh-CN" sz="1600" dirty="0"/>
              <a:t>&gt;&gt;&gt; a = </a:t>
            </a:r>
            <a:r>
              <a:rPr lang="en-US" altLang="zh-CN" sz="1600" dirty="0" err="1"/>
              <a:t>dict</a:t>
            </a:r>
            <a:r>
              <a:rPr lang="en-US" altLang="zh-CN" sz="1600" dirty="0"/>
              <a:t>(one=1, two=2, three=3) </a:t>
            </a:r>
          </a:p>
          <a:p>
            <a:pPr>
              <a:buSzPct val="90000"/>
              <a:buNone/>
            </a:pPr>
            <a:r>
              <a:rPr lang="en-US" altLang="zh-CN" sz="1600" dirty="0"/>
              <a:t>&gt;&gt;&gt; b = {'one': 1, 'two': 2, 'three': 3} </a:t>
            </a:r>
          </a:p>
          <a:p>
            <a:pPr>
              <a:buSzPct val="90000"/>
              <a:buNone/>
            </a:pPr>
            <a:r>
              <a:rPr lang="en-US" altLang="zh-CN" sz="1600" dirty="0"/>
              <a:t>&gt;&gt;&gt; c = </a:t>
            </a:r>
            <a:r>
              <a:rPr lang="en-US" altLang="zh-CN" sz="1600" dirty="0" err="1"/>
              <a:t>dict</a:t>
            </a:r>
            <a:r>
              <a:rPr lang="en-US" altLang="zh-CN" sz="1600" dirty="0"/>
              <a:t>(zip(['one', 'two', 'three'], [1, 2, 3])) </a:t>
            </a:r>
          </a:p>
          <a:p>
            <a:pPr>
              <a:buSzPct val="90000"/>
              <a:buNone/>
            </a:pPr>
            <a:r>
              <a:rPr lang="en-US" altLang="zh-CN" sz="1600" dirty="0"/>
              <a:t>&gt;&gt;&gt; d = </a:t>
            </a:r>
            <a:r>
              <a:rPr lang="en-US" altLang="zh-CN" sz="1600" dirty="0" err="1"/>
              <a:t>dict</a:t>
            </a:r>
            <a:r>
              <a:rPr lang="en-US" altLang="zh-CN" sz="1600" dirty="0"/>
              <a:t>([('two', 2), ('one', 1), ('three', 3)]) </a:t>
            </a:r>
          </a:p>
          <a:p>
            <a:pPr>
              <a:buSzPct val="90000"/>
              <a:buNone/>
            </a:pPr>
            <a:r>
              <a:rPr lang="en-US" altLang="zh-CN" sz="1600" dirty="0"/>
              <a:t>&gt;&gt;&gt; e = </a:t>
            </a:r>
            <a:r>
              <a:rPr lang="en-US" altLang="zh-CN" sz="1600" dirty="0" err="1"/>
              <a:t>dict</a:t>
            </a:r>
            <a:r>
              <a:rPr lang="en-US" altLang="zh-CN" sz="1600" dirty="0"/>
              <a:t>({'three': 3, 'one': 1, 'two': 2}) </a:t>
            </a:r>
          </a:p>
          <a:p>
            <a:pPr>
              <a:buSzPct val="90000"/>
              <a:buNone/>
            </a:pPr>
            <a:r>
              <a:rPr lang="en-US" altLang="zh-CN" sz="1600" dirty="0"/>
              <a:t>&gt;&gt;&gt; f = </a:t>
            </a:r>
            <a:r>
              <a:rPr lang="en-US" altLang="zh-CN" sz="1600" dirty="0" err="1"/>
              <a:t>dict</a:t>
            </a:r>
            <a:r>
              <a:rPr lang="en-US" altLang="zh-CN" sz="1600" dirty="0"/>
              <a:t>({'one': 1, 'three': 3}, two=2) </a:t>
            </a:r>
          </a:p>
          <a:p>
            <a:pPr>
              <a:buSzPct val="90000"/>
              <a:buNone/>
            </a:pPr>
            <a:r>
              <a:rPr lang="en-US" altLang="zh-CN" sz="1600" dirty="0"/>
              <a:t>&gt;&gt;&gt; a == b == c == d == e == f </a:t>
            </a:r>
          </a:p>
          <a:p>
            <a:pPr>
              <a:buSzPct val="90000"/>
              <a:buNone/>
            </a:pPr>
            <a:r>
              <a:rPr lang="en-US" altLang="zh-CN" sz="1300" dirty="0">
                <a:solidFill>
                  <a:srgbClr val="0000FF"/>
                </a:solidFill>
              </a:rPr>
              <a:t>True</a:t>
            </a:r>
            <a:endParaRPr lang="zh-CN" altLang="en-US" sz="1300" dirty="0">
              <a:solidFill>
                <a:srgbClr val="0000FF"/>
              </a:solidFill>
              <a:latin typeface="Consolas" panose="020B0609020204030204" charset="0"/>
            </a:endParaRPr>
          </a:p>
          <a:p>
            <a:pPr>
              <a:buSzPct val="90000"/>
              <a:buFont typeface="Arial" panose="020B0604020202020204" pitchFamily="34" charset="0"/>
              <a:buNone/>
            </a:pPr>
            <a:endParaRPr lang="en-US" altLang="zh-CN" sz="1500" dirty="0"/>
          </a:p>
          <a:p>
            <a:pPr>
              <a:buClr>
                <a:srgbClr val="FF0000"/>
              </a:buClr>
              <a:buSzPct val="90000"/>
              <a:buFont typeface="Wingdings" panose="05000000000000000000" pitchFamily="2" charset="2"/>
              <a:buChar char="n"/>
            </a:pPr>
            <a:r>
              <a:rPr lang="zh-CN" altLang="en-US" sz="2400" b="1" dirty="0"/>
              <a:t>可以使用</a:t>
            </a:r>
            <a:r>
              <a:rPr lang="en-US" altLang="zh-CN" sz="2400" b="1" dirty="0"/>
              <a:t>del</a:t>
            </a:r>
            <a:r>
              <a:rPr lang="zh-CN" altLang="en-US" sz="2400" b="1" dirty="0"/>
              <a:t>删除整个字典</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59</a:t>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625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6257">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625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625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7" grpId="0" build="p"/>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占位符 11266"/>
          <p:cNvSpPr>
            <a:spLocks noGrp="1"/>
          </p:cNvSpPr>
          <p:nvPr>
            <p:ph idx="1"/>
          </p:nvPr>
        </p:nvSpPr>
        <p:spPr>
          <a:xfrm>
            <a:off x="285750" y="2069372"/>
            <a:ext cx="8401050" cy="4608513"/>
          </a:xfrm>
        </p:spPr>
        <p:txBody>
          <a:bodyPr anchor="t"/>
          <a:lstStyle/>
          <a:p>
            <a:pPr>
              <a:spcBef>
                <a:spcPts val="600"/>
              </a:spcBef>
              <a:spcAft>
                <a:spcPts val="600"/>
              </a:spcAft>
              <a:buClr>
                <a:srgbClr val="FF0000"/>
              </a:buClr>
              <a:buSzPct val="90000"/>
              <a:buFont typeface="Wingdings" panose="05000000000000000000" pitchFamily="2" charset="2"/>
              <a:buChar char="n"/>
            </a:pPr>
            <a:r>
              <a:rPr lang="zh-CN" altLang="en-US" sz="2000" b="1" dirty="0"/>
              <a:t>列表是</a:t>
            </a:r>
            <a:r>
              <a:rPr lang="en-US" altLang="zh-CN" sz="2000" b="1" dirty="0"/>
              <a:t>Python</a:t>
            </a:r>
            <a:r>
              <a:rPr lang="zh-CN" altLang="en-US" sz="2000" b="1" dirty="0"/>
              <a:t>中内置</a:t>
            </a:r>
            <a:r>
              <a:rPr lang="zh-CN" altLang="en-US" sz="2000" b="1" dirty="0">
                <a:solidFill>
                  <a:srgbClr val="FF0000"/>
                </a:solidFill>
              </a:rPr>
              <a:t>有序、可变</a:t>
            </a:r>
            <a:r>
              <a:rPr lang="zh-CN" altLang="en-US" sz="2000" b="1" dirty="0"/>
              <a:t>序列，列表的所有元素放在一对中括号“</a:t>
            </a:r>
            <a:r>
              <a:rPr lang="en-US" altLang="zh-CN" sz="2000" b="1" dirty="0"/>
              <a:t>[]”</a:t>
            </a:r>
            <a:r>
              <a:rPr lang="zh-CN" altLang="en-US" sz="2000" b="1" dirty="0"/>
              <a:t>中，并使用逗号分隔开；</a:t>
            </a:r>
          </a:p>
          <a:p>
            <a:pPr>
              <a:spcBef>
                <a:spcPts val="600"/>
              </a:spcBef>
              <a:spcAft>
                <a:spcPts val="600"/>
              </a:spcAft>
              <a:buClr>
                <a:srgbClr val="FF0000"/>
              </a:buClr>
              <a:buSzPct val="90000"/>
              <a:buFont typeface="Wingdings" panose="05000000000000000000" pitchFamily="2" charset="2"/>
              <a:buChar char="n"/>
            </a:pPr>
            <a:r>
              <a:rPr lang="zh-CN" altLang="en-US" sz="2000" b="1" dirty="0">
                <a:solidFill>
                  <a:srgbClr val="FF0000"/>
                </a:solidFill>
              </a:rPr>
              <a:t>当列表元素增加或删除时，列表对象自动进行扩展或收缩内存，保证元素之间没有缝隙</a:t>
            </a:r>
            <a:r>
              <a:rPr lang="zh-CN" altLang="en-US" sz="2000" b="1" dirty="0"/>
              <a:t>；</a:t>
            </a:r>
          </a:p>
          <a:p>
            <a:pPr>
              <a:spcBef>
                <a:spcPts val="600"/>
              </a:spcBef>
              <a:spcAft>
                <a:spcPts val="600"/>
              </a:spcAft>
              <a:buClr>
                <a:srgbClr val="FF0000"/>
              </a:buClr>
              <a:buSzPct val="90000"/>
              <a:buFont typeface="Wingdings" panose="05000000000000000000" pitchFamily="2" charset="2"/>
              <a:buChar char="n"/>
            </a:pPr>
            <a:r>
              <a:rPr lang="zh-CN" altLang="en-US" sz="2000" b="1" dirty="0"/>
              <a:t>在Python中，</a:t>
            </a:r>
            <a:r>
              <a:rPr lang="zh-CN" altLang="en-US" sz="2000" b="1" dirty="0">
                <a:solidFill>
                  <a:srgbClr val="FF0000"/>
                </a:solidFill>
              </a:rPr>
              <a:t>一个列表中的数据类型可以各不相同</a:t>
            </a:r>
            <a:endParaRPr lang="en-US" altLang="zh-CN" sz="2000" b="1" dirty="0">
              <a:solidFill>
                <a:srgbClr val="FF0000"/>
              </a:solidFill>
            </a:endParaRPr>
          </a:p>
          <a:p>
            <a:pPr lvl="1">
              <a:spcBef>
                <a:spcPts val="600"/>
              </a:spcBef>
              <a:spcAft>
                <a:spcPts val="600"/>
              </a:spcAft>
              <a:buClr>
                <a:srgbClr val="FF0000"/>
              </a:buClr>
              <a:buSzPct val="90000"/>
              <a:buFont typeface="Wingdings" panose="05000000000000000000" pitchFamily="2" charset="2"/>
              <a:buChar char="l"/>
            </a:pPr>
            <a:r>
              <a:rPr lang="zh-CN" altLang="en-US" sz="2000" b="1" dirty="0"/>
              <a:t>可以同时分别为整数、浮点数、字符串等基本类型，甚至是列表、元组、字典、集合以及其他自定义类型的对象。</a:t>
            </a:r>
            <a:endParaRPr lang="en-US" altLang="zh-CN" sz="2000" b="1" dirty="0"/>
          </a:p>
          <a:p>
            <a:pPr lvl="1">
              <a:spcBef>
                <a:spcPts val="600"/>
              </a:spcBef>
              <a:spcAft>
                <a:spcPts val="600"/>
              </a:spcAft>
              <a:buClr>
                <a:srgbClr val="FF0000"/>
              </a:buClr>
              <a:buSzPct val="90000"/>
              <a:buFont typeface="Wingdings" panose="05000000000000000000" pitchFamily="2" charset="2"/>
              <a:buChar char="ü"/>
            </a:pPr>
            <a:r>
              <a:rPr lang="zh-CN" altLang="en-US" sz="2000" b="1" dirty="0"/>
              <a:t>例如：</a:t>
            </a:r>
          </a:p>
          <a:p>
            <a:pPr>
              <a:lnSpc>
                <a:spcPct val="80000"/>
              </a:lnSpc>
              <a:buSzPct val="90000"/>
              <a:buNone/>
            </a:pPr>
            <a:r>
              <a:rPr lang="en-US" altLang="zh-CN" sz="2000" dirty="0">
                <a:latin typeface="Consolas" panose="020B0609020204030204" charset="0"/>
              </a:rPr>
              <a:t>      [10, 20, 30, 40]</a:t>
            </a:r>
            <a:endParaRPr lang="zh-CN" altLang="en-US" sz="2000" dirty="0">
              <a:latin typeface="Consolas" panose="020B0609020204030204" charset="0"/>
            </a:endParaRPr>
          </a:p>
          <a:p>
            <a:pPr>
              <a:lnSpc>
                <a:spcPct val="80000"/>
              </a:lnSpc>
              <a:buSzPct val="90000"/>
              <a:buNone/>
            </a:pPr>
            <a:r>
              <a:rPr lang="en-US" altLang="zh-CN" sz="2000" dirty="0">
                <a:latin typeface="Consolas" panose="020B0609020204030204" charset="0"/>
              </a:rPr>
              <a:t>      ['frog', 'fish', 'bird']</a:t>
            </a:r>
          </a:p>
          <a:p>
            <a:pPr>
              <a:lnSpc>
                <a:spcPct val="80000"/>
              </a:lnSpc>
              <a:buSzPct val="90000"/>
              <a:buNone/>
            </a:pPr>
            <a:r>
              <a:rPr lang="en-US" altLang="zh-CN" sz="2000" dirty="0">
                <a:latin typeface="Consolas" panose="020B0609020204030204" charset="0"/>
              </a:rPr>
              <a:t>      ['spam', 2.0, 5, [10, 20]]</a:t>
            </a:r>
          </a:p>
          <a:p>
            <a:pPr>
              <a:lnSpc>
                <a:spcPct val="80000"/>
              </a:lnSpc>
              <a:buSzPct val="90000"/>
              <a:buNone/>
            </a:pPr>
            <a:r>
              <a:rPr lang="zh-CN" altLang="en-US" sz="2000" dirty="0">
                <a:latin typeface="Consolas" panose="020B0609020204030204" charset="0"/>
              </a:rPr>
              <a:t>      [[</a:t>
            </a:r>
            <a:r>
              <a:rPr lang="en-US" altLang="zh-CN" sz="2000" dirty="0">
                <a:latin typeface="Consolas" panose="020B0609020204030204" charset="0"/>
              </a:rPr>
              <a:t>'</a:t>
            </a:r>
            <a:r>
              <a:rPr lang="zh-CN" altLang="en-US" sz="2000" dirty="0">
                <a:latin typeface="Consolas" panose="020B0609020204030204" charset="0"/>
              </a:rPr>
              <a:t>file1</a:t>
            </a:r>
            <a:r>
              <a:rPr lang="en-US" altLang="zh-CN" sz="2000" dirty="0">
                <a:latin typeface="Consolas" panose="020B0609020204030204" charset="0"/>
              </a:rPr>
              <a:t>'</a:t>
            </a:r>
            <a:r>
              <a:rPr lang="zh-CN" altLang="en-US" sz="2000" dirty="0">
                <a:latin typeface="Consolas" panose="020B0609020204030204" charset="0"/>
              </a:rPr>
              <a:t>, 200,7], [</a:t>
            </a:r>
            <a:r>
              <a:rPr lang="en-US" altLang="zh-CN" sz="2000" dirty="0">
                <a:latin typeface="Consolas" panose="020B0609020204030204" charset="0"/>
              </a:rPr>
              <a:t>'</a:t>
            </a:r>
            <a:r>
              <a:rPr lang="zh-CN" altLang="en-US" sz="2000" dirty="0">
                <a:latin typeface="Consolas" panose="020B0609020204030204" charset="0"/>
              </a:rPr>
              <a:t>file2</a:t>
            </a:r>
            <a:r>
              <a:rPr lang="en-US" altLang="zh-CN" sz="2000" dirty="0">
                <a:latin typeface="Consolas" panose="020B0609020204030204" charset="0"/>
              </a:rPr>
              <a:t>'</a:t>
            </a:r>
            <a:r>
              <a:rPr lang="zh-CN" altLang="en-US" sz="2000" dirty="0">
                <a:latin typeface="Consolas" panose="020B0609020204030204" charset="0"/>
              </a:rPr>
              <a:t>, 260,9]]</a:t>
            </a:r>
            <a:endParaRPr lang="en-US" altLang="zh-CN" sz="2000" dirty="0">
              <a:latin typeface="Consolas" panose="020B0609020204030204" charset="0"/>
            </a:endParaRPr>
          </a:p>
          <a:p>
            <a:pPr>
              <a:lnSpc>
                <a:spcPct val="80000"/>
              </a:lnSpc>
              <a:buSzPct val="90000"/>
              <a:buFont typeface="Wingdings" panose="05000000000000000000" pitchFamily="2" charset="2"/>
              <a:buChar char="•"/>
            </a:pPr>
            <a:endParaRPr lang="zh-CN" altLang="en-US" sz="2000" dirty="0"/>
          </a:p>
        </p:txBody>
      </p:sp>
      <p:grpSp>
        <p:nvGrpSpPr>
          <p:cNvPr id="4" name="组合 114"/>
          <p:cNvGrpSpPr/>
          <p:nvPr/>
        </p:nvGrpSpPr>
        <p:grpSpPr>
          <a:xfrm>
            <a:off x="-828600" y="76412"/>
            <a:ext cx="6225040" cy="662730"/>
            <a:chOff x="-482927" y="3380765"/>
            <a:chExt cx="6225040" cy="662730"/>
          </a:xfrm>
        </p:grpSpPr>
        <p:grpSp>
          <p:nvGrpSpPr>
            <p:cNvPr id="5" name="组合 105"/>
            <p:cNvGrpSpPr/>
            <p:nvPr/>
          </p:nvGrpSpPr>
          <p:grpSpPr>
            <a:xfrm>
              <a:off x="-482927" y="3380765"/>
              <a:ext cx="6225040" cy="662730"/>
              <a:chOff x="-482927" y="3380765"/>
              <a:chExt cx="6225040" cy="662730"/>
            </a:xfrm>
          </p:grpSpPr>
          <p:sp>
            <p:nvSpPr>
              <p:cNvPr id="7"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8"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6" name="图片 5"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400899" y="963812"/>
            <a:ext cx="380424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a:t>
            </a:r>
            <a:r>
              <a:rPr lang="en-US" altLang="zh-CN" sz="2800" b="1" dirty="0">
                <a:latin typeface="Times New Roman" panose="02020603050405020304" pitchFamily="18" charset="0"/>
                <a:ea typeface="仿宋" panose="02010609060101010101" pitchFamily="49" charset="-122"/>
              </a:rPr>
              <a:t>(</a:t>
            </a:r>
            <a:r>
              <a:rPr lang="en-US" altLang="zh-CN" sz="2800" b="1" dirty="0">
                <a:solidFill>
                  <a:srgbClr val="0000FF"/>
                </a:solidFill>
                <a:latin typeface="Times New Roman" panose="02020603050405020304" pitchFamily="18" charset="0"/>
                <a:ea typeface="仿宋" panose="02010609060101010101" pitchFamily="49" charset="-122"/>
              </a:rPr>
              <a:t>List</a:t>
            </a:r>
            <a:r>
              <a:rPr lang="en-US" altLang="zh-CN" sz="2800" b="1" dirty="0">
                <a:latin typeface="Times New Roman" panose="02020603050405020304" pitchFamily="18" charset="0"/>
                <a:ea typeface="仿宋" panose="02010609060101010101" pitchFamily="49" charset="-122"/>
              </a:rPr>
              <a:t>)</a:t>
            </a:r>
            <a:r>
              <a:rPr lang="zh-CN" altLang="en-US" sz="2800" b="1" dirty="0">
                <a:latin typeface="Times New Roman" panose="02020603050405020304" pitchFamily="18" charset="0"/>
                <a:ea typeface="仿宋" panose="02010609060101010101" pitchFamily="49" charset="-122"/>
              </a:rPr>
              <a:t>的基本概念</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6</a:t>
            </a:fld>
            <a:endParaRPr lang="zh-CN" altLang="en-US" dirty="0"/>
          </a:p>
        </p:txBody>
      </p:sp>
      <p:sp>
        <p:nvSpPr>
          <p:cNvPr id="9" name="文本框 9">
            <a:extLst>
              <a:ext uri="{FF2B5EF4-FFF2-40B4-BE49-F238E27FC236}">
                <a16:creationId xmlns:a16="http://schemas.microsoft.com/office/drawing/2014/main" id="{5ECDE5BF-F291-09AF-2D8C-03428C4C957B}"/>
              </a:ext>
            </a:extLst>
          </p:cNvPr>
          <p:cNvSpPr txBox="1"/>
          <p:nvPr/>
        </p:nvSpPr>
        <p:spPr>
          <a:xfrm>
            <a:off x="4097474" y="904116"/>
            <a:ext cx="5046526" cy="83099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r>
              <a:rPr lang="zh-CN" altLang="en-US" sz="1600" dirty="0"/>
              <a:t>课程思政：</a:t>
            </a:r>
            <a:endParaRPr lang="en-US" altLang="zh-CN" sz="1600" dirty="0"/>
          </a:p>
          <a:p>
            <a:r>
              <a:rPr lang="en-US" altLang="zh-CN" sz="1600" dirty="0"/>
              <a:t>      1</a:t>
            </a:r>
            <a:r>
              <a:rPr lang="zh-CN" altLang="en-US" sz="1600" dirty="0"/>
              <a:t>）复杂数据类型                          </a:t>
            </a:r>
            <a:r>
              <a:rPr lang="en-US" altLang="zh-CN" sz="1600" dirty="0"/>
              <a:t>      2</a:t>
            </a:r>
            <a:r>
              <a:rPr lang="zh-CN" altLang="en-US" sz="1600" dirty="0"/>
              <a:t>）数据结构</a:t>
            </a:r>
            <a:endParaRPr lang="en-US" altLang="zh-CN" sz="1600" dirty="0"/>
          </a:p>
          <a:p>
            <a:r>
              <a:rPr lang="en-US" altLang="zh-CN" sz="1600" dirty="0"/>
              <a:t>      3</a:t>
            </a:r>
            <a:r>
              <a:rPr lang="zh-CN" altLang="en-US" sz="1600" dirty="0"/>
              <a:t>）类的私有成员函数或方法         </a:t>
            </a:r>
            <a:r>
              <a:rPr lang="en-US" altLang="zh-CN" sz="1600" dirty="0"/>
              <a:t> 4</a:t>
            </a:r>
            <a:r>
              <a:rPr lang="zh-CN" altLang="en-US" sz="1600" dirty="0"/>
              <a:t>）内置函数支持</a:t>
            </a:r>
            <a:r>
              <a:rPr lang="en-US" altLang="zh-CN" sz="1600" dirty="0"/>
              <a:t>     </a:t>
            </a:r>
            <a:endParaRPr lang="zh-CN" altLang="en-US" sz="1600"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0">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10">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41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41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1+#ppt_w/2"/>
                                          </p:val>
                                        </p:tav>
                                        <p:tav tm="100000">
                                          <p:val>
                                            <p:strVal val="#ppt_x"/>
                                          </p:val>
                                        </p:tav>
                                      </p:tavLst>
                                    </p:anim>
                                    <p:anim calcmode="lin" valueType="num">
                                      <p:cBhvr additive="base">
                                        <p:cTn id="4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p:bldP spid="10" grpId="0"/>
      <p:bldP spid="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79873"/>
          <p:cNvSpPr>
            <a:spLocks noGrp="1"/>
          </p:cNvSpPr>
          <p:nvPr>
            <p:ph type="title"/>
          </p:nvPr>
        </p:nvSpPr>
        <p:spPr>
          <a:xfrm>
            <a:off x="280164" y="786206"/>
            <a:ext cx="9124315" cy="951865"/>
          </a:xfrm>
        </p:spPr>
        <p:txBody>
          <a:bodyPr anchor="ctr">
            <a:normAutofit/>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字典元素的读取</a:t>
            </a:r>
            <a:endParaRPr lang="en-US" altLang="zh-CN" sz="2800" dirty="0">
              <a:latin typeface="Times New Roman" panose="02020603050405020304" pitchFamily="18" charset="0"/>
              <a:ea typeface="仿宋" panose="02010609060101010101" pitchFamily="49" charset="-122"/>
              <a:cs typeface="+mn-cs"/>
            </a:endParaRPr>
          </a:p>
        </p:txBody>
      </p:sp>
      <p:sp>
        <p:nvSpPr>
          <p:cNvPr id="98306" name="文本占位符 79874"/>
          <p:cNvSpPr>
            <a:spLocks noGrp="1"/>
          </p:cNvSpPr>
          <p:nvPr>
            <p:ph idx="1"/>
          </p:nvPr>
        </p:nvSpPr>
        <p:spPr>
          <a:xfrm>
            <a:off x="617398" y="1556792"/>
            <a:ext cx="8229600" cy="4678451"/>
          </a:xfrm>
        </p:spPr>
        <p:txBody>
          <a:bodyPr anchor="t"/>
          <a:lstStyle/>
          <a:p>
            <a:pPr>
              <a:lnSpc>
                <a:spcPct val="80000"/>
              </a:lnSpc>
              <a:buSzPct val="90000"/>
              <a:buFont typeface="Wingdings" panose="05000000000000000000" charset="0"/>
              <a:buChar char="§"/>
            </a:pPr>
            <a:r>
              <a:rPr lang="zh-CN" altLang="en-US" sz="2400" dirty="0">
                <a:solidFill>
                  <a:srgbClr val="FF0000"/>
                </a:solidFill>
              </a:rPr>
              <a:t>以键作为下标</a:t>
            </a:r>
            <a:r>
              <a:rPr lang="zh-CN" altLang="en-US" sz="2400" dirty="0"/>
              <a:t>可以读取字典元素，若键不存在则抛出异常</a:t>
            </a:r>
          </a:p>
          <a:p>
            <a:pPr>
              <a:lnSpc>
                <a:spcPct val="80000"/>
              </a:lnSpc>
              <a:buSzPct val="90000"/>
              <a:buNone/>
            </a:pPr>
            <a:endParaRPr lang="en-US" altLang="zh-CN" sz="2400" dirty="0"/>
          </a:p>
          <a:p>
            <a:pPr>
              <a:spcBef>
                <a:spcPct val="0"/>
              </a:spcBef>
              <a:buSzPct val="90000"/>
              <a:buNone/>
            </a:pPr>
            <a:r>
              <a:rPr lang="en-US" altLang="zh-CN" sz="1600" dirty="0">
                <a:latin typeface="Consolas" panose="020B0609020204030204" charset="0"/>
              </a:rPr>
              <a:t>&gt;&gt;&gt; aDict = {'</a:t>
            </a:r>
            <a:r>
              <a:rPr lang="en-US" altLang="zh-CN" sz="1600" dirty="0" err="1">
                <a:latin typeface="Consolas" panose="020B0609020204030204" charset="0"/>
              </a:rPr>
              <a:t>name':'Dong</a:t>
            </a:r>
            <a:r>
              <a:rPr lang="en-US" altLang="zh-CN" sz="1600" dirty="0">
                <a:latin typeface="Consolas" panose="020B0609020204030204" charset="0"/>
              </a:rPr>
              <a:t>', '</a:t>
            </a:r>
            <a:r>
              <a:rPr lang="en-US" altLang="zh-CN" sz="1600" dirty="0" err="1">
                <a:latin typeface="Consolas" panose="020B0609020204030204" charset="0"/>
              </a:rPr>
              <a:t>sex':'male</a:t>
            </a:r>
            <a:r>
              <a:rPr lang="en-US" altLang="zh-CN" sz="1600" dirty="0">
                <a:latin typeface="Consolas" panose="020B0609020204030204" charset="0"/>
              </a:rPr>
              <a:t>', 'age':37}</a:t>
            </a:r>
          </a:p>
          <a:p>
            <a:pPr>
              <a:spcBef>
                <a:spcPct val="0"/>
              </a:spcBef>
              <a:buSzPct val="90000"/>
              <a:buNone/>
            </a:pPr>
            <a:r>
              <a:rPr lang="en-US" altLang="zh-CN" sz="1600" dirty="0">
                <a:latin typeface="Consolas" panose="020B0609020204030204" charset="0"/>
              </a:rPr>
              <a:t>&gt;&gt;&gt; </a:t>
            </a:r>
            <a:r>
              <a:rPr lang="en-US" altLang="zh-CN" sz="1600" dirty="0" err="1">
                <a:latin typeface="Consolas" panose="020B0609020204030204" charset="0"/>
              </a:rPr>
              <a:t>aDict</a:t>
            </a:r>
            <a:r>
              <a:rPr lang="en-US" altLang="zh-CN" sz="1600" dirty="0">
                <a:latin typeface="Consolas" panose="020B0609020204030204" charset="0"/>
              </a:rPr>
              <a:t>['name']</a:t>
            </a:r>
          </a:p>
          <a:p>
            <a:pPr>
              <a:spcBef>
                <a:spcPct val="0"/>
              </a:spcBef>
              <a:buSzPct val="90000"/>
              <a:buNone/>
            </a:pPr>
            <a:r>
              <a:rPr lang="en-US" altLang="zh-CN" sz="1600" dirty="0">
                <a:solidFill>
                  <a:srgbClr val="0000FF"/>
                </a:solidFill>
                <a:latin typeface="Consolas" panose="020B0609020204030204" charset="0"/>
              </a:rPr>
              <a:t>'Dong'</a:t>
            </a:r>
          </a:p>
          <a:p>
            <a:pPr>
              <a:spcBef>
                <a:spcPct val="0"/>
              </a:spcBef>
              <a:buSzPct val="90000"/>
              <a:buNone/>
            </a:pPr>
            <a:r>
              <a:rPr lang="en-US" altLang="zh-CN" sz="1600" dirty="0">
                <a:latin typeface="Consolas" panose="020B0609020204030204" charset="0"/>
              </a:rPr>
              <a:t>&gt;&gt;&gt; </a:t>
            </a:r>
            <a:r>
              <a:rPr lang="en-US" altLang="zh-CN" sz="1600" dirty="0" err="1">
                <a:latin typeface="Consolas" panose="020B0609020204030204" charset="0"/>
              </a:rPr>
              <a:t>aDict</a:t>
            </a:r>
            <a:r>
              <a:rPr lang="en-US" altLang="zh-CN" sz="1600" dirty="0">
                <a:latin typeface="Consolas" panose="020B0609020204030204" charset="0"/>
              </a:rPr>
              <a:t>['</a:t>
            </a:r>
            <a:r>
              <a:rPr lang="en-US" altLang="zh-CN" sz="1600" dirty="0" err="1">
                <a:latin typeface="Consolas" panose="020B0609020204030204" charset="0"/>
              </a:rPr>
              <a:t>tel</a:t>
            </a:r>
            <a:r>
              <a:rPr lang="en-US" altLang="zh-CN" sz="1600" dirty="0">
                <a:latin typeface="Consolas" panose="020B0609020204030204" charset="0"/>
              </a:rPr>
              <a:t>']                     #</a:t>
            </a:r>
            <a:r>
              <a:rPr lang="zh-CN" altLang="en-US" sz="1600" dirty="0">
                <a:latin typeface="Consolas" panose="020B0609020204030204" charset="0"/>
              </a:rPr>
              <a:t>键不存在，抛出异常</a:t>
            </a:r>
          </a:p>
          <a:p>
            <a:pPr>
              <a:spcBef>
                <a:spcPct val="0"/>
              </a:spcBef>
              <a:buSzPct val="90000"/>
              <a:buNone/>
            </a:pPr>
            <a:r>
              <a:rPr lang="en-US" altLang="zh-CN" sz="1600" dirty="0">
                <a:solidFill>
                  <a:srgbClr val="FF0000"/>
                </a:solidFill>
                <a:latin typeface="Consolas" panose="020B0609020204030204" charset="0"/>
              </a:rPr>
              <a:t>Traceback (most recent call last):</a:t>
            </a:r>
          </a:p>
          <a:p>
            <a:pPr>
              <a:spcBef>
                <a:spcPct val="0"/>
              </a:spcBef>
              <a:buSzPct val="90000"/>
              <a:buNone/>
            </a:pPr>
            <a:r>
              <a:rPr lang="en-US" altLang="zh-CN" sz="1600" dirty="0">
                <a:solidFill>
                  <a:srgbClr val="FF0000"/>
                </a:solidFill>
                <a:latin typeface="Consolas" panose="020B0609020204030204" charset="0"/>
              </a:rPr>
              <a:t>  File "&lt;pyshell#53&gt;", line 1, in &lt;module&gt;</a:t>
            </a:r>
          </a:p>
          <a:p>
            <a:pPr>
              <a:spcBef>
                <a:spcPct val="0"/>
              </a:spcBef>
              <a:buSzPct val="90000"/>
              <a:buNone/>
            </a:pPr>
            <a:r>
              <a:rPr lang="en-US" altLang="zh-CN" sz="1600" dirty="0">
                <a:solidFill>
                  <a:srgbClr val="FF0000"/>
                </a:solidFill>
                <a:latin typeface="Consolas" panose="020B0609020204030204" charset="0"/>
              </a:rPr>
              <a:t>    </a:t>
            </a:r>
            <a:r>
              <a:rPr lang="en-US" altLang="zh-CN" sz="1600" dirty="0" err="1">
                <a:solidFill>
                  <a:srgbClr val="FF0000"/>
                </a:solidFill>
                <a:latin typeface="Consolas" panose="020B0609020204030204" charset="0"/>
              </a:rPr>
              <a:t>aDict</a:t>
            </a:r>
            <a:r>
              <a:rPr lang="en-US" altLang="zh-CN" sz="1600" dirty="0">
                <a:solidFill>
                  <a:srgbClr val="FF0000"/>
                </a:solidFill>
                <a:latin typeface="Consolas" panose="020B0609020204030204" charset="0"/>
              </a:rPr>
              <a:t>['</a:t>
            </a:r>
            <a:r>
              <a:rPr lang="en-US" altLang="zh-CN" sz="1600" dirty="0" err="1">
                <a:solidFill>
                  <a:srgbClr val="FF0000"/>
                </a:solidFill>
                <a:latin typeface="Consolas" panose="020B0609020204030204" charset="0"/>
              </a:rPr>
              <a:t>tel</a:t>
            </a:r>
            <a:r>
              <a:rPr lang="en-US" altLang="zh-CN" sz="1600" dirty="0">
                <a:solidFill>
                  <a:srgbClr val="FF0000"/>
                </a:solidFill>
                <a:latin typeface="Consolas" panose="020B0609020204030204" charset="0"/>
              </a:rPr>
              <a:t>']</a:t>
            </a:r>
          </a:p>
          <a:p>
            <a:pPr>
              <a:spcBef>
                <a:spcPct val="0"/>
              </a:spcBef>
              <a:buSzPct val="90000"/>
              <a:buNone/>
            </a:pPr>
            <a:r>
              <a:rPr lang="en-US" altLang="zh-CN" sz="1600" dirty="0">
                <a:solidFill>
                  <a:srgbClr val="FF0000"/>
                </a:solidFill>
                <a:latin typeface="Consolas" panose="020B0609020204030204" charset="0"/>
              </a:rPr>
              <a:t>KeyError: '</a:t>
            </a:r>
            <a:r>
              <a:rPr lang="en-US" altLang="zh-CN" sz="1600" dirty="0" err="1">
                <a:solidFill>
                  <a:srgbClr val="FF0000"/>
                </a:solidFill>
                <a:latin typeface="Consolas" panose="020B0609020204030204" charset="0"/>
              </a:rPr>
              <a:t>tel</a:t>
            </a:r>
            <a:r>
              <a:rPr lang="en-US" altLang="zh-CN" sz="1600" dirty="0">
                <a:solidFill>
                  <a:srgbClr val="FF0000"/>
                </a:solidFill>
                <a:latin typeface="Consolas" panose="020B0609020204030204" charset="0"/>
              </a:rPr>
              <a:t>'</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60</a:t>
            </a:fld>
            <a:endParaRPr lang="zh-CN" altLang="en-US" dirty="0"/>
          </a:p>
        </p:txBody>
      </p:sp>
      <p:grpSp>
        <p:nvGrpSpPr>
          <p:cNvPr id="6" name="组合 109"/>
          <p:cNvGrpSpPr/>
          <p:nvPr/>
        </p:nvGrpSpPr>
        <p:grpSpPr>
          <a:xfrm>
            <a:off x="230535" y="86866"/>
            <a:ext cx="4320480" cy="651944"/>
            <a:chOff x="605162" y="4599564"/>
            <a:chExt cx="4320480" cy="651944"/>
          </a:xfrm>
        </p:grpSpPr>
        <p:sp>
          <p:nvSpPr>
            <p:cNvPr id="7"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2.4 </a:t>
              </a:r>
              <a:r>
                <a:rPr lang="zh-CN" altLang="en-US" sz="3600" b="1" dirty="0">
                  <a:latin typeface="Times New Roman" panose="02020603050405020304" pitchFamily="18" charset="0"/>
                  <a:ea typeface="黑体" panose="02010609060101010101" pitchFamily="49" charset="-122"/>
                </a:rPr>
                <a:t>字典 </a:t>
              </a:r>
            </a:p>
          </p:txBody>
        </p:sp>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30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830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830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830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830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830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830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830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830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5" grpId="0"/>
      <p:bldP spid="98306"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文本占位符 80898"/>
          <p:cNvSpPr>
            <a:spLocks noGrp="1"/>
          </p:cNvSpPr>
          <p:nvPr>
            <p:ph idx="1"/>
          </p:nvPr>
        </p:nvSpPr>
        <p:spPr>
          <a:xfrm>
            <a:off x="692031" y="1484784"/>
            <a:ext cx="8229600" cy="4678451"/>
          </a:xfrm>
        </p:spPr>
        <p:txBody>
          <a:bodyPr anchor="t"/>
          <a:lstStyle/>
          <a:p>
            <a:pPr>
              <a:spcBef>
                <a:spcPts val="1200"/>
              </a:spcBef>
              <a:buClr>
                <a:srgbClr val="FF0000"/>
              </a:buClr>
              <a:buSzPct val="90000"/>
              <a:buFont typeface="Wingdings" panose="05000000000000000000" pitchFamily="2" charset="2"/>
              <a:buChar char="n"/>
            </a:pPr>
            <a:r>
              <a:rPr lang="zh-CN" altLang="en-US" sz="2400" dirty="0"/>
              <a:t>使用字典对象的</a:t>
            </a:r>
            <a:r>
              <a:rPr lang="en-US" altLang="zh-CN" sz="2400" dirty="0"/>
              <a:t>get</a:t>
            </a:r>
            <a:r>
              <a:rPr lang="zh-CN" altLang="en-US" sz="2400" dirty="0"/>
              <a:t>方法获取指定键对应的值，并且可以在键不存在的时候返回指定值。</a:t>
            </a:r>
          </a:p>
          <a:p>
            <a:pPr>
              <a:lnSpc>
                <a:spcPct val="90000"/>
              </a:lnSpc>
              <a:buSzPct val="90000"/>
              <a:buNone/>
            </a:pPr>
            <a:endParaRPr lang="en-US" altLang="zh-CN" sz="1500" dirty="0"/>
          </a:p>
          <a:p>
            <a:pPr>
              <a:lnSpc>
                <a:spcPct val="90000"/>
              </a:lnSpc>
              <a:buSzPct val="90000"/>
              <a:buNone/>
            </a:pPr>
            <a:r>
              <a:rPr lang="en-US" altLang="zh-CN" sz="1350" dirty="0">
                <a:latin typeface="Consolas" panose="020B0609020204030204" charset="0"/>
              </a:rPr>
              <a:t>&gt;&gt;&gt; print(</a:t>
            </a:r>
            <a:r>
              <a:rPr lang="en-US" altLang="zh-CN" sz="1350" dirty="0" err="1">
                <a:latin typeface="Consolas" panose="020B0609020204030204" charset="0"/>
              </a:rPr>
              <a:t>aDict.get</a:t>
            </a:r>
            <a:r>
              <a:rPr lang="en-US" altLang="zh-CN" sz="1350" dirty="0">
                <a:latin typeface="Consolas" panose="020B0609020204030204" charset="0"/>
              </a:rPr>
              <a:t>('address'))</a:t>
            </a:r>
          </a:p>
          <a:p>
            <a:pPr>
              <a:lnSpc>
                <a:spcPct val="90000"/>
              </a:lnSpc>
              <a:buSzPct val="90000"/>
              <a:buNone/>
            </a:pPr>
            <a:r>
              <a:rPr lang="en-US" altLang="zh-CN" sz="1350" dirty="0">
                <a:solidFill>
                  <a:srgbClr val="0000FF"/>
                </a:solidFill>
                <a:latin typeface="Consolas" panose="020B0609020204030204" charset="0"/>
              </a:rPr>
              <a:t>None</a:t>
            </a:r>
          </a:p>
          <a:p>
            <a:pPr>
              <a:lnSpc>
                <a:spcPct val="90000"/>
              </a:lnSpc>
              <a:buSzPct val="90000"/>
              <a:buNone/>
            </a:pPr>
            <a:r>
              <a:rPr lang="en-US" altLang="zh-CN" sz="1350" dirty="0">
                <a:latin typeface="Consolas" panose="020B0609020204030204" charset="0"/>
              </a:rPr>
              <a:t>&gt;&gt;&gt; print(</a:t>
            </a:r>
            <a:r>
              <a:rPr lang="en-US" altLang="zh-CN" sz="1350" dirty="0" err="1">
                <a:latin typeface="Consolas" panose="020B0609020204030204" charset="0"/>
              </a:rPr>
              <a:t>aDict.get</a:t>
            </a:r>
            <a:r>
              <a:rPr lang="en-US" altLang="zh-CN" sz="1350" dirty="0">
                <a:latin typeface="Consolas" panose="020B0609020204030204" charset="0"/>
              </a:rPr>
              <a:t>('address', 'SDIBT'))</a:t>
            </a:r>
          </a:p>
          <a:p>
            <a:pPr>
              <a:lnSpc>
                <a:spcPct val="90000"/>
              </a:lnSpc>
              <a:buSzPct val="90000"/>
              <a:buNone/>
            </a:pPr>
            <a:r>
              <a:rPr lang="en-US" altLang="zh-CN" sz="1350" dirty="0">
                <a:solidFill>
                  <a:srgbClr val="0000FF"/>
                </a:solidFill>
                <a:latin typeface="Consolas" panose="020B0609020204030204" charset="0"/>
              </a:rPr>
              <a:t>SDIBT</a:t>
            </a:r>
          </a:p>
          <a:p>
            <a:pPr>
              <a:lnSpc>
                <a:spcPct val="90000"/>
              </a:lnSpc>
              <a:buSzPct val="90000"/>
              <a:buNone/>
            </a:pPr>
            <a:r>
              <a:rPr lang="en-US" altLang="zh-CN" sz="1350" dirty="0">
                <a:latin typeface="Consolas" panose="020B0609020204030204" charset="0"/>
              </a:rPr>
              <a:t>&gt;&gt;&gt; </a:t>
            </a:r>
            <a:r>
              <a:rPr lang="en-US" altLang="zh-CN" sz="1350" dirty="0" err="1">
                <a:latin typeface="Consolas" panose="020B0609020204030204" charset="0"/>
              </a:rPr>
              <a:t>aDict</a:t>
            </a:r>
            <a:r>
              <a:rPr lang="en-US" altLang="zh-CN" sz="1350" dirty="0">
                <a:latin typeface="Consolas" panose="020B0609020204030204" charset="0"/>
              </a:rPr>
              <a:t>['address']='Not Addressed'</a:t>
            </a:r>
            <a:endParaRPr lang="en-US" altLang="zh-CN" sz="1350" dirty="0">
              <a:solidFill>
                <a:srgbClr val="0000FF"/>
              </a:solidFill>
              <a:latin typeface="Consolas" panose="020B0609020204030204" charset="0"/>
            </a:endParaRPr>
          </a:p>
          <a:p>
            <a:pPr>
              <a:lnSpc>
                <a:spcPct val="90000"/>
              </a:lnSpc>
              <a:buSzPct val="90000"/>
              <a:buNone/>
            </a:pPr>
            <a:r>
              <a:rPr lang="en-US" altLang="zh-CN" sz="1350" dirty="0">
                <a:latin typeface="Consolas" panose="020B0609020204030204" charset="0"/>
              </a:rPr>
              <a:t>&gt;&gt;&gt; </a:t>
            </a:r>
            <a:r>
              <a:rPr lang="en-US" altLang="zh-CN" sz="1350" dirty="0" err="1">
                <a:latin typeface="Consolas" panose="020B0609020204030204" charset="0"/>
              </a:rPr>
              <a:t>aDict</a:t>
            </a:r>
            <a:r>
              <a:rPr lang="en-US" altLang="zh-CN" sz="1350" dirty="0">
                <a:latin typeface="Consolas" panose="020B0609020204030204" charset="0"/>
              </a:rPr>
              <a:t>['score'] = </a:t>
            </a:r>
            <a:r>
              <a:rPr lang="en-US" altLang="zh-CN" sz="1350" dirty="0" err="1">
                <a:latin typeface="Consolas" panose="020B0609020204030204" charset="0"/>
              </a:rPr>
              <a:t>aDict.get</a:t>
            </a:r>
            <a:r>
              <a:rPr lang="en-US" altLang="zh-CN" sz="1350" dirty="0">
                <a:latin typeface="Consolas" panose="020B0609020204030204" charset="0"/>
              </a:rPr>
              <a:t>('score',[])      </a:t>
            </a:r>
            <a:r>
              <a:rPr lang="en-US" altLang="zh-CN" sz="1350" dirty="0">
                <a:solidFill>
                  <a:srgbClr val="FF0000"/>
                </a:solidFill>
                <a:latin typeface="Consolas" panose="020B0609020204030204" charset="0"/>
              </a:rPr>
              <a:t>#</a:t>
            </a:r>
            <a:r>
              <a:rPr lang="zh-CN" altLang="en-US" sz="1350" dirty="0">
                <a:solidFill>
                  <a:srgbClr val="FF0000"/>
                </a:solidFill>
                <a:latin typeface="Consolas" panose="020B0609020204030204" charset="0"/>
              </a:rPr>
              <a:t>字典元素的添加</a:t>
            </a:r>
            <a:endParaRPr lang="en-US" altLang="zh-CN" sz="1350" dirty="0">
              <a:solidFill>
                <a:srgbClr val="FF0000"/>
              </a:solidFill>
              <a:latin typeface="Consolas" panose="020B0609020204030204" charset="0"/>
            </a:endParaRPr>
          </a:p>
          <a:p>
            <a:pPr>
              <a:lnSpc>
                <a:spcPct val="90000"/>
              </a:lnSpc>
              <a:buSzPct val="90000"/>
              <a:buNone/>
            </a:pPr>
            <a:r>
              <a:rPr lang="en-US" altLang="zh-CN" sz="1350" dirty="0">
                <a:latin typeface="Consolas" panose="020B0609020204030204" charset="0"/>
              </a:rPr>
              <a:t>&gt;&gt;&gt; </a:t>
            </a:r>
            <a:r>
              <a:rPr lang="en-US" altLang="zh-CN" sz="1350" dirty="0" err="1">
                <a:latin typeface="Consolas" panose="020B0609020204030204" charset="0"/>
              </a:rPr>
              <a:t>aDict</a:t>
            </a:r>
            <a:r>
              <a:rPr lang="en-US" altLang="zh-CN" sz="1350" dirty="0">
                <a:latin typeface="Consolas" panose="020B0609020204030204" charset="0"/>
              </a:rPr>
              <a:t>['score'].append(98)</a:t>
            </a:r>
          </a:p>
          <a:p>
            <a:pPr>
              <a:lnSpc>
                <a:spcPct val="90000"/>
              </a:lnSpc>
              <a:buSzPct val="90000"/>
              <a:buNone/>
            </a:pPr>
            <a:r>
              <a:rPr lang="en-US" altLang="zh-CN" sz="1350" dirty="0">
                <a:latin typeface="Consolas" panose="020B0609020204030204" charset="0"/>
              </a:rPr>
              <a:t>&gt;&gt;&gt; </a:t>
            </a:r>
            <a:r>
              <a:rPr lang="en-US" altLang="zh-CN" sz="1350" dirty="0" err="1">
                <a:latin typeface="Consolas" panose="020B0609020204030204" charset="0"/>
              </a:rPr>
              <a:t>aDict</a:t>
            </a:r>
            <a:r>
              <a:rPr lang="en-US" altLang="zh-CN" sz="1350" dirty="0">
                <a:latin typeface="Consolas" panose="020B0609020204030204" charset="0"/>
              </a:rPr>
              <a:t>['score'].append(97)</a:t>
            </a:r>
          </a:p>
          <a:p>
            <a:pPr>
              <a:lnSpc>
                <a:spcPct val="90000"/>
              </a:lnSpc>
              <a:buSzPct val="90000"/>
              <a:buNone/>
            </a:pPr>
            <a:r>
              <a:rPr lang="en-US" altLang="zh-CN" sz="1350" dirty="0">
                <a:latin typeface="Consolas" panose="020B0609020204030204" charset="0"/>
              </a:rPr>
              <a:t>&gt;&gt;&gt; aDict</a:t>
            </a:r>
          </a:p>
          <a:p>
            <a:pPr>
              <a:lnSpc>
                <a:spcPct val="90000"/>
              </a:lnSpc>
              <a:buSzPct val="90000"/>
              <a:buNone/>
            </a:pPr>
            <a:r>
              <a:rPr lang="en-US" altLang="zh-CN" sz="1350" dirty="0">
                <a:solidFill>
                  <a:srgbClr val="0000FF"/>
                </a:solidFill>
                <a:latin typeface="Consolas" panose="020B0609020204030204" charset="0"/>
              </a:rPr>
              <a:t>{'age': 37, 'score': [98, 97], 'name': 'Dong', 'sex': 'male'}</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61</a:t>
            </a:fld>
            <a:endParaRPr lang="zh-CN" altLang="en-US" dirty="0"/>
          </a:p>
        </p:txBody>
      </p:sp>
      <p:sp>
        <p:nvSpPr>
          <p:cNvPr id="6" name="标题 79873"/>
          <p:cNvSpPr>
            <a:spLocks noGrp="1"/>
          </p:cNvSpPr>
          <p:nvPr>
            <p:ph type="title"/>
          </p:nvPr>
        </p:nvSpPr>
        <p:spPr>
          <a:xfrm>
            <a:off x="244674" y="778169"/>
            <a:ext cx="9124315" cy="951865"/>
          </a:xfrm>
        </p:spPr>
        <p:txBody>
          <a:bodyPr anchor="ctr">
            <a:normAutofit/>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字典元素的读取</a:t>
            </a:r>
            <a:endParaRPr lang="en-US" altLang="zh-CN" sz="2800" dirty="0">
              <a:latin typeface="Times New Roman" panose="02020603050405020304" pitchFamily="18" charset="0"/>
              <a:ea typeface="仿宋" panose="02010609060101010101" pitchFamily="49" charset="-122"/>
              <a:cs typeface="+mn-cs"/>
            </a:endParaRPr>
          </a:p>
        </p:txBody>
      </p:sp>
      <p:grpSp>
        <p:nvGrpSpPr>
          <p:cNvPr id="7" name="组合 109"/>
          <p:cNvGrpSpPr/>
          <p:nvPr/>
        </p:nvGrpSpPr>
        <p:grpSpPr>
          <a:xfrm>
            <a:off x="230535" y="86866"/>
            <a:ext cx="4320480" cy="651944"/>
            <a:chOff x="605162" y="4599564"/>
            <a:chExt cx="4320480" cy="651944"/>
          </a:xfrm>
        </p:grpSpPr>
        <p:sp>
          <p:nvSpPr>
            <p:cNvPr id="8"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2.4 </a:t>
              </a:r>
              <a:r>
                <a:rPr lang="zh-CN" altLang="en-US" sz="3600" b="1" dirty="0">
                  <a:latin typeface="Times New Roman" panose="02020603050405020304" pitchFamily="18" charset="0"/>
                  <a:ea typeface="黑体" panose="02010609060101010101" pitchFamily="49" charset="-122"/>
                </a:rPr>
                <a:t>字典 </a:t>
              </a:r>
            </a:p>
          </p:txBody>
        </p:sp>
      </p:grpSp>
      <p:sp>
        <p:nvSpPr>
          <p:cNvPr id="11" name="文本占位符 81922"/>
          <p:cNvSpPr txBox="1"/>
          <p:nvPr/>
        </p:nvSpPr>
        <p:spPr bwMode="auto">
          <a:xfrm>
            <a:off x="853660" y="4797152"/>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600"/>
              </a:spcBef>
              <a:spcAft>
                <a:spcPts val="0"/>
              </a:spcAft>
              <a:buClr>
                <a:srgbClr val="FF0000"/>
              </a:buClr>
              <a:buSzPct val="90000"/>
              <a:buFont typeface="Wingdings" panose="05000000000000000000" pitchFamily="2" charset="2"/>
              <a:buChar char="n"/>
            </a:pPr>
            <a:r>
              <a:rPr lang="zh-CN" altLang="en-US" sz="2400" dirty="0"/>
              <a:t>使用字典对象的</a:t>
            </a:r>
            <a:r>
              <a:rPr lang="en-US" altLang="zh-CN" sz="2400" dirty="0">
                <a:solidFill>
                  <a:srgbClr val="FF0000"/>
                </a:solidFill>
              </a:rPr>
              <a:t>items()</a:t>
            </a:r>
            <a:r>
              <a:rPr lang="zh-CN" altLang="en-US" sz="2400" dirty="0"/>
              <a:t>方法可以返回字典的键、值对</a:t>
            </a:r>
          </a:p>
          <a:p>
            <a:pPr>
              <a:spcBef>
                <a:spcPts val="600"/>
              </a:spcBef>
              <a:spcAft>
                <a:spcPts val="0"/>
              </a:spcAft>
              <a:buClr>
                <a:srgbClr val="FF0000"/>
              </a:buClr>
              <a:buSzPct val="90000"/>
              <a:buFont typeface="Wingdings" panose="05000000000000000000" pitchFamily="2" charset="2"/>
              <a:buChar char="n"/>
            </a:pPr>
            <a:r>
              <a:rPr lang="zh-CN" altLang="en-US" sz="2400" dirty="0"/>
              <a:t>使用字典对象的</a:t>
            </a:r>
            <a:r>
              <a:rPr lang="en-US" altLang="zh-CN" sz="2400" dirty="0">
                <a:solidFill>
                  <a:srgbClr val="FF0000"/>
                </a:solidFill>
              </a:rPr>
              <a:t>keys()</a:t>
            </a:r>
            <a:r>
              <a:rPr lang="zh-CN" altLang="en-US" sz="2400" dirty="0"/>
              <a:t>方法可以返回字典的键</a:t>
            </a:r>
          </a:p>
          <a:p>
            <a:pPr>
              <a:spcBef>
                <a:spcPts val="600"/>
              </a:spcBef>
              <a:spcAft>
                <a:spcPts val="0"/>
              </a:spcAft>
              <a:buClr>
                <a:srgbClr val="FF0000"/>
              </a:buClr>
              <a:buSzPct val="90000"/>
              <a:buFont typeface="Wingdings" panose="05000000000000000000" pitchFamily="2" charset="2"/>
              <a:buChar char="n"/>
            </a:pPr>
            <a:r>
              <a:rPr lang="zh-CN" altLang="en-US" sz="2400" dirty="0"/>
              <a:t>使用字典对象的</a:t>
            </a:r>
            <a:r>
              <a:rPr lang="en-US" altLang="zh-CN" sz="2400" dirty="0">
                <a:solidFill>
                  <a:srgbClr val="FF0000"/>
                </a:solidFill>
              </a:rPr>
              <a:t>values()</a:t>
            </a:r>
            <a:r>
              <a:rPr lang="zh-CN" altLang="en-US" sz="2400" dirty="0"/>
              <a:t>方法可以返回字典的值</a:t>
            </a:r>
            <a:endParaRPr lang="zh-CN" altLang="en-US" sz="4000"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33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33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933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9330">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9330">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9330">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9330">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9330">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9330">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9330">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9330">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文本占位符 82946"/>
          <p:cNvSpPr>
            <a:spLocks noGrp="1"/>
          </p:cNvSpPr>
          <p:nvPr>
            <p:ph idx="1"/>
          </p:nvPr>
        </p:nvSpPr>
        <p:spPr>
          <a:xfrm>
            <a:off x="692031" y="1412777"/>
            <a:ext cx="8229600" cy="2353396"/>
          </a:xfrm>
        </p:spPr>
        <p:txBody>
          <a:bodyPr anchor="t"/>
          <a:lstStyle/>
          <a:p>
            <a:pPr>
              <a:spcBef>
                <a:spcPct val="0"/>
              </a:spcBef>
              <a:buSzPct val="90000"/>
              <a:buNone/>
            </a:pPr>
            <a:r>
              <a:rPr lang="en-US" altLang="zh-CN" sz="1350" dirty="0">
                <a:latin typeface="Consolas" panose="020B0609020204030204" charset="0"/>
              </a:rPr>
              <a:t>&gt;&gt;&gt; </a:t>
            </a:r>
            <a:r>
              <a:rPr lang="en-US" altLang="zh-CN" sz="1350" dirty="0" err="1">
                <a:latin typeface="Consolas" panose="020B0609020204030204" charset="0"/>
              </a:rPr>
              <a:t>aDict</a:t>
            </a:r>
            <a:r>
              <a:rPr lang="en-US" altLang="zh-CN" sz="1350" dirty="0">
                <a:latin typeface="Consolas" panose="020B0609020204030204" charset="0"/>
              </a:rPr>
              <a:t>={'</a:t>
            </a:r>
            <a:r>
              <a:rPr lang="en-US" altLang="zh-CN" sz="1350" dirty="0" err="1">
                <a:latin typeface="Consolas" panose="020B0609020204030204" charset="0"/>
              </a:rPr>
              <a:t>name':'Dong</a:t>
            </a:r>
            <a:r>
              <a:rPr lang="en-US" altLang="zh-CN" sz="1350" dirty="0">
                <a:latin typeface="Consolas" panose="020B0609020204030204" charset="0"/>
              </a:rPr>
              <a:t>', '</a:t>
            </a:r>
            <a:r>
              <a:rPr lang="en-US" altLang="zh-CN" sz="1350" dirty="0" err="1">
                <a:latin typeface="Consolas" panose="020B0609020204030204" charset="0"/>
              </a:rPr>
              <a:t>sex':'male</a:t>
            </a:r>
            <a:r>
              <a:rPr lang="en-US" altLang="zh-CN" sz="1350" dirty="0">
                <a:latin typeface="Consolas" panose="020B0609020204030204" charset="0"/>
              </a:rPr>
              <a:t>', 'age':37}</a:t>
            </a:r>
          </a:p>
          <a:p>
            <a:pPr>
              <a:spcBef>
                <a:spcPct val="0"/>
              </a:spcBef>
              <a:buSzPct val="90000"/>
              <a:buNone/>
            </a:pPr>
            <a:r>
              <a:rPr lang="en-US" altLang="zh-CN" sz="1350" dirty="0">
                <a:latin typeface="Consolas" panose="020B0609020204030204" charset="0"/>
              </a:rPr>
              <a:t>&gt;&gt;&gt; for item in aDict.items():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输出字典中所有元素</a:t>
            </a:r>
          </a:p>
          <a:p>
            <a:pPr>
              <a:spcBef>
                <a:spcPct val="0"/>
              </a:spcBef>
              <a:buSzPct val="90000"/>
              <a:buNone/>
            </a:pPr>
            <a:r>
              <a:rPr lang="en-US" altLang="zh-CN" sz="1350" dirty="0">
                <a:latin typeface="Consolas" panose="020B0609020204030204" charset="0"/>
              </a:rPr>
              <a:t>    print(item)</a:t>
            </a:r>
          </a:p>
          <a:p>
            <a:pPr>
              <a:spcBef>
                <a:spcPct val="0"/>
              </a:spcBef>
              <a:buSzPct val="90000"/>
              <a:buNone/>
            </a:pPr>
            <a:r>
              <a:rPr lang="en-US" altLang="zh-CN" sz="1350" dirty="0">
                <a:solidFill>
                  <a:srgbClr val="0000FF"/>
                </a:solidFill>
                <a:latin typeface="Consolas" panose="020B0609020204030204" charset="0"/>
              </a:rPr>
              <a:t>('age', 37)</a:t>
            </a:r>
          </a:p>
          <a:p>
            <a:pPr>
              <a:spcBef>
                <a:spcPct val="0"/>
              </a:spcBef>
              <a:buSzPct val="90000"/>
              <a:buNone/>
            </a:pPr>
            <a:r>
              <a:rPr lang="en-US" altLang="zh-CN" sz="1350" dirty="0">
                <a:solidFill>
                  <a:srgbClr val="0000FF"/>
                </a:solidFill>
                <a:latin typeface="Consolas" panose="020B0609020204030204" charset="0"/>
              </a:rPr>
              <a:t>('name', 'Dong')</a:t>
            </a:r>
          </a:p>
          <a:p>
            <a:pPr>
              <a:spcBef>
                <a:spcPct val="0"/>
              </a:spcBef>
              <a:buSzPct val="90000"/>
              <a:buNone/>
            </a:pPr>
            <a:r>
              <a:rPr lang="en-US" altLang="zh-CN" sz="1350" dirty="0">
                <a:solidFill>
                  <a:srgbClr val="0000FF"/>
                </a:solidFill>
                <a:latin typeface="Consolas" panose="020B0609020204030204" charset="0"/>
              </a:rPr>
              <a:t>('sex', 'male')</a:t>
            </a:r>
          </a:p>
          <a:p>
            <a:pPr>
              <a:spcBef>
                <a:spcPct val="0"/>
              </a:spcBef>
              <a:buSzPct val="90000"/>
              <a:buNone/>
            </a:pPr>
            <a:r>
              <a:rPr lang="en-US" altLang="zh-CN" sz="1350" dirty="0">
                <a:latin typeface="Consolas" panose="020B0609020204030204" charset="0"/>
              </a:rPr>
              <a:t>&gt;&gt;&gt; for key in aDict: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不加特殊说明，默认输出键</a:t>
            </a:r>
          </a:p>
          <a:p>
            <a:pPr>
              <a:spcBef>
                <a:spcPct val="0"/>
              </a:spcBef>
              <a:buSzPct val="90000"/>
              <a:buNone/>
            </a:pPr>
            <a:r>
              <a:rPr lang="en-US" altLang="zh-CN" sz="1350" dirty="0">
                <a:latin typeface="Consolas" panose="020B0609020204030204" charset="0"/>
              </a:rPr>
              <a:t>    print(key)</a:t>
            </a:r>
          </a:p>
          <a:p>
            <a:pPr>
              <a:spcBef>
                <a:spcPct val="0"/>
              </a:spcBef>
              <a:buSzPct val="90000"/>
              <a:buNone/>
            </a:pPr>
            <a:r>
              <a:rPr lang="en-US" altLang="zh-CN" sz="1350" dirty="0">
                <a:solidFill>
                  <a:srgbClr val="0000FF"/>
                </a:solidFill>
                <a:latin typeface="Consolas" panose="020B0609020204030204" charset="0"/>
              </a:rPr>
              <a:t>age</a:t>
            </a:r>
          </a:p>
          <a:p>
            <a:pPr>
              <a:spcBef>
                <a:spcPct val="0"/>
              </a:spcBef>
              <a:buSzPct val="90000"/>
              <a:buNone/>
            </a:pPr>
            <a:r>
              <a:rPr lang="en-US" altLang="zh-CN" sz="1350" dirty="0">
                <a:solidFill>
                  <a:srgbClr val="0000FF"/>
                </a:solidFill>
                <a:latin typeface="Consolas" panose="020B0609020204030204" charset="0"/>
              </a:rPr>
              <a:t>name</a:t>
            </a:r>
          </a:p>
          <a:p>
            <a:pPr>
              <a:spcBef>
                <a:spcPct val="0"/>
              </a:spcBef>
              <a:buSzPct val="90000"/>
              <a:buNone/>
            </a:pPr>
            <a:r>
              <a:rPr lang="en-US" altLang="zh-CN" sz="1350" dirty="0">
                <a:solidFill>
                  <a:srgbClr val="0000FF"/>
                </a:solidFill>
                <a:latin typeface="Consolas" panose="020B0609020204030204" charset="0"/>
              </a:rPr>
              <a:t>sex</a:t>
            </a:r>
          </a:p>
          <a:p>
            <a:pPr>
              <a:spcBef>
                <a:spcPct val="0"/>
              </a:spcBef>
              <a:buSzPct val="90000"/>
              <a:buNone/>
            </a:pPr>
            <a:endParaRPr lang="en-US" altLang="zh-CN" sz="1350" dirty="0">
              <a:solidFill>
                <a:srgbClr val="0000FF"/>
              </a:solidFill>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62</a:t>
            </a:fld>
            <a:endParaRPr lang="zh-CN" altLang="en-US" dirty="0"/>
          </a:p>
        </p:txBody>
      </p:sp>
      <p:sp>
        <p:nvSpPr>
          <p:cNvPr id="6" name="标题 79873"/>
          <p:cNvSpPr>
            <a:spLocks noGrp="1"/>
          </p:cNvSpPr>
          <p:nvPr>
            <p:ph type="title"/>
          </p:nvPr>
        </p:nvSpPr>
        <p:spPr>
          <a:xfrm>
            <a:off x="244673" y="1046043"/>
            <a:ext cx="9124315" cy="380903"/>
          </a:xfrm>
        </p:spPr>
        <p:txBody>
          <a:bodyPr anchor="ctr">
            <a:normAutofit fontScale="90000"/>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字典元素的读取</a:t>
            </a:r>
            <a:endParaRPr lang="en-US" altLang="zh-CN" sz="2800" dirty="0">
              <a:latin typeface="Times New Roman" panose="02020603050405020304" pitchFamily="18" charset="0"/>
              <a:ea typeface="仿宋" panose="02010609060101010101" pitchFamily="49" charset="-122"/>
              <a:cs typeface="+mn-cs"/>
            </a:endParaRPr>
          </a:p>
        </p:txBody>
      </p:sp>
      <p:grpSp>
        <p:nvGrpSpPr>
          <p:cNvPr id="7" name="组合 109"/>
          <p:cNvGrpSpPr/>
          <p:nvPr/>
        </p:nvGrpSpPr>
        <p:grpSpPr>
          <a:xfrm>
            <a:off x="230535" y="86866"/>
            <a:ext cx="4320480" cy="651944"/>
            <a:chOff x="605162" y="4599564"/>
            <a:chExt cx="4320480" cy="651944"/>
          </a:xfrm>
        </p:grpSpPr>
        <p:sp>
          <p:nvSpPr>
            <p:cNvPr id="8"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2.4 </a:t>
              </a:r>
              <a:r>
                <a:rPr lang="zh-CN" altLang="en-US" sz="3600" b="1" dirty="0">
                  <a:latin typeface="Times New Roman" panose="02020603050405020304" pitchFamily="18" charset="0"/>
                  <a:ea typeface="黑体" panose="02010609060101010101" pitchFamily="49" charset="-122"/>
                </a:rPr>
                <a:t>字典 </a:t>
              </a:r>
            </a:p>
          </p:txBody>
        </p:sp>
      </p:grpSp>
      <p:sp>
        <p:nvSpPr>
          <p:cNvPr id="11" name="内容占位符 2"/>
          <p:cNvSpPr txBox="1"/>
          <p:nvPr/>
        </p:nvSpPr>
        <p:spPr bwMode="auto">
          <a:xfrm>
            <a:off x="692031" y="3766173"/>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ct val="0"/>
              </a:spcBef>
              <a:buSzPct val="90000"/>
              <a:buFont typeface="Arial" panose="020B0604020202020204" pitchFamily="34" charset="0"/>
              <a:buNone/>
            </a:pPr>
            <a:r>
              <a:rPr lang="en-US" altLang="zh-CN" sz="1350" dirty="0">
                <a:latin typeface="Consolas" panose="020B0609020204030204" charset="0"/>
                <a:sym typeface="Arial" panose="020B0604020202020204" pitchFamily="34" charset="0"/>
              </a:rPr>
              <a:t>&gt;&gt;&gt; for key, value in </a:t>
            </a:r>
            <a:r>
              <a:rPr lang="en-US" altLang="zh-CN" sz="1350" dirty="0" err="1">
                <a:latin typeface="Consolas" panose="020B0609020204030204" charset="0"/>
                <a:sym typeface="Arial" panose="020B0604020202020204" pitchFamily="34" charset="0"/>
              </a:rPr>
              <a:t>aDict.items</a:t>
            </a:r>
            <a:r>
              <a:rPr lang="en-US" altLang="zh-CN" sz="1350" dirty="0">
                <a:latin typeface="Consolas" panose="020B0609020204030204" charset="0"/>
                <a:sym typeface="Arial" panose="020B0604020202020204" pitchFamily="34" charset="0"/>
              </a:rPr>
              <a:t>():       #</a:t>
            </a:r>
            <a:r>
              <a:rPr lang="zh-CN" altLang="en-US" sz="1350" dirty="0">
                <a:latin typeface="Consolas" panose="020B0609020204030204" charset="0"/>
                <a:sym typeface="Arial" panose="020B0604020202020204" pitchFamily="34" charset="0"/>
              </a:rPr>
              <a:t>序列解包用法</a:t>
            </a:r>
          </a:p>
          <a:p>
            <a:pPr>
              <a:spcBef>
                <a:spcPct val="0"/>
              </a:spcBef>
              <a:buSzPct val="90000"/>
              <a:buFont typeface="Arial" panose="020B0604020202020204" pitchFamily="34" charset="0"/>
              <a:buNone/>
            </a:pPr>
            <a:r>
              <a:rPr lang="en-US" altLang="zh-CN" sz="1350" dirty="0">
                <a:latin typeface="Consolas" panose="020B0609020204030204" charset="0"/>
                <a:sym typeface="Arial" panose="020B0604020202020204" pitchFamily="34" charset="0"/>
              </a:rPr>
              <a:t>    print(key, value)</a:t>
            </a:r>
          </a:p>
          <a:p>
            <a:pPr>
              <a:spcBef>
                <a:spcPct val="0"/>
              </a:spcBef>
              <a:buSzPct val="90000"/>
              <a:buFont typeface="Arial" panose="020B0604020202020204" pitchFamily="34" charset="0"/>
              <a:buNone/>
            </a:pPr>
            <a:r>
              <a:rPr lang="en-US" altLang="zh-CN" sz="1350" dirty="0">
                <a:latin typeface="Consolas" panose="020B0609020204030204" charset="0"/>
                <a:sym typeface="Arial" panose="020B0604020202020204" pitchFamily="34" charset="0"/>
              </a:rPr>
              <a:t>	print((</a:t>
            </a:r>
            <a:r>
              <a:rPr lang="en-US" altLang="zh-CN" sz="1350" dirty="0" err="1">
                <a:latin typeface="Consolas" panose="020B0609020204030204" charset="0"/>
                <a:sym typeface="Arial" panose="020B0604020202020204" pitchFamily="34" charset="0"/>
              </a:rPr>
              <a:t>key,value</a:t>
            </a:r>
            <a:r>
              <a:rPr lang="en-US" altLang="zh-CN" sz="1350" dirty="0">
                <a:latin typeface="Consolas" panose="020B0609020204030204" charset="0"/>
                <a:sym typeface="Arial" panose="020B0604020202020204" pitchFamily="34" charset="0"/>
              </a:rPr>
              <a:t>))</a:t>
            </a:r>
          </a:p>
          <a:p>
            <a:pPr>
              <a:lnSpc>
                <a:spcPts val="1200"/>
              </a:lnSpc>
              <a:spcBef>
                <a:spcPct val="0"/>
              </a:spcBef>
              <a:buSzPct val="90000"/>
              <a:buFont typeface="Arial" panose="020B0604020202020204" pitchFamily="34" charset="0"/>
              <a:buNone/>
            </a:pPr>
            <a:endParaRPr lang="en-US" altLang="zh-CN" sz="1350" dirty="0">
              <a:latin typeface="Consolas" panose="020B0609020204030204" charset="0"/>
            </a:endParaRPr>
          </a:p>
          <a:p>
            <a:pPr>
              <a:spcBef>
                <a:spcPct val="0"/>
              </a:spcBef>
              <a:buSzPct val="90000"/>
              <a:buNone/>
            </a:pPr>
            <a:r>
              <a:rPr lang="en-US" altLang="zh-CN" sz="1350" dirty="0">
                <a:solidFill>
                  <a:srgbClr val="0000FF"/>
                </a:solidFill>
                <a:latin typeface="Consolas" panose="020B0609020204030204" charset="0"/>
                <a:sym typeface="Arial" panose="020B0604020202020204" pitchFamily="34" charset="0"/>
              </a:rPr>
              <a:t>age 37                                (</a:t>
            </a:r>
            <a:r>
              <a:rPr lang="en-US" altLang="zh-CN" sz="1350" dirty="0">
                <a:solidFill>
                  <a:srgbClr val="0000FF"/>
                </a:solidFill>
                <a:latin typeface="Consolas" panose="020B0609020204030204" charset="0"/>
              </a:rPr>
              <a:t>'</a:t>
            </a:r>
            <a:r>
              <a:rPr lang="en-US" altLang="zh-CN" sz="1350" dirty="0">
                <a:solidFill>
                  <a:srgbClr val="0000FF"/>
                </a:solidFill>
                <a:latin typeface="Consolas" panose="020B0609020204030204" charset="0"/>
                <a:sym typeface="Arial" panose="020B0604020202020204" pitchFamily="34" charset="0"/>
              </a:rPr>
              <a:t>age</a:t>
            </a:r>
            <a:r>
              <a:rPr lang="en-US" altLang="zh-CN" sz="1350" dirty="0">
                <a:solidFill>
                  <a:srgbClr val="0000FF"/>
                </a:solidFill>
                <a:latin typeface="Consolas" panose="020B0609020204030204" charset="0"/>
              </a:rPr>
              <a:t>',</a:t>
            </a:r>
            <a:r>
              <a:rPr lang="en-US" altLang="zh-CN" sz="1350" dirty="0">
                <a:solidFill>
                  <a:srgbClr val="0000FF"/>
                </a:solidFill>
                <a:latin typeface="Consolas" panose="020B0609020204030204" charset="0"/>
                <a:sym typeface="Arial" panose="020B0604020202020204" pitchFamily="34" charset="0"/>
              </a:rPr>
              <a:t>37</a:t>
            </a:r>
            <a:r>
              <a:rPr lang="en-US" altLang="zh-CN" sz="1350" dirty="0">
                <a:solidFill>
                  <a:srgbClr val="0000FF"/>
                </a:solidFill>
                <a:latin typeface="Consolas" panose="020B0609020204030204" charset="0"/>
              </a:rPr>
              <a:t>)</a:t>
            </a:r>
            <a:endParaRPr lang="en-US" altLang="zh-CN" sz="1350" dirty="0">
              <a:solidFill>
                <a:srgbClr val="0000FF"/>
              </a:solidFill>
              <a:latin typeface="Consolas" panose="020B0609020204030204" charset="0"/>
              <a:sym typeface="Arial" panose="020B0604020202020204" pitchFamily="34" charset="0"/>
            </a:endParaRPr>
          </a:p>
          <a:p>
            <a:pPr>
              <a:spcBef>
                <a:spcPct val="0"/>
              </a:spcBef>
              <a:buSzPct val="90000"/>
              <a:buNone/>
            </a:pPr>
            <a:r>
              <a:rPr lang="en-US" altLang="zh-CN" sz="1350" dirty="0">
                <a:solidFill>
                  <a:srgbClr val="0000FF"/>
                </a:solidFill>
                <a:latin typeface="Consolas" panose="020B0609020204030204" charset="0"/>
                <a:sym typeface="Arial" panose="020B0604020202020204" pitchFamily="34" charset="0"/>
              </a:rPr>
              <a:t>name Dong                             (</a:t>
            </a:r>
            <a:r>
              <a:rPr lang="en-US" altLang="zh-CN" sz="1350" dirty="0">
                <a:solidFill>
                  <a:srgbClr val="0000FF"/>
                </a:solidFill>
                <a:latin typeface="Consolas" panose="020B0609020204030204" charset="0"/>
              </a:rPr>
              <a:t>'</a:t>
            </a:r>
            <a:r>
              <a:rPr lang="en-US" altLang="zh-CN" sz="1350" dirty="0">
                <a:solidFill>
                  <a:srgbClr val="0000FF"/>
                </a:solidFill>
                <a:latin typeface="Consolas" panose="020B0609020204030204" charset="0"/>
                <a:sym typeface="Arial" panose="020B0604020202020204" pitchFamily="34" charset="0"/>
              </a:rPr>
              <a:t>name</a:t>
            </a:r>
            <a:r>
              <a:rPr lang="en-US" altLang="zh-CN" sz="1350" dirty="0">
                <a:solidFill>
                  <a:srgbClr val="0000FF"/>
                </a:solidFill>
                <a:latin typeface="Consolas" panose="020B0609020204030204" charset="0"/>
              </a:rPr>
              <a:t>', '</a:t>
            </a:r>
            <a:r>
              <a:rPr lang="en-US" altLang="zh-CN" sz="1350" dirty="0">
                <a:solidFill>
                  <a:srgbClr val="0000FF"/>
                </a:solidFill>
                <a:latin typeface="Consolas" panose="020B0609020204030204" charset="0"/>
                <a:sym typeface="Arial" panose="020B0604020202020204" pitchFamily="34" charset="0"/>
              </a:rPr>
              <a:t>Dong</a:t>
            </a:r>
            <a:r>
              <a:rPr lang="en-US" altLang="zh-CN" sz="1350" dirty="0">
                <a:solidFill>
                  <a:srgbClr val="0000FF"/>
                </a:solidFill>
                <a:latin typeface="Consolas" panose="020B0609020204030204" charset="0"/>
              </a:rPr>
              <a:t>')</a:t>
            </a:r>
            <a:endParaRPr lang="en-US" altLang="zh-CN" sz="1350" dirty="0">
              <a:solidFill>
                <a:srgbClr val="0000FF"/>
              </a:solidFill>
              <a:latin typeface="Consolas" panose="020B0609020204030204" charset="0"/>
              <a:sym typeface="Arial" panose="020B0604020202020204" pitchFamily="34" charset="0"/>
            </a:endParaRPr>
          </a:p>
          <a:p>
            <a:pPr>
              <a:spcBef>
                <a:spcPct val="0"/>
              </a:spcBef>
              <a:buSzPct val="90000"/>
              <a:buNone/>
            </a:pPr>
            <a:r>
              <a:rPr lang="en-US" altLang="zh-CN" sz="1350" dirty="0">
                <a:solidFill>
                  <a:srgbClr val="0000FF"/>
                </a:solidFill>
                <a:latin typeface="Consolas" panose="020B0609020204030204" charset="0"/>
                <a:sym typeface="Arial" panose="020B0604020202020204" pitchFamily="34" charset="0"/>
              </a:rPr>
              <a:t>sex male                              (</a:t>
            </a:r>
            <a:r>
              <a:rPr lang="en-US" altLang="zh-CN" sz="1350" dirty="0">
                <a:solidFill>
                  <a:srgbClr val="0000FF"/>
                </a:solidFill>
                <a:latin typeface="Consolas" panose="020B0609020204030204" charset="0"/>
              </a:rPr>
              <a:t>'</a:t>
            </a:r>
            <a:r>
              <a:rPr lang="en-US" altLang="zh-CN" sz="1350" dirty="0" err="1">
                <a:solidFill>
                  <a:srgbClr val="0000FF"/>
                </a:solidFill>
                <a:latin typeface="Consolas" panose="020B0609020204030204" charset="0"/>
                <a:sym typeface="Arial" panose="020B0604020202020204" pitchFamily="34" charset="0"/>
              </a:rPr>
              <a:t>sex</a:t>
            </a:r>
            <a:r>
              <a:rPr lang="en-US" altLang="zh-CN" sz="1350" dirty="0" err="1">
                <a:solidFill>
                  <a:srgbClr val="0000FF"/>
                </a:solidFill>
                <a:latin typeface="Consolas" panose="020B0609020204030204" charset="0"/>
              </a:rPr>
              <a:t>','</a:t>
            </a:r>
            <a:r>
              <a:rPr lang="en-US" altLang="zh-CN" sz="1350" dirty="0" err="1">
                <a:solidFill>
                  <a:srgbClr val="0000FF"/>
                </a:solidFill>
                <a:latin typeface="Consolas" panose="020B0609020204030204" charset="0"/>
                <a:sym typeface="Arial" panose="020B0604020202020204" pitchFamily="34" charset="0"/>
              </a:rPr>
              <a:t>male</a:t>
            </a:r>
            <a:r>
              <a:rPr lang="en-US" altLang="zh-CN" sz="1350" dirty="0">
                <a:solidFill>
                  <a:srgbClr val="0000FF"/>
                </a:solidFill>
                <a:latin typeface="Consolas" panose="020B0609020204030204" charset="0"/>
              </a:rPr>
              <a:t>')</a:t>
            </a:r>
            <a:endParaRPr lang="en-US" altLang="zh-CN" sz="1350" dirty="0">
              <a:solidFill>
                <a:srgbClr val="0000FF"/>
              </a:solidFill>
              <a:latin typeface="Consolas" panose="020B0609020204030204" charset="0"/>
              <a:sym typeface="Arial" panose="020B0604020202020204" pitchFamily="34" charset="0"/>
            </a:endParaRPr>
          </a:p>
          <a:p>
            <a:pPr>
              <a:spcBef>
                <a:spcPct val="0"/>
              </a:spcBef>
              <a:buSzPct val="90000"/>
              <a:buNone/>
            </a:pPr>
            <a:r>
              <a:rPr lang="en-US" altLang="zh-CN" sz="1350" dirty="0">
                <a:latin typeface="Consolas" panose="020B0609020204030204" charset="0"/>
                <a:sym typeface="Arial" panose="020B0604020202020204" pitchFamily="34" charset="0"/>
              </a:rPr>
              <a:t>&gt;&gt;&gt;</a:t>
            </a:r>
            <a:r>
              <a:rPr lang="en-US" altLang="zh-CN" sz="1350" dirty="0" err="1">
                <a:latin typeface="Consolas" panose="020B0609020204030204" charset="0"/>
                <a:sym typeface="Arial" panose="020B0604020202020204" pitchFamily="34" charset="0"/>
              </a:rPr>
              <a:t>aDcit.items</a:t>
            </a:r>
            <a:r>
              <a:rPr lang="en-US" altLang="zh-CN" sz="1350" dirty="0">
                <a:latin typeface="Consolas" panose="020B0609020204030204" charset="0"/>
                <a:sym typeface="Arial" panose="020B0604020202020204" pitchFamily="34" charset="0"/>
              </a:rPr>
              <a:t>()</a:t>
            </a:r>
            <a:endParaRPr lang="en-US" altLang="zh-CN" sz="1350" dirty="0">
              <a:solidFill>
                <a:srgbClr val="0000FF"/>
              </a:solidFill>
              <a:latin typeface="Consolas" panose="020B0609020204030204" charset="0"/>
              <a:sym typeface="Arial" panose="020B0604020202020204" pitchFamily="34" charset="0"/>
            </a:endParaRPr>
          </a:p>
          <a:p>
            <a:pPr>
              <a:spcBef>
                <a:spcPct val="0"/>
              </a:spcBef>
              <a:buSzPct val="90000"/>
              <a:buNone/>
            </a:pPr>
            <a:r>
              <a:rPr lang="en-US" altLang="zh-CN" sz="1350" dirty="0" err="1">
                <a:solidFill>
                  <a:srgbClr val="0000FF"/>
                </a:solidFill>
                <a:latin typeface="Consolas" panose="020B0609020204030204" charset="0"/>
                <a:sym typeface="Arial" panose="020B0604020202020204" pitchFamily="34" charset="0"/>
              </a:rPr>
              <a:t>dict_items</a:t>
            </a:r>
            <a:r>
              <a:rPr lang="en-US" altLang="zh-CN" sz="1350" dirty="0">
                <a:solidFill>
                  <a:srgbClr val="0000FF"/>
                </a:solidFill>
                <a:latin typeface="Consolas" panose="020B0609020204030204" charset="0"/>
                <a:sym typeface="Arial" panose="020B0604020202020204" pitchFamily="34" charset="0"/>
              </a:rPr>
              <a:t>([('name', 'Dong'), ('sex', 'male'), ('age', 37)])  #</a:t>
            </a:r>
            <a:r>
              <a:rPr lang="zh-CN" altLang="en-US" sz="1350" dirty="0">
                <a:solidFill>
                  <a:srgbClr val="0000FF"/>
                </a:solidFill>
                <a:latin typeface="Consolas" panose="020B0609020204030204" charset="0"/>
                <a:sym typeface="Arial" panose="020B0604020202020204" pitchFamily="34" charset="0"/>
              </a:rPr>
              <a:t>返回所有键：值</a:t>
            </a:r>
            <a:endParaRPr lang="en-US" altLang="zh-CN" sz="1350" dirty="0">
              <a:solidFill>
                <a:srgbClr val="0000FF"/>
              </a:solidFill>
              <a:latin typeface="Consolas" panose="020B0609020204030204" charset="0"/>
              <a:sym typeface="Arial" panose="020B0604020202020204" pitchFamily="34" charset="0"/>
            </a:endParaRPr>
          </a:p>
          <a:p>
            <a:pPr>
              <a:spcBef>
                <a:spcPct val="0"/>
              </a:spcBef>
              <a:buSzPct val="90000"/>
              <a:buFont typeface="Arial" panose="020B0604020202020204" pitchFamily="34" charset="0"/>
              <a:buNone/>
            </a:pPr>
            <a:r>
              <a:rPr lang="en-US" altLang="zh-CN" sz="1350" dirty="0">
                <a:latin typeface="Consolas" panose="020B0609020204030204" charset="0"/>
                <a:sym typeface="Arial" panose="020B0604020202020204" pitchFamily="34" charset="0"/>
              </a:rPr>
              <a:t>&gt;&gt;&gt; </a:t>
            </a:r>
            <a:r>
              <a:rPr lang="en-US" altLang="zh-CN" sz="1350" dirty="0" err="1">
                <a:latin typeface="Consolas" panose="020B0609020204030204" charset="0"/>
                <a:sym typeface="Arial" panose="020B0604020202020204" pitchFamily="34" charset="0"/>
              </a:rPr>
              <a:t>aDict.keys</a:t>
            </a:r>
            <a:r>
              <a:rPr lang="en-US" altLang="zh-CN" sz="1350" dirty="0">
                <a:latin typeface="Consolas" panose="020B0609020204030204" charset="0"/>
                <a:sym typeface="Arial" panose="020B0604020202020204" pitchFamily="34" charset="0"/>
              </a:rPr>
              <a:t>()                           #</a:t>
            </a:r>
            <a:r>
              <a:rPr lang="zh-CN" altLang="en-US" sz="1350" dirty="0">
                <a:latin typeface="Consolas" panose="020B0609020204030204" charset="0"/>
                <a:sym typeface="Arial" panose="020B0604020202020204" pitchFamily="34" charset="0"/>
              </a:rPr>
              <a:t>返回所有键</a:t>
            </a:r>
          </a:p>
          <a:p>
            <a:pPr>
              <a:spcBef>
                <a:spcPct val="0"/>
              </a:spcBef>
              <a:buSzPct val="90000"/>
              <a:buFont typeface="Arial" panose="020B0604020202020204" pitchFamily="34" charset="0"/>
              <a:buNone/>
            </a:pPr>
            <a:r>
              <a:rPr lang="en-US" altLang="zh-CN" sz="1350" dirty="0" err="1">
                <a:solidFill>
                  <a:srgbClr val="0000FF"/>
                </a:solidFill>
                <a:latin typeface="Consolas" panose="020B0609020204030204" charset="0"/>
                <a:sym typeface="Arial" panose="020B0604020202020204" pitchFamily="34" charset="0"/>
              </a:rPr>
              <a:t>dict_keys</a:t>
            </a:r>
            <a:r>
              <a:rPr lang="en-US" altLang="zh-CN" sz="1350" dirty="0">
                <a:solidFill>
                  <a:srgbClr val="0000FF"/>
                </a:solidFill>
                <a:latin typeface="Consolas" panose="020B0609020204030204" charset="0"/>
                <a:sym typeface="Arial" panose="020B0604020202020204" pitchFamily="34" charset="0"/>
              </a:rPr>
              <a:t>(['name', 'sex', 'age'])</a:t>
            </a:r>
          </a:p>
          <a:p>
            <a:pPr>
              <a:spcBef>
                <a:spcPct val="0"/>
              </a:spcBef>
              <a:buSzPct val="90000"/>
              <a:buFont typeface="Arial" panose="020B0604020202020204" pitchFamily="34" charset="0"/>
              <a:buNone/>
            </a:pPr>
            <a:r>
              <a:rPr lang="en-US" altLang="zh-CN" sz="1350" dirty="0">
                <a:latin typeface="Consolas" panose="020B0609020204030204" charset="0"/>
                <a:sym typeface="Arial" panose="020B0604020202020204" pitchFamily="34" charset="0"/>
              </a:rPr>
              <a:t>&gt;&gt;&gt; </a:t>
            </a:r>
            <a:r>
              <a:rPr lang="en-US" altLang="zh-CN" sz="1350" dirty="0" err="1">
                <a:latin typeface="Consolas" panose="020B0609020204030204" charset="0"/>
                <a:sym typeface="Arial" panose="020B0604020202020204" pitchFamily="34" charset="0"/>
              </a:rPr>
              <a:t>aDict.values</a:t>
            </a:r>
            <a:r>
              <a:rPr lang="en-US" altLang="zh-CN" sz="1350" dirty="0">
                <a:latin typeface="Consolas" panose="020B0609020204030204" charset="0"/>
                <a:sym typeface="Arial" panose="020B0604020202020204" pitchFamily="34" charset="0"/>
              </a:rPr>
              <a:t>()                         #</a:t>
            </a:r>
            <a:r>
              <a:rPr lang="zh-CN" altLang="en-US" sz="1350" dirty="0">
                <a:latin typeface="Consolas" panose="020B0609020204030204" charset="0"/>
                <a:sym typeface="Arial" panose="020B0604020202020204" pitchFamily="34" charset="0"/>
              </a:rPr>
              <a:t>返回所有值</a:t>
            </a:r>
          </a:p>
          <a:p>
            <a:pPr>
              <a:spcBef>
                <a:spcPct val="0"/>
              </a:spcBef>
              <a:buSzPct val="90000"/>
              <a:buFont typeface="Arial" panose="020B0604020202020204" pitchFamily="34" charset="0"/>
              <a:buNone/>
            </a:pPr>
            <a:r>
              <a:rPr lang="en-US" altLang="zh-CN" sz="1350" dirty="0" err="1">
                <a:solidFill>
                  <a:srgbClr val="0000FF"/>
                </a:solidFill>
                <a:latin typeface="Consolas" panose="020B0609020204030204" charset="0"/>
                <a:sym typeface="Arial" panose="020B0604020202020204" pitchFamily="34" charset="0"/>
              </a:rPr>
              <a:t>dict_values</a:t>
            </a:r>
            <a:r>
              <a:rPr lang="en-US" altLang="zh-CN" sz="1350" dirty="0">
                <a:solidFill>
                  <a:srgbClr val="0000FF"/>
                </a:solidFill>
                <a:latin typeface="Consolas" panose="020B0609020204030204" charset="0"/>
                <a:sym typeface="Arial" panose="020B0604020202020204" pitchFamily="34" charset="0"/>
              </a:rPr>
              <a:t>(['Dong', 'male', 37])</a:t>
            </a:r>
          </a:p>
        </p:txBody>
      </p:sp>
      <p:sp>
        <p:nvSpPr>
          <p:cNvPr id="3" name="文本框 2">
            <a:extLst>
              <a:ext uri="{FF2B5EF4-FFF2-40B4-BE49-F238E27FC236}">
                <a16:creationId xmlns:a16="http://schemas.microsoft.com/office/drawing/2014/main" id="{55329BB6-37F0-93A0-98CA-A962BAD943EA}"/>
              </a:ext>
            </a:extLst>
          </p:cNvPr>
          <p:cNvSpPr txBox="1"/>
          <p:nvPr/>
        </p:nvSpPr>
        <p:spPr>
          <a:xfrm>
            <a:off x="3275856" y="2996952"/>
            <a:ext cx="5771132" cy="646331"/>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scene3d>
              <a:camera prst="orthographicFront"/>
              <a:lightRig rig="harsh" dir="t"/>
            </a:scene3d>
            <a:sp3d extrusionH="57150" prstMaterial="matte">
              <a:bevelT w="63500" h="12700" prst="angle"/>
              <a:contourClr>
                <a:schemeClr val="bg1">
                  <a:lumMod val="65000"/>
                </a:schemeClr>
              </a:contourClr>
            </a:sp3d>
          </a:bodyPr>
          <a:lstStyle/>
          <a:p>
            <a:r>
              <a:rPr lang="en-US" altLang="zh-CN" sz="1800" b="1" dirty="0" err="1">
                <a:ln/>
                <a:solidFill>
                  <a:schemeClr val="bg1"/>
                </a:solidFill>
                <a:latin typeface="Consolas" panose="020B0609020204030204" charset="0"/>
                <a:sym typeface="Arial" panose="020B0604020202020204" pitchFamily="34" charset="0"/>
              </a:rPr>
              <a:t>aDict.items</a:t>
            </a:r>
            <a:r>
              <a:rPr lang="en-US" altLang="zh-CN" sz="1800" b="1" dirty="0">
                <a:ln/>
                <a:solidFill>
                  <a:schemeClr val="bg1"/>
                </a:solidFill>
                <a:latin typeface="Consolas" panose="020B0609020204030204" charset="0"/>
                <a:sym typeface="Arial" panose="020B0604020202020204" pitchFamily="34" charset="0"/>
              </a:rPr>
              <a:t>() </a:t>
            </a:r>
            <a:r>
              <a:rPr lang="zh-CN" altLang="en-US" sz="1800" b="1" dirty="0">
                <a:ln/>
                <a:solidFill>
                  <a:schemeClr val="bg1"/>
                </a:solidFill>
                <a:latin typeface="Consolas" panose="020B0609020204030204" charset="0"/>
                <a:sym typeface="Arial" panose="020B0604020202020204" pitchFamily="34" charset="0"/>
              </a:rPr>
              <a:t>是无参引用</a:t>
            </a:r>
            <a:endParaRPr lang="en-US" altLang="zh-CN" sz="1800" b="1" dirty="0">
              <a:ln/>
              <a:solidFill>
                <a:schemeClr val="bg1"/>
              </a:solidFill>
              <a:latin typeface="Consolas" panose="020B0609020204030204" charset="0"/>
              <a:sym typeface="Arial" panose="020B0604020202020204" pitchFamily="34" charset="0"/>
            </a:endParaRPr>
          </a:p>
          <a:p>
            <a:r>
              <a:rPr lang="en-US" altLang="zh-CN" b="1" dirty="0" err="1">
                <a:ln/>
                <a:solidFill>
                  <a:schemeClr val="bg1"/>
                </a:solidFill>
                <a:latin typeface="Consolas" panose="020B0609020204030204" charset="0"/>
                <a:sym typeface="Arial" panose="020B0604020202020204" pitchFamily="34" charset="0"/>
              </a:rPr>
              <a:t>aDict.items</a:t>
            </a:r>
            <a:r>
              <a:rPr lang="en-US" altLang="zh-CN" b="1" dirty="0">
                <a:ln/>
                <a:solidFill>
                  <a:schemeClr val="bg1"/>
                </a:solidFill>
                <a:latin typeface="Consolas" panose="020B0609020204030204" charset="0"/>
                <a:sym typeface="Arial" panose="020B0604020202020204" pitchFamily="34" charset="0"/>
              </a:rPr>
              <a:t>(0)</a:t>
            </a:r>
            <a:r>
              <a:rPr lang="zh-CN" altLang="en-US" b="1" dirty="0">
                <a:ln/>
                <a:solidFill>
                  <a:schemeClr val="bg1"/>
                </a:solidFill>
                <a:latin typeface="Consolas" panose="020B0609020204030204" charset="0"/>
                <a:sym typeface="Arial" panose="020B0604020202020204" pitchFamily="34" charset="0"/>
              </a:rPr>
              <a:t>或 </a:t>
            </a:r>
            <a:r>
              <a:rPr lang="en-US" altLang="zh-CN" sz="1800" b="1" dirty="0" err="1">
                <a:ln/>
                <a:solidFill>
                  <a:schemeClr val="bg1"/>
                </a:solidFill>
                <a:latin typeface="Consolas" panose="020B0609020204030204" charset="0"/>
                <a:sym typeface="Arial" panose="020B0604020202020204" pitchFamily="34" charset="0"/>
              </a:rPr>
              <a:t>aDict.items</a:t>
            </a:r>
            <a:r>
              <a:rPr lang="en-US" altLang="zh-CN" sz="1800" b="1" dirty="0">
                <a:ln/>
                <a:solidFill>
                  <a:schemeClr val="bg1"/>
                </a:solidFill>
                <a:latin typeface="Consolas" panose="020B0609020204030204" charset="0"/>
                <a:sym typeface="Arial" panose="020B0604020202020204" pitchFamily="34" charset="0"/>
              </a:rPr>
              <a:t>(‘name’)</a:t>
            </a:r>
            <a:r>
              <a:rPr lang="zh-CN" altLang="en-US" sz="1800" b="1" dirty="0">
                <a:ln/>
                <a:solidFill>
                  <a:schemeClr val="bg1"/>
                </a:solidFill>
                <a:latin typeface="Consolas" panose="020B0609020204030204" charset="0"/>
                <a:sym typeface="Arial" panose="020B0604020202020204" pitchFamily="34" charset="0"/>
              </a:rPr>
              <a:t>是错误的</a:t>
            </a:r>
            <a:r>
              <a:rPr lang="en-US" altLang="zh-CN" sz="1800" b="1" dirty="0">
                <a:ln/>
                <a:solidFill>
                  <a:schemeClr val="bg1"/>
                </a:solidFill>
                <a:latin typeface="Consolas" panose="020B0609020204030204" charset="0"/>
                <a:sym typeface="Arial" panose="020B0604020202020204" pitchFamily="34" charset="0"/>
              </a:rPr>
              <a:t> </a:t>
            </a:r>
            <a:endParaRPr lang="zh-CN" altLang="en-US" b="1" dirty="0">
              <a:ln/>
              <a:solidFill>
                <a:schemeClr val="bg1"/>
              </a:solidFill>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37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137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37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137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137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137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1378">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1378">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1378">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1378">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1378">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1" end="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xEl>
                                              <p:pRg st="2" end="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
                                            <p:txEl>
                                              <p:pRg st="4" end="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
                                            <p:txEl>
                                              <p:pRg st="5" end="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xEl>
                                              <p:pRg st="6" end="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xEl>
                                              <p:pRg st="7" end="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1">
                                            <p:txEl>
                                              <p:pRg st="9" end="9"/>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
                                            <p:txEl>
                                              <p:pRg st="10" end="1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
                                            <p:txEl>
                                              <p:pRg st="11" end="11"/>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标题 83969"/>
          <p:cNvSpPr>
            <a:spLocks noGrp="1"/>
          </p:cNvSpPr>
          <p:nvPr>
            <p:ph type="title"/>
          </p:nvPr>
        </p:nvSpPr>
        <p:spPr>
          <a:xfrm>
            <a:off x="323528" y="764704"/>
            <a:ext cx="9124315" cy="951865"/>
          </a:xfrm>
        </p:spPr>
        <p:txBody>
          <a:bodyPr anchor="ctr">
            <a:normAutofit/>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字典元素的添加与修改</a:t>
            </a:r>
          </a:p>
        </p:txBody>
      </p:sp>
      <p:sp>
        <p:nvSpPr>
          <p:cNvPr id="103426" name="文本占位符 83970"/>
          <p:cNvSpPr>
            <a:spLocks noGrp="1"/>
          </p:cNvSpPr>
          <p:nvPr>
            <p:ph idx="1"/>
          </p:nvPr>
        </p:nvSpPr>
        <p:spPr>
          <a:xfrm>
            <a:off x="683568" y="1412776"/>
            <a:ext cx="8229600" cy="4678451"/>
          </a:xfrm>
        </p:spPr>
        <p:txBody>
          <a:bodyPr anchor="t"/>
          <a:lstStyle/>
          <a:p>
            <a:pPr>
              <a:spcBef>
                <a:spcPct val="0"/>
              </a:spcBef>
              <a:buClr>
                <a:srgbClr val="FF0000"/>
              </a:buClr>
              <a:buSzPct val="90000"/>
              <a:buFont typeface="Wingdings" panose="05000000000000000000" pitchFamily="2" charset="2"/>
              <a:buChar char="n"/>
            </a:pPr>
            <a:r>
              <a:rPr lang="zh-CN" altLang="en-US" sz="2400" b="1" dirty="0"/>
              <a:t>当以指定键为下标为字典赋值时：</a:t>
            </a:r>
            <a:r>
              <a:rPr lang="en-US" altLang="zh-CN" sz="2400" b="1" dirty="0"/>
              <a:t>1</a:t>
            </a:r>
            <a:r>
              <a:rPr lang="zh-CN" altLang="en-US" sz="2400" b="1" dirty="0"/>
              <a:t>）若键存在，则可以</a:t>
            </a:r>
            <a:r>
              <a:rPr lang="zh-CN" altLang="en-US" sz="2400" b="1" dirty="0">
                <a:solidFill>
                  <a:srgbClr val="FF0000"/>
                </a:solidFill>
              </a:rPr>
              <a:t>修改</a:t>
            </a:r>
            <a:r>
              <a:rPr lang="zh-CN" altLang="en-US" sz="2400" b="1" dirty="0"/>
              <a:t>该键的值；</a:t>
            </a:r>
            <a:r>
              <a:rPr lang="en-US" altLang="zh-CN" sz="2400" b="1" dirty="0"/>
              <a:t>2</a:t>
            </a:r>
            <a:r>
              <a:rPr lang="zh-CN" altLang="en-US" sz="2400" b="1" dirty="0"/>
              <a:t>）若不存在，则表示</a:t>
            </a:r>
            <a:r>
              <a:rPr lang="zh-CN" altLang="en-US" sz="2400" b="1" dirty="0">
                <a:solidFill>
                  <a:srgbClr val="FF0000"/>
                </a:solidFill>
              </a:rPr>
              <a:t>添加</a:t>
            </a:r>
            <a:r>
              <a:rPr lang="zh-CN" altLang="en-US" sz="2400" b="1" dirty="0"/>
              <a:t>一个键、值对。</a:t>
            </a:r>
          </a:p>
          <a:p>
            <a:pPr>
              <a:lnSpc>
                <a:spcPts val="1200"/>
              </a:lnSpc>
              <a:spcBef>
                <a:spcPts val="0"/>
              </a:spcBef>
              <a:buSzPct val="90000"/>
              <a:buNone/>
            </a:pPr>
            <a:endParaRPr lang="en-US" altLang="zh-CN" sz="1500" dirty="0"/>
          </a:p>
          <a:p>
            <a:pPr>
              <a:spcBef>
                <a:spcPts val="0"/>
              </a:spcBef>
              <a:buSzPct val="90000"/>
              <a:buNone/>
            </a:pPr>
            <a:r>
              <a:rPr lang="en-US" altLang="zh-CN" sz="1800" dirty="0">
                <a:latin typeface="Consolas" panose="020B0609020204030204" charset="0"/>
              </a:rPr>
              <a:t>    </a:t>
            </a:r>
            <a:r>
              <a:rPr lang="en-US" altLang="zh-CN" sz="1600" dirty="0">
                <a:latin typeface="Consolas" panose="020B0609020204030204" charset="0"/>
              </a:rPr>
              <a:t>&gt;&gt;&gt; </a:t>
            </a:r>
            <a:r>
              <a:rPr lang="en-US" altLang="zh-CN" sz="1600" dirty="0" err="1">
                <a:latin typeface="Consolas" panose="020B0609020204030204" charset="0"/>
              </a:rPr>
              <a:t>aDict</a:t>
            </a:r>
            <a:r>
              <a:rPr lang="en-US" altLang="zh-CN" sz="1600" dirty="0">
                <a:latin typeface="Consolas" panose="020B0609020204030204" charset="0"/>
              </a:rPr>
              <a:t>['age'] = 37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修改元素值</a:t>
            </a:r>
          </a:p>
          <a:p>
            <a:pPr>
              <a:spcBef>
                <a:spcPts val="0"/>
              </a:spcBef>
              <a:buSzPct val="90000"/>
              <a:buNone/>
            </a:pPr>
            <a:r>
              <a:rPr lang="en-US" altLang="zh-CN" sz="1600" dirty="0">
                <a:latin typeface="Consolas" panose="020B0609020204030204" charset="0"/>
              </a:rPr>
              <a:t>    &gt;&gt;&gt; aDict</a:t>
            </a:r>
          </a:p>
          <a:p>
            <a:pPr>
              <a:spcBef>
                <a:spcPts val="0"/>
              </a:spcBef>
              <a:buSzPct val="90000"/>
              <a:buNone/>
            </a:pPr>
            <a:r>
              <a:rPr lang="en-US" altLang="zh-CN" sz="1600" dirty="0">
                <a:solidFill>
                  <a:srgbClr val="0000FF"/>
                </a:solidFill>
                <a:latin typeface="Consolas" panose="020B0609020204030204" charset="0"/>
              </a:rPr>
              <a:t>    {'age': 37, 'name': 'Li', 'sex': 'female'}</a:t>
            </a:r>
          </a:p>
          <a:p>
            <a:pPr>
              <a:spcBef>
                <a:spcPts val="0"/>
              </a:spcBef>
              <a:buSzPct val="90000"/>
              <a:buNone/>
            </a:pPr>
            <a:r>
              <a:rPr lang="en-US" altLang="zh-CN" sz="1600" dirty="0">
                <a:latin typeface="Consolas" panose="020B0609020204030204" charset="0"/>
              </a:rPr>
              <a:t>    &gt;&gt;&gt; </a:t>
            </a:r>
            <a:r>
              <a:rPr lang="en-US" altLang="zh-CN" sz="1600" dirty="0" err="1">
                <a:latin typeface="Consolas" panose="020B0609020204030204" charset="0"/>
              </a:rPr>
              <a:t>aDict</a:t>
            </a:r>
            <a:r>
              <a:rPr lang="en-US" altLang="zh-CN" sz="1600" dirty="0">
                <a:latin typeface="Consolas" panose="020B0609020204030204" charset="0"/>
              </a:rPr>
              <a:t>['address'] = '</a:t>
            </a:r>
            <a:r>
              <a:rPr lang="en-US" altLang="zh-CN" sz="1600" dirty="0" err="1">
                <a:latin typeface="Consolas" panose="020B0609020204030204" charset="0"/>
              </a:rPr>
              <a:t>hefei</a:t>
            </a:r>
            <a:r>
              <a:rPr lang="en-US" altLang="zh-CN" sz="1600" dirty="0">
                <a:latin typeface="Consolas" panose="020B0609020204030204" charset="0"/>
              </a:rPr>
              <a:t>'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增加新元素</a:t>
            </a:r>
          </a:p>
          <a:p>
            <a:pPr>
              <a:spcBef>
                <a:spcPts val="0"/>
              </a:spcBef>
              <a:buSzPct val="90000"/>
              <a:buNone/>
            </a:pPr>
            <a:r>
              <a:rPr lang="en-US" altLang="zh-CN" sz="1600" dirty="0">
                <a:latin typeface="Consolas" panose="020B0609020204030204" charset="0"/>
              </a:rPr>
              <a:t>    &gt;&gt;&gt; aDict</a:t>
            </a:r>
          </a:p>
          <a:p>
            <a:pPr>
              <a:spcBef>
                <a:spcPts val="0"/>
              </a:spcBef>
              <a:buSzPct val="90000"/>
              <a:buNone/>
            </a:pPr>
            <a:r>
              <a:rPr lang="en-US" altLang="zh-CN" sz="1600" dirty="0">
                <a:solidFill>
                  <a:srgbClr val="0000FF"/>
                </a:solidFill>
                <a:latin typeface="Consolas" panose="020B0609020204030204" charset="0"/>
              </a:rPr>
              <a:t>    {'age': 37, 'address': '</a:t>
            </a:r>
            <a:r>
              <a:rPr lang="en-US" altLang="zh-CN" sz="1600" dirty="0" err="1">
                <a:solidFill>
                  <a:srgbClr val="0000FF"/>
                </a:solidFill>
                <a:latin typeface="Consolas" panose="020B0609020204030204" charset="0"/>
              </a:rPr>
              <a:t>hefei</a:t>
            </a:r>
            <a:r>
              <a:rPr lang="en-US" altLang="zh-CN" sz="1600" dirty="0">
                <a:solidFill>
                  <a:srgbClr val="0000FF"/>
                </a:solidFill>
                <a:latin typeface="Consolas" panose="020B0609020204030204" charset="0"/>
              </a:rPr>
              <a:t>', 'name': 'Li', 'sex': 'female'}</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63</a:t>
            </a:fld>
            <a:endParaRPr lang="zh-CN" altLang="en-US" dirty="0"/>
          </a:p>
        </p:txBody>
      </p:sp>
      <p:grpSp>
        <p:nvGrpSpPr>
          <p:cNvPr id="5" name="组合 109"/>
          <p:cNvGrpSpPr/>
          <p:nvPr/>
        </p:nvGrpSpPr>
        <p:grpSpPr>
          <a:xfrm>
            <a:off x="230535" y="86866"/>
            <a:ext cx="4320480" cy="651944"/>
            <a:chOff x="605162" y="4599564"/>
            <a:chExt cx="4320480" cy="651944"/>
          </a:xfrm>
        </p:grpSpPr>
        <p:sp>
          <p:nvSpPr>
            <p:cNvPr id="6"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7" name="图片 6"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8"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2.4 </a:t>
              </a:r>
              <a:r>
                <a:rPr lang="zh-CN" altLang="en-US" sz="3600" b="1" dirty="0">
                  <a:latin typeface="Times New Roman" panose="02020603050405020304" pitchFamily="18" charset="0"/>
                  <a:ea typeface="黑体" panose="02010609060101010101" pitchFamily="49" charset="-122"/>
                </a:rPr>
                <a:t>字典 </a:t>
              </a:r>
            </a:p>
          </p:txBody>
        </p:sp>
      </p:grpSp>
      <p:sp>
        <p:nvSpPr>
          <p:cNvPr id="9" name="文本占位符 84994"/>
          <p:cNvSpPr txBox="1"/>
          <p:nvPr/>
        </p:nvSpPr>
        <p:spPr bwMode="auto">
          <a:xfrm>
            <a:off x="726928" y="3933056"/>
            <a:ext cx="8531844"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0"/>
              </a:spcBef>
              <a:buClr>
                <a:srgbClr val="FF0000"/>
              </a:buClr>
              <a:buSzPct val="90000"/>
              <a:buFont typeface="Wingdings" panose="05000000000000000000" pitchFamily="2" charset="2"/>
              <a:buChar char="n"/>
            </a:pPr>
            <a:r>
              <a:rPr lang="zh-CN" altLang="en-US" sz="2400" b="1" noProof="1"/>
              <a:t>使用字典对象的</a:t>
            </a:r>
            <a:r>
              <a:rPr lang="en-US" altLang="x-none" sz="2400" b="1" noProof="1"/>
              <a:t>update()</a:t>
            </a:r>
            <a:r>
              <a:rPr lang="zh-CN" altLang="en-US" sz="2400" b="1" noProof="1"/>
              <a:t>方法将另一个字典的键、值对添加到当前字典对象。</a:t>
            </a:r>
          </a:p>
          <a:p>
            <a:pPr>
              <a:lnSpc>
                <a:spcPct val="50000"/>
              </a:lnSpc>
              <a:spcBef>
                <a:spcPts val="0"/>
              </a:spcBef>
              <a:buSzPct val="90000"/>
              <a:buFont typeface="Arial" panose="020B0604020202020204" pitchFamily="34" charset="0"/>
              <a:buNone/>
            </a:pPr>
            <a:endParaRPr lang="en-US" altLang="x-none" sz="1500" noProof="1">
              <a:latin typeface="+mn-lt"/>
              <a:ea typeface="+mn-ea"/>
            </a:endParaRPr>
          </a:p>
          <a:p>
            <a:pPr>
              <a:spcBef>
                <a:spcPts val="0"/>
              </a:spcBef>
              <a:buSzPct val="90000"/>
              <a:buFont typeface="Arial" panose="020B0604020202020204" pitchFamily="34" charset="0"/>
              <a:buNone/>
            </a:pPr>
            <a:r>
              <a:rPr lang="en-US" altLang="x-none" sz="1400" noProof="1">
                <a:latin typeface="Consolas" panose="020B0609020204030204" charset="0"/>
                <a:ea typeface="+mn-ea"/>
              </a:rPr>
              <a:t>    </a:t>
            </a:r>
            <a:r>
              <a:rPr lang="en-US" altLang="x-none" sz="1600" noProof="1">
                <a:latin typeface="Consolas" panose="020B0609020204030204" charset="0"/>
                <a:ea typeface="+mn-ea"/>
              </a:rPr>
              <a:t>&gt;&gt;&gt; aDict</a:t>
            </a:r>
          </a:p>
          <a:p>
            <a:pPr>
              <a:spcBef>
                <a:spcPts val="0"/>
              </a:spcBef>
              <a:buSzPct val="90000"/>
              <a:buFont typeface="Arial" panose="020B0604020202020204" pitchFamily="34" charset="0"/>
              <a:buNone/>
            </a:pPr>
            <a:r>
              <a:rPr lang="en-US" altLang="x-none" sz="1600" noProof="1">
                <a:solidFill>
                  <a:srgbClr val="0000FF"/>
                </a:solidFill>
                <a:latin typeface="Consolas" panose="020B0609020204030204" charset="0"/>
                <a:ea typeface="+mn-ea"/>
              </a:rPr>
              <a:t>    {'age': 37, 'score': [98, 97], 'name': 'Li'}</a:t>
            </a:r>
          </a:p>
          <a:p>
            <a:pPr>
              <a:spcBef>
                <a:spcPts val="0"/>
              </a:spcBef>
              <a:buSzPct val="90000"/>
              <a:buFont typeface="Arial" panose="020B0604020202020204" pitchFamily="34" charset="0"/>
              <a:buNone/>
            </a:pPr>
            <a:r>
              <a:rPr lang="en-US" altLang="x-none" sz="1600" noProof="1">
                <a:latin typeface="Consolas" panose="020B0609020204030204" charset="0"/>
                <a:ea typeface="+mn-ea"/>
              </a:rPr>
              <a:t>    &gt;&gt;&gt; aDict.items()</a:t>
            </a:r>
          </a:p>
          <a:p>
            <a:pPr marL="0" indent="0">
              <a:spcBef>
                <a:spcPts val="0"/>
              </a:spcBef>
              <a:buSzPct val="90000"/>
              <a:buFont typeface="Arial" panose="020B0604020202020204" pitchFamily="34" charset="0"/>
              <a:buNone/>
            </a:pPr>
            <a:r>
              <a:rPr lang="en-US" altLang="x-none" sz="1600" noProof="1">
                <a:solidFill>
                  <a:srgbClr val="0000FF"/>
                </a:solidFill>
                <a:latin typeface="Consolas" panose="020B0609020204030204" charset="0"/>
                <a:ea typeface="+mn-ea"/>
              </a:rPr>
              <a:t>    dict_items([('age', 37), ('score', [98, 97]), ('name', 'Li')])</a:t>
            </a:r>
          </a:p>
          <a:p>
            <a:pPr>
              <a:spcBef>
                <a:spcPts val="0"/>
              </a:spcBef>
              <a:buSzPct val="90000"/>
              <a:buFont typeface="Arial" panose="020B0604020202020204" pitchFamily="34" charset="0"/>
              <a:buNone/>
            </a:pPr>
            <a:r>
              <a:rPr lang="en-US" altLang="x-none" sz="1600" noProof="1">
                <a:latin typeface="Consolas" panose="020B0609020204030204" charset="0"/>
                <a:ea typeface="+mn-ea"/>
              </a:rPr>
              <a:t>    &gt;&gt;&gt; aDict.update({'a':'a','b':'b'})</a:t>
            </a:r>
          </a:p>
          <a:p>
            <a:pPr>
              <a:spcBef>
                <a:spcPts val="0"/>
              </a:spcBef>
              <a:buSzPct val="90000"/>
              <a:buFont typeface="Arial" panose="020B0604020202020204" pitchFamily="34" charset="0"/>
              <a:buNone/>
            </a:pPr>
            <a:r>
              <a:rPr lang="en-US" altLang="x-none" sz="1600" noProof="1">
                <a:latin typeface="Consolas" panose="020B0609020204030204" charset="0"/>
                <a:ea typeface="+mn-ea"/>
              </a:rPr>
              <a:t>    &gt;&gt;&gt; aDict</a:t>
            </a:r>
          </a:p>
          <a:p>
            <a:pPr marL="0" indent="0">
              <a:spcBef>
                <a:spcPts val="0"/>
              </a:spcBef>
              <a:buSzPct val="90000"/>
              <a:buFont typeface="Arial" panose="020B0604020202020204" pitchFamily="34" charset="0"/>
              <a:buNone/>
            </a:pPr>
            <a:r>
              <a:rPr lang="en-US" altLang="x-none" sz="1600" noProof="1">
                <a:solidFill>
                  <a:srgbClr val="0000FF"/>
                </a:solidFill>
                <a:latin typeface="Consolas" panose="020B0609020204030204" charset="0"/>
                <a:ea typeface="+mn-ea"/>
              </a:rPr>
              <a:t>    {'a': 'a', 'score': [98, 97], 'name': 'Li', 'age': 37, 'b': 'b'}</a:t>
            </a:r>
          </a:p>
        </p:txBody>
      </p:sp>
    </p:spTree>
  </p:cSld>
  <p:clrMapOvr>
    <a:masterClrMapping/>
  </p:clrMapOvr>
  <p:transition spd="slow" advClick="0">
    <p:pull di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文本占位符 86018"/>
          <p:cNvSpPr>
            <a:spLocks noGrp="1"/>
          </p:cNvSpPr>
          <p:nvPr>
            <p:ph idx="1"/>
          </p:nvPr>
        </p:nvSpPr>
        <p:spPr>
          <a:xfrm>
            <a:off x="770885" y="1556792"/>
            <a:ext cx="8229600" cy="4678451"/>
          </a:xfrm>
        </p:spPr>
        <p:txBody>
          <a:bodyPr anchor="t"/>
          <a:lstStyle/>
          <a:p>
            <a:pPr>
              <a:spcBef>
                <a:spcPts val="1200"/>
              </a:spcBef>
              <a:spcAft>
                <a:spcPts val="600"/>
              </a:spcAft>
              <a:buClr>
                <a:srgbClr val="FF0000"/>
              </a:buClr>
              <a:buSzPct val="90000"/>
              <a:buFont typeface="Wingdings" panose="05000000000000000000" pitchFamily="2" charset="2"/>
              <a:buChar char="n"/>
            </a:pPr>
            <a:r>
              <a:rPr lang="zh-CN" altLang="en-US" sz="1800" dirty="0"/>
              <a:t>使用</a:t>
            </a:r>
            <a:r>
              <a:rPr lang="en-US" altLang="zh-CN" sz="1800" dirty="0">
                <a:solidFill>
                  <a:srgbClr val="FF0000"/>
                </a:solidFill>
              </a:rPr>
              <a:t>del</a:t>
            </a:r>
            <a:r>
              <a:rPr lang="zh-CN" altLang="en-US" sz="1800" dirty="0"/>
              <a:t>删除字典中指定键的元素</a:t>
            </a:r>
          </a:p>
          <a:p>
            <a:pPr>
              <a:spcBef>
                <a:spcPts val="1200"/>
              </a:spcBef>
              <a:spcAft>
                <a:spcPts val="600"/>
              </a:spcAft>
              <a:buClr>
                <a:srgbClr val="FF0000"/>
              </a:buClr>
              <a:buSzPct val="90000"/>
              <a:buFont typeface="Wingdings" panose="05000000000000000000" pitchFamily="2" charset="2"/>
              <a:buChar char="n"/>
            </a:pPr>
            <a:r>
              <a:rPr lang="zh-CN" altLang="en-US" sz="1800" dirty="0"/>
              <a:t>使用字典对象的</a:t>
            </a:r>
            <a:r>
              <a:rPr lang="en-US" altLang="zh-CN" sz="1800" dirty="0">
                <a:solidFill>
                  <a:srgbClr val="FF0000"/>
                </a:solidFill>
              </a:rPr>
              <a:t>clear()</a:t>
            </a:r>
            <a:r>
              <a:rPr lang="zh-CN" altLang="en-US" sz="1800" dirty="0"/>
              <a:t>方法来删除字典中所有元素</a:t>
            </a:r>
          </a:p>
          <a:p>
            <a:pPr>
              <a:spcBef>
                <a:spcPts val="1200"/>
              </a:spcBef>
              <a:spcAft>
                <a:spcPts val="600"/>
              </a:spcAft>
              <a:buClr>
                <a:srgbClr val="FF0000"/>
              </a:buClr>
              <a:buSzPct val="90000"/>
              <a:buFont typeface="Wingdings" panose="05000000000000000000" pitchFamily="2" charset="2"/>
              <a:buChar char="n"/>
            </a:pPr>
            <a:r>
              <a:rPr lang="zh-CN" altLang="en-US" sz="1800" dirty="0"/>
              <a:t>使用字典对象的</a:t>
            </a:r>
            <a:r>
              <a:rPr lang="en-US" altLang="zh-CN" sz="1800" dirty="0">
                <a:solidFill>
                  <a:srgbClr val="FF0000"/>
                </a:solidFill>
              </a:rPr>
              <a:t>pop()</a:t>
            </a:r>
            <a:r>
              <a:rPr lang="zh-CN" altLang="en-US" sz="1800" dirty="0"/>
              <a:t>方法删除并返回指定键的元素</a:t>
            </a:r>
          </a:p>
          <a:p>
            <a:pPr>
              <a:spcBef>
                <a:spcPts val="1200"/>
              </a:spcBef>
              <a:spcAft>
                <a:spcPts val="600"/>
              </a:spcAft>
              <a:buClr>
                <a:srgbClr val="FF0000"/>
              </a:buClr>
              <a:buSzPct val="90000"/>
              <a:buFont typeface="Wingdings" panose="05000000000000000000" pitchFamily="2" charset="2"/>
              <a:buChar char="n"/>
            </a:pPr>
            <a:r>
              <a:rPr lang="zh-CN" altLang="en-US" sz="1800" dirty="0"/>
              <a:t>使用字典对象的</a:t>
            </a:r>
            <a:r>
              <a:rPr lang="en-US" altLang="zh-CN" sz="1800" dirty="0">
                <a:solidFill>
                  <a:srgbClr val="FF0000"/>
                </a:solidFill>
              </a:rPr>
              <a:t>popitem()</a:t>
            </a:r>
            <a:r>
              <a:rPr lang="zh-CN" altLang="en-US" sz="1800" dirty="0"/>
              <a:t>方法删除并返回字典中最后一个元素（返回并删除字典中的最后一对键和值）</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64</a:t>
            </a:fld>
            <a:endParaRPr lang="zh-CN" altLang="en-US" dirty="0"/>
          </a:p>
        </p:txBody>
      </p:sp>
      <p:sp>
        <p:nvSpPr>
          <p:cNvPr id="6" name="标题 83969"/>
          <p:cNvSpPr>
            <a:spLocks noGrp="1"/>
          </p:cNvSpPr>
          <p:nvPr>
            <p:ph type="title"/>
          </p:nvPr>
        </p:nvSpPr>
        <p:spPr>
          <a:xfrm>
            <a:off x="323528" y="764704"/>
            <a:ext cx="9124315" cy="951865"/>
          </a:xfrm>
        </p:spPr>
        <p:txBody>
          <a:bodyPr anchor="ctr">
            <a:normAutofit/>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字典元素的添加与修改</a:t>
            </a:r>
          </a:p>
        </p:txBody>
      </p:sp>
      <p:grpSp>
        <p:nvGrpSpPr>
          <p:cNvPr id="7" name="组合 109"/>
          <p:cNvGrpSpPr/>
          <p:nvPr/>
        </p:nvGrpSpPr>
        <p:grpSpPr>
          <a:xfrm>
            <a:off x="230535" y="86866"/>
            <a:ext cx="4320480" cy="651944"/>
            <a:chOff x="605162" y="4599564"/>
            <a:chExt cx="4320480" cy="651944"/>
          </a:xfrm>
        </p:grpSpPr>
        <p:sp>
          <p:nvSpPr>
            <p:cNvPr id="8"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2.4 </a:t>
              </a:r>
              <a:r>
                <a:rPr lang="zh-CN" altLang="en-US" sz="3600" b="1" dirty="0">
                  <a:latin typeface="Times New Roman" panose="02020603050405020304" pitchFamily="18" charset="0"/>
                  <a:ea typeface="黑体" panose="02010609060101010101" pitchFamily="49" charset="-122"/>
                </a:rPr>
                <a:t>字典 </a:t>
              </a:r>
            </a:p>
          </p:txBody>
        </p:sp>
      </p:grpSp>
      <p:pic>
        <p:nvPicPr>
          <p:cNvPr id="5" name="图片 4"/>
          <p:cNvPicPr>
            <a:picLocks noChangeAspect="1"/>
          </p:cNvPicPr>
          <p:nvPr/>
        </p:nvPicPr>
        <p:blipFill>
          <a:blip r:embed="rId3"/>
          <a:stretch>
            <a:fillRect/>
          </a:stretch>
        </p:blipFill>
        <p:spPr>
          <a:xfrm>
            <a:off x="795778" y="3771540"/>
            <a:ext cx="3415626" cy="2808312"/>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47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47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547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547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标题 87041"/>
          <p:cNvSpPr>
            <a:spLocks noGrp="1"/>
          </p:cNvSpPr>
          <p:nvPr>
            <p:ph type="title"/>
          </p:nvPr>
        </p:nvSpPr>
        <p:spPr>
          <a:xfrm>
            <a:off x="467544" y="850332"/>
            <a:ext cx="9124315" cy="951865"/>
          </a:xfrm>
        </p:spPr>
        <p:txBody>
          <a:bodyPr anchor="ctr">
            <a:normAutofit/>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字典应用案例</a:t>
            </a:r>
          </a:p>
        </p:txBody>
      </p:sp>
      <p:sp>
        <p:nvSpPr>
          <p:cNvPr id="106498" name="文本占位符 87042"/>
          <p:cNvSpPr>
            <a:spLocks noGrp="1"/>
          </p:cNvSpPr>
          <p:nvPr>
            <p:ph idx="1"/>
          </p:nvPr>
        </p:nvSpPr>
        <p:spPr>
          <a:xfrm>
            <a:off x="899195" y="1556792"/>
            <a:ext cx="8229600" cy="4678451"/>
          </a:xfrm>
        </p:spPr>
        <p:txBody>
          <a:bodyPr anchor="t"/>
          <a:lstStyle/>
          <a:p>
            <a:pPr>
              <a:spcBef>
                <a:spcPts val="200"/>
              </a:spcBef>
              <a:buClr>
                <a:srgbClr val="FF0000"/>
              </a:buClr>
              <a:buSzPct val="90000"/>
              <a:buFont typeface="Wingdings" panose="05000000000000000000" pitchFamily="2" charset="2"/>
              <a:buChar char="ü"/>
            </a:pPr>
            <a:r>
              <a:rPr lang="zh-CN" altLang="en-US" sz="2400" dirty="0">
                <a:latin typeface="宋体" panose="02010600030101010101" pitchFamily="2" charset="-122"/>
              </a:rPr>
              <a:t>编程：</a:t>
            </a:r>
            <a:r>
              <a:rPr lang="en-GB" altLang="en-US" sz="2400" dirty="0">
                <a:latin typeface="宋体" panose="02010600030101010101" pitchFamily="2" charset="-122"/>
              </a:rPr>
              <a:t>生成包含1000个随机字符的字符串，统计每个字符的出现次数。</a:t>
            </a:r>
          </a:p>
          <a:p>
            <a:pPr>
              <a:spcBef>
                <a:spcPts val="200"/>
              </a:spcBef>
              <a:buSzPct val="90000"/>
              <a:buNone/>
            </a:pPr>
            <a:endParaRPr lang="en-GB" altLang="en-US" sz="1350" dirty="0">
              <a:latin typeface="宋体" panose="02010600030101010101" pitchFamily="2"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65</a:t>
            </a:fld>
            <a:endParaRPr lang="zh-CN" altLang="en-US" dirty="0"/>
          </a:p>
        </p:txBody>
      </p:sp>
      <p:grpSp>
        <p:nvGrpSpPr>
          <p:cNvPr id="5" name="组合 109"/>
          <p:cNvGrpSpPr/>
          <p:nvPr/>
        </p:nvGrpSpPr>
        <p:grpSpPr>
          <a:xfrm>
            <a:off x="230535" y="86866"/>
            <a:ext cx="4320480" cy="651944"/>
            <a:chOff x="605162" y="4599564"/>
            <a:chExt cx="4320480" cy="651944"/>
          </a:xfrm>
        </p:grpSpPr>
        <p:sp>
          <p:nvSpPr>
            <p:cNvPr id="6"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7" name="图片 6" descr="u=714968970,2342735455&amp;fm=27&amp;gp=0.jpg"/>
            <p:cNvPicPr/>
            <p:nvPr/>
          </p:nvPicPr>
          <p:blipFill>
            <a:blip r:embed="rId3"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8"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2.4 </a:t>
              </a:r>
              <a:r>
                <a:rPr lang="zh-CN" altLang="en-US" sz="3600" b="1" dirty="0">
                  <a:latin typeface="Times New Roman" panose="02020603050405020304" pitchFamily="18" charset="0"/>
                  <a:ea typeface="黑体" panose="02010609060101010101" pitchFamily="49" charset="-122"/>
                </a:rPr>
                <a:t>字典 </a:t>
              </a:r>
            </a:p>
          </p:txBody>
        </p:sp>
      </p:grpSp>
      <p:sp>
        <p:nvSpPr>
          <p:cNvPr id="3" name="矩形 2"/>
          <p:cNvSpPr/>
          <p:nvPr/>
        </p:nvSpPr>
        <p:spPr>
          <a:xfrm>
            <a:off x="1203844" y="3426884"/>
            <a:ext cx="7416824" cy="3370153"/>
          </a:xfrm>
          <a:prstGeom prst="rect">
            <a:avLst/>
          </a:prstGeom>
        </p:spPr>
        <p:txBody>
          <a:bodyPr wrap="square">
            <a:spAutoFit/>
          </a:bodyPr>
          <a:lstStyle/>
          <a:p>
            <a:pPr>
              <a:spcBef>
                <a:spcPts val="200"/>
              </a:spcBef>
              <a:buSzPct val="90000"/>
              <a:buNone/>
            </a:pPr>
            <a:r>
              <a:rPr lang="en-GB" altLang="en-US" dirty="0">
                <a:solidFill>
                  <a:srgbClr val="0000FF"/>
                </a:solidFill>
                <a:latin typeface="Consolas" panose="020B0609020204030204" charset="0"/>
              </a:rPr>
              <a:t>import</a:t>
            </a:r>
            <a:r>
              <a:rPr lang="en-GB" altLang="en-US" dirty="0">
                <a:latin typeface="Consolas" panose="020B0609020204030204" charset="0"/>
              </a:rPr>
              <a:t> string</a:t>
            </a:r>
          </a:p>
          <a:p>
            <a:pPr>
              <a:spcBef>
                <a:spcPts val="200"/>
              </a:spcBef>
              <a:buSzPct val="90000"/>
              <a:buNone/>
            </a:pPr>
            <a:r>
              <a:rPr lang="en-GB" altLang="en-US" dirty="0">
                <a:solidFill>
                  <a:srgbClr val="0000FF"/>
                </a:solidFill>
                <a:latin typeface="Consolas" panose="020B0609020204030204" charset="0"/>
              </a:rPr>
              <a:t>import</a:t>
            </a:r>
            <a:r>
              <a:rPr lang="en-GB" altLang="en-US" dirty="0">
                <a:latin typeface="Consolas" panose="020B0609020204030204" charset="0"/>
              </a:rPr>
              <a:t> random</a:t>
            </a:r>
          </a:p>
          <a:p>
            <a:pPr>
              <a:spcBef>
                <a:spcPts val="200"/>
              </a:spcBef>
              <a:buSzPct val="90000"/>
              <a:buNone/>
            </a:pPr>
            <a:r>
              <a:rPr lang="en-GB" altLang="en-US" dirty="0">
                <a:latin typeface="Consolas" panose="020B0609020204030204" charset="0"/>
              </a:rPr>
              <a:t>x = '0123456789'</a:t>
            </a:r>
          </a:p>
          <a:p>
            <a:pPr>
              <a:spcBef>
                <a:spcPts val="200"/>
              </a:spcBef>
              <a:buSzPct val="90000"/>
              <a:buNone/>
            </a:pPr>
            <a:r>
              <a:rPr lang="en-GB" altLang="en-US" dirty="0">
                <a:solidFill>
                  <a:srgbClr val="FFC000"/>
                </a:solidFill>
                <a:latin typeface="Consolas" panose="020B0609020204030204" charset="0"/>
              </a:rPr>
              <a:t># y = [</a:t>
            </a:r>
            <a:r>
              <a:rPr lang="en-GB" altLang="en-US" dirty="0" err="1">
                <a:solidFill>
                  <a:srgbClr val="FFC000"/>
                </a:solidFill>
                <a:latin typeface="Consolas" panose="020B0609020204030204" charset="0"/>
              </a:rPr>
              <a:t>random.choice</a:t>
            </a:r>
            <a:r>
              <a:rPr lang="en-GB" altLang="en-US" dirty="0">
                <a:solidFill>
                  <a:srgbClr val="FFC000"/>
                </a:solidFill>
                <a:latin typeface="Consolas" panose="020B0609020204030204" charset="0"/>
              </a:rPr>
              <a:t>(x) for </a:t>
            </a:r>
            <a:r>
              <a:rPr lang="en-GB" altLang="en-US" dirty="0" err="1">
                <a:solidFill>
                  <a:srgbClr val="FFC000"/>
                </a:solidFill>
                <a:latin typeface="Consolas" panose="020B0609020204030204" charset="0"/>
              </a:rPr>
              <a:t>i</a:t>
            </a:r>
            <a:r>
              <a:rPr lang="en-GB" altLang="en-US" dirty="0">
                <a:solidFill>
                  <a:srgbClr val="FFC000"/>
                </a:solidFill>
                <a:latin typeface="Consolas" panose="020B0609020204030204" charset="0"/>
              </a:rPr>
              <a:t> in range(1000)]</a:t>
            </a:r>
          </a:p>
          <a:p>
            <a:pPr>
              <a:spcBef>
                <a:spcPts val="200"/>
              </a:spcBef>
              <a:buSzPct val="90000"/>
              <a:buNone/>
            </a:pPr>
            <a:r>
              <a:rPr lang="en-GB" altLang="en-US" dirty="0">
                <a:latin typeface="Consolas" panose="020B0609020204030204" charset="0"/>
              </a:rPr>
              <a:t>y = </a:t>
            </a:r>
            <a:r>
              <a:rPr lang="en-GB" altLang="en-US" dirty="0" err="1">
                <a:solidFill>
                  <a:srgbClr val="0000FF"/>
                </a:solidFill>
                <a:latin typeface="Consolas" panose="020B0609020204030204" charset="0"/>
              </a:rPr>
              <a:t>random.choices</a:t>
            </a:r>
            <a:r>
              <a:rPr lang="en-GB" altLang="en-US" dirty="0">
                <a:latin typeface="Consolas" panose="020B0609020204030204" charset="0"/>
              </a:rPr>
              <a:t>(x, k=1000)</a:t>
            </a:r>
          </a:p>
          <a:p>
            <a:pPr>
              <a:spcBef>
                <a:spcPts val="200"/>
              </a:spcBef>
              <a:buSzPct val="90000"/>
              <a:buNone/>
            </a:pPr>
            <a:r>
              <a:rPr lang="en-GB" altLang="en-US" dirty="0">
                <a:latin typeface="Consolas" panose="020B0609020204030204" charset="0"/>
              </a:rPr>
              <a:t>z = ''.</a:t>
            </a:r>
            <a:r>
              <a:rPr lang="en-GB" altLang="en-US" dirty="0">
                <a:solidFill>
                  <a:srgbClr val="0000FF"/>
                </a:solidFill>
                <a:latin typeface="Consolas" panose="020B0609020204030204" charset="0"/>
              </a:rPr>
              <a:t>join</a:t>
            </a:r>
            <a:r>
              <a:rPr lang="en-GB" altLang="en-US" dirty="0">
                <a:latin typeface="Consolas" panose="020B0609020204030204" charset="0"/>
              </a:rPr>
              <a:t>(y)</a:t>
            </a:r>
          </a:p>
          <a:p>
            <a:pPr>
              <a:spcBef>
                <a:spcPts val="200"/>
              </a:spcBef>
              <a:buSzPct val="90000"/>
              <a:buNone/>
            </a:pPr>
            <a:r>
              <a:rPr lang="en-GB" altLang="en-US" dirty="0">
                <a:latin typeface="Consolas" panose="020B0609020204030204" charset="0"/>
              </a:rPr>
              <a:t>d = </a:t>
            </a:r>
            <a:r>
              <a:rPr lang="en-GB" altLang="en-US" dirty="0" err="1">
                <a:solidFill>
                  <a:srgbClr val="0000FF"/>
                </a:solidFill>
                <a:latin typeface="Consolas" panose="020B0609020204030204" charset="0"/>
              </a:rPr>
              <a:t>dict</a:t>
            </a:r>
            <a:r>
              <a:rPr lang="en-GB" altLang="en-US" dirty="0">
                <a:latin typeface="Consolas" panose="020B0609020204030204" charset="0"/>
              </a:rPr>
              <a:t>()                  </a:t>
            </a:r>
            <a:r>
              <a:rPr lang="en-GB" altLang="en-US" dirty="0">
                <a:solidFill>
                  <a:srgbClr val="0000FF"/>
                </a:solidFill>
                <a:latin typeface="Consolas" panose="020B0609020204030204" charset="0"/>
              </a:rPr>
              <a:t>#</a:t>
            </a:r>
            <a:r>
              <a:rPr lang="en-GB" altLang="en-US" dirty="0" err="1">
                <a:solidFill>
                  <a:srgbClr val="0000FF"/>
                </a:solidFill>
                <a:latin typeface="Consolas" panose="020B0609020204030204" charset="0"/>
              </a:rPr>
              <a:t>使用字典保存每个字符出现次数</a:t>
            </a:r>
            <a:endParaRPr lang="en-GB" altLang="en-US" dirty="0">
              <a:solidFill>
                <a:srgbClr val="0000FF"/>
              </a:solidFill>
              <a:latin typeface="Consolas" panose="020B0609020204030204" charset="0"/>
            </a:endParaRPr>
          </a:p>
          <a:p>
            <a:pPr>
              <a:spcBef>
                <a:spcPts val="200"/>
              </a:spcBef>
              <a:buSzPct val="90000"/>
              <a:buNone/>
            </a:pPr>
            <a:r>
              <a:rPr lang="en-GB" altLang="en-US" dirty="0">
                <a:solidFill>
                  <a:srgbClr val="0000FF"/>
                </a:solidFill>
                <a:latin typeface="Consolas" panose="020B0609020204030204" charset="0"/>
              </a:rPr>
              <a:t>for</a:t>
            </a:r>
            <a:r>
              <a:rPr lang="en-GB" altLang="en-US" dirty="0">
                <a:latin typeface="Consolas" panose="020B0609020204030204" charset="0"/>
              </a:rPr>
              <a:t> </a:t>
            </a:r>
            <a:r>
              <a:rPr lang="en-GB" altLang="en-US" dirty="0" err="1">
                <a:latin typeface="Consolas" panose="020B0609020204030204" charset="0"/>
              </a:rPr>
              <a:t>ch</a:t>
            </a:r>
            <a:r>
              <a:rPr lang="en-GB" altLang="en-US" dirty="0">
                <a:latin typeface="Consolas" panose="020B0609020204030204" charset="0"/>
              </a:rPr>
              <a:t> in z:</a:t>
            </a:r>
          </a:p>
          <a:p>
            <a:pPr>
              <a:spcBef>
                <a:spcPts val="200"/>
              </a:spcBef>
              <a:buSzPct val="90000"/>
              <a:buNone/>
            </a:pPr>
            <a:r>
              <a:rPr lang="en-GB" altLang="en-US" dirty="0">
                <a:latin typeface="Consolas" panose="020B0609020204030204" charset="0"/>
              </a:rPr>
              <a:t>    d[</a:t>
            </a:r>
            <a:r>
              <a:rPr lang="en-GB" altLang="en-US" dirty="0" err="1">
                <a:latin typeface="Consolas" panose="020B0609020204030204" charset="0"/>
              </a:rPr>
              <a:t>ch</a:t>
            </a:r>
            <a:r>
              <a:rPr lang="en-GB" altLang="en-US" dirty="0">
                <a:latin typeface="Consolas" panose="020B0609020204030204" charset="0"/>
              </a:rPr>
              <a:t>] = </a:t>
            </a:r>
            <a:r>
              <a:rPr lang="en-GB" altLang="en-US" dirty="0" err="1">
                <a:latin typeface="Consolas" panose="020B0609020204030204" charset="0"/>
              </a:rPr>
              <a:t>d.get</a:t>
            </a:r>
            <a:r>
              <a:rPr lang="en-GB" altLang="en-US" dirty="0">
                <a:latin typeface="Consolas" panose="020B0609020204030204" charset="0"/>
              </a:rPr>
              <a:t>(</a:t>
            </a:r>
            <a:r>
              <a:rPr lang="en-GB" altLang="en-US" dirty="0" err="1">
                <a:latin typeface="Consolas" panose="020B0609020204030204" charset="0"/>
              </a:rPr>
              <a:t>ch</a:t>
            </a:r>
            <a:r>
              <a:rPr lang="en-GB" altLang="en-US" dirty="0">
                <a:latin typeface="Consolas" panose="020B0609020204030204" charset="0"/>
              </a:rPr>
              <a:t>, 0) + 1    # count()? </a:t>
            </a:r>
            <a:r>
              <a:rPr lang="zh-CN" altLang="en-US" dirty="0">
                <a:solidFill>
                  <a:schemeClr val="accent2"/>
                </a:solidFill>
                <a:latin typeface="Consolas" panose="020B0609020204030204" charset="0"/>
              </a:rPr>
              <a:t>大家还记得这是谁的函数么？</a:t>
            </a:r>
            <a:endParaRPr lang="en-GB" altLang="en-US" dirty="0">
              <a:solidFill>
                <a:schemeClr val="accent2"/>
              </a:solidFill>
              <a:latin typeface="Consolas" panose="020B0609020204030204" charset="0"/>
            </a:endParaRPr>
          </a:p>
          <a:p>
            <a:pPr>
              <a:spcBef>
                <a:spcPts val="200"/>
              </a:spcBef>
              <a:buSzPct val="90000"/>
              <a:buNone/>
            </a:pPr>
            <a:r>
              <a:rPr lang="en-GB" altLang="en-US" dirty="0">
                <a:solidFill>
                  <a:srgbClr val="0000FF"/>
                </a:solidFill>
                <a:latin typeface="Consolas" panose="020B0609020204030204" charset="0"/>
              </a:rPr>
              <a:t>print</a:t>
            </a:r>
            <a:r>
              <a:rPr lang="en-GB" altLang="en-US" dirty="0">
                <a:latin typeface="Consolas" panose="020B0609020204030204" charset="0"/>
              </a:rPr>
              <a:t>(d)</a:t>
            </a:r>
          </a:p>
        </p:txBody>
      </p:sp>
      <p:sp>
        <p:nvSpPr>
          <p:cNvPr id="13" name="文本框 12"/>
          <p:cNvSpPr txBox="1"/>
          <p:nvPr/>
        </p:nvSpPr>
        <p:spPr>
          <a:xfrm>
            <a:off x="1029307" y="2300668"/>
            <a:ext cx="7792868" cy="1107996"/>
          </a:xfrm>
          <a:prstGeom prst="rect">
            <a:avLst/>
          </a:prstGeom>
          <a:noFill/>
        </p:spPr>
        <p:txBody>
          <a:bodyPr wrap="square">
            <a:spAutoFit/>
          </a:bodyPr>
          <a:lstStyle/>
          <a:p>
            <a:r>
              <a:rPr kumimoji="0" lang="zh-CN" altLang="zh-CN" sz="1600" b="0" i="0" u="none" strike="noStrike" cap="none" normalizeH="0" baseline="0" dirty="0">
                <a:ln>
                  <a:noFill/>
                </a:ln>
                <a:solidFill>
                  <a:srgbClr val="222222"/>
                </a:solidFill>
                <a:effectLst/>
                <a:latin typeface="Courier New" panose="02070309020205020404" pitchFamily="49" charset="0"/>
                <a:ea typeface="Lucida Grande"/>
                <a:cs typeface="Courier New" panose="02070309020205020404" pitchFamily="49" charset="0"/>
              </a:rPr>
              <a:t>random.</a:t>
            </a:r>
            <a:r>
              <a:rPr kumimoji="0" lang="zh-CN" altLang="zh-CN" sz="1600" b="1" i="0" u="none" strike="noStrike" cap="none" normalizeH="0" baseline="0" dirty="0">
                <a:ln>
                  <a:noFill/>
                </a:ln>
                <a:solidFill>
                  <a:srgbClr val="222222"/>
                </a:solidFill>
                <a:effectLst/>
                <a:latin typeface="Courier New" panose="02070309020205020404" pitchFamily="49" charset="0"/>
                <a:ea typeface="Lucida Grande"/>
                <a:cs typeface="Courier New" panose="02070309020205020404" pitchFamily="49" charset="0"/>
              </a:rPr>
              <a:t>choice</a:t>
            </a:r>
            <a:r>
              <a:rPr kumimoji="0" lang="zh-CN" altLang="zh-CN" sz="1600" b="0" i="0" u="none" strike="noStrike" cap="none" normalizeH="0" baseline="0" dirty="0">
                <a:ln>
                  <a:noFill/>
                </a:ln>
                <a:solidFill>
                  <a:srgbClr val="222222"/>
                </a:solidFill>
                <a:effectLst/>
                <a:ea typeface="Lucida Grande"/>
              </a:rPr>
              <a:t>(</a:t>
            </a:r>
            <a:r>
              <a:rPr kumimoji="0" lang="zh-CN" altLang="zh-CN" sz="1600" b="0" i="1" u="none" strike="noStrike" cap="none" normalizeH="0" baseline="0" dirty="0">
                <a:ln>
                  <a:noFill/>
                </a:ln>
                <a:solidFill>
                  <a:srgbClr val="222222"/>
                </a:solidFill>
                <a:effectLst/>
                <a:latin typeface="Courier New" panose="02070309020205020404" pitchFamily="49" charset="0"/>
                <a:ea typeface="Lucida Grande"/>
                <a:cs typeface="Courier New" panose="02070309020205020404" pitchFamily="49" charset="0"/>
              </a:rPr>
              <a:t>seq</a:t>
            </a:r>
            <a:r>
              <a:rPr kumimoji="0" lang="zh-CN" altLang="zh-CN" sz="1600" b="0" i="0" u="none" strike="noStrike" cap="none" normalizeH="0" baseline="0" dirty="0">
                <a:ln>
                  <a:noFill/>
                </a:ln>
                <a:solidFill>
                  <a:srgbClr val="222222"/>
                </a:solidFill>
                <a:effectLst/>
                <a:ea typeface="Lucida Grande"/>
              </a:rPr>
              <a:t>)</a:t>
            </a:r>
            <a:r>
              <a:rPr kumimoji="0" lang="zh-CN" altLang="zh-CN" sz="1600" b="0" i="0" u="none" strike="noStrike" cap="none" normalizeH="0" baseline="0" dirty="0">
                <a:ln>
                  <a:noFill/>
                </a:ln>
                <a:solidFill>
                  <a:srgbClr val="222222"/>
                </a:solidFill>
                <a:effectLst/>
                <a:latin typeface="Arial" panose="020B0604020202020204" pitchFamily="34" charset="0"/>
                <a:ea typeface="Lucida Grande"/>
              </a:rPr>
              <a:t>从非空序列 </a:t>
            </a:r>
            <a:r>
              <a:rPr kumimoji="0" lang="zh-CN" altLang="zh-CN" sz="1600" b="0" i="1" u="none" strike="noStrike" cap="none" normalizeH="0" baseline="0" dirty="0">
                <a:ln>
                  <a:noFill/>
                </a:ln>
                <a:solidFill>
                  <a:srgbClr val="222222"/>
                </a:solidFill>
                <a:effectLst/>
                <a:latin typeface="Arial" panose="020B0604020202020204" pitchFamily="34" charset="0"/>
                <a:ea typeface="Lucida Grande"/>
              </a:rPr>
              <a:t>seq</a:t>
            </a:r>
            <a:r>
              <a:rPr kumimoji="0" lang="zh-CN" altLang="zh-CN" sz="1600" b="0" i="0" u="none" strike="noStrike" cap="none" normalizeH="0" baseline="0" dirty="0">
                <a:ln>
                  <a:noFill/>
                </a:ln>
                <a:solidFill>
                  <a:srgbClr val="222222"/>
                </a:solidFill>
                <a:effectLst/>
                <a:latin typeface="Arial" panose="020B0604020202020204" pitchFamily="34" charset="0"/>
                <a:ea typeface="Lucida Grande"/>
              </a:rPr>
              <a:t> 返回一个随机元素。 </a:t>
            </a:r>
            <a:endParaRPr lang="en-US" altLang="zh-CN" sz="1600" b="0" i="0" dirty="0">
              <a:solidFill>
                <a:srgbClr val="222222"/>
              </a:solidFill>
              <a:effectLst/>
              <a:latin typeface="Lucida Grande"/>
            </a:endParaRPr>
          </a:p>
          <a:p>
            <a:r>
              <a:rPr lang="en-US" altLang="zh-CN" sz="1600" b="0" i="0" dirty="0" err="1">
                <a:solidFill>
                  <a:srgbClr val="222222"/>
                </a:solidFill>
                <a:effectLst/>
                <a:latin typeface="Lucida Grande"/>
              </a:rPr>
              <a:t>random.choices</a:t>
            </a:r>
            <a:r>
              <a:rPr lang="en-US" altLang="zh-CN" sz="1600" dirty="0">
                <a:solidFill>
                  <a:srgbClr val="222222"/>
                </a:solidFill>
                <a:latin typeface="Lucida Grande"/>
              </a:rPr>
              <a:t>(</a:t>
            </a:r>
            <a:r>
              <a:rPr lang="en-US" altLang="zh-CN" sz="1600" b="0" i="0" dirty="0" err="1">
                <a:solidFill>
                  <a:srgbClr val="222222"/>
                </a:solidFill>
                <a:effectLst/>
                <a:latin typeface="Lucida Grande"/>
              </a:rPr>
              <a:t>population,K</a:t>
            </a:r>
            <a:r>
              <a:rPr lang="en-US" altLang="zh-CN" sz="1600" dirty="0">
                <a:solidFill>
                  <a:srgbClr val="222222"/>
                </a:solidFill>
                <a:latin typeface="Lucida Grande"/>
              </a:rPr>
              <a:t>)</a:t>
            </a:r>
            <a:r>
              <a:rPr lang="zh-CN" altLang="en-US" sz="1600" b="0" i="0" dirty="0">
                <a:solidFill>
                  <a:srgbClr val="222222"/>
                </a:solidFill>
                <a:effectLst/>
                <a:latin typeface="Lucida Grande"/>
              </a:rPr>
              <a:t>从*</a:t>
            </a:r>
            <a:r>
              <a:rPr lang="en-US" altLang="zh-CN" sz="1600" b="0" i="0" dirty="0">
                <a:solidFill>
                  <a:srgbClr val="222222"/>
                </a:solidFill>
                <a:effectLst/>
                <a:latin typeface="Lucida Grande"/>
              </a:rPr>
              <a:t>population*</a:t>
            </a:r>
            <a:r>
              <a:rPr lang="zh-CN" altLang="en-US" sz="1600" b="0" i="0" dirty="0">
                <a:solidFill>
                  <a:srgbClr val="222222"/>
                </a:solidFill>
                <a:effectLst/>
                <a:latin typeface="Lucida Grande"/>
              </a:rPr>
              <a:t>中选择替换，返回大小为 </a:t>
            </a:r>
            <a:r>
              <a:rPr lang="en-US" altLang="zh-CN" sz="1600" b="0" i="1" dirty="0">
                <a:solidFill>
                  <a:srgbClr val="222222"/>
                </a:solidFill>
                <a:effectLst/>
                <a:latin typeface="Lucida Grande"/>
              </a:rPr>
              <a:t>k</a:t>
            </a:r>
            <a:r>
              <a:rPr lang="en-US" altLang="zh-CN" sz="1600" b="0" i="0" dirty="0">
                <a:solidFill>
                  <a:srgbClr val="222222"/>
                </a:solidFill>
                <a:effectLst/>
                <a:latin typeface="Lucida Grande"/>
              </a:rPr>
              <a:t> </a:t>
            </a:r>
            <a:r>
              <a:rPr lang="zh-CN" altLang="en-US" sz="1600" b="0" i="0" dirty="0">
                <a:solidFill>
                  <a:srgbClr val="222222"/>
                </a:solidFill>
                <a:effectLst/>
                <a:latin typeface="Lucida Grande"/>
              </a:rPr>
              <a:t>的元素列表</a:t>
            </a:r>
            <a:endParaRPr lang="en-US" altLang="zh-CN" sz="1600" b="0" i="0" dirty="0">
              <a:solidFill>
                <a:srgbClr val="222222"/>
              </a:solidFill>
              <a:effectLst/>
              <a:latin typeface="Lucida Grande"/>
            </a:endParaRPr>
          </a:p>
          <a:p>
            <a:r>
              <a:rPr lang="en-US" altLang="zh-CN" sz="1600" dirty="0">
                <a:solidFill>
                  <a:srgbClr val="333333"/>
                </a:solidFill>
                <a:latin typeface="Helvetica Neue"/>
              </a:rPr>
              <a:t> join() </a:t>
            </a:r>
            <a:r>
              <a:rPr lang="zh-CN" altLang="en-US" sz="1600" dirty="0">
                <a:solidFill>
                  <a:srgbClr val="333333"/>
                </a:solidFill>
                <a:latin typeface="Helvetica Neue"/>
              </a:rPr>
              <a:t>方法用于将序列中的元素以指定的字符连接生成一个新的字符串</a:t>
            </a:r>
            <a:endParaRPr lang="en-US" altLang="zh-CN" sz="1600" dirty="0">
              <a:solidFill>
                <a:srgbClr val="333333"/>
              </a:solidFill>
              <a:latin typeface="Helvetica Neue"/>
            </a:endParaRPr>
          </a:p>
          <a:p>
            <a:r>
              <a:rPr lang="en-US" altLang="zh-CN" sz="1600" dirty="0" err="1"/>
              <a:t>Dict.get</a:t>
            </a:r>
            <a:r>
              <a:rPr lang="en-US" altLang="zh-CN" sz="1600" dirty="0"/>
              <a:t>(</a:t>
            </a:r>
            <a:r>
              <a:rPr lang="en-US" altLang="zh-CN" sz="1600" i="1" dirty="0"/>
              <a:t>key[,default]):</a:t>
            </a:r>
            <a:r>
              <a:rPr lang="en-US" altLang="zh-CN" sz="1600" dirty="0"/>
              <a:t> </a:t>
            </a:r>
            <a:r>
              <a:rPr lang="zh-CN" altLang="en-US" sz="1600" dirty="0"/>
              <a:t>存在于字典中则返回 </a:t>
            </a:r>
            <a:r>
              <a:rPr lang="en-US" altLang="zh-CN" sz="1600" i="1" dirty="0"/>
              <a:t>key</a:t>
            </a:r>
            <a:r>
              <a:rPr lang="en-US" altLang="zh-CN" sz="1600" dirty="0"/>
              <a:t> </a:t>
            </a:r>
            <a:r>
              <a:rPr lang="zh-CN" altLang="en-US" sz="1600" dirty="0"/>
              <a:t>的值，否则返回 </a:t>
            </a:r>
            <a:r>
              <a:rPr lang="en-US" altLang="zh-CN" sz="1600" i="1" dirty="0"/>
              <a:t>default</a:t>
            </a:r>
            <a:r>
              <a:rPr lang="zh-CN" altLang="en-US" sz="1600" dirty="0"/>
              <a:t>。</a:t>
            </a:r>
          </a:p>
        </p:txBody>
      </p:sp>
      <p:sp>
        <p:nvSpPr>
          <p:cNvPr id="14" name="Rectangle 3"/>
          <p:cNvSpPr>
            <a:spLocks noChangeArrowheads="1"/>
          </p:cNvSpPr>
          <p:nvPr/>
        </p:nvSpPr>
        <p:spPr bwMode="auto">
          <a:xfrm>
            <a:off x="304800" y="2963"/>
            <a:ext cx="193355" cy="6036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9981" tIns="11109" rIns="91440" bIns="38088"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49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7" grpId="0"/>
      <p:bldP spid="1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文本占位符 88066"/>
          <p:cNvSpPr>
            <a:spLocks noGrp="1"/>
          </p:cNvSpPr>
          <p:nvPr>
            <p:ph idx="1"/>
          </p:nvPr>
        </p:nvSpPr>
        <p:spPr>
          <a:xfrm>
            <a:off x="783054" y="1484784"/>
            <a:ext cx="8229600" cy="4678451"/>
          </a:xfrm>
        </p:spPr>
        <p:txBody>
          <a:bodyPr/>
          <a:lstStyle/>
          <a:p>
            <a:pPr fontAlgn="base">
              <a:lnSpc>
                <a:spcPct val="80000"/>
              </a:lnSpc>
              <a:buClr>
                <a:srgbClr val="FF0000"/>
              </a:buClr>
              <a:buFont typeface="Wingdings" panose="05000000000000000000" charset="0"/>
              <a:buChar char="n"/>
            </a:pPr>
            <a:r>
              <a:rPr lang="zh-CN" altLang="en-US" sz="2400" noProof="1">
                <a:latin typeface="宋体" panose="02010600030101010101" pitchFamily="2" charset="-122"/>
              </a:rPr>
              <a:t>也可以使用</a:t>
            </a:r>
            <a:r>
              <a:rPr lang="en-US" altLang="zh-CN" sz="2400" noProof="1">
                <a:latin typeface="宋体" panose="02010600030101010101" pitchFamily="2" charset="-122"/>
              </a:rPr>
              <a:t>collections</a:t>
            </a:r>
            <a:r>
              <a:rPr lang="zh-CN" altLang="en-US" sz="2400" noProof="1">
                <a:latin typeface="宋体" panose="02010600030101010101" pitchFamily="2" charset="-122"/>
              </a:rPr>
              <a:t>模块的</a:t>
            </a:r>
            <a:r>
              <a:rPr lang="en-US" altLang="zh-CN" sz="2400" noProof="1">
                <a:latin typeface="宋体" panose="02010600030101010101" pitchFamily="2" charset="-122"/>
              </a:rPr>
              <a:t>defaultdict</a:t>
            </a:r>
            <a:r>
              <a:rPr lang="zh-CN" altLang="en-US" sz="2400" noProof="1">
                <a:latin typeface="宋体" panose="02010600030101010101" pitchFamily="2" charset="-122"/>
              </a:rPr>
              <a:t>类来实现。</a:t>
            </a:r>
          </a:p>
          <a:p>
            <a:pPr marL="1905" indent="-344805">
              <a:lnSpc>
                <a:spcPct val="80000"/>
              </a:lnSpc>
              <a:buNone/>
            </a:pPr>
            <a:endParaRPr lang="en-US" altLang="zh-CN" sz="1350" noProof="1">
              <a:latin typeface="宋体" panose="02010600030101010101" pitchFamily="2" charset="-122"/>
            </a:endParaRPr>
          </a:p>
          <a:p>
            <a:pPr marL="1905" indent="-344805">
              <a:spcBef>
                <a:spcPts val="600"/>
              </a:spcBef>
              <a:buNone/>
            </a:pPr>
            <a:endParaRPr lang="en-US" altLang="zh-CN" sz="1350" noProof="1">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66</a:t>
            </a:fld>
            <a:endParaRPr lang="zh-CN" altLang="en-US" dirty="0"/>
          </a:p>
        </p:txBody>
      </p:sp>
      <p:sp>
        <p:nvSpPr>
          <p:cNvPr id="6" name="标题 87041"/>
          <p:cNvSpPr>
            <a:spLocks noGrp="1"/>
          </p:cNvSpPr>
          <p:nvPr>
            <p:ph type="title"/>
          </p:nvPr>
        </p:nvSpPr>
        <p:spPr>
          <a:xfrm>
            <a:off x="441286" y="996234"/>
            <a:ext cx="9124315" cy="424370"/>
          </a:xfrm>
        </p:spPr>
        <p:txBody>
          <a:bodyPr anchor="ctr">
            <a:normAutofit fontScale="90000"/>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字典应用案例</a:t>
            </a:r>
          </a:p>
        </p:txBody>
      </p:sp>
      <p:grpSp>
        <p:nvGrpSpPr>
          <p:cNvPr id="7" name="组合 109"/>
          <p:cNvGrpSpPr/>
          <p:nvPr/>
        </p:nvGrpSpPr>
        <p:grpSpPr>
          <a:xfrm>
            <a:off x="230535" y="86866"/>
            <a:ext cx="4320480" cy="651944"/>
            <a:chOff x="605162" y="4599564"/>
            <a:chExt cx="4320480" cy="651944"/>
          </a:xfrm>
        </p:grpSpPr>
        <p:sp>
          <p:nvSpPr>
            <p:cNvPr id="8"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9" name="图片 8" descr="u=714968970,2342735455&amp;fm=27&amp;gp=0.jpg"/>
            <p:cNvPicPr/>
            <p:nvPr/>
          </p:nvPicPr>
          <p:blipFill>
            <a:blip r:embed="rId3"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2.4 </a:t>
              </a:r>
              <a:r>
                <a:rPr lang="zh-CN" altLang="en-US" sz="3600" b="1" dirty="0">
                  <a:latin typeface="Times New Roman" panose="02020603050405020304" pitchFamily="18" charset="0"/>
                  <a:ea typeface="黑体" panose="02010609060101010101" pitchFamily="49" charset="-122"/>
                </a:rPr>
                <a:t>字典 </a:t>
              </a:r>
            </a:p>
          </p:txBody>
        </p:sp>
      </p:grpSp>
      <p:sp>
        <p:nvSpPr>
          <p:cNvPr id="13" name="文本框 12"/>
          <p:cNvSpPr txBox="1"/>
          <p:nvPr/>
        </p:nvSpPr>
        <p:spPr>
          <a:xfrm>
            <a:off x="676382" y="4383704"/>
            <a:ext cx="8037418" cy="2292935"/>
          </a:xfrm>
          <a:prstGeom prst="rect">
            <a:avLst/>
          </a:prstGeom>
          <a:noFill/>
        </p:spPr>
        <p:txBody>
          <a:bodyPr wrap="square">
            <a:spAutoFit/>
          </a:bodyPr>
          <a:lstStyle/>
          <a:p>
            <a:pPr marL="1905" indent="-344805">
              <a:spcBef>
                <a:spcPts val="600"/>
              </a:spcBef>
              <a:buNone/>
            </a:pPr>
            <a:r>
              <a:rPr lang="en-US" altLang="zh-CN" sz="1350" noProof="1">
                <a:latin typeface="Consolas" panose="020B0609020204030204" charset="0"/>
                <a:ea typeface="仿宋" panose="02010609060101010101" pitchFamily="49" charset="-122"/>
              </a:rPr>
              <a:t>&gt;&gt;&gt; from collections import defaultdict</a:t>
            </a:r>
          </a:p>
          <a:p>
            <a:pPr marL="1905" indent="-344805">
              <a:spcBef>
                <a:spcPts val="600"/>
              </a:spcBef>
              <a:buNone/>
            </a:pPr>
            <a:r>
              <a:rPr lang="en-US" altLang="zh-CN" sz="1350" noProof="1">
                <a:latin typeface="Consolas" panose="020B0609020204030204" charset="0"/>
                <a:ea typeface="仿宋" panose="02010609060101010101" pitchFamily="49" charset="-122"/>
              </a:rPr>
              <a:t>&gt;&gt;&gt; frequences = defaultdict(int)  </a:t>
            </a:r>
            <a:r>
              <a:rPr lang="zh-CN" altLang="en-US" sz="1350" noProof="1">
                <a:latin typeface="Consolas" panose="020B0609020204030204" charset="0"/>
                <a:ea typeface="仿宋" panose="02010609060101010101" pitchFamily="49" charset="-122"/>
              </a:rPr>
              <a:t> </a:t>
            </a:r>
            <a:r>
              <a:rPr lang="en-US" altLang="zh-CN" sz="1350" noProof="1">
                <a:solidFill>
                  <a:srgbClr val="FF0000"/>
                </a:solidFill>
                <a:latin typeface="Consolas" panose="020B0609020204030204" charset="0"/>
                <a:ea typeface="仿宋" panose="02010609060101010101" pitchFamily="49" charset="-122"/>
              </a:rPr>
              <a:t># </a:t>
            </a:r>
            <a:r>
              <a:rPr lang="zh-CN" altLang="en-US" sz="1350" noProof="1">
                <a:solidFill>
                  <a:srgbClr val="FF0000"/>
                </a:solidFill>
                <a:latin typeface="Consolas" panose="020B0609020204030204" charset="0"/>
                <a:ea typeface="仿宋" panose="02010609060101010101" pitchFamily="49" charset="-122"/>
              </a:rPr>
              <a:t>指定</a:t>
            </a:r>
            <a:r>
              <a:rPr lang="en-US" altLang="zh-CN" sz="1350" noProof="1">
                <a:solidFill>
                  <a:srgbClr val="FF0000"/>
                </a:solidFill>
                <a:latin typeface="Consolas" panose="020B0609020204030204" charset="0"/>
                <a:ea typeface="仿宋" panose="02010609060101010101" pitchFamily="49" charset="-122"/>
              </a:rPr>
              <a:t>default_factory</a:t>
            </a:r>
            <a:r>
              <a:rPr lang="zh-CN" altLang="en-US" sz="1350" noProof="1">
                <a:solidFill>
                  <a:srgbClr val="FF0000"/>
                </a:solidFill>
                <a:latin typeface="Consolas" panose="020B0609020204030204" charset="0"/>
                <a:ea typeface="仿宋" panose="02010609060101010101" pitchFamily="49" charset="-122"/>
              </a:rPr>
              <a:t>元素默认值为</a:t>
            </a:r>
            <a:r>
              <a:rPr lang="en-US" altLang="zh-CN" sz="1350" noProof="1">
                <a:solidFill>
                  <a:srgbClr val="FF0000"/>
                </a:solidFill>
                <a:latin typeface="Consolas" panose="020B0609020204030204" charset="0"/>
                <a:ea typeface="仿宋" panose="02010609060101010101" pitchFamily="49" charset="-122"/>
              </a:rPr>
              <a:t>int()</a:t>
            </a:r>
            <a:r>
              <a:rPr lang="zh-CN" altLang="en-US" sz="1350" noProof="1">
                <a:solidFill>
                  <a:srgbClr val="FF0000"/>
                </a:solidFill>
                <a:latin typeface="Consolas" panose="020B0609020204030204" charset="0"/>
                <a:ea typeface="仿宋" panose="02010609060101010101" pitchFamily="49" charset="-122"/>
              </a:rPr>
              <a:t>的返回值</a:t>
            </a:r>
            <a:endParaRPr lang="en-US" altLang="zh-CN" sz="1350" noProof="1">
              <a:solidFill>
                <a:srgbClr val="FF0000"/>
              </a:solidFill>
              <a:latin typeface="Consolas" panose="020B0609020204030204" charset="0"/>
              <a:ea typeface="仿宋" panose="02010609060101010101" pitchFamily="49" charset="-122"/>
            </a:endParaRPr>
          </a:p>
          <a:p>
            <a:pPr marL="1905" indent="-344805">
              <a:spcBef>
                <a:spcPts val="600"/>
              </a:spcBef>
              <a:buNone/>
            </a:pPr>
            <a:r>
              <a:rPr lang="en-US" altLang="zh-CN" sz="1350" noProof="1">
                <a:latin typeface="Consolas" panose="020B0609020204030204" charset="0"/>
                <a:ea typeface="仿宋" panose="02010609060101010101" pitchFamily="49" charset="-122"/>
              </a:rPr>
              <a:t>&gt;&gt;&gt; frequences</a:t>
            </a:r>
          </a:p>
          <a:p>
            <a:pPr marL="1905" indent="-344805">
              <a:spcBef>
                <a:spcPts val="600"/>
              </a:spcBef>
              <a:buNone/>
            </a:pPr>
            <a:r>
              <a:rPr lang="en-US" altLang="zh-CN" sz="1350" noProof="1">
                <a:solidFill>
                  <a:srgbClr val="0000FF"/>
                </a:solidFill>
                <a:latin typeface="Consolas" panose="020B0609020204030204" charset="0"/>
                <a:ea typeface="仿宋" panose="02010609060101010101" pitchFamily="49" charset="-122"/>
              </a:rPr>
              <a:t>defaultdict(&lt;type 'int'&gt;, {})</a:t>
            </a:r>
          </a:p>
          <a:p>
            <a:pPr marL="1905" indent="-344805">
              <a:spcBef>
                <a:spcPts val="600"/>
              </a:spcBef>
              <a:buNone/>
            </a:pPr>
            <a:r>
              <a:rPr lang="en-US" altLang="zh-CN" sz="1350" noProof="1">
                <a:latin typeface="Consolas" panose="020B0609020204030204" charset="0"/>
                <a:ea typeface="仿宋" panose="02010609060101010101" pitchFamily="49" charset="-122"/>
              </a:rPr>
              <a:t>&gt;&gt;&gt; for item in z:</a:t>
            </a:r>
          </a:p>
          <a:p>
            <a:pPr marL="1905" indent="-344805">
              <a:spcBef>
                <a:spcPts val="600"/>
              </a:spcBef>
              <a:buNone/>
            </a:pPr>
            <a:r>
              <a:rPr lang="en-US" altLang="zh-CN" sz="1350" noProof="1">
                <a:latin typeface="Consolas" panose="020B0609020204030204" charset="0"/>
                <a:ea typeface="仿宋" panose="02010609060101010101" pitchFamily="49" charset="-122"/>
              </a:rPr>
              <a:t>    frequences[item] += 1 </a:t>
            </a:r>
            <a:r>
              <a:rPr lang="en-US" altLang="zh-CN" sz="1350" noProof="1">
                <a:solidFill>
                  <a:srgbClr val="FF0000"/>
                </a:solidFill>
                <a:latin typeface="Consolas" panose="020B0609020204030204" charset="0"/>
                <a:ea typeface="仿宋" panose="02010609060101010101" pitchFamily="49" charset="-122"/>
              </a:rPr>
              <a:t>#</a:t>
            </a:r>
            <a:r>
              <a:rPr lang="zh-CN" altLang="en-US" sz="1350" noProof="1">
                <a:solidFill>
                  <a:srgbClr val="FF0000"/>
                </a:solidFill>
                <a:latin typeface="Consolas" panose="020B0609020204030204" charset="0"/>
                <a:ea typeface="仿宋" panose="02010609060101010101" pitchFamily="49" charset="-122"/>
              </a:rPr>
              <a:t>指定</a:t>
            </a:r>
            <a:r>
              <a:rPr lang="en-US" altLang="zh-CN" sz="1350" noProof="1">
                <a:solidFill>
                  <a:srgbClr val="FF0000"/>
                </a:solidFill>
                <a:latin typeface="Consolas" panose="020B0609020204030204" charset="0"/>
                <a:ea typeface="仿宋" panose="02010609060101010101" pitchFamily="49" charset="-122"/>
              </a:rPr>
              <a:t>default_factory</a:t>
            </a:r>
            <a:r>
              <a:rPr lang="zh-CN" altLang="en-US" sz="1350" noProof="1">
                <a:solidFill>
                  <a:srgbClr val="FF0000"/>
                </a:solidFill>
                <a:latin typeface="Consolas" panose="020B0609020204030204" charset="0"/>
                <a:ea typeface="仿宋" panose="02010609060101010101" pitchFamily="49" charset="-122"/>
              </a:rPr>
              <a:t>元素默认值为</a:t>
            </a:r>
            <a:r>
              <a:rPr lang="en-US" altLang="zh-CN" sz="1350" noProof="1">
                <a:solidFill>
                  <a:srgbClr val="FF0000"/>
                </a:solidFill>
                <a:latin typeface="Consolas" panose="020B0609020204030204" charset="0"/>
                <a:ea typeface="仿宋" panose="02010609060101010101" pitchFamily="49" charset="-122"/>
              </a:rPr>
              <a:t>int()</a:t>
            </a:r>
            <a:r>
              <a:rPr lang="zh-CN" altLang="en-US" sz="1350" noProof="1">
                <a:solidFill>
                  <a:srgbClr val="FF0000"/>
                </a:solidFill>
                <a:latin typeface="Consolas" panose="020B0609020204030204" charset="0"/>
                <a:ea typeface="仿宋" panose="02010609060101010101" pitchFamily="49" charset="-122"/>
              </a:rPr>
              <a:t>的返回值</a:t>
            </a:r>
            <a:r>
              <a:rPr lang="en-US" altLang="zh-CN" sz="1350" noProof="1">
                <a:solidFill>
                  <a:srgbClr val="FF0000"/>
                </a:solidFill>
                <a:latin typeface="Consolas" panose="020B0609020204030204" charset="0"/>
                <a:ea typeface="仿宋" panose="02010609060101010101" pitchFamily="49" charset="-122"/>
              </a:rPr>
              <a:t>, </a:t>
            </a:r>
          </a:p>
          <a:p>
            <a:pPr marL="1905" indent="-344805">
              <a:spcBef>
                <a:spcPts val="600"/>
              </a:spcBef>
              <a:buNone/>
            </a:pPr>
            <a:r>
              <a:rPr lang="en-US" altLang="zh-CN" sz="1350" noProof="1">
                <a:latin typeface="Consolas" panose="020B0609020204030204" charset="0"/>
                <a:ea typeface="仿宋" panose="02010609060101010101" pitchFamily="49" charset="-122"/>
              </a:rPr>
              <a:t>                          </a:t>
            </a:r>
            <a:r>
              <a:rPr lang="en-US" altLang="zh-CN" sz="1350" noProof="1">
                <a:solidFill>
                  <a:srgbClr val="FF0000"/>
                </a:solidFill>
                <a:latin typeface="Consolas" panose="020B0609020204030204" charset="0"/>
                <a:ea typeface="仿宋" panose="02010609060101010101" pitchFamily="49" charset="-122"/>
              </a:rPr>
              <a:t>#</a:t>
            </a:r>
            <a:r>
              <a:rPr lang="zh-CN" altLang="en-US" sz="1350" noProof="1">
                <a:solidFill>
                  <a:srgbClr val="FF0000"/>
                </a:solidFill>
                <a:latin typeface="Consolas" panose="020B0609020204030204" charset="0"/>
                <a:ea typeface="仿宋" panose="02010609060101010101" pitchFamily="49" charset="-122"/>
              </a:rPr>
              <a:t>而不是像</a:t>
            </a:r>
            <a:r>
              <a:rPr lang="en-US" altLang="zh-CN" sz="1350" noProof="1">
                <a:solidFill>
                  <a:srgbClr val="FF0000"/>
                </a:solidFill>
                <a:latin typeface="Consolas" panose="020B0609020204030204" charset="0"/>
                <a:ea typeface="仿宋" panose="02010609060101010101" pitchFamily="49" charset="-122"/>
              </a:rPr>
              <a:t>Dic</a:t>
            </a:r>
            <a:r>
              <a:rPr lang="zh-CN" altLang="en-US" sz="1350" noProof="1">
                <a:solidFill>
                  <a:srgbClr val="FF0000"/>
                </a:solidFill>
                <a:latin typeface="Consolas" panose="020B0609020204030204" charset="0"/>
                <a:ea typeface="仿宋" panose="02010609060101010101" pitchFamily="49" charset="-122"/>
              </a:rPr>
              <a:t>对象访问不存在的键时，返回错误</a:t>
            </a:r>
            <a:endParaRPr lang="en-US" altLang="zh-CN" sz="1350" noProof="1">
              <a:solidFill>
                <a:srgbClr val="FF0000"/>
              </a:solidFill>
              <a:latin typeface="Consolas" panose="020B0609020204030204" charset="0"/>
              <a:ea typeface="仿宋" panose="02010609060101010101" pitchFamily="49" charset="-122"/>
            </a:endParaRPr>
          </a:p>
          <a:p>
            <a:pPr marL="1905" indent="-344805">
              <a:spcBef>
                <a:spcPts val="600"/>
              </a:spcBef>
              <a:buNone/>
            </a:pPr>
            <a:r>
              <a:rPr lang="en-US" altLang="zh-CN" sz="1350" noProof="1">
                <a:latin typeface="Consolas" panose="020B0609020204030204" charset="0"/>
                <a:ea typeface="仿宋" panose="02010609060101010101" pitchFamily="49" charset="-122"/>
              </a:rPr>
              <a:t>&gt;&gt;&gt; frequences.items()</a:t>
            </a:r>
            <a:endParaRPr lang="zh-CN" altLang="en-US" sz="1350" dirty="0">
              <a:latin typeface="Consolas" panose="020B0609020204030204" charset="0"/>
              <a:ea typeface="仿宋" panose="02010609060101010101" pitchFamily="49" charset="-122"/>
            </a:endParaRPr>
          </a:p>
        </p:txBody>
      </p:sp>
      <p:sp>
        <p:nvSpPr>
          <p:cNvPr id="17" name="Rectangle 5"/>
          <p:cNvSpPr>
            <a:spLocks noChangeArrowheads="1"/>
          </p:cNvSpPr>
          <p:nvPr/>
        </p:nvSpPr>
        <p:spPr bwMode="auto">
          <a:xfrm>
            <a:off x="820310" y="1959640"/>
            <a:ext cx="7893489" cy="954107"/>
          </a:xfrm>
          <a:prstGeom prst="rect">
            <a:avLst/>
          </a:prstGeom>
          <a:solidFill>
            <a:srgbClr val="92D050"/>
          </a:solidFill>
          <a:ln>
            <a:noFill/>
          </a:ln>
          <a:effectLst/>
        </p:spPr>
        <p:txBody>
          <a:bodyPr vert="horz" wrap="square" lIns="91440" tIns="45720" rIns="91440" bIns="45720" numCol="1" anchor="ctr" anchorCtr="0" compatLnSpc="1">
            <a:spAutoFit/>
          </a:bodyPr>
          <a:lstStyle/>
          <a:p>
            <a:pPr algn="just"/>
            <a:r>
              <a:rPr kumimoji="0" lang="zh-CN" altLang="zh-CN" sz="1400" b="0" i="1" u="none" strike="noStrike" cap="none" normalizeH="0" baseline="0" dirty="0">
                <a:ln>
                  <a:noFill/>
                </a:ln>
                <a:effectLst/>
                <a:latin typeface="Times New Roman" panose="02020603050405020304" pitchFamily="18" charset="0"/>
                <a:ea typeface="黑体" panose="02010609060101010101" pitchFamily="49" charset="-122"/>
                <a:cs typeface="Times New Roman" panose="02020603050405020304" pitchFamily="18" charset="0"/>
              </a:rPr>
              <a:t>class </a:t>
            </a:r>
            <a:r>
              <a:rPr kumimoji="0" lang="zh-CN" altLang="zh-CN" sz="1400" b="0" i="0" u="none" strike="noStrike" cap="none" normalizeH="0" baseline="0" dirty="0">
                <a:ln>
                  <a:noFill/>
                </a:ln>
                <a:effectLst/>
                <a:latin typeface="Times New Roman" panose="02020603050405020304" pitchFamily="18" charset="0"/>
                <a:ea typeface="黑体" panose="02010609060101010101" pitchFamily="49" charset="-122"/>
                <a:cs typeface="Times New Roman" panose="02020603050405020304" pitchFamily="18" charset="0"/>
              </a:rPr>
              <a:t>collections.defaultdict([</a:t>
            </a:r>
            <a:r>
              <a:rPr kumimoji="0" lang="zh-CN" altLang="zh-CN" sz="1400" b="0" i="1" u="none" strike="noStrike" cap="none" normalizeH="0" baseline="0" dirty="0">
                <a:ln>
                  <a:noFill/>
                </a:ln>
                <a:effectLst/>
                <a:latin typeface="Times New Roman" panose="02020603050405020304" pitchFamily="18" charset="0"/>
                <a:ea typeface="黑体" panose="02010609060101010101" pitchFamily="49" charset="-122"/>
                <a:cs typeface="Times New Roman" panose="02020603050405020304" pitchFamily="18" charset="0"/>
              </a:rPr>
              <a:t>default_factory</a:t>
            </a:r>
            <a:r>
              <a:rPr kumimoji="0" lang="zh-CN" altLang="zh-CN" sz="1400" b="0" i="0" u="none" strike="noStrike" cap="none" normalizeH="0" baseline="0" dirty="0">
                <a:ln>
                  <a:noFill/>
                </a:ln>
                <a:effectLst/>
                <a:latin typeface="Times New Roman" panose="02020603050405020304" pitchFamily="18" charset="0"/>
                <a:ea typeface="黑体" panose="02010609060101010101" pitchFamily="49" charset="-122"/>
                <a:cs typeface="Times New Roman" panose="02020603050405020304" pitchFamily="18" charset="0"/>
              </a:rPr>
              <a:t>[, </a:t>
            </a:r>
            <a:r>
              <a:rPr kumimoji="0" lang="zh-CN" altLang="zh-CN" sz="1400" b="0" i="1" u="none" strike="noStrike" cap="none" normalizeH="0" baseline="0" dirty="0">
                <a:ln>
                  <a:noFill/>
                </a:ln>
                <a:effectLst/>
                <a:latin typeface="Times New Roman" panose="02020603050405020304" pitchFamily="18" charset="0"/>
                <a:ea typeface="黑体" panose="02010609060101010101" pitchFamily="49" charset="-122"/>
                <a:cs typeface="Times New Roman" panose="02020603050405020304" pitchFamily="18" charset="0"/>
              </a:rPr>
              <a:t>...</a:t>
            </a:r>
            <a:r>
              <a:rPr kumimoji="0" lang="zh-CN" altLang="zh-CN" sz="1400" b="0" i="0" u="none" strike="noStrike" cap="none" normalizeH="0" baseline="0" dirty="0">
                <a:ln>
                  <a:noFill/>
                </a:ln>
                <a:effectLst/>
                <a:latin typeface="Times New Roman" panose="02020603050405020304" pitchFamily="18" charset="0"/>
                <a:ea typeface="黑体" panose="02010609060101010101" pitchFamily="49" charset="-122"/>
                <a:cs typeface="Times New Roman" panose="02020603050405020304" pitchFamily="18" charset="0"/>
              </a:rPr>
              <a:t>]])</a:t>
            </a:r>
            <a:endParaRPr kumimoji="0" lang="en-US" altLang="zh-CN" sz="1400" b="0" i="0" u="none" strike="noStrike" cap="none" normalizeH="0" baseline="0" dirty="0">
              <a:ln>
                <a:noFill/>
              </a:ln>
              <a:effectLst/>
              <a:latin typeface="Times New Roman" panose="02020603050405020304" pitchFamily="18" charset="0"/>
              <a:ea typeface="黑体" panose="02010609060101010101" pitchFamily="49" charset="-122"/>
              <a:cs typeface="Times New Roman" panose="02020603050405020304" pitchFamily="18" charset="0"/>
            </a:endParaRPr>
          </a:p>
          <a:p>
            <a:pPr algn="just"/>
            <a:r>
              <a:rPr lang="zh-CN" altLang="en-US" sz="1400" b="0" i="0" dirty="0">
                <a:effectLst/>
                <a:latin typeface="Times New Roman" panose="02020603050405020304" pitchFamily="18" charset="0"/>
                <a:ea typeface="黑体" panose="02010609060101010101" pitchFamily="49" charset="-122"/>
                <a:cs typeface="Times New Roman" panose="02020603050405020304" pitchFamily="18" charset="0"/>
              </a:rPr>
              <a:t>实例化</a:t>
            </a:r>
            <a:r>
              <a:rPr lang="en-US" altLang="zh-CN" sz="1400" b="0" i="0" dirty="0" err="1">
                <a:effectLst/>
                <a:latin typeface="Times New Roman" panose="02020603050405020304" pitchFamily="18" charset="0"/>
                <a:ea typeface="黑体" panose="02010609060101010101" pitchFamily="49" charset="-122"/>
                <a:cs typeface="Times New Roman" panose="02020603050405020304" pitchFamily="18" charset="0"/>
              </a:rPr>
              <a:t>defaultdict</a:t>
            </a:r>
            <a:r>
              <a:rPr lang="zh-CN" altLang="en-US" sz="1400" b="0" i="0" dirty="0">
                <a:effectLst/>
                <a:latin typeface="Times New Roman" panose="02020603050405020304" pitchFamily="18" charset="0"/>
                <a:ea typeface="黑体" panose="02010609060101010101" pitchFamily="49" charset="-122"/>
                <a:cs typeface="Times New Roman" panose="02020603050405020304" pitchFamily="18" charset="0"/>
              </a:rPr>
              <a:t>的时候有两个可选参数。</a:t>
            </a:r>
          </a:p>
          <a:p>
            <a:pPr algn="just">
              <a:buFont typeface="Arial" panose="020B0604020202020204" pitchFamily="34" charset="0"/>
              <a:buChar char="•"/>
            </a:pPr>
            <a:r>
              <a:rPr lang="zh-CN" altLang="en-US" sz="1400" b="0" i="0" dirty="0">
                <a:effectLst/>
                <a:latin typeface="Times New Roman" panose="02020603050405020304" pitchFamily="18" charset="0"/>
                <a:ea typeface="黑体" panose="02010609060101010101" pitchFamily="49" charset="-122"/>
                <a:cs typeface="Times New Roman" panose="02020603050405020304" pitchFamily="18" charset="0"/>
              </a:rPr>
              <a:t>第一个是</a:t>
            </a:r>
            <a:r>
              <a:rPr lang="en-US" altLang="zh-CN" sz="1400" b="0" i="0" dirty="0" err="1">
                <a:effectLst/>
                <a:latin typeface="Times New Roman" panose="02020603050405020304" pitchFamily="18" charset="0"/>
                <a:ea typeface="黑体" panose="02010609060101010101" pitchFamily="49" charset="-122"/>
                <a:cs typeface="Times New Roman" panose="02020603050405020304" pitchFamily="18" charset="0"/>
              </a:rPr>
              <a:t>defaultdict.default_factory</a:t>
            </a:r>
            <a:r>
              <a:rPr lang="zh-CN" altLang="en-US" sz="1400" b="0" i="0" dirty="0">
                <a:effectLst/>
                <a:latin typeface="Times New Roman" panose="02020603050405020304" pitchFamily="18" charset="0"/>
                <a:ea typeface="黑体" panose="02010609060101010101" pitchFamily="49" charset="-122"/>
                <a:cs typeface="Times New Roman" panose="02020603050405020304" pitchFamily="18" charset="0"/>
              </a:rPr>
              <a:t>，它是任何可以被以无参形式调用的函数或</a:t>
            </a:r>
            <a:r>
              <a:rPr lang="en-US" altLang="zh-CN" sz="1400" b="0" i="0" dirty="0">
                <a:effectLst/>
                <a:latin typeface="Times New Roman" panose="02020603050405020304" pitchFamily="18" charset="0"/>
                <a:ea typeface="黑体" panose="02010609060101010101" pitchFamily="49" charset="-122"/>
                <a:cs typeface="Times New Roman" panose="02020603050405020304" pitchFamily="18" charset="0"/>
              </a:rPr>
              <a:t>Python</a:t>
            </a:r>
            <a:r>
              <a:rPr lang="zh-CN" altLang="en-US" sz="1400" b="0" i="0" dirty="0">
                <a:effectLst/>
                <a:latin typeface="Times New Roman" panose="02020603050405020304" pitchFamily="18" charset="0"/>
                <a:ea typeface="黑体" panose="02010609060101010101" pitchFamily="49" charset="-122"/>
                <a:cs typeface="Times New Roman" panose="02020603050405020304" pitchFamily="18" charset="0"/>
              </a:rPr>
              <a:t>内置数据类型；</a:t>
            </a:r>
          </a:p>
          <a:p>
            <a:pPr algn="just">
              <a:buFont typeface="Arial" panose="020B0604020202020204" pitchFamily="34" charset="0"/>
              <a:buChar char="•"/>
            </a:pPr>
            <a:r>
              <a:rPr lang="zh-CN" altLang="en-US" sz="1400" b="0" i="0" dirty="0">
                <a:effectLst/>
                <a:latin typeface="Times New Roman" panose="02020603050405020304" pitchFamily="18" charset="0"/>
                <a:ea typeface="黑体" panose="02010609060101010101" pitchFamily="49" charset="-122"/>
                <a:cs typeface="Times New Roman" panose="02020603050405020304" pitchFamily="18" charset="0"/>
              </a:rPr>
              <a:t>第二个是实例对象的初始元素，数据类型为</a:t>
            </a:r>
            <a:r>
              <a:rPr lang="en-US" altLang="zh-CN" sz="1400" b="0" i="0" dirty="0" err="1">
                <a:effectLst/>
                <a:latin typeface="Times New Roman" panose="02020603050405020304" pitchFamily="18" charset="0"/>
                <a:ea typeface="黑体" panose="02010609060101010101" pitchFamily="49" charset="-122"/>
                <a:cs typeface="Times New Roman" panose="02020603050405020304" pitchFamily="18" charset="0"/>
              </a:rPr>
              <a:t>dict</a:t>
            </a:r>
            <a:r>
              <a:rPr lang="zh-CN" altLang="en-US" sz="1400" b="0" i="0" dirty="0">
                <a:effectLst/>
                <a:latin typeface="Times New Roman" panose="02020603050405020304" pitchFamily="18" charset="0"/>
                <a:ea typeface="黑体" panose="02010609060101010101" pitchFamily="49" charset="-122"/>
                <a:cs typeface="Times New Roman" panose="02020603050405020304" pitchFamily="18" charset="0"/>
              </a:rPr>
              <a:t>或者</a:t>
            </a:r>
            <a:r>
              <a:rPr lang="en-US" altLang="zh-CN" sz="1400" b="0" i="0" dirty="0" err="1">
                <a:effectLst/>
                <a:latin typeface="Times New Roman" panose="02020603050405020304" pitchFamily="18" charset="0"/>
                <a:ea typeface="黑体" panose="02010609060101010101" pitchFamily="49" charset="-122"/>
                <a:cs typeface="Times New Roman" panose="02020603050405020304" pitchFamily="18" charset="0"/>
              </a:rPr>
              <a:t>defaultdict</a:t>
            </a:r>
            <a:r>
              <a:rPr lang="zh-CN" altLang="en-US" sz="1400" b="0" i="0" dirty="0">
                <a:effectLst/>
                <a:latin typeface="Times New Roman" panose="02020603050405020304" pitchFamily="18" charset="0"/>
                <a:ea typeface="黑体" panose="02010609060101010101" pitchFamily="49" charset="-122"/>
                <a:cs typeface="Times New Roman" panose="02020603050405020304" pitchFamily="18" charset="0"/>
              </a:rPr>
              <a:t>。</a:t>
            </a:r>
            <a:endParaRPr kumimoji="0" lang="zh-CN" altLang="zh-CN" sz="1400" b="0" i="0" u="none" strike="noStrike" cap="none" normalizeH="0" baseline="0" dirty="0">
              <a:ln>
                <a:noFill/>
              </a:ln>
              <a:effectLst/>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9" name="组合 18"/>
          <p:cNvGrpSpPr/>
          <p:nvPr/>
        </p:nvGrpSpPr>
        <p:grpSpPr>
          <a:xfrm>
            <a:off x="820311" y="2996952"/>
            <a:ext cx="8000160" cy="1404402"/>
            <a:chOff x="820311" y="2996952"/>
            <a:chExt cx="8000160" cy="1404402"/>
          </a:xfrm>
        </p:grpSpPr>
        <p:pic>
          <p:nvPicPr>
            <p:cNvPr id="14" name="图片 13"/>
            <p:cNvPicPr>
              <a:picLocks noChangeAspect="1"/>
            </p:cNvPicPr>
            <p:nvPr/>
          </p:nvPicPr>
          <p:blipFill>
            <a:blip r:embed="rId4"/>
            <a:stretch>
              <a:fillRect/>
            </a:stretch>
          </p:blipFill>
          <p:spPr>
            <a:xfrm>
              <a:off x="820311" y="2996952"/>
              <a:ext cx="6585004" cy="1404402"/>
            </a:xfrm>
            <a:prstGeom prst="rect">
              <a:avLst/>
            </a:prstGeom>
          </p:spPr>
        </p:pic>
        <p:sp>
          <p:nvSpPr>
            <p:cNvPr id="20" name="文本框 19"/>
            <p:cNvSpPr txBox="1"/>
            <p:nvPr/>
          </p:nvSpPr>
          <p:spPr>
            <a:xfrm>
              <a:off x="3542018" y="3434743"/>
              <a:ext cx="5278453" cy="461665"/>
            </a:xfrm>
            <a:prstGeom prst="rect">
              <a:avLst/>
            </a:prstGeom>
            <a:noFill/>
          </p:spPr>
          <p:txBody>
            <a:bodyPr wrap="square">
              <a:spAutoFit/>
            </a:bodyPr>
            <a:lstStyle/>
            <a:p>
              <a:r>
                <a:rPr lang="en-US" altLang="zh-CN" sz="1200" noProof="1">
                  <a:solidFill>
                    <a:srgbClr val="FF0000"/>
                  </a:solidFill>
                  <a:latin typeface="Consolas" panose="020B0609020204030204" charset="0"/>
                  <a:ea typeface="仿宋" panose="02010609060101010101" pitchFamily="49" charset="-122"/>
                </a:rPr>
                <a:t>#</a:t>
              </a:r>
              <a:r>
                <a:rPr lang="zh-CN" altLang="en-US" sz="1200" noProof="1">
                  <a:solidFill>
                    <a:srgbClr val="FF0000"/>
                  </a:solidFill>
                  <a:latin typeface="Consolas" panose="020B0609020204030204" charset="0"/>
                  <a:ea typeface="仿宋" panose="02010609060101010101" pitchFamily="49" charset="-122"/>
                </a:rPr>
                <a:t>指定</a:t>
              </a:r>
              <a:r>
                <a:rPr lang="en-US" altLang="zh-CN" sz="1200" noProof="1">
                  <a:solidFill>
                    <a:srgbClr val="FF0000"/>
                  </a:solidFill>
                  <a:latin typeface="Consolas" panose="020B0609020204030204" charset="0"/>
                  <a:ea typeface="仿宋" panose="02010609060101010101" pitchFamily="49" charset="-122"/>
                </a:rPr>
                <a:t>default_factory</a:t>
              </a:r>
              <a:r>
                <a:rPr lang="zh-CN" altLang="en-US" sz="1200" noProof="1">
                  <a:solidFill>
                    <a:srgbClr val="FF0000"/>
                  </a:solidFill>
                  <a:latin typeface="Consolas" panose="020B0609020204030204" charset="0"/>
                  <a:ea typeface="仿宋" panose="02010609060101010101" pitchFamily="49" charset="-122"/>
                </a:rPr>
                <a:t>元素默认值为</a:t>
              </a:r>
              <a:r>
                <a:rPr lang="en-US" altLang="zh-CN" sz="1200" noProof="1">
                  <a:solidFill>
                    <a:srgbClr val="FF0000"/>
                  </a:solidFill>
                  <a:latin typeface="Consolas" panose="020B0609020204030204" charset="0"/>
                  <a:ea typeface="仿宋" panose="02010609060101010101" pitchFamily="49" charset="-122"/>
                </a:rPr>
                <a:t>int()</a:t>
              </a:r>
              <a:r>
                <a:rPr lang="zh-CN" altLang="en-US" sz="1200" noProof="1">
                  <a:solidFill>
                    <a:srgbClr val="FF0000"/>
                  </a:solidFill>
                  <a:latin typeface="Consolas" panose="020B0609020204030204" charset="0"/>
                  <a:ea typeface="仿宋" panose="02010609060101010101" pitchFamily="49" charset="-122"/>
                </a:rPr>
                <a:t>的返回值</a:t>
              </a:r>
              <a:r>
                <a:rPr lang="en-US" altLang="zh-CN" sz="1200" noProof="1">
                  <a:solidFill>
                    <a:srgbClr val="FF0000"/>
                  </a:solidFill>
                  <a:latin typeface="Consolas" panose="020B0609020204030204" charset="0"/>
                  <a:ea typeface="仿宋" panose="02010609060101010101" pitchFamily="49" charset="-122"/>
                </a:rPr>
                <a:t>,</a:t>
              </a:r>
              <a:r>
                <a:rPr lang="en-US" altLang="zh-CN" sz="1200" noProof="1">
                  <a:latin typeface="Consolas" panose="020B0609020204030204" charset="0"/>
                  <a:ea typeface="仿宋" panose="02010609060101010101" pitchFamily="49" charset="-122"/>
                </a:rPr>
                <a:t> </a:t>
              </a:r>
              <a:r>
                <a:rPr lang="zh-CN" altLang="en-US" sz="1200" noProof="1">
                  <a:solidFill>
                    <a:srgbClr val="FF0000"/>
                  </a:solidFill>
                  <a:latin typeface="Consolas" panose="020B0609020204030204" charset="0"/>
                  <a:ea typeface="仿宋" panose="02010609060101010101" pitchFamily="49" charset="-122"/>
                </a:rPr>
                <a:t>而不是像</a:t>
              </a:r>
              <a:r>
                <a:rPr lang="en-US" altLang="zh-CN" sz="1200" noProof="1">
                  <a:solidFill>
                    <a:srgbClr val="FF0000"/>
                  </a:solidFill>
                  <a:latin typeface="Consolas" panose="020B0609020204030204" charset="0"/>
                  <a:ea typeface="仿宋" panose="02010609060101010101" pitchFamily="49" charset="-122"/>
                </a:rPr>
                <a:t>Dic</a:t>
              </a:r>
              <a:r>
                <a:rPr lang="zh-CN" altLang="en-US" sz="1200" noProof="1">
                  <a:solidFill>
                    <a:srgbClr val="FF0000"/>
                  </a:solidFill>
                  <a:latin typeface="Consolas" panose="020B0609020204030204" charset="0"/>
                  <a:ea typeface="仿宋" panose="02010609060101010101" pitchFamily="49" charset="-122"/>
                </a:rPr>
                <a:t>对象访问不存在的键时，返回错误</a:t>
              </a:r>
              <a:r>
                <a:rPr lang="en-US" altLang="zh-CN" sz="1200" noProof="1">
                  <a:solidFill>
                    <a:srgbClr val="FF0000"/>
                  </a:solidFill>
                  <a:latin typeface="Consolas" panose="020B0609020204030204" charset="0"/>
                  <a:ea typeface="仿宋" panose="02010609060101010101" pitchFamily="49" charset="-122"/>
                </a:rPr>
                <a:t> </a:t>
              </a:r>
              <a:endParaRPr lang="zh-CN" altLang="en-US" sz="1200" dirty="0"/>
            </a:p>
          </p:txBody>
        </p:sp>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6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67</a:t>
            </a:fld>
            <a:endParaRPr lang="zh-CN" altLang="en-US" dirty="0"/>
          </a:p>
        </p:txBody>
      </p:sp>
      <p:sp>
        <p:nvSpPr>
          <p:cNvPr id="6" name="标题 87041"/>
          <p:cNvSpPr>
            <a:spLocks noGrp="1"/>
          </p:cNvSpPr>
          <p:nvPr>
            <p:ph type="title"/>
          </p:nvPr>
        </p:nvSpPr>
        <p:spPr>
          <a:xfrm>
            <a:off x="441286" y="996234"/>
            <a:ext cx="9124315" cy="424370"/>
          </a:xfrm>
        </p:spPr>
        <p:txBody>
          <a:bodyPr anchor="ctr">
            <a:normAutofit fontScale="90000"/>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字典应用案例</a:t>
            </a:r>
          </a:p>
        </p:txBody>
      </p:sp>
      <p:grpSp>
        <p:nvGrpSpPr>
          <p:cNvPr id="7" name="组合 109"/>
          <p:cNvGrpSpPr/>
          <p:nvPr/>
        </p:nvGrpSpPr>
        <p:grpSpPr>
          <a:xfrm>
            <a:off x="230535" y="86866"/>
            <a:ext cx="4320480" cy="651944"/>
            <a:chOff x="605162" y="4599564"/>
            <a:chExt cx="4320480" cy="651944"/>
          </a:xfrm>
        </p:grpSpPr>
        <p:sp>
          <p:nvSpPr>
            <p:cNvPr id="8"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9" name="图片 8" descr="u=714968970,2342735455&amp;fm=27&amp;gp=0.jpg"/>
            <p:cNvPicPr/>
            <p:nvPr/>
          </p:nvPicPr>
          <p:blipFill>
            <a:blip r:embed="rId3"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2.4 </a:t>
              </a:r>
              <a:r>
                <a:rPr lang="zh-CN" altLang="en-US" sz="3600" b="1" dirty="0">
                  <a:latin typeface="Times New Roman" panose="02020603050405020304" pitchFamily="18" charset="0"/>
                  <a:ea typeface="黑体" panose="02010609060101010101" pitchFamily="49" charset="-122"/>
                </a:rPr>
                <a:t>字典 </a:t>
              </a:r>
            </a:p>
          </p:txBody>
        </p:sp>
      </p:grpSp>
      <p:sp>
        <p:nvSpPr>
          <p:cNvPr id="12" name="文本占位符 89090"/>
          <p:cNvSpPr txBox="1"/>
          <p:nvPr/>
        </p:nvSpPr>
        <p:spPr bwMode="auto">
          <a:xfrm>
            <a:off x="586006" y="1484784"/>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0"/>
              </a:spcBef>
              <a:buClr>
                <a:srgbClr val="FF0000"/>
              </a:buClr>
              <a:buFont typeface="Wingdings" panose="05000000000000000000" charset="0"/>
              <a:buChar char="n"/>
            </a:pPr>
            <a:r>
              <a:rPr lang="zh-CN" altLang="en-US" sz="2000" noProof="1">
                <a:latin typeface="宋体" panose="02010600030101010101" pitchFamily="2" charset="-122"/>
              </a:rPr>
              <a:t>使用</a:t>
            </a:r>
            <a:r>
              <a:rPr lang="en-US" altLang="zh-CN" sz="2000" noProof="1">
                <a:latin typeface="宋体" panose="02010600030101010101" pitchFamily="2" charset="-122"/>
              </a:rPr>
              <a:t>collections</a:t>
            </a:r>
            <a:r>
              <a:rPr lang="zh-CN" altLang="en-US" sz="2000" noProof="1">
                <a:latin typeface="宋体" panose="02010600030101010101" pitchFamily="2" charset="-122"/>
              </a:rPr>
              <a:t>模块的</a:t>
            </a:r>
            <a:r>
              <a:rPr lang="en-US" altLang="zh-CN" sz="2000" noProof="1">
                <a:latin typeface="宋体" panose="02010600030101010101" pitchFamily="2" charset="-122"/>
              </a:rPr>
              <a:t>Counter</a:t>
            </a:r>
            <a:r>
              <a:rPr lang="zh-CN" altLang="en-US" sz="2000" noProof="1">
                <a:latin typeface="宋体" panose="02010600030101010101" pitchFamily="2" charset="-122"/>
              </a:rPr>
              <a:t>类</a:t>
            </a:r>
            <a:r>
              <a:rPr lang="en-US" altLang="zh-CN" sz="2000" noProof="1">
                <a:latin typeface="宋体" panose="02010600030101010101" pitchFamily="2" charset="-122"/>
              </a:rPr>
              <a:t>[</a:t>
            </a:r>
            <a:r>
              <a:rPr lang="zh-CN" altLang="en-US" sz="2000" dirty="0">
                <a:solidFill>
                  <a:srgbClr val="FF0000"/>
                </a:solidFill>
                <a:latin typeface="宋体" panose="02010600030101010101" pitchFamily="2" charset="-122"/>
              </a:rPr>
              <a:t>一个计数器工具提供快速和方便的计数</a:t>
            </a:r>
            <a:r>
              <a:rPr lang="en-US" altLang="zh-CN" sz="2000" noProof="1">
                <a:latin typeface="宋体" panose="02010600030101010101" pitchFamily="2" charset="-122"/>
              </a:rPr>
              <a:t>]</a:t>
            </a:r>
            <a:r>
              <a:rPr lang="zh-CN" altLang="en-US" sz="2000" noProof="1">
                <a:latin typeface="宋体" panose="02010600030101010101" pitchFamily="2" charset="-122"/>
              </a:rPr>
              <a:t>可以快速实现这个功能，并且提供更多功能，例如查找出现次数最多的元素。</a:t>
            </a:r>
          </a:p>
          <a:p>
            <a:pPr marL="1905" indent="-344805">
              <a:spcBef>
                <a:spcPts val="0"/>
              </a:spcBef>
              <a:buFont typeface="Arial" panose="020B0604020202020204" pitchFamily="34" charset="0"/>
              <a:buNone/>
            </a:pPr>
            <a:endParaRPr lang="en-US" altLang="zh-CN" sz="1500" noProof="1">
              <a:latin typeface="宋体" panose="02010600030101010101" pitchFamily="2" charset="-122"/>
            </a:endParaRPr>
          </a:p>
          <a:p>
            <a:pPr marL="1905" indent="-344805">
              <a:spcBef>
                <a:spcPts val="600"/>
              </a:spcBef>
              <a:buFont typeface="Arial" panose="020B0604020202020204" pitchFamily="34" charset="0"/>
              <a:buNone/>
            </a:pPr>
            <a:r>
              <a:rPr lang="en-US" altLang="zh-CN" sz="1350" noProof="1">
                <a:latin typeface="Consolas" panose="020B0609020204030204" charset="0"/>
              </a:rPr>
              <a:t>&gt;&gt;&gt; from collections import Counter</a:t>
            </a:r>
          </a:p>
          <a:p>
            <a:pPr marL="1905" indent="-344805">
              <a:spcBef>
                <a:spcPts val="600"/>
              </a:spcBef>
              <a:buFont typeface="Arial" panose="020B0604020202020204" pitchFamily="34" charset="0"/>
              <a:buNone/>
            </a:pPr>
            <a:r>
              <a:rPr lang="en-US" altLang="zh-CN" sz="1350" noProof="1">
                <a:latin typeface="Consolas" panose="020B0609020204030204" charset="0"/>
              </a:rPr>
              <a:t>&gt;&gt;&gt; frequences = Counter(z)</a:t>
            </a:r>
          </a:p>
          <a:p>
            <a:pPr marL="1905" indent="-344805">
              <a:spcBef>
                <a:spcPts val="600"/>
              </a:spcBef>
              <a:buFont typeface="Arial" panose="020B0604020202020204" pitchFamily="34" charset="0"/>
              <a:buNone/>
            </a:pPr>
            <a:r>
              <a:rPr lang="en-US" altLang="zh-CN" sz="1350" noProof="1">
                <a:latin typeface="Consolas" panose="020B0609020204030204" charset="0"/>
              </a:rPr>
              <a:t>&gt;&gt;&gt; print(frequences.items())</a:t>
            </a:r>
          </a:p>
          <a:p>
            <a:pPr marL="1905" indent="-344805">
              <a:spcBef>
                <a:spcPts val="600"/>
              </a:spcBef>
              <a:buFont typeface="Arial" panose="020B0604020202020204" pitchFamily="34" charset="0"/>
              <a:buNone/>
            </a:pPr>
            <a:r>
              <a:rPr lang="en-US" altLang="zh-CN" sz="1350" noProof="1">
                <a:latin typeface="Consolas" panose="020B0609020204030204" charset="0"/>
              </a:rPr>
              <a:t>&gt;&gt;&gt; print(frequences.most_common(1))          </a:t>
            </a:r>
            <a:r>
              <a:rPr lang="en-US" altLang="zh-CN" sz="1350" noProof="1">
                <a:solidFill>
                  <a:srgbClr val="0000FF"/>
                </a:solidFill>
                <a:latin typeface="Consolas" panose="020B0609020204030204" charset="0"/>
              </a:rPr>
              <a:t>#</a:t>
            </a:r>
            <a:r>
              <a:rPr lang="zh-CN" altLang="en-US" sz="1350" noProof="1">
                <a:solidFill>
                  <a:srgbClr val="0000FF"/>
                </a:solidFill>
                <a:latin typeface="Consolas" panose="020B0609020204030204" charset="0"/>
              </a:rPr>
              <a:t>出现次数最多的一个字符</a:t>
            </a:r>
          </a:p>
          <a:p>
            <a:pPr marL="1905" indent="-344805">
              <a:spcBef>
                <a:spcPts val="600"/>
              </a:spcBef>
              <a:buFont typeface="Arial" panose="020B0604020202020204" pitchFamily="34" charset="0"/>
              <a:buNone/>
            </a:pPr>
            <a:r>
              <a:rPr lang="en-US" altLang="zh-CN" sz="1350" noProof="1">
                <a:solidFill>
                  <a:srgbClr val="0000FF"/>
                </a:solidFill>
                <a:latin typeface="Consolas" panose="020B0609020204030204" charset="0"/>
              </a:rPr>
              <a:t>[('A', 22)]</a:t>
            </a:r>
          </a:p>
        </p:txBody>
      </p:sp>
      <p:pic>
        <p:nvPicPr>
          <p:cNvPr id="3" name="图片 2"/>
          <p:cNvPicPr>
            <a:picLocks noChangeAspect="1"/>
          </p:cNvPicPr>
          <p:nvPr/>
        </p:nvPicPr>
        <p:blipFill>
          <a:blip r:embed="rId4"/>
          <a:stretch>
            <a:fillRect/>
          </a:stretch>
        </p:blipFill>
        <p:spPr>
          <a:xfrm>
            <a:off x="683568" y="4077072"/>
            <a:ext cx="5550418" cy="2520280"/>
          </a:xfrm>
          <a:prstGeom prst="rect">
            <a:avLst/>
          </a:prstGeom>
        </p:spPr>
      </p:pic>
      <p:pic>
        <p:nvPicPr>
          <p:cNvPr id="4" name="图片 3"/>
          <p:cNvPicPr>
            <a:picLocks noChangeAspect="1"/>
          </p:cNvPicPr>
          <p:nvPr/>
        </p:nvPicPr>
        <p:blipFill>
          <a:blip r:embed="rId5"/>
          <a:stretch>
            <a:fillRect/>
          </a:stretch>
        </p:blipFill>
        <p:spPr>
          <a:xfrm>
            <a:off x="4297202" y="3629179"/>
            <a:ext cx="3657218" cy="1148059"/>
          </a:xfrm>
          <a:prstGeom prst="rect">
            <a:avLst/>
          </a:prstGeom>
        </p:spPr>
      </p:pic>
      <p:sp>
        <p:nvSpPr>
          <p:cNvPr id="13" name="文本框 12"/>
          <p:cNvSpPr txBox="1"/>
          <p:nvPr/>
        </p:nvSpPr>
        <p:spPr>
          <a:xfrm>
            <a:off x="4198133" y="2387226"/>
            <a:ext cx="4781670" cy="830997"/>
          </a:xfrm>
          <a:prstGeom prst="rect">
            <a:avLst/>
          </a:prstGeom>
          <a:solidFill>
            <a:srgbClr val="92D050"/>
          </a:solidFill>
        </p:spPr>
        <p:txBody>
          <a:bodyPr wrap="square">
            <a:spAutoFit/>
          </a:bodyPr>
          <a:lstStyle/>
          <a:p>
            <a:pPr marL="0" marR="0" lvl="0" indent="0" algn="l" defTabSz="914400" rtl="0" eaLnBrk="1" fontAlgn="base" latinLnBrk="0" hangingPunct="1">
              <a:lnSpc>
                <a:spcPct val="100000"/>
              </a:lnSpc>
              <a:spcBef>
                <a:spcPct val="30000"/>
              </a:spcBef>
              <a:spcAft>
                <a:spcPct val="0"/>
              </a:spcAft>
              <a:buClrTx/>
              <a:buSzTx/>
              <a:buFontTx/>
              <a:buNone/>
              <a:defRPr/>
            </a:pPr>
            <a:r>
              <a:rPr lang="en-US" altLang="zh-CN" sz="1200" i="1" dirty="0">
                <a:latin typeface="Times New Roman" panose="02020603050405020304" pitchFamily="18" charset="0"/>
                <a:ea typeface="黑体" panose="02010609060101010101" pitchFamily="49" charset="-122"/>
              </a:rPr>
              <a:t>class </a:t>
            </a:r>
            <a:r>
              <a:rPr lang="en-US" altLang="zh-CN" sz="1200" dirty="0" err="1">
                <a:latin typeface="Times New Roman" panose="02020603050405020304" pitchFamily="18" charset="0"/>
                <a:ea typeface="黑体" panose="02010609060101010101" pitchFamily="49" charset="-122"/>
              </a:rPr>
              <a:t>collections.Counter</a:t>
            </a:r>
            <a:r>
              <a:rPr lang="en-US" altLang="zh-CN" sz="1200" dirty="0">
                <a:effectLst/>
                <a:latin typeface="Times New Roman" panose="02020603050405020304" pitchFamily="18" charset="0"/>
                <a:ea typeface="黑体" panose="02010609060101010101" pitchFamily="49" charset="-122"/>
              </a:rPr>
              <a:t>([</a:t>
            </a:r>
            <a:r>
              <a:rPr lang="en-US" altLang="zh-CN" sz="1200" i="1" dirty="0" err="1">
                <a:effectLst/>
                <a:latin typeface="Times New Roman" panose="02020603050405020304" pitchFamily="18" charset="0"/>
                <a:ea typeface="黑体" panose="02010609060101010101" pitchFamily="49" charset="-122"/>
              </a:rPr>
              <a:t>iterable</a:t>
            </a:r>
            <a:r>
              <a:rPr lang="en-US" altLang="zh-CN" sz="1200" i="1" dirty="0">
                <a:effectLst/>
                <a:latin typeface="Times New Roman" panose="02020603050405020304" pitchFamily="18" charset="0"/>
                <a:ea typeface="黑体" panose="02010609060101010101" pitchFamily="49" charset="-122"/>
              </a:rPr>
              <a:t>-or-mapping</a:t>
            </a:r>
            <a:r>
              <a:rPr lang="en-US" altLang="zh-CN" sz="1200" dirty="0">
                <a:effectLst/>
                <a:latin typeface="Times New Roman" panose="02020603050405020304" pitchFamily="18" charset="0"/>
                <a:ea typeface="黑体" panose="02010609060101010101" pitchFamily="49" charset="-122"/>
              </a:rPr>
              <a:t>])</a:t>
            </a:r>
            <a:r>
              <a:rPr lang="zh-CN" altLang="en-US" sz="1200" dirty="0">
                <a:effectLst/>
                <a:latin typeface="Times New Roman" panose="02020603050405020304" pitchFamily="18" charset="0"/>
                <a:ea typeface="黑体" panose="02010609060101010101" pitchFamily="49" charset="-122"/>
              </a:rPr>
              <a:t>一个 </a:t>
            </a:r>
            <a:r>
              <a:rPr lang="en-US" altLang="zh-CN" sz="1200" u="none" strike="noStrike" dirty="0">
                <a:solidFill>
                  <a:srgbClr val="6363BB"/>
                </a:solidFill>
                <a:effectLst/>
                <a:latin typeface="Times New Roman" panose="02020603050405020304" pitchFamily="18" charset="0"/>
                <a:ea typeface="黑体" panose="02010609060101010101" pitchFamily="49" charset="-122"/>
                <a:hlinkClick r:id="rId6" tooltip="collections.Counter"/>
              </a:rPr>
              <a:t>Counter</a:t>
            </a:r>
            <a:r>
              <a:rPr lang="en-US" altLang="zh-CN" sz="1200" dirty="0">
                <a:effectLst/>
                <a:latin typeface="Times New Roman" panose="02020603050405020304" pitchFamily="18" charset="0"/>
                <a:ea typeface="黑体" panose="02010609060101010101" pitchFamily="49" charset="-122"/>
              </a:rPr>
              <a:t> </a:t>
            </a:r>
            <a:r>
              <a:rPr lang="zh-CN" altLang="en-US" sz="1200" dirty="0">
                <a:effectLst/>
                <a:latin typeface="Times New Roman" panose="02020603050405020304" pitchFamily="18" charset="0"/>
                <a:ea typeface="黑体" panose="02010609060101010101" pitchFamily="49" charset="-122"/>
              </a:rPr>
              <a:t>是一个 </a:t>
            </a:r>
            <a:r>
              <a:rPr lang="en-US" altLang="zh-CN" sz="1200" u="none" strike="noStrike" dirty="0" err="1">
                <a:solidFill>
                  <a:srgbClr val="6363BB"/>
                </a:solidFill>
                <a:effectLst/>
                <a:latin typeface="Times New Roman" panose="02020603050405020304" pitchFamily="18" charset="0"/>
                <a:ea typeface="黑体" panose="02010609060101010101" pitchFamily="49" charset="-122"/>
                <a:hlinkClick r:id="rId7" tooltip="dict"/>
              </a:rPr>
              <a:t>dict</a:t>
            </a:r>
            <a:r>
              <a:rPr lang="en-US" altLang="zh-CN" sz="1200" dirty="0">
                <a:effectLst/>
                <a:latin typeface="Times New Roman" panose="02020603050405020304" pitchFamily="18" charset="0"/>
                <a:ea typeface="黑体" panose="02010609060101010101" pitchFamily="49" charset="-122"/>
              </a:rPr>
              <a:t> </a:t>
            </a:r>
            <a:r>
              <a:rPr lang="zh-CN" altLang="en-US" sz="1200" dirty="0">
                <a:effectLst/>
                <a:latin typeface="Times New Roman" panose="02020603050405020304" pitchFamily="18" charset="0"/>
                <a:ea typeface="黑体" panose="02010609060101010101" pitchFamily="49" charset="-122"/>
              </a:rPr>
              <a:t>的子类，用于计数可哈希对象。它是一个集合，元素像字典键</a:t>
            </a:r>
            <a:r>
              <a:rPr lang="en-US" altLang="zh-CN" sz="1200" dirty="0">
                <a:effectLst/>
                <a:latin typeface="Times New Roman" panose="02020603050405020304" pitchFamily="18" charset="0"/>
                <a:ea typeface="黑体" panose="02010609060101010101" pitchFamily="49" charset="-122"/>
              </a:rPr>
              <a:t>(key)</a:t>
            </a:r>
            <a:r>
              <a:rPr lang="zh-CN" altLang="en-US" sz="1200" dirty="0">
                <a:effectLst/>
                <a:latin typeface="Times New Roman" panose="02020603050405020304" pitchFamily="18" charset="0"/>
                <a:ea typeface="黑体" panose="02010609060101010101" pitchFamily="49" charset="-122"/>
              </a:rPr>
              <a:t>一样存储，它们的计数存储为值。计数可以是任何整数值，包括</a:t>
            </a:r>
            <a:r>
              <a:rPr lang="en-US" altLang="zh-CN" sz="1200" dirty="0">
                <a:effectLst/>
                <a:latin typeface="Times New Roman" panose="02020603050405020304" pitchFamily="18" charset="0"/>
                <a:ea typeface="黑体" panose="02010609060101010101" pitchFamily="49" charset="-122"/>
              </a:rPr>
              <a:t>0</a:t>
            </a:r>
            <a:r>
              <a:rPr lang="zh-CN" altLang="en-US" sz="1200" dirty="0">
                <a:effectLst/>
                <a:latin typeface="Times New Roman" panose="02020603050405020304" pitchFamily="18" charset="0"/>
                <a:ea typeface="黑体" panose="02010609060101010101" pitchFamily="49" charset="-122"/>
              </a:rPr>
              <a:t>和负数。</a:t>
            </a:r>
          </a:p>
        </p:txBody>
      </p:sp>
      <p:pic>
        <p:nvPicPr>
          <p:cNvPr id="11" name="图片 10"/>
          <p:cNvPicPr>
            <a:picLocks noChangeAspect="1"/>
          </p:cNvPicPr>
          <p:nvPr/>
        </p:nvPicPr>
        <p:blipFill>
          <a:blip r:embed="rId8"/>
          <a:stretch>
            <a:fillRect/>
          </a:stretch>
        </p:blipFill>
        <p:spPr>
          <a:xfrm>
            <a:off x="4370822" y="5435045"/>
            <a:ext cx="4773178" cy="853442"/>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stretch>
            <a:fillRect/>
          </a:stretch>
        </p:blipFill>
        <p:spPr>
          <a:xfrm>
            <a:off x="857395" y="1988441"/>
            <a:ext cx="8107094" cy="3472026"/>
          </a:xfrm>
          <a:prstGeom prst="rect">
            <a:avLst/>
          </a:prstGeom>
        </p:spPr>
      </p:pic>
      <p:sp>
        <p:nvSpPr>
          <p:cNvPr id="90115" name="文本占位符 90114"/>
          <p:cNvSpPr>
            <a:spLocks noGrp="1"/>
          </p:cNvSpPr>
          <p:nvPr>
            <p:ph idx="1"/>
          </p:nvPr>
        </p:nvSpPr>
        <p:spPr>
          <a:xfrm>
            <a:off x="773544" y="1412776"/>
            <a:ext cx="8229600" cy="4678451"/>
          </a:xfrm>
        </p:spPr>
        <p:txBody>
          <a:bodyPr/>
          <a:lstStyle/>
          <a:p>
            <a:pPr fontAlgn="base">
              <a:lnSpc>
                <a:spcPct val="80000"/>
              </a:lnSpc>
              <a:buClr>
                <a:srgbClr val="FF0000"/>
              </a:buClr>
              <a:buFont typeface="Wingdings" panose="05000000000000000000" charset="0"/>
              <a:buChar char="n"/>
            </a:pPr>
            <a:r>
              <a:rPr lang="zh-CN" altLang="en-US" sz="2400" noProof="1"/>
              <a:t>Counter对象用法示例</a:t>
            </a:r>
          </a:p>
          <a:p>
            <a:pPr marL="1905" indent="-344805">
              <a:lnSpc>
                <a:spcPct val="80000"/>
              </a:lnSpc>
              <a:buNone/>
            </a:pPr>
            <a:endParaRPr lang="zh-CN" altLang="en-US" sz="1350" noProof="1"/>
          </a:p>
          <a:p>
            <a:pPr marL="1905" indent="-344805">
              <a:lnSpc>
                <a:spcPct val="80000"/>
              </a:lnSpc>
              <a:buNone/>
            </a:pPr>
            <a:endParaRPr lang="zh-CN" altLang="en-US" sz="1350" noProof="1"/>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68</a:t>
            </a:fld>
            <a:endParaRPr lang="zh-CN" altLang="en-US" dirty="0"/>
          </a:p>
        </p:txBody>
      </p:sp>
      <p:sp>
        <p:nvSpPr>
          <p:cNvPr id="6" name="标题 87041"/>
          <p:cNvSpPr>
            <a:spLocks noGrp="1"/>
          </p:cNvSpPr>
          <p:nvPr>
            <p:ph type="title"/>
          </p:nvPr>
        </p:nvSpPr>
        <p:spPr>
          <a:xfrm>
            <a:off x="457200" y="1078631"/>
            <a:ext cx="9124315" cy="173475"/>
          </a:xfrm>
        </p:spPr>
        <p:txBody>
          <a:bodyPr anchor="ctr">
            <a:normAutofit fontScale="90000"/>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字典应用案例</a:t>
            </a:r>
          </a:p>
        </p:txBody>
      </p:sp>
      <p:grpSp>
        <p:nvGrpSpPr>
          <p:cNvPr id="7" name="组合 109"/>
          <p:cNvGrpSpPr/>
          <p:nvPr/>
        </p:nvGrpSpPr>
        <p:grpSpPr>
          <a:xfrm>
            <a:off x="218682" y="102642"/>
            <a:ext cx="4320480" cy="651944"/>
            <a:chOff x="605162" y="4599564"/>
            <a:chExt cx="4320480" cy="651944"/>
          </a:xfrm>
        </p:grpSpPr>
        <p:sp>
          <p:nvSpPr>
            <p:cNvPr id="8"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9" name="图片 8" descr="u=714968970,2342735455&amp;fm=27&amp;gp=0.jpg"/>
            <p:cNvPicPr/>
            <p:nvPr/>
          </p:nvPicPr>
          <p:blipFill>
            <a:blip r:embed="rId3"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2.4 </a:t>
              </a:r>
              <a:r>
                <a:rPr lang="zh-CN" altLang="en-US" sz="3600" b="1" dirty="0">
                  <a:latin typeface="Times New Roman" panose="02020603050405020304" pitchFamily="18" charset="0"/>
                  <a:ea typeface="黑体" panose="02010609060101010101" pitchFamily="49" charset="-122"/>
                </a:rPr>
                <a:t>字典 </a:t>
              </a:r>
            </a:p>
          </p:txBody>
        </p:sp>
      </p:grpSp>
      <p:sp>
        <p:nvSpPr>
          <p:cNvPr id="4" name="文本框 3"/>
          <p:cNvSpPr txBox="1"/>
          <p:nvPr/>
        </p:nvSpPr>
        <p:spPr>
          <a:xfrm>
            <a:off x="4324155" y="4437112"/>
            <a:ext cx="4046301" cy="276999"/>
          </a:xfrm>
          <a:prstGeom prst="rect">
            <a:avLst/>
          </a:prstGeom>
          <a:noFill/>
        </p:spPr>
        <p:txBody>
          <a:bodyPr wrap="none" rtlCol="0">
            <a:spAutoFit/>
          </a:bodyPr>
          <a:lstStyle/>
          <a:p>
            <a:r>
              <a:rPr lang="en-US" altLang="zh-CN" sz="1200" dirty="0">
                <a:solidFill>
                  <a:srgbClr val="FF0000"/>
                </a:solidFill>
              </a:rPr>
              <a:t>#Counter</a:t>
            </a:r>
            <a:r>
              <a:rPr lang="zh-CN" altLang="en-US" sz="1200" dirty="0">
                <a:solidFill>
                  <a:srgbClr val="FF0000"/>
                </a:solidFill>
              </a:rPr>
              <a:t>类的好处：当访问不存在的元素时，返回默认值</a:t>
            </a:r>
          </a:p>
        </p:txBody>
      </p:sp>
      <p:sp>
        <p:nvSpPr>
          <p:cNvPr id="14" name="文本框 13"/>
          <p:cNvSpPr txBox="1"/>
          <p:nvPr/>
        </p:nvSpPr>
        <p:spPr>
          <a:xfrm>
            <a:off x="3707904" y="2204864"/>
            <a:ext cx="4046301" cy="276999"/>
          </a:xfrm>
          <a:prstGeom prst="rect">
            <a:avLst/>
          </a:prstGeom>
          <a:noFill/>
        </p:spPr>
        <p:txBody>
          <a:bodyPr wrap="none" rtlCol="0">
            <a:spAutoFit/>
          </a:bodyPr>
          <a:lstStyle/>
          <a:p>
            <a:r>
              <a:rPr lang="en-US" altLang="zh-CN" sz="1200" dirty="0">
                <a:solidFill>
                  <a:srgbClr val="FF0000"/>
                </a:solidFill>
              </a:rPr>
              <a:t>#Counter</a:t>
            </a:r>
            <a:r>
              <a:rPr lang="zh-CN" altLang="en-US" sz="1200" dirty="0">
                <a:solidFill>
                  <a:srgbClr val="FF0000"/>
                </a:solidFill>
              </a:rPr>
              <a:t>类的好处：当访问不存在的元素时，返回默认值</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p:bldP spid="6" grpId="0"/>
      <p:bldP spid="4" grpId="0"/>
      <p:bldP spid="1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文本占位符 90114"/>
          <p:cNvSpPr>
            <a:spLocks noGrp="1"/>
          </p:cNvSpPr>
          <p:nvPr>
            <p:ph idx="1"/>
          </p:nvPr>
        </p:nvSpPr>
        <p:spPr>
          <a:xfrm>
            <a:off x="773544" y="1412776"/>
            <a:ext cx="8229600" cy="4678451"/>
          </a:xfrm>
        </p:spPr>
        <p:txBody>
          <a:bodyPr/>
          <a:lstStyle/>
          <a:p>
            <a:pPr fontAlgn="base">
              <a:lnSpc>
                <a:spcPct val="80000"/>
              </a:lnSpc>
              <a:buClr>
                <a:srgbClr val="FF0000"/>
              </a:buClr>
              <a:buFont typeface="Wingdings" panose="05000000000000000000" charset="0"/>
              <a:buChar char="n"/>
            </a:pPr>
            <a:r>
              <a:rPr lang="zh-CN" altLang="en-US" sz="2400" noProof="1"/>
              <a:t>Counter对象用法示例</a:t>
            </a:r>
          </a:p>
          <a:p>
            <a:pPr marL="1905" indent="-344805">
              <a:lnSpc>
                <a:spcPct val="80000"/>
              </a:lnSpc>
              <a:buNone/>
            </a:pPr>
            <a:endParaRPr lang="zh-CN" altLang="en-US" sz="1350" noProof="1"/>
          </a:p>
          <a:p>
            <a:pPr marL="1905" indent="-344805">
              <a:spcBef>
                <a:spcPts val="600"/>
              </a:spcBef>
              <a:buNone/>
            </a:pPr>
            <a:endParaRPr lang="zh-CN" altLang="en-US" sz="1800" noProof="1">
              <a:latin typeface="Consolas" panose="020B0609020204030204" charset="0"/>
            </a:endParaRPr>
          </a:p>
          <a:p>
            <a:pPr marL="1905" indent="-344805">
              <a:spcBef>
                <a:spcPts val="600"/>
              </a:spcBef>
              <a:buNone/>
            </a:pPr>
            <a:r>
              <a:rPr lang="zh-CN" altLang="en-US" sz="1800" noProof="1">
                <a:latin typeface="Consolas" panose="020B0609020204030204" charset="0"/>
              </a:rPr>
              <a:t>&gt;&gt;&gt; cnt</a:t>
            </a:r>
          </a:p>
          <a:p>
            <a:pPr marL="1905" indent="-344805">
              <a:spcBef>
                <a:spcPts val="600"/>
              </a:spcBef>
              <a:buNone/>
            </a:pPr>
            <a:r>
              <a:rPr lang="zh-CN" altLang="en-US" sz="1800" noProof="1">
                <a:solidFill>
                  <a:srgbClr val="00B0F0"/>
                </a:solidFill>
                <a:latin typeface="Consolas" panose="020B0609020204030204" charset="0"/>
              </a:rPr>
              <a:t>Counter({</a:t>
            </a:r>
            <a:r>
              <a:rPr lang="en-US" altLang="zh-CN" sz="1800" noProof="1">
                <a:solidFill>
                  <a:srgbClr val="00B0F0"/>
                </a:solidFill>
                <a:latin typeface="Consolas" panose="020B0609020204030204" charset="0"/>
              </a:rPr>
              <a:t>'</a:t>
            </a:r>
            <a:r>
              <a:rPr lang="zh-CN" altLang="en-US" sz="1800" noProof="1">
                <a:solidFill>
                  <a:srgbClr val="00B0F0"/>
                </a:solidFill>
                <a:latin typeface="Consolas" panose="020B0609020204030204" charset="0"/>
              </a:rPr>
              <a:t>blue</a:t>
            </a:r>
            <a:r>
              <a:rPr lang="en-US" altLang="zh-CN" sz="1800" noProof="1">
                <a:solidFill>
                  <a:srgbClr val="00B0F0"/>
                </a:solidFill>
                <a:latin typeface="Consolas" panose="020B0609020204030204" charset="0"/>
              </a:rPr>
              <a:t>'</a:t>
            </a:r>
            <a:r>
              <a:rPr lang="zh-CN" altLang="en-US" sz="1800" noProof="1">
                <a:solidFill>
                  <a:srgbClr val="00B0F0"/>
                </a:solidFill>
                <a:latin typeface="Consolas" panose="020B0609020204030204" charset="0"/>
              </a:rPr>
              <a:t>: 3, </a:t>
            </a:r>
            <a:r>
              <a:rPr lang="en-US" altLang="zh-CN" sz="1800" noProof="1">
                <a:solidFill>
                  <a:srgbClr val="00B0F0"/>
                </a:solidFill>
                <a:latin typeface="Consolas" panose="020B0609020204030204" charset="0"/>
              </a:rPr>
              <a:t>'</a:t>
            </a:r>
            <a:r>
              <a:rPr lang="zh-CN" altLang="en-US" sz="1800" noProof="1">
                <a:solidFill>
                  <a:srgbClr val="00B0F0"/>
                </a:solidFill>
                <a:latin typeface="Consolas" panose="020B0609020204030204" charset="0"/>
              </a:rPr>
              <a:t>red</a:t>
            </a:r>
            <a:r>
              <a:rPr lang="en-US" altLang="zh-CN" sz="1800" noProof="1">
                <a:solidFill>
                  <a:srgbClr val="00B0F0"/>
                </a:solidFill>
                <a:latin typeface="Consolas" panose="020B0609020204030204" charset="0"/>
              </a:rPr>
              <a:t>'</a:t>
            </a:r>
            <a:r>
              <a:rPr lang="zh-CN" altLang="en-US" sz="1800" noProof="1">
                <a:solidFill>
                  <a:srgbClr val="00B0F0"/>
                </a:solidFill>
                <a:latin typeface="Consolas" panose="020B0609020204030204" charset="0"/>
              </a:rPr>
              <a:t>: 2, </a:t>
            </a:r>
            <a:r>
              <a:rPr lang="en-US" altLang="zh-CN" sz="1800" noProof="1">
                <a:solidFill>
                  <a:srgbClr val="00B0F0"/>
                </a:solidFill>
                <a:latin typeface="Consolas" panose="020B0609020204030204" charset="0"/>
              </a:rPr>
              <a:t>'</a:t>
            </a:r>
            <a:r>
              <a:rPr lang="zh-CN" altLang="en-US" sz="1800" noProof="1">
                <a:solidFill>
                  <a:srgbClr val="00B0F0"/>
                </a:solidFill>
                <a:latin typeface="Consolas" panose="020B0609020204030204" charset="0"/>
              </a:rPr>
              <a:t>green</a:t>
            </a:r>
            <a:r>
              <a:rPr lang="en-US" altLang="zh-CN" sz="1800" noProof="1">
                <a:solidFill>
                  <a:srgbClr val="00B0F0"/>
                </a:solidFill>
                <a:latin typeface="Consolas" panose="020B0609020204030204" charset="0"/>
              </a:rPr>
              <a:t>'</a:t>
            </a:r>
            <a:r>
              <a:rPr lang="zh-CN" altLang="en-US" sz="1800" noProof="1">
                <a:solidFill>
                  <a:srgbClr val="00B0F0"/>
                </a:solidFill>
                <a:latin typeface="Consolas" panose="020B0609020204030204" charset="0"/>
              </a:rPr>
              <a:t>: 1})</a:t>
            </a:r>
          </a:p>
          <a:p>
            <a:pPr marL="1905" indent="-344805">
              <a:spcBef>
                <a:spcPts val="600"/>
              </a:spcBef>
              <a:buNone/>
            </a:pPr>
            <a:r>
              <a:rPr lang="zh-CN" altLang="en-US" sz="1800" noProof="1">
                <a:latin typeface="Consolas" panose="020B0609020204030204" charset="0"/>
              </a:rPr>
              <a:t>&gt;&gt;&gt; import re  </a:t>
            </a:r>
            <a:r>
              <a:rPr lang="en-US" altLang="zh-CN" sz="1800" noProof="1">
                <a:solidFill>
                  <a:srgbClr val="FF0000"/>
                </a:solidFill>
                <a:latin typeface="Consolas" panose="020B0609020204030204" charset="0"/>
              </a:rPr>
              <a:t>#re</a:t>
            </a:r>
            <a:r>
              <a:rPr lang="zh-CN" altLang="en-US" sz="1800" noProof="1">
                <a:solidFill>
                  <a:srgbClr val="FF0000"/>
                </a:solidFill>
                <a:latin typeface="Consolas" panose="020B0609020204030204" charset="0"/>
              </a:rPr>
              <a:t>模块，提供了正则表达式操作所需要的功能</a:t>
            </a:r>
          </a:p>
          <a:p>
            <a:pPr marL="1905" indent="-344805">
              <a:spcBef>
                <a:spcPts val="600"/>
              </a:spcBef>
              <a:buNone/>
            </a:pPr>
            <a:r>
              <a:rPr lang="zh-CN" altLang="en-US" sz="1800" noProof="1">
                <a:latin typeface="Consolas" panose="020B0609020204030204" charset="0"/>
              </a:rPr>
              <a:t>&gt;&gt;&gt; words = re.findall(r</a:t>
            </a:r>
            <a:r>
              <a:rPr lang="en-US" altLang="zh-CN" sz="1800" noProof="1">
                <a:latin typeface="Consolas" panose="020B0609020204030204" charset="0"/>
              </a:rPr>
              <a:t>'</a:t>
            </a:r>
            <a:r>
              <a:rPr lang="zh-CN" altLang="en-US" sz="1800" noProof="1">
                <a:latin typeface="Consolas" panose="020B0609020204030204" charset="0"/>
              </a:rPr>
              <a:t>\w+</a:t>
            </a:r>
            <a:r>
              <a:rPr lang="en-US" altLang="zh-CN" sz="1800" noProof="1">
                <a:latin typeface="Consolas" panose="020B0609020204030204" charset="0"/>
              </a:rPr>
              <a:t>'</a:t>
            </a:r>
            <a:r>
              <a:rPr lang="zh-CN" altLang="en-US" sz="1800" noProof="1">
                <a:latin typeface="Consolas" panose="020B0609020204030204" charset="0"/>
              </a:rPr>
              <a:t>, open(</a:t>
            </a:r>
            <a:r>
              <a:rPr lang="en-US" altLang="zh-CN" sz="1800" noProof="1">
                <a:latin typeface="Consolas" panose="020B0609020204030204" charset="0"/>
              </a:rPr>
              <a:t>'</a:t>
            </a:r>
            <a:r>
              <a:rPr lang="zh-CN" altLang="en-US" sz="1800" noProof="1">
                <a:latin typeface="Consolas" panose="020B0609020204030204" charset="0"/>
              </a:rPr>
              <a:t>hamlet.txt</a:t>
            </a:r>
            <a:r>
              <a:rPr lang="en-US" altLang="zh-CN" sz="1800" noProof="1">
                <a:latin typeface="Consolas" panose="020B0609020204030204" charset="0"/>
              </a:rPr>
              <a:t>'</a:t>
            </a:r>
            <a:r>
              <a:rPr lang="zh-CN" altLang="en-US" sz="1800" noProof="1">
                <a:latin typeface="Consolas" panose="020B0609020204030204" charset="0"/>
              </a:rPr>
              <a:t>).read().lower())</a:t>
            </a:r>
          </a:p>
          <a:p>
            <a:pPr marL="1905" indent="-344805">
              <a:spcBef>
                <a:spcPts val="600"/>
              </a:spcBef>
              <a:buNone/>
            </a:pPr>
            <a:r>
              <a:rPr lang="zh-CN" altLang="en-US" sz="1800" noProof="1">
                <a:latin typeface="Consolas" panose="020B0609020204030204" charset="0"/>
              </a:rPr>
              <a:t>&gt;&gt;&gt; Counter(words).most_common(10)      </a:t>
            </a:r>
            <a:r>
              <a:rPr lang="en-US" altLang="zh-CN" sz="1800" noProof="1">
                <a:latin typeface="Consolas" panose="020B0609020204030204" charset="0"/>
              </a:rPr>
              <a:t>#</a:t>
            </a:r>
            <a:r>
              <a:rPr lang="zh-CN" altLang="en-US" sz="1800" noProof="1">
                <a:latin typeface="Consolas" panose="020B0609020204030204" charset="0"/>
              </a:rPr>
              <a:t>出现次数最多的</a:t>
            </a:r>
            <a:r>
              <a:rPr lang="en-US" altLang="zh-CN" sz="1800" noProof="1">
                <a:latin typeface="Consolas" panose="020B0609020204030204" charset="0"/>
              </a:rPr>
              <a:t>10</a:t>
            </a:r>
            <a:r>
              <a:rPr lang="zh-CN" altLang="en-US" sz="1800" noProof="1">
                <a:latin typeface="Consolas" panose="020B0609020204030204" charset="0"/>
              </a:rPr>
              <a:t>个单词</a:t>
            </a:r>
            <a:endParaRPr lang="en-US" altLang="zh-CN" sz="1800" noProof="1">
              <a:latin typeface="Consolas" panose="020B0609020204030204" charset="0"/>
            </a:endParaRPr>
          </a:p>
          <a:p>
            <a:pPr marL="1905" indent="-344805">
              <a:spcBef>
                <a:spcPts val="600"/>
              </a:spcBef>
              <a:buNone/>
            </a:pPr>
            <a:r>
              <a:rPr lang="zh-CN" altLang="zh-CN" sz="1600" dirty="0">
                <a:solidFill>
                  <a:srgbClr val="00B0F0"/>
                </a:solidFill>
                <a:latin typeface="Arial" panose="020B0604020202020204" pitchFamily="34" charset="0"/>
                <a:ea typeface="Courier New" panose="02070309020205020404" pitchFamily="49" charset="0"/>
                <a:cs typeface="Arial" panose="020B0604020202020204" pitchFamily="34" charset="0"/>
              </a:rPr>
              <a:t>[('the', 1143), ('and', 966), ('to', 762), ('of', 669), ('i', 631), ('you', 554), ('a', 546), ('my', 514), ('hamlet', 471), ('in', 451)]</a:t>
            </a:r>
            <a:r>
              <a:rPr lang="zh-CN" altLang="zh-CN" sz="1600" dirty="0">
                <a:solidFill>
                  <a:srgbClr val="00B0F0"/>
                </a:solidFill>
                <a:latin typeface="Arial" panose="020B0604020202020204" pitchFamily="34" charset="0"/>
                <a:cs typeface="Arial" panose="020B0604020202020204" pitchFamily="34" charset="0"/>
              </a:rPr>
              <a:t> </a:t>
            </a:r>
          </a:p>
          <a:p>
            <a:pPr marL="1905" indent="-344805">
              <a:spcBef>
                <a:spcPts val="600"/>
              </a:spcBef>
              <a:buNone/>
            </a:pPr>
            <a:endParaRPr lang="en-US" altLang="zh-CN" sz="1800" noProof="1">
              <a:latin typeface="Consolas" panose="020B0609020204030204" charset="0"/>
            </a:endParaRPr>
          </a:p>
          <a:p>
            <a:pPr marL="1905" indent="-344805">
              <a:spcBef>
                <a:spcPts val="600"/>
              </a:spcBef>
              <a:buNone/>
            </a:pPr>
            <a:endParaRPr lang="zh-CN" altLang="en-US" sz="1800" noProof="1">
              <a:latin typeface="Consolas" panose="020B0609020204030204" charset="0"/>
            </a:endParaRPr>
          </a:p>
          <a:p>
            <a:pPr marL="1905" indent="-344805">
              <a:lnSpc>
                <a:spcPct val="80000"/>
              </a:lnSpc>
              <a:buNone/>
            </a:pPr>
            <a:endParaRPr lang="zh-CN" altLang="en-US" sz="1350" noProof="1"/>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69</a:t>
            </a:fld>
            <a:endParaRPr lang="zh-CN" altLang="en-US" dirty="0"/>
          </a:p>
        </p:txBody>
      </p:sp>
      <p:sp>
        <p:nvSpPr>
          <p:cNvPr id="6" name="标题 87041"/>
          <p:cNvSpPr>
            <a:spLocks noGrp="1"/>
          </p:cNvSpPr>
          <p:nvPr>
            <p:ph type="title"/>
          </p:nvPr>
        </p:nvSpPr>
        <p:spPr>
          <a:xfrm>
            <a:off x="457200" y="1078631"/>
            <a:ext cx="9124315" cy="173475"/>
          </a:xfrm>
        </p:spPr>
        <p:txBody>
          <a:bodyPr anchor="ctr">
            <a:normAutofit fontScale="90000"/>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字典应用案例</a:t>
            </a:r>
          </a:p>
        </p:txBody>
      </p:sp>
      <p:grpSp>
        <p:nvGrpSpPr>
          <p:cNvPr id="7" name="组合 109"/>
          <p:cNvGrpSpPr/>
          <p:nvPr/>
        </p:nvGrpSpPr>
        <p:grpSpPr>
          <a:xfrm>
            <a:off x="218682" y="102642"/>
            <a:ext cx="4320480" cy="651944"/>
            <a:chOff x="605162" y="4599564"/>
            <a:chExt cx="4320480" cy="651944"/>
          </a:xfrm>
        </p:grpSpPr>
        <p:sp>
          <p:nvSpPr>
            <p:cNvPr id="8"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2.4 </a:t>
              </a:r>
              <a:r>
                <a:rPr lang="zh-CN" altLang="en-US" sz="3600" b="1" dirty="0">
                  <a:latin typeface="Times New Roman" panose="02020603050405020304" pitchFamily="18" charset="0"/>
                  <a:ea typeface="黑体" panose="02010609060101010101" pitchFamily="49" charset="-122"/>
                </a:rPr>
                <a:t>字典 </a:t>
              </a:r>
            </a:p>
          </p:txBody>
        </p:sp>
      </p:grpSp>
      <p:sp>
        <p:nvSpPr>
          <p:cNvPr id="3" name="Rectangle 1"/>
          <p:cNvSpPr>
            <a:spLocks noChangeArrowheads="1"/>
          </p:cNvSpPr>
          <p:nvPr/>
        </p:nvSpPr>
        <p:spPr bwMode="auto">
          <a:xfrm>
            <a:off x="771201" y="4383196"/>
            <a:ext cx="65" cy="276999"/>
          </a:xfrm>
          <a:prstGeom prst="rect">
            <a:avLst/>
          </a:prstGeom>
          <a:solidFill>
            <a:srgbClr val="EE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1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01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011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11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011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01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p:nvPr/>
        </p:nvGraphicFramePr>
        <p:xfrm>
          <a:off x="1015692" y="1556792"/>
          <a:ext cx="7444740" cy="4175760"/>
        </p:xfrm>
        <a:graphic>
          <a:graphicData uri="http://schemas.openxmlformats.org/drawingml/2006/table">
            <a:tbl>
              <a:tblPr firstRow="1" bandRow="1">
                <a:tableStyleId>{5940675A-B579-460E-94D1-54222C63F5DA}</a:tableStyleId>
              </a:tblPr>
              <a:tblGrid>
                <a:gridCol w="2044140">
                  <a:extLst>
                    <a:ext uri="{9D8B030D-6E8A-4147-A177-3AD203B41FA5}">
                      <a16:colId xmlns:a16="http://schemas.microsoft.com/office/drawing/2014/main" val="20000"/>
                    </a:ext>
                  </a:extLst>
                </a:gridCol>
                <a:gridCol w="5400600">
                  <a:extLst>
                    <a:ext uri="{9D8B030D-6E8A-4147-A177-3AD203B41FA5}">
                      <a16:colId xmlns:a16="http://schemas.microsoft.com/office/drawing/2014/main" val="20001"/>
                    </a:ext>
                  </a:extLst>
                </a:gridCol>
              </a:tblGrid>
              <a:tr h="137160">
                <a:tc>
                  <a:txBody>
                    <a:bodyPr/>
                    <a:lstStyle/>
                    <a:p>
                      <a:pPr marL="0" indent="0" algn="ctr">
                        <a:buNone/>
                      </a:pPr>
                      <a:r>
                        <a:rPr lang="zh-CN" altLang="en-US" sz="1800" b="1" i="0"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方法</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ctr">
                        <a:buNone/>
                      </a:pPr>
                      <a:r>
                        <a:rPr lang="zh-CN" altLang="en-US" sz="1800" b="1" i="0"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说明</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7160">
                <a:tc>
                  <a:txBody>
                    <a:bodyPr/>
                    <a:lstStyle/>
                    <a:p>
                      <a:pPr marL="0" indent="0" algn="l" defTabSz="914400" rtl="0" eaLnBrk="1" latinLnBrk="0" hangingPunct="1">
                        <a:buNone/>
                      </a:pPr>
                      <a:r>
                        <a:rPr lang="en-US" altLang="zh-CN" sz="1600" b="0" i="0" u="none" kern="1200" baseline="0" dirty="0" err="1">
                          <a:solidFill>
                            <a:schemeClr val="tx1"/>
                          </a:solidFill>
                          <a:latin typeface="Times New Roman" panose="02020603050405020304" pitchFamily="18" charset="0"/>
                          <a:ea typeface="仿宋" panose="02010609060101010101" pitchFamily="49" charset="-122"/>
                          <a:cs typeface="Calibri" panose="020F0502020204030204" pitchFamily="34" charset="0"/>
                        </a:rPr>
                        <a:t>lst</a:t>
                      </a:r>
                      <a:r>
                        <a:rPr lang="en-US" altLang="zh-CN" sz="1600" b="0" i="0" u="none" kern="1200" baseline="0" dirty="0">
                          <a:solidFill>
                            <a:schemeClr val="tx1"/>
                          </a:solidFill>
                          <a:latin typeface="Times New Roman" panose="02020603050405020304" pitchFamily="18" charset="0"/>
                          <a:ea typeface="仿宋" panose="02010609060101010101" pitchFamily="49" charset="-122"/>
                          <a:cs typeface="Calibri" panose="020F0502020204030204" pitchFamily="34" charset="0"/>
                        </a:rPr>
                        <a:t> *= n</a:t>
                      </a:r>
                      <a:endParaRPr lang="zh-CN" altLang="en-US" sz="1600" b="0" i="0" u="none" kern="1200" baseline="0" dirty="0">
                        <a:solidFill>
                          <a:schemeClr val="tx1"/>
                        </a:solidFill>
                        <a:latin typeface="Times New Roman" panose="02020603050405020304" pitchFamily="18" charset="0"/>
                        <a:ea typeface="仿宋" panose="02010609060101010101" pitchFamily="49" charset="-122"/>
                        <a:cs typeface="Calibri" panose="020F0502020204030204" pitchFamily="34" charset="0"/>
                      </a:endParaRPr>
                    </a:p>
                  </a:txBody>
                  <a:tcPr marL="27150" marR="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i="0" u="none" kern="1200" baseline="0" dirty="0">
                          <a:solidFill>
                            <a:schemeClr val="tx1"/>
                          </a:solidFill>
                          <a:latin typeface="Times New Roman" panose="02020603050405020304" pitchFamily="18" charset="0"/>
                          <a:ea typeface="仿宋" panose="02010609060101010101" pitchFamily="49" charset="-122"/>
                          <a:cs typeface="Calibri" panose="020F0502020204030204" pitchFamily="34" charset="0"/>
                        </a:rPr>
                        <a:t>更新列表</a:t>
                      </a:r>
                      <a:r>
                        <a:rPr lang="en-US" altLang="zh-CN" sz="1600" b="0" i="0" u="none" kern="1200" baseline="0" dirty="0" err="1">
                          <a:solidFill>
                            <a:schemeClr val="tx1"/>
                          </a:solidFill>
                          <a:latin typeface="Times New Roman" panose="02020603050405020304" pitchFamily="18" charset="0"/>
                          <a:ea typeface="仿宋" panose="02010609060101010101" pitchFamily="49" charset="-122"/>
                          <a:cs typeface="Calibri" panose="020F0502020204030204" pitchFamily="34" charset="0"/>
                        </a:rPr>
                        <a:t>lst</a:t>
                      </a:r>
                      <a:r>
                        <a:rPr lang="en-US" altLang="zh-CN" sz="1600" b="0" i="0" u="none" kern="1200" baseline="0" dirty="0">
                          <a:solidFill>
                            <a:schemeClr val="tx1"/>
                          </a:solidFill>
                          <a:latin typeface="Times New Roman" panose="02020603050405020304" pitchFamily="18" charset="0"/>
                          <a:ea typeface="仿宋" panose="02010609060101010101" pitchFamily="49" charset="-122"/>
                          <a:cs typeface="Calibri" panose="020F0502020204030204" pitchFamily="34" charset="0"/>
                        </a:rPr>
                        <a:t>, </a:t>
                      </a:r>
                      <a:r>
                        <a:rPr lang="zh-CN" altLang="en-US" sz="1600" b="0" i="0" u="none" kern="1200" baseline="0" dirty="0">
                          <a:solidFill>
                            <a:schemeClr val="tx1"/>
                          </a:solidFill>
                          <a:latin typeface="Times New Roman" panose="02020603050405020304" pitchFamily="18" charset="0"/>
                          <a:ea typeface="仿宋" panose="02010609060101010101" pitchFamily="49" charset="-122"/>
                          <a:cs typeface="Calibri" panose="020F0502020204030204" pitchFamily="34" charset="0"/>
                        </a:rPr>
                        <a:t>其元素重复</a:t>
                      </a:r>
                      <a:r>
                        <a:rPr lang="en-US" altLang="zh-CN" sz="1600" b="0" i="0" u="none" kern="1200" baseline="0" dirty="0">
                          <a:solidFill>
                            <a:schemeClr val="tx1"/>
                          </a:solidFill>
                          <a:latin typeface="Times New Roman" panose="02020603050405020304" pitchFamily="18" charset="0"/>
                          <a:ea typeface="仿宋" panose="02010609060101010101" pitchFamily="49" charset="-122"/>
                          <a:cs typeface="Calibri" panose="020F0502020204030204" pitchFamily="34" charset="0"/>
                        </a:rPr>
                        <a:t>n</a:t>
                      </a:r>
                      <a:r>
                        <a:rPr lang="zh-CN" altLang="en-US" sz="1600" b="0" i="0" u="none" kern="1200" baseline="0" dirty="0">
                          <a:solidFill>
                            <a:schemeClr val="tx1"/>
                          </a:solidFill>
                          <a:latin typeface="Times New Roman" panose="02020603050405020304" pitchFamily="18" charset="0"/>
                          <a:ea typeface="仿宋" panose="02010609060101010101" pitchFamily="49" charset="-122"/>
                          <a:cs typeface="Calibri" panose="020F0502020204030204" pitchFamily="34" charset="0"/>
                        </a:rPr>
                        <a:t>次</a:t>
                      </a:r>
                    </a:p>
                  </a:txBody>
                  <a:tcPr marL="27150"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2880">
                <a:tc>
                  <a:txBody>
                    <a:bodyPr/>
                    <a:lstStyle/>
                    <a:p>
                      <a:pPr marL="0" indent="0" algn="l">
                        <a:buNone/>
                      </a:pPr>
                      <a:r>
                        <a:rPr lang="en-US" altLang="zh-CN" sz="1600" b="0" i="0" u="none" baseline="0" dirty="0" err="1">
                          <a:solidFill>
                            <a:schemeClr val="tx1"/>
                          </a:solidFill>
                          <a:latin typeface="Times New Roman" panose="02020603050405020304" pitchFamily="18" charset="0"/>
                          <a:ea typeface="仿宋" panose="02010609060101010101" pitchFamily="49" charset="-122"/>
                          <a:cs typeface="Calibri" panose="020F0502020204030204" pitchFamily="34" charset="0"/>
                        </a:rPr>
                        <a:t>lst.append</a:t>
                      </a:r>
                      <a:r>
                        <a:rPr lang="en-US" altLang="zh-CN" sz="1600" b="0" i="0" u="none" baseline="0" dirty="0">
                          <a:solidFill>
                            <a:schemeClr val="tx1"/>
                          </a:solidFill>
                          <a:latin typeface="Times New Roman" panose="02020603050405020304" pitchFamily="18" charset="0"/>
                          <a:ea typeface="仿宋" panose="02010609060101010101" pitchFamily="49" charset="-122"/>
                          <a:cs typeface="Calibri" panose="020F0502020204030204" pitchFamily="34" charset="0"/>
                        </a:rPr>
                        <a:t>(x)</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将元素</a:t>
                      </a:r>
                      <a:r>
                        <a:rPr lang="en-US" altLang="zh-CN" sz="1600" b="0" i="0" u="none"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i="0" u="none"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添加至列表</a:t>
                      </a:r>
                      <a:r>
                        <a:rPr lang="en-US" altLang="zh-CN" sz="1600" b="0" i="0" u="none"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尾部</a:t>
                      </a:r>
                      <a:endParaRPr lang="en-US" sz="1600" b="0" i="0" u="none"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2880">
                <a:tc>
                  <a:txBody>
                    <a:bodyPr/>
                    <a:lstStyle/>
                    <a:p>
                      <a:pPr marL="0" indent="0" algn="l">
                        <a:buNone/>
                      </a:pPr>
                      <a:r>
                        <a:rPr lang="en-US" altLang="zh-CN" sz="1600" b="0" i="0" u="none" baseline="0" dirty="0" err="1">
                          <a:solidFill>
                            <a:schemeClr val="tx1"/>
                          </a:solidFill>
                          <a:latin typeface="Times New Roman" panose="02020603050405020304" pitchFamily="18" charset="0"/>
                          <a:ea typeface="仿宋" panose="02010609060101010101" pitchFamily="49" charset="-122"/>
                          <a:cs typeface="Calibri" panose="020F0502020204030204" pitchFamily="34" charset="0"/>
                        </a:rPr>
                        <a:t>lst.extend</a:t>
                      </a:r>
                      <a:r>
                        <a:rPr lang="en-US" altLang="zh-CN" sz="1600" b="0" i="0" u="none" baseline="0" dirty="0">
                          <a:solidFill>
                            <a:schemeClr val="tx1"/>
                          </a:solidFill>
                          <a:latin typeface="Times New Roman" panose="02020603050405020304" pitchFamily="18" charset="0"/>
                          <a:ea typeface="仿宋" panose="02010609060101010101" pitchFamily="49" charset="-122"/>
                          <a:cs typeface="Calibri" panose="020F0502020204030204" pitchFamily="34" charset="0"/>
                        </a:rPr>
                        <a:t>(L) </a:t>
                      </a:r>
                      <a:r>
                        <a:rPr lang="zh-CN" altLang="en-US" sz="1600" b="0" i="0" u="none" baseline="0" dirty="0">
                          <a:solidFill>
                            <a:schemeClr val="tx1"/>
                          </a:solidFill>
                          <a:latin typeface="Times New Roman" panose="02020603050405020304" pitchFamily="18" charset="0"/>
                          <a:ea typeface="仿宋" panose="02010609060101010101" pitchFamily="49" charset="-122"/>
                          <a:cs typeface="Calibri" panose="020F0502020204030204" pitchFamily="34" charset="0"/>
                        </a:rPr>
                        <a:t>或</a:t>
                      </a:r>
                      <a:r>
                        <a:rPr lang="en-US" altLang="zh-CN" sz="1600" b="0" i="0" u="none" baseline="0" dirty="0" err="1">
                          <a:solidFill>
                            <a:schemeClr val="tx1"/>
                          </a:solidFill>
                          <a:latin typeface="Times New Roman" panose="02020603050405020304" pitchFamily="18" charset="0"/>
                          <a:ea typeface="仿宋" panose="02010609060101010101" pitchFamily="49" charset="-122"/>
                          <a:cs typeface="Calibri" panose="020F0502020204030204" pitchFamily="34" charset="0"/>
                        </a:rPr>
                        <a:t>lst</a:t>
                      </a:r>
                      <a:r>
                        <a:rPr lang="en-US" altLang="zh-CN" sz="1600" b="0" i="0" u="none" baseline="0" dirty="0">
                          <a:solidFill>
                            <a:schemeClr val="tx1"/>
                          </a:solidFill>
                          <a:latin typeface="Times New Roman" panose="02020603050405020304" pitchFamily="18" charset="0"/>
                          <a:ea typeface="仿宋" panose="02010609060101010101" pitchFamily="49" charset="-122"/>
                          <a:cs typeface="Calibri" panose="020F0502020204030204" pitchFamily="34" charset="0"/>
                        </a:rPr>
                        <a:t> += L</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将列表</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L</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中所有元素添加至列表</a:t>
                      </a:r>
                      <a:r>
                        <a:rPr lang="en-US" altLang="zh-CN" sz="1600" b="0" i="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尾部</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6540">
                <a:tc>
                  <a:txBody>
                    <a:bodyPr/>
                    <a:lstStyle/>
                    <a:p>
                      <a:pPr marL="0" indent="0" algn="l">
                        <a:buNone/>
                      </a:pPr>
                      <a:r>
                        <a:rPr lang="en-US" altLang="zh-CN" sz="1600" b="0" i="0" u="none" baseline="0" dirty="0" err="1">
                          <a:solidFill>
                            <a:schemeClr val="tx1"/>
                          </a:solidFill>
                          <a:latin typeface="Times New Roman" panose="02020603050405020304" pitchFamily="18" charset="0"/>
                          <a:ea typeface="仿宋" panose="02010609060101010101" pitchFamily="49" charset="-122"/>
                          <a:cs typeface="Calibri" panose="020F0502020204030204" pitchFamily="34" charset="0"/>
                        </a:rPr>
                        <a:t>lst.insert</a:t>
                      </a:r>
                      <a:r>
                        <a:rPr lang="en-US" altLang="zh-CN" sz="1600" b="0" i="0" u="none" baseline="0" dirty="0">
                          <a:solidFill>
                            <a:schemeClr val="tx1"/>
                          </a:solidFill>
                          <a:latin typeface="Times New Roman" panose="02020603050405020304" pitchFamily="18" charset="0"/>
                          <a:ea typeface="仿宋" panose="02010609060101010101" pitchFamily="49" charset="-122"/>
                          <a:cs typeface="Calibri" panose="020F0502020204030204" pitchFamily="34" charset="0"/>
                        </a:rPr>
                        <a:t>(i</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ndex</a:t>
                      </a:r>
                      <a:r>
                        <a:rPr lang="en-US" altLang="zh-CN" sz="1600" b="0" i="0" u="none" baseline="0" dirty="0">
                          <a:solidFill>
                            <a:schemeClr val="tx1"/>
                          </a:solidFill>
                          <a:latin typeface="Times New Roman" panose="02020603050405020304" pitchFamily="18" charset="0"/>
                          <a:ea typeface="仿宋" panose="02010609060101010101" pitchFamily="49" charset="-122"/>
                          <a:cs typeface="Calibri" panose="020F0502020204030204" pitchFamily="34" charset="0"/>
                        </a:rPr>
                        <a:t>, x)</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在列表</a:t>
                      </a:r>
                      <a:r>
                        <a:rPr lang="en-US" altLang="zh-CN" sz="1600" b="0" i="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指定位置</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index</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处添加元素</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，该位置后面的所有元素后移一个位置</a:t>
                      </a:r>
                      <a:endParaRPr 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7490">
                <a:tc>
                  <a:txBody>
                    <a:bodyPr/>
                    <a:lstStyle/>
                    <a:p>
                      <a:pPr marL="0" indent="0" algn="l">
                        <a:buNone/>
                      </a:pPr>
                      <a:r>
                        <a:rPr lang="en-US" altLang="zh-CN" sz="1600" b="0" i="0" u="none" baseline="0" dirty="0" err="1">
                          <a:solidFill>
                            <a:schemeClr val="tx1"/>
                          </a:solidFill>
                          <a:latin typeface="Times New Roman" panose="02020603050405020304" pitchFamily="18" charset="0"/>
                          <a:ea typeface="仿宋" panose="02010609060101010101" pitchFamily="49" charset="-122"/>
                          <a:cs typeface="Calibri" panose="020F0502020204030204" pitchFamily="34" charset="0"/>
                        </a:rPr>
                        <a:t>lst.remove</a:t>
                      </a:r>
                      <a:r>
                        <a:rPr lang="en-US" altLang="zh-CN" sz="1600" b="0" i="0" u="none" baseline="0" dirty="0">
                          <a:solidFill>
                            <a:schemeClr val="tx1"/>
                          </a:solidFill>
                          <a:latin typeface="Times New Roman" panose="02020603050405020304" pitchFamily="18" charset="0"/>
                          <a:ea typeface="仿宋" panose="02010609060101010101" pitchFamily="49" charset="-122"/>
                          <a:cs typeface="Calibri" panose="020F0502020204030204" pitchFamily="34" charset="0"/>
                        </a:rPr>
                        <a:t>(x)</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在列表</a:t>
                      </a:r>
                      <a:r>
                        <a:rPr lang="en-US" altLang="zh-CN" sz="1600" b="0" i="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中删除首次出现的指定元素，该元素之后的所有元素前移一个位置</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2880">
                <a:tc>
                  <a:txBody>
                    <a:bodyPr/>
                    <a:lstStyle/>
                    <a:p>
                      <a:pPr marL="0" indent="0" algn="l">
                        <a:buNone/>
                      </a:pPr>
                      <a:r>
                        <a:rPr lang="en-US" altLang="zh-CN" sz="1600" b="0" i="0" u="none" baseline="0">
                          <a:solidFill>
                            <a:schemeClr val="tx1"/>
                          </a:solidFill>
                          <a:latin typeface="Times New Roman" panose="02020603050405020304" pitchFamily="18" charset="0"/>
                          <a:ea typeface="仿宋" panose="02010609060101010101" pitchFamily="49" charset="-122"/>
                          <a:cs typeface="Calibri" panose="020F0502020204030204" pitchFamily="34" charset="0"/>
                        </a:rPr>
                        <a:t>lst.pop([i</a:t>
                      </a:r>
                      <a:r>
                        <a:rPr lang="en-US" altLang="zh-CN" sz="1600" b="0" i="0" u="none"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ndex</a:t>
                      </a:r>
                      <a:r>
                        <a:rPr lang="en-US" altLang="zh-CN" sz="1600" b="0" i="0" u="none" baseline="0">
                          <a:solidFill>
                            <a:schemeClr val="tx1"/>
                          </a:solidFill>
                          <a:latin typeface="Times New Roman" panose="02020603050405020304" pitchFamily="18" charset="0"/>
                          <a:ea typeface="仿宋" panose="02010609060101010101" pitchFamily="49" charset="-122"/>
                          <a:cs typeface="Calibri" panose="020F0502020204030204" pitchFamily="34" charset="0"/>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删除并返回列表</a:t>
                      </a:r>
                      <a:r>
                        <a:rPr lang="en-US" altLang="zh-CN" sz="1600" b="0" i="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中下标为</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index</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（默认为</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-1</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）的元素</a:t>
                      </a:r>
                      <a:endParaRPr 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82880">
                <a:tc>
                  <a:txBody>
                    <a:bodyPr/>
                    <a:lstStyle/>
                    <a:p>
                      <a:pPr marL="0" indent="0" algn="l">
                        <a:buNone/>
                      </a:pPr>
                      <a:r>
                        <a:rPr lang="en-US" altLang="zh-CN" sz="1600" b="0" i="0" u="none" baseline="0">
                          <a:solidFill>
                            <a:schemeClr val="tx1"/>
                          </a:solidFill>
                          <a:latin typeface="Times New Roman" panose="02020603050405020304" pitchFamily="18" charset="0"/>
                          <a:ea typeface="仿宋" panose="02010609060101010101" pitchFamily="49" charset="-122"/>
                          <a:cs typeface="Calibri" panose="020F0502020204030204" pitchFamily="34" charset="0"/>
                        </a:rPr>
                        <a:t>lst.clear()</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删除列表</a:t>
                      </a:r>
                      <a:r>
                        <a:rPr lang="en-US" altLang="zh-CN" sz="1600" b="0" i="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中所有元素，但保留列表对象</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18440">
                <a:tc>
                  <a:txBody>
                    <a:bodyPr/>
                    <a:lstStyle/>
                    <a:p>
                      <a:pPr marL="0" indent="0" algn="l">
                        <a:buNone/>
                      </a:pPr>
                      <a:r>
                        <a:rPr lang="en-US" altLang="zh-CN" sz="1600" b="0" i="0" u="none" baseline="0">
                          <a:solidFill>
                            <a:schemeClr val="tx1"/>
                          </a:solidFill>
                          <a:latin typeface="Times New Roman" panose="02020603050405020304" pitchFamily="18" charset="0"/>
                          <a:ea typeface="仿宋" panose="02010609060101010101" pitchFamily="49" charset="-122"/>
                          <a:cs typeface="Calibri" panose="020F0502020204030204" pitchFamily="34" charset="0"/>
                        </a:rPr>
                        <a:t>lst.index(x)</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返回列表</a:t>
                      </a:r>
                      <a:r>
                        <a:rPr lang="en-US" altLang="zh-CN" sz="1600" b="0" i="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中第一个值为</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的元素的下标，若不存在值为</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的元素则抛出异常</a:t>
                      </a:r>
                      <a:endParaRPr 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82880">
                <a:tc>
                  <a:txBody>
                    <a:bodyPr/>
                    <a:lstStyle/>
                    <a:p>
                      <a:pPr marL="0" indent="0" algn="l">
                        <a:buNone/>
                      </a:pPr>
                      <a:r>
                        <a:rPr lang="en-US" altLang="zh-CN" sz="1600" b="0" i="0" u="none" baseline="0">
                          <a:solidFill>
                            <a:schemeClr val="tx1"/>
                          </a:solidFill>
                          <a:latin typeface="Times New Roman" panose="02020603050405020304" pitchFamily="18" charset="0"/>
                          <a:ea typeface="仿宋" panose="02010609060101010101" pitchFamily="49" charset="-122"/>
                          <a:cs typeface="Calibri" panose="020F0502020204030204" pitchFamily="34" charset="0"/>
                        </a:rPr>
                        <a:t>lst.count(x)</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返回指定元素</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在列表</a:t>
                      </a:r>
                      <a:r>
                        <a:rPr lang="en-US" altLang="zh-CN" sz="1600" b="0" i="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中的出现次数</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82880">
                <a:tc>
                  <a:txBody>
                    <a:bodyPr/>
                    <a:lstStyle/>
                    <a:p>
                      <a:pPr marL="0" indent="0" algn="l">
                        <a:buNone/>
                      </a:pPr>
                      <a:r>
                        <a:rPr lang="en-US" altLang="zh-CN" sz="1600" b="0" i="0" u="none" baseline="0">
                          <a:solidFill>
                            <a:schemeClr val="tx1"/>
                          </a:solidFill>
                          <a:latin typeface="Times New Roman" panose="02020603050405020304" pitchFamily="18" charset="0"/>
                          <a:ea typeface="仿宋" panose="02010609060101010101" pitchFamily="49" charset="-122"/>
                          <a:cs typeface="Calibri" panose="020F0502020204030204" pitchFamily="34" charset="0"/>
                        </a:rPr>
                        <a:t>lst.reverse()</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对列表</a:t>
                      </a:r>
                      <a:r>
                        <a:rPr lang="en-US" altLang="zh-CN" sz="1600" b="0" i="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所有元素进行逆序</a:t>
                      </a:r>
                      <a:endParaRPr 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5760">
                <a:tc>
                  <a:txBody>
                    <a:bodyPr/>
                    <a:lstStyle/>
                    <a:p>
                      <a:pPr marL="0" indent="0" algn="l">
                        <a:buNone/>
                      </a:pPr>
                      <a:r>
                        <a:rPr lang="en-US" altLang="zh-CN" sz="1600" b="0" i="0" u="none" baseline="0" dirty="0" err="1">
                          <a:solidFill>
                            <a:schemeClr val="tx1"/>
                          </a:solidFill>
                          <a:latin typeface="Times New Roman" panose="02020603050405020304" pitchFamily="18" charset="0"/>
                          <a:ea typeface="仿宋" panose="02010609060101010101" pitchFamily="49" charset="-122"/>
                          <a:cs typeface="Calibri" panose="020F0502020204030204" pitchFamily="34" charset="0"/>
                        </a:rPr>
                        <a:t>lst.sort</a:t>
                      </a:r>
                      <a:r>
                        <a:rPr lang="en-US" altLang="zh-CN" sz="1600" b="0" i="0" u="none" baseline="0" dirty="0">
                          <a:solidFill>
                            <a:schemeClr val="tx1"/>
                          </a:solidFill>
                          <a:latin typeface="Times New Roman" panose="02020603050405020304" pitchFamily="18" charset="0"/>
                          <a:ea typeface="仿宋" panose="02010609060101010101" pitchFamily="49" charset="-122"/>
                          <a:cs typeface="Calibri" panose="020F0502020204030204" pitchFamily="34" charset="0"/>
                        </a:rPr>
                        <a:t>(</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key=None, reverse=False</a:t>
                      </a:r>
                      <a:r>
                        <a:rPr lang="en-US" altLang="zh-CN" sz="1600" b="0" i="0" u="none" baseline="0" dirty="0">
                          <a:solidFill>
                            <a:schemeClr val="tx1"/>
                          </a:solidFill>
                          <a:latin typeface="Times New Roman" panose="02020603050405020304" pitchFamily="18" charset="0"/>
                          <a:ea typeface="仿宋" panose="02010609060101010101" pitchFamily="49" charset="-122"/>
                          <a:cs typeface="Calibri" panose="020F0502020204030204" pitchFamily="34" charset="0"/>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对列表</a:t>
                      </a:r>
                      <a:r>
                        <a:rPr lang="en-US" altLang="zh-CN" sz="1600" b="0" i="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中的元素进行排序，</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key</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用来指定排序依据，</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reverse</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决定升序（</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False</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）还是降序（</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True</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82880">
                <a:tc>
                  <a:txBody>
                    <a:bodyPr/>
                    <a:lstStyle/>
                    <a:p>
                      <a:pPr marL="0" indent="0" algn="l">
                        <a:buNone/>
                      </a:pPr>
                      <a:r>
                        <a:rPr lang="en-US" altLang="zh-CN" sz="1600" b="0" i="0" u="none" baseline="0" dirty="0" err="1">
                          <a:latin typeface="Times New Roman" panose="02020603050405020304" pitchFamily="18" charset="0"/>
                          <a:ea typeface="仿宋" panose="02010609060101010101" pitchFamily="49" charset="-122"/>
                          <a:cs typeface="Calibri" panose="020F0502020204030204" pitchFamily="34" charset="0"/>
                        </a:rPr>
                        <a:t>lst.copy</a:t>
                      </a:r>
                      <a:r>
                        <a:rPr lang="en-US" altLang="zh-CN" sz="1600" b="0" i="0" u="none" baseline="0" dirty="0">
                          <a:latin typeface="Times New Roman" panose="02020603050405020304" pitchFamily="18" charset="0"/>
                          <a:ea typeface="仿宋" panose="02010609060101010101" pitchFamily="49" charset="-122"/>
                          <a:cs typeface="Calibri" panose="020F0502020204030204" pitchFamily="34" charset="0"/>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dirty="0">
                          <a:latin typeface="Times New Roman" panose="02020603050405020304" pitchFamily="18" charset="0"/>
                          <a:ea typeface="仿宋" panose="02010609060101010101" pitchFamily="49" charset="-122"/>
                          <a:cs typeface="宋体" panose="02010600030101010101" pitchFamily="2" charset="-122"/>
                        </a:rPr>
                        <a:t>返回列表</a:t>
                      </a:r>
                      <a:r>
                        <a:rPr lang="en-US" altLang="zh-CN" sz="1600" b="0" i="0" u="none" baseline="0" dirty="0" err="1">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dirty="0">
                          <a:latin typeface="Times New Roman" panose="02020603050405020304" pitchFamily="18" charset="0"/>
                          <a:ea typeface="仿宋" panose="02010609060101010101" pitchFamily="49" charset="-122"/>
                          <a:cs typeface="宋体" panose="02010600030101010101" pitchFamily="2" charset="-122"/>
                        </a:rPr>
                        <a:t>的浅复制</a:t>
                      </a:r>
                      <a:endParaRPr lang="en-US" altLang="zh-CN" sz="1600" b="0" i="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grpSp>
        <p:nvGrpSpPr>
          <p:cNvPr id="6" name="组合 114"/>
          <p:cNvGrpSpPr/>
          <p:nvPr/>
        </p:nvGrpSpPr>
        <p:grpSpPr>
          <a:xfrm>
            <a:off x="-828600" y="76412"/>
            <a:ext cx="6225040" cy="662730"/>
            <a:chOff x="-482927" y="3380765"/>
            <a:chExt cx="6225040" cy="662730"/>
          </a:xfrm>
        </p:grpSpPr>
        <p:grpSp>
          <p:nvGrpSpPr>
            <p:cNvPr id="7" name="组合 105"/>
            <p:cNvGrpSpPr/>
            <p:nvPr/>
          </p:nvGrpSpPr>
          <p:grpSpPr>
            <a:xfrm>
              <a:off x="-482927" y="3380765"/>
              <a:ext cx="6225040" cy="662730"/>
              <a:chOff x="-482927" y="3380765"/>
              <a:chExt cx="6225040" cy="662730"/>
            </a:xfrm>
          </p:grpSpPr>
          <p:sp>
            <p:nvSpPr>
              <p:cNvPr id="9"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矩形 10"/>
          <p:cNvSpPr/>
          <p:nvPr/>
        </p:nvSpPr>
        <p:spPr>
          <a:xfrm>
            <a:off x="400899" y="96381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列表的常用方法</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3" name="灯片编号占位符 2"/>
          <p:cNvSpPr>
            <a:spLocks noGrp="1"/>
          </p:cNvSpPr>
          <p:nvPr>
            <p:ph type="sldNum" sz="quarter" idx="4"/>
          </p:nvPr>
        </p:nvSpPr>
        <p:spPr/>
        <p:txBody>
          <a:bodyPr/>
          <a:lstStyle/>
          <a:p>
            <a:pPr>
              <a:defRPr/>
            </a:pPr>
            <a:fld id="{6EA7BA5E-4115-4796-A8C9-4698036AB88B}" type="slidenum">
              <a:rPr lang="zh-CN" altLang="en-US" smtClean="0"/>
              <a:t>7</a:t>
            </a:fld>
            <a:endParaRPr lang="zh-CN" altLang="en-US" dirty="0"/>
          </a:p>
        </p:txBody>
      </p:sp>
    </p:spTree>
  </p:cSld>
  <p:clrMapOvr>
    <a:masterClrMapping/>
  </p:clrMapOvr>
  <p:transition spd="slow" advClick="0">
    <p:pull dir="d"/>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70</a:t>
            </a:fld>
            <a:endParaRPr lang="zh-CN" altLang="en-US" dirty="0"/>
          </a:p>
        </p:txBody>
      </p:sp>
      <p:sp>
        <p:nvSpPr>
          <p:cNvPr id="6" name="标题 87041"/>
          <p:cNvSpPr>
            <a:spLocks noGrp="1"/>
          </p:cNvSpPr>
          <p:nvPr>
            <p:ph type="title"/>
          </p:nvPr>
        </p:nvSpPr>
        <p:spPr>
          <a:xfrm>
            <a:off x="457200" y="1078631"/>
            <a:ext cx="9124315" cy="173475"/>
          </a:xfrm>
        </p:spPr>
        <p:txBody>
          <a:bodyPr anchor="ctr">
            <a:normAutofit fontScale="90000"/>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字典应用案例</a:t>
            </a:r>
          </a:p>
        </p:txBody>
      </p:sp>
      <p:grpSp>
        <p:nvGrpSpPr>
          <p:cNvPr id="7" name="组合 109"/>
          <p:cNvGrpSpPr/>
          <p:nvPr/>
        </p:nvGrpSpPr>
        <p:grpSpPr>
          <a:xfrm>
            <a:off x="218682" y="102642"/>
            <a:ext cx="4320480" cy="651944"/>
            <a:chOff x="605162" y="4599564"/>
            <a:chExt cx="4320480" cy="651944"/>
          </a:xfrm>
        </p:grpSpPr>
        <p:sp>
          <p:nvSpPr>
            <p:cNvPr id="8"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2.4 </a:t>
              </a:r>
              <a:r>
                <a:rPr lang="zh-CN" altLang="en-US" sz="3600" b="1" dirty="0">
                  <a:latin typeface="Times New Roman" panose="02020603050405020304" pitchFamily="18" charset="0"/>
                  <a:ea typeface="黑体" panose="02010609060101010101" pitchFamily="49" charset="-122"/>
                </a:rPr>
                <a:t>字典 </a:t>
              </a:r>
            </a:p>
          </p:txBody>
        </p:sp>
      </p:grpSp>
      <p:sp>
        <p:nvSpPr>
          <p:cNvPr id="12" name="文本占位符 91138"/>
          <p:cNvSpPr txBox="1"/>
          <p:nvPr/>
        </p:nvSpPr>
        <p:spPr bwMode="auto">
          <a:xfrm>
            <a:off x="904557" y="1344934"/>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spcBef>
                <a:spcPts val="0"/>
              </a:spcBef>
              <a:buClr>
                <a:srgbClr val="FF0000"/>
              </a:buClr>
              <a:buFont typeface="Wingdings" panose="05000000000000000000" charset="0"/>
              <a:buChar char="n"/>
            </a:pPr>
            <a:r>
              <a:rPr lang="en-US" altLang="zh-CN" sz="1800" noProof="1">
                <a:latin typeface="宋体" panose="02010600030101010101" pitchFamily="2" charset="-122"/>
              </a:rPr>
              <a:t>Python</a:t>
            </a:r>
            <a:r>
              <a:rPr lang="zh-CN" altLang="en-US" sz="1800" noProof="1">
                <a:latin typeface="宋体" panose="02010600030101010101" pitchFamily="2" charset="-122"/>
              </a:rPr>
              <a:t>内置字典是无序的，如果需要一个可以记住元素插入顺序的字典，可以使用</a:t>
            </a:r>
            <a:r>
              <a:rPr lang="en-US" altLang="zh-CN" sz="1800" noProof="1">
                <a:solidFill>
                  <a:srgbClr val="FF0000"/>
                </a:solidFill>
                <a:latin typeface="宋体" panose="02010600030101010101" pitchFamily="2" charset="-122"/>
              </a:rPr>
              <a:t>collections.OrderedDict</a:t>
            </a:r>
            <a:r>
              <a:rPr lang="zh-CN" altLang="en-US" sz="1800" noProof="1">
                <a:latin typeface="宋体" panose="02010600030101010101" pitchFamily="2" charset="-122"/>
              </a:rPr>
              <a:t>。</a:t>
            </a:r>
          </a:p>
          <a:p>
            <a:pPr marL="1905" indent="-344805">
              <a:lnSpc>
                <a:spcPct val="80000"/>
              </a:lnSpc>
              <a:buFont typeface="Arial" panose="020B0604020202020204" pitchFamily="34" charset="0"/>
              <a:buNone/>
            </a:pPr>
            <a:r>
              <a:rPr lang="en-US" altLang="zh-CN" sz="1800" noProof="1">
                <a:latin typeface="Consolas" panose="020B0609020204030204" charset="0"/>
              </a:rPr>
              <a:t>&gt;&gt;&gt; x = dict()                      </a:t>
            </a:r>
            <a:r>
              <a:rPr lang="en-US" altLang="zh-CN" sz="1800" noProof="1">
                <a:solidFill>
                  <a:srgbClr val="0000FF"/>
                </a:solidFill>
                <a:latin typeface="Consolas" panose="020B0609020204030204" charset="0"/>
              </a:rPr>
              <a:t>#</a:t>
            </a:r>
            <a:r>
              <a:rPr lang="zh-CN" altLang="en-US" sz="1800" noProof="1">
                <a:solidFill>
                  <a:srgbClr val="0000FF"/>
                </a:solidFill>
                <a:latin typeface="Consolas" panose="020B0609020204030204" charset="0"/>
              </a:rPr>
              <a:t>无序字典</a:t>
            </a:r>
          </a:p>
          <a:p>
            <a:pPr marL="1905" indent="-344805">
              <a:lnSpc>
                <a:spcPct val="80000"/>
              </a:lnSpc>
              <a:buFont typeface="Arial" panose="020B0604020202020204" pitchFamily="34" charset="0"/>
              <a:buNone/>
            </a:pPr>
            <a:r>
              <a:rPr lang="en-US" altLang="zh-CN" sz="1800" noProof="1">
                <a:latin typeface="Consolas" panose="020B0609020204030204" charset="0"/>
              </a:rPr>
              <a:t>&gt;&gt;&gt; x['a'] = 3</a:t>
            </a:r>
          </a:p>
          <a:p>
            <a:pPr marL="1905" indent="-344805">
              <a:lnSpc>
                <a:spcPct val="80000"/>
              </a:lnSpc>
              <a:buFont typeface="Arial" panose="020B0604020202020204" pitchFamily="34" charset="0"/>
              <a:buNone/>
            </a:pPr>
            <a:r>
              <a:rPr lang="en-US" altLang="zh-CN" sz="1800" noProof="1">
                <a:latin typeface="Consolas" panose="020B0609020204030204" charset="0"/>
              </a:rPr>
              <a:t>&gt;&gt;&gt; x['b'] = 5</a:t>
            </a:r>
          </a:p>
          <a:p>
            <a:pPr marL="1905" indent="-344805">
              <a:lnSpc>
                <a:spcPct val="80000"/>
              </a:lnSpc>
              <a:buFont typeface="Arial" panose="020B0604020202020204" pitchFamily="34" charset="0"/>
              <a:buNone/>
            </a:pPr>
            <a:r>
              <a:rPr lang="en-US" altLang="zh-CN" sz="1800" noProof="1">
                <a:latin typeface="Consolas" panose="020B0609020204030204" charset="0"/>
              </a:rPr>
              <a:t>&gt;&gt;&gt; x['c'] = 8</a:t>
            </a:r>
          </a:p>
          <a:p>
            <a:pPr marL="1905" indent="-344805">
              <a:lnSpc>
                <a:spcPct val="80000"/>
              </a:lnSpc>
              <a:buFont typeface="Arial" panose="020B0604020202020204" pitchFamily="34" charset="0"/>
              <a:buNone/>
            </a:pPr>
            <a:r>
              <a:rPr lang="en-US" altLang="zh-CN" sz="1800" noProof="1">
                <a:latin typeface="Consolas" panose="020B0609020204030204" charset="0"/>
              </a:rPr>
              <a:t>&gt;&gt;&gt; x</a:t>
            </a:r>
          </a:p>
          <a:p>
            <a:pPr marL="1905" indent="-344805">
              <a:lnSpc>
                <a:spcPct val="80000"/>
              </a:lnSpc>
              <a:buFont typeface="Arial" panose="020B0604020202020204" pitchFamily="34" charset="0"/>
              <a:buNone/>
            </a:pPr>
            <a:r>
              <a:rPr lang="en-US" altLang="zh-CN" sz="1800" noProof="1">
                <a:solidFill>
                  <a:srgbClr val="0000FF"/>
                </a:solidFill>
                <a:latin typeface="Consolas" panose="020B0609020204030204" charset="0"/>
              </a:rPr>
              <a:t>{'b': 5, 'c': 8, 'a': 3}</a:t>
            </a:r>
          </a:p>
          <a:p>
            <a:pPr marL="1905" indent="-344805">
              <a:lnSpc>
                <a:spcPct val="80000"/>
              </a:lnSpc>
              <a:buFont typeface="Arial" panose="020B0604020202020204" pitchFamily="34" charset="0"/>
              <a:buNone/>
            </a:pPr>
            <a:r>
              <a:rPr lang="en-US" altLang="zh-CN" sz="1800" noProof="1">
                <a:latin typeface="Consolas" panose="020B0609020204030204" charset="0"/>
              </a:rPr>
              <a:t>&gt;&gt;&gt; import collections</a:t>
            </a:r>
          </a:p>
          <a:p>
            <a:pPr marL="1905" indent="-344805">
              <a:lnSpc>
                <a:spcPct val="80000"/>
              </a:lnSpc>
              <a:buFont typeface="Arial" panose="020B0604020202020204" pitchFamily="34" charset="0"/>
              <a:buNone/>
            </a:pPr>
            <a:r>
              <a:rPr lang="en-US" altLang="zh-CN" sz="1800" noProof="1">
                <a:latin typeface="Consolas" panose="020B0609020204030204" charset="0"/>
              </a:rPr>
              <a:t>&gt;&gt;&gt; x = collections.OrderedDict()   </a:t>
            </a:r>
            <a:r>
              <a:rPr lang="en-US" altLang="zh-CN" sz="1800" noProof="1">
                <a:solidFill>
                  <a:srgbClr val="0000FF"/>
                </a:solidFill>
                <a:latin typeface="Consolas" panose="020B0609020204030204" charset="0"/>
              </a:rPr>
              <a:t>#</a:t>
            </a:r>
            <a:r>
              <a:rPr lang="zh-CN" altLang="en-US" sz="1800" noProof="1">
                <a:solidFill>
                  <a:srgbClr val="0000FF"/>
                </a:solidFill>
                <a:latin typeface="Consolas" panose="020B0609020204030204" charset="0"/>
              </a:rPr>
              <a:t>有序字典</a:t>
            </a:r>
          </a:p>
          <a:p>
            <a:pPr marL="1905" indent="-344805">
              <a:lnSpc>
                <a:spcPct val="80000"/>
              </a:lnSpc>
              <a:buFont typeface="Arial" panose="020B0604020202020204" pitchFamily="34" charset="0"/>
              <a:buNone/>
            </a:pPr>
            <a:r>
              <a:rPr lang="en-US" altLang="zh-CN" sz="1800" noProof="1">
                <a:latin typeface="Consolas" panose="020B0609020204030204" charset="0"/>
              </a:rPr>
              <a:t>&gt;&gt;&gt; x['a'] = 3</a:t>
            </a:r>
          </a:p>
          <a:p>
            <a:pPr marL="1905" indent="-344805">
              <a:lnSpc>
                <a:spcPct val="80000"/>
              </a:lnSpc>
              <a:buFont typeface="Arial" panose="020B0604020202020204" pitchFamily="34" charset="0"/>
              <a:buNone/>
            </a:pPr>
            <a:r>
              <a:rPr lang="en-US" altLang="zh-CN" sz="1800" noProof="1">
                <a:latin typeface="Consolas" panose="020B0609020204030204" charset="0"/>
              </a:rPr>
              <a:t>&gt;&gt;&gt; x['b'] = 5</a:t>
            </a:r>
          </a:p>
          <a:p>
            <a:pPr marL="1905" indent="-344805">
              <a:lnSpc>
                <a:spcPct val="80000"/>
              </a:lnSpc>
              <a:buFont typeface="Arial" panose="020B0604020202020204" pitchFamily="34" charset="0"/>
              <a:buNone/>
            </a:pPr>
            <a:r>
              <a:rPr lang="en-US" altLang="zh-CN" sz="1800" noProof="1">
                <a:latin typeface="Consolas" panose="020B0609020204030204" charset="0"/>
              </a:rPr>
              <a:t>&gt;&gt;&gt; x['c'] = 8</a:t>
            </a:r>
          </a:p>
          <a:p>
            <a:pPr marL="1905" indent="-344805">
              <a:lnSpc>
                <a:spcPct val="80000"/>
              </a:lnSpc>
              <a:buFont typeface="Arial" panose="020B0604020202020204" pitchFamily="34" charset="0"/>
              <a:buNone/>
            </a:pPr>
            <a:r>
              <a:rPr lang="en-US" altLang="zh-CN" sz="1800" noProof="1">
                <a:latin typeface="Consolas" panose="020B0609020204030204" charset="0"/>
              </a:rPr>
              <a:t>&gt;&gt;&gt; x</a:t>
            </a:r>
          </a:p>
          <a:p>
            <a:pPr marL="1905" indent="-344805">
              <a:lnSpc>
                <a:spcPct val="80000"/>
              </a:lnSpc>
              <a:buFont typeface="Arial" panose="020B0604020202020204" pitchFamily="34" charset="0"/>
              <a:buNone/>
            </a:pPr>
            <a:r>
              <a:rPr lang="en-US" altLang="zh-CN" sz="1800" noProof="1">
                <a:solidFill>
                  <a:srgbClr val="0000FF"/>
                </a:solidFill>
                <a:latin typeface="Consolas" panose="020B0609020204030204" charset="0"/>
              </a:rPr>
              <a:t>OrderedDict([('a', 3), ('b', 5), ('c', 8)])</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标题 92161"/>
          <p:cNvSpPr>
            <a:spLocks noGrp="1"/>
          </p:cNvSpPr>
          <p:nvPr>
            <p:ph type="title"/>
          </p:nvPr>
        </p:nvSpPr>
        <p:spPr>
          <a:xfrm>
            <a:off x="395536" y="778169"/>
            <a:ext cx="9124315" cy="951865"/>
          </a:xfrm>
        </p:spPr>
        <p:txBody>
          <a:bodyPr anchor="ctr">
            <a:normAutofit/>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2.3.6 字典推导式</a:t>
            </a:r>
            <a:r>
              <a:rPr lang="en-US" altLang="zh-CN" sz="2800" dirty="0">
                <a:latin typeface="Times New Roman" panose="02020603050405020304" pitchFamily="18" charset="0"/>
                <a:ea typeface="仿宋" panose="02010609060101010101" pitchFamily="49" charset="-122"/>
                <a:cs typeface="+mn-cs"/>
              </a:rPr>
              <a:t>(</a:t>
            </a:r>
            <a:r>
              <a:rPr lang="en-US" altLang="zh-CN" sz="2400" dirty="0" err="1">
                <a:solidFill>
                  <a:srgbClr val="0000FF"/>
                </a:solidFill>
                <a:latin typeface="Times New Roman" panose="02020603050405020304" pitchFamily="18" charset="0"/>
                <a:ea typeface="仿宋" panose="02010609060101010101" pitchFamily="49" charset="-122"/>
                <a:cs typeface="+mn-cs"/>
              </a:rPr>
              <a:t>dict</a:t>
            </a:r>
            <a:r>
              <a:rPr lang="en-US" altLang="zh-CN" sz="2400" dirty="0">
                <a:solidFill>
                  <a:srgbClr val="0000FF"/>
                </a:solidFill>
                <a:latin typeface="Times New Roman" panose="02020603050405020304" pitchFamily="18" charset="0"/>
                <a:ea typeface="仿宋" panose="02010609060101010101" pitchFamily="49" charset="-122"/>
                <a:cs typeface="+mn-cs"/>
              </a:rPr>
              <a:t> </a:t>
            </a:r>
            <a:r>
              <a:rPr lang="en-US" altLang="zh-CN" sz="2400" dirty="0">
                <a:solidFill>
                  <a:srgbClr val="0000FF"/>
                </a:solidFill>
                <a:latin typeface="Times New Roman" panose="02020603050405020304" pitchFamily="18" charset="0"/>
              </a:rPr>
              <a:t>comprehensions</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71</a:t>
            </a:fld>
            <a:endParaRPr lang="zh-CN" altLang="en-US" dirty="0"/>
          </a:p>
        </p:txBody>
      </p:sp>
      <p:grpSp>
        <p:nvGrpSpPr>
          <p:cNvPr id="5" name="组合 109"/>
          <p:cNvGrpSpPr/>
          <p:nvPr/>
        </p:nvGrpSpPr>
        <p:grpSpPr>
          <a:xfrm>
            <a:off x="230535" y="86866"/>
            <a:ext cx="4320480" cy="651944"/>
            <a:chOff x="605162" y="4599564"/>
            <a:chExt cx="4320480" cy="651944"/>
          </a:xfrm>
        </p:grpSpPr>
        <p:sp>
          <p:nvSpPr>
            <p:cNvPr id="6"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7" name="图片 6"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8"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2.4 </a:t>
              </a:r>
              <a:r>
                <a:rPr lang="zh-CN" altLang="en-US" sz="3600" b="1" dirty="0">
                  <a:latin typeface="Times New Roman" panose="02020603050405020304" pitchFamily="18" charset="0"/>
                  <a:ea typeface="黑体" panose="02010609060101010101" pitchFamily="49" charset="-122"/>
                </a:rPr>
                <a:t>字典 </a:t>
              </a:r>
            </a:p>
          </p:txBody>
        </p:sp>
      </p:grpSp>
      <p:sp>
        <p:nvSpPr>
          <p:cNvPr id="9" name="内容占位符 2"/>
          <p:cNvSpPr txBox="1"/>
          <p:nvPr/>
        </p:nvSpPr>
        <p:spPr bwMode="auto">
          <a:xfrm>
            <a:off x="842893" y="4725144"/>
            <a:ext cx="8229600" cy="1981255"/>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SzPct val="90000"/>
              <a:buFont typeface="Arial" panose="020B0604020202020204" pitchFamily="34" charset="0"/>
              <a:buNone/>
            </a:pPr>
            <a:r>
              <a:rPr lang="zh-CN" altLang="en-US" sz="1600" dirty="0">
                <a:latin typeface="Consolas" panose="020B0609020204030204" charset="0"/>
              </a:rPr>
              <a:t>&gt;&gt;&gt; {i:str(i) for i in range(1, 5)}</a:t>
            </a:r>
          </a:p>
          <a:p>
            <a:pPr marL="0" indent="0">
              <a:buSzPct val="90000"/>
              <a:buFont typeface="Arial" panose="020B0604020202020204" pitchFamily="34" charset="0"/>
              <a:buNone/>
            </a:pPr>
            <a:r>
              <a:rPr lang="zh-CN" altLang="en-US" sz="1600" dirty="0">
                <a:solidFill>
                  <a:srgbClr val="00B0F0"/>
                </a:solidFill>
                <a:latin typeface="Consolas" panose="020B0609020204030204" charset="0"/>
              </a:rPr>
              <a:t>{1: </a:t>
            </a:r>
            <a:r>
              <a:rPr lang="en-US" altLang="zh-CN" sz="1600" dirty="0">
                <a:solidFill>
                  <a:srgbClr val="00B0F0"/>
                </a:solidFill>
                <a:latin typeface="Consolas" panose="020B0609020204030204" charset="0"/>
              </a:rPr>
              <a:t>'</a:t>
            </a:r>
            <a:r>
              <a:rPr lang="zh-CN" altLang="en-US" sz="1600" dirty="0">
                <a:solidFill>
                  <a:srgbClr val="00B0F0"/>
                </a:solidFill>
                <a:latin typeface="Consolas" panose="020B0609020204030204" charset="0"/>
              </a:rPr>
              <a:t>1</a:t>
            </a:r>
            <a:r>
              <a:rPr lang="en-US" altLang="zh-CN" sz="1600" dirty="0">
                <a:solidFill>
                  <a:srgbClr val="00B0F0"/>
                </a:solidFill>
                <a:latin typeface="Consolas" panose="020B0609020204030204" charset="0"/>
              </a:rPr>
              <a:t>'</a:t>
            </a:r>
            <a:r>
              <a:rPr lang="zh-CN" altLang="en-US" sz="1600" dirty="0">
                <a:solidFill>
                  <a:srgbClr val="00B0F0"/>
                </a:solidFill>
                <a:latin typeface="Consolas" panose="020B0609020204030204" charset="0"/>
              </a:rPr>
              <a:t>, 2: </a:t>
            </a:r>
            <a:r>
              <a:rPr lang="en-US" altLang="zh-CN" sz="1600" dirty="0">
                <a:solidFill>
                  <a:srgbClr val="00B0F0"/>
                </a:solidFill>
                <a:latin typeface="Consolas" panose="020B0609020204030204" charset="0"/>
              </a:rPr>
              <a:t>'</a:t>
            </a:r>
            <a:r>
              <a:rPr lang="zh-CN" altLang="en-US" sz="1600" dirty="0">
                <a:solidFill>
                  <a:srgbClr val="00B0F0"/>
                </a:solidFill>
                <a:latin typeface="Consolas" panose="020B0609020204030204" charset="0"/>
              </a:rPr>
              <a:t>2</a:t>
            </a:r>
            <a:r>
              <a:rPr lang="en-US" altLang="zh-CN" sz="1600" dirty="0">
                <a:solidFill>
                  <a:srgbClr val="00B0F0"/>
                </a:solidFill>
                <a:latin typeface="Consolas" panose="020B0609020204030204" charset="0"/>
              </a:rPr>
              <a:t>'</a:t>
            </a:r>
            <a:r>
              <a:rPr lang="zh-CN" altLang="en-US" sz="1600" dirty="0">
                <a:solidFill>
                  <a:srgbClr val="00B0F0"/>
                </a:solidFill>
                <a:latin typeface="Consolas" panose="020B0609020204030204" charset="0"/>
              </a:rPr>
              <a:t>, 3: </a:t>
            </a:r>
            <a:r>
              <a:rPr lang="en-US" altLang="zh-CN" sz="1600" dirty="0">
                <a:solidFill>
                  <a:srgbClr val="00B0F0"/>
                </a:solidFill>
                <a:latin typeface="Consolas" panose="020B0609020204030204" charset="0"/>
              </a:rPr>
              <a:t>'</a:t>
            </a:r>
            <a:r>
              <a:rPr lang="zh-CN" altLang="en-US" sz="1600" dirty="0">
                <a:solidFill>
                  <a:srgbClr val="00B0F0"/>
                </a:solidFill>
                <a:latin typeface="Consolas" panose="020B0609020204030204" charset="0"/>
              </a:rPr>
              <a:t>3</a:t>
            </a:r>
            <a:r>
              <a:rPr lang="en-US" altLang="zh-CN" sz="1600" dirty="0">
                <a:solidFill>
                  <a:srgbClr val="00B0F0"/>
                </a:solidFill>
                <a:latin typeface="Consolas" panose="020B0609020204030204" charset="0"/>
              </a:rPr>
              <a:t>'</a:t>
            </a:r>
            <a:r>
              <a:rPr lang="zh-CN" altLang="en-US" sz="1600" dirty="0">
                <a:solidFill>
                  <a:srgbClr val="00B0F0"/>
                </a:solidFill>
                <a:latin typeface="Consolas" panose="020B0609020204030204" charset="0"/>
              </a:rPr>
              <a:t>, 4: </a:t>
            </a:r>
            <a:r>
              <a:rPr lang="en-US" altLang="zh-CN" sz="1600" dirty="0">
                <a:solidFill>
                  <a:srgbClr val="00B0F0"/>
                </a:solidFill>
                <a:latin typeface="Consolas" panose="020B0609020204030204" charset="0"/>
              </a:rPr>
              <a:t>'</a:t>
            </a:r>
            <a:r>
              <a:rPr lang="zh-CN" altLang="en-US" sz="1600" dirty="0">
                <a:solidFill>
                  <a:srgbClr val="00B0F0"/>
                </a:solidFill>
                <a:latin typeface="Consolas" panose="020B0609020204030204" charset="0"/>
              </a:rPr>
              <a:t>4</a:t>
            </a:r>
            <a:r>
              <a:rPr lang="en-US" altLang="zh-CN" sz="1600" dirty="0">
                <a:solidFill>
                  <a:srgbClr val="00B0F0"/>
                </a:solidFill>
                <a:latin typeface="Consolas" panose="020B0609020204030204" charset="0"/>
              </a:rPr>
              <a:t>'</a:t>
            </a:r>
            <a:r>
              <a:rPr lang="zh-CN" altLang="en-US" sz="1600" dirty="0">
                <a:solidFill>
                  <a:srgbClr val="00B0F0"/>
                </a:solidFill>
                <a:latin typeface="Consolas" panose="020B0609020204030204" charset="0"/>
              </a:rPr>
              <a:t>}</a:t>
            </a:r>
          </a:p>
          <a:p>
            <a:pPr marL="0" indent="0">
              <a:buSzPct val="90000"/>
              <a:buFont typeface="Arial" panose="020B0604020202020204" pitchFamily="34" charset="0"/>
              <a:buNone/>
            </a:pPr>
            <a:r>
              <a:rPr lang="zh-CN" altLang="en-US" sz="1600" dirty="0">
                <a:latin typeface="Consolas" panose="020B0609020204030204" charset="0"/>
              </a:rPr>
              <a:t>&gt;&gt;&gt; x = [</a:t>
            </a:r>
            <a:r>
              <a:rPr lang="en-US" altLang="zh-CN" sz="1600" dirty="0">
                <a:latin typeface="Consolas" panose="020B0609020204030204" charset="0"/>
              </a:rPr>
              <a:t>'</a:t>
            </a:r>
            <a:r>
              <a:rPr lang="zh-CN" altLang="en-US" sz="1600" dirty="0">
                <a:latin typeface="Consolas" panose="020B0609020204030204" charset="0"/>
              </a:rPr>
              <a:t>A</a:t>
            </a:r>
            <a:r>
              <a:rPr lang="en-US" altLang="zh-CN" sz="1600" dirty="0">
                <a:latin typeface="Consolas" panose="020B0609020204030204" charset="0"/>
              </a:rPr>
              <a:t>'</a:t>
            </a:r>
            <a:r>
              <a:rPr lang="zh-CN" altLang="en-US" sz="1600" dirty="0">
                <a:latin typeface="Consolas" panose="020B0609020204030204" charset="0"/>
              </a:rPr>
              <a:t>, </a:t>
            </a:r>
            <a:r>
              <a:rPr lang="en-US" altLang="zh-CN" sz="1600" dirty="0">
                <a:latin typeface="Consolas" panose="020B0609020204030204" charset="0"/>
              </a:rPr>
              <a:t>'</a:t>
            </a:r>
            <a:r>
              <a:rPr lang="zh-CN" altLang="en-US" sz="1600" dirty="0">
                <a:latin typeface="Consolas" panose="020B0609020204030204" charset="0"/>
              </a:rPr>
              <a:t>B</a:t>
            </a:r>
            <a:r>
              <a:rPr lang="en-US" altLang="zh-CN" sz="1600" dirty="0">
                <a:latin typeface="Consolas" panose="020B0609020204030204" charset="0"/>
              </a:rPr>
              <a:t>'</a:t>
            </a:r>
            <a:r>
              <a:rPr lang="zh-CN" altLang="en-US" sz="1600" dirty="0">
                <a:latin typeface="Consolas" panose="020B0609020204030204" charset="0"/>
              </a:rPr>
              <a:t>, </a:t>
            </a:r>
            <a:r>
              <a:rPr lang="en-US" altLang="zh-CN" sz="1600" dirty="0">
                <a:latin typeface="Consolas" panose="020B0609020204030204" charset="0"/>
              </a:rPr>
              <a:t>'</a:t>
            </a:r>
            <a:r>
              <a:rPr lang="zh-CN" altLang="en-US" sz="1600" dirty="0">
                <a:latin typeface="Consolas" panose="020B0609020204030204" charset="0"/>
              </a:rPr>
              <a:t>C</a:t>
            </a:r>
            <a:r>
              <a:rPr lang="en-US" altLang="zh-CN" sz="1600" dirty="0">
                <a:latin typeface="Consolas" panose="020B0609020204030204" charset="0"/>
              </a:rPr>
              <a:t>'</a:t>
            </a:r>
            <a:r>
              <a:rPr lang="zh-CN" altLang="en-US" sz="1600" dirty="0">
                <a:latin typeface="Consolas" panose="020B0609020204030204" charset="0"/>
              </a:rPr>
              <a:t>, </a:t>
            </a:r>
            <a:r>
              <a:rPr lang="en-US" altLang="zh-CN" sz="1600" dirty="0">
                <a:latin typeface="Consolas" panose="020B0609020204030204" charset="0"/>
              </a:rPr>
              <a:t>'</a:t>
            </a:r>
            <a:r>
              <a:rPr lang="zh-CN" altLang="en-US" sz="1600" dirty="0">
                <a:latin typeface="Consolas" panose="020B0609020204030204" charset="0"/>
              </a:rPr>
              <a:t>D</a:t>
            </a:r>
            <a:r>
              <a:rPr lang="en-US" altLang="zh-CN" sz="1600" dirty="0">
                <a:latin typeface="Consolas" panose="020B0609020204030204" charset="0"/>
              </a:rPr>
              <a:t>'</a:t>
            </a:r>
            <a:r>
              <a:rPr lang="zh-CN" altLang="en-US" sz="1600" dirty="0">
                <a:latin typeface="Consolas" panose="020B0609020204030204" charset="0"/>
              </a:rPr>
              <a:t>]</a:t>
            </a:r>
          </a:p>
          <a:p>
            <a:pPr marL="0" indent="0">
              <a:buSzPct val="90000"/>
              <a:buFont typeface="Arial" panose="020B0604020202020204" pitchFamily="34" charset="0"/>
              <a:buNone/>
            </a:pPr>
            <a:r>
              <a:rPr lang="zh-CN" altLang="en-US" sz="1600" dirty="0">
                <a:latin typeface="Consolas" panose="020B0609020204030204" charset="0"/>
              </a:rPr>
              <a:t>&gt;&gt;&gt; y = [</a:t>
            </a:r>
            <a:r>
              <a:rPr lang="en-US" altLang="zh-CN" sz="1600" dirty="0">
                <a:latin typeface="Consolas" panose="020B0609020204030204" charset="0"/>
              </a:rPr>
              <a:t>'</a:t>
            </a:r>
            <a:r>
              <a:rPr lang="zh-CN" altLang="en-US" sz="1600" dirty="0">
                <a:latin typeface="Consolas" panose="020B0609020204030204" charset="0"/>
              </a:rPr>
              <a:t>a</a:t>
            </a:r>
            <a:r>
              <a:rPr lang="en-US" altLang="zh-CN" sz="1600" dirty="0">
                <a:latin typeface="Consolas" panose="020B0609020204030204" charset="0"/>
              </a:rPr>
              <a:t>'</a:t>
            </a:r>
            <a:r>
              <a:rPr lang="zh-CN" altLang="en-US" sz="1600" dirty="0">
                <a:latin typeface="Consolas" panose="020B0609020204030204" charset="0"/>
              </a:rPr>
              <a:t>, </a:t>
            </a:r>
            <a:r>
              <a:rPr lang="en-US" altLang="zh-CN" sz="1600" dirty="0">
                <a:latin typeface="Consolas" panose="020B0609020204030204" charset="0"/>
              </a:rPr>
              <a:t>'</a:t>
            </a:r>
            <a:r>
              <a:rPr lang="zh-CN" altLang="en-US" sz="1600" dirty="0">
                <a:latin typeface="Consolas" panose="020B0609020204030204" charset="0"/>
              </a:rPr>
              <a:t>b</a:t>
            </a:r>
            <a:r>
              <a:rPr lang="en-US" altLang="zh-CN" sz="1600" dirty="0">
                <a:latin typeface="Consolas" panose="020B0609020204030204" charset="0"/>
              </a:rPr>
              <a:t>'</a:t>
            </a:r>
            <a:r>
              <a:rPr lang="zh-CN" altLang="en-US" sz="1600" dirty="0">
                <a:latin typeface="Consolas" panose="020B0609020204030204" charset="0"/>
              </a:rPr>
              <a:t>, </a:t>
            </a:r>
            <a:r>
              <a:rPr lang="en-US" altLang="zh-CN" sz="1600" dirty="0">
                <a:latin typeface="Consolas" panose="020B0609020204030204" charset="0"/>
              </a:rPr>
              <a:t>'</a:t>
            </a:r>
            <a:r>
              <a:rPr lang="zh-CN" altLang="en-US" sz="1600" dirty="0">
                <a:latin typeface="Consolas" panose="020B0609020204030204" charset="0"/>
              </a:rPr>
              <a:t>b</a:t>
            </a:r>
            <a:r>
              <a:rPr lang="en-US" altLang="zh-CN" sz="1600" dirty="0">
                <a:latin typeface="Consolas" panose="020B0609020204030204" charset="0"/>
              </a:rPr>
              <a:t>'</a:t>
            </a:r>
            <a:r>
              <a:rPr lang="zh-CN" altLang="en-US" sz="1600" dirty="0">
                <a:latin typeface="Consolas" panose="020B0609020204030204" charset="0"/>
              </a:rPr>
              <a:t>, </a:t>
            </a:r>
            <a:r>
              <a:rPr lang="en-US" altLang="zh-CN" sz="1600" dirty="0">
                <a:latin typeface="Consolas" panose="020B0609020204030204" charset="0"/>
              </a:rPr>
              <a:t>'</a:t>
            </a:r>
            <a:r>
              <a:rPr lang="zh-CN" altLang="en-US" sz="1600" dirty="0">
                <a:latin typeface="Consolas" panose="020B0609020204030204" charset="0"/>
              </a:rPr>
              <a:t>d</a:t>
            </a:r>
            <a:r>
              <a:rPr lang="en-US" altLang="zh-CN" sz="1600" dirty="0">
                <a:latin typeface="Consolas" panose="020B0609020204030204" charset="0"/>
              </a:rPr>
              <a:t>'</a:t>
            </a:r>
            <a:r>
              <a:rPr lang="zh-CN" altLang="en-US" sz="1600" dirty="0">
                <a:latin typeface="Consolas" panose="020B0609020204030204" charset="0"/>
              </a:rPr>
              <a:t>]</a:t>
            </a:r>
          </a:p>
          <a:p>
            <a:pPr marL="0" indent="0">
              <a:buSzPct val="90000"/>
              <a:buFont typeface="Arial" panose="020B0604020202020204" pitchFamily="34" charset="0"/>
              <a:buNone/>
            </a:pPr>
            <a:r>
              <a:rPr lang="zh-CN" altLang="en-US" sz="1600" dirty="0">
                <a:latin typeface="Consolas" panose="020B0609020204030204" charset="0"/>
              </a:rPr>
              <a:t>&gt;&gt;&gt; {i:j for i,j in zip(x,y)}</a:t>
            </a:r>
          </a:p>
          <a:p>
            <a:pPr marL="0" indent="0">
              <a:buSzPct val="90000"/>
              <a:buFont typeface="Arial" panose="020B0604020202020204" pitchFamily="34" charset="0"/>
              <a:buNone/>
            </a:pPr>
            <a:r>
              <a:rPr lang="zh-CN" altLang="en-US" sz="1600" dirty="0">
                <a:solidFill>
                  <a:srgbClr val="00B0F0"/>
                </a:solidFill>
                <a:latin typeface="Consolas" panose="020B0609020204030204" charset="0"/>
              </a:rPr>
              <a:t>{</a:t>
            </a:r>
            <a:r>
              <a:rPr lang="en-US" altLang="zh-CN" sz="1600" dirty="0">
                <a:solidFill>
                  <a:srgbClr val="00B0F0"/>
                </a:solidFill>
                <a:latin typeface="Consolas" panose="020B0609020204030204" charset="0"/>
              </a:rPr>
              <a:t>'</a:t>
            </a:r>
            <a:r>
              <a:rPr lang="zh-CN" altLang="en-US" sz="1600" dirty="0">
                <a:solidFill>
                  <a:srgbClr val="00B0F0"/>
                </a:solidFill>
                <a:latin typeface="Consolas" panose="020B0609020204030204" charset="0"/>
              </a:rPr>
              <a:t>A</a:t>
            </a:r>
            <a:r>
              <a:rPr lang="en-US" altLang="zh-CN" sz="1600" dirty="0">
                <a:solidFill>
                  <a:srgbClr val="00B0F0"/>
                </a:solidFill>
                <a:latin typeface="Consolas" panose="020B0609020204030204" charset="0"/>
              </a:rPr>
              <a:t>'</a:t>
            </a:r>
            <a:r>
              <a:rPr lang="zh-CN" altLang="en-US" sz="1600" dirty="0">
                <a:solidFill>
                  <a:srgbClr val="00B0F0"/>
                </a:solidFill>
                <a:latin typeface="Consolas" panose="020B0609020204030204" charset="0"/>
              </a:rPr>
              <a:t>: </a:t>
            </a:r>
            <a:r>
              <a:rPr lang="en-US" altLang="zh-CN" sz="1600" dirty="0">
                <a:solidFill>
                  <a:srgbClr val="00B0F0"/>
                </a:solidFill>
                <a:latin typeface="Consolas" panose="020B0609020204030204" charset="0"/>
              </a:rPr>
              <a:t>'</a:t>
            </a:r>
            <a:r>
              <a:rPr lang="zh-CN" altLang="en-US" sz="1600" dirty="0">
                <a:solidFill>
                  <a:srgbClr val="00B0F0"/>
                </a:solidFill>
                <a:latin typeface="Consolas" panose="020B0609020204030204" charset="0"/>
              </a:rPr>
              <a:t>a</a:t>
            </a:r>
            <a:r>
              <a:rPr lang="en-US" altLang="zh-CN" sz="1600" dirty="0">
                <a:solidFill>
                  <a:srgbClr val="00B0F0"/>
                </a:solidFill>
                <a:latin typeface="Consolas" panose="020B0609020204030204" charset="0"/>
              </a:rPr>
              <a:t>'</a:t>
            </a:r>
            <a:r>
              <a:rPr lang="zh-CN" altLang="en-US" sz="1600" dirty="0">
                <a:solidFill>
                  <a:srgbClr val="00B0F0"/>
                </a:solidFill>
                <a:latin typeface="Consolas" panose="020B0609020204030204" charset="0"/>
              </a:rPr>
              <a:t>, </a:t>
            </a:r>
            <a:r>
              <a:rPr lang="en-US" altLang="zh-CN" sz="1600" dirty="0">
                <a:solidFill>
                  <a:srgbClr val="00B0F0"/>
                </a:solidFill>
                <a:latin typeface="Consolas" panose="020B0609020204030204" charset="0"/>
              </a:rPr>
              <a:t>'</a:t>
            </a:r>
            <a:r>
              <a:rPr lang="zh-CN" altLang="en-US" sz="1600" dirty="0">
                <a:solidFill>
                  <a:srgbClr val="00B0F0"/>
                </a:solidFill>
                <a:latin typeface="Consolas" panose="020B0609020204030204" charset="0"/>
              </a:rPr>
              <a:t>C</a:t>
            </a:r>
            <a:r>
              <a:rPr lang="en-US" altLang="zh-CN" sz="1600" dirty="0">
                <a:solidFill>
                  <a:srgbClr val="00B0F0"/>
                </a:solidFill>
                <a:latin typeface="Consolas" panose="020B0609020204030204" charset="0"/>
              </a:rPr>
              <a:t>'</a:t>
            </a:r>
            <a:r>
              <a:rPr lang="zh-CN" altLang="en-US" sz="1600" dirty="0">
                <a:solidFill>
                  <a:srgbClr val="00B0F0"/>
                </a:solidFill>
                <a:latin typeface="Consolas" panose="020B0609020204030204" charset="0"/>
              </a:rPr>
              <a:t>: </a:t>
            </a:r>
            <a:r>
              <a:rPr lang="en-US" altLang="zh-CN" sz="1600" dirty="0">
                <a:solidFill>
                  <a:srgbClr val="00B0F0"/>
                </a:solidFill>
                <a:latin typeface="Consolas" panose="020B0609020204030204" charset="0"/>
              </a:rPr>
              <a:t>'</a:t>
            </a:r>
            <a:r>
              <a:rPr lang="zh-CN" altLang="en-US" sz="1600" dirty="0">
                <a:solidFill>
                  <a:srgbClr val="00B0F0"/>
                </a:solidFill>
                <a:latin typeface="Consolas" panose="020B0609020204030204" charset="0"/>
              </a:rPr>
              <a:t>b</a:t>
            </a:r>
            <a:r>
              <a:rPr lang="en-US" altLang="zh-CN" sz="1600" dirty="0">
                <a:solidFill>
                  <a:srgbClr val="00B0F0"/>
                </a:solidFill>
                <a:latin typeface="Consolas" panose="020B0609020204030204" charset="0"/>
              </a:rPr>
              <a:t>'</a:t>
            </a:r>
            <a:r>
              <a:rPr lang="zh-CN" altLang="en-US" sz="1600" dirty="0">
                <a:solidFill>
                  <a:srgbClr val="00B0F0"/>
                </a:solidFill>
                <a:latin typeface="Consolas" panose="020B0609020204030204" charset="0"/>
              </a:rPr>
              <a:t>, </a:t>
            </a:r>
            <a:r>
              <a:rPr lang="en-US" altLang="zh-CN" sz="1600" dirty="0">
                <a:solidFill>
                  <a:srgbClr val="00B0F0"/>
                </a:solidFill>
                <a:latin typeface="Consolas" panose="020B0609020204030204" charset="0"/>
              </a:rPr>
              <a:t>'</a:t>
            </a:r>
            <a:r>
              <a:rPr lang="zh-CN" altLang="en-US" sz="1600" dirty="0">
                <a:solidFill>
                  <a:srgbClr val="00B0F0"/>
                </a:solidFill>
                <a:latin typeface="Consolas" panose="020B0609020204030204" charset="0"/>
              </a:rPr>
              <a:t>B</a:t>
            </a:r>
            <a:r>
              <a:rPr lang="en-US" altLang="zh-CN" sz="1600" dirty="0">
                <a:solidFill>
                  <a:srgbClr val="00B0F0"/>
                </a:solidFill>
                <a:latin typeface="Consolas" panose="020B0609020204030204" charset="0"/>
              </a:rPr>
              <a:t>'</a:t>
            </a:r>
            <a:r>
              <a:rPr lang="zh-CN" altLang="en-US" sz="1600" dirty="0">
                <a:solidFill>
                  <a:srgbClr val="00B0F0"/>
                </a:solidFill>
                <a:latin typeface="Consolas" panose="020B0609020204030204" charset="0"/>
              </a:rPr>
              <a:t>: </a:t>
            </a:r>
            <a:r>
              <a:rPr lang="en-US" altLang="zh-CN" sz="1600" dirty="0">
                <a:solidFill>
                  <a:srgbClr val="00B0F0"/>
                </a:solidFill>
                <a:latin typeface="Consolas" panose="020B0609020204030204" charset="0"/>
              </a:rPr>
              <a:t>'</a:t>
            </a:r>
            <a:r>
              <a:rPr lang="zh-CN" altLang="en-US" sz="1600" dirty="0">
                <a:solidFill>
                  <a:srgbClr val="00B0F0"/>
                </a:solidFill>
                <a:latin typeface="Consolas" panose="020B0609020204030204" charset="0"/>
              </a:rPr>
              <a:t>b</a:t>
            </a:r>
            <a:r>
              <a:rPr lang="en-US" altLang="zh-CN" sz="1600" dirty="0">
                <a:solidFill>
                  <a:srgbClr val="00B0F0"/>
                </a:solidFill>
                <a:latin typeface="Consolas" panose="020B0609020204030204" charset="0"/>
              </a:rPr>
              <a:t>'</a:t>
            </a:r>
            <a:r>
              <a:rPr lang="zh-CN" altLang="en-US" sz="1600" dirty="0">
                <a:solidFill>
                  <a:srgbClr val="00B0F0"/>
                </a:solidFill>
                <a:latin typeface="Consolas" panose="020B0609020204030204" charset="0"/>
              </a:rPr>
              <a:t>, </a:t>
            </a:r>
            <a:r>
              <a:rPr lang="en-US" altLang="zh-CN" sz="1600" dirty="0">
                <a:solidFill>
                  <a:srgbClr val="00B0F0"/>
                </a:solidFill>
                <a:latin typeface="Consolas" panose="020B0609020204030204" charset="0"/>
              </a:rPr>
              <a:t>'</a:t>
            </a:r>
            <a:r>
              <a:rPr lang="zh-CN" altLang="en-US" sz="1600" dirty="0">
                <a:solidFill>
                  <a:srgbClr val="00B0F0"/>
                </a:solidFill>
                <a:latin typeface="Consolas" panose="020B0609020204030204" charset="0"/>
              </a:rPr>
              <a:t>D</a:t>
            </a:r>
            <a:r>
              <a:rPr lang="en-US" altLang="zh-CN" sz="1600" dirty="0">
                <a:solidFill>
                  <a:srgbClr val="00B0F0"/>
                </a:solidFill>
                <a:latin typeface="Consolas" panose="020B0609020204030204" charset="0"/>
              </a:rPr>
              <a:t>'</a:t>
            </a:r>
            <a:r>
              <a:rPr lang="zh-CN" altLang="en-US" sz="1600" dirty="0">
                <a:solidFill>
                  <a:srgbClr val="00B0F0"/>
                </a:solidFill>
                <a:latin typeface="Consolas" panose="020B0609020204030204" charset="0"/>
              </a:rPr>
              <a:t>: </a:t>
            </a:r>
            <a:r>
              <a:rPr lang="en-US" altLang="zh-CN" sz="1600" dirty="0">
                <a:solidFill>
                  <a:srgbClr val="00B0F0"/>
                </a:solidFill>
                <a:latin typeface="Consolas" panose="020B0609020204030204" charset="0"/>
              </a:rPr>
              <a:t>'</a:t>
            </a:r>
            <a:r>
              <a:rPr lang="zh-CN" altLang="en-US" sz="1600" dirty="0">
                <a:solidFill>
                  <a:srgbClr val="00B0F0"/>
                </a:solidFill>
                <a:latin typeface="Consolas" panose="020B0609020204030204" charset="0"/>
              </a:rPr>
              <a:t>d</a:t>
            </a:r>
            <a:r>
              <a:rPr lang="en-US" altLang="zh-CN" sz="1600" dirty="0">
                <a:solidFill>
                  <a:srgbClr val="00B0F0"/>
                </a:solidFill>
                <a:latin typeface="Consolas" panose="020B0609020204030204" charset="0"/>
              </a:rPr>
              <a:t>'</a:t>
            </a:r>
            <a:r>
              <a:rPr lang="zh-CN" altLang="en-US" sz="1600" dirty="0">
                <a:solidFill>
                  <a:srgbClr val="00B0F0"/>
                </a:solidFill>
                <a:latin typeface="Consolas" panose="020B0609020204030204" charset="0"/>
              </a:rPr>
              <a:t>}</a:t>
            </a:r>
          </a:p>
        </p:txBody>
      </p:sp>
      <p:pic>
        <p:nvPicPr>
          <p:cNvPr id="4" name="图片 3"/>
          <p:cNvPicPr>
            <a:picLocks noChangeAspect="1"/>
          </p:cNvPicPr>
          <p:nvPr/>
        </p:nvPicPr>
        <p:blipFill>
          <a:blip r:embed="rId3"/>
          <a:stretch>
            <a:fillRect/>
          </a:stretch>
        </p:blipFill>
        <p:spPr>
          <a:xfrm>
            <a:off x="899592" y="2948142"/>
            <a:ext cx="4922332" cy="1777002"/>
          </a:xfrm>
          <a:prstGeom prst="rect">
            <a:avLst/>
          </a:prstGeom>
        </p:spPr>
      </p:pic>
      <p:pic>
        <p:nvPicPr>
          <p:cNvPr id="3" name="图片 2"/>
          <p:cNvPicPr>
            <a:picLocks noChangeAspect="1"/>
          </p:cNvPicPr>
          <p:nvPr/>
        </p:nvPicPr>
        <p:blipFill>
          <a:blip r:embed="rId4"/>
          <a:stretch>
            <a:fillRect/>
          </a:stretch>
        </p:blipFill>
        <p:spPr>
          <a:xfrm>
            <a:off x="899592" y="1404421"/>
            <a:ext cx="3879129" cy="1587123"/>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标题 93185"/>
          <p:cNvSpPr>
            <a:spLocks noGrp="1"/>
          </p:cNvSpPr>
          <p:nvPr>
            <p:ph type="title"/>
          </p:nvPr>
        </p:nvSpPr>
        <p:spPr>
          <a:xfrm>
            <a:off x="499386" y="748943"/>
            <a:ext cx="9124315" cy="951865"/>
          </a:xfrm>
        </p:spPr>
        <p:txBody>
          <a:bodyPr anchor="ctr">
            <a:normAutofit/>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集合的基本概念</a:t>
            </a:r>
          </a:p>
        </p:txBody>
      </p:sp>
      <p:sp>
        <p:nvSpPr>
          <p:cNvPr id="113666" name="文本占位符 93186"/>
          <p:cNvSpPr>
            <a:spLocks noGrp="1"/>
          </p:cNvSpPr>
          <p:nvPr>
            <p:ph idx="1"/>
          </p:nvPr>
        </p:nvSpPr>
        <p:spPr>
          <a:xfrm>
            <a:off x="914400" y="2259158"/>
            <a:ext cx="8229600" cy="2008406"/>
          </a:xfrm>
        </p:spPr>
        <p:txBody>
          <a:bodyPr anchor="t"/>
          <a:lstStyle/>
          <a:p>
            <a:pPr>
              <a:spcBef>
                <a:spcPts val="600"/>
              </a:spcBef>
              <a:spcAft>
                <a:spcPts val="0"/>
              </a:spcAft>
              <a:buClr>
                <a:srgbClr val="FF0000"/>
              </a:buClr>
              <a:buSzPct val="90000"/>
              <a:buFont typeface="Wingdings" panose="05000000000000000000" pitchFamily="2" charset="2"/>
              <a:buChar char="n"/>
            </a:pPr>
            <a:r>
              <a:rPr lang="zh-CN" altLang="en-US" sz="2400" b="1" dirty="0"/>
              <a:t>集合是</a:t>
            </a:r>
            <a:r>
              <a:rPr lang="zh-CN" altLang="en-US" sz="2400" b="1" dirty="0">
                <a:solidFill>
                  <a:srgbClr val="FF0000"/>
                </a:solidFill>
              </a:rPr>
              <a:t>无序、可变</a:t>
            </a:r>
            <a:r>
              <a:rPr lang="zh-CN" altLang="en-US" sz="2400" b="1" dirty="0"/>
              <a:t>序列，使用一对大括号界定，</a:t>
            </a:r>
            <a:r>
              <a:rPr lang="zh-CN" altLang="en-US" sz="2400" b="1" dirty="0">
                <a:solidFill>
                  <a:srgbClr val="FF0000"/>
                </a:solidFill>
              </a:rPr>
              <a:t>元素不可重复</a:t>
            </a:r>
            <a:r>
              <a:rPr lang="zh-CN" altLang="en-US" sz="2400" b="1" dirty="0"/>
              <a:t>，同一个集合中每个元素都是唯一的。</a:t>
            </a:r>
          </a:p>
          <a:p>
            <a:pPr>
              <a:spcBef>
                <a:spcPts val="600"/>
              </a:spcBef>
              <a:spcAft>
                <a:spcPts val="0"/>
              </a:spcAft>
              <a:buClr>
                <a:srgbClr val="FF0000"/>
              </a:buClr>
              <a:buSzPct val="90000"/>
              <a:buFont typeface="Wingdings" panose="05000000000000000000" pitchFamily="2" charset="2"/>
              <a:buChar char="n"/>
            </a:pPr>
            <a:r>
              <a:rPr lang="zh-CN" altLang="en-US" sz="2400" b="1" dirty="0"/>
              <a:t>集合中</a:t>
            </a:r>
            <a:r>
              <a:rPr lang="zh-CN" altLang="en-US" sz="2400" b="1" dirty="0">
                <a:solidFill>
                  <a:srgbClr val="FF0000"/>
                </a:solidFill>
              </a:rPr>
              <a:t>只能包含数字、字符串、元组等不可变类型</a:t>
            </a:r>
            <a:r>
              <a:rPr lang="zh-CN" altLang="en-US" sz="2400" b="1" dirty="0"/>
              <a:t>（或者说可哈希）的数据，而不能包含列表、字典、集合等可变类型的数据。</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72</a:t>
            </a:fld>
            <a:endParaRPr lang="zh-CN" altLang="en-US" dirty="0"/>
          </a:p>
        </p:txBody>
      </p:sp>
      <p:grpSp>
        <p:nvGrpSpPr>
          <p:cNvPr id="5" name="组合 4"/>
          <p:cNvGrpSpPr/>
          <p:nvPr/>
        </p:nvGrpSpPr>
        <p:grpSpPr>
          <a:xfrm>
            <a:off x="-756592" y="124909"/>
            <a:ext cx="6121277" cy="651944"/>
            <a:chOff x="-745742" y="96425"/>
            <a:chExt cx="6121277" cy="651944"/>
          </a:xfrm>
        </p:grpSpPr>
        <p:sp>
          <p:nvSpPr>
            <p:cNvPr id="6" name="TextBox 6"/>
            <p:cNvSpPr txBox="1">
              <a:spLocks noChangeArrowheads="1"/>
            </p:cNvSpPr>
            <p:nvPr/>
          </p:nvSpPr>
          <p:spPr bwMode="auto">
            <a:xfrm>
              <a:off x="-74574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2.5 </a:t>
              </a:r>
              <a:r>
                <a:rPr lang="zh-CN" altLang="en-US" sz="3600" b="1" dirty="0">
                  <a:latin typeface="Times New Roman" panose="02020603050405020304" pitchFamily="18" charset="0"/>
                  <a:ea typeface="黑体" panose="02010609060101010101" pitchFamily="49" charset="-122"/>
                </a:rPr>
                <a:t>集合</a:t>
              </a:r>
            </a:p>
          </p:txBody>
        </p:sp>
        <p:grpSp>
          <p:nvGrpSpPr>
            <p:cNvPr id="7" name="组合 6"/>
            <p:cNvGrpSpPr/>
            <p:nvPr/>
          </p:nvGrpSpPr>
          <p:grpSpPr>
            <a:xfrm>
              <a:off x="541440" y="96425"/>
              <a:ext cx="792093" cy="651756"/>
              <a:chOff x="541440" y="96425"/>
              <a:chExt cx="792093" cy="651756"/>
            </a:xfrm>
          </p:grpSpPr>
          <p:sp>
            <p:nvSpPr>
              <p:cNvPr id="8" name="Freeform 5"/>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9" name="图片 8"/>
              <p:cNvPicPr>
                <a:picLocks noChangeAspect="1"/>
              </p:cNvPicPr>
              <p:nvPr/>
            </p:nvPicPr>
            <p:blipFill>
              <a:blip r:embed="rId2"/>
              <a:stretch>
                <a:fillRect/>
              </a:stretch>
            </p:blipFill>
            <p:spPr>
              <a:xfrm>
                <a:off x="734178" y="272894"/>
                <a:ext cx="404824" cy="335225"/>
              </a:xfrm>
              <a:prstGeom prst="rect">
                <a:avLst/>
              </a:prstGeom>
            </p:spPr>
          </p:pic>
        </p:grpSp>
      </p:grpSp>
      <p:sp>
        <p:nvSpPr>
          <p:cNvPr id="10" name="文本占位符 94210"/>
          <p:cNvSpPr txBox="1"/>
          <p:nvPr/>
        </p:nvSpPr>
        <p:spPr bwMode="auto">
          <a:xfrm>
            <a:off x="925740" y="4941168"/>
            <a:ext cx="8229600" cy="1512168"/>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spcBef>
                <a:spcPct val="0"/>
              </a:spcBef>
              <a:buClr>
                <a:srgbClr val="FF0000"/>
              </a:buClr>
              <a:buSzPct val="90000"/>
              <a:buFont typeface="Wingdings" panose="05000000000000000000" pitchFamily="2" charset="2"/>
              <a:buChar char="n"/>
            </a:pPr>
            <a:r>
              <a:rPr lang="zh-CN" altLang="en-US" sz="2400" b="1" dirty="0"/>
              <a:t>直接将集合赋值给变量</a:t>
            </a:r>
          </a:p>
          <a:p>
            <a:pPr>
              <a:lnSpc>
                <a:spcPct val="80000"/>
              </a:lnSpc>
              <a:buSzPct val="90000"/>
              <a:buFont typeface="Arial" panose="020B0604020202020204" pitchFamily="34" charset="0"/>
              <a:buNone/>
            </a:pPr>
            <a:endParaRPr lang="en-US" altLang="zh-CN" sz="1350" dirty="0"/>
          </a:p>
          <a:p>
            <a:pPr>
              <a:lnSpc>
                <a:spcPct val="80000"/>
              </a:lnSpc>
              <a:buSzPct val="90000"/>
              <a:buFont typeface="Arial" panose="020B0604020202020204" pitchFamily="34" charset="0"/>
              <a:buNone/>
            </a:pPr>
            <a:r>
              <a:rPr lang="en-US" altLang="zh-CN" sz="1400" dirty="0">
                <a:latin typeface="Consolas" panose="020B0609020204030204" charset="0"/>
              </a:rPr>
              <a:t>    &gt;&gt;&gt; a = {3, 5}</a:t>
            </a:r>
          </a:p>
          <a:p>
            <a:pPr>
              <a:lnSpc>
                <a:spcPct val="80000"/>
              </a:lnSpc>
              <a:buSzPct val="90000"/>
              <a:buFont typeface="Arial" panose="020B0604020202020204" pitchFamily="34" charset="0"/>
              <a:buNone/>
            </a:pPr>
            <a:r>
              <a:rPr lang="en-US" altLang="zh-CN" sz="1400" dirty="0">
                <a:latin typeface="Consolas" panose="020B0609020204030204" charset="0"/>
              </a:rPr>
              <a:t>    &gt;&gt;&gt; </a:t>
            </a:r>
            <a:r>
              <a:rPr lang="en-US" altLang="zh-CN" sz="1400" dirty="0" err="1">
                <a:latin typeface="Consolas" panose="020B0609020204030204" charset="0"/>
              </a:rPr>
              <a:t>a.add</a:t>
            </a:r>
            <a:r>
              <a:rPr lang="en-US" altLang="zh-CN" sz="1400" dirty="0">
                <a:latin typeface="Consolas" panose="020B0609020204030204" charset="0"/>
              </a:rPr>
              <a:t>(7)                  </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rPr>
              <a:t>向集合中添加元素</a:t>
            </a:r>
          </a:p>
          <a:p>
            <a:pPr>
              <a:lnSpc>
                <a:spcPct val="80000"/>
              </a:lnSpc>
              <a:buSzPct val="90000"/>
              <a:buFont typeface="Arial" panose="020B0604020202020204" pitchFamily="34" charset="0"/>
              <a:buNone/>
            </a:pPr>
            <a:r>
              <a:rPr lang="en-US" altLang="zh-CN" sz="1400" dirty="0">
                <a:latin typeface="Consolas" panose="020B0609020204030204" charset="0"/>
              </a:rPr>
              <a:t>    &gt;&gt;&gt; a</a:t>
            </a:r>
          </a:p>
          <a:p>
            <a:pPr>
              <a:lnSpc>
                <a:spcPct val="80000"/>
              </a:lnSpc>
              <a:buSzPct val="90000"/>
              <a:buFont typeface="Arial" panose="020B0604020202020204" pitchFamily="34" charset="0"/>
              <a:buNone/>
            </a:pPr>
            <a:r>
              <a:rPr lang="en-US" altLang="zh-CN" sz="1400" dirty="0">
                <a:solidFill>
                  <a:srgbClr val="0000FF"/>
                </a:solidFill>
                <a:latin typeface="Consolas" panose="020B0609020204030204" charset="0"/>
              </a:rPr>
              <a:t>    {3, 5, 7}</a:t>
            </a:r>
          </a:p>
          <a:p>
            <a:pPr>
              <a:lnSpc>
                <a:spcPct val="80000"/>
              </a:lnSpc>
              <a:buSzPct val="90000"/>
              <a:buFont typeface="Arial" panose="020B0604020202020204" pitchFamily="34" charset="0"/>
              <a:buNone/>
            </a:pPr>
            <a:endParaRPr lang="zh-CN" altLang="en-US" sz="1800" dirty="0"/>
          </a:p>
        </p:txBody>
      </p:sp>
      <p:sp>
        <p:nvSpPr>
          <p:cNvPr id="11" name="标题 93185"/>
          <p:cNvSpPr txBox="1"/>
          <p:nvPr/>
        </p:nvSpPr>
        <p:spPr bwMode="auto">
          <a:xfrm>
            <a:off x="541930" y="4122042"/>
            <a:ext cx="9124315" cy="891134"/>
          </a:xfrm>
          <a:prstGeom prst="rect">
            <a:avLst/>
          </a:prstGeom>
          <a:noFill/>
          <a:ln w="9525">
            <a:noFill/>
            <a:miter lim="800000"/>
          </a:ln>
        </p:spPr>
        <p:txBody>
          <a:bodyPr vert="horz" wrap="square" lIns="91440" tIns="45720" rIns="91440" bIns="46800" numCol="1" anchor="ctr" anchorCtr="0" compatLnSpc="1">
            <a:normAutofit/>
          </a:bodyPr>
          <a:lstStyle>
            <a:lvl1pPr algn="l" rtl="0" fontAlgn="base">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集合的创建与删除</a:t>
            </a:r>
          </a:p>
        </p:txBody>
      </p:sp>
      <p:sp>
        <p:nvSpPr>
          <p:cNvPr id="3" name="文本框 9">
            <a:extLst>
              <a:ext uri="{FF2B5EF4-FFF2-40B4-BE49-F238E27FC236}">
                <a16:creationId xmlns:a16="http://schemas.microsoft.com/office/drawing/2014/main" id="{36B46EE9-3698-4980-EA7D-E5593E5E5C71}"/>
              </a:ext>
            </a:extLst>
          </p:cNvPr>
          <p:cNvSpPr txBox="1"/>
          <p:nvPr/>
        </p:nvSpPr>
        <p:spPr>
          <a:xfrm>
            <a:off x="1193428" y="1397649"/>
            <a:ext cx="7821317" cy="83099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r>
              <a:rPr lang="zh-CN" altLang="en-US" sz="1600" dirty="0"/>
              <a:t>课程思政：</a:t>
            </a:r>
            <a:endParaRPr lang="en-US" altLang="zh-CN" sz="1600" dirty="0"/>
          </a:p>
          <a:p>
            <a:r>
              <a:rPr lang="en-US" altLang="zh-CN" sz="1600" dirty="0"/>
              <a:t>      1</a:t>
            </a:r>
            <a:r>
              <a:rPr lang="zh-CN" altLang="en-US" sz="1600" dirty="0"/>
              <a:t>）复杂数据类型                  </a:t>
            </a:r>
            <a:r>
              <a:rPr lang="en-US" altLang="zh-CN" sz="1600" dirty="0"/>
              <a:t>      2</a:t>
            </a:r>
            <a:r>
              <a:rPr lang="zh-CN" altLang="en-US" sz="1600" dirty="0"/>
              <a:t>）数据结构</a:t>
            </a:r>
            <a:endParaRPr lang="en-US" altLang="zh-CN" sz="1600" dirty="0"/>
          </a:p>
          <a:p>
            <a:r>
              <a:rPr lang="en-US" altLang="zh-CN" sz="1600" dirty="0"/>
              <a:t>      3</a:t>
            </a:r>
            <a:r>
              <a:rPr lang="zh-CN" altLang="en-US" sz="1600" dirty="0"/>
              <a:t>）类的私有成员函数或方法  </a:t>
            </a:r>
            <a:r>
              <a:rPr lang="en-US" altLang="zh-CN" sz="1600" dirty="0"/>
              <a:t>4</a:t>
            </a:r>
            <a:r>
              <a:rPr lang="zh-CN" altLang="en-US" sz="1600" dirty="0"/>
              <a:t>）内置函数支持</a:t>
            </a:r>
            <a:r>
              <a:rPr lang="en-US" altLang="zh-CN" sz="1600" dirty="0"/>
              <a:t>     </a:t>
            </a:r>
            <a:endParaRPr lang="zh-CN" altLang="en-US" sz="1600"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66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66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0">
                                            <p:txEl>
                                              <p:pRg st="0" end="0"/>
                                            </p:txEl>
                                          </p:spTgt>
                                        </p:tgtEl>
                                        <p:attrNameLst>
                                          <p:attrName>style.visibility</p:attrName>
                                        </p:attrNameLst>
                                      </p:cBhvr>
                                      <p:to>
                                        <p:strVal val="visible"/>
                                      </p:to>
                                    </p:set>
                                    <p:anim calcmode="lin" valueType="num">
                                      <p:cBhvr additive="base">
                                        <p:cTn id="3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5" grpId="0"/>
      <p:bldP spid="10" grpId="0"/>
      <p:bldP spid="11" grpId="0"/>
      <p:bldP spid="3"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Content Placeholder 2"/>
          <p:cNvSpPr>
            <a:spLocks noGrp="1"/>
          </p:cNvSpPr>
          <p:nvPr>
            <p:ph idx="1"/>
          </p:nvPr>
        </p:nvSpPr>
        <p:spPr>
          <a:xfrm>
            <a:off x="770885" y="1484784"/>
            <a:ext cx="8229600" cy="4678451"/>
          </a:xfrm>
        </p:spPr>
        <p:txBody>
          <a:bodyPr anchor="t"/>
          <a:lstStyle/>
          <a:p>
            <a:pPr>
              <a:lnSpc>
                <a:spcPct val="80000"/>
              </a:lnSpc>
              <a:buClr>
                <a:srgbClr val="FF0000"/>
              </a:buClr>
              <a:buSzPct val="90000"/>
              <a:buFont typeface="Wingdings" panose="05000000000000000000" pitchFamily="2" charset="2"/>
              <a:buChar char="n"/>
            </a:pPr>
            <a:r>
              <a:rPr lang="zh-CN" altLang="en-US" sz="2400" b="1" dirty="0"/>
              <a:t>使用</a:t>
            </a:r>
            <a:r>
              <a:rPr lang="en-US" altLang="zh-CN" sz="2400" b="1" dirty="0"/>
              <a:t>set</a:t>
            </a:r>
            <a:r>
              <a:rPr lang="zh-CN" altLang="en-US" sz="2400" b="1" dirty="0"/>
              <a:t>将其他类型数据转换为集合</a:t>
            </a:r>
          </a:p>
          <a:p>
            <a:pPr>
              <a:spcBef>
                <a:spcPct val="0"/>
              </a:spcBef>
              <a:buSzPct val="90000"/>
              <a:buNone/>
            </a:pPr>
            <a:r>
              <a:rPr lang="en-GB" altLang="en-US" sz="1350" dirty="0">
                <a:latin typeface="Consolas" panose="020B0609020204030204" charset="0"/>
              </a:rPr>
              <a:t>    &gt;&gt;&gt; a_set = set(range(8,14))</a:t>
            </a:r>
          </a:p>
          <a:p>
            <a:pPr>
              <a:spcBef>
                <a:spcPct val="0"/>
              </a:spcBef>
              <a:buSzPct val="90000"/>
              <a:buNone/>
            </a:pPr>
            <a:r>
              <a:rPr lang="en-GB" altLang="en-US" sz="1350" dirty="0">
                <a:latin typeface="Consolas" panose="020B0609020204030204" charset="0"/>
              </a:rPr>
              <a:t>    &gt;&gt;&gt; a_set</a:t>
            </a:r>
          </a:p>
          <a:p>
            <a:pPr>
              <a:spcBef>
                <a:spcPct val="0"/>
              </a:spcBef>
              <a:buSzPct val="90000"/>
              <a:buNone/>
            </a:pPr>
            <a:r>
              <a:rPr lang="en-GB" altLang="en-US" sz="1350" dirty="0">
                <a:solidFill>
                  <a:srgbClr val="0000FF"/>
                </a:solidFill>
                <a:latin typeface="Consolas" panose="020B0609020204030204" charset="0"/>
              </a:rPr>
              <a:t>    {8, 9, 10, 11, 12, 13}</a:t>
            </a:r>
          </a:p>
          <a:p>
            <a:pPr>
              <a:spcBef>
                <a:spcPct val="0"/>
              </a:spcBef>
              <a:buSzPct val="90000"/>
              <a:buNone/>
            </a:pPr>
            <a:r>
              <a:rPr lang="en-GB" altLang="en-US" sz="1350" dirty="0">
                <a:latin typeface="Consolas" panose="020B0609020204030204" charset="0"/>
              </a:rPr>
              <a:t>    &gt;&gt;&gt; b_set = set([0, 1, 2, 3, 0, 1, 2, 3, 7, 8])   </a:t>
            </a:r>
            <a:r>
              <a:rPr lang="en-US" altLang="en-GB"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自动去除重复</a:t>
            </a:r>
          </a:p>
          <a:p>
            <a:pPr>
              <a:spcBef>
                <a:spcPct val="0"/>
              </a:spcBef>
              <a:buSzPct val="90000"/>
              <a:buNone/>
            </a:pPr>
            <a:r>
              <a:rPr lang="en-GB" altLang="en-US" sz="1350" dirty="0">
                <a:latin typeface="Consolas" panose="020B0609020204030204" charset="0"/>
              </a:rPr>
              <a:t>    &gt;&gt;&gt; b_set</a:t>
            </a:r>
          </a:p>
          <a:p>
            <a:pPr>
              <a:spcBef>
                <a:spcPct val="0"/>
              </a:spcBef>
              <a:buSzPct val="90000"/>
              <a:buNone/>
            </a:pPr>
            <a:r>
              <a:rPr lang="en-GB" altLang="en-US" sz="1350" dirty="0">
                <a:solidFill>
                  <a:srgbClr val="0000FF"/>
                </a:solidFill>
                <a:latin typeface="Consolas" panose="020B0609020204030204" charset="0"/>
              </a:rPr>
              <a:t>    {0, 1, 2, 3, 7, 8}</a:t>
            </a:r>
          </a:p>
          <a:p>
            <a:pPr>
              <a:spcBef>
                <a:spcPct val="0"/>
              </a:spcBef>
              <a:buSzPct val="90000"/>
              <a:buNone/>
            </a:pPr>
            <a:r>
              <a:rPr lang="en-GB" altLang="en-US" sz="1350" dirty="0">
                <a:latin typeface="Consolas" panose="020B0609020204030204" charset="0"/>
              </a:rPr>
              <a:t>    &gt;&gt;&gt; c_set = set()                                 </a:t>
            </a:r>
            <a:r>
              <a:rPr lang="en-US" altLang="en-GB"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空集合</a:t>
            </a:r>
          </a:p>
          <a:p>
            <a:pPr>
              <a:spcBef>
                <a:spcPct val="0"/>
              </a:spcBef>
              <a:buSzPct val="90000"/>
              <a:buNone/>
            </a:pPr>
            <a:r>
              <a:rPr lang="en-GB" altLang="en-US" sz="1350" dirty="0">
                <a:latin typeface="Consolas" panose="020B0609020204030204" charset="0"/>
              </a:rPr>
              <a:t>    &gt;&gt;&gt; c_set</a:t>
            </a:r>
          </a:p>
          <a:p>
            <a:pPr>
              <a:spcBef>
                <a:spcPct val="0"/>
              </a:spcBef>
              <a:buSzPct val="90000"/>
              <a:buNone/>
            </a:pPr>
            <a:r>
              <a:rPr lang="en-GB" altLang="en-US" sz="1350" dirty="0">
                <a:solidFill>
                  <a:srgbClr val="00B0F0"/>
                </a:solidFill>
                <a:latin typeface="Consolas" panose="020B0609020204030204" charset="0"/>
              </a:rPr>
              <a:t>    </a:t>
            </a:r>
            <a:r>
              <a:rPr lang="en-GB" altLang="en-US" sz="1350" dirty="0">
                <a:solidFill>
                  <a:srgbClr val="0000FF"/>
                </a:solidFill>
                <a:latin typeface="Consolas" panose="020B0609020204030204" charset="0"/>
              </a:rPr>
              <a:t>set()</a:t>
            </a:r>
          </a:p>
          <a:p>
            <a:pPr>
              <a:spcBef>
                <a:spcPct val="0"/>
              </a:spcBef>
              <a:buSzPct val="90000"/>
              <a:buNone/>
            </a:pPr>
            <a:r>
              <a:rPr lang="en-GB" altLang="en-US" sz="1350" dirty="0">
                <a:solidFill>
                  <a:srgbClr val="0000FF"/>
                </a:solidFill>
                <a:latin typeface="Consolas" panose="020B0609020204030204" charset="0"/>
              </a:rPr>
              <a:t>	</a:t>
            </a:r>
            <a:r>
              <a:rPr lang="en-GB" altLang="en-US" sz="1350" dirty="0">
                <a:latin typeface="Consolas" panose="020B0609020204030204" charset="0"/>
              </a:rPr>
              <a:t> &gt;&gt;&gt; </a:t>
            </a:r>
            <a:r>
              <a:rPr lang="en-US" altLang="zh-CN" sz="1350" dirty="0">
                <a:latin typeface="Consolas" panose="020B0609020204030204" charset="0"/>
              </a:rPr>
              <a:t>e={}</a:t>
            </a:r>
          </a:p>
          <a:p>
            <a:pPr>
              <a:spcBef>
                <a:spcPct val="0"/>
              </a:spcBef>
              <a:buSzPct val="90000"/>
              <a:buNone/>
            </a:pPr>
            <a:r>
              <a:rPr lang="en-US" altLang="en-US" sz="1350" dirty="0">
                <a:latin typeface="Consolas" panose="020B0609020204030204" charset="0"/>
              </a:rPr>
              <a:t>	</a:t>
            </a:r>
            <a:r>
              <a:rPr lang="en-GB" altLang="en-US" sz="1350" dirty="0">
                <a:latin typeface="Consolas" panose="020B0609020204030204" charset="0"/>
              </a:rPr>
              <a:t> &gt;&gt;&gt; type(</a:t>
            </a:r>
            <a:r>
              <a:rPr lang="en-US" altLang="zh-CN" sz="1350" dirty="0">
                <a:latin typeface="Consolas" panose="020B0609020204030204" charset="0"/>
              </a:rPr>
              <a:t>e)</a:t>
            </a:r>
          </a:p>
          <a:p>
            <a:pPr>
              <a:spcBef>
                <a:spcPct val="0"/>
              </a:spcBef>
              <a:buSzPct val="90000"/>
              <a:buNone/>
            </a:pPr>
            <a:r>
              <a:rPr lang="en-GB" altLang="en-US" sz="1350" dirty="0">
                <a:solidFill>
                  <a:srgbClr val="00B0F0"/>
                </a:solidFill>
                <a:latin typeface="Consolas" panose="020B0609020204030204" charset="0"/>
              </a:rPr>
              <a:t> 	 </a:t>
            </a:r>
            <a:r>
              <a:rPr lang="en-GB" altLang="en-US" sz="1350" dirty="0">
                <a:solidFill>
                  <a:srgbClr val="0000FF"/>
                </a:solidFill>
                <a:latin typeface="Consolas" panose="020B0609020204030204" charset="0"/>
              </a:rPr>
              <a:t>&lt;class '</a:t>
            </a:r>
            <a:r>
              <a:rPr lang="en-GB" altLang="en-US" sz="1350" dirty="0" err="1">
                <a:solidFill>
                  <a:srgbClr val="0000FF"/>
                </a:solidFill>
                <a:latin typeface="Consolas" panose="020B0609020204030204" charset="0"/>
              </a:rPr>
              <a:t>dict</a:t>
            </a:r>
            <a:r>
              <a:rPr lang="en-GB" altLang="en-US" sz="1350" dirty="0">
                <a:solidFill>
                  <a:srgbClr val="0000FF"/>
                </a:solidFill>
                <a:latin typeface="Consolas" panose="020B0609020204030204" charset="0"/>
              </a:rPr>
              <a:t>’&gt;</a:t>
            </a:r>
          </a:p>
          <a:p>
            <a:pPr>
              <a:spcBef>
                <a:spcPct val="0"/>
              </a:spcBef>
              <a:buSzPct val="90000"/>
              <a:buNone/>
            </a:pPr>
            <a:r>
              <a:rPr lang="en-GB" altLang="en-US" sz="1350" dirty="0">
                <a:solidFill>
                  <a:srgbClr val="00B0F0"/>
                </a:solidFill>
                <a:latin typeface="Consolas" panose="020B0609020204030204" charset="0"/>
              </a:rPr>
              <a:t>	 </a:t>
            </a:r>
            <a:r>
              <a:rPr lang="en-GB" altLang="en-US" sz="1350" dirty="0">
                <a:latin typeface="Consolas" panose="020B0609020204030204" charset="0"/>
              </a:rPr>
              <a:t>&gt;&gt;&gt; f={4</a:t>
            </a:r>
            <a:r>
              <a:rPr lang="zh-CN" altLang="en-US" sz="1350" dirty="0">
                <a:latin typeface="Consolas" panose="020B0609020204030204" charset="0"/>
              </a:rPr>
              <a:t>，</a:t>
            </a:r>
            <a:r>
              <a:rPr lang="en-GB" altLang="en-US" sz="1350" dirty="0">
                <a:latin typeface="Consolas" panose="020B0609020204030204" charset="0"/>
              </a:rPr>
              <a:t>}</a:t>
            </a:r>
          </a:p>
          <a:p>
            <a:pPr>
              <a:lnSpc>
                <a:spcPct val="80000"/>
              </a:lnSpc>
              <a:spcBef>
                <a:spcPct val="0"/>
              </a:spcBef>
              <a:buSzPct val="90000"/>
              <a:buNone/>
            </a:pPr>
            <a:r>
              <a:rPr lang="en-GB" altLang="en-US" sz="1350" dirty="0"/>
              <a:t>	</a:t>
            </a:r>
            <a:r>
              <a:rPr lang="en-GB" altLang="en-US" sz="1350" dirty="0">
                <a:latin typeface="Consolas" panose="020B0609020204030204" charset="0"/>
              </a:rPr>
              <a:t> </a:t>
            </a:r>
            <a:r>
              <a:rPr lang="en-US" altLang="en-US" sz="1350" dirty="0">
                <a:latin typeface="Consolas" panose="020B0609020204030204" charset="0"/>
              </a:rPr>
              <a:t>&gt;&gt;&gt; type(f)</a:t>
            </a:r>
          </a:p>
          <a:p>
            <a:pPr>
              <a:lnSpc>
                <a:spcPct val="80000"/>
              </a:lnSpc>
              <a:spcBef>
                <a:spcPct val="0"/>
              </a:spcBef>
              <a:buSzPct val="90000"/>
              <a:buNone/>
            </a:pPr>
            <a:r>
              <a:rPr lang="en-US" altLang="en-US" sz="1350" dirty="0"/>
              <a:t>	</a:t>
            </a:r>
            <a:r>
              <a:rPr lang="en-US" altLang="en-US" sz="1350" dirty="0">
                <a:solidFill>
                  <a:srgbClr val="00B0F0"/>
                </a:solidFill>
                <a:latin typeface="Consolas" panose="020B0609020204030204" charset="0"/>
              </a:rPr>
              <a:t> </a:t>
            </a:r>
            <a:r>
              <a:rPr lang="en-US" altLang="en-US" sz="1350" dirty="0">
                <a:solidFill>
                  <a:srgbClr val="0000FF"/>
                </a:solidFill>
                <a:latin typeface="Consolas" panose="020B0609020204030204" charset="0"/>
              </a:rPr>
              <a:t>&lt;class 'set'&gt;</a:t>
            </a:r>
            <a:endParaRPr lang="en-GB" altLang="en-US" sz="1350" dirty="0">
              <a:solidFill>
                <a:srgbClr val="0000FF"/>
              </a:solidFill>
              <a:latin typeface="Consolas" panose="020B0609020204030204" charset="0"/>
            </a:endParaRPr>
          </a:p>
          <a:p>
            <a:pPr>
              <a:spcBef>
                <a:spcPct val="0"/>
              </a:spcBef>
              <a:buClr>
                <a:srgbClr val="FF0000"/>
              </a:buClr>
              <a:buSzPct val="90000"/>
              <a:buFont typeface="Wingdings" panose="05000000000000000000" pitchFamily="2" charset="2"/>
              <a:buChar char="n"/>
            </a:pPr>
            <a:r>
              <a:rPr lang="zh-CN" altLang="en-US" sz="2400" b="1" noProof="1">
                <a:latin typeface="宋体" panose="02010600030101010101" pitchFamily="2" charset="-122"/>
              </a:rPr>
              <a:t>当不再使用某个集合时，删除方法包括：</a:t>
            </a:r>
            <a:endParaRPr lang="en-US" altLang="zh-CN" sz="2400" b="1" noProof="1">
              <a:latin typeface="宋体" panose="02010600030101010101" pitchFamily="2" charset="-122"/>
            </a:endParaRPr>
          </a:p>
          <a:p>
            <a:pPr lvl="1">
              <a:spcBef>
                <a:spcPts val="0"/>
              </a:spcBef>
              <a:buClr>
                <a:srgbClr val="FF0000"/>
              </a:buClr>
              <a:buSzPct val="90000"/>
              <a:buFont typeface="Arial" panose="020B0604020202020204" pitchFamily="34" charset="0"/>
              <a:buChar char="•"/>
            </a:pPr>
            <a:r>
              <a:rPr lang="zh-CN" altLang="en-US" sz="2000" noProof="1">
                <a:latin typeface="宋体" panose="02010600030101010101" pitchFamily="2" charset="-122"/>
              </a:rPr>
              <a:t>可以使用</a:t>
            </a:r>
            <a:r>
              <a:rPr lang="en-US" altLang="zh-CN" sz="2000" noProof="1">
                <a:solidFill>
                  <a:srgbClr val="FF0000"/>
                </a:solidFill>
                <a:latin typeface="宋体" panose="02010600030101010101" pitchFamily="2" charset="-122"/>
              </a:rPr>
              <a:t>del</a:t>
            </a:r>
            <a:r>
              <a:rPr lang="zh-CN" altLang="en-US" sz="2000" noProof="1">
                <a:latin typeface="宋体" panose="02010600030101010101" pitchFamily="2" charset="-122"/>
              </a:rPr>
              <a:t>命令删除整个集合；</a:t>
            </a:r>
            <a:endParaRPr lang="en-US" altLang="zh-CN" sz="2000" noProof="1">
              <a:latin typeface="宋体" panose="02010600030101010101" pitchFamily="2" charset="-122"/>
            </a:endParaRPr>
          </a:p>
          <a:p>
            <a:pPr lvl="1">
              <a:spcBef>
                <a:spcPts val="0"/>
              </a:spcBef>
              <a:buClr>
                <a:srgbClr val="FF0000"/>
              </a:buClr>
              <a:buSzPct val="90000"/>
              <a:buFont typeface="Arial" panose="020B0604020202020204" pitchFamily="34" charset="0"/>
              <a:buChar char="•"/>
            </a:pPr>
            <a:r>
              <a:rPr lang="zh-CN" altLang="en-US" sz="2000" noProof="1">
                <a:latin typeface="宋体" panose="02010600030101010101" pitchFamily="2" charset="-122"/>
              </a:rPr>
              <a:t>集合对象的</a:t>
            </a:r>
            <a:r>
              <a:rPr lang="en-US" altLang="zh-CN" sz="2000" noProof="1">
                <a:solidFill>
                  <a:srgbClr val="FF0000"/>
                </a:solidFill>
                <a:latin typeface="宋体" panose="02010600030101010101" pitchFamily="2" charset="-122"/>
              </a:rPr>
              <a:t>pop()</a:t>
            </a:r>
            <a:r>
              <a:rPr lang="zh-CN" altLang="en-US" sz="2000" noProof="1">
                <a:latin typeface="宋体" panose="02010600030101010101" pitchFamily="2" charset="-122"/>
              </a:rPr>
              <a:t>方法弹出并删除其中一个元素；</a:t>
            </a:r>
            <a:endParaRPr lang="en-US" altLang="zh-CN" sz="2000" noProof="1">
              <a:latin typeface="宋体" panose="02010600030101010101" pitchFamily="2" charset="-122"/>
            </a:endParaRPr>
          </a:p>
          <a:p>
            <a:pPr lvl="1">
              <a:spcBef>
                <a:spcPts val="0"/>
              </a:spcBef>
              <a:buClr>
                <a:srgbClr val="FF0000"/>
              </a:buClr>
              <a:buSzPct val="90000"/>
              <a:buFont typeface="Arial" panose="020B0604020202020204" pitchFamily="34" charset="0"/>
              <a:buChar char="•"/>
            </a:pPr>
            <a:r>
              <a:rPr lang="en-US" altLang="zh-CN" sz="2000" noProof="1">
                <a:solidFill>
                  <a:srgbClr val="FF0000"/>
                </a:solidFill>
                <a:latin typeface="宋体" panose="02010600030101010101" pitchFamily="2" charset="-122"/>
              </a:rPr>
              <a:t>remove()</a:t>
            </a:r>
            <a:r>
              <a:rPr lang="zh-CN" altLang="en-US" sz="2000" noProof="1">
                <a:latin typeface="宋体" panose="02010600030101010101" pitchFamily="2" charset="-122"/>
              </a:rPr>
              <a:t>方法直接删除指定元素；</a:t>
            </a:r>
            <a:endParaRPr lang="en-US" altLang="zh-CN" sz="2000" noProof="1">
              <a:latin typeface="宋体" panose="02010600030101010101" pitchFamily="2" charset="-122"/>
            </a:endParaRPr>
          </a:p>
          <a:p>
            <a:pPr lvl="1">
              <a:spcBef>
                <a:spcPts val="0"/>
              </a:spcBef>
              <a:buClr>
                <a:srgbClr val="FF0000"/>
              </a:buClr>
              <a:buSzPct val="90000"/>
              <a:buFont typeface="Arial" panose="020B0604020202020204" pitchFamily="34" charset="0"/>
              <a:buChar char="•"/>
            </a:pPr>
            <a:r>
              <a:rPr lang="en-US" altLang="zh-CN" sz="2000" noProof="1">
                <a:solidFill>
                  <a:srgbClr val="FF0000"/>
                </a:solidFill>
                <a:latin typeface="宋体" panose="02010600030101010101" pitchFamily="2" charset="-122"/>
              </a:rPr>
              <a:t>clear()</a:t>
            </a:r>
            <a:r>
              <a:rPr lang="zh-CN" altLang="en-US" sz="2000" noProof="1">
                <a:latin typeface="宋体" panose="02010600030101010101" pitchFamily="2" charset="-122"/>
              </a:rPr>
              <a:t>方法清空集合。</a:t>
            </a:r>
          </a:p>
          <a:p>
            <a:pPr>
              <a:lnSpc>
                <a:spcPct val="80000"/>
              </a:lnSpc>
              <a:spcBef>
                <a:spcPct val="0"/>
              </a:spcBef>
              <a:buSzPct val="90000"/>
              <a:buFont typeface="Wingdings" panose="05000000000000000000" charset="0"/>
              <a:buChar char="§"/>
            </a:pPr>
            <a:endParaRPr lang="en-US" altLang="en-US" sz="1800" dirty="0"/>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73</a:t>
            </a:fld>
            <a:endParaRPr lang="zh-CN" altLang="en-US" dirty="0"/>
          </a:p>
        </p:txBody>
      </p:sp>
      <p:grpSp>
        <p:nvGrpSpPr>
          <p:cNvPr id="6" name="组合 5"/>
          <p:cNvGrpSpPr/>
          <p:nvPr/>
        </p:nvGrpSpPr>
        <p:grpSpPr>
          <a:xfrm>
            <a:off x="-756592" y="124909"/>
            <a:ext cx="6121277" cy="651944"/>
            <a:chOff x="-745742" y="96425"/>
            <a:chExt cx="6121277" cy="651944"/>
          </a:xfrm>
        </p:grpSpPr>
        <p:sp>
          <p:nvSpPr>
            <p:cNvPr id="7" name="TextBox 6"/>
            <p:cNvSpPr txBox="1">
              <a:spLocks noChangeArrowheads="1"/>
            </p:cNvSpPr>
            <p:nvPr/>
          </p:nvSpPr>
          <p:spPr bwMode="auto">
            <a:xfrm>
              <a:off x="-74574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2.5 </a:t>
              </a:r>
              <a:r>
                <a:rPr lang="zh-CN" altLang="en-US" sz="3600" b="1" dirty="0">
                  <a:latin typeface="Times New Roman" panose="02020603050405020304" pitchFamily="18" charset="0"/>
                  <a:ea typeface="黑体" panose="02010609060101010101" pitchFamily="49" charset="-122"/>
                </a:rPr>
                <a:t>集合</a:t>
              </a:r>
            </a:p>
          </p:txBody>
        </p:sp>
        <p:grpSp>
          <p:nvGrpSpPr>
            <p:cNvPr id="8" name="组合 7"/>
            <p:cNvGrpSpPr/>
            <p:nvPr/>
          </p:nvGrpSpPr>
          <p:grpSpPr>
            <a:xfrm>
              <a:off x="541440" y="96425"/>
              <a:ext cx="792093" cy="651756"/>
              <a:chOff x="541440" y="96425"/>
              <a:chExt cx="792093" cy="651756"/>
            </a:xfrm>
          </p:grpSpPr>
          <p:sp>
            <p:nvSpPr>
              <p:cNvPr id="9" name="Freeform 5"/>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0" name="图片 9"/>
              <p:cNvPicPr>
                <a:picLocks noChangeAspect="1"/>
              </p:cNvPicPr>
              <p:nvPr/>
            </p:nvPicPr>
            <p:blipFill>
              <a:blip r:embed="rId2"/>
              <a:stretch>
                <a:fillRect/>
              </a:stretch>
            </p:blipFill>
            <p:spPr>
              <a:xfrm>
                <a:off x="734178" y="272894"/>
                <a:ext cx="404824" cy="335225"/>
              </a:xfrm>
              <a:prstGeom prst="rect">
                <a:avLst/>
              </a:prstGeom>
            </p:spPr>
          </p:pic>
        </p:grpSp>
      </p:grpSp>
      <p:sp>
        <p:nvSpPr>
          <p:cNvPr id="11" name="标题 93185"/>
          <p:cNvSpPr txBox="1"/>
          <p:nvPr/>
        </p:nvSpPr>
        <p:spPr bwMode="auto">
          <a:xfrm>
            <a:off x="530590" y="1029579"/>
            <a:ext cx="9124315" cy="356800"/>
          </a:xfrm>
          <a:prstGeom prst="rect">
            <a:avLst/>
          </a:prstGeom>
          <a:noFill/>
          <a:ln w="9525">
            <a:noFill/>
            <a:miter lim="800000"/>
          </a:ln>
        </p:spPr>
        <p:txBody>
          <a:bodyPr vert="horz" wrap="square" lIns="91440" tIns="45720" rIns="91440" bIns="46800" numCol="1" anchor="ctr" anchorCtr="0" compatLnSpc="1">
            <a:normAutofit fontScale="92500" lnSpcReduction="20000"/>
          </a:bodyPr>
          <a:lstStyle>
            <a:lvl1pPr algn="l" rtl="0" fontAlgn="base">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集合的创建与删除</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57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571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571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571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571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571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571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571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571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571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5713">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5713">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5713">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5713">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5713">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15713">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15713">
                                            <p:txEl>
                                              <p:pRg st="16" end="16"/>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5713">
                                            <p:txEl>
                                              <p:pRg st="17" end="17"/>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5713">
                                            <p:txEl>
                                              <p:pRg st="18" end="18"/>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5713">
                                            <p:txEl>
                                              <p:pRg st="19" end="19"/>
                                            </p:tx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5713">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3" grpId="0" build="p"/>
      <p:bldP spid="11"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t>74</a:t>
            </a:fld>
            <a:endParaRPr lang="zh-CN" altLang="en-US" dirty="0"/>
          </a:p>
        </p:txBody>
      </p:sp>
      <p:sp>
        <p:nvSpPr>
          <p:cNvPr id="5" name="矩形 1"/>
          <p:cNvSpPr>
            <a:spLocks noChangeArrowheads="1"/>
          </p:cNvSpPr>
          <p:nvPr/>
        </p:nvSpPr>
        <p:spPr bwMode="auto">
          <a:xfrm>
            <a:off x="457200" y="1026929"/>
            <a:ext cx="5077031" cy="461665"/>
          </a:xfrm>
          <a:prstGeom prst="rect">
            <a:avLst/>
          </a:prstGeom>
          <a:noFill/>
          <a:ln w="9525">
            <a:noFill/>
            <a:miter lim="800000"/>
          </a:ln>
        </p:spPr>
        <p:txBody>
          <a:bodyPr wrap="none">
            <a:spAutoFit/>
          </a:bodyPr>
          <a:lstStyle/>
          <a:p>
            <a:pPr marL="342900" indent="-342900">
              <a:buClr>
                <a:srgbClr val="FF0000"/>
              </a:buClr>
              <a:buFont typeface="Wingdings" panose="05000000000000000000" pitchFamily="2" charset="2"/>
              <a:buChar char="Ø"/>
            </a:pPr>
            <a:r>
              <a:rPr lang="zh-CN" altLang="zh-CN" sz="2400" b="1" dirty="0">
                <a:latin typeface="Times New Roman" panose="02020603050405020304" pitchFamily="18" charset="0"/>
                <a:ea typeface="仿宋" panose="02010609060101010101" pitchFamily="49" charset="-122"/>
              </a:rPr>
              <a:t>集合类型有</a:t>
            </a:r>
            <a:r>
              <a:rPr lang="en-US" altLang="zh-CN" sz="2400" b="1" dirty="0">
                <a:latin typeface="Times New Roman" panose="02020603050405020304" pitchFamily="18" charset="0"/>
                <a:ea typeface="仿宋" panose="02010609060101010101" pitchFamily="49" charset="-122"/>
              </a:rPr>
              <a:t>10</a:t>
            </a:r>
            <a:r>
              <a:rPr lang="zh-CN" altLang="zh-CN" sz="2400" b="1" dirty="0">
                <a:latin typeface="Times New Roman" panose="02020603050405020304" pitchFamily="18" charset="0"/>
                <a:ea typeface="仿宋" panose="02010609060101010101" pitchFamily="49" charset="-122"/>
              </a:rPr>
              <a:t>个操作函数或方法 </a:t>
            </a:r>
            <a:endParaRPr lang="zh-CN" altLang="en-US" sz="2400" b="1" dirty="0">
              <a:latin typeface="Times New Roman" panose="02020603050405020304" pitchFamily="18" charset="0"/>
              <a:ea typeface="仿宋" panose="02010609060101010101" pitchFamily="49" charset="-122"/>
            </a:endParaRPr>
          </a:p>
        </p:txBody>
      </p:sp>
      <p:graphicFrame>
        <p:nvGraphicFramePr>
          <p:cNvPr id="6" name="表格 5"/>
          <p:cNvGraphicFramePr>
            <a:graphicFrameLocks noGrp="1"/>
          </p:cNvGraphicFramePr>
          <p:nvPr/>
        </p:nvGraphicFramePr>
        <p:xfrm>
          <a:off x="505113" y="1502029"/>
          <a:ext cx="7331075" cy="4215427"/>
        </p:xfrm>
        <a:graphic>
          <a:graphicData uri="http://schemas.openxmlformats.org/drawingml/2006/table">
            <a:tbl>
              <a:tblPr/>
              <a:tblGrid>
                <a:gridCol w="1944262">
                  <a:extLst>
                    <a:ext uri="{9D8B030D-6E8A-4147-A177-3AD203B41FA5}">
                      <a16:colId xmlns:a16="http://schemas.microsoft.com/office/drawing/2014/main" val="20000"/>
                    </a:ext>
                  </a:extLst>
                </a:gridCol>
                <a:gridCol w="5386813">
                  <a:extLst>
                    <a:ext uri="{9D8B030D-6E8A-4147-A177-3AD203B41FA5}">
                      <a16:colId xmlns:a16="http://schemas.microsoft.com/office/drawing/2014/main" val="20001"/>
                    </a:ext>
                  </a:extLst>
                </a:gridCol>
              </a:tblGrid>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函数或方法</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S.add</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如果数据项</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不在集合</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中，将</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增加到</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S.clear</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移除</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中所有数据项</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S.copy()</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返回集合</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的一个拷贝</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S.pop()</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随机返回集合</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中的一个元素，如果</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为空，产生</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KeyError</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异常</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S.discard(x)</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在集合</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中，移除该元素；如果</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不在，不报错</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S.remove(x)</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在集合</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中，移除该元素；不在产生</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KeyError</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异常</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S.isdisjoint</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如果集合</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没有相同元素</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（不相交的）</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len(S)</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返回集合</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元素个数</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in S</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的元素，返回</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，否则返回</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not in S</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不是</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的元素，返回</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，否则返回</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bl>
          </a:graphicData>
        </a:graphic>
      </p:graphicFrame>
      <p:grpSp>
        <p:nvGrpSpPr>
          <p:cNvPr id="7" name="组合 6"/>
          <p:cNvGrpSpPr/>
          <p:nvPr/>
        </p:nvGrpSpPr>
        <p:grpSpPr>
          <a:xfrm>
            <a:off x="-756592" y="124909"/>
            <a:ext cx="6121277" cy="651944"/>
            <a:chOff x="-745742" y="96425"/>
            <a:chExt cx="6121277" cy="651944"/>
          </a:xfrm>
        </p:grpSpPr>
        <p:sp>
          <p:nvSpPr>
            <p:cNvPr id="8" name="TextBox 6"/>
            <p:cNvSpPr txBox="1">
              <a:spLocks noChangeArrowheads="1"/>
            </p:cNvSpPr>
            <p:nvPr/>
          </p:nvSpPr>
          <p:spPr bwMode="auto">
            <a:xfrm>
              <a:off x="-74574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2.5 </a:t>
              </a:r>
              <a:r>
                <a:rPr lang="zh-CN" altLang="en-US" sz="3600" b="1" dirty="0">
                  <a:latin typeface="Times New Roman" panose="02020603050405020304" pitchFamily="18" charset="0"/>
                  <a:ea typeface="黑体" panose="02010609060101010101" pitchFamily="49" charset="-122"/>
                </a:rPr>
                <a:t>集合</a:t>
              </a:r>
            </a:p>
          </p:txBody>
        </p:sp>
        <p:grpSp>
          <p:nvGrpSpPr>
            <p:cNvPr id="9" name="组合 8"/>
            <p:cNvGrpSpPr/>
            <p:nvPr/>
          </p:nvGrpSpPr>
          <p:grpSpPr>
            <a:xfrm>
              <a:off x="541440" y="96425"/>
              <a:ext cx="792093" cy="651756"/>
              <a:chOff x="541440" y="96425"/>
              <a:chExt cx="792093" cy="651756"/>
            </a:xfrm>
          </p:grpSpPr>
          <p:sp>
            <p:nvSpPr>
              <p:cNvPr id="10" name="Freeform 5"/>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1" name="图片 10"/>
              <p:cNvPicPr>
                <a:picLocks noChangeAspect="1"/>
              </p:cNvPicPr>
              <p:nvPr/>
            </p:nvPicPr>
            <p:blipFill>
              <a:blip r:embed="rId2"/>
              <a:stretch>
                <a:fillRect/>
              </a:stretch>
            </p:blipFill>
            <p:spPr>
              <a:xfrm>
                <a:off x="734178" y="272894"/>
                <a:ext cx="404824" cy="335225"/>
              </a:xfrm>
              <a:prstGeom prst="rect">
                <a:avLst/>
              </a:prstGeom>
            </p:spPr>
          </p:pic>
        </p:grpSp>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t>75</a:t>
            </a:fld>
            <a:endParaRPr lang="zh-CN" altLang="en-US" dirty="0"/>
          </a:p>
        </p:txBody>
      </p:sp>
      <p:graphicFrame>
        <p:nvGraphicFramePr>
          <p:cNvPr id="5" name="表格 4"/>
          <p:cNvGraphicFramePr>
            <a:graphicFrameLocks noGrp="1"/>
          </p:cNvGraphicFramePr>
          <p:nvPr/>
        </p:nvGraphicFramePr>
        <p:xfrm>
          <a:off x="925740" y="1484784"/>
          <a:ext cx="7280275" cy="4120866"/>
        </p:xfrm>
        <a:graphic>
          <a:graphicData uri="http://schemas.openxmlformats.org/drawingml/2006/table">
            <a:tbl>
              <a:tblPr/>
              <a:tblGrid>
                <a:gridCol w="2698750">
                  <a:extLst>
                    <a:ext uri="{9D8B030D-6E8A-4147-A177-3AD203B41FA5}">
                      <a16:colId xmlns:a16="http://schemas.microsoft.com/office/drawing/2014/main" val="20000"/>
                    </a:ext>
                  </a:extLst>
                </a:gridCol>
                <a:gridCol w="4581525">
                  <a:extLst>
                    <a:ext uri="{9D8B030D-6E8A-4147-A177-3AD203B41FA5}">
                      <a16:colId xmlns:a16="http://schemas.microsoft.com/office/drawing/2014/main" val="20001"/>
                    </a:ext>
                  </a:extLst>
                </a:gridCol>
              </a:tblGrid>
              <a:tr h="2943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操作符</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2943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 – T </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r>
                        <a:rPr kumimoji="0" lang="en-US"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S.difference(T)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返回一个新集合，包括在集合</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中但不在集合</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中的元素</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943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S.difference_update(T)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更新集合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，包括在集合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中但不在集合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中的元素</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943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 &amp; 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S.intersection(T)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返回一个新集合，包括同时在集合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中的元素</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943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S&amp;=T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S.intersection_update(T)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更新集合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，包括同时在集合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中的元素。</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58869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s.symmetric_difference</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返回一个新集合，包括集合</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中元素，但不包括同时在其中的元素</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2943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s.symmetric_difference_update(T)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更新集合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，包括集合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中元素，但不包括同时在其中的元素</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2943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S.union(T)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返回一个新集合，包括集合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中所有元素</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2943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S.update(T)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更新集合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，包括集合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中所有元素</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58869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S.issubset(T)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相同或</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的子集，返回</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，否则返回</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False</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，可以用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判断</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是否是</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的真子集</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58869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S&gt;=T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S.issuperset(T)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相同或</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的超集，返回</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，否则返回</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False</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，可以用</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S&gt;T</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判断</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是否是</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的真超集</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bl>
          </a:graphicData>
        </a:graphic>
      </p:graphicFrame>
      <p:sp>
        <p:nvSpPr>
          <p:cNvPr id="6" name="矩形 1"/>
          <p:cNvSpPr>
            <a:spLocks noChangeArrowheads="1"/>
          </p:cNvSpPr>
          <p:nvPr/>
        </p:nvSpPr>
        <p:spPr bwMode="auto">
          <a:xfrm>
            <a:off x="530590" y="984983"/>
            <a:ext cx="3754554" cy="461665"/>
          </a:xfrm>
          <a:prstGeom prst="rect">
            <a:avLst/>
          </a:prstGeom>
          <a:noFill/>
          <a:ln w="9525">
            <a:noFill/>
            <a:miter lim="800000"/>
          </a:ln>
        </p:spPr>
        <p:txBody>
          <a:bodyPr wrap="none">
            <a:spAutoFit/>
          </a:bodyPr>
          <a:lstStyle/>
          <a:p>
            <a:pPr marL="342900" indent="-342900">
              <a:buClr>
                <a:srgbClr val="FF0000"/>
              </a:buClr>
              <a:buFont typeface="Wingdings" panose="05000000000000000000" pitchFamily="2" charset="2"/>
              <a:buChar char="Ø"/>
            </a:pPr>
            <a:r>
              <a:rPr lang="zh-CN" altLang="zh-CN" sz="2400" b="1" dirty="0">
                <a:latin typeface="Times New Roman" panose="02020603050405020304" pitchFamily="18" charset="0"/>
                <a:ea typeface="仿宋" panose="02010609060101010101" pitchFamily="49" charset="-122"/>
              </a:rPr>
              <a:t>集合类型有</a:t>
            </a:r>
            <a:r>
              <a:rPr lang="en-US" altLang="zh-CN" sz="2400" b="1" dirty="0">
                <a:latin typeface="Times New Roman" panose="02020603050405020304" pitchFamily="18" charset="0"/>
                <a:ea typeface="仿宋" panose="02010609060101010101" pitchFamily="49" charset="-122"/>
              </a:rPr>
              <a:t>10</a:t>
            </a:r>
            <a:r>
              <a:rPr lang="zh-CN" altLang="zh-CN" sz="2400" b="1" dirty="0">
                <a:latin typeface="Times New Roman" panose="02020603050405020304" pitchFamily="18" charset="0"/>
                <a:ea typeface="仿宋" panose="02010609060101010101" pitchFamily="49" charset="-122"/>
              </a:rPr>
              <a:t>个操作符 </a:t>
            </a:r>
            <a:endParaRPr lang="zh-CN" altLang="en-US" sz="2400" b="1" dirty="0">
              <a:latin typeface="Times New Roman" panose="02020603050405020304" pitchFamily="18" charset="0"/>
              <a:ea typeface="仿宋" panose="02010609060101010101" pitchFamily="49" charset="-122"/>
            </a:endParaRPr>
          </a:p>
        </p:txBody>
      </p:sp>
      <p:grpSp>
        <p:nvGrpSpPr>
          <p:cNvPr id="7" name="组合 6"/>
          <p:cNvGrpSpPr/>
          <p:nvPr/>
        </p:nvGrpSpPr>
        <p:grpSpPr>
          <a:xfrm>
            <a:off x="-756592" y="124909"/>
            <a:ext cx="6121277" cy="651944"/>
            <a:chOff x="-745742" y="96425"/>
            <a:chExt cx="6121277" cy="651944"/>
          </a:xfrm>
        </p:grpSpPr>
        <p:sp>
          <p:nvSpPr>
            <p:cNvPr id="8" name="TextBox 6"/>
            <p:cNvSpPr txBox="1">
              <a:spLocks noChangeArrowheads="1"/>
            </p:cNvSpPr>
            <p:nvPr/>
          </p:nvSpPr>
          <p:spPr bwMode="auto">
            <a:xfrm>
              <a:off x="-74574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2.5 </a:t>
              </a:r>
              <a:r>
                <a:rPr lang="zh-CN" altLang="en-US" sz="3600" b="1" dirty="0">
                  <a:latin typeface="Times New Roman" panose="02020603050405020304" pitchFamily="18" charset="0"/>
                  <a:ea typeface="黑体" panose="02010609060101010101" pitchFamily="49" charset="-122"/>
                </a:rPr>
                <a:t>集合</a:t>
              </a:r>
            </a:p>
          </p:txBody>
        </p:sp>
        <p:grpSp>
          <p:nvGrpSpPr>
            <p:cNvPr id="9" name="组合 8"/>
            <p:cNvGrpSpPr/>
            <p:nvPr/>
          </p:nvGrpSpPr>
          <p:grpSpPr>
            <a:xfrm>
              <a:off x="541440" y="96425"/>
              <a:ext cx="792093" cy="651756"/>
              <a:chOff x="541440" y="96425"/>
              <a:chExt cx="792093" cy="651756"/>
            </a:xfrm>
          </p:grpSpPr>
          <p:sp>
            <p:nvSpPr>
              <p:cNvPr id="10" name="Freeform 5"/>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1" name="图片 10"/>
              <p:cNvPicPr>
                <a:picLocks noChangeAspect="1"/>
              </p:cNvPicPr>
              <p:nvPr/>
            </p:nvPicPr>
            <p:blipFill>
              <a:blip r:embed="rId3"/>
              <a:stretch>
                <a:fillRect/>
              </a:stretch>
            </p:blipFill>
            <p:spPr>
              <a:xfrm>
                <a:off x="734178" y="272894"/>
                <a:ext cx="404824" cy="335225"/>
              </a:xfrm>
              <a:prstGeom prst="rect">
                <a:avLst/>
              </a:prstGeom>
            </p:spPr>
          </p:pic>
        </p:grpSp>
      </p:grpSp>
      <p:sp>
        <p:nvSpPr>
          <p:cNvPr id="12" name="矩形 11"/>
          <p:cNvSpPr/>
          <p:nvPr/>
        </p:nvSpPr>
        <p:spPr>
          <a:xfrm>
            <a:off x="1117823" y="5555332"/>
            <a:ext cx="4572000" cy="1077218"/>
          </a:xfrm>
          <a:prstGeom prst="rect">
            <a:avLst/>
          </a:prstGeom>
        </p:spPr>
        <p:txBody>
          <a:bodyPr>
            <a:spAutoFit/>
          </a:bodyPr>
          <a:lstStyle/>
          <a:p>
            <a:r>
              <a:rPr lang="zh-CN" altLang="en-US" sz="1600" dirty="0">
                <a:latin typeface="Consolas" panose="020B0609020204030204" charset="0"/>
                <a:ea typeface="仿宋" panose="02010609060101010101" pitchFamily="49" charset="-122"/>
              </a:rPr>
              <a:t>&gt;&gt;&gt; s = set((1,2,3))</a:t>
            </a:r>
          </a:p>
          <a:p>
            <a:r>
              <a:rPr lang="zh-CN" altLang="en-US" sz="1600" dirty="0">
                <a:latin typeface="Consolas" panose="020B0609020204030204" charset="0"/>
                <a:ea typeface="仿宋" panose="02010609060101010101" pitchFamily="49" charset="-122"/>
              </a:rPr>
              <a:t>&gt;&gt;&gt; t = set((2,3,4))</a:t>
            </a:r>
          </a:p>
          <a:p>
            <a:r>
              <a:rPr lang="zh-CN" altLang="en-US" sz="1600" dirty="0">
                <a:latin typeface="Consolas" panose="020B0609020204030204" charset="0"/>
                <a:ea typeface="仿宋" panose="02010609060101010101" pitchFamily="49" charset="-122"/>
              </a:rPr>
              <a:t>&gt;&gt;&gt; s &amp; t, s.intersection(t)</a:t>
            </a:r>
          </a:p>
          <a:p>
            <a:r>
              <a:rPr lang="zh-CN" altLang="en-US" sz="1600" dirty="0">
                <a:solidFill>
                  <a:srgbClr val="0000FF"/>
                </a:solidFill>
                <a:latin typeface="Consolas" panose="020B0609020204030204" charset="0"/>
                <a:ea typeface="仿宋" panose="02010609060101010101" pitchFamily="49" charset="-122"/>
              </a:rPr>
              <a:t>({2, 3}, {2, 3})</a:t>
            </a:r>
          </a:p>
        </p:txBody>
      </p:sp>
      <p:sp>
        <p:nvSpPr>
          <p:cNvPr id="13" name="矩形 12"/>
          <p:cNvSpPr/>
          <p:nvPr/>
        </p:nvSpPr>
        <p:spPr>
          <a:xfrm>
            <a:off x="5220072" y="5793092"/>
            <a:ext cx="4572000" cy="861774"/>
          </a:xfrm>
          <a:prstGeom prst="rect">
            <a:avLst/>
          </a:prstGeom>
        </p:spPr>
        <p:txBody>
          <a:bodyPr>
            <a:spAutoFit/>
          </a:bodyPr>
          <a:lstStyle/>
          <a:p>
            <a:r>
              <a:rPr lang="zh-CN" altLang="en-US" sz="1600" dirty="0">
                <a:latin typeface="Consolas" panose="020B0609020204030204" charset="0"/>
                <a:ea typeface="仿宋" panose="02010609060101010101" pitchFamily="49" charset="-122"/>
              </a:rPr>
              <a:t>&gt;&gt;&gt; s -= t</a:t>
            </a:r>
          </a:p>
          <a:p>
            <a:r>
              <a:rPr lang="zh-CN" altLang="en-US" sz="1600" dirty="0">
                <a:latin typeface="Consolas" panose="020B0609020204030204" charset="0"/>
                <a:ea typeface="仿宋" panose="02010609060101010101" pitchFamily="49" charset="-122"/>
              </a:rPr>
              <a:t>&gt;&gt;&gt; print(s,t)</a:t>
            </a:r>
          </a:p>
          <a:p>
            <a:r>
              <a:rPr lang="zh-CN" altLang="en-US" sz="1600" dirty="0">
                <a:solidFill>
                  <a:srgbClr val="0000FF"/>
                </a:solidFill>
                <a:latin typeface="Consolas" panose="020B0609020204030204" charset="0"/>
                <a:ea typeface="仿宋" panose="02010609060101010101" pitchFamily="49" charset="-122"/>
              </a:rPr>
              <a:t>{1} {2, 3, 4}</a:t>
            </a:r>
          </a:p>
        </p:txBody>
      </p:sp>
      <p:pic>
        <p:nvPicPr>
          <p:cNvPr id="2" name="图片 1"/>
          <p:cNvPicPr>
            <a:picLocks noChangeAspect="1"/>
          </p:cNvPicPr>
          <p:nvPr/>
        </p:nvPicPr>
        <p:blipFill>
          <a:blip r:embed="rId4"/>
          <a:stretch>
            <a:fillRect/>
          </a:stretch>
        </p:blipFill>
        <p:spPr>
          <a:xfrm>
            <a:off x="7956376" y="5888698"/>
            <a:ext cx="612649" cy="670561"/>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3"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标题 1"/>
          <p:cNvSpPr>
            <a:spLocks noGrp="1"/>
          </p:cNvSpPr>
          <p:nvPr>
            <p:ph type="title"/>
          </p:nvPr>
        </p:nvSpPr>
        <p:spPr>
          <a:xfrm>
            <a:off x="478954" y="705848"/>
            <a:ext cx="9124315" cy="951865"/>
          </a:xfrm>
        </p:spPr>
        <p:txBody>
          <a:bodyPr anchor="ctr">
            <a:normAutofit/>
          </a:bodyPr>
          <a:lstStyle/>
          <a:p>
            <a:pPr marL="342900" indent="-342900">
              <a:buClr>
                <a:srgbClr val="FF0000"/>
              </a:buClr>
              <a:buFont typeface="Wingdings" panose="05000000000000000000" pitchFamily="2" charset="2"/>
              <a:buChar char="Ø"/>
            </a:pPr>
            <a:r>
              <a:rPr lang="zh-CN" altLang="en-US" sz="2400" dirty="0">
                <a:latin typeface="Times New Roman" panose="02020603050405020304" pitchFamily="18" charset="0"/>
                <a:ea typeface="仿宋" panose="02010609060101010101" pitchFamily="49" charset="-122"/>
                <a:cs typeface="+mn-cs"/>
              </a:rPr>
              <a:t>集合运用案例</a:t>
            </a:r>
          </a:p>
        </p:txBody>
      </p:sp>
      <p:sp>
        <p:nvSpPr>
          <p:cNvPr id="3" name="内容占位符 2"/>
          <p:cNvSpPr>
            <a:spLocks noGrp="1"/>
          </p:cNvSpPr>
          <p:nvPr>
            <p:ph idx="1"/>
          </p:nvPr>
        </p:nvSpPr>
        <p:spPr>
          <a:xfrm>
            <a:off x="683568" y="1412776"/>
            <a:ext cx="8229600" cy="4678451"/>
          </a:xfrm>
        </p:spPr>
        <p:txBody>
          <a:bodyPr/>
          <a:lstStyle/>
          <a:p>
            <a:pPr fontAlgn="base">
              <a:buClr>
                <a:srgbClr val="FF0000"/>
              </a:buClr>
              <a:buFont typeface="Wingdings" panose="05000000000000000000" pitchFamily="2" charset="2"/>
              <a:buChar char="ü"/>
            </a:pPr>
            <a:r>
              <a:rPr lang="zh-CN" altLang="en-US" sz="1800" b="1" noProof="1"/>
              <a:t>例</a:t>
            </a:r>
            <a:r>
              <a:rPr lang="en-US" altLang="zh-CN" sz="1800" b="1" noProof="1"/>
              <a:t>: </a:t>
            </a:r>
            <a:r>
              <a:rPr lang="zh-CN" altLang="en-US" sz="1800" b="1" noProof="1"/>
              <a:t> 生成不重复随机数的效率比较。</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76</a:t>
            </a:fld>
            <a:endParaRPr lang="zh-CN" altLang="en-US" dirty="0"/>
          </a:p>
        </p:txBody>
      </p:sp>
      <p:sp>
        <p:nvSpPr>
          <p:cNvPr id="4" name="矩形 3"/>
          <p:cNvSpPr/>
          <p:nvPr/>
        </p:nvSpPr>
        <p:spPr>
          <a:xfrm>
            <a:off x="251520" y="1556792"/>
            <a:ext cx="5245174" cy="3000821"/>
          </a:xfrm>
          <a:prstGeom prst="rect">
            <a:avLst/>
          </a:prstGeom>
        </p:spPr>
        <p:txBody>
          <a:bodyPr wrap="square">
            <a:spAutoFit/>
          </a:bodyPr>
          <a:lstStyle/>
          <a:p>
            <a:pPr marL="0" indent="0">
              <a:lnSpc>
                <a:spcPct val="90000"/>
              </a:lnSpc>
              <a:spcBef>
                <a:spcPts val="0"/>
              </a:spcBef>
              <a:buNone/>
            </a:pPr>
            <a:endParaRPr lang="zh-CN" altLang="en-US" sz="1400" noProof="1"/>
          </a:p>
          <a:p>
            <a:pPr marL="0" indent="0">
              <a:lnSpc>
                <a:spcPct val="90000"/>
              </a:lnSpc>
              <a:spcBef>
                <a:spcPts val="0"/>
              </a:spcBef>
              <a:buNone/>
            </a:pPr>
            <a:r>
              <a:rPr lang="zh-CN" altLang="en-US" sz="1400" noProof="1">
                <a:solidFill>
                  <a:srgbClr val="0000FF"/>
                </a:solidFill>
                <a:latin typeface="Consolas" panose="020B0609020204030204" charset="0"/>
              </a:rPr>
              <a:t>import</a:t>
            </a:r>
            <a:r>
              <a:rPr lang="zh-CN" altLang="en-US" sz="1400" noProof="1">
                <a:latin typeface="Consolas" panose="020B0609020204030204" charset="0"/>
              </a:rPr>
              <a:t> random</a:t>
            </a:r>
          </a:p>
          <a:p>
            <a:pPr marL="0" indent="0">
              <a:lnSpc>
                <a:spcPct val="90000"/>
              </a:lnSpc>
              <a:spcBef>
                <a:spcPts val="0"/>
              </a:spcBef>
              <a:buNone/>
            </a:pPr>
            <a:r>
              <a:rPr lang="zh-CN" altLang="en-US" sz="1400" noProof="1">
                <a:solidFill>
                  <a:srgbClr val="0000FF"/>
                </a:solidFill>
                <a:latin typeface="Consolas" panose="020B0609020204030204" charset="0"/>
              </a:rPr>
              <a:t>import</a:t>
            </a:r>
            <a:r>
              <a:rPr lang="zh-CN" altLang="en-US" sz="1400" noProof="1">
                <a:latin typeface="Consolas" panose="020B0609020204030204" charset="0"/>
              </a:rPr>
              <a:t> time</a:t>
            </a:r>
          </a:p>
          <a:p>
            <a:pPr marL="0" indent="0">
              <a:lnSpc>
                <a:spcPct val="90000"/>
              </a:lnSpc>
              <a:spcBef>
                <a:spcPts val="0"/>
              </a:spcBef>
              <a:buNone/>
            </a:pPr>
            <a:endParaRPr lang="zh-CN" altLang="en-US" sz="1400" noProof="1">
              <a:latin typeface="Consolas" panose="020B0609020204030204" charset="0"/>
            </a:endParaRPr>
          </a:p>
          <a:p>
            <a:pPr marL="0" indent="0">
              <a:lnSpc>
                <a:spcPct val="90000"/>
              </a:lnSpc>
              <a:spcBef>
                <a:spcPts val="0"/>
              </a:spcBef>
              <a:buNone/>
            </a:pPr>
            <a:r>
              <a:rPr lang="zh-CN" altLang="en-US" sz="1400" noProof="1">
                <a:solidFill>
                  <a:srgbClr val="0000FF"/>
                </a:solidFill>
                <a:latin typeface="Consolas" panose="020B0609020204030204" charset="0"/>
              </a:rPr>
              <a:t>def</a:t>
            </a:r>
            <a:r>
              <a:rPr lang="zh-CN" altLang="en-US" sz="1400" noProof="1">
                <a:latin typeface="Consolas" panose="020B0609020204030204" charset="0"/>
              </a:rPr>
              <a:t> RandomNumbers</a:t>
            </a:r>
            <a:r>
              <a:rPr lang="en-US" altLang="zh-CN" sz="1400" noProof="1">
                <a:latin typeface="Consolas" panose="020B0609020204030204" charset="0"/>
              </a:rPr>
              <a:t>ByList</a:t>
            </a:r>
            <a:r>
              <a:rPr lang="zh-CN" altLang="en-US" sz="1400" noProof="1">
                <a:latin typeface="Consolas" panose="020B0609020204030204" charset="0"/>
              </a:rPr>
              <a:t>(number, start, end):</a:t>
            </a:r>
          </a:p>
          <a:p>
            <a:pPr marL="0" indent="0">
              <a:lnSpc>
                <a:spcPct val="90000"/>
              </a:lnSpc>
              <a:spcBef>
                <a:spcPts val="0"/>
              </a:spcBef>
              <a:buNone/>
            </a:pPr>
            <a:r>
              <a:rPr lang="zh-CN" altLang="en-US" sz="1400" noProof="1">
                <a:latin typeface="Consolas" panose="020B0609020204030204" charset="0"/>
              </a:rPr>
              <a:t>    data = </a:t>
            </a:r>
            <a:r>
              <a:rPr lang="zh-CN" altLang="en-US" sz="1400" noProof="1">
                <a:solidFill>
                  <a:srgbClr val="0000FF"/>
                </a:solidFill>
                <a:latin typeface="Consolas" panose="020B0609020204030204" charset="0"/>
              </a:rPr>
              <a:t>[]</a:t>
            </a:r>
          </a:p>
          <a:p>
            <a:pPr marL="0" indent="0">
              <a:lnSpc>
                <a:spcPct val="90000"/>
              </a:lnSpc>
              <a:spcBef>
                <a:spcPts val="0"/>
              </a:spcBef>
              <a:buNone/>
            </a:pPr>
            <a:r>
              <a:rPr lang="zh-CN" altLang="en-US" sz="1400" noProof="1">
                <a:latin typeface="Consolas" panose="020B0609020204030204" charset="0"/>
              </a:rPr>
              <a:t>    n = 0</a:t>
            </a:r>
          </a:p>
          <a:p>
            <a:pPr marL="0" indent="0">
              <a:lnSpc>
                <a:spcPct val="90000"/>
              </a:lnSpc>
              <a:spcBef>
                <a:spcPts val="0"/>
              </a:spcBef>
              <a:buNone/>
            </a:pPr>
            <a:r>
              <a:rPr lang="zh-CN" altLang="en-US" sz="1400" noProof="1">
                <a:latin typeface="Consolas" panose="020B0609020204030204" charset="0"/>
              </a:rPr>
              <a:t>    </a:t>
            </a:r>
            <a:r>
              <a:rPr lang="zh-CN" altLang="en-US" sz="1400" noProof="1">
                <a:solidFill>
                  <a:srgbClr val="0000FF"/>
                </a:solidFill>
                <a:latin typeface="Consolas" panose="020B0609020204030204" charset="0"/>
              </a:rPr>
              <a:t>while</a:t>
            </a:r>
            <a:r>
              <a:rPr lang="zh-CN" altLang="en-US" sz="1400" noProof="1">
                <a:latin typeface="Consolas" panose="020B0609020204030204" charset="0"/>
              </a:rPr>
              <a:t> True:</a:t>
            </a:r>
          </a:p>
          <a:p>
            <a:pPr marL="0" indent="0">
              <a:lnSpc>
                <a:spcPct val="90000"/>
              </a:lnSpc>
              <a:spcBef>
                <a:spcPts val="0"/>
              </a:spcBef>
              <a:buNone/>
            </a:pPr>
            <a:r>
              <a:rPr lang="zh-CN" altLang="en-US" sz="1400" noProof="1">
                <a:latin typeface="Consolas" panose="020B0609020204030204" charset="0"/>
              </a:rPr>
              <a:t>        element = random.randint(start, end)</a:t>
            </a:r>
          </a:p>
          <a:p>
            <a:pPr marL="0" indent="0">
              <a:lnSpc>
                <a:spcPct val="90000"/>
              </a:lnSpc>
              <a:spcBef>
                <a:spcPts val="0"/>
              </a:spcBef>
              <a:buNone/>
            </a:pPr>
            <a:r>
              <a:rPr lang="zh-CN" altLang="en-US" sz="1400" noProof="1">
                <a:latin typeface="Consolas" panose="020B0609020204030204" charset="0"/>
              </a:rPr>
              <a:t>        </a:t>
            </a:r>
            <a:r>
              <a:rPr lang="zh-CN" altLang="en-US" sz="1400" noProof="1">
                <a:solidFill>
                  <a:srgbClr val="0000FF"/>
                </a:solidFill>
                <a:latin typeface="Consolas" panose="020B0609020204030204" charset="0"/>
              </a:rPr>
              <a:t>if</a:t>
            </a:r>
            <a:r>
              <a:rPr lang="zh-CN" altLang="en-US" sz="1400" noProof="1">
                <a:latin typeface="Consolas" panose="020B0609020204030204" charset="0"/>
              </a:rPr>
              <a:t> element </a:t>
            </a:r>
            <a:r>
              <a:rPr lang="zh-CN" altLang="en-US" sz="1400" noProof="1">
                <a:solidFill>
                  <a:srgbClr val="0000FF"/>
                </a:solidFill>
                <a:latin typeface="Consolas" panose="020B0609020204030204" charset="0"/>
              </a:rPr>
              <a:t>not in </a:t>
            </a:r>
            <a:r>
              <a:rPr lang="zh-CN" altLang="en-US" sz="1400" noProof="1">
                <a:latin typeface="Consolas" panose="020B0609020204030204" charset="0"/>
              </a:rPr>
              <a:t>data:</a:t>
            </a:r>
          </a:p>
          <a:p>
            <a:pPr marL="0" indent="0">
              <a:lnSpc>
                <a:spcPct val="90000"/>
              </a:lnSpc>
              <a:spcBef>
                <a:spcPts val="0"/>
              </a:spcBef>
              <a:buNone/>
            </a:pPr>
            <a:r>
              <a:rPr lang="zh-CN" altLang="en-US" sz="1400" noProof="1">
                <a:latin typeface="Consolas" panose="020B0609020204030204" charset="0"/>
              </a:rPr>
              <a:t>            data.append(element)</a:t>
            </a:r>
          </a:p>
          <a:p>
            <a:pPr marL="0" indent="0">
              <a:lnSpc>
                <a:spcPct val="90000"/>
              </a:lnSpc>
              <a:spcBef>
                <a:spcPts val="0"/>
              </a:spcBef>
              <a:buNone/>
            </a:pPr>
            <a:r>
              <a:rPr lang="zh-CN" altLang="en-US" sz="1400" noProof="1">
                <a:latin typeface="Consolas" panose="020B0609020204030204" charset="0"/>
              </a:rPr>
              <a:t>            n += 1</a:t>
            </a:r>
          </a:p>
          <a:p>
            <a:pPr marL="0" indent="0">
              <a:lnSpc>
                <a:spcPct val="90000"/>
              </a:lnSpc>
              <a:spcBef>
                <a:spcPts val="0"/>
              </a:spcBef>
              <a:buNone/>
            </a:pPr>
            <a:r>
              <a:rPr lang="zh-CN" altLang="en-US" sz="1400" noProof="1">
                <a:latin typeface="Consolas" panose="020B0609020204030204" charset="0"/>
              </a:rPr>
              <a:t>        </a:t>
            </a:r>
            <a:r>
              <a:rPr lang="zh-CN" altLang="en-US" sz="1400" noProof="1">
                <a:solidFill>
                  <a:srgbClr val="0000FF"/>
                </a:solidFill>
                <a:latin typeface="Consolas" panose="020B0609020204030204" charset="0"/>
              </a:rPr>
              <a:t>if</a:t>
            </a:r>
            <a:r>
              <a:rPr lang="zh-CN" altLang="en-US" sz="1400" noProof="1">
                <a:latin typeface="Consolas" panose="020B0609020204030204" charset="0"/>
              </a:rPr>
              <a:t> n == number:</a:t>
            </a:r>
          </a:p>
          <a:p>
            <a:pPr marL="0" indent="0">
              <a:lnSpc>
                <a:spcPct val="90000"/>
              </a:lnSpc>
              <a:spcBef>
                <a:spcPts val="0"/>
              </a:spcBef>
              <a:buNone/>
            </a:pPr>
            <a:r>
              <a:rPr lang="zh-CN" altLang="en-US" sz="1400" noProof="1">
                <a:latin typeface="Consolas" panose="020B0609020204030204" charset="0"/>
              </a:rPr>
              <a:t>            break</a:t>
            </a:r>
          </a:p>
          <a:p>
            <a:pPr marL="0" indent="0">
              <a:lnSpc>
                <a:spcPct val="90000"/>
              </a:lnSpc>
              <a:spcBef>
                <a:spcPts val="0"/>
              </a:spcBef>
              <a:buNone/>
            </a:pPr>
            <a:r>
              <a:rPr lang="zh-CN" altLang="en-US" sz="1400" noProof="1">
                <a:latin typeface="Consolas" panose="020B0609020204030204" charset="0"/>
              </a:rPr>
              <a:t>    </a:t>
            </a:r>
            <a:r>
              <a:rPr lang="zh-CN" altLang="en-US" sz="1400" noProof="1">
                <a:solidFill>
                  <a:srgbClr val="0000FF"/>
                </a:solidFill>
                <a:latin typeface="Consolas" panose="020B0609020204030204" charset="0"/>
              </a:rPr>
              <a:t>return</a:t>
            </a:r>
            <a:r>
              <a:rPr lang="zh-CN" altLang="en-US" sz="1400" noProof="1">
                <a:latin typeface="Consolas" panose="020B0609020204030204" charset="0"/>
              </a:rPr>
              <a:t> data</a:t>
            </a:r>
          </a:p>
        </p:txBody>
      </p:sp>
      <p:sp>
        <p:nvSpPr>
          <p:cNvPr id="7" name="内容占位符 2"/>
          <p:cNvSpPr txBox="1"/>
          <p:nvPr/>
        </p:nvSpPr>
        <p:spPr bwMode="auto">
          <a:xfrm>
            <a:off x="4766400" y="2256003"/>
            <a:ext cx="8229600" cy="5660926"/>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SzPct val="90000"/>
              <a:buFont typeface="Arial" panose="020B0604020202020204" pitchFamily="34" charset="0"/>
              <a:buNone/>
            </a:pPr>
            <a:r>
              <a:rPr lang="zh-CN" altLang="en-US" sz="1350" dirty="0">
                <a:solidFill>
                  <a:srgbClr val="0000FF"/>
                </a:solidFill>
                <a:latin typeface="Consolas" panose="020B0609020204030204" charset="0"/>
              </a:rPr>
              <a:t>def</a:t>
            </a:r>
            <a:r>
              <a:rPr lang="zh-CN" altLang="en-US" sz="1350" dirty="0">
                <a:latin typeface="Consolas" panose="020B0609020204030204" charset="0"/>
              </a:rPr>
              <a:t> RandomNumbers</a:t>
            </a:r>
            <a:r>
              <a:rPr lang="en-US" altLang="zh-CN" sz="1350" dirty="0" err="1">
                <a:latin typeface="Consolas" panose="020B0609020204030204" charset="0"/>
              </a:rPr>
              <a:t>BySet</a:t>
            </a:r>
            <a:r>
              <a:rPr lang="zh-CN" altLang="en-US" sz="1350" dirty="0">
                <a:latin typeface="Consolas" panose="020B0609020204030204" charset="0"/>
              </a:rPr>
              <a:t>(number, start, end):</a:t>
            </a:r>
          </a:p>
          <a:p>
            <a:pPr marL="0" indent="0">
              <a:buSzPct val="90000"/>
              <a:buFont typeface="Arial" panose="020B0604020202020204" pitchFamily="34" charset="0"/>
              <a:buNone/>
            </a:pPr>
            <a:r>
              <a:rPr lang="zh-CN" altLang="en-US" sz="1350" dirty="0">
                <a:latin typeface="Consolas" panose="020B0609020204030204" charset="0"/>
              </a:rPr>
              <a:t>    data = </a:t>
            </a:r>
            <a:r>
              <a:rPr lang="zh-CN" altLang="en-US" sz="1350" dirty="0">
                <a:solidFill>
                  <a:srgbClr val="0000FF"/>
                </a:solidFill>
                <a:latin typeface="Consolas" panose="020B0609020204030204" charset="0"/>
              </a:rPr>
              <a:t>set()</a:t>
            </a:r>
          </a:p>
          <a:p>
            <a:pPr marL="0" indent="0">
              <a:buSzPct val="90000"/>
              <a:buFont typeface="Arial" panose="020B0604020202020204" pitchFamily="34" charset="0"/>
              <a:buNone/>
            </a:pPr>
            <a:r>
              <a:rPr lang="zh-CN" altLang="en-US" sz="1350" dirty="0">
                <a:latin typeface="Consolas" panose="020B0609020204030204" charset="0"/>
              </a:rPr>
              <a:t>    </a:t>
            </a:r>
            <a:r>
              <a:rPr lang="zh-CN" altLang="en-US" sz="1350" dirty="0">
                <a:solidFill>
                  <a:srgbClr val="0000FF"/>
                </a:solidFill>
                <a:latin typeface="Consolas" panose="020B0609020204030204" charset="0"/>
              </a:rPr>
              <a:t>while</a:t>
            </a:r>
            <a:r>
              <a:rPr lang="zh-CN" altLang="en-US" sz="1350" dirty="0">
                <a:latin typeface="Consolas" panose="020B0609020204030204" charset="0"/>
              </a:rPr>
              <a:t> True:</a:t>
            </a:r>
          </a:p>
          <a:p>
            <a:pPr marL="0" indent="0">
              <a:buSzPct val="90000"/>
              <a:buFont typeface="Arial" panose="020B0604020202020204" pitchFamily="34" charset="0"/>
              <a:buNone/>
            </a:pPr>
            <a:r>
              <a:rPr lang="zh-CN" altLang="en-US" sz="1350" dirty="0">
                <a:latin typeface="Consolas" panose="020B0609020204030204" charset="0"/>
              </a:rPr>
              <a:t>        data.add(random.randint(start, end))</a:t>
            </a:r>
          </a:p>
          <a:p>
            <a:pPr marL="0" indent="0">
              <a:buSzPct val="90000"/>
              <a:buFont typeface="Arial" panose="020B0604020202020204" pitchFamily="34" charset="0"/>
              <a:buNone/>
            </a:pPr>
            <a:r>
              <a:rPr lang="zh-CN" altLang="en-US" sz="1350" dirty="0">
                <a:latin typeface="Consolas" panose="020B0609020204030204" charset="0"/>
              </a:rPr>
              <a:t>        </a:t>
            </a:r>
            <a:r>
              <a:rPr lang="zh-CN" altLang="en-US" sz="1350" dirty="0">
                <a:solidFill>
                  <a:srgbClr val="0000FF"/>
                </a:solidFill>
                <a:latin typeface="Consolas" panose="020B0609020204030204" charset="0"/>
              </a:rPr>
              <a:t>if</a:t>
            </a:r>
            <a:r>
              <a:rPr lang="zh-CN" altLang="en-US" sz="1350" dirty="0">
                <a:latin typeface="Consolas" panose="020B0609020204030204" charset="0"/>
              </a:rPr>
              <a:t> len(data) == number:</a:t>
            </a:r>
          </a:p>
          <a:p>
            <a:pPr marL="0" indent="0">
              <a:buSzPct val="90000"/>
              <a:buFont typeface="Arial" panose="020B0604020202020204" pitchFamily="34" charset="0"/>
              <a:buNone/>
            </a:pPr>
            <a:r>
              <a:rPr lang="zh-CN" altLang="en-US" sz="1350" dirty="0">
                <a:latin typeface="Consolas" panose="020B0609020204030204" charset="0"/>
              </a:rPr>
              <a:t>            </a:t>
            </a:r>
            <a:r>
              <a:rPr lang="zh-CN" altLang="en-US" sz="1350" dirty="0">
                <a:solidFill>
                  <a:srgbClr val="0000FF"/>
                </a:solidFill>
                <a:latin typeface="Consolas" panose="020B0609020204030204" charset="0"/>
              </a:rPr>
              <a:t>break</a:t>
            </a:r>
          </a:p>
          <a:p>
            <a:pPr marL="0" indent="0">
              <a:buSzPct val="90000"/>
              <a:buFont typeface="Arial" panose="020B0604020202020204" pitchFamily="34" charset="0"/>
              <a:buNone/>
            </a:pPr>
            <a:r>
              <a:rPr lang="zh-CN" altLang="en-US" sz="1350" dirty="0">
                <a:latin typeface="Consolas" panose="020B0609020204030204" charset="0"/>
              </a:rPr>
              <a:t>    </a:t>
            </a:r>
            <a:r>
              <a:rPr lang="zh-CN" altLang="en-US" sz="1350" dirty="0">
                <a:solidFill>
                  <a:srgbClr val="0000FF"/>
                </a:solidFill>
                <a:latin typeface="Consolas" panose="020B0609020204030204" charset="0"/>
              </a:rPr>
              <a:t>return</a:t>
            </a:r>
            <a:r>
              <a:rPr lang="zh-CN" altLang="en-US" sz="1350" dirty="0">
                <a:latin typeface="Consolas" panose="020B0609020204030204" charset="0"/>
              </a:rPr>
              <a:t> data</a:t>
            </a:r>
          </a:p>
        </p:txBody>
      </p:sp>
      <p:sp>
        <p:nvSpPr>
          <p:cNvPr id="5" name="矩形 4"/>
          <p:cNvSpPr/>
          <p:nvPr/>
        </p:nvSpPr>
        <p:spPr>
          <a:xfrm>
            <a:off x="389426" y="4778667"/>
            <a:ext cx="7433828" cy="1815882"/>
          </a:xfrm>
          <a:prstGeom prst="rect">
            <a:avLst/>
          </a:prstGeom>
        </p:spPr>
        <p:txBody>
          <a:bodyPr wrap="square">
            <a:spAutoFit/>
          </a:bodyPr>
          <a:lstStyle/>
          <a:p>
            <a:pPr marL="0" indent="0">
              <a:buSzPct val="90000"/>
              <a:buNone/>
            </a:pPr>
            <a:r>
              <a:rPr lang="zh-CN" altLang="en-US" sz="1400" dirty="0">
                <a:latin typeface="Consolas" panose="020B0609020204030204" charset="0"/>
                <a:ea typeface="仿宋" panose="02010609060101010101" pitchFamily="49" charset="-122"/>
              </a:rPr>
              <a:t>begin, end = 1, 100000</a:t>
            </a:r>
          </a:p>
          <a:p>
            <a:pPr>
              <a:buSzPct val="90000"/>
            </a:pPr>
            <a:r>
              <a:rPr lang="zh-CN" altLang="en-US" sz="1400" dirty="0">
                <a:latin typeface="Consolas" panose="020B0609020204030204" charset="0"/>
                <a:ea typeface="仿宋" panose="02010609060101010101" pitchFamily="49" charset="-122"/>
              </a:rPr>
              <a:t>num = 50000 </a:t>
            </a:r>
            <a:r>
              <a:rPr lang="zh-CN" altLang="en-US" sz="1400" dirty="0">
                <a:solidFill>
                  <a:srgbClr val="0000FF"/>
                </a:solidFill>
                <a:latin typeface="Consolas" panose="020B0609020204030204" charset="0"/>
                <a:ea typeface="仿宋" panose="02010609060101010101" pitchFamily="49" charset="-122"/>
              </a:rPr>
              <a:t># 要获取的不重复数字个数</a:t>
            </a:r>
          </a:p>
          <a:p>
            <a:pPr>
              <a:buSzPct val="90000"/>
            </a:pPr>
            <a:r>
              <a:rPr lang="zh-CN" altLang="en-US" sz="1400" dirty="0">
                <a:latin typeface="Consolas" panose="020B0609020204030204" charset="0"/>
                <a:ea typeface="仿宋" panose="02010609060101010101" pitchFamily="49" charset="-122"/>
              </a:rPr>
              <a:t>rep = 10    </a:t>
            </a:r>
            <a:r>
              <a:rPr lang="zh-CN" altLang="en-US" sz="1400" dirty="0">
                <a:solidFill>
                  <a:srgbClr val="0000FF"/>
                </a:solidFill>
                <a:latin typeface="Consolas" panose="020B0609020204030204" charset="0"/>
                <a:ea typeface="仿宋" panose="02010609060101010101" pitchFamily="49" charset="-122"/>
              </a:rPr>
              <a:t># 重复测试次数</a:t>
            </a:r>
          </a:p>
          <a:p>
            <a:pPr marL="0" indent="0">
              <a:buSzPct val="90000"/>
              <a:buNone/>
            </a:pPr>
            <a:r>
              <a:rPr lang="zh-CN" altLang="en-US" sz="1400" dirty="0">
                <a:solidFill>
                  <a:srgbClr val="0000FF"/>
                </a:solidFill>
                <a:latin typeface="Consolas" panose="020B0609020204030204" charset="0"/>
                <a:ea typeface="仿宋" panose="02010609060101010101" pitchFamily="49" charset="-122"/>
              </a:rPr>
              <a:t>for</a:t>
            </a:r>
            <a:r>
              <a:rPr lang="zh-CN" altLang="en-US" sz="1400" dirty="0">
                <a:latin typeface="Consolas" panose="020B0609020204030204" charset="0"/>
                <a:ea typeface="仿宋" panose="02010609060101010101" pitchFamily="49" charset="-122"/>
              </a:rPr>
              <a:t> ran in (RandomNumbers</a:t>
            </a:r>
            <a:r>
              <a:rPr lang="en-US" altLang="zh-CN" sz="1400" dirty="0" err="1">
                <a:latin typeface="Consolas" panose="020B0609020204030204" charset="0"/>
                <a:ea typeface="仿宋" panose="02010609060101010101" pitchFamily="49" charset="-122"/>
              </a:rPr>
              <a:t>ByList</a:t>
            </a:r>
            <a:r>
              <a:rPr lang="zh-CN" altLang="en-US" sz="1400" dirty="0">
                <a:latin typeface="Consolas" panose="020B0609020204030204" charset="0"/>
                <a:ea typeface="仿宋" panose="02010609060101010101" pitchFamily="49" charset="-122"/>
              </a:rPr>
              <a:t>, RandomNumbers</a:t>
            </a:r>
            <a:r>
              <a:rPr lang="en-US" altLang="zh-CN" sz="1400" dirty="0" err="1">
                <a:latin typeface="Consolas" panose="020B0609020204030204" charset="0"/>
                <a:ea typeface="仿宋" panose="02010609060101010101" pitchFamily="49" charset="-122"/>
              </a:rPr>
              <a:t>BySet</a:t>
            </a:r>
            <a:r>
              <a:rPr lang="zh-CN" altLang="en-US" sz="1400" dirty="0">
                <a:latin typeface="Consolas" panose="020B0609020204030204" charset="0"/>
                <a:ea typeface="仿宋" panose="02010609060101010101" pitchFamily="49" charset="-122"/>
              </a:rPr>
              <a:t>):</a:t>
            </a:r>
          </a:p>
          <a:p>
            <a:pPr marL="0" indent="0">
              <a:buSzPct val="90000"/>
              <a:buNone/>
            </a:pPr>
            <a:r>
              <a:rPr lang="zh-CN" altLang="en-US" sz="1400" dirty="0">
                <a:latin typeface="Consolas" panose="020B0609020204030204" charset="0"/>
                <a:ea typeface="仿宋" panose="02010609060101010101" pitchFamily="49" charset="-122"/>
              </a:rPr>
              <a:t>    start = time.time()</a:t>
            </a:r>
          </a:p>
          <a:p>
            <a:pPr marL="0" indent="0">
              <a:buSzPct val="90000"/>
              <a:buNone/>
            </a:pPr>
            <a:r>
              <a:rPr lang="zh-CN" altLang="en-US" sz="1400" dirty="0">
                <a:latin typeface="Consolas" panose="020B0609020204030204" charset="0"/>
                <a:ea typeface="仿宋" panose="02010609060101010101" pitchFamily="49" charset="-122"/>
              </a:rPr>
              <a:t>    </a:t>
            </a:r>
            <a:r>
              <a:rPr lang="zh-CN" altLang="en-US" sz="1400" dirty="0">
                <a:solidFill>
                  <a:srgbClr val="0000FF"/>
                </a:solidFill>
                <a:latin typeface="Consolas" panose="020B0609020204030204" charset="0"/>
                <a:ea typeface="仿宋" panose="02010609060101010101" pitchFamily="49" charset="-122"/>
              </a:rPr>
              <a:t>for</a:t>
            </a:r>
            <a:r>
              <a:rPr lang="zh-CN" altLang="en-US" sz="1400" dirty="0">
                <a:latin typeface="Consolas" panose="020B0609020204030204" charset="0"/>
                <a:ea typeface="仿宋" panose="02010609060101010101" pitchFamily="49" charset="-122"/>
              </a:rPr>
              <a:t> i in range(rep):</a:t>
            </a:r>
          </a:p>
          <a:p>
            <a:pPr marL="0" indent="0">
              <a:buSzPct val="90000"/>
              <a:buNone/>
            </a:pPr>
            <a:r>
              <a:rPr lang="zh-CN" altLang="en-US" sz="1400" dirty="0">
                <a:latin typeface="Consolas" panose="020B0609020204030204" charset="0"/>
                <a:ea typeface="仿宋" panose="02010609060101010101" pitchFamily="49" charset="-122"/>
              </a:rPr>
              <a:t>        ran(num, begin, end)</a:t>
            </a:r>
          </a:p>
          <a:p>
            <a:pPr marL="0" indent="0">
              <a:buSzPct val="90000"/>
              <a:buNone/>
            </a:pPr>
            <a:r>
              <a:rPr lang="zh-CN" altLang="en-US" sz="1400" dirty="0">
                <a:latin typeface="Consolas" panose="020B0609020204030204" charset="0"/>
                <a:ea typeface="仿宋" panose="02010609060101010101" pitchFamily="49" charset="-122"/>
              </a:rPr>
              <a:t>    </a:t>
            </a:r>
            <a:r>
              <a:rPr lang="zh-CN" altLang="en-US" sz="1400" dirty="0">
                <a:solidFill>
                  <a:srgbClr val="0000FF"/>
                </a:solidFill>
                <a:latin typeface="Consolas" panose="020B0609020204030204" charset="0"/>
                <a:ea typeface="仿宋" panose="02010609060101010101" pitchFamily="49" charset="-122"/>
              </a:rPr>
              <a:t>print</a:t>
            </a:r>
            <a:r>
              <a:rPr lang="zh-CN" altLang="en-US" sz="1400" dirty="0">
                <a:latin typeface="Consolas" panose="020B0609020204030204" charset="0"/>
                <a:ea typeface="仿宋" panose="02010609060101010101" pitchFamily="49" charset="-122"/>
              </a:rPr>
              <a:t>(ran.__name__, time.time()-start)</a:t>
            </a:r>
          </a:p>
        </p:txBody>
      </p:sp>
      <p:grpSp>
        <p:nvGrpSpPr>
          <p:cNvPr id="9" name="组合 8"/>
          <p:cNvGrpSpPr/>
          <p:nvPr/>
        </p:nvGrpSpPr>
        <p:grpSpPr>
          <a:xfrm>
            <a:off x="-756592" y="124909"/>
            <a:ext cx="6121277" cy="651944"/>
            <a:chOff x="-745742" y="96425"/>
            <a:chExt cx="6121277" cy="651944"/>
          </a:xfrm>
        </p:grpSpPr>
        <p:sp>
          <p:nvSpPr>
            <p:cNvPr id="10" name="TextBox 6"/>
            <p:cNvSpPr txBox="1">
              <a:spLocks noChangeArrowheads="1"/>
            </p:cNvSpPr>
            <p:nvPr/>
          </p:nvSpPr>
          <p:spPr bwMode="auto">
            <a:xfrm>
              <a:off x="-74574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2.5 </a:t>
              </a:r>
              <a:r>
                <a:rPr lang="zh-CN" altLang="en-US" sz="3600" b="1" dirty="0">
                  <a:latin typeface="Times New Roman" panose="02020603050405020304" pitchFamily="18" charset="0"/>
                  <a:ea typeface="黑体" panose="02010609060101010101" pitchFamily="49" charset="-122"/>
                </a:rPr>
                <a:t>集合</a:t>
              </a:r>
            </a:p>
          </p:txBody>
        </p:sp>
        <p:grpSp>
          <p:nvGrpSpPr>
            <p:cNvPr id="11" name="组合 10"/>
            <p:cNvGrpSpPr/>
            <p:nvPr/>
          </p:nvGrpSpPr>
          <p:grpSpPr>
            <a:xfrm>
              <a:off x="541440" y="96425"/>
              <a:ext cx="792093" cy="651756"/>
              <a:chOff x="541440" y="96425"/>
              <a:chExt cx="792093" cy="651756"/>
            </a:xfrm>
          </p:grpSpPr>
          <p:sp>
            <p:nvSpPr>
              <p:cNvPr id="12" name="Freeform 5"/>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3" name="图片 12"/>
              <p:cNvPicPr>
                <a:picLocks noChangeAspect="1"/>
              </p:cNvPicPr>
              <p:nvPr/>
            </p:nvPicPr>
            <p:blipFill>
              <a:blip r:embed="rId2"/>
              <a:stretch>
                <a:fillRect/>
              </a:stretch>
            </p:blipFill>
            <p:spPr>
              <a:xfrm>
                <a:off x="734178" y="272894"/>
                <a:ext cx="404824" cy="335225"/>
              </a:xfrm>
              <a:prstGeom prst="rect">
                <a:avLst/>
              </a:prstGeom>
            </p:spPr>
          </p:pic>
        </p:grpSp>
      </p:grpSp>
      <p:sp>
        <p:nvSpPr>
          <p:cNvPr id="8" name="矩形 7"/>
          <p:cNvSpPr/>
          <p:nvPr/>
        </p:nvSpPr>
        <p:spPr>
          <a:xfrm>
            <a:off x="4534633" y="4634027"/>
            <a:ext cx="4572000" cy="584775"/>
          </a:xfrm>
          <a:prstGeom prst="rect">
            <a:avLst/>
          </a:prstGeom>
        </p:spPr>
        <p:txBody>
          <a:bodyPr wrap="square">
            <a:spAutoFit/>
          </a:bodyPr>
          <a:lstStyle/>
          <a:p>
            <a:r>
              <a:rPr lang="zh-CN" altLang="en-US" sz="1600" dirty="0"/>
              <a:t>RandomNumbersByList </a:t>
            </a:r>
            <a:r>
              <a:rPr lang="zh-CN" altLang="en-US" sz="1600" dirty="0">
                <a:solidFill>
                  <a:srgbClr val="FF0000"/>
                </a:solidFill>
              </a:rPr>
              <a:t>247.10713362693787</a:t>
            </a:r>
          </a:p>
          <a:p>
            <a:r>
              <a:rPr lang="zh-CN" altLang="en-US" sz="1600" dirty="0"/>
              <a:t>RandomNumbersBySet </a:t>
            </a:r>
            <a:r>
              <a:rPr lang="zh-CN" altLang="en-US" sz="1600" dirty="0">
                <a:solidFill>
                  <a:srgbClr val="FF0000"/>
                </a:solidFill>
              </a:rPr>
              <a:t>1.2580716609954834</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7" grpId="0"/>
      <p:bldP spid="4" grpId="0"/>
      <p:bldP spid="7" grpId="0"/>
      <p:bldP spid="5" grpId="0"/>
      <p:bldP spid="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标题 98305"/>
          <p:cNvSpPr>
            <a:spLocks noGrp="1"/>
          </p:cNvSpPr>
          <p:nvPr>
            <p:ph type="title"/>
          </p:nvPr>
        </p:nvSpPr>
        <p:spPr>
          <a:xfrm>
            <a:off x="323527" y="685183"/>
            <a:ext cx="9124315" cy="951865"/>
          </a:xfrm>
        </p:spPr>
        <p:txBody>
          <a:bodyPr anchor="ctr">
            <a:normAutofit/>
          </a:bodyPr>
          <a:lstStyle/>
          <a:p>
            <a:pPr marL="342900" indent="-342900">
              <a:buClr>
                <a:srgbClr val="FF0000"/>
              </a:buClr>
              <a:buFont typeface="Wingdings" panose="05000000000000000000" pitchFamily="2" charset="2"/>
              <a:buChar char="Ø"/>
            </a:pPr>
            <a:r>
              <a:rPr lang="zh-CN" altLang="en-US" sz="2400" dirty="0">
                <a:latin typeface="Times New Roman" panose="02020603050405020304" pitchFamily="18" charset="0"/>
                <a:ea typeface="仿宋" panose="02010609060101010101" pitchFamily="49" charset="-122"/>
                <a:cs typeface="+mn-cs"/>
              </a:rPr>
              <a:t>集合推导式</a:t>
            </a:r>
            <a:r>
              <a:rPr lang="en-US" altLang="zh-CN" sz="2400" dirty="0">
                <a:latin typeface="Times New Roman" panose="02020603050405020304" pitchFamily="18" charset="0"/>
                <a:ea typeface="仿宋" panose="02010609060101010101" pitchFamily="49" charset="-122"/>
                <a:cs typeface="+mn-cs"/>
              </a:rPr>
              <a:t>(</a:t>
            </a:r>
            <a:r>
              <a:rPr lang="en-US" altLang="zh-CN" sz="2400" dirty="0">
                <a:solidFill>
                  <a:srgbClr val="0000FF"/>
                </a:solidFill>
                <a:latin typeface="Times New Roman" panose="02020603050405020304" pitchFamily="18" charset="0"/>
                <a:ea typeface="仿宋" panose="02010609060101010101" pitchFamily="49" charset="-122"/>
              </a:rPr>
              <a:t>set comprehensions</a:t>
            </a:r>
            <a:r>
              <a:rPr lang="en-US" altLang="zh-CN" sz="2400" dirty="0">
                <a:latin typeface="Times New Roman" panose="02020603050405020304" pitchFamily="18" charset="0"/>
                <a:ea typeface="仿宋" panose="02010609060101010101" pitchFamily="49" charset="-122"/>
                <a:cs typeface="+mn-cs"/>
              </a:rPr>
              <a:t>)</a:t>
            </a:r>
            <a:endParaRPr lang="zh-CN" altLang="en-US" sz="2400" dirty="0">
              <a:latin typeface="Times New Roman" panose="02020603050405020304" pitchFamily="18" charset="0"/>
              <a:ea typeface="仿宋" panose="02010609060101010101" pitchFamily="49" charset="-122"/>
              <a:cs typeface="+mn-cs"/>
            </a:endParaRPr>
          </a:p>
        </p:txBody>
      </p:sp>
      <p:sp>
        <p:nvSpPr>
          <p:cNvPr id="137218" name="文本占位符 98306"/>
          <p:cNvSpPr>
            <a:spLocks noGrp="1"/>
          </p:cNvSpPr>
          <p:nvPr>
            <p:ph idx="1"/>
          </p:nvPr>
        </p:nvSpPr>
        <p:spPr>
          <a:xfrm>
            <a:off x="641357" y="1465966"/>
            <a:ext cx="8469895" cy="4678451"/>
          </a:xfrm>
        </p:spPr>
        <p:txBody>
          <a:bodyPr anchor="t"/>
          <a:lstStyle/>
          <a:p>
            <a:pPr marL="1905" indent="-344805">
              <a:spcBef>
                <a:spcPts val="0"/>
              </a:spcBef>
              <a:buSzPct val="90000"/>
              <a:buNone/>
            </a:pPr>
            <a:r>
              <a:rPr lang="en-US" altLang="zh-CN" sz="2000" dirty="0">
                <a:latin typeface="Consolas" panose="020B0609020204030204" charset="0"/>
              </a:rPr>
              <a:t>&gt;&gt;&gt; s = {</a:t>
            </a:r>
            <a:r>
              <a:rPr lang="en-US" altLang="zh-CN" sz="2000" dirty="0" err="1">
                <a:latin typeface="Consolas" panose="020B0609020204030204" charset="0"/>
              </a:rPr>
              <a:t>x.strip</a:t>
            </a:r>
            <a:r>
              <a:rPr lang="en-US" altLang="zh-CN" sz="2000" dirty="0">
                <a:latin typeface="Consolas" panose="020B0609020204030204" charset="0"/>
              </a:rPr>
              <a:t>() for x in ('  he  ', 'she    ', '    I')}</a:t>
            </a:r>
          </a:p>
          <a:p>
            <a:pPr marL="1905" indent="-344805">
              <a:spcBef>
                <a:spcPts val="0"/>
              </a:spcBef>
              <a:buSzPct val="90000"/>
              <a:buNone/>
            </a:pPr>
            <a:r>
              <a:rPr lang="en-US" altLang="zh-CN" sz="2000" dirty="0">
                <a:latin typeface="Consolas" panose="020B0609020204030204" charset="0"/>
              </a:rPr>
              <a:t>&gt;&gt;&gt; s</a:t>
            </a:r>
          </a:p>
          <a:p>
            <a:pPr marL="1905" indent="-344805">
              <a:spcBef>
                <a:spcPts val="0"/>
              </a:spcBef>
              <a:buSzPct val="90000"/>
              <a:buNone/>
            </a:pPr>
            <a:r>
              <a:rPr lang="en-US" altLang="zh-CN" sz="2000" dirty="0">
                <a:solidFill>
                  <a:srgbClr val="0000FF"/>
                </a:solidFill>
                <a:latin typeface="Consolas" panose="020B0609020204030204" charset="0"/>
              </a:rPr>
              <a:t>{'I', 'she', 'he'}</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77</a:t>
            </a:fld>
            <a:endParaRPr lang="zh-CN" altLang="en-US" dirty="0"/>
          </a:p>
        </p:txBody>
      </p:sp>
      <p:grpSp>
        <p:nvGrpSpPr>
          <p:cNvPr id="5" name="组合 4"/>
          <p:cNvGrpSpPr/>
          <p:nvPr/>
        </p:nvGrpSpPr>
        <p:grpSpPr>
          <a:xfrm>
            <a:off x="-756592" y="124909"/>
            <a:ext cx="6121277" cy="651944"/>
            <a:chOff x="-745742" y="96425"/>
            <a:chExt cx="6121277" cy="651944"/>
          </a:xfrm>
        </p:grpSpPr>
        <p:sp>
          <p:nvSpPr>
            <p:cNvPr id="6" name="TextBox 6"/>
            <p:cNvSpPr txBox="1">
              <a:spLocks noChangeArrowheads="1"/>
            </p:cNvSpPr>
            <p:nvPr/>
          </p:nvSpPr>
          <p:spPr bwMode="auto">
            <a:xfrm>
              <a:off x="-74574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2.5 </a:t>
              </a:r>
              <a:r>
                <a:rPr lang="zh-CN" altLang="en-US" sz="3600" b="1" dirty="0">
                  <a:latin typeface="Times New Roman" panose="02020603050405020304" pitchFamily="18" charset="0"/>
                  <a:ea typeface="黑体" panose="02010609060101010101" pitchFamily="49" charset="-122"/>
                </a:rPr>
                <a:t>集合</a:t>
              </a:r>
            </a:p>
          </p:txBody>
        </p:sp>
        <p:grpSp>
          <p:nvGrpSpPr>
            <p:cNvPr id="7" name="组合 6"/>
            <p:cNvGrpSpPr/>
            <p:nvPr/>
          </p:nvGrpSpPr>
          <p:grpSpPr>
            <a:xfrm>
              <a:off x="541440" y="96425"/>
              <a:ext cx="792093" cy="651756"/>
              <a:chOff x="541440" y="96425"/>
              <a:chExt cx="792093" cy="651756"/>
            </a:xfrm>
          </p:grpSpPr>
          <p:sp>
            <p:nvSpPr>
              <p:cNvPr id="8" name="Freeform 5"/>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9" name="图片 8"/>
              <p:cNvPicPr>
                <a:picLocks noChangeAspect="1"/>
              </p:cNvPicPr>
              <p:nvPr/>
            </p:nvPicPr>
            <p:blipFill>
              <a:blip r:embed="rId2"/>
              <a:stretch>
                <a:fillRect/>
              </a:stretch>
            </p:blipFill>
            <p:spPr>
              <a:xfrm>
                <a:off x="734178" y="272894"/>
                <a:ext cx="404824" cy="335225"/>
              </a:xfrm>
              <a:prstGeom prst="rect">
                <a:avLst/>
              </a:prstGeom>
            </p:spPr>
          </p:pic>
        </p:grpSp>
      </p:grpSp>
      <p:sp>
        <p:nvSpPr>
          <p:cNvPr id="10" name="标题 99329"/>
          <p:cNvSpPr txBox="1"/>
          <p:nvPr/>
        </p:nvSpPr>
        <p:spPr bwMode="auto">
          <a:xfrm>
            <a:off x="323526" y="2340844"/>
            <a:ext cx="9124315" cy="951865"/>
          </a:xfrm>
          <a:prstGeom prst="rect">
            <a:avLst/>
          </a:prstGeom>
          <a:noFill/>
          <a:ln w="9525">
            <a:noFill/>
            <a:miter lim="800000"/>
          </a:ln>
        </p:spPr>
        <p:txBody>
          <a:bodyPr vert="horz" wrap="square" lIns="91440" tIns="45720" rIns="91440" bIns="46800" numCol="1" anchor="ctr" anchorCtr="0" compatLnSpc="1">
            <a:normAutofit/>
          </a:bodyPr>
          <a:lstStyle>
            <a:lvl1pPr algn="l" rtl="0" fontAlgn="base">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a:lstStyle>
          <a:p>
            <a:pPr marL="342900" indent="-342900">
              <a:buClr>
                <a:srgbClr val="FF0000"/>
              </a:buClr>
              <a:buFont typeface="Wingdings" panose="05000000000000000000" pitchFamily="2" charset="2"/>
              <a:buChar char="Ø"/>
            </a:pPr>
            <a:r>
              <a:rPr lang="zh-CN" altLang="en-US" sz="2400" dirty="0">
                <a:latin typeface="Times New Roman" panose="02020603050405020304" pitchFamily="18" charset="0"/>
                <a:ea typeface="仿宋" panose="02010609060101010101" pitchFamily="49" charset="-122"/>
                <a:cs typeface="+mn-cs"/>
              </a:rPr>
              <a:t>再谈内置方法</a:t>
            </a:r>
            <a:r>
              <a:rPr lang="en-US" altLang="zh-CN" sz="2400" dirty="0">
                <a:latin typeface="Times New Roman" panose="02020603050405020304" pitchFamily="18" charset="0"/>
                <a:ea typeface="仿宋" panose="02010609060101010101" pitchFamily="49" charset="-122"/>
                <a:cs typeface="+mn-cs"/>
              </a:rPr>
              <a:t>sorted()</a:t>
            </a:r>
          </a:p>
        </p:txBody>
      </p:sp>
      <p:sp>
        <p:nvSpPr>
          <p:cNvPr id="11" name="文本占位符 99330"/>
          <p:cNvSpPr txBox="1"/>
          <p:nvPr/>
        </p:nvSpPr>
        <p:spPr bwMode="auto">
          <a:xfrm>
            <a:off x="641357" y="3201039"/>
            <a:ext cx="8488652"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600"/>
              </a:spcBef>
              <a:spcAft>
                <a:spcPts val="0"/>
              </a:spcAft>
              <a:buClr>
                <a:srgbClr val="FF0000"/>
              </a:buClr>
              <a:buSzPct val="90000"/>
              <a:buFont typeface="Wingdings" panose="05000000000000000000" pitchFamily="2" charset="2"/>
              <a:buChar char="n"/>
            </a:pPr>
            <a:r>
              <a:rPr lang="zh-CN" altLang="en-US" sz="2400" b="1" dirty="0">
                <a:latin typeface="宋体" panose="02010600030101010101" pitchFamily="2" charset="-122"/>
              </a:rPr>
              <a:t>列表对象提供了</a:t>
            </a:r>
            <a:r>
              <a:rPr lang="en-US" altLang="zh-CN" sz="2400" b="1" dirty="0">
                <a:solidFill>
                  <a:srgbClr val="FF0000"/>
                </a:solidFill>
                <a:latin typeface="宋体" panose="02010600030101010101" pitchFamily="2" charset="-122"/>
              </a:rPr>
              <a:t>sort()</a:t>
            </a:r>
            <a:r>
              <a:rPr lang="zh-CN" altLang="en-US" sz="2400" b="1" dirty="0">
                <a:solidFill>
                  <a:srgbClr val="FF0000"/>
                </a:solidFill>
                <a:latin typeface="宋体" panose="02010600030101010101" pitchFamily="2" charset="-122"/>
              </a:rPr>
              <a:t>方法支持原地排序</a:t>
            </a:r>
            <a:r>
              <a:rPr lang="zh-CN" altLang="en-US" sz="2400" b="1" dirty="0">
                <a:latin typeface="宋体" panose="02010600030101010101" pitchFamily="2" charset="-122"/>
              </a:rPr>
              <a:t>，而</a:t>
            </a:r>
            <a:r>
              <a:rPr lang="zh-CN" altLang="en-US" sz="2400" b="1" dirty="0">
                <a:solidFill>
                  <a:srgbClr val="FF0000"/>
                </a:solidFill>
                <a:latin typeface="宋体" panose="02010600030101010101" pitchFamily="2" charset="-122"/>
              </a:rPr>
              <a:t>内置函数</a:t>
            </a:r>
            <a:r>
              <a:rPr lang="en-US" altLang="zh-CN" sz="2400" b="1" dirty="0">
                <a:solidFill>
                  <a:srgbClr val="FF0000"/>
                </a:solidFill>
                <a:latin typeface="宋体" panose="02010600030101010101" pitchFamily="2" charset="-122"/>
              </a:rPr>
              <a:t>sorted()</a:t>
            </a:r>
            <a:r>
              <a:rPr lang="zh-CN" altLang="en-US" sz="2400" b="1" dirty="0">
                <a:solidFill>
                  <a:srgbClr val="FF0000"/>
                </a:solidFill>
                <a:latin typeface="宋体" panose="02010600030101010101" pitchFamily="2" charset="-122"/>
              </a:rPr>
              <a:t>返回新列表</a:t>
            </a:r>
            <a:r>
              <a:rPr lang="zh-CN" altLang="en-US" sz="2400" b="1" dirty="0">
                <a:latin typeface="宋体" panose="02010600030101010101" pitchFamily="2" charset="-122"/>
              </a:rPr>
              <a:t>，并不对原列表进行任何修改。</a:t>
            </a:r>
          </a:p>
          <a:p>
            <a:pPr>
              <a:spcBef>
                <a:spcPts val="600"/>
              </a:spcBef>
              <a:spcAft>
                <a:spcPts val="0"/>
              </a:spcAft>
              <a:buClr>
                <a:srgbClr val="FF0000"/>
              </a:buClr>
              <a:buSzPct val="90000"/>
              <a:buFont typeface="Wingdings" panose="05000000000000000000" pitchFamily="2" charset="2"/>
              <a:buChar char="n"/>
            </a:pPr>
            <a:r>
              <a:rPr lang="en-US" altLang="zh-CN" sz="2400" b="1" dirty="0">
                <a:latin typeface="宋体" panose="02010600030101010101" pitchFamily="2" charset="-122"/>
              </a:rPr>
              <a:t>sorted()</a:t>
            </a:r>
            <a:r>
              <a:rPr lang="zh-CN" altLang="en-US" sz="2400" b="1" dirty="0">
                <a:latin typeface="宋体" panose="02010600030101010101" pitchFamily="2" charset="-122"/>
              </a:rPr>
              <a:t>方法可以对列表、元组、字典、</a:t>
            </a:r>
            <a:r>
              <a:rPr lang="en-US" altLang="zh-CN" sz="2400" b="1" dirty="0">
                <a:latin typeface="宋体" panose="02010600030101010101" pitchFamily="2" charset="-122"/>
              </a:rPr>
              <a:t>range</a:t>
            </a:r>
            <a:r>
              <a:rPr lang="zh-CN" altLang="en-US" sz="2400" b="1" dirty="0">
                <a:latin typeface="宋体" panose="02010600030101010101" pitchFamily="2" charset="-122"/>
              </a:rPr>
              <a:t>对象等进行排序。</a:t>
            </a:r>
          </a:p>
          <a:p>
            <a:pPr>
              <a:spcBef>
                <a:spcPts val="600"/>
              </a:spcBef>
              <a:spcAft>
                <a:spcPts val="0"/>
              </a:spcAft>
              <a:buClr>
                <a:srgbClr val="FF0000"/>
              </a:buClr>
              <a:buSzPct val="90000"/>
              <a:buFont typeface="Wingdings" panose="05000000000000000000" pitchFamily="2" charset="2"/>
              <a:buChar char="n"/>
            </a:pPr>
            <a:r>
              <a:rPr lang="zh-CN" altLang="en-US" sz="2400" b="1" dirty="0">
                <a:latin typeface="宋体" panose="02010600030101010101" pitchFamily="2" charset="-122"/>
              </a:rPr>
              <a:t>列表的</a:t>
            </a:r>
            <a:r>
              <a:rPr lang="en-US" altLang="zh-CN" sz="2400" b="1" dirty="0">
                <a:latin typeface="宋体" panose="02010600030101010101" pitchFamily="2" charset="-122"/>
              </a:rPr>
              <a:t>sort()</a:t>
            </a:r>
            <a:r>
              <a:rPr lang="zh-CN" altLang="en-US" sz="2400" b="1" dirty="0">
                <a:latin typeface="宋体" panose="02010600030101010101" pitchFamily="2" charset="-122"/>
              </a:rPr>
              <a:t>方法和内置函数</a:t>
            </a:r>
            <a:r>
              <a:rPr lang="en-US" altLang="zh-CN" sz="2400" b="1" dirty="0">
                <a:latin typeface="宋体" panose="02010600030101010101" pitchFamily="2" charset="-122"/>
              </a:rPr>
              <a:t>sorted()</a:t>
            </a:r>
            <a:r>
              <a:rPr lang="zh-CN" altLang="en-US" sz="2400" b="1" dirty="0">
                <a:latin typeface="宋体" panose="02010600030101010101" pitchFamily="2" charset="-122"/>
              </a:rPr>
              <a:t>都支持</a:t>
            </a:r>
            <a:r>
              <a:rPr lang="en-US" altLang="zh-CN" sz="2400" b="1" dirty="0">
                <a:solidFill>
                  <a:srgbClr val="FF0000"/>
                </a:solidFill>
                <a:latin typeface="宋体" panose="02010600030101010101" pitchFamily="2" charset="-122"/>
              </a:rPr>
              <a:t>key</a:t>
            </a:r>
            <a:r>
              <a:rPr lang="zh-CN" altLang="en-US" sz="2400" b="1" dirty="0">
                <a:solidFill>
                  <a:srgbClr val="FF0000"/>
                </a:solidFill>
                <a:latin typeface="宋体" panose="02010600030101010101" pitchFamily="2" charset="-122"/>
              </a:rPr>
              <a:t>参数</a:t>
            </a:r>
            <a:r>
              <a:rPr lang="zh-CN" altLang="en-US" sz="2400" b="1" dirty="0">
                <a:latin typeface="宋体" panose="02010600030101010101" pitchFamily="2" charset="-122"/>
              </a:rPr>
              <a:t>实现复杂排序要求</a:t>
            </a:r>
            <a:r>
              <a:rPr lang="zh-CN" altLang="en-US" sz="1800" dirty="0">
                <a:latin typeface="宋体" panose="02010600030101010101" pitchFamily="2" charset="-122"/>
              </a:rPr>
              <a:t>。</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721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721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72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7" grpId="0"/>
      <p:bldP spid="1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78</a:t>
            </a:fld>
            <a:endParaRPr lang="zh-CN" altLang="en-US" dirty="0"/>
          </a:p>
        </p:txBody>
      </p:sp>
      <p:grpSp>
        <p:nvGrpSpPr>
          <p:cNvPr id="5" name="组合 4"/>
          <p:cNvGrpSpPr/>
          <p:nvPr/>
        </p:nvGrpSpPr>
        <p:grpSpPr>
          <a:xfrm>
            <a:off x="-756592" y="124909"/>
            <a:ext cx="6121277" cy="651944"/>
            <a:chOff x="-745742" y="96425"/>
            <a:chExt cx="6121277" cy="651944"/>
          </a:xfrm>
        </p:grpSpPr>
        <p:sp>
          <p:nvSpPr>
            <p:cNvPr id="6" name="TextBox 6"/>
            <p:cNvSpPr txBox="1">
              <a:spLocks noChangeArrowheads="1"/>
            </p:cNvSpPr>
            <p:nvPr/>
          </p:nvSpPr>
          <p:spPr bwMode="auto">
            <a:xfrm>
              <a:off x="-74574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2.5 </a:t>
              </a:r>
              <a:r>
                <a:rPr lang="zh-CN" altLang="en-US" sz="3600" b="1" dirty="0">
                  <a:latin typeface="Times New Roman" panose="02020603050405020304" pitchFamily="18" charset="0"/>
                  <a:ea typeface="黑体" panose="02010609060101010101" pitchFamily="49" charset="-122"/>
                </a:rPr>
                <a:t>集合</a:t>
              </a:r>
            </a:p>
          </p:txBody>
        </p:sp>
        <p:grpSp>
          <p:nvGrpSpPr>
            <p:cNvPr id="7" name="组合 6"/>
            <p:cNvGrpSpPr/>
            <p:nvPr/>
          </p:nvGrpSpPr>
          <p:grpSpPr>
            <a:xfrm>
              <a:off x="541440" y="96425"/>
              <a:ext cx="792093" cy="651756"/>
              <a:chOff x="541440" y="96425"/>
              <a:chExt cx="792093" cy="651756"/>
            </a:xfrm>
          </p:grpSpPr>
          <p:sp>
            <p:nvSpPr>
              <p:cNvPr id="8" name="Freeform 5"/>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9" name="图片 8"/>
              <p:cNvPicPr>
                <a:picLocks noChangeAspect="1"/>
              </p:cNvPicPr>
              <p:nvPr/>
            </p:nvPicPr>
            <p:blipFill>
              <a:blip r:embed="rId3"/>
              <a:stretch>
                <a:fillRect/>
              </a:stretch>
            </p:blipFill>
            <p:spPr>
              <a:xfrm>
                <a:off x="734178" y="272894"/>
                <a:ext cx="404824" cy="335225"/>
              </a:xfrm>
              <a:prstGeom prst="rect">
                <a:avLst/>
              </a:prstGeom>
            </p:spPr>
          </p:pic>
        </p:grpSp>
      </p:grpSp>
      <p:sp>
        <p:nvSpPr>
          <p:cNvPr id="10" name="文本占位符 100354"/>
          <p:cNvSpPr txBox="1"/>
          <p:nvPr/>
        </p:nvSpPr>
        <p:spPr bwMode="auto">
          <a:xfrm>
            <a:off x="683568" y="1484784"/>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905" indent="-344805">
              <a:spcBef>
                <a:spcPct val="0"/>
              </a:spcBef>
              <a:spcAft>
                <a:spcPts val="600"/>
              </a:spcAft>
              <a:buSzPct val="90000"/>
              <a:buNone/>
            </a:pPr>
            <a:r>
              <a:rPr lang="en-US" altLang="zh-CN" sz="1600" dirty="0">
                <a:latin typeface="Consolas" panose="020B0609020204030204" charset="0"/>
              </a:rPr>
              <a:t>&gt;&gt;&gt; persons = [{'</a:t>
            </a:r>
            <a:r>
              <a:rPr lang="en-US" altLang="zh-CN" sz="1600" dirty="0" err="1">
                <a:latin typeface="Consolas" panose="020B0609020204030204" charset="0"/>
              </a:rPr>
              <a:t>name':'Li</a:t>
            </a:r>
            <a:r>
              <a:rPr lang="en-US" altLang="zh-CN" sz="1600" dirty="0">
                <a:latin typeface="Consolas" panose="020B0609020204030204" charset="0"/>
              </a:rPr>
              <a:t>', 'age':40}, {'</a:t>
            </a:r>
            <a:r>
              <a:rPr lang="en-US" altLang="zh-CN" sz="1600" dirty="0" err="1">
                <a:latin typeface="Consolas" panose="020B0609020204030204" charset="0"/>
              </a:rPr>
              <a:t>name':'Li</a:t>
            </a:r>
            <a:r>
              <a:rPr lang="en-US" altLang="zh-CN" sz="1600" dirty="0">
                <a:latin typeface="Consolas" panose="020B0609020204030204" charset="0"/>
              </a:rPr>
              <a:t>', 'age':37},  </a:t>
            </a:r>
          </a:p>
          <a:p>
            <a:pPr marL="1905" indent="-344805">
              <a:spcBef>
                <a:spcPct val="0"/>
              </a:spcBef>
              <a:spcAft>
                <a:spcPts val="600"/>
              </a:spcAft>
              <a:buSzPct val="90000"/>
              <a:buNone/>
            </a:pPr>
            <a:r>
              <a:rPr lang="en-US" altLang="zh-CN" sz="1600" dirty="0">
                <a:latin typeface="Consolas" panose="020B0609020204030204" charset="0"/>
              </a:rPr>
              <a:t>               {'</a:t>
            </a:r>
            <a:r>
              <a:rPr lang="en-US" altLang="zh-CN" sz="1600" dirty="0" err="1">
                <a:latin typeface="Consolas" panose="020B0609020204030204" charset="0"/>
              </a:rPr>
              <a:t>name':'Dong</a:t>
            </a:r>
            <a:r>
              <a:rPr lang="en-US" altLang="zh-CN" sz="1600" dirty="0">
                <a:latin typeface="Consolas" panose="020B0609020204030204" charset="0"/>
              </a:rPr>
              <a:t>', 'age':43}]</a:t>
            </a:r>
          </a:p>
          <a:p>
            <a:pPr marL="1905" indent="-344805">
              <a:spcBef>
                <a:spcPct val="0"/>
              </a:spcBef>
              <a:spcAft>
                <a:spcPts val="600"/>
              </a:spcAft>
              <a:buSzPct val="90000"/>
              <a:buNone/>
            </a:pPr>
            <a:r>
              <a:rPr lang="en-US" altLang="zh-CN" sz="1600" dirty="0">
                <a:latin typeface="Consolas" panose="020B0609020204030204" charset="0"/>
              </a:rPr>
              <a:t>&gt;&gt;&gt; print(persons)</a:t>
            </a:r>
          </a:p>
          <a:p>
            <a:pPr marL="1905" indent="-344805">
              <a:spcBef>
                <a:spcPct val="0"/>
              </a:spcBef>
              <a:spcAft>
                <a:spcPts val="600"/>
              </a:spcAft>
              <a:buSzPct val="90000"/>
              <a:buNone/>
            </a:pPr>
            <a:r>
              <a:rPr lang="en-US" altLang="zh-CN" sz="1600" dirty="0">
                <a:solidFill>
                  <a:srgbClr val="0000FF"/>
                </a:solidFill>
                <a:latin typeface="Consolas" panose="020B0609020204030204" charset="0"/>
              </a:rPr>
              <a:t>[{'name': 'Li', 'age': 40}, {'name': 'Li', 'age': 37}, {'name': 'Dong', 'age': 43}]</a:t>
            </a:r>
          </a:p>
          <a:p>
            <a:pPr marL="1905" indent="-344805">
              <a:spcBef>
                <a:spcPct val="0"/>
              </a:spcBef>
              <a:spcAft>
                <a:spcPts val="600"/>
              </a:spcAft>
              <a:buSzPct val="90000"/>
              <a:buNone/>
            </a:pPr>
            <a:r>
              <a:rPr lang="en-US" altLang="zh-CN" sz="1600" dirty="0">
                <a:latin typeface="Consolas" panose="020B0609020204030204" charset="0"/>
              </a:rPr>
              <a:t>#</a:t>
            </a:r>
            <a:r>
              <a:rPr lang="zh-CN" altLang="en-US" sz="1600" dirty="0">
                <a:latin typeface="Consolas" panose="020B0609020204030204" charset="0"/>
              </a:rPr>
              <a:t>使用</a:t>
            </a:r>
            <a:r>
              <a:rPr lang="en-US" altLang="zh-CN" sz="1600" dirty="0">
                <a:latin typeface="Consolas" panose="020B0609020204030204" charset="0"/>
              </a:rPr>
              <a:t>key</a:t>
            </a:r>
            <a:r>
              <a:rPr lang="zh-CN" altLang="en-US" sz="1600" dirty="0">
                <a:latin typeface="Consolas" panose="020B0609020204030204" charset="0"/>
              </a:rPr>
              <a:t>来指定排序依据，先按姓名升序排序，姓名相同的按年龄降序排序</a:t>
            </a:r>
          </a:p>
          <a:p>
            <a:pPr marL="1905" indent="-344805">
              <a:spcBef>
                <a:spcPct val="0"/>
              </a:spcBef>
              <a:spcAft>
                <a:spcPts val="600"/>
              </a:spcAft>
              <a:buSzPct val="90000"/>
              <a:buFont typeface="Arial" panose="020B0604020202020204" pitchFamily="34" charset="0"/>
              <a:buNone/>
            </a:pPr>
            <a:r>
              <a:rPr lang="en-US" altLang="zh-CN" sz="1600" dirty="0">
                <a:latin typeface="Consolas" panose="020B0609020204030204" charset="0"/>
              </a:rPr>
              <a:t>&gt;&gt;&gt; print(sorted(persons, key=lambda x:(x['name'], -x['age'])))</a:t>
            </a:r>
          </a:p>
          <a:p>
            <a:pPr marL="1905" indent="-344805">
              <a:spcBef>
                <a:spcPct val="0"/>
              </a:spcBef>
              <a:spcAft>
                <a:spcPts val="600"/>
              </a:spcAft>
              <a:buSzPct val="90000"/>
              <a:buNone/>
            </a:pPr>
            <a:r>
              <a:rPr lang="en-US" altLang="zh-CN" sz="1600" dirty="0">
                <a:solidFill>
                  <a:srgbClr val="0000FF"/>
                </a:solidFill>
                <a:latin typeface="Consolas" panose="020B0609020204030204" charset="0"/>
              </a:rPr>
              <a:t>[{'name': 'Dong', 'age': 43}, {'name': 'Li', 'age': 40}, {'name': 'Li', 'age': 37}]</a:t>
            </a:r>
          </a:p>
        </p:txBody>
      </p:sp>
      <p:sp>
        <p:nvSpPr>
          <p:cNvPr id="13" name="标题 98305"/>
          <p:cNvSpPr>
            <a:spLocks noGrp="1"/>
          </p:cNvSpPr>
          <p:nvPr>
            <p:ph type="title"/>
          </p:nvPr>
        </p:nvSpPr>
        <p:spPr>
          <a:xfrm>
            <a:off x="323528" y="746518"/>
            <a:ext cx="9124315" cy="951865"/>
          </a:xfrm>
        </p:spPr>
        <p:txBody>
          <a:bodyPr anchor="ctr">
            <a:normAutofit/>
          </a:bodyPr>
          <a:lstStyle/>
          <a:p>
            <a:pPr marL="342900" indent="-342900">
              <a:buClr>
                <a:srgbClr val="FF0000"/>
              </a:buClr>
              <a:buFont typeface="Wingdings" panose="05000000000000000000" pitchFamily="2" charset="2"/>
              <a:buChar char="Ø"/>
            </a:pPr>
            <a:r>
              <a:rPr lang="zh-CN" altLang="en-US" sz="2400" dirty="0">
                <a:latin typeface="Times New Roman" panose="02020603050405020304" pitchFamily="18" charset="0"/>
                <a:ea typeface="仿宋" panose="02010609060101010101" pitchFamily="49" charset="-122"/>
              </a:rPr>
              <a:t>内置方法</a:t>
            </a:r>
            <a:r>
              <a:rPr lang="en-US" altLang="zh-CN" sz="2400" dirty="0">
                <a:latin typeface="Times New Roman" panose="02020603050405020304" pitchFamily="18" charset="0"/>
                <a:ea typeface="仿宋" panose="02010609060101010101" pitchFamily="49" charset="-122"/>
              </a:rPr>
              <a:t>sorted()</a:t>
            </a:r>
            <a:endParaRPr lang="zh-CN" altLang="en-US" sz="2400" dirty="0">
              <a:latin typeface="Times New Roman" panose="02020603050405020304" pitchFamily="18" charset="0"/>
              <a:ea typeface="仿宋" panose="02010609060101010101" pitchFamily="49" charset="-122"/>
              <a:cs typeface="+mn-cs"/>
            </a:endParaRPr>
          </a:p>
        </p:txBody>
      </p:sp>
      <p:sp>
        <p:nvSpPr>
          <p:cNvPr id="11" name="矩形 10"/>
          <p:cNvSpPr/>
          <p:nvPr/>
        </p:nvSpPr>
        <p:spPr>
          <a:xfrm>
            <a:off x="567283" y="4767472"/>
            <a:ext cx="8374485" cy="1938992"/>
          </a:xfrm>
          <a:prstGeom prst="rect">
            <a:avLst/>
          </a:prstGeom>
        </p:spPr>
        <p:txBody>
          <a:bodyPr wrap="square">
            <a:spAutoFit/>
          </a:bodyPr>
          <a:lstStyle/>
          <a:p>
            <a:pPr>
              <a:lnSpc>
                <a:spcPct val="150000"/>
              </a:lnSpc>
            </a:pPr>
            <a:r>
              <a:rPr lang="zh-CN" altLang="en-US" sz="1600" dirty="0">
                <a:latin typeface="Consolas" panose="020B0609020204030204" charset="0"/>
                <a:ea typeface="仿宋" panose="02010609060101010101" pitchFamily="49" charset="-122"/>
              </a:rPr>
              <a:t>&gt;&gt;&gt; phonebook = {</a:t>
            </a:r>
            <a:r>
              <a:rPr lang="en-US" altLang="zh-CN" sz="1600" dirty="0">
                <a:latin typeface="Consolas" panose="020B0609020204030204" charset="0"/>
                <a:ea typeface="仿宋" panose="02010609060101010101" pitchFamily="49" charset="-122"/>
              </a:rPr>
              <a:t>'</a:t>
            </a:r>
            <a:r>
              <a:rPr lang="zh-CN" altLang="en-US" sz="1600" dirty="0">
                <a:latin typeface="Consolas" panose="020B0609020204030204" charset="0"/>
                <a:ea typeface="仿宋" panose="02010609060101010101" pitchFamily="49" charset="-122"/>
              </a:rPr>
              <a:t>Linda</a:t>
            </a:r>
            <a:r>
              <a:rPr lang="en-US" altLang="zh-CN" sz="1600" dirty="0">
                <a:latin typeface="Consolas" panose="020B0609020204030204" charset="0"/>
                <a:ea typeface="仿宋" panose="02010609060101010101" pitchFamily="49" charset="-122"/>
              </a:rPr>
              <a:t>'</a:t>
            </a:r>
            <a:r>
              <a:rPr lang="zh-CN" altLang="en-US" sz="1600" dirty="0">
                <a:latin typeface="Consolas" panose="020B0609020204030204" charset="0"/>
                <a:ea typeface="仿宋" panose="02010609060101010101" pitchFamily="49" charset="-122"/>
              </a:rPr>
              <a:t>:</a:t>
            </a:r>
            <a:r>
              <a:rPr lang="en-US" altLang="zh-CN" sz="1600" dirty="0">
                <a:latin typeface="Consolas" panose="020B0609020204030204" charset="0"/>
                <a:ea typeface="仿宋" panose="02010609060101010101" pitchFamily="49" charset="-122"/>
              </a:rPr>
              <a:t>'</a:t>
            </a:r>
            <a:r>
              <a:rPr lang="zh-CN" altLang="en-US" sz="1600" dirty="0">
                <a:latin typeface="Consolas" panose="020B0609020204030204" charset="0"/>
                <a:ea typeface="仿宋" panose="02010609060101010101" pitchFamily="49" charset="-122"/>
              </a:rPr>
              <a:t>7750</a:t>
            </a:r>
            <a:r>
              <a:rPr lang="en-US" altLang="zh-CN" sz="1600" dirty="0">
                <a:latin typeface="Consolas" panose="020B0609020204030204" charset="0"/>
                <a:ea typeface="仿宋" panose="02010609060101010101" pitchFamily="49" charset="-122"/>
              </a:rPr>
              <a:t>'</a:t>
            </a:r>
            <a:r>
              <a:rPr lang="zh-CN" altLang="en-US" sz="1600" dirty="0">
                <a:latin typeface="Consolas" panose="020B0609020204030204" charset="0"/>
                <a:ea typeface="仿宋" panose="02010609060101010101" pitchFamily="49" charset="-122"/>
              </a:rPr>
              <a:t>, </a:t>
            </a:r>
            <a:r>
              <a:rPr lang="en-US" altLang="zh-CN" sz="1600" dirty="0">
                <a:latin typeface="Consolas" panose="020B0609020204030204" charset="0"/>
                <a:ea typeface="仿宋" panose="02010609060101010101" pitchFamily="49" charset="-122"/>
              </a:rPr>
              <a:t>'</a:t>
            </a:r>
            <a:r>
              <a:rPr lang="zh-CN" altLang="en-US" sz="1600" dirty="0">
                <a:latin typeface="Consolas" panose="020B0609020204030204" charset="0"/>
                <a:ea typeface="仿宋" panose="02010609060101010101" pitchFamily="49" charset="-122"/>
              </a:rPr>
              <a:t>Bob</a:t>
            </a:r>
            <a:r>
              <a:rPr lang="en-US" altLang="zh-CN" sz="1600" dirty="0">
                <a:latin typeface="Consolas" panose="020B0609020204030204" charset="0"/>
                <a:ea typeface="仿宋" panose="02010609060101010101" pitchFamily="49" charset="-122"/>
              </a:rPr>
              <a:t>'</a:t>
            </a:r>
            <a:r>
              <a:rPr lang="zh-CN" altLang="en-US" sz="1600" dirty="0">
                <a:latin typeface="Consolas" panose="020B0609020204030204" charset="0"/>
                <a:ea typeface="仿宋" panose="02010609060101010101" pitchFamily="49" charset="-122"/>
              </a:rPr>
              <a:t>:</a:t>
            </a:r>
            <a:r>
              <a:rPr lang="en-US" altLang="zh-CN" sz="1600" dirty="0">
                <a:latin typeface="Consolas" panose="020B0609020204030204" charset="0"/>
                <a:ea typeface="仿宋" panose="02010609060101010101" pitchFamily="49" charset="-122"/>
              </a:rPr>
              <a:t>'</a:t>
            </a:r>
            <a:r>
              <a:rPr lang="zh-CN" altLang="en-US" sz="1600" dirty="0">
                <a:latin typeface="Consolas" panose="020B0609020204030204" charset="0"/>
                <a:ea typeface="仿宋" panose="02010609060101010101" pitchFamily="49" charset="-122"/>
              </a:rPr>
              <a:t>9345</a:t>
            </a:r>
            <a:r>
              <a:rPr lang="en-US" altLang="zh-CN" sz="1600" dirty="0">
                <a:latin typeface="Consolas" panose="020B0609020204030204" charset="0"/>
                <a:ea typeface="仿宋" panose="02010609060101010101" pitchFamily="49" charset="-122"/>
              </a:rPr>
              <a:t>'</a:t>
            </a:r>
            <a:r>
              <a:rPr lang="zh-CN" altLang="en-US" sz="1600" dirty="0">
                <a:latin typeface="Consolas" panose="020B0609020204030204" charset="0"/>
                <a:ea typeface="仿宋" panose="02010609060101010101" pitchFamily="49" charset="-122"/>
              </a:rPr>
              <a:t>, </a:t>
            </a:r>
            <a:r>
              <a:rPr lang="en-US" altLang="zh-CN" sz="1600" dirty="0">
                <a:latin typeface="Consolas" panose="020B0609020204030204" charset="0"/>
                <a:ea typeface="仿宋" panose="02010609060101010101" pitchFamily="49" charset="-122"/>
              </a:rPr>
              <a:t>'</a:t>
            </a:r>
            <a:r>
              <a:rPr lang="zh-CN" altLang="en-US" sz="1600" dirty="0">
                <a:latin typeface="Consolas" panose="020B0609020204030204" charset="0"/>
                <a:ea typeface="仿宋" panose="02010609060101010101" pitchFamily="49" charset="-122"/>
              </a:rPr>
              <a:t>Carol</a:t>
            </a:r>
            <a:r>
              <a:rPr lang="en-US" altLang="zh-CN" sz="1600" dirty="0">
                <a:latin typeface="Consolas" panose="020B0609020204030204" charset="0"/>
                <a:ea typeface="仿宋" panose="02010609060101010101" pitchFamily="49" charset="-122"/>
              </a:rPr>
              <a:t>'</a:t>
            </a:r>
            <a:r>
              <a:rPr lang="zh-CN" altLang="en-US" sz="1600" dirty="0">
                <a:latin typeface="Consolas" panose="020B0609020204030204" charset="0"/>
                <a:ea typeface="仿宋" panose="02010609060101010101" pitchFamily="49" charset="-122"/>
              </a:rPr>
              <a:t>:</a:t>
            </a:r>
            <a:r>
              <a:rPr lang="en-US" altLang="zh-CN" sz="1600" dirty="0">
                <a:latin typeface="Consolas" panose="020B0609020204030204" charset="0"/>
                <a:ea typeface="仿宋" panose="02010609060101010101" pitchFamily="49" charset="-122"/>
              </a:rPr>
              <a:t>'</a:t>
            </a:r>
            <a:r>
              <a:rPr lang="zh-CN" altLang="en-US" sz="1600" dirty="0">
                <a:latin typeface="Consolas" panose="020B0609020204030204" charset="0"/>
                <a:ea typeface="仿宋" panose="02010609060101010101" pitchFamily="49" charset="-122"/>
              </a:rPr>
              <a:t>5834</a:t>
            </a:r>
            <a:r>
              <a:rPr lang="en-US" altLang="zh-CN" sz="1600" dirty="0">
                <a:latin typeface="Consolas" panose="020B0609020204030204" charset="0"/>
                <a:ea typeface="仿宋" panose="02010609060101010101" pitchFamily="49" charset="-122"/>
              </a:rPr>
              <a:t>'</a:t>
            </a:r>
            <a:r>
              <a:rPr lang="zh-CN" altLang="en-US" sz="1600" dirty="0">
                <a:latin typeface="Consolas" panose="020B0609020204030204" charset="0"/>
                <a:ea typeface="仿宋" panose="02010609060101010101" pitchFamily="49" charset="-122"/>
              </a:rPr>
              <a:t>}</a:t>
            </a:r>
          </a:p>
          <a:p>
            <a:pPr>
              <a:lnSpc>
                <a:spcPct val="150000"/>
              </a:lnSpc>
            </a:pPr>
            <a:r>
              <a:rPr lang="zh-CN" altLang="en-US" sz="1600" dirty="0">
                <a:latin typeface="Consolas" panose="020B0609020204030204" charset="0"/>
                <a:ea typeface="仿宋" panose="02010609060101010101" pitchFamily="49" charset="-122"/>
              </a:rPr>
              <a:t>&gt;&gt;&gt; </a:t>
            </a:r>
            <a:r>
              <a:rPr lang="zh-CN" altLang="en-US" sz="1600" dirty="0">
                <a:solidFill>
                  <a:srgbClr val="0000FF"/>
                </a:solidFill>
                <a:latin typeface="Consolas" panose="020B0609020204030204" charset="0"/>
                <a:ea typeface="仿宋" panose="02010609060101010101" pitchFamily="49" charset="-122"/>
              </a:rPr>
              <a:t>from operator import itemgetter</a:t>
            </a:r>
          </a:p>
          <a:p>
            <a:pPr>
              <a:lnSpc>
                <a:spcPct val="150000"/>
              </a:lnSpc>
            </a:pPr>
            <a:r>
              <a:rPr lang="zh-CN" altLang="en-US" sz="1600" dirty="0">
                <a:latin typeface="Consolas" panose="020B0609020204030204" charset="0"/>
                <a:ea typeface="仿宋" panose="02010609060101010101" pitchFamily="49" charset="-122"/>
              </a:rPr>
              <a:t>&gt;&gt;&gt; sorted(phonebook.items(), </a:t>
            </a:r>
            <a:r>
              <a:rPr lang="zh-CN" altLang="en-US" sz="1600" dirty="0">
                <a:solidFill>
                  <a:srgbClr val="0000FF"/>
                </a:solidFill>
                <a:latin typeface="Consolas" panose="020B0609020204030204" charset="0"/>
                <a:ea typeface="仿宋" panose="02010609060101010101" pitchFamily="49" charset="-122"/>
              </a:rPr>
              <a:t>key</a:t>
            </a:r>
            <a:r>
              <a:rPr lang="zh-CN" altLang="en-US" sz="1600" dirty="0">
                <a:latin typeface="Consolas" panose="020B0609020204030204" charset="0"/>
                <a:ea typeface="仿宋" panose="02010609060101010101" pitchFamily="49" charset="-122"/>
              </a:rPr>
              <a:t>=itemgetter(1))</a:t>
            </a:r>
          </a:p>
          <a:p>
            <a:pPr>
              <a:lnSpc>
                <a:spcPct val="150000"/>
              </a:lnSpc>
            </a:pPr>
            <a:r>
              <a:rPr lang="zh-CN" altLang="en-US" sz="1600" dirty="0">
                <a:latin typeface="Consolas" panose="020B0609020204030204" charset="0"/>
                <a:ea typeface="仿宋" panose="02010609060101010101" pitchFamily="49" charset="-122"/>
              </a:rPr>
              <a:t>[(</a:t>
            </a:r>
            <a:r>
              <a:rPr lang="en-US" altLang="zh-CN" sz="1600" dirty="0">
                <a:latin typeface="Consolas" panose="020B0609020204030204" charset="0"/>
                <a:ea typeface="仿宋" panose="02010609060101010101" pitchFamily="49" charset="-122"/>
              </a:rPr>
              <a:t>'</a:t>
            </a:r>
            <a:r>
              <a:rPr lang="zh-CN" altLang="en-US" sz="1600" dirty="0">
                <a:latin typeface="Consolas" panose="020B0609020204030204" charset="0"/>
                <a:ea typeface="仿宋" panose="02010609060101010101" pitchFamily="49" charset="-122"/>
              </a:rPr>
              <a:t>Carol</a:t>
            </a:r>
            <a:r>
              <a:rPr lang="en-US" altLang="zh-CN" sz="1600" dirty="0">
                <a:latin typeface="Consolas" panose="020B0609020204030204" charset="0"/>
                <a:ea typeface="仿宋" panose="02010609060101010101" pitchFamily="49" charset="-122"/>
              </a:rPr>
              <a:t>'</a:t>
            </a:r>
            <a:r>
              <a:rPr lang="zh-CN" altLang="en-US" sz="1600" dirty="0">
                <a:latin typeface="Consolas" panose="020B0609020204030204" charset="0"/>
                <a:ea typeface="仿宋" panose="02010609060101010101" pitchFamily="49" charset="-122"/>
              </a:rPr>
              <a:t>, </a:t>
            </a:r>
            <a:r>
              <a:rPr lang="en-US" altLang="zh-CN" sz="1600" dirty="0">
                <a:latin typeface="Consolas" panose="020B0609020204030204" charset="0"/>
                <a:ea typeface="仿宋" panose="02010609060101010101" pitchFamily="49" charset="-122"/>
              </a:rPr>
              <a:t>'</a:t>
            </a:r>
            <a:r>
              <a:rPr lang="zh-CN" altLang="en-US" sz="1600" dirty="0">
                <a:latin typeface="Consolas" panose="020B0609020204030204" charset="0"/>
                <a:ea typeface="仿宋" panose="02010609060101010101" pitchFamily="49" charset="-122"/>
              </a:rPr>
              <a:t>5834</a:t>
            </a:r>
            <a:r>
              <a:rPr lang="en-US" altLang="zh-CN" sz="1600" dirty="0">
                <a:latin typeface="Consolas" panose="020B0609020204030204" charset="0"/>
                <a:ea typeface="仿宋" panose="02010609060101010101" pitchFamily="49" charset="-122"/>
              </a:rPr>
              <a:t>'</a:t>
            </a:r>
            <a:r>
              <a:rPr lang="zh-CN" altLang="en-US" sz="1600" dirty="0">
                <a:latin typeface="Consolas" panose="020B0609020204030204" charset="0"/>
                <a:ea typeface="仿宋" panose="02010609060101010101" pitchFamily="49" charset="-122"/>
              </a:rPr>
              <a:t>), (</a:t>
            </a:r>
            <a:r>
              <a:rPr lang="en-US" altLang="zh-CN" sz="1600" dirty="0">
                <a:latin typeface="Consolas" panose="020B0609020204030204" charset="0"/>
                <a:ea typeface="仿宋" panose="02010609060101010101" pitchFamily="49" charset="-122"/>
              </a:rPr>
              <a:t>'</a:t>
            </a:r>
            <a:r>
              <a:rPr lang="zh-CN" altLang="en-US" sz="1600" dirty="0">
                <a:latin typeface="Consolas" panose="020B0609020204030204" charset="0"/>
                <a:ea typeface="仿宋" panose="02010609060101010101" pitchFamily="49" charset="-122"/>
              </a:rPr>
              <a:t>Linda</a:t>
            </a:r>
            <a:r>
              <a:rPr lang="en-US" altLang="zh-CN" sz="1600" dirty="0">
                <a:latin typeface="Consolas" panose="020B0609020204030204" charset="0"/>
                <a:ea typeface="仿宋" panose="02010609060101010101" pitchFamily="49" charset="-122"/>
              </a:rPr>
              <a:t>'</a:t>
            </a:r>
            <a:r>
              <a:rPr lang="zh-CN" altLang="en-US" sz="1600" dirty="0">
                <a:latin typeface="Consolas" panose="020B0609020204030204" charset="0"/>
                <a:ea typeface="仿宋" panose="02010609060101010101" pitchFamily="49" charset="-122"/>
              </a:rPr>
              <a:t>, </a:t>
            </a:r>
            <a:r>
              <a:rPr lang="en-US" altLang="zh-CN" sz="1600" dirty="0">
                <a:latin typeface="Consolas" panose="020B0609020204030204" charset="0"/>
                <a:ea typeface="仿宋" panose="02010609060101010101" pitchFamily="49" charset="-122"/>
              </a:rPr>
              <a:t>'</a:t>
            </a:r>
            <a:r>
              <a:rPr lang="zh-CN" altLang="en-US" sz="1600" dirty="0">
                <a:latin typeface="Consolas" panose="020B0609020204030204" charset="0"/>
                <a:ea typeface="仿宋" panose="02010609060101010101" pitchFamily="49" charset="-122"/>
              </a:rPr>
              <a:t>7750</a:t>
            </a:r>
            <a:r>
              <a:rPr lang="en-US" altLang="zh-CN" sz="1600" dirty="0">
                <a:latin typeface="Consolas" panose="020B0609020204030204" charset="0"/>
                <a:ea typeface="仿宋" panose="02010609060101010101" pitchFamily="49" charset="-122"/>
              </a:rPr>
              <a:t>'</a:t>
            </a:r>
            <a:r>
              <a:rPr lang="zh-CN" altLang="en-US" sz="1600" dirty="0">
                <a:latin typeface="Consolas" panose="020B0609020204030204" charset="0"/>
                <a:ea typeface="仿宋" panose="02010609060101010101" pitchFamily="49" charset="-122"/>
              </a:rPr>
              <a:t>), (</a:t>
            </a:r>
            <a:r>
              <a:rPr lang="en-US" altLang="zh-CN" sz="1600" dirty="0">
                <a:latin typeface="Consolas" panose="020B0609020204030204" charset="0"/>
                <a:ea typeface="仿宋" panose="02010609060101010101" pitchFamily="49" charset="-122"/>
              </a:rPr>
              <a:t>'</a:t>
            </a:r>
            <a:r>
              <a:rPr lang="zh-CN" altLang="en-US" sz="1600" dirty="0">
                <a:latin typeface="Consolas" panose="020B0609020204030204" charset="0"/>
                <a:ea typeface="仿宋" panose="02010609060101010101" pitchFamily="49" charset="-122"/>
              </a:rPr>
              <a:t>Bob</a:t>
            </a:r>
            <a:r>
              <a:rPr lang="en-US" altLang="zh-CN" sz="1600" dirty="0">
                <a:latin typeface="Consolas" panose="020B0609020204030204" charset="0"/>
                <a:ea typeface="仿宋" panose="02010609060101010101" pitchFamily="49" charset="-122"/>
              </a:rPr>
              <a:t>'</a:t>
            </a:r>
            <a:r>
              <a:rPr lang="zh-CN" altLang="en-US" sz="1600" dirty="0">
                <a:latin typeface="Consolas" panose="020B0609020204030204" charset="0"/>
                <a:ea typeface="仿宋" panose="02010609060101010101" pitchFamily="49" charset="-122"/>
              </a:rPr>
              <a:t>, </a:t>
            </a:r>
            <a:r>
              <a:rPr lang="en-US" altLang="zh-CN" sz="1600" dirty="0">
                <a:latin typeface="Consolas" panose="020B0609020204030204" charset="0"/>
                <a:ea typeface="仿宋" panose="02010609060101010101" pitchFamily="49" charset="-122"/>
              </a:rPr>
              <a:t>'</a:t>
            </a:r>
            <a:r>
              <a:rPr lang="zh-CN" altLang="en-US" sz="1600" dirty="0">
                <a:latin typeface="Consolas" panose="020B0609020204030204" charset="0"/>
                <a:ea typeface="仿宋" panose="02010609060101010101" pitchFamily="49" charset="-122"/>
              </a:rPr>
              <a:t>9345</a:t>
            </a:r>
            <a:r>
              <a:rPr lang="en-US" altLang="zh-CN" sz="1600" dirty="0">
                <a:latin typeface="Consolas" panose="020B0609020204030204" charset="0"/>
                <a:ea typeface="仿宋" panose="02010609060101010101" pitchFamily="49" charset="-122"/>
              </a:rPr>
              <a:t>'</a:t>
            </a:r>
            <a:r>
              <a:rPr lang="zh-CN" altLang="en-US" sz="1600" dirty="0">
                <a:latin typeface="Consolas" panose="020B0609020204030204" charset="0"/>
                <a:ea typeface="仿宋" panose="02010609060101010101" pitchFamily="49" charset="-122"/>
              </a:rPr>
              <a:t>)]</a:t>
            </a:r>
            <a:endParaRPr lang="en-US" altLang="zh-CN" sz="1600" dirty="0">
              <a:latin typeface="Consolas" panose="020B0609020204030204" charset="0"/>
              <a:ea typeface="仿宋" panose="02010609060101010101" pitchFamily="49" charset="-122"/>
            </a:endParaRPr>
          </a:p>
          <a:p>
            <a:pPr>
              <a:lnSpc>
                <a:spcPct val="150000"/>
              </a:lnSpc>
            </a:pPr>
            <a:endParaRPr lang="zh-CN" altLang="en-US" sz="1600" dirty="0">
              <a:latin typeface="Consolas" panose="020B0609020204030204" charset="0"/>
              <a:ea typeface="仿宋" panose="02010609060101010101" pitchFamily="49" charset="-122"/>
            </a:endParaRPr>
          </a:p>
        </p:txBody>
      </p:sp>
      <p:sp>
        <p:nvSpPr>
          <p:cNvPr id="12" name="文本框 11"/>
          <p:cNvSpPr txBox="1"/>
          <p:nvPr/>
        </p:nvSpPr>
        <p:spPr>
          <a:xfrm>
            <a:off x="850167" y="4398140"/>
            <a:ext cx="7808715" cy="369332"/>
          </a:xfrm>
          <a:prstGeom prst="rect">
            <a:avLst/>
          </a:prstGeom>
          <a:noFill/>
        </p:spPr>
        <p:txBody>
          <a:bodyPr wrap="square">
            <a:spAutoFit/>
          </a:bodyPr>
          <a:lstStyle/>
          <a:p>
            <a:r>
              <a:rPr lang="en-US" altLang="zh-CN" b="0" i="0" dirty="0" err="1">
                <a:solidFill>
                  <a:srgbClr val="4D4D4D"/>
                </a:solidFill>
                <a:effectLst/>
                <a:latin typeface="-apple-system"/>
              </a:rPr>
              <a:t>itemgetter</a:t>
            </a:r>
            <a:r>
              <a:rPr lang="en-US" altLang="zh-CN" b="0" i="0" dirty="0">
                <a:solidFill>
                  <a:srgbClr val="4D4D4D"/>
                </a:solidFill>
                <a:effectLst/>
                <a:latin typeface="-apple-system"/>
              </a:rPr>
              <a:t> </a:t>
            </a:r>
            <a:r>
              <a:rPr lang="zh-CN" altLang="en-US" b="0" i="0" dirty="0">
                <a:solidFill>
                  <a:srgbClr val="4D4D4D"/>
                </a:solidFill>
                <a:effectLst/>
                <a:latin typeface="-apple-system"/>
              </a:rPr>
              <a:t>用于获取对象的哪些位置的数据，参数即为代表位置的序号值</a:t>
            </a:r>
            <a:endParaRPr lang="zh-CN" altLang="en-US" dirty="0"/>
          </a:p>
        </p:txBody>
      </p:sp>
      <p:pic>
        <p:nvPicPr>
          <p:cNvPr id="4" name="图片 3"/>
          <p:cNvPicPr>
            <a:picLocks noChangeAspect="1"/>
          </p:cNvPicPr>
          <p:nvPr/>
        </p:nvPicPr>
        <p:blipFill>
          <a:blip r:embed="rId4"/>
          <a:stretch>
            <a:fillRect/>
          </a:stretch>
        </p:blipFill>
        <p:spPr>
          <a:xfrm>
            <a:off x="656594" y="4869161"/>
            <a:ext cx="6291670" cy="1351474"/>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p:bldP spid="1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0590" y="2137780"/>
            <a:ext cx="8307765" cy="2466697"/>
          </a:xfrm>
        </p:spPr>
        <p:txBody>
          <a:bodyPr/>
          <a:lstStyle/>
          <a:p>
            <a:pPr marL="0" indent="0">
              <a:buNone/>
            </a:pPr>
            <a:r>
              <a:rPr lang="zh-CN" altLang="en-US" sz="1600" b="1" noProof="1">
                <a:latin typeface="Consolas" panose="020B0609020204030204" charset="0"/>
              </a:rPr>
              <a:t>&gt;&gt;&gt; from random import randint</a:t>
            </a:r>
          </a:p>
          <a:p>
            <a:pPr marL="0" indent="0">
              <a:buNone/>
            </a:pPr>
            <a:r>
              <a:rPr lang="zh-CN" altLang="en-US" sz="1600" b="1" noProof="1">
                <a:latin typeface="Consolas" panose="020B0609020204030204" charset="0"/>
              </a:rPr>
              <a:t>&gt;&gt;&gt; x = [randint(1,100) for i in range(20)]</a:t>
            </a:r>
          </a:p>
          <a:p>
            <a:pPr marL="0" indent="0">
              <a:buNone/>
            </a:pPr>
            <a:r>
              <a:rPr lang="zh-CN" altLang="en-US" sz="1600" b="1" noProof="1">
                <a:latin typeface="Consolas" panose="020B0609020204030204" charset="0"/>
              </a:rPr>
              <a:t>&gt;&gt;&gt; x</a:t>
            </a:r>
          </a:p>
          <a:p>
            <a:pPr marL="0" indent="0">
              <a:buNone/>
            </a:pPr>
            <a:r>
              <a:rPr lang="zh-CN" altLang="en-US" sz="1600" b="1" noProof="1">
                <a:solidFill>
                  <a:srgbClr val="0000FF"/>
                </a:solidFill>
                <a:latin typeface="Consolas" panose="020B0609020204030204" charset="0"/>
              </a:rPr>
              <a:t>[19, 32, 76, 82, 23, 63, 38, 50, 20, 30, 39, 14, 19, 50, 81, 27, 77, 12, 55, 29]</a:t>
            </a:r>
          </a:p>
          <a:p>
            <a:pPr marL="0" indent="0">
              <a:buNone/>
            </a:pPr>
            <a:r>
              <a:rPr lang="zh-CN" altLang="en-US" sz="1600" b="1" noProof="1">
                <a:solidFill>
                  <a:srgbClr val="FF0000"/>
                </a:solidFill>
                <a:latin typeface="Consolas" panose="020B0609020204030204" charset="0"/>
              </a:rPr>
              <a:t>&gt;&gt;&gt; sorted(x, key=lambda item:item%2==0)</a:t>
            </a:r>
          </a:p>
          <a:p>
            <a:pPr marL="0" indent="0">
              <a:buNone/>
            </a:pPr>
            <a:r>
              <a:rPr lang="zh-CN" altLang="en-US" sz="1600" b="1" noProof="1">
                <a:solidFill>
                  <a:srgbClr val="0000FF"/>
                </a:solidFill>
                <a:latin typeface="Consolas" panose="020B0609020204030204" charset="0"/>
              </a:rPr>
              <a:t>[19, 23, 63, 39, 19, 81, 27, 77, 55, 29, 32, 76, 82, 38, 50, 20, 30, 14, 50, 12]</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79</a:t>
            </a:fld>
            <a:endParaRPr lang="zh-CN" altLang="en-US" dirty="0"/>
          </a:p>
        </p:txBody>
      </p:sp>
      <p:grpSp>
        <p:nvGrpSpPr>
          <p:cNvPr id="6" name="组合 5"/>
          <p:cNvGrpSpPr/>
          <p:nvPr/>
        </p:nvGrpSpPr>
        <p:grpSpPr>
          <a:xfrm>
            <a:off x="-756592" y="124909"/>
            <a:ext cx="6121277" cy="651944"/>
            <a:chOff x="-745742" y="96425"/>
            <a:chExt cx="6121277" cy="651944"/>
          </a:xfrm>
        </p:grpSpPr>
        <p:sp>
          <p:nvSpPr>
            <p:cNvPr id="7" name="TextBox 6"/>
            <p:cNvSpPr txBox="1">
              <a:spLocks noChangeArrowheads="1"/>
            </p:cNvSpPr>
            <p:nvPr/>
          </p:nvSpPr>
          <p:spPr bwMode="auto">
            <a:xfrm>
              <a:off x="-74574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2.5 </a:t>
              </a:r>
              <a:r>
                <a:rPr lang="zh-CN" altLang="en-US" sz="3600" b="1" dirty="0">
                  <a:latin typeface="Times New Roman" panose="02020603050405020304" pitchFamily="18" charset="0"/>
                  <a:ea typeface="黑体" panose="02010609060101010101" pitchFamily="49" charset="-122"/>
                </a:rPr>
                <a:t>集合</a:t>
              </a:r>
            </a:p>
          </p:txBody>
        </p:sp>
        <p:grpSp>
          <p:nvGrpSpPr>
            <p:cNvPr id="8" name="组合 7"/>
            <p:cNvGrpSpPr/>
            <p:nvPr/>
          </p:nvGrpSpPr>
          <p:grpSpPr>
            <a:xfrm>
              <a:off x="541440" y="96425"/>
              <a:ext cx="792093" cy="651756"/>
              <a:chOff x="541440" y="96425"/>
              <a:chExt cx="792093" cy="651756"/>
            </a:xfrm>
          </p:grpSpPr>
          <p:sp>
            <p:nvSpPr>
              <p:cNvPr id="9" name="Freeform 5"/>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0" name="图片 9"/>
              <p:cNvPicPr>
                <a:picLocks noChangeAspect="1"/>
              </p:cNvPicPr>
              <p:nvPr/>
            </p:nvPicPr>
            <p:blipFill>
              <a:blip r:embed="rId2"/>
              <a:stretch>
                <a:fillRect/>
              </a:stretch>
            </p:blipFill>
            <p:spPr>
              <a:xfrm>
                <a:off x="734178" y="272894"/>
                <a:ext cx="404824" cy="335225"/>
              </a:xfrm>
              <a:prstGeom prst="rect">
                <a:avLst/>
              </a:prstGeom>
            </p:spPr>
          </p:pic>
        </p:grpSp>
      </p:grpSp>
      <p:sp>
        <p:nvSpPr>
          <p:cNvPr id="11" name="标题 98305"/>
          <p:cNvSpPr>
            <a:spLocks noGrp="1"/>
          </p:cNvSpPr>
          <p:nvPr>
            <p:ph type="title"/>
          </p:nvPr>
        </p:nvSpPr>
        <p:spPr>
          <a:xfrm>
            <a:off x="323528" y="746518"/>
            <a:ext cx="9124315" cy="951865"/>
          </a:xfrm>
        </p:spPr>
        <p:txBody>
          <a:bodyPr anchor="ctr">
            <a:normAutofit/>
          </a:bodyPr>
          <a:lstStyle/>
          <a:p>
            <a:pPr marL="342900" indent="-342900">
              <a:buClr>
                <a:srgbClr val="FF0000"/>
              </a:buClr>
              <a:buFont typeface="Wingdings" panose="05000000000000000000" pitchFamily="2" charset="2"/>
              <a:buChar char="Ø"/>
            </a:pPr>
            <a:r>
              <a:rPr lang="zh-CN" altLang="en-US" sz="2400" dirty="0">
                <a:latin typeface="Times New Roman" panose="02020603050405020304" pitchFamily="18" charset="0"/>
                <a:ea typeface="仿宋" panose="02010609060101010101" pitchFamily="49" charset="-122"/>
              </a:rPr>
              <a:t>内置方法</a:t>
            </a:r>
            <a:r>
              <a:rPr lang="en-US" altLang="zh-CN" sz="2400" dirty="0">
                <a:latin typeface="Times New Roman" panose="02020603050405020304" pitchFamily="18" charset="0"/>
                <a:ea typeface="仿宋" panose="02010609060101010101" pitchFamily="49" charset="-122"/>
              </a:rPr>
              <a:t>sorted()</a:t>
            </a:r>
            <a:endParaRPr lang="zh-CN" altLang="en-US" sz="2400" dirty="0">
              <a:latin typeface="Times New Roman" panose="02020603050405020304" pitchFamily="18" charset="0"/>
              <a:ea typeface="仿宋" panose="02010609060101010101" pitchFamily="49" charset="-122"/>
              <a:cs typeface="+mn-cs"/>
            </a:endParaRPr>
          </a:p>
        </p:txBody>
      </p:sp>
      <p:sp>
        <p:nvSpPr>
          <p:cNvPr id="21" name="文本框 20"/>
          <p:cNvSpPr txBox="1"/>
          <p:nvPr/>
        </p:nvSpPr>
        <p:spPr>
          <a:xfrm>
            <a:off x="709466" y="1375218"/>
            <a:ext cx="8399037" cy="830997"/>
          </a:xfrm>
          <a:prstGeom prst="rect">
            <a:avLst/>
          </a:prstGeom>
          <a:noFill/>
        </p:spPr>
        <p:txBody>
          <a:bodyPr wrap="square">
            <a:spAutoFit/>
          </a:bodyPr>
          <a:lstStyle/>
          <a:p>
            <a:pPr>
              <a:spcBef>
                <a:spcPts val="1200"/>
              </a:spcBef>
              <a:buClr>
                <a:srgbClr val="FF0000"/>
              </a:buClr>
              <a:buFont typeface="Wingdings" panose="05000000000000000000" pitchFamily="2" charset="2"/>
              <a:buChar char="ü"/>
            </a:pPr>
            <a:r>
              <a:rPr lang="zh-CN" altLang="en-US" sz="2400" b="1" noProof="1"/>
              <a:t>问题描述：有一个整数列表，要求调整元素顺序，把所有奇数都放到前面，偶数都放到后面。</a:t>
            </a:r>
          </a:p>
        </p:txBody>
      </p:sp>
      <p:pic>
        <p:nvPicPr>
          <p:cNvPr id="23" name="Picture 2" descr="十万个为什么宝宝”的正确打开放式_青少台_央视网(cctv.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2245" y="4364714"/>
            <a:ext cx="2566756" cy="219190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为什么Duang写不出来？_新浪文化_新浪网"/>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4381429"/>
            <a:ext cx="2842520" cy="212984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为什么Duang写不出来？_新浪文化_新浪网"/>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4087" y="4364711"/>
            <a:ext cx="2925347" cy="2191909"/>
          </a:xfrm>
          <a:prstGeom prst="rect">
            <a:avLst/>
          </a:prstGeom>
          <a:noFill/>
          <a:extLst>
            <a:ext uri="{909E8E84-426E-40DD-AFC4-6F175D3DCCD1}">
              <a14:hiddenFill xmlns:a14="http://schemas.microsoft.com/office/drawing/2010/main">
                <a:solidFill>
                  <a:srgbClr val="FFFFFF"/>
                </a:solidFill>
              </a14:hiddenFill>
            </a:ext>
          </a:extLst>
        </p:spPr>
      </p:pic>
      <p:pic>
        <p:nvPicPr>
          <p:cNvPr id="18" name="图片 17"/>
          <p:cNvPicPr>
            <a:picLocks noChangeAspect="1"/>
          </p:cNvPicPr>
          <p:nvPr/>
        </p:nvPicPr>
        <p:blipFill>
          <a:blip r:embed="rId5"/>
          <a:stretch>
            <a:fillRect/>
          </a:stretch>
        </p:blipFill>
        <p:spPr>
          <a:xfrm>
            <a:off x="580429" y="4473307"/>
            <a:ext cx="5972771" cy="2158889"/>
          </a:xfrm>
          <a:prstGeom prst="rect">
            <a:avLst/>
          </a:prstGeom>
        </p:spPr>
      </p:pic>
      <p:pic>
        <p:nvPicPr>
          <p:cNvPr id="5" name="图片 4"/>
          <p:cNvPicPr>
            <a:picLocks noChangeAspect="1"/>
          </p:cNvPicPr>
          <p:nvPr/>
        </p:nvPicPr>
        <p:blipFill>
          <a:blip r:embed="rId6"/>
          <a:stretch>
            <a:fillRect/>
          </a:stretch>
        </p:blipFill>
        <p:spPr>
          <a:xfrm>
            <a:off x="562505" y="2248402"/>
            <a:ext cx="6095119" cy="2224905"/>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xit" presetSubtype="4" fill="hold" grpId="0" nodeType="clickEffect">
                                  <p:stCondLst>
                                    <p:cond delay="0"/>
                                  </p:stCondLst>
                                  <p:childTnLst>
                                    <p:animEffect transition="out" filter="wipe(down)">
                                      <p:cBhvr>
                                        <p:cTn id="32" dur="500"/>
                                        <p:tgtEl>
                                          <p:spTgt spid="3">
                                            <p:txEl>
                                              <p:pRg st="0" end="0"/>
                                            </p:txEl>
                                          </p:spTgt>
                                        </p:tgtEl>
                                      </p:cBhvr>
                                    </p:animEffect>
                                    <p:set>
                                      <p:cBhvr>
                                        <p:cTn id="33"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xit" presetSubtype="4" fill="hold" grpId="0" nodeType="clickEffect">
                                  <p:stCondLst>
                                    <p:cond delay="0"/>
                                  </p:stCondLst>
                                  <p:childTnLst>
                                    <p:animEffect transition="out" filter="wipe(down)">
                                      <p:cBhvr>
                                        <p:cTn id="37" dur="500"/>
                                        <p:tgtEl>
                                          <p:spTgt spid="3">
                                            <p:txEl>
                                              <p:pRg st="1" end="1"/>
                                            </p:txEl>
                                          </p:spTgt>
                                        </p:tgtEl>
                                      </p:cBhvr>
                                    </p:animEffect>
                                    <p:set>
                                      <p:cBhvr>
                                        <p:cTn id="38"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xit" presetSubtype="4" fill="hold" grpId="0" nodeType="clickEffect">
                                  <p:stCondLst>
                                    <p:cond delay="0"/>
                                  </p:stCondLst>
                                  <p:childTnLst>
                                    <p:animEffect transition="out" filter="wipe(down)">
                                      <p:cBhvr>
                                        <p:cTn id="42" dur="500"/>
                                        <p:tgtEl>
                                          <p:spTgt spid="3">
                                            <p:txEl>
                                              <p:pRg st="2" end="2"/>
                                            </p:txEl>
                                          </p:spTgt>
                                        </p:tgtEl>
                                      </p:cBhvr>
                                    </p:animEffect>
                                    <p:set>
                                      <p:cBhvr>
                                        <p:cTn id="43"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2" presetClass="exit" presetSubtype="4" fill="hold" grpId="0" nodeType="clickEffect">
                                  <p:stCondLst>
                                    <p:cond delay="0"/>
                                  </p:stCondLst>
                                  <p:childTnLst>
                                    <p:animEffect transition="out" filter="wipe(down)">
                                      <p:cBhvr>
                                        <p:cTn id="47" dur="500"/>
                                        <p:tgtEl>
                                          <p:spTgt spid="3">
                                            <p:txEl>
                                              <p:pRg st="3" end="3"/>
                                            </p:txEl>
                                          </p:spTgt>
                                        </p:tgtEl>
                                      </p:cBhvr>
                                    </p:animEffect>
                                    <p:set>
                                      <p:cBhvr>
                                        <p:cTn id="48"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2" presetClass="exit" presetSubtype="4" fill="hold" grpId="0" nodeType="clickEffect">
                                  <p:stCondLst>
                                    <p:cond delay="0"/>
                                  </p:stCondLst>
                                  <p:childTnLst>
                                    <p:animEffect transition="out" filter="wipe(down)">
                                      <p:cBhvr>
                                        <p:cTn id="52" dur="500"/>
                                        <p:tgtEl>
                                          <p:spTgt spid="3">
                                            <p:txEl>
                                              <p:pRg st="4" end="4"/>
                                            </p:txEl>
                                          </p:spTgt>
                                        </p:tgtEl>
                                      </p:cBhvr>
                                    </p:animEffect>
                                    <p:set>
                                      <p:cBhvr>
                                        <p:cTn id="53"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xit" presetSubtype="4" fill="hold" grpId="0" nodeType="clickEffect">
                                  <p:stCondLst>
                                    <p:cond delay="0"/>
                                  </p:stCondLst>
                                  <p:childTnLst>
                                    <p:animEffect transition="out" filter="wipe(down)">
                                      <p:cBhvr>
                                        <p:cTn id="57" dur="500"/>
                                        <p:tgtEl>
                                          <p:spTgt spid="3">
                                            <p:txEl>
                                              <p:pRg st="5" end="5"/>
                                            </p:txEl>
                                          </p:spTgt>
                                        </p:tgtEl>
                                      </p:cBhvr>
                                    </p:animEffect>
                                    <p:set>
                                      <p:cBhvr>
                                        <p:cTn id="58"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nodeType="click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barn(inVertical)">
                                      <p:cBhvr>
                                        <p:cTn id="63" dur="500"/>
                                        <p:tgtEl>
                                          <p:spTgt spid="5"/>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25"/>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23"/>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24"/>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4" presetClass="exit" presetSubtype="10" fill="hold" nodeType="clickEffect">
                                  <p:stCondLst>
                                    <p:cond delay="0"/>
                                  </p:stCondLst>
                                  <p:childTnLst>
                                    <p:animEffect transition="out" filter="randombar(horizontal)">
                                      <p:cBhvr>
                                        <p:cTn id="75" dur="500"/>
                                        <p:tgtEl>
                                          <p:spTgt spid="25"/>
                                        </p:tgtEl>
                                      </p:cBhvr>
                                    </p:animEffect>
                                    <p:set>
                                      <p:cBhvr>
                                        <p:cTn id="76" dur="1" fill="hold">
                                          <p:stCondLst>
                                            <p:cond delay="499"/>
                                          </p:stCondLst>
                                        </p:cTn>
                                        <p:tgtEl>
                                          <p:spTgt spid="25"/>
                                        </p:tgtEl>
                                        <p:attrNameLst>
                                          <p:attrName>style.visibility</p:attrName>
                                        </p:attrNameLst>
                                      </p:cBhvr>
                                      <p:to>
                                        <p:strVal val="hidden"/>
                                      </p:to>
                                    </p:set>
                                  </p:childTnLst>
                                </p:cTn>
                              </p:par>
                              <p:par>
                                <p:cTn id="77" presetID="14" presetClass="exit" presetSubtype="10" fill="hold" nodeType="withEffect">
                                  <p:stCondLst>
                                    <p:cond delay="0"/>
                                  </p:stCondLst>
                                  <p:childTnLst>
                                    <p:animEffect transition="out" filter="randombar(horizontal)">
                                      <p:cBhvr>
                                        <p:cTn id="78" dur="500"/>
                                        <p:tgtEl>
                                          <p:spTgt spid="23"/>
                                        </p:tgtEl>
                                      </p:cBhvr>
                                    </p:animEffect>
                                    <p:set>
                                      <p:cBhvr>
                                        <p:cTn id="79" dur="1" fill="hold">
                                          <p:stCondLst>
                                            <p:cond delay="499"/>
                                          </p:stCondLst>
                                        </p:cTn>
                                        <p:tgtEl>
                                          <p:spTgt spid="23"/>
                                        </p:tgtEl>
                                        <p:attrNameLst>
                                          <p:attrName>style.visibility</p:attrName>
                                        </p:attrNameLst>
                                      </p:cBhvr>
                                      <p:to>
                                        <p:strVal val="hidden"/>
                                      </p:to>
                                    </p:set>
                                  </p:childTnLst>
                                </p:cTn>
                              </p:par>
                              <p:par>
                                <p:cTn id="80" presetID="14" presetClass="exit" presetSubtype="10" fill="hold" nodeType="withEffect">
                                  <p:stCondLst>
                                    <p:cond delay="0"/>
                                  </p:stCondLst>
                                  <p:childTnLst>
                                    <p:animEffect transition="out" filter="randombar(horizontal)">
                                      <p:cBhvr>
                                        <p:cTn id="81" dur="500"/>
                                        <p:tgtEl>
                                          <p:spTgt spid="24"/>
                                        </p:tgtEl>
                                      </p:cBhvr>
                                    </p:animEffect>
                                    <p:set>
                                      <p:cBhvr>
                                        <p:cTn id="82" dur="1" fill="hold">
                                          <p:stCondLst>
                                            <p:cond delay="499"/>
                                          </p:stCondLst>
                                        </p:cTn>
                                        <p:tgtEl>
                                          <p:spTgt spid="24"/>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45" presetClass="entr" presetSubtype="0" fill="hold" nodeType="click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2000"/>
                                        <p:tgtEl>
                                          <p:spTgt spid="18"/>
                                        </p:tgtEl>
                                      </p:cBhvr>
                                    </p:animEffect>
                                    <p:anim calcmode="lin" valueType="num">
                                      <p:cBhvr>
                                        <p:cTn id="88" dur="2000" fill="hold"/>
                                        <p:tgtEl>
                                          <p:spTgt spid="18"/>
                                        </p:tgtEl>
                                        <p:attrNameLst>
                                          <p:attrName>ppt_w</p:attrName>
                                        </p:attrNameLst>
                                      </p:cBhvr>
                                      <p:tavLst>
                                        <p:tav tm="0" fmla="#ppt_w*sin(2.5*pi*$)">
                                          <p:val>
                                            <p:fltVal val="0"/>
                                          </p:val>
                                        </p:tav>
                                        <p:tav tm="100000">
                                          <p:val>
                                            <p:fltVal val="1"/>
                                          </p:val>
                                        </p:tav>
                                      </p:tavLst>
                                    </p:anim>
                                    <p:anim calcmode="lin" valueType="num">
                                      <p:cBhvr>
                                        <p:cTn id="89" dur="2000" fill="hold"/>
                                        <p:tgtEl>
                                          <p:spTgt spid="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文本占位符 13314"/>
          <p:cNvSpPr>
            <a:spLocks noGrp="1"/>
          </p:cNvSpPr>
          <p:nvPr>
            <p:ph idx="1"/>
          </p:nvPr>
        </p:nvSpPr>
        <p:spPr>
          <a:xfrm>
            <a:off x="770256" y="1596975"/>
            <a:ext cx="8229600" cy="4678451"/>
          </a:xfrm>
        </p:spPr>
        <p:txBody>
          <a:bodyPr/>
          <a:lstStyle/>
          <a:p>
            <a:pPr fontAlgn="base">
              <a:lnSpc>
                <a:spcPct val="80000"/>
              </a:lnSpc>
              <a:buClr>
                <a:srgbClr val="FF0000"/>
              </a:buClr>
              <a:buFont typeface="Wingdings" panose="05000000000000000000" charset="0"/>
              <a:buChar char="n"/>
            </a:pPr>
            <a:r>
              <a:rPr lang="zh-CN" altLang="en-US" sz="2400" b="1" noProof="1"/>
              <a:t>使用“</a:t>
            </a:r>
            <a:r>
              <a:rPr lang="en-US" altLang="zh-CN" sz="2400" b="1" noProof="1"/>
              <a:t>=”</a:t>
            </a:r>
            <a:r>
              <a:rPr lang="zh-CN" altLang="en-US" sz="2400" b="1" noProof="1"/>
              <a:t>直接将一个列表赋值给变量即可创建列表对象</a:t>
            </a:r>
          </a:p>
          <a:p>
            <a:pPr marL="1905" indent="-344805">
              <a:lnSpc>
                <a:spcPct val="80000"/>
              </a:lnSpc>
              <a:buNone/>
            </a:pPr>
            <a:endParaRPr lang="en-US" altLang="zh-CN" sz="1350" noProof="1"/>
          </a:p>
          <a:p>
            <a:pPr marL="1905" indent="-344805">
              <a:lnSpc>
                <a:spcPct val="80000"/>
              </a:lnSpc>
              <a:buNone/>
            </a:pPr>
            <a:r>
              <a:rPr lang="en-US" altLang="zh-CN" sz="1800" noProof="1">
                <a:latin typeface="Consolas" panose="020B0609020204030204" charset="0"/>
              </a:rPr>
              <a:t>    &gt;&gt;&gt; a_list = ['a', 'b', 'mpilgrim', 'z', 'example']</a:t>
            </a:r>
          </a:p>
          <a:p>
            <a:pPr marL="1905" indent="-344805">
              <a:lnSpc>
                <a:spcPct val="80000"/>
              </a:lnSpc>
              <a:buNone/>
            </a:pPr>
            <a:r>
              <a:rPr lang="en-US" altLang="zh-CN" sz="1800" noProof="1">
                <a:latin typeface="Consolas" panose="020B0609020204030204" charset="0"/>
              </a:rPr>
              <a:t>    &gt;&gt;&gt; a_list = []</a:t>
            </a:r>
          </a:p>
          <a:p>
            <a:pPr marL="1905" indent="-344805">
              <a:lnSpc>
                <a:spcPct val="80000"/>
              </a:lnSpc>
              <a:buNone/>
            </a:pPr>
            <a:endParaRPr lang="zh-CN" altLang="en-US" sz="1350" noProof="1"/>
          </a:p>
          <a:p>
            <a:pPr>
              <a:buClr>
                <a:srgbClr val="FF0000"/>
              </a:buClr>
              <a:buFont typeface="Wingdings" panose="05000000000000000000" charset="0"/>
              <a:buChar char="n"/>
            </a:pPr>
            <a:r>
              <a:rPr lang="zh-CN" altLang="en-US" sz="2400" b="1" noProof="1"/>
              <a:t>也可以使用</a:t>
            </a:r>
            <a:r>
              <a:rPr lang="en-US" altLang="zh-CN" sz="2400" b="1" noProof="1"/>
              <a:t>list()</a:t>
            </a:r>
            <a:r>
              <a:rPr lang="zh-CN" altLang="en-US" sz="2400" b="1" noProof="1"/>
              <a:t>函数将元组、</a:t>
            </a:r>
            <a:r>
              <a:rPr lang="en-US" altLang="zh-CN" sz="2400" b="1" noProof="1"/>
              <a:t>range</a:t>
            </a:r>
            <a:r>
              <a:rPr lang="zh-CN" altLang="en-US" sz="2400" b="1" noProof="1"/>
              <a:t>对象、字符串或其他类型的可迭代对象类型的数据转换为列表。</a:t>
            </a:r>
          </a:p>
          <a:p>
            <a:pPr marL="1905" indent="-344805">
              <a:spcBef>
                <a:spcPts val="0"/>
              </a:spcBef>
              <a:buNone/>
            </a:pPr>
            <a:endParaRPr lang="en-US" altLang="zh-CN" sz="1600" b="1" noProof="1">
              <a:latin typeface="Consolas" panose="020B0609020204030204" charset="0"/>
            </a:endParaRPr>
          </a:p>
          <a:p>
            <a:pPr marL="1905" indent="-344805">
              <a:buNone/>
            </a:pPr>
            <a:r>
              <a:rPr lang="en-US" altLang="zh-CN" sz="1600" b="1" noProof="1">
                <a:latin typeface="Consolas" panose="020B0609020204030204" charset="0"/>
              </a:rPr>
              <a:t>    </a:t>
            </a:r>
            <a:r>
              <a:rPr lang="en-US" altLang="zh-CN" sz="1800" noProof="1">
                <a:latin typeface="Consolas" panose="020B0609020204030204" charset="0"/>
              </a:rPr>
              <a:t>&gt;&gt;&gt; a_list = list((3,5,7,9,11))</a:t>
            </a:r>
          </a:p>
          <a:p>
            <a:pPr marL="1905" indent="-344805">
              <a:buNone/>
            </a:pPr>
            <a:r>
              <a:rPr lang="en-US" altLang="zh-CN" sz="1800" noProof="1">
                <a:latin typeface="Consolas" panose="020B0609020204030204" charset="0"/>
              </a:rPr>
              <a:t>    &gt;&gt;&gt; a_list</a:t>
            </a:r>
          </a:p>
          <a:p>
            <a:pPr marL="1905" indent="-344805">
              <a:buNone/>
            </a:pPr>
            <a:r>
              <a:rPr lang="en-US" altLang="zh-CN" sz="1800" noProof="1">
                <a:solidFill>
                  <a:srgbClr val="00B0F0"/>
                </a:solidFill>
                <a:latin typeface="Consolas" panose="020B0609020204030204" charset="0"/>
              </a:rPr>
              <a:t>    </a:t>
            </a:r>
            <a:r>
              <a:rPr lang="en-US" altLang="zh-CN" sz="1800" noProof="1">
                <a:solidFill>
                  <a:srgbClr val="0000FF"/>
                </a:solidFill>
                <a:latin typeface="Consolas" panose="020B0609020204030204" charset="0"/>
              </a:rPr>
              <a:t>[3, 5, 7, 9, 11]</a:t>
            </a:r>
          </a:p>
          <a:p>
            <a:pPr marL="1905" indent="-344805">
              <a:buNone/>
            </a:pPr>
            <a:r>
              <a:rPr lang="en-US" altLang="zh-CN" sz="1800" noProof="1">
                <a:latin typeface="Consolas" panose="020B0609020204030204" charset="0"/>
              </a:rPr>
              <a:t>    &gt;&gt;&gt; list(range(1,10,2))</a:t>
            </a:r>
          </a:p>
          <a:p>
            <a:pPr marL="1905" indent="-344805">
              <a:buNone/>
            </a:pPr>
            <a:r>
              <a:rPr lang="en-US" altLang="zh-CN" sz="1800" noProof="1">
                <a:solidFill>
                  <a:srgbClr val="00B0F0"/>
                </a:solidFill>
                <a:latin typeface="Consolas" panose="020B0609020204030204" charset="0"/>
              </a:rPr>
              <a:t>    </a:t>
            </a:r>
            <a:r>
              <a:rPr lang="en-US" altLang="zh-CN" sz="1800" noProof="1">
                <a:solidFill>
                  <a:srgbClr val="0000FF"/>
                </a:solidFill>
                <a:latin typeface="Consolas" panose="020B0609020204030204" charset="0"/>
              </a:rPr>
              <a:t>[1, 3, 5, 7, 9]</a:t>
            </a:r>
          </a:p>
          <a:p>
            <a:pPr marL="1905" indent="-344805">
              <a:buNone/>
            </a:pPr>
            <a:r>
              <a:rPr lang="en-US" altLang="zh-CN" sz="1800" noProof="1">
                <a:latin typeface="Consolas" panose="020B0609020204030204" charset="0"/>
              </a:rPr>
              <a:t>    &gt;&gt;&gt; list(‘hello world’)   # </a:t>
            </a:r>
            <a:r>
              <a:rPr lang="zh-CN" altLang="en-US" sz="1800" noProof="1">
                <a:latin typeface="Consolas" panose="020B0609020204030204" charset="0"/>
              </a:rPr>
              <a:t>第一章习题 </a:t>
            </a:r>
            <a:r>
              <a:rPr lang="en-US" altLang="zh-CN" sz="1800" noProof="1">
                <a:latin typeface="Consolas" panose="020B0609020204030204" charset="0"/>
              </a:rPr>
              <a:t>list(‘123456789’)</a:t>
            </a:r>
          </a:p>
          <a:p>
            <a:pPr marL="1905" indent="-344805">
              <a:buNone/>
            </a:pPr>
            <a:r>
              <a:rPr lang="en-US" altLang="zh-CN" sz="1800" noProof="1">
                <a:solidFill>
                  <a:srgbClr val="00B0F0"/>
                </a:solidFill>
                <a:latin typeface="Consolas" panose="020B0609020204030204" charset="0"/>
              </a:rPr>
              <a:t>    </a:t>
            </a:r>
            <a:r>
              <a:rPr lang="en-US" altLang="zh-CN" sz="1800" noProof="1">
                <a:solidFill>
                  <a:srgbClr val="0000FF"/>
                </a:solidFill>
                <a:latin typeface="Consolas" panose="020B0609020204030204" charset="0"/>
              </a:rPr>
              <a:t>['h', 'e', 'l', 'l', 'o', ' ', 'w', 'o', 'r', 'l', 'd']</a:t>
            </a:r>
          </a:p>
          <a:p>
            <a:pPr marL="1905" indent="-344805">
              <a:buNone/>
            </a:pPr>
            <a:r>
              <a:rPr lang="en-US" altLang="zh-CN" sz="1800" noProof="1">
                <a:latin typeface="Consolas" panose="020B0609020204030204" charset="0"/>
              </a:rPr>
              <a:t>    &gt;&gt;&gt; x = list()</a:t>
            </a:r>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400899" y="963812"/>
            <a:ext cx="2244525"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列表的创建</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8</a:t>
            </a:fld>
            <a:endParaRPr lang="zh-CN" altLang="en-US" dirty="0"/>
          </a:p>
        </p:txBody>
      </p:sp>
    </p:spTree>
  </p:cSld>
  <p:clrMapOvr>
    <a:masterClrMapping/>
  </p:clrMapOvr>
  <p:transition spd="slow" advClick="0">
    <p:pull dir="d"/>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80</a:t>
            </a:fld>
            <a:endParaRPr lang="zh-CN" altLang="en-US" dirty="0"/>
          </a:p>
        </p:txBody>
      </p:sp>
      <p:grpSp>
        <p:nvGrpSpPr>
          <p:cNvPr id="6" name="组合 5"/>
          <p:cNvGrpSpPr/>
          <p:nvPr/>
        </p:nvGrpSpPr>
        <p:grpSpPr>
          <a:xfrm>
            <a:off x="-756592" y="124909"/>
            <a:ext cx="6121277" cy="651944"/>
            <a:chOff x="-745742" y="96425"/>
            <a:chExt cx="6121277" cy="651944"/>
          </a:xfrm>
        </p:grpSpPr>
        <p:sp>
          <p:nvSpPr>
            <p:cNvPr id="7" name="TextBox 6"/>
            <p:cNvSpPr txBox="1">
              <a:spLocks noChangeArrowheads="1"/>
            </p:cNvSpPr>
            <p:nvPr/>
          </p:nvSpPr>
          <p:spPr bwMode="auto">
            <a:xfrm>
              <a:off x="-74574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2.5 </a:t>
              </a:r>
              <a:r>
                <a:rPr lang="zh-CN" altLang="en-US" sz="3600" b="1" dirty="0">
                  <a:latin typeface="Times New Roman" panose="02020603050405020304" pitchFamily="18" charset="0"/>
                  <a:ea typeface="黑体" panose="02010609060101010101" pitchFamily="49" charset="-122"/>
                </a:rPr>
                <a:t>集合</a:t>
              </a:r>
            </a:p>
          </p:txBody>
        </p:sp>
        <p:grpSp>
          <p:nvGrpSpPr>
            <p:cNvPr id="8" name="组合 7"/>
            <p:cNvGrpSpPr/>
            <p:nvPr/>
          </p:nvGrpSpPr>
          <p:grpSpPr>
            <a:xfrm>
              <a:off x="541440" y="96425"/>
              <a:ext cx="792093" cy="651756"/>
              <a:chOff x="541440" y="96425"/>
              <a:chExt cx="792093" cy="651756"/>
            </a:xfrm>
          </p:grpSpPr>
          <p:sp>
            <p:nvSpPr>
              <p:cNvPr id="9" name="Freeform 5"/>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0" name="图片 9"/>
              <p:cNvPicPr>
                <a:picLocks noChangeAspect="1"/>
              </p:cNvPicPr>
              <p:nvPr/>
            </p:nvPicPr>
            <p:blipFill>
              <a:blip r:embed="rId3"/>
              <a:stretch>
                <a:fillRect/>
              </a:stretch>
            </p:blipFill>
            <p:spPr>
              <a:xfrm>
                <a:off x="734178" y="272894"/>
                <a:ext cx="404824" cy="335225"/>
              </a:xfrm>
              <a:prstGeom prst="rect">
                <a:avLst/>
              </a:prstGeom>
            </p:spPr>
          </p:pic>
        </p:grpSp>
      </p:grpSp>
      <p:sp>
        <p:nvSpPr>
          <p:cNvPr id="11" name="标题 98305"/>
          <p:cNvSpPr>
            <a:spLocks noGrp="1"/>
          </p:cNvSpPr>
          <p:nvPr>
            <p:ph type="title"/>
          </p:nvPr>
        </p:nvSpPr>
        <p:spPr>
          <a:xfrm>
            <a:off x="323528" y="746518"/>
            <a:ext cx="9124315" cy="951865"/>
          </a:xfrm>
        </p:spPr>
        <p:txBody>
          <a:bodyPr anchor="ctr">
            <a:normAutofit/>
          </a:bodyPr>
          <a:lstStyle/>
          <a:p>
            <a:pPr marL="342900" indent="-342900">
              <a:buClr>
                <a:srgbClr val="FF0000"/>
              </a:buClr>
              <a:buFont typeface="Wingdings" panose="05000000000000000000" pitchFamily="2" charset="2"/>
              <a:buChar char="Ø"/>
            </a:pPr>
            <a:r>
              <a:rPr lang="zh-CN" altLang="en-US" sz="2400" dirty="0">
                <a:latin typeface="Times New Roman" panose="02020603050405020304" pitchFamily="18" charset="0"/>
                <a:ea typeface="仿宋" panose="02010609060101010101" pitchFamily="49" charset="-122"/>
              </a:rPr>
              <a:t>内置方法</a:t>
            </a:r>
            <a:r>
              <a:rPr lang="en-US" altLang="zh-CN" sz="2400" dirty="0">
                <a:latin typeface="Times New Roman" panose="02020603050405020304" pitchFamily="18" charset="0"/>
                <a:ea typeface="仿宋" panose="02010609060101010101" pitchFamily="49" charset="-122"/>
              </a:rPr>
              <a:t>sorted()</a:t>
            </a:r>
            <a:endParaRPr lang="zh-CN" altLang="en-US" sz="2400" dirty="0">
              <a:latin typeface="Times New Roman" panose="02020603050405020304" pitchFamily="18" charset="0"/>
              <a:ea typeface="仿宋" panose="02010609060101010101" pitchFamily="49" charset="-122"/>
              <a:cs typeface="+mn-cs"/>
            </a:endParaRPr>
          </a:p>
        </p:txBody>
      </p:sp>
      <p:pic>
        <p:nvPicPr>
          <p:cNvPr id="15" name="图片 14">
            <a:extLst>
              <a:ext uri="{FF2B5EF4-FFF2-40B4-BE49-F238E27FC236}">
                <a16:creationId xmlns:a16="http://schemas.microsoft.com/office/drawing/2014/main" id="{E6777A68-374B-048E-1BC5-77750392F24C}"/>
              </a:ext>
            </a:extLst>
          </p:cNvPr>
          <p:cNvPicPr>
            <a:picLocks noChangeAspect="1"/>
          </p:cNvPicPr>
          <p:nvPr/>
        </p:nvPicPr>
        <p:blipFill>
          <a:blip r:embed="rId4"/>
          <a:stretch>
            <a:fillRect/>
          </a:stretch>
        </p:blipFill>
        <p:spPr>
          <a:xfrm>
            <a:off x="611561" y="2765643"/>
            <a:ext cx="4608511" cy="1682247"/>
          </a:xfrm>
          <a:prstGeom prst="rect">
            <a:avLst/>
          </a:prstGeom>
        </p:spPr>
      </p:pic>
      <p:graphicFrame>
        <p:nvGraphicFramePr>
          <p:cNvPr id="16" name="表格 16">
            <a:extLst>
              <a:ext uri="{FF2B5EF4-FFF2-40B4-BE49-F238E27FC236}">
                <a16:creationId xmlns:a16="http://schemas.microsoft.com/office/drawing/2014/main" id="{E4C82250-D743-3F54-C182-F923C26B1A18}"/>
              </a:ext>
            </a:extLst>
          </p:cNvPr>
          <p:cNvGraphicFramePr>
            <a:graphicFrameLocks noGrp="1"/>
          </p:cNvGraphicFramePr>
          <p:nvPr>
            <p:extLst>
              <p:ext uri="{D42A27DB-BD31-4B8C-83A1-F6EECF244321}">
                <p14:modId xmlns:p14="http://schemas.microsoft.com/office/powerpoint/2010/main" val="2053553532"/>
              </p:ext>
            </p:extLst>
          </p:nvPr>
        </p:nvGraphicFramePr>
        <p:xfrm>
          <a:off x="611560" y="1508341"/>
          <a:ext cx="5560490" cy="365760"/>
        </p:xfrm>
        <a:graphic>
          <a:graphicData uri="http://schemas.openxmlformats.org/drawingml/2006/table">
            <a:tbl>
              <a:tblPr firstRow="1" bandRow="1">
                <a:tableStyleId>{5C22544A-7EE6-4342-B048-85BDC9FD1C3A}</a:tableStyleId>
              </a:tblPr>
              <a:tblGrid>
                <a:gridCol w="556049">
                  <a:extLst>
                    <a:ext uri="{9D8B030D-6E8A-4147-A177-3AD203B41FA5}">
                      <a16:colId xmlns:a16="http://schemas.microsoft.com/office/drawing/2014/main" val="1516973977"/>
                    </a:ext>
                  </a:extLst>
                </a:gridCol>
                <a:gridCol w="556049">
                  <a:extLst>
                    <a:ext uri="{9D8B030D-6E8A-4147-A177-3AD203B41FA5}">
                      <a16:colId xmlns:a16="http://schemas.microsoft.com/office/drawing/2014/main" val="2079693671"/>
                    </a:ext>
                  </a:extLst>
                </a:gridCol>
                <a:gridCol w="556049">
                  <a:extLst>
                    <a:ext uri="{9D8B030D-6E8A-4147-A177-3AD203B41FA5}">
                      <a16:colId xmlns:a16="http://schemas.microsoft.com/office/drawing/2014/main" val="946787096"/>
                    </a:ext>
                  </a:extLst>
                </a:gridCol>
                <a:gridCol w="556049">
                  <a:extLst>
                    <a:ext uri="{9D8B030D-6E8A-4147-A177-3AD203B41FA5}">
                      <a16:colId xmlns:a16="http://schemas.microsoft.com/office/drawing/2014/main" val="3137338047"/>
                    </a:ext>
                  </a:extLst>
                </a:gridCol>
                <a:gridCol w="556049">
                  <a:extLst>
                    <a:ext uri="{9D8B030D-6E8A-4147-A177-3AD203B41FA5}">
                      <a16:colId xmlns:a16="http://schemas.microsoft.com/office/drawing/2014/main" val="3911030369"/>
                    </a:ext>
                  </a:extLst>
                </a:gridCol>
                <a:gridCol w="556049">
                  <a:extLst>
                    <a:ext uri="{9D8B030D-6E8A-4147-A177-3AD203B41FA5}">
                      <a16:colId xmlns:a16="http://schemas.microsoft.com/office/drawing/2014/main" val="159909916"/>
                    </a:ext>
                  </a:extLst>
                </a:gridCol>
                <a:gridCol w="556049">
                  <a:extLst>
                    <a:ext uri="{9D8B030D-6E8A-4147-A177-3AD203B41FA5}">
                      <a16:colId xmlns:a16="http://schemas.microsoft.com/office/drawing/2014/main" val="2975084389"/>
                    </a:ext>
                  </a:extLst>
                </a:gridCol>
                <a:gridCol w="556049">
                  <a:extLst>
                    <a:ext uri="{9D8B030D-6E8A-4147-A177-3AD203B41FA5}">
                      <a16:colId xmlns:a16="http://schemas.microsoft.com/office/drawing/2014/main" val="1029152652"/>
                    </a:ext>
                  </a:extLst>
                </a:gridCol>
                <a:gridCol w="556049">
                  <a:extLst>
                    <a:ext uri="{9D8B030D-6E8A-4147-A177-3AD203B41FA5}">
                      <a16:colId xmlns:a16="http://schemas.microsoft.com/office/drawing/2014/main" val="3557750560"/>
                    </a:ext>
                  </a:extLst>
                </a:gridCol>
                <a:gridCol w="556049">
                  <a:extLst>
                    <a:ext uri="{9D8B030D-6E8A-4147-A177-3AD203B41FA5}">
                      <a16:colId xmlns:a16="http://schemas.microsoft.com/office/drawing/2014/main" val="3871612136"/>
                    </a:ext>
                  </a:extLst>
                </a:gridCol>
              </a:tblGrid>
              <a:tr h="287879">
                <a:tc>
                  <a:txBody>
                    <a:bodyPr/>
                    <a:lstStyle/>
                    <a:p>
                      <a:pPr algn="ctr"/>
                      <a:r>
                        <a:rPr lang="en-US" altLang="zh-CN" dirty="0"/>
                        <a:t>95</a:t>
                      </a:r>
                      <a:endParaRPr lang="zh-CN" altLang="en-US" dirty="0"/>
                    </a:p>
                  </a:txBody>
                  <a:tcPr anchor="ctr"/>
                </a:tc>
                <a:tc>
                  <a:txBody>
                    <a:bodyPr/>
                    <a:lstStyle/>
                    <a:p>
                      <a:pPr algn="ctr"/>
                      <a:r>
                        <a:rPr lang="en-US" altLang="zh-CN" dirty="0"/>
                        <a:t>45</a:t>
                      </a:r>
                      <a:endParaRPr lang="zh-CN" altLang="en-US" dirty="0"/>
                    </a:p>
                  </a:txBody>
                  <a:tcPr anchor="ctr"/>
                </a:tc>
                <a:tc>
                  <a:txBody>
                    <a:bodyPr/>
                    <a:lstStyle/>
                    <a:p>
                      <a:pPr algn="ctr"/>
                      <a:r>
                        <a:rPr lang="en-US" altLang="zh-CN" dirty="0"/>
                        <a:t>39</a:t>
                      </a:r>
                      <a:endParaRPr lang="zh-CN" altLang="en-US" dirty="0"/>
                    </a:p>
                  </a:txBody>
                  <a:tcPr anchor="ctr"/>
                </a:tc>
                <a:tc>
                  <a:txBody>
                    <a:bodyPr/>
                    <a:lstStyle/>
                    <a:p>
                      <a:pPr algn="ctr"/>
                      <a:r>
                        <a:rPr lang="en-US" altLang="zh-CN" dirty="0"/>
                        <a:t>73</a:t>
                      </a:r>
                      <a:endParaRPr lang="zh-CN" altLang="en-US" dirty="0"/>
                    </a:p>
                  </a:txBody>
                  <a:tcPr anchor="ctr"/>
                </a:tc>
                <a:tc>
                  <a:txBody>
                    <a:bodyPr/>
                    <a:lstStyle/>
                    <a:p>
                      <a:pPr algn="ctr"/>
                      <a:r>
                        <a:rPr lang="en-US" altLang="zh-CN" dirty="0"/>
                        <a:t>62</a:t>
                      </a:r>
                      <a:endParaRPr lang="zh-CN" altLang="en-US" dirty="0"/>
                    </a:p>
                  </a:txBody>
                  <a:tcPr anchor="ctr"/>
                </a:tc>
                <a:tc>
                  <a:txBody>
                    <a:bodyPr/>
                    <a:lstStyle/>
                    <a:p>
                      <a:pPr algn="ctr"/>
                      <a:r>
                        <a:rPr lang="en-US" altLang="zh-CN" dirty="0"/>
                        <a:t>77</a:t>
                      </a:r>
                      <a:endParaRPr lang="zh-CN" altLang="en-US" dirty="0"/>
                    </a:p>
                  </a:txBody>
                  <a:tcPr anchor="ctr"/>
                </a:tc>
                <a:tc>
                  <a:txBody>
                    <a:bodyPr/>
                    <a:lstStyle/>
                    <a:p>
                      <a:pPr algn="ctr"/>
                      <a:r>
                        <a:rPr lang="en-US" altLang="zh-CN" dirty="0"/>
                        <a:t>94</a:t>
                      </a:r>
                      <a:endParaRPr lang="zh-CN" altLang="en-US" dirty="0"/>
                    </a:p>
                  </a:txBody>
                  <a:tcPr anchor="ctr"/>
                </a:tc>
                <a:tc>
                  <a:txBody>
                    <a:bodyPr/>
                    <a:lstStyle/>
                    <a:p>
                      <a:pPr algn="ctr"/>
                      <a:r>
                        <a:rPr lang="en-US" altLang="zh-CN" dirty="0"/>
                        <a:t>65</a:t>
                      </a:r>
                      <a:endParaRPr lang="zh-CN" altLang="en-US" dirty="0"/>
                    </a:p>
                  </a:txBody>
                  <a:tcPr anchor="ctr"/>
                </a:tc>
                <a:tc>
                  <a:txBody>
                    <a:bodyPr/>
                    <a:lstStyle/>
                    <a:p>
                      <a:pPr algn="ctr"/>
                      <a:r>
                        <a:rPr lang="en-US" altLang="zh-CN" dirty="0"/>
                        <a:t>70</a:t>
                      </a:r>
                      <a:endParaRPr lang="zh-CN" altLang="en-US" dirty="0"/>
                    </a:p>
                  </a:txBody>
                  <a:tcPr anchor="ctr"/>
                </a:tc>
                <a:tc>
                  <a:txBody>
                    <a:bodyPr/>
                    <a:lstStyle/>
                    <a:p>
                      <a:pPr algn="ctr"/>
                      <a:r>
                        <a:rPr lang="en-US" altLang="zh-CN" dirty="0"/>
                        <a:t>51</a:t>
                      </a:r>
                      <a:endParaRPr lang="zh-CN" altLang="en-US" dirty="0"/>
                    </a:p>
                  </a:txBody>
                  <a:tcPr anchor="ctr"/>
                </a:tc>
                <a:extLst>
                  <a:ext uri="{0D108BD9-81ED-4DB2-BD59-A6C34878D82A}">
                    <a16:rowId xmlns:a16="http://schemas.microsoft.com/office/drawing/2014/main" val="510639664"/>
                  </a:ext>
                </a:extLst>
              </a:tr>
            </a:tbl>
          </a:graphicData>
        </a:graphic>
      </p:graphicFrame>
      <p:pic>
        <p:nvPicPr>
          <p:cNvPr id="1026" name="Picture 2">
            <a:extLst>
              <a:ext uri="{FF2B5EF4-FFF2-40B4-BE49-F238E27FC236}">
                <a16:creationId xmlns:a16="http://schemas.microsoft.com/office/drawing/2014/main" id="{BC02FE9F-5A18-CF85-AD79-DC571254490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60232" y="1107494"/>
            <a:ext cx="2410745" cy="1605927"/>
          </a:xfrm>
          <a:prstGeom prst="rect">
            <a:avLst/>
          </a:prstGeom>
          <a:noFill/>
          <a:extLst>
            <a:ext uri="{909E8E84-426E-40DD-AFC4-6F175D3DCCD1}">
              <a14:hiddenFill xmlns:a14="http://schemas.microsoft.com/office/drawing/2010/main">
                <a:solidFill>
                  <a:srgbClr val="FFFFFF"/>
                </a:solidFill>
              </a14:hiddenFill>
            </a:ext>
          </a:extLst>
        </p:spPr>
      </p:pic>
      <p:pic>
        <p:nvPicPr>
          <p:cNvPr id="19" name="图片 18">
            <a:extLst>
              <a:ext uri="{FF2B5EF4-FFF2-40B4-BE49-F238E27FC236}">
                <a16:creationId xmlns:a16="http://schemas.microsoft.com/office/drawing/2014/main" id="{72FDB523-55D0-0B10-8992-C5F9D788E33D}"/>
              </a:ext>
            </a:extLst>
          </p:cNvPr>
          <p:cNvPicPr>
            <a:picLocks noChangeAspect="1"/>
          </p:cNvPicPr>
          <p:nvPr/>
        </p:nvPicPr>
        <p:blipFill>
          <a:blip r:embed="rId6"/>
          <a:stretch>
            <a:fillRect/>
          </a:stretch>
        </p:blipFill>
        <p:spPr>
          <a:xfrm>
            <a:off x="701072" y="4836383"/>
            <a:ext cx="3354777" cy="1472937"/>
          </a:xfrm>
          <a:prstGeom prst="rect">
            <a:avLst/>
          </a:prstGeom>
        </p:spPr>
      </p:pic>
      <p:graphicFrame>
        <p:nvGraphicFramePr>
          <p:cNvPr id="20" name="表格 16">
            <a:extLst>
              <a:ext uri="{FF2B5EF4-FFF2-40B4-BE49-F238E27FC236}">
                <a16:creationId xmlns:a16="http://schemas.microsoft.com/office/drawing/2014/main" id="{636459D4-5C74-EA2F-7572-89DCA544D5B6}"/>
              </a:ext>
            </a:extLst>
          </p:cNvPr>
          <p:cNvGraphicFramePr>
            <a:graphicFrameLocks noGrp="1"/>
          </p:cNvGraphicFramePr>
          <p:nvPr>
            <p:extLst>
              <p:ext uri="{D42A27DB-BD31-4B8C-83A1-F6EECF244321}">
                <p14:modId xmlns:p14="http://schemas.microsoft.com/office/powerpoint/2010/main" val="275067339"/>
              </p:ext>
            </p:extLst>
          </p:nvPr>
        </p:nvGraphicFramePr>
        <p:xfrm>
          <a:off x="4139952" y="4847389"/>
          <a:ext cx="4931020" cy="365760"/>
        </p:xfrm>
        <a:graphic>
          <a:graphicData uri="http://schemas.openxmlformats.org/drawingml/2006/table">
            <a:tbl>
              <a:tblPr firstRow="1" bandRow="1">
                <a:tableStyleId>{5C22544A-7EE6-4342-B048-85BDC9FD1C3A}</a:tableStyleId>
              </a:tblPr>
              <a:tblGrid>
                <a:gridCol w="493102">
                  <a:extLst>
                    <a:ext uri="{9D8B030D-6E8A-4147-A177-3AD203B41FA5}">
                      <a16:colId xmlns:a16="http://schemas.microsoft.com/office/drawing/2014/main" val="1516973977"/>
                    </a:ext>
                  </a:extLst>
                </a:gridCol>
                <a:gridCol w="493102">
                  <a:extLst>
                    <a:ext uri="{9D8B030D-6E8A-4147-A177-3AD203B41FA5}">
                      <a16:colId xmlns:a16="http://schemas.microsoft.com/office/drawing/2014/main" val="2079693671"/>
                    </a:ext>
                  </a:extLst>
                </a:gridCol>
                <a:gridCol w="493102">
                  <a:extLst>
                    <a:ext uri="{9D8B030D-6E8A-4147-A177-3AD203B41FA5}">
                      <a16:colId xmlns:a16="http://schemas.microsoft.com/office/drawing/2014/main" val="946787096"/>
                    </a:ext>
                  </a:extLst>
                </a:gridCol>
                <a:gridCol w="493102">
                  <a:extLst>
                    <a:ext uri="{9D8B030D-6E8A-4147-A177-3AD203B41FA5}">
                      <a16:colId xmlns:a16="http://schemas.microsoft.com/office/drawing/2014/main" val="3137338047"/>
                    </a:ext>
                  </a:extLst>
                </a:gridCol>
                <a:gridCol w="493102">
                  <a:extLst>
                    <a:ext uri="{9D8B030D-6E8A-4147-A177-3AD203B41FA5}">
                      <a16:colId xmlns:a16="http://schemas.microsoft.com/office/drawing/2014/main" val="3911030369"/>
                    </a:ext>
                  </a:extLst>
                </a:gridCol>
                <a:gridCol w="493102">
                  <a:extLst>
                    <a:ext uri="{9D8B030D-6E8A-4147-A177-3AD203B41FA5}">
                      <a16:colId xmlns:a16="http://schemas.microsoft.com/office/drawing/2014/main" val="159909916"/>
                    </a:ext>
                  </a:extLst>
                </a:gridCol>
                <a:gridCol w="493102">
                  <a:extLst>
                    <a:ext uri="{9D8B030D-6E8A-4147-A177-3AD203B41FA5}">
                      <a16:colId xmlns:a16="http://schemas.microsoft.com/office/drawing/2014/main" val="2975084389"/>
                    </a:ext>
                  </a:extLst>
                </a:gridCol>
                <a:gridCol w="493102">
                  <a:extLst>
                    <a:ext uri="{9D8B030D-6E8A-4147-A177-3AD203B41FA5}">
                      <a16:colId xmlns:a16="http://schemas.microsoft.com/office/drawing/2014/main" val="1029152652"/>
                    </a:ext>
                  </a:extLst>
                </a:gridCol>
                <a:gridCol w="493102">
                  <a:extLst>
                    <a:ext uri="{9D8B030D-6E8A-4147-A177-3AD203B41FA5}">
                      <a16:colId xmlns:a16="http://schemas.microsoft.com/office/drawing/2014/main" val="3557750560"/>
                    </a:ext>
                  </a:extLst>
                </a:gridCol>
                <a:gridCol w="493102">
                  <a:extLst>
                    <a:ext uri="{9D8B030D-6E8A-4147-A177-3AD203B41FA5}">
                      <a16:colId xmlns:a16="http://schemas.microsoft.com/office/drawing/2014/main" val="3871612136"/>
                    </a:ext>
                  </a:extLst>
                </a:gridCol>
              </a:tblGrid>
              <a:tr h="319292">
                <a:tc>
                  <a:txBody>
                    <a:bodyPr/>
                    <a:lstStyle/>
                    <a:p>
                      <a:pPr algn="ctr"/>
                      <a:r>
                        <a:rPr lang="en-US" altLang="zh-CN" dirty="0"/>
                        <a:t>-12</a:t>
                      </a:r>
                      <a:endParaRPr lang="zh-CN" altLang="en-US" dirty="0"/>
                    </a:p>
                  </a:txBody>
                  <a:tcPr anchor="ctr"/>
                </a:tc>
                <a:tc>
                  <a:txBody>
                    <a:bodyPr/>
                    <a:lstStyle/>
                    <a:p>
                      <a:pPr algn="ctr"/>
                      <a:r>
                        <a:rPr lang="en-US" altLang="zh-CN" dirty="0"/>
                        <a:t>-9</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8</a:t>
                      </a:r>
                      <a:endParaRPr lang="zh-CN" altLang="en-US" dirty="0"/>
                    </a:p>
                  </a:txBody>
                  <a:tcPr anchor="ctr"/>
                </a:tc>
                <a:tc>
                  <a:txBody>
                    <a:bodyPr/>
                    <a:lstStyle/>
                    <a:p>
                      <a:pPr algn="ctr"/>
                      <a:r>
                        <a:rPr lang="en-US" altLang="zh-CN" dirty="0"/>
                        <a:t>17</a:t>
                      </a:r>
                      <a:endParaRPr lang="zh-CN" altLang="en-US" dirty="0"/>
                    </a:p>
                  </a:txBody>
                  <a:tcPr anchor="ctr"/>
                </a:tc>
                <a:tc>
                  <a:txBody>
                    <a:bodyPr/>
                    <a:lstStyle/>
                    <a:p>
                      <a:pPr algn="ctr"/>
                      <a:r>
                        <a:rPr lang="en-US" altLang="zh-CN" dirty="0"/>
                        <a:t>-10</a:t>
                      </a:r>
                      <a:endParaRPr lang="zh-CN" altLang="en-US" dirty="0"/>
                    </a:p>
                  </a:txBody>
                  <a:tcPr anchor="ctr"/>
                </a:tc>
                <a:tc>
                  <a:txBody>
                    <a:bodyPr/>
                    <a:lstStyle/>
                    <a:p>
                      <a:pPr algn="ctr"/>
                      <a:r>
                        <a:rPr lang="en-US" altLang="zh-CN" dirty="0"/>
                        <a:t>-4</a:t>
                      </a:r>
                      <a:endParaRPr lang="zh-CN" altLang="en-US" dirty="0"/>
                    </a:p>
                  </a:txBody>
                  <a:tcPr anchor="ctr"/>
                </a:tc>
                <a:tc>
                  <a:txBody>
                    <a:bodyPr/>
                    <a:lstStyle/>
                    <a:p>
                      <a:pPr algn="ctr"/>
                      <a:r>
                        <a:rPr lang="en-US" altLang="zh-CN" dirty="0"/>
                        <a:t>-19</a:t>
                      </a:r>
                      <a:endParaRPr lang="zh-CN" altLang="en-US" dirty="0"/>
                    </a:p>
                  </a:txBody>
                  <a:tcPr anchor="ctr"/>
                </a:tc>
                <a:tc>
                  <a:txBody>
                    <a:bodyPr/>
                    <a:lstStyle/>
                    <a:p>
                      <a:pPr algn="ctr"/>
                      <a:r>
                        <a:rPr lang="en-US" altLang="zh-CN" dirty="0"/>
                        <a:t>-18</a:t>
                      </a:r>
                      <a:endParaRPr lang="zh-CN" altLang="en-US" dirty="0"/>
                    </a:p>
                  </a:txBody>
                  <a:tcPr anchor="ctr"/>
                </a:tc>
                <a:tc>
                  <a:txBody>
                    <a:bodyPr/>
                    <a:lstStyle/>
                    <a:p>
                      <a:pPr algn="ctr"/>
                      <a:r>
                        <a:rPr lang="en-US" altLang="zh-CN" dirty="0"/>
                        <a:t>17</a:t>
                      </a:r>
                      <a:endParaRPr lang="zh-CN" altLang="en-US" dirty="0"/>
                    </a:p>
                  </a:txBody>
                  <a:tcPr anchor="ctr"/>
                </a:tc>
                <a:extLst>
                  <a:ext uri="{0D108BD9-81ED-4DB2-BD59-A6C34878D82A}">
                    <a16:rowId xmlns:a16="http://schemas.microsoft.com/office/drawing/2014/main" val="510639664"/>
                  </a:ext>
                </a:extLst>
              </a:tr>
            </a:tbl>
          </a:graphicData>
        </a:graphic>
      </p:graphicFrame>
      <p:graphicFrame>
        <p:nvGraphicFramePr>
          <p:cNvPr id="22" name="表格 21">
            <a:extLst>
              <a:ext uri="{FF2B5EF4-FFF2-40B4-BE49-F238E27FC236}">
                <a16:creationId xmlns:a16="http://schemas.microsoft.com/office/drawing/2014/main" id="{E027286E-8D08-6F3A-F1F0-07F5AA17FBA5}"/>
              </a:ext>
            </a:extLst>
          </p:cNvPr>
          <p:cNvGraphicFramePr>
            <a:graphicFrameLocks noGrp="1"/>
          </p:cNvGraphicFramePr>
          <p:nvPr>
            <p:extLst>
              <p:ext uri="{D42A27DB-BD31-4B8C-83A1-F6EECF244321}">
                <p14:modId xmlns:p14="http://schemas.microsoft.com/office/powerpoint/2010/main" val="2834105179"/>
              </p:ext>
            </p:extLst>
          </p:nvPr>
        </p:nvGraphicFramePr>
        <p:xfrm>
          <a:off x="4139952" y="5291529"/>
          <a:ext cx="4931020" cy="731520"/>
        </p:xfrm>
        <a:graphic>
          <a:graphicData uri="http://schemas.openxmlformats.org/drawingml/2006/table">
            <a:tbl>
              <a:tblPr firstRow="1" bandRow="1">
                <a:tableStyleId>{5C22544A-7EE6-4342-B048-85BDC9FD1C3A}</a:tableStyleId>
              </a:tblPr>
              <a:tblGrid>
                <a:gridCol w="493102">
                  <a:extLst>
                    <a:ext uri="{9D8B030D-6E8A-4147-A177-3AD203B41FA5}">
                      <a16:colId xmlns:a16="http://schemas.microsoft.com/office/drawing/2014/main" val="3337788497"/>
                    </a:ext>
                  </a:extLst>
                </a:gridCol>
                <a:gridCol w="493102">
                  <a:extLst>
                    <a:ext uri="{9D8B030D-6E8A-4147-A177-3AD203B41FA5}">
                      <a16:colId xmlns:a16="http://schemas.microsoft.com/office/drawing/2014/main" val="2527097684"/>
                    </a:ext>
                  </a:extLst>
                </a:gridCol>
                <a:gridCol w="493102">
                  <a:extLst>
                    <a:ext uri="{9D8B030D-6E8A-4147-A177-3AD203B41FA5}">
                      <a16:colId xmlns:a16="http://schemas.microsoft.com/office/drawing/2014/main" val="1230279842"/>
                    </a:ext>
                  </a:extLst>
                </a:gridCol>
                <a:gridCol w="493102">
                  <a:extLst>
                    <a:ext uri="{9D8B030D-6E8A-4147-A177-3AD203B41FA5}">
                      <a16:colId xmlns:a16="http://schemas.microsoft.com/office/drawing/2014/main" val="2689782493"/>
                    </a:ext>
                  </a:extLst>
                </a:gridCol>
                <a:gridCol w="493102">
                  <a:extLst>
                    <a:ext uri="{9D8B030D-6E8A-4147-A177-3AD203B41FA5}">
                      <a16:colId xmlns:a16="http://schemas.microsoft.com/office/drawing/2014/main" val="3412772905"/>
                    </a:ext>
                  </a:extLst>
                </a:gridCol>
                <a:gridCol w="493102">
                  <a:extLst>
                    <a:ext uri="{9D8B030D-6E8A-4147-A177-3AD203B41FA5}">
                      <a16:colId xmlns:a16="http://schemas.microsoft.com/office/drawing/2014/main" val="1691737753"/>
                    </a:ext>
                  </a:extLst>
                </a:gridCol>
                <a:gridCol w="493102">
                  <a:extLst>
                    <a:ext uri="{9D8B030D-6E8A-4147-A177-3AD203B41FA5}">
                      <a16:colId xmlns:a16="http://schemas.microsoft.com/office/drawing/2014/main" val="3421465563"/>
                    </a:ext>
                  </a:extLst>
                </a:gridCol>
                <a:gridCol w="493102">
                  <a:extLst>
                    <a:ext uri="{9D8B030D-6E8A-4147-A177-3AD203B41FA5}">
                      <a16:colId xmlns:a16="http://schemas.microsoft.com/office/drawing/2014/main" val="3233410012"/>
                    </a:ext>
                  </a:extLst>
                </a:gridCol>
                <a:gridCol w="493102">
                  <a:extLst>
                    <a:ext uri="{9D8B030D-6E8A-4147-A177-3AD203B41FA5}">
                      <a16:colId xmlns:a16="http://schemas.microsoft.com/office/drawing/2014/main" val="1480070290"/>
                    </a:ext>
                  </a:extLst>
                </a:gridCol>
                <a:gridCol w="493102">
                  <a:extLst>
                    <a:ext uri="{9D8B030D-6E8A-4147-A177-3AD203B41FA5}">
                      <a16:colId xmlns:a16="http://schemas.microsoft.com/office/drawing/2014/main" val="2794006638"/>
                    </a:ext>
                  </a:extLst>
                </a:gridCol>
              </a:tblGrid>
              <a:tr h="3192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F</a:t>
                      </a:r>
                      <a:endParaRPr lang="zh-CN" altLang="en-US" dirty="0"/>
                    </a:p>
                  </a:txBody>
                  <a:tcPr anchor="ctr"/>
                </a:tc>
                <a:tc>
                  <a:txBody>
                    <a:bodyPr/>
                    <a:lstStyle/>
                    <a:p>
                      <a:pPr algn="ctr"/>
                      <a:r>
                        <a:rPr lang="en-US" altLang="zh-CN" dirty="0"/>
                        <a:t>F</a:t>
                      </a:r>
                      <a:endParaRPr lang="zh-CN" altLang="en-US" dirty="0"/>
                    </a:p>
                  </a:txBody>
                  <a:tcPr anchor="ctr"/>
                </a:tc>
                <a:tc>
                  <a:txBody>
                    <a:bodyPr/>
                    <a:lstStyle/>
                    <a:p>
                      <a:pPr algn="ctr"/>
                      <a:r>
                        <a:rPr lang="en-US" altLang="zh-CN" dirty="0">
                          <a:solidFill>
                            <a:srgbClr val="FF0000"/>
                          </a:solidFill>
                        </a:rPr>
                        <a:t>T</a:t>
                      </a:r>
                      <a:endParaRPr lang="zh-CN" altLang="en-US" dirty="0">
                        <a:solidFill>
                          <a:srgbClr val="FF0000"/>
                        </a:solidFill>
                      </a:endParaRPr>
                    </a:p>
                  </a:txBody>
                  <a:tcPr anchor="ctr"/>
                </a:tc>
                <a:tc>
                  <a:txBody>
                    <a:bodyPr/>
                    <a:lstStyle/>
                    <a:p>
                      <a:pPr marL="0" algn="ctr" defTabSz="914400" rtl="0" eaLnBrk="1" latinLnBrk="0" hangingPunct="1"/>
                      <a:r>
                        <a:rPr lang="en-US" altLang="zh-CN" sz="1800" kern="1200" dirty="0">
                          <a:solidFill>
                            <a:srgbClr val="FF0000"/>
                          </a:solidFill>
                          <a:latin typeface="+mn-lt"/>
                          <a:ea typeface="+mn-ea"/>
                          <a:cs typeface="+mn-cs"/>
                        </a:rPr>
                        <a:t>T</a:t>
                      </a:r>
                      <a:endParaRPr lang="zh-CN" altLang="en-US" sz="1800" kern="1200" dirty="0">
                        <a:solidFill>
                          <a:srgbClr val="FF0000"/>
                        </a:solidFill>
                        <a:latin typeface="+mn-lt"/>
                        <a:ea typeface="+mn-ea"/>
                        <a:cs typeface="+mn-cs"/>
                      </a:endParaRPr>
                    </a:p>
                  </a:txBody>
                  <a:tcPr anchor="ctr"/>
                </a:tc>
                <a:tc>
                  <a:txBody>
                    <a:bodyPr/>
                    <a:lstStyle/>
                    <a:p>
                      <a:pPr marL="0" algn="ctr" defTabSz="914400" rtl="0" eaLnBrk="1" latinLnBrk="0" hangingPunct="1"/>
                      <a:r>
                        <a:rPr lang="en-US" altLang="zh-CN" sz="1800" kern="1200" dirty="0">
                          <a:solidFill>
                            <a:srgbClr val="FF0000"/>
                          </a:solidFill>
                          <a:latin typeface="+mn-lt"/>
                          <a:ea typeface="+mn-ea"/>
                          <a:cs typeface="+mn-cs"/>
                        </a:rPr>
                        <a:t>T</a:t>
                      </a:r>
                      <a:endParaRPr lang="zh-CN" altLang="en-US" sz="1800" kern="1200" dirty="0">
                        <a:solidFill>
                          <a:srgbClr val="FF0000"/>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F</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F</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F</a:t>
                      </a:r>
                      <a:endParaRPr lang="zh-CN" altLang="en-US" dirty="0"/>
                    </a:p>
                  </a:txBody>
                  <a:tcPr anchor="ctr"/>
                </a:tc>
                <a:tc>
                  <a:txBody>
                    <a:bodyPr/>
                    <a:lstStyle/>
                    <a:p>
                      <a:pPr algn="ctr"/>
                      <a:r>
                        <a:rPr lang="en-US" altLang="zh-CN" dirty="0"/>
                        <a:t>F</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rgbClr val="FF0000"/>
                          </a:solidFill>
                          <a:latin typeface="+mn-lt"/>
                          <a:ea typeface="+mn-ea"/>
                          <a:cs typeface="+mn-cs"/>
                        </a:rPr>
                        <a:t>T</a:t>
                      </a:r>
                      <a:endParaRPr lang="zh-CN" altLang="en-US" sz="1800" kern="1200" dirty="0">
                        <a:solidFill>
                          <a:srgbClr val="FF0000"/>
                        </a:solidFill>
                        <a:latin typeface="+mn-lt"/>
                        <a:ea typeface="+mn-ea"/>
                        <a:cs typeface="+mn-cs"/>
                      </a:endParaRPr>
                    </a:p>
                  </a:txBody>
                  <a:tcPr anchor="ctr"/>
                </a:tc>
                <a:extLst>
                  <a:ext uri="{0D108BD9-81ED-4DB2-BD59-A6C34878D82A}">
                    <a16:rowId xmlns:a16="http://schemas.microsoft.com/office/drawing/2014/main" val="405497777"/>
                  </a:ext>
                </a:extLst>
              </a:tr>
              <a:tr h="3192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solidFill>
                            <a:srgbClr val="FF0000"/>
                          </a:solidFill>
                        </a:rPr>
                        <a:t>1</a:t>
                      </a:r>
                      <a:endParaRPr lang="zh-CN" altLang="en-US" dirty="0">
                        <a:solidFill>
                          <a:srgbClr val="FF0000"/>
                        </a:solidFill>
                      </a:endParaRPr>
                    </a:p>
                  </a:txBody>
                  <a:tcPr anchor="ctr"/>
                </a:tc>
                <a:tc>
                  <a:txBody>
                    <a:bodyPr/>
                    <a:lstStyle/>
                    <a:p>
                      <a:pPr algn="ctr"/>
                      <a:r>
                        <a:rPr lang="en-US" altLang="zh-CN" dirty="0">
                          <a:solidFill>
                            <a:srgbClr val="FF0000"/>
                          </a:solidFill>
                        </a:rPr>
                        <a:t>1</a:t>
                      </a:r>
                      <a:endParaRPr lang="zh-CN" altLang="en-US" dirty="0">
                        <a:solidFill>
                          <a:srgbClr val="FF0000"/>
                        </a:solidFill>
                      </a:endParaRPr>
                    </a:p>
                  </a:txBody>
                  <a:tcPr anchor="ctr"/>
                </a:tc>
                <a:tc>
                  <a:txBody>
                    <a:bodyPr/>
                    <a:lstStyle/>
                    <a:p>
                      <a:pPr algn="ctr"/>
                      <a:r>
                        <a:rPr lang="en-US" altLang="zh-CN" dirty="0">
                          <a:solidFill>
                            <a:srgbClr val="FF0000"/>
                          </a:solidFill>
                        </a:rPr>
                        <a:t>1</a:t>
                      </a:r>
                      <a:endParaRPr lang="zh-CN" altLang="en-US"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1</a:t>
                      </a:r>
                      <a:endParaRPr lang="zh-CN" altLang="en-US" dirty="0">
                        <a:solidFill>
                          <a:srgbClr val="FF0000"/>
                        </a:solidFill>
                      </a:endParaRPr>
                    </a:p>
                  </a:txBody>
                  <a:tcPr anchor="ctr"/>
                </a:tc>
                <a:extLst>
                  <a:ext uri="{0D108BD9-81ED-4DB2-BD59-A6C34878D82A}">
                    <a16:rowId xmlns:a16="http://schemas.microsoft.com/office/drawing/2014/main" val="2698021330"/>
                  </a:ext>
                </a:extLst>
              </a:tr>
            </a:tbl>
          </a:graphicData>
        </a:graphic>
      </p:graphicFrame>
      <p:graphicFrame>
        <p:nvGraphicFramePr>
          <p:cNvPr id="26" name="表格 25">
            <a:extLst>
              <a:ext uri="{FF2B5EF4-FFF2-40B4-BE49-F238E27FC236}">
                <a16:creationId xmlns:a16="http://schemas.microsoft.com/office/drawing/2014/main" id="{A8BE36A0-96B9-0D6F-EDF2-1AD921BAF347}"/>
              </a:ext>
            </a:extLst>
          </p:cNvPr>
          <p:cNvGraphicFramePr>
            <a:graphicFrameLocks noGrp="1"/>
          </p:cNvGraphicFramePr>
          <p:nvPr>
            <p:extLst>
              <p:ext uri="{D42A27DB-BD31-4B8C-83A1-F6EECF244321}">
                <p14:modId xmlns:p14="http://schemas.microsoft.com/office/powerpoint/2010/main" val="1225742839"/>
              </p:ext>
            </p:extLst>
          </p:nvPr>
        </p:nvGraphicFramePr>
        <p:xfrm>
          <a:off x="611560" y="1952694"/>
          <a:ext cx="5560490" cy="731520"/>
        </p:xfrm>
        <a:graphic>
          <a:graphicData uri="http://schemas.openxmlformats.org/drawingml/2006/table">
            <a:tbl>
              <a:tblPr firstRow="1" bandRow="1">
                <a:tableStyleId>{5C22544A-7EE6-4342-B048-85BDC9FD1C3A}</a:tableStyleId>
              </a:tblPr>
              <a:tblGrid>
                <a:gridCol w="556049">
                  <a:extLst>
                    <a:ext uri="{9D8B030D-6E8A-4147-A177-3AD203B41FA5}">
                      <a16:colId xmlns:a16="http://schemas.microsoft.com/office/drawing/2014/main" val="4148540298"/>
                    </a:ext>
                  </a:extLst>
                </a:gridCol>
                <a:gridCol w="556049">
                  <a:extLst>
                    <a:ext uri="{9D8B030D-6E8A-4147-A177-3AD203B41FA5}">
                      <a16:colId xmlns:a16="http://schemas.microsoft.com/office/drawing/2014/main" val="3914397102"/>
                    </a:ext>
                  </a:extLst>
                </a:gridCol>
                <a:gridCol w="556049">
                  <a:extLst>
                    <a:ext uri="{9D8B030D-6E8A-4147-A177-3AD203B41FA5}">
                      <a16:colId xmlns:a16="http://schemas.microsoft.com/office/drawing/2014/main" val="4173563642"/>
                    </a:ext>
                  </a:extLst>
                </a:gridCol>
                <a:gridCol w="556049">
                  <a:extLst>
                    <a:ext uri="{9D8B030D-6E8A-4147-A177-3AD203B41FA5}">
                      <a16:colId xmlns:a16="http://schemas.microsoft.com/office/drawing/2014/main" val="3153899303"/>
                    </a:ext>
                  </a:extLst>
                </a:gridCol>
                <a:gridCol w="556049">
                  <a:extLst>
                    <a:ext uri="{9D8B030D-6E8A-4147-A177-3AD203B41FA5}">
                      <a16:colId xmlns:a16="http://schemas.microsoft.com/office/drawing/2014/main" val="2885281890"/>
                    </a:ext>
                  </a:extLst>
                </a:gridCol>
                <a:gridCol w="556049">
                  <a:extLst>
                    <a:ext uri="{9D8B030D-6E8A-4147-A177-3AD203B41FA5}">
                      <a16:colId xmlns:a16="http://schemas.microsoft.com/office/drawing/2014/main" val="1135112961"/>
                    </a:ext>
                  </a:extLst>
                </a:gridCol>
                <a:gridCol w="556049">
                  <a:extLst>
                    <a:ext uri="{9D8B030D-6E8A-4147-A177-3AD203B41FA5}">
                      <a16:colId xmlns:a16="http://schemas.microsoft.com/office/drawing/2014/main" val="3093513017"/>
                    </a:ext>
                  </a:extLst>
                </a:gridCol>
                <a:gridCol w="556049">
                  <a:extLst>
                    <a:ext uri="{9D8B030D-6E8A-4147-A177-3AD203B41FA5}">
                      <a16:colId xmlns:a16="http://schemas.microsoft.com/office/drawing/2014/main" val="2637962271"/>
                    </a:ext>
                  </a:extLst>
                </a:gridCol>
                <a:gridCol w="556049">
                  <a:extLst>
                    <a:ext uri="{9D8B030D-6E8A-4147-A177-3AD203B41FA5}">
                      <a16:colId xmlns:a16="http://schemas.microsoft.com/office/drawing/2014/main" val="3396167888"/>
                    </a:ext>
                  </a:extLst>
                </a:gridCol>
                <a:gridCol w="556049">
                  <a:extLst>
                    <a:ext uri="{9D8B030D-6E8A-4147-A177-3AD203B41FA5}">
                      <a16:colId xmlns:a16="http://schemas.microsoft.com/office/drawing/2014/main" val="195693821"/>
                    </a:ext>
                  </a:extLst>
                </a:gridCol>
              </a:tblGrid>
              <a:tr h="2878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F</a:t>
                      </a:r>
                      <a:endParaRPr lang="zh-CN" altLang="en-US" dirty="0"/>
                    </a:p>
                  </a:txBody>
                  <a:tcPr anchor="ctr"/>
                </a:tc>
                <a:tc>
                  <a:txBody>
                    <a:bodyPr/>
                    <a:lstStyle/>
                    <a:p>
                      <a:pPr algn="ctr"/>
                      <a:r>
                        <a:rPr lang="en-US" altLang="zh-CN" dirty="0"/>
                        <a:t>F</a:t>
                      </a:r>
                      <a:endParaRPr lang="zh-CN" altLang="en-US" dirty="0"/>
                    </a:p>
                  </a:txBody>
                  <a:tcPr anchor="ctr"/>
                </a:tc>
                <a:tc>
                  <a:txBody>
                    <a:bodyPr/>
                    <a:lstStyle/>
                    <a:p>
                      <a:pPr algn="ctr"/>
                      <a:r>
                        <a:rPr lang="en-US" altLang="zh-CN" dirty="0"/>
                        <a:t>F</a:t>
                      </a:r>
                      <a:endParaRPr lang="zh-CN" altLang="en-US" dirty="0"/>
                    </a:p>
                  </a:txBody>
                  <a:tcPr anchor="ctr"/>
                </a:tc>
                <a:tc>
                  <a:txBody>
                    <a:bodyPr/>
                    <a:lstStyle/>
                    <a:p>
                      <a:pPr algn="ctr"/>
                      <a:r>
                        <a:rPr lang="en-US" altLang="zh-CN" dirty="0"/>
                        <a:t>F</a:t>
                      </a:r>
                      <a:endParaRPr lang="zh-CN" altLang="en-US" dirty="0"/>
                    </a:p>
                  </a:txBody>
                  <a:tcPr anchor="ctr"/>
                </a:tc>
                <a:tc>
                  <a:txBody>
                    <a:bodyPr/>
                    <a:lstStyle/>
                    <a:p>
                      <a:pPr algn="ctr"/>
                      <a:r>
                        <a:rPr lang="en-US" altLang="zh-CN" dirty="0">
                          <a:solidFill>
                            <a:srgbClr val="FF0000"/>
                          </a:solidFill>
                        </a:rPr>
                        <a:t>T</a:t>
                      </a:r>
                      <a:endParaRPr lang="zh-CN" altLang="en-US"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F</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T</a:t>
                      </a:r>
                      <a:endParaRPr lang="zh-CN" altLang="en-US"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F</a:t>
                      </a:r>
                      <a:endParaRPr lang="zh-CN" altLang="en-US" dirty="0"/>
                    </a:p>
                  </a:txBody>
                  <a:tcPr anchor="ctr"/>
                </a:tc>
                <a:tc>
                  <a:txBody>
                    <a:bodyPr/>
                    <a:lstStyle/>
                    <a:p>
                      <a:pPr algn="ctr"/>
                      <a:r>
                        <a:rPr lang="en-US" altLang="zh-CN" dirty="0">
                          <a:solidFill>
                            <a:srgbClr val="FF0000"/>
                          </a:solidFill>
                        </a:rPr>
                        <a:t>T</a:t>
                      </a:r>
                      <a:endParaRPr lang="zh-CN" altLang="en-US"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F</a:t>
                      </a:r>
                      <a:endParaRPr lang="zh-CN" altLang="en-US" dirty="0"/>
                    </a:p>
                  </a:txBody>
                  <a:tcPr anchor="ctr"/>
                </a:tc>
                <a:extLst>
                  <a:ext uri="{0D108BD9-81ED-4DB2-BD59-A6C34878D82A}">
                    <a16:rowId xmlns:a16="http://schemas.microsoft.com/office/drawing/2014/main" val="3577598765"/>
                  </a:ext>
                </a:extLst>
              </a:tr>
              <a:tr h="2878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solidFill>
                            <a:srgbClr val="FF0000"/>
                          </a:solidFill>
                        </a:rPr>
                        <a:t>1</a:t>
                      </a:r>
                      <a:endParaRPr lang="zh-CN" altLang="en-US"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1</a:t>
                      </a:r>
                      <a:endParaRPr lang="zh-CN" altLang="en-US"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a:t>
                      </a:r>
                      <a:endParaRPr lang="zh-CN" altLang="en-US" dirty="0"/>
                    </a:p>
                  </a:txBody>
                  <a:tcPr anchor="ctr"/>
                </a:tc>
                <a:tc>
                  <a:txBody>
                    <a:bodyPr/>
                    <a:lstStyle/>
                    <a:p>
                      <a:pPr algn="ctr"/>
                      <a:r>
                        <a:rPr lang="en-US" altLang="zh-CN" dirty="0">
                          <a:solidFill>
                            <a:srgbClr val="FF0000"/>
                          </a:solidFill>
                        </a:rPr>
                        <a:t>1</a:t>
                      </a:r>
                      <a:endParaRPr lang="zh-CN" altLang="en-US"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a:t>
                      </a:r>
                      <a:endParaRPr lang="zh-CN" altLang="en-US" dirty="0"/>
                    </a:p>
                  </a:txBody>
                  <a:tcPr anchor="ctr"/>
                </a:tc>
                <a:extLst>
                  <a:ext uri="{0D108BD9-81ED-4DB2-BD59-A6C34878D82A}">
                    <a16:rowId xmlns:a16="http://schemas.microsoft.com/office/drawing/2014/main" val="2869409645"/>
                  </a:ext>
                </a:extLst>
              </a:tr>
            </a:tbl>
          </a:graphicData>
        </a:graphic>
      </p:graphicFrame>
    </p:spTree>
    <p:extLst>
      <p:ext uri="{BB962C8B-B14F-4D97-AF65-F5344CB8AC3E}">
        <p14:creationId xmlns:p14="http://schemas.microsoft.com/office/powerpoint/2010/main" val="93881748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1000"/>
                                        <p:tgtEl>
                                          <p:spTgt spid="1026"/>
                                        </p:tgtEl>
                                      </p:cBhvr>
                                    </p:animEffect>
                                    <p:anim calcmode="lin" valueType="num">
                                      <p:cBhvr>
                                        <p:cTn id="18" dur="1000" fill="hold"/>
                                        <p:tgtEl>
                                          <p:spTgt spid="1026"/>
                                        </p:tgtEl>
                                        <p:attrNameLst>
                                          <p:attrName>ppt_x</p:attrName>
                                        </p:attrNameLst>
                                      </p:cBhvr>
                                      <p:tavLst>
                                        <p:tav tm="0">
                                          <p:val>
                                            <p:strVal val="#ppt_x"/>
                                          </p:val>
                                        </p:tav>
                                        <p:tav tm="100000">
                                          <p:val>
                                            <p:strVal val="#ppt_x"/>
                                          </p:val>
                                        </p:tav>
                                      </p:tavLst>
                                    </p:anim>
                                    <p:anim calcmode="lin" valueType="num">
                                      <p:cBhvr>
                                        <p:cTn id="1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arn(inVertical)">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arn(inVertical)">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1000"/>
                                        <p:tgtEl>
                                          <p:spTgt spid="20"/>
                                        </p:tgtEl>
                                      </p:cBhvr>
                                    </p:animEffect>
                                    <p:anim calcmode="lin" valueType="num">
                                      <p:cBhvr>
                                        <p:cTn id="35" dur="1000" fill="hold"/>
                                        <p:tgtEl>
                                          <p:spTgt spid="20"/>
                                        </p:tgtEl>
                                        <p:attrNameLst>
                                          <p:attrName>ppt_x</p:attrName>
                                        </p:attrNameLst>
                                      </p:cBhvr>
                                      <p:tavLst>
                                        <p:tav tm="0">
                                          <p:val>
                                            <p:strVal val="#ppt_x"/>
                                          </p:val>
                                        </p:tav>
                                        <p:tav tm="100000">
                                          <p:val>
                                            <p:strVal val="#ppt_x"/>
                                          </p:val>
                                        </p:tav>
                                      </p:tavLst>
                                    </p:anim>
                                    <p:anim calcmode="lin" valueType="num">
                                      <p:cBhvr>
                                        <p:cTn id="3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barn(inVertical)">
                                      <p:cBhvr>
                                        <p:cTn id="41" dur="500"/>
                                        <p:tgtEl>
                                          <p:spTgt spid="22"/>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additive="base">
                                        <p:cTn id="46" dur="500" fill="hold"/>
                                        <p:tgtEl>
                                          <p:spTgt spid="19"/>
                                        </p:tgtEl>
                                        <p:attrNameLst>
                                          <p:attrName>ppt_x</p:attrName>
                                        </p:attrNameLst>
                                      </p:cBhvr>
                                      <p:tavLst>
                                        <p:tav tm="0">
                                          <p:val>
                                            <p:strVal val="#ppt_x"/>
                                          </p:val>
                                        </p:tav>
                                        <p:tav tm="100000">
                                          <p:val>
                                            <p:strVal val="#ppt_x"/>
                                          </p:val>
                                        </p:tav>
                                      </p:tavLst>
                                    </p:anim>
                                    <p:anim calcmode="lin" valueType="num">
                                      <p:cBhvr additive="base">
                                        <p:cTn id="4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文本占位符 107522"/>
          <p:cNvSpPr>
            <a:spLocks noGrp="1"/>
          </p:cNvSpPr>
          <p:nvPr>
            <p:ph idx="1"/>
          </p:nvPr>
        </p:nvSpPr>
        <p:spPr>
          <a:xfrm>
            <a:off x="1110668" y="2549750"/>
            <a:ext cx="8229600" cy="3831578"/>
          </a:xfrm>
        </p:spPr>
        <p:txBody>
          <a:bodyPr anchor="t"/>
          <a:lstStyle/>
          <a:p>
            <a:pPr>
              <a:spcBef>
                <a:spcPts val="0"/>
              </a:spcBef>
              <a:buSzPct val="90000"/>
              <a:buNone/>
            </a:pPr>
            <a:r>
              <a:rPr lang="en-GB" altLang="en-US" sz="1600" dirty="0">
                <a:latin typeface="Consolas" panose="020B0609020204030204" charset="0"/>
              </a:rPr>
              <a:t>&gt;&gt;&gt; import heapq                    </a:t>
            </a:r>
            <a:r>
              <a:rPr lang="en-US" altLang="en-GB" sz="1600" dirty="0">
                <a:latin typeface="Consolas" panose="020B0609020204030204" charset="0"/>
              </a:rPr>
              <a:t>#heapq</a:t>
            </a:r>
            <a:r>
              <a:rPr lang="zh-CN" altLang="en-US" sz="1600" dirty="0">
                <a:latin typeface="Consolas" panose="020B0609020204030204" charset="0"/>
              </a:rPr>
              <a:t>和</a:t>
            </a:r>
            <a:r>
              <a:rPr lang="en-US" altLang="zh-CN" sz="1600" dirty="0">
                <a:latin typeface="Consolas" panose="020B0609020204030204" charset="0"/>
              </a:rPr>
              <a:t>random</a:t>
            </a:r>
            <a:r>
              <a:rPr lang="zh-CN" altLang="en-US" sz="1600" dirty="0">
                <a:latin typeface="Consolas" panose="020B0609020204030204" charset="0"/>
              </a:rPr>
              <a:t>是</a:t>
            </a:r>
            <a:r>
              <a:rPr lang="en-US" altLang="zh-CN" sz="1600" dirty="0">
                <a:latin typeface="Consolas" panose="020B0609020204030204" charset="0"/>
              </a:rPr>
              <a:t>Python</a:t>
            </a:r>
            <a:r>
              <a:rPr lang="zh-CN" altLang="en-US" sz="1600" dirty="0">
                <a:latin typeface="Consolas" panose="020B0609020204030204" charset="0"/>
              </a:rPr>
              <a:t>标准库</a:t>
            </a:r>
          </a:p>
          <a:p>
            <a:pPr>
              <a:spcBef>
                <a:spcPts val="0"/>
              </a:spcBef>
              <a:buSzPct val="90000"/>
              <a:buNone/>
            </a:pPr>
            <a:r>
              <a:rPr lang="en-GB" altLang="en-US" sz="1600" dirty="0">
                <a:latin typeface="Consolas" panose="020B0609020204030204" charset="0"/>
              </a:rPr>
              <a:t>&gt;&gt;&gt; import random</a:t>
            </a:r>
          </a:p>
          <a:p>
            <a:pPr>
              <a:spcBef>
                <a:spcPts val="0"/>
              </a:spcBef>
              <a:buSzPct val="90000"/>
              <a:buNone/>
            </a:pPr>
            <a:r>
              <a:rPr lang="en-GB" altLang="en-US" sz="1600" dirty="0">
                <a:latin typeface="Consolas" panose="020B0609020204030204" charset="0"/>
              </a:rPr>
              <a:t>&gt;&gt;&gt; data = </a:t>
            </a:r>
            <a:r>
              <a:rPr lang="en-US" altLang="en-GB" sz="1600" dirty="0">
                <a:latin typeface="Consolas" panose="020B0609020204030204" charset="0"/>
              </a:rPr>
              <a:t>list(</a:t>
            </a:r>
            <a:r>
              <a:rPr lang="en-GB" altLang="en-US" sz="1600" dirty="0">
                <a:latin typeface="Consolas" panose="020B0609020204030204" charset="0"/>
              </a:rPr>
              <a:t>range(10)</a:t>
            </a:r>
            <a:r>
              <a:rPr lang="en-US" altLang="en-GB" sz="1600" dirty="0">
                <a:latin typeface="Consolas" panose="020B0609020204030204" charset="0"/>
              </a:rPr>
              <a:t>)</a:t>
            </a:r>
          </a:p>
          <a:p>
            <a:pPr>
              <a:spcBef>
                <a:spcPts val="0"/>
              </a:spcBef>
              <a:buSzPct val="90000"/>
              <a:buNone/>
            </a:pPr>
            <a:r>
              <a:rPr lang="en-GB" altLang="en-US" sz="1600" dirty="0">
                <a:latin typeface="Consolas" panose="020B0609020204030204" charset="0"/>
              </a:rPr>
              <a:t>&gt;&gt;&gt; data</a:t>
            </a:r>
          </a:p>
          <a:p>
            <a:pPr>
              <a:spcBef>
                <a:spcPts val="0"/>
              </a:spcBef>
              <a:buSzPct val="90000"/>
              <a:buNone/>
            </a:pPr>
            <a:r>
              <a:rPr lang="en-GB" altLang="en-US" sz="1600" dirty="0">
                <a:solidFill>
                  <a:srgbClr val="0000FF"/>
                </a:solidFill>
                <a:latin typeface="Consolas" panose="020B0609020204030204" charset="0"/>
              </a:rPr>
              <a:t>[0, 1, 2, 3, 4, 5, 6, 7, 8, 9]</a:t>
            </a:r>
          </a:p>
          <a:p>
            <a:pPr>
              <a:spcBef>
                <a:spcPts val="0"/>
              </a:spcBef>
              <a:buSzPct val="90000"/>
              <a:buNone/>
            </a:pPr>
            <a:r>
              <a:rPr lang="en-GB" altLang="en-US" sz="1600" dirty="0">
                <a:latin typeface="Consolas" panose="020B0609020204030204" charset="0"/>
              </a:rPr>
              <a:t>&gt;&gt;&gt; random.shuffle(data)            </a:t>
            </a:r>
            <a:r>
              <a:rPr lang="en-US" altLang="en-GB" sz="1600" dirty="0">
                <a:latin typeface="Consolas" panose="020B0609020204030204" charset="0"/>
              </a:rPr>
              <a:t>#</a:t>
            </a:r>
            <a:r>
              <a:rPr lang="zh-CN" altLang="en-US" sz="1600" dirty="0">
                <a:latin typeface="Consolas" panose="020B0609020204030204" charset="0"/>
              </a:rPr>
              <a:t>随机打乱顺序</a:t>
            </a:r>
          </a:p>
          <a:p>
            <a:pPr>
              <a:spcBef>
                <a:spcPts val="0"/>
              </a:spcBef>
              <a:buSzPct val="90000"/>
              <a:buNone/>
            </a:pPr>
            <a:r>
              <a:rPr lang="en-GB" altLang="en-US" sz="1600" dirty="0">
                <a:latin typeface="Consolas" panose="020B0609020204030204" charset="0"/>
              </a:rPr>
              <a:t>&gt;&gt;&gt; data</a:t>
            </a:r>
          </a:p>
          <a:p>
            <a:pPr>
              <a:spcBef>
                <a:spcPts val="0"/>
              </a:spcBef>
              <a:buSzPct val="90000"/>
              <a:buNone/>
            </a:pPr>
            <a:r>
              <a:rPr lang="en-GB" altLang="en-US" sz="1600" dirty="0">
                <a:solidFill>
                  <a:srgbClr val="0000FF"/>
                </a:solidFill>
                <a:latin typeface="Consolas" panose="020B0609020204030204" charset="0"/>
              </a:rPr>
              <a:t>[6, 1, 3, 4, 9, 0, 5, 2, 8, 7]</a:t>
            </a:r>
          </a:p>
          <a:p>
            <a:pPr>
              <a:spcBef>
                <a:spcPts val="0"/>
              </a:spcBef>
              <a:buSzPct val="90000"/>
              <a:buNone/>
            </a:pPr>
            <a:r>
              <a:rPr lang="en-GB" altLang="en-US" sz="1600" dirty="0">
                <a:latin typeface="Consolas" panose="020B0609020204030204" charset="0"/>
              </a:rPr>
              <a:t>&gt;&gt;&gt; heap=[]</a:t>
            </a:r>
          </a:p>
          <a:p>
            <a:pPr>
              <a:spcBef>
                <a:spcPts val="0"/>
              </a:spcBef>
              <a:buSzPct val="90000"/>
              <a:buNone/>
            </a:pPr>
            <a:r>
              <a:rPr lang="en-GB" altLang="en-US" sz="1600" dirty="0">
                <a:latin typeface="Consolas" panose="020B0609020204030204" charset="0"/>
              </a:rPr>
              <a:t>&gt;&gt;&gt; for n in data:                  </a:t>
            </a:r>
            <a:r>
              <a:rPr lang="en-US" altLang="en-GB"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建堆</a:t>
            </a:r>
          </a:p>
          <a:p>
            <a:pPr>
              <a:spcBef>
                <a:spcPts val="0"/>
              </a:spcBef>
              <a:buSzPct val="90000"/>
              <a:buNone/>
            </a:pPr>
            <a:r>
              <a:rPr lang="en-GB" altLang="en-US" sz="1600" dirty="0">
                <a:latin typeface="Consolas" panose="020B0609020204030204" charset="0"/>
              </a:rPr>
              <a:t>    heapq.heappush(heap,n)</a:t>
            </a:r>
          </a:p>
          <a:p>
            <a:pPr>
              <a:spcBef>
                <a:spcPts val="0"/>
              </a:spcBef>
              <a:buSzPct val="90000"/>
              <a:buNone/>
            </a:pPr>
            <a:endParaRPr lang="en-GB" altLang="en-US" sz="1600" dirty="0">
              <a:latin typeface="Consolas" panose="020B0609020204030204" charset="0"/>
            </a:endParaRPr>
          </a:p>
          <a:p>
            <a:pPr>
              <a:spcBef>
                <a:spcPts val="0"/>
              </a:spcBef>
              <a:buSzPct val="90000"/>
              <a:buNone/>
            </a:pPr>
            <a:r>
              <a:rPr lang="en-GB" altLang="en-US" sz="1600" dirty="0">
                <a:latin typeface="Consolas" panose="020B0609020204030204" charset="0"/>
              </a:rPr>
              <a:t>&gt;&gt;&gt; heap</a:t>
            </a:r>
          </a:p>
          <a:p>
            <a:pPr>
              <a:spcBef>
                <a:spcPts val="0"/>
              </a:spcBef>
              <a:buSzPct val="90000"/>
              <a:buNone/>
            </a:pPr>
            <a:r>
              <a:rPr lang="en-GB" altLang="en-US" sz="1600" dirty="0">
                <a:solidFill>
                  <a:srgbClr val="0000FF"/>
                </a:solidFill>
                <a:latin typeface="Consolas" panose="020B0609020204030204" charset="0"/>
              </a:rPr>
              <a:t>[0, 2, 1, 4, 7, 3, 5, 6, 8, 9]</a:t>
            </a:r>
          </a:p>
          <a:p>
            <a:pPr>
              <a:spcBef>
                <a:spcPts val="0"/>
              </a:spcBef>
              <a:buSzPct val="90000"/>
              <a:buNone/>
            </a:pPr>
            <a:r>
              <a:rPr lang="en-US" altLang="zh-CN" sz="1600" dirty="0">
                <a:latin typeface="Consolas" panose="020B0609020204030204" charset="0"/>
              </a:rPr>
              <a:t>&gt;&gt;&gt; </a:t>
            </a:r>
            <a:r>
              <a:rPr lang="en-US" altLang="zh-CN" sz="1600" dirty="0" err="1">
                <a:latin typeface="Consolas" panose="020B0609020204030204" charset="0"/>
              </a:rPr>
              <a:t>heapq.heappop</a:t>
            </a:r>
            <a:r>
              <a:rPr lang="en-US" altLang="zh-CN" sz="1600" dirty="0">
                <a:latin typeface="Consolas" panose="020B0609020204030204" charset="0"/>
              </a:rPr>
              <a:t>(heap)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出堆，自动重建</a:t>
            </a:r>
          </a:p>
          <a:p>
            <a:pPr>
              <a:spcBef>
                <a:spcPts val="0"/>
              </a:spcBef>
              <a:buSzPct val="90000"/>
              <a:buNone/>
            </a:pPr>
            <a:r>
              <a:rPr lang="en-US" altLang="zh-CN" sz="1600" dirty="0">
                <a:solidFill>
                  <a:srgbClr val="0000FF"/>
                </a:solidFill>
                <a:latin typeface="Consolas" panose="020B0609020204030204" charset="0"/>
              </a:rPr>
              <a:t>0</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81</a:t>
            </a:fld>
            <a:endParaRPr lang="zh-CN" altLang="en-US" dirty="0"/>
          </a:p>
        </p:txBody>
      </p:sp>
      <p:grpSp>
        <p:nvGrpSpPr>
          <p:cNvPr id="5" name="组合 4"/>
          <p:cNvGrpSpPr/>
          <p:nvPr/>
        </p:nvGrpSpPr>
        <p:grpSpPr>
          <a:xfrm>
            <a:off x="-900608" y="118393"/>
            <a:ext cx="8064896" cy="665353"/>
            <a:chOff x="-455387" y="5179409"/>
            <a:chExt cx="7848872" cy="499785"/>
          </a:xfrm>
        </p:grpSpPr>
        <p:grpSp>
          <p:nvGrpSpPr>
            <p:cNvPr id="6" name="组合 5"/>
            <p:cNvGrpSpPr/>
            <p:nvPr/>
          </p:nvGrpSpPr>
          <p:grpSpPr>
            <a:xfrm>
              <a:off x="-455387" y="5179409"/>
              <a:ext cx="7848872" cy="499785"/>
              <a:chOff x="-539567" y="5813394"/>
              <a:chExt cx="8549038" cy="654456"/>
            </a:xfrm>
          </p:grpSpPr>
          <p:sp>
            <p:nvSpPr>
              <p:cNvPr id="8"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2.6 </a:t>
                </a:r>
                <a:r>
                  <a:rPr lang="zh-CN" altLang="en-US" sz="3600" b="1" dirty="0">
                    <a:latin typeface="Times New Roman" panose="02020603050405020304" pitchFamily="18" charset="0"/>
                    <a:ea typeface="黑体" panose="02010609060101010101" pitchFamily="49" charset="-122"/>
                  </a:rPr>
                  <a:t>复杂数据结构</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1" name="标题 87041"/>
          <p:cNvSpPr txBox="1"/>
          <p:nvPr/>
        </p:nvSpPr>
        <p:spPr bwMode="auto">
          <a:xfrm>
            <a:off x="35496" y="690302"/>
            <a:ext cx="9124315" cy="951865"/>
          </a:xfrm>
          <a:prstGeom prst="rect">
            <a:avLst/>
          </a:prstGeom>
          <a:noFill/>
          <a:ln w="9525">
            <a:noFill/>
            <a:miter lim="800000"/>
          </a:ln>
        </p:spPr>
        <p:txBody>
          <a:bodyPr vert="horz" wrap="square" lIns="91440" tIns="45720" rIns="91440" bIns="46800" numCol="1" anchor="ctr" anchorCtr="0" compatLnSpc="1">
            <a:normAutofit/>
          </a:bodyPr>
          <a:lstStyle>
            <a:lvl1pPr algn="l" rtl="0" fontAlgn="base">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堆 </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Heap</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
        <p:nvSpPr>
          <p:cNvPr id="4" name="矩形 3"/>
          <p:cNvSpPr/>
          <p:nvPr/>
        </p:nvSpPr>
        <p:spPr>
          <a:xfrm>
            <a:off x="926346" y="1724615"/>
            <a:ext cx="8306346" cy="1200329"/>
          </a:xfrm>
          <a:prstGeom prst="rect">
            <a:avLst/>
          </a:prstGeom>
        </p:spPr>
        <p:txBody>
          <a:bodyPr wrap="square">
            <a:spAutoFit/>
          </a:bodyPr>
          <a:lstStyle/>
          <a:p>
            <a:r>
              <a:rPr lang="zh-CN" altLang="en-US" sz="2400" b="1" dirty="0">
                <a:solidFill>
                  <a:srgbClr val="4D4D4D"/>
                </a:solidFill>
                <a:latin typeface="仿宋" panose="02010609060101010101" pitchFamily="49" charset="-122"/>
                <a:ea typeface="仿宋" panose="02010609060101010101" pitchFamily="49" charset="-122"/>
              </a:rPr>
              <a:t>堆是非线性的树形的数据结构，包括：最大堆与最小堆。</a:t>
            </a:r>
            <a:endParaRPr lang="en-US" altLang="zh-CN" sz="2400" b="1" dirty="0">
              <a:solidFill>
                <a:srgbClr val="4D4D4D"/>
              </a:solidFill>
              <a:latin typeface="仿宋" panose="02010609060101010101" pitchFamily="49" charset="-122"/>
              <a:ea typeface="仿宋" panose="02010609060101010101" pitchFamily="49" charset="-122"/>
            </a:endParaRPr>
          </a:p>
          <a:p>
            <a:r>
              <a:rPr lang="en-US" altLang="zh-CN" sz="2400" b="1" dirty="0" err="1">
                <a:solidFill>
                  <a:srgbClr val="F33B45"/>
                </a:solidFill>
                <a:latin typeface="仿宋" panose="02010609060101010101" pitchFamily="49" charset="-122"/>
                <a:ea typeface="仿宋" panose="02010609060101010101" pitchFamily="49" charset="-122"/>
              </a:rPr>
              <a:t>heapq</a:t>
            </a:r>
            <a:r>
              <a:rPr lang="zh-CN" altLang="en-US" sz="2400" b="1" dirty="0">
                <a:solidFill>
                  <a:srgbClr val="F33B45"/>
                </a:solidFill>
                <a:latin typeface="仿宋" panose="02010609060101010101" pitchFamily="49" charset="-122"/>
                <a:ea typeface="仿宋" panose="02010609060101010101" pitchFamily="49" charset="-122"/>
              </a:rPr>
              <a:t>库中的堆默认是最小堆。</a:t>
            </a:r>
            <a:endParaRPr lang="en-US" altLang="zh-CN" sz="2400" b="1" dirty="0">
              <a:solidFill>
                <a:srgbClr val="F33B45"/>
              </a:solidFill>
              <a:latin typeface="仿宋" panose="02010609060101010101" pitchFamily="49" charset="-122"/>
              <a:ea typeface="仿宋" panose="02010609060101010101" pitchFamily="49" charset="-122"/>
            </a:endParaRPr>
          </a:p>
          <a:p>
            <a:endParaRPr lang="zh-CN" altLang="en-US" sz="2400" b="1" dirty="0">
              <a:ea typeface="仿宋" panose="02010609060101010101" pitchFamily="49" charset="-122"/>
            </a:endParaRPr>
          </a:p>
        </p:txBody>
      </p:sp>
      <p:sp>
        <p:nvSpPr>
          <p:cNvPr id="3" name="文本框 9">
            <a:extLst>
              <a:ext uri="{FF2B5EF4-FFF2-40B4-BE49-F238E27FC236}">
                <a16:creationId xmlns:a16="http://schemas.microsoft.com/office/drawing/2014/main" id="{EBB9B693-75F1-38EC-04C6-922B58DBDFC9}"/>
              </a:ext>
            </a:extLst>
          </p:cNvPr>
          <p:cNvSpPr txBox="1"/>
          <p:nvPr/>
        </p:nvSpPr>
        <p:spPr>
          <a:xfrm>
            <a:off x="2915816" y="933351"/>
            <a:ext cx="6192688" cy="83099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r>
              <a:rPr lang="zh-CN" altLang="en-US" sz="1600" dirty="0"/>
              <a:t>课程思政：</a:t>
            </a:r>
            <a:endParaRPr lang="en-US" altLang="zh-CN" sz="1600" dirty="0"/>
          </a:p>
          <a:p>
            <a:r>
              <a:rPr lang="en-US" altLang="zh-CN" sz="1600" dirty="0"/>
              <a:t>      1</a:t>
            </a:r>
            <a:r>
              <a:rPr lang="zh-CN" altLang="en-US" sz="1600" dirty="0"/>
              <a:t>）复杂数据类型                  </a:t>
            </a:r>
            <a:r>
              <a:rPr lang="en-US" altLang="zh-CN" sz="1600" dirty="0"/>
              <a:t>      2</a:t>
            </a:r>
            <a:r>
              <a:rPr lang="zh-CN" altLang="en-US" sz="1600" dirty="0"/>
              <a:t>）数据结构 </a:t>
            </a:r>
            <a:r>
              <a:rPr lang="en-US" altLang="zh-CN" sz="1600" dirty="0"/>
              <a:t>      3</a:t>
            </a:r>
            <a:r>
              <a:rPr lang="zh-CN" altLang="en-US" sz="1600" dirty="0"/>
              <a:t>）类的私有成员函数或方法  </a:t>
            </a:r>
            <a:r>
              <a:rPr lang="en-US" altLang="zh-CN" sz="1600" dirty="0"/>
              <a:t>4</a:t>
            </a:r>
            <a:r>
              <a:rPr lang="zh-CN" altLang="en-US" sz="1600" dirty="0"/>
              <a:t>）内置函数支持</a:t>
            </a:r>
            <a:r>
              <a:rPr lang="en-US" altLang="zh-CN" sz="1600" dirty="0"/>
              <a:t>     </a:t>
            </a:r>
            <a:endParaRPr lang="zh-CN" altLang="en-US" sz="1600" dirty="0"/>
          </a:p>
        </p:txBody>
      </p:sp>
      <p:sp>
        <p:nvSpPr>
          <p:cNvPr id="10" name="文本框 9">
            <a:hlinkClick r:id="rId3" action="ppaction://hlinksldjump"/>
            <a:extLst>
              <a:ext uri="{FF2B5EF4-FFF2-40B4-BE49-F238E27FC236}">
                <a16:creationId xmlns:a16="http://schemas.microsoft.com/office/drawing/2014/main" id="{95C4DB02-9088-3AAA-1838-B59E3CB8C939}"/>
              </a:ext>
            </a:extLst>
          </p:cNvPr>
          <p:cNvSpPr txBox="1"/>
          <p:nvPr/>
        </p:nvSpPr>
        <p:spPr>
          <a:xfrm>
            <a:off x="7164288" y="5445224"/>
            <a:ext cx="1656184"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zh-CN" altLang="en-US" dirty="0"/>
              <a:t>下一节</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1554">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1554">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1554">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1554">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1554">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1554">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1554">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155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1554">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1554">
                                            <p:txEl>
                                              <p:pRg st="9" end="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5155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1554">
                                            <p:txEl>
                                              <p:pRg st="12" end="12"/>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51554">
                                            <p:txEl>
                                              <p:pRg st="13" end="1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51554">
                                            <p:txEl>
                                              <p:pRg st="14" end="14"/>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5155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标题 108545"/>
          <p:cNvSpPr>
            <a:spLocks noGrp="1"/>
          </p:cNvSpPr>
          <p:nvPr>
            <p:ph type="title"/>
          </p:nvPr>
        </p:nvSpPr>
        <p:spPr>
          <a:xfrm>
            <a:off x="541933" y="771536"/>
            <a:ext cx="9124315" cy="951865"/>
          </a:xfrm>
        </p:spPr>
        <p:txBody>
          <a:bodyPr anchor="ctr">
            <a:normAutofit/>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堆</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82</a:t>
            </a:fld>
            <a:endParaRPr lang="zh-CN" altLang="en-US" dirty="0"/>
          </a:p>
        </p:txBody>
      </p:sp>
      <p:grpSp>
        <p:nvGrpSpPr>
          <p:cNvPr id="5" name="组合 4"/>
          <p:cNvGrpSpPr/>
          <p:nvPr/>
        </p:nvGrpSpPr>
        <p:grpSpPr>
          <a:xfrm>
            <a:off x="-900608" y="118393"/>
            <a:ext cx="8064896" cy="665353"/>
            <a:chOff x="-455387" y="5179409"/>
            <a:chExt cx="7848872" cy="499785"/>
          </a:xfrm>
        </p:grpSpPr>
        <p:grpSp>
          <p:nvGrpSpPr>
            <p:cNvPr id="6" name="组合 5"/>
            <p:cNvGrpSpPr/>
            <p:nvPr/>
          </p:nvGrpSpPr>
          <p:grpSpPr>
            <a:xfrm>
              <a:off x="-455387" y="5179409"/>
              <a:ext cx="7848872" cy="499785"/>
              <a:chOff x="-539567" y="5813394"/>
              <a:chExt cx="8549038" cy="654456"/>
            </a:xfrm>
          </p:grpSpPr>
          <p:sp>
            <p:nvSpPr>
              <p:cNvPr id="8"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2.6 </a:t>
                </a:r>
                <a:r>
                  <a:rPr lang="zh-CN" altLang="en-US" sz="3600" b="1" dirty="0">
                    <a:latin typeface="Times New Roman" panose="02020603050405020304" pitchFamily="18" charset="0"/>
                    <a:ea typeface="黑体" panose="02010609060101010101" pitchFamily="49" charset="-122"/>
                  </a:rPr>
                  <a:t>复杂数据结构</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1" name="文本占位符 108546"/>
          <p:cNvSpPr txBox="1"/>
          <p:nvPr/>
        </p:nvSpPr>
        <p:spPr bwMode="auto">
          <a:xfrm>
            <a:off x="730149" y="1723401"/>
            <a:ext cx="8229600" cy="349896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0"/>
              </a:spcBef>
              <a:buSzPct val="90000"/>
              <a:buFont typeface="Arial" panose="020B0604020202020204" pitchFamily="34" charset="0"/>
              <a:buNone/>
            </a:pPr>
            <a:r>
              <a:rPr lang="en-US" altLang="zh-CN" sz="1800" dirty="0">
                <a:latin typeface="Consolas" panose="020B0609020204030204" charset="0"/>
              </a:rPr>
              <a:t>&gt;&gt;&gt; </a:t>
            </a:r>
            <a:r>
              <a:rPr lang="en-US" altLang="zh-CN" sz="1800" dirty="0" err="1">
                <a:latin typeface="Consolas" panose="020B0609020204030204" charset="0"/>
              </a:rPr>
              <a:t>myheap</a:t>
            </a:r>
            <a:r>
              <a:rPr lang="en-US" altLang="zh-CN" sz="1800" dirty="0">
                <a:latin typeface="Consolas" panose="020B0609020204030204" charset="0"/>
              </a:rPr>
              <a:t> = [1,2,3,5,7,8,9,4,10,333]</a:t>
            </a:r>
          </a:p>
          <a:p>
            <a:pPr>
              <a:spcBef>
                <a:spcPts val="0"/>
              </a:spcBef>
              <a:buSzPct val="90000"/>
              <a:buFont typeface="Arial" panose="020B0604020202020204" pitchFamily="34" charset="0"/>
              <a:buNone/>
            </a:pPr>
            <a:r>
              <a:rPr lang="en-US" altLang="zh-CN" sz="1800" dirty="0">
                <a:latin typeface="Consolas" panose="020B0609020204030204" charset="0"/>
              </a:rPr>
              <a:t>&gt;&gt;&gt; </a:t>
            </a:r>
            <a:r>
              <a:rPr lang="en-US" altLang="zh-CN" sz="1800" dirty="0" err="1">
                <a:latin typeface="Consolas" panose="020B0609020204030204" charset="0"/>
              </a:rPr>
              <a:t>heapq.heapify</a:t>
            </a:r>
            <a:r>
              <a:rPr lang="en-US" altLang="zh-CN" sz="1800" dirty="0">
                <a:latin typeface="Consolas" panose="020B0609020204030204" charset="0"/>
              </a:rPr>
              <a:t>(</a:t>
            </a:r>
            <a:r>
              <a:rPr lang="en-US" altLang="zh-CN" sz="1800" dirty="0" err="1">
                <a:latin typeface="Consolas" panose="020B0609020204030204" charset="0"/>
              </a:rPr>
              <a:t>myheap</a:t>
            </a:r>
            <a:r>
              <a:rPr lang="en-US" altLang="zh-CN" sz="1800" dirty="0">
                <a:latin typeface="Consolas" panose="020B0609020204030204" charset="0"/>
              </a:rPr>
              <a:t>)           </a:t>
            </a:r>
            <a:r>
              <a:rPr lang="en-US" altLang="zh-CN" sz="1800" dirty="0">
                <a:solidFill>
                  <a:srgbClr val="0000FF"/>
                </a:solidFill>
                <a:latin typeface="Consolas" panose="020B0609020204030204" charset="0"/>
              </a:rPr>
              <a:t>#</a:t>
            </a:r>
            <a:r>
              <a:rPr lang="zh-CN" altLang="en-US" sz="1800" dirty="0">
                <a:solidFill>
                  <a:srgbClr val="0000FF"/>
                </a:solidFill>
                <a:latin typeface="Consolas" panose="020B0609020204030204" charset="0"/>
              </a:rPr>
              <a:t>建堆</a:t>
            </a:r>
          </a:p>
          <a:p>
            <a:pPr>
              <a:spcBef>
                <a:spcPts val="0"/>
              </a:spcBef>
              <a:buSzPct val="90000"/>
              <a:buFont typeface="Arial" panose="020B0604020202020204" pitchFamily="34" charset="0"/>
              <a:buNone/>
            </a:pPr>
            <a:r>
              <a:rPr lang="en-US" altLang="zh-CN" sz="1800" dirty="0">
                <a:latin typeface="Consolas" panose="020B0609020204030204" charset="0"/>
              </a:rPr>
              <a:t>&gt;&gt;&gt; </a:t>
            </a:r>
            <a:r>
              <a:rPr lang="en-US" altLang="zh-CN" sz="1800" dirty="0" err="1">
                <a:latin typeface="Consolas" panose="020B0609020204030204" charset="0"/>
              </a:rPr>
              <a:t>myheap</a:t>
            </a:r>
            <a:endParaRPr lang="en-US" altLang="zh-CN" sz="1800" dirty="0">
              <a:latin typeface="Consolas" panose="020B0609020204030204" charset="0"/>
            </a:endParaRPr>
          </a:p>
          <a:p>
            <a:pPr>
              <a:spcBef>
                <a:spcPts val="0"/>
              </a:spcBef>
              <a:buSzPct val="90000"/>
              <a:buFont typeface="Arial" panose="020B0604020202020204" pitchFamily="34" charset="0"/>
              <a:buNone/>
            </a:pPr>
            <a:r>
              <a:rPr lang="en-US" altLang="zh-CN" sz="1800" dirty="0">
                <a:solidFill>
                  <a:srgbClr val="0000FF"/>
                </a:solidFill>
                <a:latin typeface="Consolas" panose="020B0609020204030204" charset="0"/>
              </a:rPr>
              <a:t>[1, 2, 3, 4, 7, 8, 9, 5, 10, 333]</a:t>
            </a:r>
          </a:p>
          <a:p>
            <a:pPr>
              <a:spcBef>
                <a:spcPts val="0"/>
              </a:spcBef>
              <a:buSzPct val="90000"/>
              <a:buFont typeface="Arial" panose="020B0604020202020204" pitchFamily="34" charset="0"/>
              <a:buNone/>
            </a:pPr>
            <a:r>
              <a:rPr lang="en-US" altLang="zh-CN" sz="1800" dirty="0">
                <a:latin typeface="Consolas" panose="020B0609020204030204" charset="0"/>
              </a:rPr>
              <a:t>&gt;&gt;&gt; </a:t>
            </a:r>
            <a:r>
              <a:rPr lang="en-US" altLang="zh-CN" sz="1800" dirty="0" err="1">
                <a:latin typeface="Consolas" panose="020B0609020204030204" charset="0"/>
              </a:rPr>
              <a:t>heapq.heapreplace</a:t>
            </a:r>
            <a:r>
              <a:rPr lang="en-US" altLang="zh-CN" sz="1800" dirty="0">
                <a:latin typeface="Consolas" panose="020B0609020204030204" charset="0"/>
              </a:rPr>
              <a:t>(myheap,6)     </a:t>
            </a:r>
            <a:r>
              <a:rPr lang="en-US" altLang="zh-CN" sz="1800" dirty="0">
                <a:solidFill>
                  <a:srgbClr val="0000FF"/>
                </a:solidFill>
                <a:latin typeface="Consolas" panose="020B0609020204030204" charset="0"/>
              </a:rPr>
              <a:t>#</a:t>
            </a:r>
            <a:r>
              <a:rPr lang="zh-CN" altLang="en-US" sz="1800" dirty="0">
                <a:solidFill>
                  <a:srgbClr val="0000FF"/>
                </a:solidFill>
                <a:latin typeface="Consolas" panose="020B0609020204030204" charset="0"/>
              </a:rPr>
              <a:t>弹出最小元素，同时插入新元素</a:t>
            </a:r>
          </a:p>
          <a:p>
            <a:pPr>
              <a:spcBef>
                <a:spcPts val="0"/>
              </a:spcBef>
              <a:buSzPct val="90000"/>
              <a:buFont typeface="Arial" panose="020B0604020202020204" pitchFamily="34" charset="0"/>
              <a:buNone/>
            </a:pPr>
            <a:r>
              <a:rPr lang="en-US" altLang="zh-CN" sz="1800" dirty="0">
                <a:solidFill>
                  <a:srgbClr val="0000FF"/>
                </a:solidFill>
                <a:latin typeface="Consolas" panose="020B0609020204030204" charset="0"/>
              </a:rPr>
              <a:t>1</a:t>
            </a:r>
          </a:p>
          <a:p>
            <a:pPr>
              <a:spcBef>
                <a:spcPts val="0"/>
              </a:spcBef>
              <a:buSzPct val="90000"/>
              <a:buFont typeface="Arial" panose="020B0604020202020204" pitchFamily="34" charset="0"/>
              <a:buNone/>
            </a:pPr>
            <a:r>
              <a:rPr lang="en-US" altLang="zh-CN" sz="1800" dirty="0">
                <a:latin typeface="Consolas" panose="020B0609020204030204" charset="0"/>
              </a:rPr>
              <a:t>&gt;&gt;&gt; </a:t>
            </a:r>
            <a:r>
              <a:rPr lang="en-US" altLang="zh-CN" sz="1800" dirty="0" err="1">
                <a:latin typeface="Consolas" panose="020B0609020204030204" charset="0"/>
              </a:rPr>
              <a:t>myheap</a:t>
            </a:r>
            <a:endParaRPr lang="en-US" altLang="zh-CN" sz="1800" dirty="0">
              <a:latin typeface="Consolas" panose="020B0609020204030204" charset="0"/>
            </a:endParaRPr>
          </a:p>
          <a:p>
            <a:pPr>
              <a:spcBef>
                <a:spcPts val="0"/>
              </a:spcBef>
              <a:buSzPct val="90000"/>
              <a:buFont typeface="Arial" panose="020B0604020202020204" pitchFamily="34" charset="0"/>
              <a:buNone/>
            </a:pPr>
            <a:r>
              <a:rPr lang="en-US" altLang="zh-CN" sz="1800" dirty="0">
                <a:solidFill>
                  <a:srgbClr val="0000FF"/>
                </a:solidFill>
                <a:latin typeface="Consolas" panose="020B0609020204030204" charset="0"/>
              </a:rPr>
              <a:t>[2, 4, 3, 5, 7, 8, 9, 6, 10, 333]</a:t>
            </a:r>
          </a:p>
          <a:p>
            <a:pPr>
              <a:spcBef>
                <a:spcPts val="0"/>
              </a:spcBef>
              <a:buSzPct val="90000"/>
              <a:buFont typeface="Arial" panose="020B0604020202020204" pitchFamily="34" charset="0"/>
              <a:buNone/>
            </a:pPr>
            <a:r>
              <a:rPr lang="en-US" altLang="zh-CN" sz="1800" dirty="0">
                <a:latin typeface="Consolas" panose="020B0609020204030204" charset="0"/>
              </a:rPr>
              <a:t>&gt;&gt;&gt; </a:t>
            </a:r>
            <a:r>
              <a:rPr lang="en-US" altLang="zh-CN" sz="1800" dirty="0" err="1">
                <a:latin typeface="Consolas" panose="020B0609020204030204" charset="0"/>
              </a:rPr>
              <a:t>heapq.nlargest</a:t>
            </a:r>
            <a:r>
              <a:rPr lang="en-US" altLang="zh-CN" sz="1800" dirty="0">
                <a:latin typeface="Consolas" panose="020B0609020204030204" charset="0"/>
              </a:rPr>
              <a:t>(3, </a:t>
            </a:r>
            <a:r>
              <a:rPr lang="en-US" altLang="zh-CN" sz="1800" dirty="0" err="1">
                <a:latin typeface="Consolas" panose="020B0609020204030204" charset="0"/>
              </a:rPr>
              <a:t>myheap</a:t>
            </a:r>
            <a:r>
              <a:rPr lang="en-US" altLang="zh-CN" sz="1800" dirty="0">
                <a:latin typeface="Consolas" panose="020B0609020204030204" charset="0"/>
              </a:rPr>
              <a:t>)       </a:t>
            </a:r>
            <a:r>
              <a:rPr lang="en-US" altLang="zh-CN" sz="1800" dirty="0">
                <a:solidFill>
                  <a:srgbClr val="0000FF"/>
                </a:solidFill>
                <a:latin typeface="Consolas" panose="020B0609020204030204" charset="0"/>
              </a:rPr>
              <a:t>#</a:t>
            </a:r>
            <a:r>
              <a:rPr lang="zh-CN" altLang="en-US" sz="1800" dirty="0">
                <a:solidFill>
                  <a:srgbClr val="0000FF"/>
                </a:solidFill>
                <a:latin typeface="Consolas" panose="020B0609020204030204" charset="0"/>
              </a:rPr>
              <a:t>返回前</a:t>
            </a:r>
            <a:r>
              <a:rPr lang="en-US" altLang="zh-CN" sz="1800" dirty="0">
                <a:solidFill>
                  <a:srgbClr val="0000FF"/>
                </a:solidFill>
                <a:latin typeface="Consolas" panose="020B0609020204030204" charset="0"/>
              </a:rPr>
              <a:t>3</a:t>
            </a:r>
            <a:r>
              <a:rPr lang="zh-CN" altLang="en-US" sz="1800" dirty="0">
                <a:solidFill>
                  <a:srgbClr val="0000FF"/>
                </a:solidFill>
                <a:latin typeface="Consolas" panose="020B0609020204030204" charset="0"/>
              </a:rPr>
              <a:t>个最大的元素</a:t>
            </a:r>
          </a:p>
          <a:p>
            <a:pPr>
              <a:spcBef>
                <a:spcPts val="0"/>
              </a:spcBef>
              <a:buSzPct val="90000"/>
              <a:buFont typeface="Arial" panose="020B0604020202020204" pitchFamily="34" charset="0"/>
              <a:buNone/>
            </a:pPr>
            <a:r>
              <a:rPr lang="en-US" altLang="zh-CN" sz="1800" dirty="0">
                <a:solidFill>
                  <a:srgbClr val="0000FF"/>
                </a:solidFill>
                <a:latin typeface="Consolas" panose="020B0609020204030204" charset="0"/>
              </a:rPr>
              <a:t>[333, 10, 9]</a:t>
            </a:r>
          </a:p>
          <a:p>
            <a:pPr>
              <a:spcBef>
                <a:spcPts val="0"/>
              </a:spcBef>
              <a:buSzPct val="90000"/>
              <a:buFont typeface="Arial" panose="020B0604020202020204" pitchFamily="34" charset="0"/>
              <a:buNone/>
            </a:pPr>
            <a:r>
              <a:rPr lang="en-US" altLang="zh-CN" sz="1800" dirty="0">
                <a:latin typeface="Consolas" panose="020B0609020204030204" charset="0"/>
              </a:rPr>
              <a:t>&gt;&gt;&gt; </a:t>
            </a:r>
            <a:r>
              <a:rPr lang="en-US" altLang="zh-CN" sz="1800" dirty="0" err="1">
                <a:latin typeface="Consolas" panose="020B0609020204030204" charset="0"/>
              </a:rPr>
              <a:t>heapq.nsmallest</a:t>
            </a:r>
            <a:r>
              <a:rPr lang="en-US" altLang="zh-CN" sz="1800" dirty="0">
                <a:latin typeface="Consolas" panose="020B0609020204030204" charset="0"/>
              </a:rPr>
              <a:t>(3, </a:t>
            </a:r>
            <a:r>
              <a:rPr lang="en-US" altLang="zh-CN" sz="1800" dirty="0" err="1">
                <a:latin typeface="Consolas" panose="020B0609020204030204" charset="0"/>
              </a:rPr>
              <a:t>myheap</a:t>
            </a:r>
            <a:r>
              <a:rPr lang="en-US" altLang="zh-CN" sz="1800" dirty="0">
                <a:latin typeface="Consolas" panose="020B0609020204030204" charset="0"/>
              </a:rPr>
              <a:t>)      </a:t>
            </a:r>
            <a:r>
              <a:rPr lang="en-US" altLang="zh-CN" sz="1800" dirty="0">
                <a:solidFill>
                  <a:srgbClr val="0000FF"/>
                </a:solidFill>
                <a:latin typeface="Consolas" panose="020B0609020204030204" charset="0"/>
              </a:rPr>
              <a:t>#</a:t>
            </a:r>
            <a:r>
              <a:rPr lang="zh-CN" altLang="en-US" sz="1800" dirty="0">
                <a:solidFill>
                  <a:srgbClr val="0000FF"/>
                </a:solidFill>
                <a:latin typeface="Consolas" panose="020B0609020204030204" charset="0"/>
              </a:rPr>
              <a:t>返回前</a:t>
            </a:r>
            <a:r>
              <a:rPr lang="en-US" altLang="zh-CN" sz="1800" dirty="0">
                <a:solidFill>
                  <a:srgbClr val="0000FF"/>
                </a:solidFill>
                <a:latin typeface="Consolas" panose="020B0609020204030204" charset="0"/>
              </a:rPr>
              <a:t>3</a:t>
            </a:r>
            <a:r>
              <a:rPr lang="zh-CN" altLang="en-US" sz="1800" dirty="0">
                <a:solidFill>
                  <a:srgbClr val="0000FF"/>
                </a:solidFill>
                <a:latin typeface="Consolas" panose="020B0609020204030204" charset="0"/>
              </a:rPr>
              <a:t>个最小的元素</a:t>
            </a:r>
          </a:p>
          <a:p>
            <a:pPr>
              <a:spcBef>
                <a:spcPts val="0"/>
              </a:spcBef>
              <a:buSzPct val="90000"/>
              <a:buFont typeface="Arial" panose="020B0604020202020204" pitchFamily="34" charset="0"/>
              <a:buNone/>
            </a:pPr>
            <a:r>
              <a:rPr lang="en-US" altLang="zh-CN" sz="1800" dirty="0">
                <a:solidFill>
                  <a:srgbClr val="0000FF"/>
                </a:solidFill>
                <a:latin typeface="Consolas" panose="020B0609020204030204" charset="0"/>
              </a:rPr>
              <a:t>[2, 3, 4]</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25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10" end="1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3915" y="1459273"/>
            <a:ext cx="8229600" cy="4678451"/>
          </a:xfrm>
        </p:spPr>
        <p:txBody>
          <a:bodyPr/>
          <a:lstStyle/>
          <a:p>
            <a:pPr fontAlgn="base">
              <a:buClr>
                <a:srgbClr val="FF0000"/>
              </a:buClr>
              <a:buFont typeface="Wingdings" panose="05000000000000000000" pitchFamily="2" charset="2"/>
              <a:buChar char="n"/>
            </a:pPr>
            <a:r>
              <a:rPr lang="zh-CN" altLang="en-US" sz="2400" noProof="1"/>
              <a:t>使用列表来模拟队列结构</a:t>
            </a:r>
          </a:p>
          <a:p>
            <a:pPr marL="0" indent="0">
              <a:buNone/>
            </a:pPr>
            <a:endParaRPr lang="zh-CN" altLang="en-US" sz="1600" b="1" noProof="1">
              <a:latin typeface="Consolas" panose="020B0609020204030204" charset="0"/>
            </a:endParaRPr>
          </a:p>
          <a:p>
            <a:pPr marL="0" indent="0">
              <a:spcBef>
                <a:spcPts val="0"/>
              </a:spcBef>
              <a:buNone/>
            </a:pPr>
            <a:r>
              <a:rPr lang="zh-CN" altLang="en-US" sz="1600" b="1" noProof="1">
                <a:latin typeface="Consolas" panose="020B0609020204030204" charset="0"/>
              </a:rPr>
              <a:t>&gt;&gt;&gt; x = [1, 2, 3, 4]</a:t>
            </a:r>
          </a:p>
          <a:p>
            <a:pPr marL="0" indent="0">
              <a:spcBef>
                <a:spcPts val="0"/>
              </a:spcBef>
              <a:buNone/>
            </a:pPr>
            <a:r>
              <a:rPr lang="zh-CN" altLang="en-US" sz="1600" b="1" noProof="1">
                <a:latin typeface="Consolas" panose="020B0609020204030204" charset="0"/>
              </a:rPr>
              <a:t>&gt;&gt;&gt; x.pop(0)</a:t>
            </a:r>
          </a:p>
          <a:p>
            <a:pPr marL="0" indent="0">
              <a:spcBef>
                <a:spcPts val="0"/>
              </a:spcBef>
              <a:buNone/>
            </a:pPr>
            <a:r>
              <a:rPr lang="zh-CN" altLang="en-US" sz="1600" b="1" noProof="1">
                <a:solidFill>
                  <a:srgbClr val="0000FF"/>
                </a:solidFill>
                <a:latin typeface="Consolas" panose="020B0609020204030204" charset="0"/>
              </a:rPr>
              <a:t>1</a:t>
            </a:r>
          </a:p>
          <a:p>
            <a:pPr marL="0" indent="0">
              <a:spcBef>
                <a:spcPts val="0"/>
              </a:spcBef>
              <a:buNone/>
            </a:pPr>
            <a:r>
              <a:rPr lang="zh-CN" altLang="en-US" sz="1600" b="1" noProof="1">
                <a:latin typeface="Consolas" panose="020B0609020204030204" charset="0"/>
              </a:rPr>
              <a:t>&gt;&gt;&gt; x.pop(0)</a:t>
            </a:r>
          </a:p>
          <a:p>
            <a:pPr marL="0" indent="0">
              <a:spcBef>
                <a:spcPts val="0"/>
              </a:spcBef>
              <a:buNone/>
            </a:pPr>
            <a:r>
              <a:rPr lang="zh-CN" altLang="en-US" sz="1600" b="1" noProof="1">
                <a:solidFill>
                  <a:srgbClr val="0000FF"/>
                </a:solidFill>
                <a:latin typeface="Consolas" panose="020B0609020204030204" charset="0"/>
              </a:rPr>
              <a:t>2</a:t>
            </a:r>
          </a:p>
          <a:p>
            <a:pPr marL="0" indent="0">
              <a:spcBef>
                <a:spcPts val="0"/>
              </a:spcBef>
              <a:buNone/>
            </a:pPr>
            <a:r>
              <a:rPr lang="zh-CN" altLang="en-US" sz="1600" b="1" noProof="1">
                <a:latin typeface="Consolas" panose="020B0609020204030204" charset="0"/>
              </a:rPr>
              <a:t>&gt;&gt;&gt; x.append(5)</a:t>
            </a:r>
          </a:p>
          <a:p>
            <a:pPr marL="0" indent="0">
              <a:spcBef>
                <a:spcPts val="0"/>
              </a:spcBef>
              <a:buNone/>
            </a:pPr>
            <a:r>
              <a:rPr lang="zh-CN" altLang="en-US" sz="1600" b="1" noProof="1">
                <a:latin typeface="Consolas" panose="020B0609020204030204" charset="0"/>
              </a:rPr>
              <a:t>&gt;&gt;&gt; x.pop(0)</a:t>
            </a:r>
          </a:p>
          <a:p>
            <a:pPr marL="0" indent="0">
              <a:spcBef>
                <a:spcPts val="0"/>
              </a:spcBef>
              <a:buNone/>
            </a:pPr>
            <a:r>
              <a:rPr lang="zh-CN" altLang="en-US" sz="1600" b="1" noProof="1">
                <a:solidFill>
                  <a:srgbClr val="0000FF"/>
                </a:solidFill>
                <a:latin typeface="Consolas" panose="020B0609020204030204" charset="0"/>
              </a:rPr>
              <a:t>3</a:t>
            </a:r>
          </a:p>
          <a:p>
            <a:pPr marL="0" indent="0">
              <a:spcBef>
                <a:spcPts val="0"/>
              </a:spcBef>
              <a:buNone/>
            </a:pPr>
            <a:r>
              <a:rPr lang="zh-CN" altLang="en-US" sz="1600" b="1" noProof="1">
                <a:latin typeface="Consolas" panose="020B0609020204030204" charset="0"/>
              </a:rPr>
              <a:t>&gt;&gt;&gt; x.pop(0)</a:t>
            </a:r>
          </a:p>
          <a:p>
            <a:pPr marL="0" indent="0">
              <a:spcBef>
                <a:spcPts val="0"/>
              </a:spcBef>
              <a:buNone/>
            </a:pPr>
            <a:r>
              <a:rPr lang="zh-CN" altLang="en-US" sz="1600" b="1" noProof="1">
                <a:solidFill>
                  <a:srgbClr val="0000FF"/>
                </a:solidFill>
                <a:latin typeface="Consolas" panose="020B0609020204030204" charset="0"/>
              </a:rPr>
              <a:t>4</a:t>
            </a:r>
          </a:p>
          <a:p>
            <a:pPr marL="0" indent="0">
              <a:spcBef>
                <a:spcPts val="0"/>
              </a:spcBef>
              <a:buNone/>
            </a:pPr>
            <a:r>
              <a:rPr lang="zh-CN" altLang="en-US" sz="1600" b="1" noProof="1">
                <a:latin typeface="Consolas" panose="020B0609020204030204" charset="0"/>
              </a:rPr>
              <a:t>&gt;&gt;&gt; x.pop(0)</a:t>
            </a:r>
          </a:p>
          <a:p>
            <a:pPr marL="0" indent="0">
              <a:spcBef>
                <a:spcPts val="0"/>
              </a:spcBef>
              <a:buNone/>
            </a:pPr>
            <a:r>
              <a:rPr lang="zh-CN" altLang="en-US" sz="1600" b="1" noProof="1">
                <a:solidFill>
                  <a:srgbClr val="0000FF"/>
                </a:solidFill>
                <a:latin typeface="Consolas" panose="020B0609020204030204" charset="0"/>
              </a:rPr>
              <a:t>5</a:t>
            </a:r>
          </a:p>
          <a:p>
            <a:pPr marL="0" indent="0">
              <a:spcBef>
                <a:spcPts val="0"/>
              </a:spcBef>
              <a:buNone/>
            </a:pPr>
            <a:r>
              <a:rPr lang="zh-CN" altLang="en-US" sz="1600" b="1" noProof="1">
                <a:latin typeface="Consolas" panose="020B0609020204030204" charset="0"/>
              </a:rPr>
              <a:t>&gt;&gt;&gt; x.pop(0)</a:t>
            </a:r>
          </a:p>
          <a:p>
            <a:pPr marL="0" indent="0">
              <a:spcBef>
                <a:spcPts val="0"/>
              </a:spcBef>
              <a:buNone/>
            </a:pPr>
            <a:r>
              <a:rPr lang="zh-CN" altLang="en-US" sz="1600" b="1" noProof="1">
                <a:solidFill>
                  <a:srgbClr val="FF0000"/>
                </a:solidFill>
                <a:latin typeface="Consolas" panose="020B0609020204030204" charset="0"/>
              </a:rPr>
              <a:t>Traceback (most recent call last):</a:t>
            </a:r>
          </a:p>
          <a:p>
            <a:pPr marL="0" indent="0">
              <a:spcBef>
                <a:spcPts val="0"/>
              </a:spcBef>
              <a:buNone/>
            </a:pPr>
            <a:r>
              <a:rPr lang="zh-CN" altLang="en-US" sz="1600" b="1" noProof="1">
                <a:solidFill>
                  <a:srgbClr val="FF0000"/>
                </a:solidFill>
                <a:latin typeface="Consolas" panose="020B0609020204030204" charset="0"/>
              </a:rPr>
              <a:t>  File "&lt;pyshell#8&gt;", line 1, in &lt;module&gt;</a:t>
            </a:r>
          </a:p>
          <a:p>
            <a:pPr marL="0" indent="0">
              <a:spcBef>
                <a:spcPts val="0"/>
              </a:spcBef>
              <a:buNone/>
            </a:pPr>
            <a:r>
              <a:rPr lang="zh-CN" altLang="en-US" sz="1600" b="1" noProof="1">
                <a:solidFill>
                  <a:srgbClr val="FF0000"/>
                </a:solidFill>
                <a:latin typeface="Consolas" panose="020B0609020204030204" charset="0"/>
              </a:rPr>
              <a:t>    x.pop(0)</a:t>
            </a:r>
          </a:p>
          <a:p>
            <a:pPr marL="0" indent="0">
              <a:spcBef>
                <a:spcPts val="0"/>
              </a:spcBef>
              <a:buNone/>
            </a:pPr>
            <a:r>
              <a:rPr lang="zh-CN" altLang="en-US" sz="1600" b="1" noProof="1">
                <a:solidFill>
                  <a:srgbClr val="FF0000"/>
                </a:solidFill>
                <a:latin typeface="Consolas" panose="020B0609020204030204" charset="0"/>
              </a:rPr>
              <a:t>IndexError: pop from empty list</a:t>
            </a:r>
          </a:p>
        </p:txBody>
      </p:sp>
      <p:sp>
        <p:nvSpPr>
          <p:cNvPr id="153602" name="标题 109569"/>
          <p:cNvSpPr>
            <a:spLocks noGrp="1"/>
          </p:cNvSpPr>
          <p:nvPr>
            <p:ph type="title"/>
          </p:nvPr>
        </p:nvSpPr>
        <p:spPr>
          <a:xfrm>
            <a:off x="527093" y="972739"/>
            <a:ext cx="9124315" cy="486534"/>
          </a:xfrm>
        </p:spPr>
        <p:txBody>
          <a:bodyPr anchor="ctr">
            <a:normAutofit/>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队列</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Queue</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83</a:t>
            </a:fld>
            <a:endParaRPr lang="zh-CN" altLang="en-US" dirty="0"/>
          </a:p>
        </p:txBody>
      </p:sp>
      <p:grpSp>
        <p:nvGrpSpPr>
          <p:cNvPr id="5" name="组合 4"/>
          <p:cNvGrpSpPr/>
          <p:nvPr/>
        </p:nvGrpSpPr>
        <p:grpSpPr>
          <a:xfrm>
            <a:off x="-900608" y="118393"/>
            <a:ext cx="8064896" cy="665353"/>
            <a:chOff x="-455387" y="5179409"/>
            <a:chExt cx="7848872" cy="499785"/>
          </a:xfrm>
        </p:grpSpPr>
        <p:grpSp>
          <p:nvGrpSpPr>
            <p:cNvPr id="6" name="组合 5"/>
            <p:cNvGrpSpPr/>
            <p:nvPr/>
          </p:nvGrpSpPr>
          <p:grpSpPr>
            <a:xfrm>
              <a:off x="-455387" y="5179409"/>
              <a:ext cx="7848872" cy="499785"/>
              <a:chOff x="-539567" y="5813394"/>
              <a:chExt cx="8549038" cy="654456"/>
            </a:xfrm>
          </p:grpSpPr>
          <p:sp>
            <p:nvSpPr>
              <p:cNvPr id="8"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2.6 </a:t>
                </a:r>
                <a:r>
                  <a:rPr lang="zh-CN" altLang="en-US" sz="3600" b="1" dirty="0">
                    <a:latin typeface="Times New Roman" panose="02020603050405020304" pitchFamily="18" charset="0"/>
                    <a:ea typeface="黑体" panose="02010609060101010101" pitchFamily="49" charset="-122"/>
                  </a:rPr>
                  <a:t>复杂数据结构</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0" name="文本占位符 109570"/>
          <p:cNvSpPr txBox="1"/>
          <p:nvPr/>
        </p:nvSpPr>
        <p:spPr bwMode="auto">
          <a:xfrm>
            <a:off x="5364088" y="1963588"/>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ct val="0"/>
              </a:spcBef>
              <a:buSzPct val="90000"/>
              <a:buFont typeface="Arial" panose="020B0604020202020204" pitchFamily="34" charset="0"/>
              <a:buNone/>
            </a:pPr>
            <a:r>
              <a:rPr lang="en-US" altLang="zh-CN" sz="1600" b="1" dirty="0">
                <a:latin typeface="Consolas" panose="020B0609020204030204" charset="0"/>
              </a:rPr>
              <a:t>&gt;&gt;&gt; import queue        </a:t>
            </a:r>
          </a:p>
          <a:p>
            <a:pPr>
              <a:spcBef>
                <a:spcPct val="0"/>
              </a:spcBef>
              <a:buSzPct val="90000"/>
              <a:buFont typeface="Arial" panose="020B0604020202020204" pitchFamily="34" charset="0"/>
              <a:buNone/>
            </a:pPr>
            <a:r>
              <a:rPr lang="en-US" altLang="zh-CN" sz="1600" b="1" dirty="0">
                <a:latin typeface="Consolas" panose="020B0609020204030204" charset="0"/>
              </a:rPr>
              <a:t>&gt;&gt;&gt; q = </a:t>
            </a:r>
            <a:r>
              <a:rPr lang="en-US" altLang="zh-CN" sz="1600" b="1" dirty="0" err="1">
                <a:latin typeface="Consolas" panose="020B0609020204030204" charset="0"/>
              </a:rPr>
              <a:t>queue.Queue</a:t>
            </a:r>
            <a:r>
              <a:rPr lang="en-US" altLang="zh-CN" sz="1600" b="1" dirty="0">
                <a:latin typeface="Consolas" panose="020B0609020204030204" charset="0"/>
              </a:rPr>
              <a:t>()</a:t>
            </a:r>
          </a:p>
          <a:p>
            <a:pPr>
              <a:spcBef>
                <a:spcPct val="0"/>
              </a:spcBef>
              <a:buSzPct val="90000"/>
              <a:buFont typeface="Arial" panose="020B0604020202020204" pitchFamily="34" charset="0"/>
              <a:buNone/>
            </a:pPr>
            <a:r>
              <a:rPr lang="en-US" altLang="zh-CN" sz="1600" b="1" dirty="0">
                <a:latin typeface="Consolas" panose="020B0609020204030204" charset="0"/>
              </a:rPr>
              <a:t>&gt;&gt;&gt; </a:t>
            </a:r>
            <a:r>
              <a:rPr lang="en-US" altLang="zh-CN" sz="1600" b="1" dirty="0" err="1">
                <a:latin typeface="Consolas" panose="020B0609020204030204" charset="0"/>
              </a:rPr>
              <a:t>q.put</a:t>
            </a:r>
            <a:r>
              <a:rPr lang="en-US" altLang="zh-CN" sz="1600" b="1" dirty="0">
                <a:latin typeface="Consolas" panose="020B0609020204030204" charset="0"/>
              </a:rPr>
              <a:t>(0)            </a:t>
            </a:r>
            <a:r>
              <a:rPr lang="en-US" altLang="zh-CN" sz="1600" b="1" dirty="0">
                <a:solidFill>
                  <a:srgbClr val="0000FF"/>
                </a:solidFill>
                <a:latin typeface="Consolas" panose="020B0609020204030204" charset="0"/>
              </a:rPr>
              <a:t>#</a:t>
            </a:r>
            <a:r>
              <a:rPr lang="zh-CN" altLang="en-US" sz="1600" b="1" dirty="0">
                <a:solidFill>
                  <a:srgbClr val="0000FF"/>
                </a:solidFill>
                <a:latin typeface="Consolas" panose="020B0609020204030204" charset="0"/>
              </a:rPr>
              <a:t>入队</a:t>
            </a:r>
          </a:p>
          <a:p>
            <a:pPr>
              <a:spcBef>
                <a:spcPct val="0"/>
              </a:spcBef>
              <a:buSzPct val="90000"/>
              <a:buFont typeface="Arial" panose="020B0604020202020204" pitchFamily="34" charset="0"/>
              <a:buNone/>
            </a:pPr>
            <a:r>
              <a:rPr lang="en-US" altLang="zh-CN" sz="1600" b="1" dirty="0">
                <a:latin typeface="Consolas" panose="020B0609020204030204" charset="0"/>
              </a:rPr>
              <a:t>&gt;&gt;&gt; </a:t>
            </a:r>
            <a:r>
              <a:rPr lang="en-US" altLang="zh-CN" sz="1600" b="1" dirty="0" err="1">
                <a:latin typeface="Consolas" panose="020B0609020204030204" charset="0"/>
              </a:rPr>
              <a:t>q.put</a:t>
            </a:r>
            <a:r>
              <a:rPr lang="en-US" altLang="zh-CN" sz="1600" b="1" dirty="0">
                <a:latin typeface="Consolas" panose="020B0609020204030204" charset="0"/>
              </a:rPr>
              <a:t>(1)</a:t>
            </a:r>
          </a:p>
          <a:p>
            <a:pPr>
              <a:spcBef>
                <a:spcPct val="0"/>
              </a:spcBef>
              <a:buSzPct val="90000"/>
              <a:buFont typeface="Arial" panose="020B0604020202020204" pitchFamily="34" charset="0"/>
              <a:buNone/>
            </a:pPr>
            <a:r>
              <a:rPr lang="en-US" altLang="zh-CN" sz="1600" b="1" dirty="0">
                <a:latin typeface="Consolas" panose="020B0609020204030204" charset="0"/>
              </a:rPr>
              <a:t>&gt;&gt;&gt; </a:t>
            </a:r>
            <a:r>
              <a:rPr lang="en-US" altLang="zh-CN" sz="1600" b="1" dirty="0" err="1">
                <a:latin typeface="Consolas" panose="020B0609020204030204" charset="0"/>
              </a:rPr>
              <a:t>q.put</a:t>
            </a:r>
            <a:r>
              <a:rPr lang="en-US" altLang="zh-CN" sz="1600" b="1" dirty="0">
                <a:latin typeface="Consolas" panose="020B0609020204030204" charset="0"/>
              </a:rPr>
              <a:t>(2)</a:t>
            </a:r>
          </a:p>
          <a:p>
            <a:pPr>
              <a:spcBef>
                <a:spcPct val="0"/>
              </a:spcBef>
              <a:buSzPct val="90000"/>
              <a:buFont typeface="Arial" panose="020B0604020202020204" pitchFamily="34" charset="0"/>
              <a:buNone/>
            </a:pPr>
            <a:r>
              <a:rPr lang="en-US" altLang="zh-CN" sz="1600" b="1" dirty="0">
                <a:latin typeface="Consolas" panose="020B0609020204030204" charset="0"/>
              </a:rPr>
              <a:t>&gt;&gt;&gt; </a:t>
            </a:r>
            <a:r>
              <a:rPr lang="en-US" altLang="zh-CN" sz="1600" b="1" dirty="0" err="1">
                <a:latin typeface="Consolas" panose="020B0609020204030204" charset="0"/>
              </a:rPr>
              <a:t>q.queue</a:t>
            </a:r>
            <a:endParaRPr lang="en-US" altLang="zh-CN" sz="1600" b="1" dirty="0">
              <a:latin typeface="Consolas" panose="020B0609020204030204" charset="0"/>
            </a:endParaRPr>
          </a:p>
          <a:p>
            <a:pPr>
              <a:spcBef>
                <a:spcPct val="0"/>
              </a:spcBef>
              <a:buSzPct val="90000"/>
              <a:buFont typeface="Arial" panose="020B0604020202020204" pitchFamily="34" charset="0"/>
              <a:buNone/>
            </a:pPr>
            <a:r>
              <a:rPr lang="en-US" altLang="zh-CN" sz="1600" b="1" dirty="0" err="1">
                <a:solidFill>
                  <a:srgbClr val="0000FF"/>
                </a:solidFill>
                <a:latin typeface="Consolas" panose="020B0609020204030204" charset="0"/>
              </a:rPr>
              <a:t>deque</a:t>
            </a:r>
            <a:r>
              <a:rPr lang="en-US" altLang="zh-CN" sz="1600" b="1" dirty="0">
                <a:solidFill>
                  <a:srgbClr val="0000FF"/>
                </a:solidFill>
                <a:latin typeface="Consolas" panose="020B0609020204030204" charset="0"/>
              </a:rPr>
              <a:t>([0, 1, 2])</a:t>
            </a:r>
          </a:p>
          <a:p>
            <a:pPr>
              <a:spcBef>
                <a:spcPct val="0"/>
              </a:spcBef>
              <a:buSzPct val="90000"/>
              <a:buFont typeface="Arial" panose="020B0604020202020204" pitchFamily="34" charset="0"/>
              <a:buNone/>
            </a:pPr>
            <a:r>
              <a:rPr lang="en-US" altLang="zh-CN" sz="1600" b="1" dirty="0">
                <a:latin typeface="Consolas" panose="020B0609020204030204" charset="0"/>
              </a:rPr>
              <a:t>&gt;&gt;&gt; </a:t>
            </a:r>
            <a:r>
              <a:rPr lang="en-US" altLang="zh-CN" sz="1600" b="1" dirty="0" err="1">
                <a:latin typeface="Consolas" panose="020B0609020204030204" charset="0"/>
              </a:rPr>
              <a:t>q.get</a:t>
            </a:r>
            <a:r>
              <a:rPr lang="en-US" altLang="zh-CN" sz="1600" b="1" dirty="0">
                <a:latin typeface="Consolas" panose="020B0609020204030204" charset="0"/>
              </a:rPr>
              <a:t>()             </a:t>
            </a:r>
            <a:r>
              <a:rPr lang="en-US" altLang="zh-CN" sz="1600" b="1" dirty="0">
                <a:solidFill>
                  <a:srgbClr val="0000FF"/>
                </a:solidFill>
                <a:latin typeface="Consolas" panose="020B0609020204030204" charset="0"/>
              </a:rPr>
              <a:t>#</a:t>
            </a:r>
            <a:r>
              <a:rPr lang="zh-CN" altLang="en-US" sz="1600" b="1" dirty="0">
                <a:solidFill>
                  <a:srgbClr val="0000FF"/>
                </a:solidFill>
                <a:latin typeface="Consolas" panose="020B0609020204030204" charset="0"/>
              </a:rPr>
              <a:t>出队</a:t>
            </a:r>
          </a:p>
          <a:p>
            <a:pPr>
              <a:spcBef>
                <a:spcPct val="0"/>
              </a:spcBef>
              <a:buSzPct val="90000"/>
              <a:buFont typeface="Arial" panose="020B0604020202020204" pitchFamily="34" charset="0"/>
              <a:buNone/>
            </a:pPr>
            <a:r>
              <a:rPr lang="en-US" altLang="zh-CN" sz="1600" b="1" dirty="0">
                <a:solidFill>
                  <a:srgbClr val="0000FF"/>
                </a:solidFill>
                <a:latin typeface="Consolas" panose="020B0609020204030204" charset="0"/>
              </a:rPr>
              <a:t>0</a:t>
            </a:r>
          </a:p>
          <a:p>
            <a:pPr>
              <a:spcBef>
                <a:spcPct val="0"/>
              </a:spcBef>
              <a:buSzPct val="90000"/>
              <a:buFont typeface="Arial" panose="020B0604020202020204" pitchFamily="34" charset="0"/>
              <a:buNone/>
            </a:pPr>
            <a:r>
              <a:rPr lang="en-US" altLang="zh-CN" sz="1600" b="1" dirty="0">
                <a:latin typeface="Consolas" panose="020B0609020204030204" charset="0"/>
              </a:rPr>
              <a:t>&gt;&gt;&gt; </a:t>
            </a:r>
            <a:r>
              <a:rPr lang="en-US" altLang="zh-CN" sz="1600" b="1" dirty="0" err="1">
                <a:latin typeface="Consolas" panose="020B0609020204030204" charset="0"/>
              </a:rPr>
              <a:t>q.queue</a:t>
            </a:r>
            <a:r>
              <a:rPr lang="en-US" altLang="zh-CN" sz="1600" b="1" dirty="0">
                <a:latin typeface="Consolas" panose="020B0609020204030204" charset="0"/>
              </a:rPr>
              <a:t>          </a:t>
            </a:r>
          </a:p>
          <a:p>
            <a:pPr>
              <a:spcBef>
                <a:spcPct val="0"/>
              </a:spcBef>
              <a:buSzPct val="90000"/>
              <a:buFont typeface="Arial" panose="020B0604020202020204" pitchFamily="34" charset="0"/>
              <a:buNone/>
            </a:pPr>
            <a:r>
              <a:rPr lang="en-US" altLang="zh-CN" sz="1600" b="1" dirty="0" err="1">
                <a:solidFill>
                  <a:srgbClr val="0000FF"/>
                </a:solidFill>
                <a:latin typeface="Consolas" panose="020B0609020204030204" charset="0"/>
              </a:rPr>
              <a:t>deque</a:t>
            </a:r>
            <a:r>
              <a:rPr lang="en-US" altLang="zh-CN" sz="1600" b="1" dirty="0">
                <a:solidFill>
                  <a:srgbClr val="0000FF"/>
                </a:solidFill>
                <a:latin typeface="Consolas" panose="020B0609020204030204" charset="0"/>
              </a:rPr>
              <a:t>([1, 2])</a:t>
            </a:r>
          </a:p>
          <a:p>
            <a:pPr>
              <a:spcBef>
                <a:spcPct val="0"/>
              </a:spcBef>
              <a:buSzPct val="90000"/>
              <a:buFont typeface="Arial" panose="020B0604020202020204" pitchFamily="34" charset="0"/>
              <a:buNone/>
            </a:pPr>
            <a:r>
              <a:rPr lang="en-US" altLang="zh-CN" sz="1600" b="1" dirty="0">
                <a:latin typeface="Consolas" panose="020B0609020204030204" charset="0"/>
              </a:rPr>
              <a:t>&gt;&gt;&gt; </a:t>
            </a:r>
            <a:r>
              <a:rPr lang="en-US" altLang="zh-CN" sz="1600" b="1" dirty="0" err="1">
                <a:latin typeface="Consolas" panose="020B0609020204030204" charset="0"/>
              </a:rPr>
              <a:t>q.get</a:t>
            </a:r>
            <a:r>
              <a:rPr lang="en-US" altLang="zh-CN" sz="1600" b="1" dirty="0">
                <a:latin typeface="Consolas" panose="020B0609020204030204" charset="0"/>
              </a:rPr>
              <a:t>()</a:t>
            </a:r>
          </a:p>
          <a:p>
            <a:pPr>
              <a:spcBef>
                <a:spcPct val="0"/>
              </a:spcBef>
              <a:buSzPct val="90000"/>
              <a:buFont typeface="Arial" panose="020B0604020202020204" pitchFamily="34" charset="0"/>
              <a:buNone/>
            </a:pPr>
            <a:r>
              <a:rPr lang="en-US" altLang="zh-CN" sz="1600" b="1" dirty="0">
                <a:solidFill>
                  <a:srgbClr val="0000FF"/>
                </a:solidFill>
                <a:latin typeface="Consolas" panose="020B0609020204030204" charset="0"/>
              </a:rPr>
              <a:t>1</a:t>
            </a:r>
          </a:p>
          <a:p>
            <a:pPr>
              <a:spcBef>
                <a:spcPct val="0"/>
              </a:spcBef>
              <a:buSzPct val="90000"/>
              <a:buFont typeface="Arial" panose="020B0604020202020204" pitchFamily="34" charset="0"/>
              <a:buNone/>
            </a:pPr>
            <a:r>
              <a:rPr lang="en-US" altLang="zh-CN" sz="1600" b="1" dirty="0">
                <a:latin typeface="Consolas" panose="020B0609020204030204" charset="0"/>
              </a:rPr>
              <a:t>&gt;&gt;&gt; </a:t>
            </a:r>
            <a:r>
              <a:rPr lang="en-US" altLang="zh-CN" sz="1600" b="1" dirty="0" err="1">
                <a:latin typeface="Consolas" panose="020B0609020204030204" charset="0"/>
              </a:rPr>
              <a:t>q.queue</a:t>
            </a:r>
            <a:endParaRPr lang="en-US" altLang="zh-CN" sz="1600" b="1" dirty="0">
              <a:latin typeface="Consolas" panose="020B0609020204030204" charset="0"/>
            </a:endParaRPr>
          </a:p>
          <a:p>
            <a:pPr>
              <a:spcBef>
                <a:spcPct val="0"/>
              </a:spcBef>
              <a:buSzPct val="90000"/>
              <a:buFont typeface="Arial" panose="020B0604020202020204" pitchFamily="34" charset="0"/>
              <a:buNone/>
            </a:pPr>
            <a:r>
              <a:rPr lang="en-US" altLang="zh-CN" sz="1600" b="1" dirty="0" err="1">
                <a:solidFill>
                  <a:srgbClr val="0000FF"/>
                </a:solidFill>
                <a:latin typeface="Consolas" panose="020B0609020204030204" charset="0"/>
              </a:rPr>
              <a:t>deque</a:t>
            </a:r>
            <a:r>
              <a:rPr lang="en-US" altLang="zh-CN" sz="1600" b="1" dirty="0">
                <a:solidFill>
                  <a:srgbClr val="0000FF"/>
                </a:solidFill>
                <a:latin typeface="Consolas" panose="020B0609020204030204" charset="0"/>
              </a:rPr>
              <a:t>([2])</a:t>
            </a:r>
          </a:p>
        </p:txBody>
      </p:sp>
      <p:sp>
        <p:nvSpPr>
          <p:cNvPr id="4" name="矩形 3"/>
          <p:cNvSpPr/>
          <p:nvPr/>
        </p:nvSpPr>
        <p:spPr>
          <a:xfrm>
            <a:off x="4788024" y="1532418"/>
            <a:ext cx="3816424" cy="387798"/>
          </a:xfrm>
          <a:prstGeom prst="rect">
            <a:avLst/>
          </a:prstGeom>
        </p:spPr>
        <p:txBody>
          <a:bodyPr wrap="square">
            <a:spAutoFit/>
          </a:bodyPr>
          <a:lstStyle/>
          <a:p>
            <a:pPr marL="285750" indent="-285750">
              <a:lnSpc>
                <a:spcPct val="80000"/>
              </a:lnSpc>
              <a:buClr>
                <a:srgbClr val="FF0000"/>
              </a:buClr>
              <a:buSzPct val="90000"/>
              <a:buFont typeface="Wingdings" panose="05000000000000000000" pitchFamily="2" charset="2"/>
              <a:buChar char="n"/>
            </a:pPr>
            <a:r>
              <a:rPr lang="en-US" altLang="zh-CN" sz="2400" dirty="0">
                <a:solidFill>
                  <a:srgbClr val="0000FF"/>
                </a:solidFill>
                <a:latin typeface="Consolas" panose="020B0609020204030204" charset="0"/>
              </a:rPr>
              <a:t>queue</a:t>
            </a:r>
            <a:r>
              <a:rPr lang="zh-CN" altLang="en-US" sz="2400" dirty="0">
                <a:solidFill>
                  <a:srgbClr val="0000FF"/>
                </a:solidFill>
                <a:latin typeface="Consolas" panose="020B0609020204030204" charset="0"/>
              </a:rPr>
              <a:t>是</a:t>
            </a:r>
            <a:r>
              <a:rPr lang="en-US" altLang="zh-CN" sz="2400" dirty="0">
                <a:solidFill>
                  <a:srgbClr val="0000FF"/>
                </a:solidFill>
                <a:latin typeface="Consolas" panose="020B0609020204030204" charset="0"/>
              </a:rPr>
              <a:t>Python</a:t>
            </a:r>
            <a:r>
              <a:rPr lang="zh-CN" altLang="en-US" sz="2400" dirty="0">
                <a:solidFill>
                  <a:srgbClr val="0000FF"/>
                </a:solidFill>
                <a:latin typeface="Consolas" panose="020B0609020204030204" charset="0"/>
              </a:rPr>
              <a:t>标准库</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10">
                                            <p:txEl>
                                              <p:pRg st="13" end="13"/>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10">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3602" grpId="0"/>
      <p:bldP spid="4"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文本占位符 110594"/>
          <p:cNvSpPr>
            <a:spLocks noGrp="1"/>
          </p:cNvSpPr>
          <p:nvPr>
            <p:ph idx="1"/>
          </p:nvPr>
        </p:nvSpPr>
        <p:spPr>
          <a:xfrm>
            <a:off x="914400" y="1484784"/>
            <a:ext cx="8229600" cy="4678451"/>
          </a:xfrm>
        </p:spPr>
        <p:txBody>
          <a:bodyPr/>
          <a:lstStyle/>
          <a:p>
            <a:pPr fontAlgn="base">
              <a:lnSpc>
                <a:spcPct val="80000"/>
              </a:lnSpc>
              <a:buClr>
                <a:srgbClr val="FF0000"/>
              </a:buClr>
              <a:buFont typeface="Wingdings" panose="05000000000000000000" charset="0"/>
              <a:buChar char="n"/>
            </a:pPr>
            <a:r>
              <a:rPr lang="zh-CN" altLang="en-US" sz="2400" b="1" noProof="1">
                <a:latin typeface="宋体" panose="02010600030101010101" pitchFamily="2" charset="-122"/>
              </a:rPr>
              <a:t>“后进后出”队列</a:t>
            </a:r>
            <a:r>
              <a:rPr lang="en-US" altLang="zh-CN" sz="2400" b="1" noProof="1">
                <a:latin typeface="宋体" panose="02010600030101010101" pitchFamily="2" charset="-122"/>
              </a:rPr>
              <a:t>LILO (</a:t>
            </a:r>
            <a:r>
              <a:rPr lang="en-US" altLang="zh-CN" sz="2400" b="1" noProof="1">
                <a:solidFill>
                  <a:srgbClr val="0000FF"/>
                </a:solidFill>
                <a:latin typeface="宋体" panose="02010600030101010101" pitchFamily="2" charset="-122"/>
              </a:rPr>
              <a:t>Last In Last Out</a:t>
            </a:r>
            <a:r>
              <a:rPr lang="en-US" altLang="zh-CN" sz="2400" b="1" noProof="1">
                <a:latin typeface="宋体" panose="02010600030101010101" pitchFamily="2" charset="-122"/>
              </a:rPr>
              <a:t>)</a:t>
            </a:r>
            <a:endParaRPr lang="zh-CN" altLang="en-US" sz="2400" b="1" noProof="1">
              <a:latin typeface="宋体" panose="02010600030101010101" pitchFamily="2" charset="-122"/>
            </a:endParaRPr>
          </a:p>
          <a:p>
            <a:pPr marL="1905" indent="-344805">
              <a:lnSpc>
                <a:spcPct val="80000"/>
              </a:lnSpc>
              <a:buNone/>
            </a:pPr>
            <a:endParaRPr lang="en-US" altLang="zh-CN" sz="1350" noProof="1">
              <a:latin typeface="宋体" panose="02010600030101010101" pitchFamily="2" charset="-122"/>
            </a:endParaRPr>
          </a:p>
          <a:p>
            <a:pPr marL="1905" indent="-344805">
              <a:lnSpc>
                <a:spcPct val="80000"/>
              </a:lnSpc>
              <a:buNone/>
            </a:pPr>
            <a:r>
              <a:rPr lang="en-US" altLang="zh-CN" sz="1350" noProof="1">
                <a:latin typeface="Consolas" panose="020B0609020204030204" charset="0"/>
              </a:rPr>
              <a:t>&gt;&gt;&gt; from queue import Queue    </a:t>
            </a:r>
            <a:r>
              <a:rPr lang="en-US" altLang="zh-CN" sz="1350" noProof="1">
                <a:solidFill>
                  <a:srgbClr val="0000FF"/>
                </a:solidFill>
                <a:latin typeface="Consolas" panose="020B0609020204030204" charset="0"/>
              </a:rPr>
              <a:t>#LILO队列</a:t>
            </a:r>
          </a:p>
          <a:p>
            <a:pPr marL="1905" indent="-344805">
              <a:lnSpc>
                <a:spcPct val="80000"/>
              </a:lnSpc>
              <a:buNone/>
            </a:pPr>
            <a:r>
              <a:rPr lang="en-US" altLang="zh-CN" sz="1350" noProof="1">
                <a:latin typeface="Consolas" panose="020B0609020204030204" charset="0"/>
              </a:rPr>
              <a:t>&gt;&gt;&gt; q = Queue()                </a:t>
            </a:r>
            <a:r>
              <a:rPr lang="en-US" altLang="zh-CN" sz="1350" noProof="1">
                <a:solidFill>
                  <a:srgbClr val="0000FF"/>
                </a:solidFill>
                <a:latin typeface="Consolas" panose="020B0609020204030204" charset="0"/>
              </a:rPr>
              <a:t>#创建队列对象</a:t>
            </a:r>
          </a:p>
          <a:p>
            <a:pPr marL="1905" indent="-344805">
              <a:lnSpc>
                <a:spcPct val="80000"/>
              </a:lnSpc>
              <a:buNone/>
            </a:pPr>
            <a:r>
              <a:rPr lang="en-US" altLang="zh-CN" sz="1350" noProof="1">
                <a:latin typeface="Consolas" panose="020B0609020204030204" charset="0"/>
              </a:rPr>
              <a:t>&gt;&gt;&gt; q.put(0)                   </a:t>
            </a:r>
            <a:r>
              <a:rPr lang="en-US" altLang="zh-CN" sz="1350" noProof="1">
                <a:solidFill>
                  <a:srgbClr val="0000FF"/>
                </a:solidFill>
                <a:latin typeface="Consolas" panose="020B0609020204030204" charset="0"/>
              </a:rPr>
              <a:t>#在队列尾部插入元素</a:t>
            </a:r>
          </a:p>
          <a:p>
            <a:pPr marL="1905" indent="-344805">
              <a:lnSpc>
                <a:spcPct val="80000"/>
              </a:lnSpc>
              <a:buNone/>
            </a:pPr>
            <a:r>
              <a:rPr lang="en-US" altLang="zh-CN" sz="1350" noProof="1">
                <a:latin typeface="Consolas" panose="020B0609020204030204" charset="0"/>
              </a:rPr>
              <a:t>&gt;&gt;&gt; q.put(1)</a:t>
            </a:r>
          </a:p>
          <a:p>
            <a:pPr marL="1905" indent="-344805">
              <a:lnSpc>
                <a:spcPct val="80000"/>
              </a:lnSpc>
              <a:buNone/>
            </a:pPr>
            <a:r>
              <a:rPr lang="en-US" altLang="zh-CN" sz="1350" noProof="1">
                <a:latin typeface="Consolas" panose="020B0609020204030204" charset="0"/>
              </a:rPr>
              <a:t>&gt;&gt;&gt; print(q.queue)             </a:t>
            </a:r>
            <a:r>
              <a:rPr lang="en-US" altLang="zh-CN" sz="1350" noProof="1">
                <a:solidFill>
                  <a:srgbClr val="0000FF"/>
                </a:solidFill>
                <a:latin typeface="Consolas" panose="020B0609020204030204" charset="0"/>
              </a:rPr>
              <a:t>#</a:t>
            </a:r>
            <a:r>
              <a:rPr lang="zh-CN" altLang="en-US" sz="1350" noProof="1">
                <a:solidFill>
                  <a:srgbClr val="0000FF"/>
                </a:solidFill>
                <a:latin typeface="Consolas" panose="020B0609020204030204" charset="0"/>
              </a:rPr>
              <a:t>显示队列中所有元素</a:t>
            </a:r>
            <a:endParaRPr lang="en-US" altLang="zh-CN" sz="1350" noProof="1">
              <a:solidFill>
                <a:srgbClr val="0000FF"/>
              </a:solidFill>
              <a:latin typeface="Consolas" panose="020B0609020204030204" charset="0"/>
            </a:endParaRPr>
          </a:p>
          <a:p>
            <a:pPr marL="1905" indent="-344805">
              <a:lnSpc>
                <a:spcPct val="80000"/>
              </a:lnSpc>
              <a:buNone/>
            </a:pPr>
            <a:r>
              <a:rPr lang="en-US" altLang="zh-CN" sz="1350" noProof="1">
                <a:solidFill>
                  <a:srgbClr val="0000FF"/>
                </a:solidFill>
                <a:latin typeface="Consolas" panose="020B0609020204030204" charset="0"/>
              </a:rPr>
              <a:t>deque([0, 1])</a:t>
            </a:r>
          </a:p>
          <a:p>
            <a:pPr marL="1905" indent="-344805">
              <a:lnSpc>
                <a:spcPct val="80000"/>
              </a:lnSpc>
              <a:buNone/>
            </a:pPr>
            <a:r>
              <a:rPr lang="en-US" altLang="zh-CN" sz="1350" noProof="1">
                <a:latin typeface="Consolas" panose="020B0609020204030204" charset="0"/>
              </a:rPr>
              <a:t>&gt;&gt;&gt; q.get()                    </a:t>
            </a:r>
            <a:r>
              <a:rPr lang="en-US" altLang="zh-CN" sz="1350" noProof="1">
                <a:solidFill>
                  <a:srgbClr val="0000FF"/>
                </a:solidFill>
                <a:latin typeface="Consolas" panose="020B0609020204030204" charset="0"/>
              </a:rPr>
              <a:t>#返回并删除队列头部元素</a:t>
            </a:r>
          </a:p>
          <a:p>
            <a:pPr marL="1905" indent="-344805">
              <a:lnSpc>
                <a:spcPct val="80000"/>
              </a:lnSpc>
              <a:buNone/>
            </a:pPr>
            <a:r>
              <a:rPr lang="en-US" altLang="zh-CN" sz="1350" noProof="1">
                <a:solidFill>
                  <a:srgbClr val="0000FF"/>
                </a:solidFill>
                <a:latin typeface="Consolas" panose="020B0609020204030204" charset="0"/>
              </a:rPr>
              <a:t>0</a:t>
            </a:r>
          </a:p>
          <a:p>
            <a:pPr>
              <a:lnSpc>
                <a:spcPct val="80000"/>
              </a:lnSpc>
              <a:buClr>
                <a:srgbClr val="FF0000"/>
              </a:buClr>
              <a:buFont typeface="Wingdings" panose="05000000000000000000" charset="0"/>
              <a:buChar char="n"/>
            </a:pPr>
            <a:r>
              <a:rPr lang="zh-CN" altLang="en-US" sz="2400" b="1" noProof="1">
                <a:latin typeface="宋体" panose="02010600030101010101" pitchFamily="2" charset="-122"/>
              </a:rPr>
              <a:t>“后进先出”队列</a:t>
            </a:r>
            <a:r>
              <a:rPr lang="en-US" altLang="zh-CN" sz="2400" b="1" noProof="1">
                <a:latin typeface="宋体" panose="02010600030101010101" pitchFamily="2" charset="-122"/>
              </a:rPr>
              <a:t>LIFO (Last In First Out)</a:t>
            </a:r>
            <a:endParaRPr lang="zh-CN" altLang="en-US" sz="2400" b="1" noProof="1">
              <a:latin typeface="宋体" panose="02010600030101010101" pitchFamily="2" charset="-122"/>
            </a:endParaRPr>
          </a:p>
          <a:p>
            <a:pPr marL="1905" indent="-344805">
              <a:lnSpc>
                <a:spcPct val="80000"/>
              </a:lnSpc>
              <a:buNone/>
            </a:pPr>
            <a:endParaRPr lang="en-US" altLang="zh-CN" sz="1350" noProof="1">
              <a:solidFill>
                <a:srgbClr val="0000FF"/>
              </a:solidFill>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84</a:t>
            </a:fld>
            <a:endParaRPr lang="zh-CN" altLang="en-US" dirty="0"/>
          </a:p>
        </p:txBody>
      </p:sp>
      <p:grpSp>
        <p:nvGrpSpPr>
          <p:cNvPr id="6" name="组合 5"/>
          <p:cNvGrpSpPr/>
          <p:nvPr/>
        </p:nvGrpSpPr>
        <p:grpSpPr>
          <a:xfrm>
            <a:off x="-900608" y="118393"/>
            <a:ext cx="8064896" cy="665353"/>
            <a:chOff x="-455387" y="5179409"/>
            <a:chExt cx="7848872" cy="499785"/>
          </a:xfrm>
        </p:grpSpPr>
        <p:grpSp>
          <p:nvGrpSpPr>
            <p:cNvPr id="7" name="组合 6"/>
            <p:cNvGrpSpPr/>
            <p:nvPr/>
          </p:nvGrpSpPr>
          <p:grpSpPr>
            <a:xfrm>
              <a:off x="-455387" y="5179409"/>
              <a:ext cx="7848872" cy="499785"/>
              <a:chOff x="-539567" y="5813394"/>
              <a:chExt cx="8549038" cy="654456"/>
            </a:xfrm>
          </p:grpSpPr>
          <p:sp>
            <p:nvSpPr>
              <p:cNvPr id="9"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2.6 </a:t>
                </a:r>
                <a:r>
                  <a:rPr lang="zh-CN" altLang="en-US" sz="3600" b="1" dirty="0">
                    <a:latin typeface="Times New Roman" panose="02020603050405020304" pitchFamily="18" charset="0"/>
                    <a:ea typeface="黑体" panose="02010609060101010101" pitchFamily="49" charset="-122"/>
                  </a:rPr>
                  <a:t>复杂数据结构</a:t>
                </a: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1" name="标题 109569"/>
          <p:cNvSpPr txBox="1"/>
          <p:nvPr/>
        </p:nvSpPr>
        <p:spPr bwMode="auto">
          <a:xfrm>
            <a:off x="467042" y="952746"/>
            <a:ext cx="9124315" cy="486534"/>
          </a:xfrm>
          <a:prstGeom prst="rect">
            <a:avLst/>
          </a:prstGeom>
          <a:noFill/>
          <a:ln w="9525">
            <a:noFill/>
            <a:miter lim="800000"/>
          </a:ln>
        </p:spPr>
        <p:txBody>
          <a:bodyPr vert="horz" wrap="square" lIns="91440" tIns="45720" rIns="91440" bIns="46800" numCol="1" anchor="ctr" anchorCtr="0" compatLnSpc="1">
            <a:normAutofit/>
          </a:bodyPr>
          <a:lstStyle>
            <a:lvl1pPr algn="l" rtl="0" fontAlgn="base">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队列</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Queue</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
        <p:nvSpPr>
          <p:cNvPr id="13" name="文本占位符 111618"/>
          <p:cNvSpPr txBox="1"/>
          <p:nvPr/>
        </p:nvSpPr>
        <p:spPr bwMode="auto">
          <a:xfrm>
            <a:off x="914400" y="4071761"/>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905" indent="-344805">
              <a:lnSpc>
                <a:spcPct val="80000"/>
              </a:lnSpc>
              <a:buSzPct val="90000"/>
              <a:buFont typeface="Arial" panose="020B0604020202020204" pitchFamily="34" charset="0"/>
              <a:buNone/>
            </a:pPr>
            <a:r>
              <a:rPr lang="zh-CN" altLang="en-US" sz="1350" dirty="0">
                <a:latin typeface="Consolas" panose="020B0609020204030204" charset="0"/>
              </a:rPr>
              <a:t>&gt;&gt;&gt; from queue import LifoQueue </a:t>
            </a:r>
            <a:r>
              <a:rPr lang="zh-CN" altLang="en-US" sz="1350" dirty="0">
                <a:solidFill>
                  <a:srgbClr val="0000FF"/>
                </a:solidFill>
                <a:latin typeface="Consolas" panose="020B0609020204030204" charset="0"/>
              </a:rPr>
              <a:t>#LIFO队列</a:t>
            </a:r>
          </a:p>
          <a:p>
            <a:pPr marL="1905" indent="-344805">
              <a:lnSpc>
                <a:spcPct val="80000"/>
              </a:lnSpc>
              <a:buSzPct val="90000"/>
              <a:buFont typeface="Arial" panose="020B0604020202020204" pitchFamily="34" charset="0"/>
              <a:buNone/>
            </a:pPr>
            <a:r>
              <a:rPr lang="zh-CN" altLang="en-US" sz="1350" dirty="0">
                <a:latin typeface="Consolas" panose="020B0609020204030204" charset="0"/>
              </a:rPr>
              <a:t>&gt;&gt;&gt; q = LifoQueue()             </a:t>
            </a:r>
            <a:r>
              <a:rPr lang="zh-CN" altLang="en-US" sz="1350" dirty="0">
                <a:solidFill>
                  <a:srgbClr val="0000FF"/>
                </a:solidFill>
                <a:latin typeface="Consolas" panose="020B0609020204030204" charset="0"/>
              </a:rPr>
              <a:t>#创建LIFO队列对象</a:t>
            </a:r>
          </a:p>
          <a:p>
            <a:pPr marL="1905" indent="-344805">
              <a:lnSpc>
                <a:spcPct val="80000"/>
              </a:lnSpc>
              <a:buSzPct val="90000"/>
              <a:buFont typeface="Arial" panose="020B0604020202020204" pitchFamily="34" charset="0"/>
              <a:buNone/>
            </a:pPr>
            <a:r>
              <a:rPr lang="zh-CN" altLang="en-US" sz="1350" dirty="0">
                <a:latin typeface="Consolas" panose="020B0609020204030204" charset="0"/>
              </a:rPr>
              <a:t>&gt;&gt;&gt; q.put(</a:t>
            </a:r>
            <a:r>
              <a:rPr lang="en-US" altLang="zh-CN" sz="1350" dirty="0">
                <a:latin typeface="Consolas" panose="020B0609020204030204" charset="0"/>
              </a:rPr>
              <a:t>2</a:t>
            </a:r>
            <a:r>
              <a:rPr lang="zh-CN" altLang="en-US" sz="1350" dirty="0">
                <a:latin typeface="Consolas" panose="020B0609020204030204" charset="0"/>
              </a:rPr>
              <a:t>)                    </a:t>
            </a:r>
            <a:r>
              <a:rPr lang="zh-CN" altLang="en-US" sz="1350" dirty="0">
                <a:solidFill>
                  <a:srgbClr val="0000FF"/>
                </a:solidFill>
                <a:latin typeface="Consolas" panose="020B0609020204030204" charset="0"/>
              </a:rPr>
              <a:t>#在队列尾部插入元素</a:t>
            </a:r>
          </a:p>
          <a:p>
            <a:pPr marL="1905" indent="-344805">
              <a:lnSpc>
                <a:spcPct val="80000"/>
              </a:lnSpc>
              <a:buSzPct val="90000"/>
              <a:buFont typeface="Arial" panose="020B0604020202020204" pitchFamily="34" charset="0"/>
              <a:buNone/>
            </a:pPr>
            <a:r>
              <a:rPr lang="zh-CN" altLang="en-US" sz="1350" dirty="0">
                <a:latin typeface="Consolas" panose="020B0609020204030204" charset="0"/>
              </a:rPr>
              <a:t>&gt;&gt;&gt; q.put(</a:t>
            </a:r>
            <a:r>
              <a:rPr lang="en-US" altLang="zh-CN" sz="1350" dirty="0">
                <a:latin typeface="Consolas" panose="020B0609020204030204" charset="0"/>
              </a:rPr>
              <a:t>3</a:t>
            </a:r>
            <a:r>
              <a:rPr lang="zh-CN" altLang="en-US" sz="1350" dirty="0">
                <a:latin typeface="Consolas" panose="020B0609020204030204" charset="0"/>
              </a:rPr>
              <a:t>)</a:t>
            </a:r>
          </a:p>
          <a:p>
            <a:pPr marL="1905" indent="-344805">
              <a:lnSpc>
                <a:spcPct val="80000"/>
              </a:lnSpc>
              <a:buSzPct val="90000"/>
              <a:buFont typeface="Arial" panose="020B0604020202020204" pitchFamily="34" charset="0"/>
              <a:buNone/>
            </a:pPr>
            <a:r>
              <a:rPr lang="zh-CN" altLang="en-US" sz="1350" dirty="0">
                <a:latin typeface="Consolas" panose="020B0609020204030204" charset="0"/>
              </a:rPr>
              <a:t>&gt;&gt;&gt; </a:t>
            </a:r>
            <a:r>
              <a:rPr lang="en-US" altLang="zh-CN" sz="1350" dirty="0">
                <a:latin typeface="Consolas" panose="020B0609020204030204" charset="0"/>
              </a:rPr>
              <a:t>print(</a:t>
            </a:r>
            <a:r>
              <a:rPr lang="zh-CN" altLang="en-US" sz="1350" dirty="0">
                <a:latin typeface="Consolas" panose="020B0609020204030204" charset="0"/>
              </a:rPr>
              <a:t>q.queue</a:t>
            </a:r>
            <a:r>
              <a:rPr lang="en-US" altLang="zh-CN" sz="1350" dirty="0">
                <a:latin typeface="Consolas" panose="020B0609020204030204" charset="0"/>
              </a:rPr>
              <a:t>)    </a:t>
            </a:r>
          </a:p>
          <a:p>
            <a:pPr marL="1905" indent="-344805">
              <a:lnSpc>
                <a:spcPct val="80000"/>
              </a:lnSpc>
              <a:buSzPct val="90000"/>
              <a:buFont typeface="Arial" panose="020B0604020202020204" pitchFamily="34" charset="0"/>
              <a:buNone/>
            </a:pPr>
            <a:r>
              <a:rPr lang="zh-CN" altLang="en-US" sz="1350" dirty="0">
                <a:solidFill>
                  <a:srgbClr val="0000FF"/>
                </a:solidFill>
                <a:latin typeface="Consolas" panose="020B0609020204030204" charset="0"/>
              </a:rPr>
              <a:t>[2, 3]</a:t>
            </a:r>
          </a:p>
          <a:p>
            <a:pPr marL="1905" indent="-344805">
              <a:lnSpc>
                <a:spcPct val="80000"/>
              </a:lnSpc>
              <a:buSzPct val="90000"/>
              <a:buFont typeface="Arial" panose="020B0604020202020204" pitchFamily="34" charset="0"/>
              <a:buNone/>
            </a:pPr>
            <a:r>
              <a:rPr lang="zh-CN" altLang="en-US" sz="1350" dirty="0">
                <a:latin typeface="Consolas" panose="020B0609020204030204" charset="0"/>
              </a:rPr>
              <a:t>&gt;&gt;&gt; q.get()                     </a:t>
            </a:r>
            <a:r>
              <a:rPr lang="zh-CN" altLang="en-US" sz="1350" dirty="0">
                <a:solidFill>
                  <a:srgbClr val="0000FF"/>
                </a:solidFill>
                <a:latin typeface="Consolas" panose="020B0609020204030204" charset="0"/>
              </a:rPr>
              <a:t>#返回并删除队列尾部元素</a:t>
            </a:r>
          </a:p>
          <a:p>
            <a:pPr marL="1905" indent="-344805">
              <a:lnSpc>
                <a:spcPct val="80000"/>
              </a:lnSpc>
              <a:buSzPct val="90000"/>
              <a:buFont typeface="Arial" panose="020B0604020202020204" pitchFamily="34" charset="0"/>
              <a:buNone/>
            </a:pPr>
            <a:r>
              <a:rPr lang="zh-CN" altLang="en-US" sz="1350" dirty="0">
                <a:solidFill>
                  <a:srgbClr val="0000FF"/>
                </a:solidFill>
                <a:latin typeface="Consolas" panose="020B0609020204030204" charset="0"/>
              </a:rPr>
              <a:t>3</a:t>
            </a:r>
          </a:p>
          <a:p>
            <a:pPr marL="1905" indent="-344805">
              <a:lnSpc>
                <a:spcPct val="80000"/>
              </a:lnSpc>
              <a:buSzPct val="90000"/>
              <a:buFont typeface="Arial" panose="020B0604020202020204" pitchFamily="34" charset="0"/>
              <a:buNone/>
            </a:pPr>
            <a:r>
              <a:rPr lang="zh-CN" altLang="en-US" sz="1350" dirty="0">
                <a:latin typeface="Consolas" panose="020B0609020204030204" charset="0"/>
              </a:rPr>
              <a:t>&gt;&gt;&gt; q.get()</a:t>
            </a:r>
          </a:p>
          <a:p>
            <a:pPr marL="1905" indent="-344805">
              <a:lnSpc>
                <a:spcPct val="80000"/>
              </a:lnSpc>
              <a:buSzPct val="90000"/>
              <a:buFont typeface="Arial" panose="020B0604020202020204" pitchFamily="34" charset="0"/>
              <a:buNone/>
            </a:pPr>
            <a:r>
              <a:rPr lang="zh-CN" altLang="en-US" sz="1350" dirty="0">
                <a:solidFill>
                  <a:srgbClr val="0000FF"/>
                </a:solidFill>
                <a:latin typeface="Consolas" panose="020B0609020204030204" charset="0"/>
              </a:rPr>
              <a:t>2</a:t>
            </a:r>
          </a:p>
          <a:p>
            <a:pPr marL="1905" indent="-344805">
              <a:lnSpc>
                <a:spcPct val="80000"/>
              </a:lnSpc>
              <a:buSzPct val="90000"/>
              <a:buFont typeface="Arial" panose="020B0604020202020204" pitchFamily="34" charset="0"/>
              <a:buNone/>
            </a:pPr>
            <a:r>
              <a:rPr lang="zh-CN" altLang="en-US" sz="1350" dirty="0">
                <a:latin typeface="Consolas" panose="020B0609020204030204" charset="0"/>
              </a:rPr>
              <a:t>&gt;&gt;&gt; q.get()                     </a:t>
            </a:r>
            <a:r>
              <a:rPr lang="zh-CN" altLang="en-US" sz="1350" dirty="0">
                <a:solidFill>
                  <a:srgbClr val="0000FF"/>
                </a:solidFill>
                <a:latin typeface="Consolas" panose="020B0609020204030204" charset="0"/>
              </a:rPr>
              <a:t>#对空队列调用get()方法会阻塞当前线程</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59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05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05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05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05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05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059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059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059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059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p:bldP spid="11"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Content Placeholder 2"/>
          <p:cNvSpPr>
            <a:spLocks noGrp="1"/>
          </p:cNvSpPr>
          <p:nvPr>
            <p:ph idx="1"/>
          </p:nvPr>
        </p:nvSpPr>
        <p:spPr>
          <a:xfrm>
            <a:off x="925648" y="1439280"/>
            <a:ext cx="8229600" cy="4678451"/>
          </a:xfrm>
        </p:spPr>
        <p:txBody>
          <a:bodyPr anchor="t"/>
          <a:lstStyle/>
          <a:p>
            <a:pPr marL="0" indent="0">
              <a:spcBef>
                <a:spcPct val="0"/>
              </a:spcBef>
              <a:buNone/>
            </a:pPr>
            <a:r>
              <a:rPr lang="en-US" altLang="en-US" sz="1600" dirty="0">
                <a:latin typeface="Consolas" panose="020B0609020204030204" charset="0"/>
              </a:rPr>
              <a:t>&gt;&gt;&gt; from queue import </a:t>
            </a:r>
            <a:r>
              <a:rPr lang="en-US" altLang="en-US" sz="1600" dirty="0" err="1">
                <a:latin typeface="Consolas" panose="020B0609020204030204" charset="0"/>
              </a:rPr>
              <a:t>PriorityQueue</a:t>
            </a:r>
            <a:r>
              <a:rPr lang="en-US" altLang="en-US" sz="1600" dirty="0">
                <a:latin typeface="Consolas" panose="020B0609020204030204" charset="0"/>
              </a:rPr>
              <a:t>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优先级队列</a:t>
            </a:r>
            <a:endParaRPr lang="en-US" altLang="en-US" sz="1600" dirty="0">
              <a:solidFill>
                <a:srgbClr val="0000FF"/>
              </a:solidFill>
              <a:latin typeface="Consolas" panose="020B0609020204030204" charset="0"/>
            </a:endParaRPr>
          </a:p>
          <a:p>
            <a:pPr marL="0" indent="0">
              <a:spcBef>
                <a:spcPct val="0"/>
              </a:spcBef>
              <a:buNone/>
            </a:pPr>
            <a:r>
              <a:rPr lang="en-US" altLang="en-US" sz="1600" dirty="0">
                <a:latin typeface="Consolas" panose="020B0609020204030204" charset="0"/>
              </a:rPr>
              <a:t>&gt;&gt;&gt; q = </a:t>
            </a:r>
            <a:r>
              <a:rPr lang="en-US" altLang="en-US" sz="1600" dirty="0" err="1">
                <a:latin typeface="Consolas" panose="020B0609020204030204" charset="0"/>
              </a:rPr>
              <a:t>PriorityQueue</a:t>
            </a:r>
            <a:r>
              <a:rPr lang="en-US" altLang="en-US" sz="1600" dirty="0">
                <a:latin typeface="Consolas" panose="020B0609020204030204" charset="0"/>
              </a:rPr>
              <a:t>()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创建优先级队列对象</a:t>
            </a:r>
            <a:endParaRPr lang="en-US" altLang="en-US" sz="1600" dirty="0">
              <a:solidFill>
                <a:srgbClr val="0000FF"/>
              </a:solidFill>
              <a:latin typeface="Consolas" panose="020B0609020204030204" charset="0"/>
            </a:endParaRP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q.put</a:t>
            </a:r>
            <a:r>
              <a:rPr lang="en-US" altLang="en-US" sz="1600" dirty="0">
                <a:latin typeface="Consolas" panose="020B0609020204030204" charset="0"/>
              </a:rPr>
              <a:t>(3)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插入元素</a:t>
            </a:r>
            <a:endParaRPr lang="en-US" altLang="en-US" sz="1600" dirty="0">
              <a:solidFill>
                <a:srgbClr val="0000FF"/>
              </a:solidFill>
              <a:latin typeface="Consolas" panose="020B0609020204030204" charset="0"/>
            </a:endParaRP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q.put</a:t>
            </a:r>
            <a:r>
              <a:rPr lang="en-US" altLang="en-US" sz="1600" dirty="0">
                <a:latin typeface="Consolas" panose="020B0609020204030204" charset="0"/>
              </a:rPr>
              <a:t>(8)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插入元素</a:t>
            </a:r>
            <a:endParaRPr lang="en-US" altLang="en-US" sz="1600" dirty="0">
              <a:solidFill>
                <a:srgbClr val="0000FF"/>
              </a:solidFill>
              <a:latin typeface="Consolas" panose="020B0609020204030204" charset="0"/>
            </a:endParaRP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q.put</a:t>
            </a:r>
            <a:r>
              <a:rPr lang="en-US" altLang="en-US" sz="1600" dirty="0">
                <a:latin typeface="Consolas" panose="020B0609020204030204" charset="0"/>
              </a:rPr>
              <a:t>(100)</a:t>
            </a: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q.queue</a:t>
            </a:r>
            <a:r>
              <a:rPr lang="en-US" altLang="en-US" sz="1600" dirty="0">
                <a:latin typeface="Consolas" panose="020B0609020204030204" charset="0"/>
              </a:rPr>
              <a:t>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查看优先级队列中所有元素</a:t>
            </a:r>
            <a:endParaRPr lang="en-US" altLang="en-US" sz="1600" dirty="0">
              <a:solidFill>
                <a:srgbClr val="0000FF"/>
              </a:solidFill>
              <a:latin typeface="Consolas" panose="020B0609020204030204" charset="0"/>
            </a:endParaRPr>
          </a:p>
          <a:p>
            <a:pPr marL="0" indent="0">
              <a:spcBef>
                <a:spcPct val="0"/>
              </a:spcBef>
              <a:buNone/>
            </a:pPr>
            <a:r>
              <a:rPr lang="en-US" altLang="en-US" sz="1600" dirty="0">
                <a:solidFill>
                  <a:srgbClr val="0000FF"/>
                </a:solidFill>
                <a:latin typeface="Consolas" panose="020B0609020204030204" charset="0"/>
              </a:rPr>
              <a:t>[3, 8, 100]</a:t>
            </a: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q.put</a:t>
            </a:r>
            <a:r>
              <a:rPr lang="en-US" altLang="en-US" sz="1600" dirty="0">
                <a:latin typeface="Consolas" panose="020B0609020204030204" charset="0"/>
              </a:rPr>
              <a:t>(1)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插入元素，自动调整优先级队列</a:t>
            </a:r>
            <a:endParaRPr lang="en-US" altLang="en-US" sz="1600" dirty="0">
              <a:solidFill>
                <a:srgbClr val="0000FF"/>
              </a:solidFill>
              <a:latin typeface="Consolas" panose="020B0609020204030204" charset="0"/>
            </a:endParaRP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q.put</a:t>
            </a:r>
            <a:r>
              <a:rPr lang="en-US" altLang="en-US" sz="1600" dirty="0">
                <a:latin typeface="Consolas" panose="020B0609020204030204" charset="0"/>
              </a:rPr>
              <a:t>(2)</a:t>
            </a: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q.queue</a:t>
            </a:r>
            <a:endParaRPr lang="en-US" altLang="en-US" sz="1600" dirty="0">
              <a:latin typeface="Consolas" panose="020B0609020204030204" charset="0"/>
            </a:endParaRPr>
          </a:p>
          <a:p>
            <a:pPr marL="0" indent="0">
              <a:spcBef>
                <a:spcPct val="0"/>
              </a:spcBef>
              <a:buNone/>
            </a:pPr>
            <a:r>
              <a:rPr lang="en-US" altLang="en-US" sz="1600" dirty="0">
                <a:solidFill>
                  <a:srgbClr val="0000FF"/>
                </a:solidFill>
                <a:latin typeface="Consolas" panose="020B0609020204030204" charset="0"/>
              </a:rPr>
              <a:t>[1, 2, 100, 8, 3]</a:t>
            </a: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q.get</a:t>
            </a:r>
            <a:r>
              <a:rPr lang="en-US" altLang="en-US" sz="1600" dirty="0">
                <a:latin typeface="Consolas" panose="020B0609020204030204" charset="0"/>
              </a:rPr>
              <a:t>()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返回并删除优先级最低的元素</a:t>
            </a:r>
            <a:endParaRPr lang="en-US" altLang="en-US" sz="1600" dirty="0">
              <a:solidFill>
                <a:srgbClr val="0000FF"/>
              </a:solidFill>
              <a:latin typeface="Consolas" panose="020B0609020204030204" charset="0"/>
            </a:endParaRPr>
          </a:p>
          <a:p>
            <a:pPr marL="0" indent="0">
              <a:spcBef>
                <a:spcPct val="0"/>
              </a:spcBef>
              <a:buNone/>
            </a:pPr>
            <a:r>
              <a:rPr lang="en-US" altLang="en-US" sz="1600" dirty="0">
                <a:solidFill>
                  <a:srgbClr val="0000FF"/>
                </a:solidFill>
                <a:latin typeface="Consolas" panose="020B0609020204030204" charset="0"/>
              </a:rPr>
              <a:t>1</a:t>
            </a: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q.get</a:t>
            </a:r>
            <a:r>
              <a:rPr lang="en-US" altLang="en-US" sz="1600" dirty="0">
                <a:latin typeface="Consolas" panose="020B0609020204030204" charset="0"/>
              </a:rPr>
              <a:t>()                         </a:t>
            </a:r>
            <a:r>
              <a:rPr lang="en-US" altLang="en-US" sz="1600" dirty="0">
                <a:solidFill>
                  <a:srgbClr val="FF0000"/>
                </a:solidFill>
                <a:latin typeface="Consolas" panose="020B0609020204030204" charset="0"/>
              </a:rPr>
              <a:t>#</a:t>
            </a:r>
            <a:r>
              <a:rPr lang="en-US" altLang="en-US" sz="1600" dirty="0" err="1">
                <a:solidFill>
                  <a:srgbClr val="FF0000"/>
                </a:solidFill>
                <a:latin typeface="Consolas" panose="020B0609020204030204" charset="0"/>
              </a:rPr>
              <a:t>请多执行几次该语句并观察返回的数据</a:t>
            </a:r>
            <a:endParaRPr lang="en-US" altLang="en-US" sz="1600" dirty="0">
              <a:solidFill>
                <a:srgbClr val="FF0000"/>
              </a:solidFill>
              <a:latin typeface="Consolas" panose="020B0609020204030204" charset="0"/>
            </a:endParaRPr>
          </a:p>
          <a:p>
            <a:pPr marL="0" indent="0">
              <a:spcBef>
                <a:spcPct val="0"/>
              </a:spcBef>
              <a:buNone/>
            </a:pPr>
            <a:r>
              <a:rPr lang="en-US" altLang="en-US" sz="1600" dirty="0">
                <a:solidFill>
                  <a:srgbClr val="0000FF"/>
                </a:solidFill>
                <a:latin typeface="Consolas" panose="020B0609020204030204" charset="0"/>
              </a:rPr>
              <a:t>2</a:t>
            </a: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q.get</a:t>
            </a:r>
            <a:r>
              <a:rPr lang="en-US" altLang="en-US" sz="1600" dirty="0">
                <a:latin typeface="Consolas" panose="020B0609020204030204" charset="0"/>
              </a:rPr>
              <a:t>()</a:t>
            </a:r>
          </a:p>
          <a:p>
            <a:pPr marL="0" indent="0">
              <a:spcBef>
                <a:spcPct val="0"/>
              </a:spcBef>
              <a:buNone/>
            </a:pPr>
            <a:r>
              <a:rPr lang="en-US" altLang="en-US" sz="1600" dirty="0">
                <a:solidFill>
                  <a:srgbClr val="0000FF"/>
                </a:solidFill>
                <a:latin typeface="Consolas" panose="020B0609020204030204" charset="0"/>
              </a:rPr>
              <a:t>3</a:t>
            </a: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q.get</a:t>
            </a:r>
            <a:r>
              <a:rPr lang="en-US" altLang="en-US" sz="1600" dirty="0">
                <a:latin typeface="Consolas" panose="020B0609020204030204" charset="0"/>
              </a:rPr>
              <a:t>()</a:t>
            </a:r>
          </a:p>
          <a:p>
            <a:pPr marL="0" indent="0">
              <a:spcBef>
                <a:spcPct val="0"/>
              </a:spcBef>
              <a:buNone/>
            </a:pPr>
            <a:r>
              <a:rPr lang="en-US" altLang="en-US" sz="1600" dirty="0">
                <a:solidFill>
                  <a:srgbClr val="0000FF"/>
                </a:solidFill>
                <a:latin typeface="Consolas" panose="020B0609020204030204" charset="0"/>
              </a:rPr>
              <a:t>8</a:t>
            </a: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q.get</a:t>
            </a:r>
            <a:r>
              <a:rPr lang="en-US" altLang="en-US" sz="1600" dirty="0">
                <a:latin typeface="Consolas" panose="020B0609020204030204" charset="0"/>
              </a:rPr>
              <a:t>()</a:t>
            </a:r>
          </a:p>
          <a:p>
            <a:pPr marL="0" indent="0">
              <a:spcBef>
                <a:spcPct val="0"/>
              </a:spcBef>
              <a:buNone/>
            </a:pPr>
            <a:r>
              <a:rPr lang="en-US" altLang="en-US" sz="1600" dirty="0">
                <a:solidFill>
                  <a:srgbClr val="0000FF"/>
                </a:solidFill>
                <a:latin typeface="Consolas" panose="020B0609020204030204" charset="0"/>
              </a:rPr>
              <a:t>100</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85</a:t>
            </a:fld>
            <a:endParaRPr lang="zh-CN" altLang="en-US" dirty="0"/>
          </a:p>
        </p:txBody>
      </p:sp>
      <p:grpSp>
        <p:nvGrpSpPr>
          <p:cNvPr id="6" name="组合 5"/>
          <p:cNvGrpSpPr/>
          <p:nvPr/>
        </p:nvGrpSpPr>
        <p:grpSpPr>
          <a:xfrm>
            <a:off x="-900608" y="118393"/>
            <a:ext cx="8064896" cy="665353"/>
            <a:chOff x="-455387" y="5179409"/>
            <a:chExt cx="7848872" cy="499785"/>
          </a:xfrm>
        </p:grpSpPr>
        <p:grpSp>
          <p:nvGrpSpPr>
            <p:cNvPr id="7" name="组合 6"/>
            <p:cNvGrpSpPr/>
            <p:nvPr/>
          </p:nvGrpSpPr>
          <p:grpSpPr>
            <a:xfrm>
              <a:off x="-455387" y="5179409"/>
              <a:ext cx="7848872" cy="499785"/>
              <a:chOff x="-539567" y="5813394"/>
              <a:chExt cx="8549038" cy="654456"/>
            </a:xfrm>
          </p:grpSpPr>
          <p:sp>
            <p:nvSpPr>
              <p:cNvPr id="9"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2.6 </a:t>
                </a:r>
                <a:r>
                  <a:rPr lang="zh-CN" altLang="en-US" sz="3600" b="1" dirty="0">
                    <a:latin typeface="Times New Roman" panose="02020603050405020304" pitchFamily="18" charset="0"/>
                    <a:ea typeface="黑体" panose="02010609060101010101" pitchFamily="49" charset="-122"/>
                  </a:rPr>
                  <a:t>复杂数据结构</a:t>
                </a: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1" name="标题 109569"/>
          <p:cNvSpPr txBox="1"/>
          <p:nvPr/>
        </p:nvSpPr>
        <p:spPr bwMode="auto">
          <a:xfrm>
            <a:off x="467042" y="952746"/>
            <a:ext cx="9124315" cy="486534"/>
          </a:xfrm>
          <a:prstGeom prst="rect">
            <a:avLst/>
          </a:prstGeom>
          <a:noFill/>
          <a:ln w="9525">
            <a:noFill/>
            <a:miter lim="800000"/>
          </a:ln>
        </p:spPr>
        <p:txBody>
          <a:bodyPr vert="horz" wrap="square" lIns="91440" tIns="45720" rIns="91440" bIns="46800" numCol="1" anchor="ctr" anchorCtr="0" compatLnSpc="1">
            <a:normAutofit/>
          </a:bodyPr>
          <a:lstStyle>
            <a:lvl1pPr algn="l" rtl="0" fontAlgn="base">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优先队列</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Priority</a:t>
            </a:r>
            <a:r>
              <a:rPr lang="en-US" altLang="zh-CN" sz="2800" dirty="0">
                <a:latin typeface="Times New Roman" panose="02020603050405020304" pitchFamily="18" charset="0"/>
                <a:ea typeface="仿宋" panose="02010609060101010101" pitchFamily="49" charset="-122"/>
                <a:cs typeface="+mn-cs"/>
              </a:rPr>
              <a:t> </a:t>
            </a:r>
            <a:r>
              <a:rPr lang="en-US" altLang="zh-CN" sz="2800" dirty="0">
                <a:solidFill>
                  <a:srgbClr val="0000FF"/>
                </a:solidFill>
                <a:latin typeface="Times New Roman" panose="02020603050405020304" pitchFamily="18" charset="0"/>
                <a:ea typeface="仿宋" panose="02010609060101010101" pitchFamily="49" charset="-122"/>
                <a:cs typeface="+mn-cs"/>
              </a:rPr>
              <a:t>Queue</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769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769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769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769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769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769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769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7697">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7697">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7697">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7697">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7697">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7697">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7697">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57697">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57697">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7697">
                                            <p:txEl>
                                              <p:pRg st="16" end="1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57697">
                                            <p:txEl>
                                              <p:pRg st="17" end="1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57697">
                                            <p:txEl>
                                              <p:pRg st="18" end="18"/>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57697">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57697">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8577" y="1454206"/>
            <a:ext cx="8229600" cy="4678451"/>
          </a:xfrm>
        </p:spPr>
        <p:txBody>
          <a:bodyPr/>
          <a:lstStyle/>
          <a:p>
            <a:pPr fontAlgn="base">
              <a:buClr>
                <a:srgbClr val="FF0000"/>
              </a:buClr>
              <a:buFont typeface="Wingdings" panose="05000000000000000000" pitchFamily="2" charset="2"/>
              <a:buChar char="n"/>
            </a:pPr>
            <a:r>
              <a:rPr lang="en-US" sz="2400" noProof="1"/>
              <a:t>Python</a:t>
            </a:r>
            <a:r>
              <a:rPr lang="zh-CN" altLang="en-US" sz="2400" noProof="1"/>
              <a:t>标准库</a:t>
            </a:r>
            <a:r>
              <a:rPr lang="en-US" sz="2400" noProof="1">
                <a:sym typeface="+mn-ea"/>
              </a:rPr>
              <a:t>collections</a:t>
            </a:r>
            <a:r>
              <a:rPr lang="zh-CN" altLang="en-US" sz="2400" noProof="1">
                <a:sym typeface="+mn-ea"/>
              </a:rPr>
              <a:t>提供了双端队列</a:t>
            </a:r>
            <a:r>
              <a:rPr lang="en-US" sz="2400" noProof="1">
                <a:sym typeface="+mn-ea"/>
              </a:rPr>
              <a:t>deque</a:t>
            </a:r>
            <a:endParaRPr lang="zh-CN" altLang="en-US" sz="2400" noProof="1"/>
          </a:p>
          <a:p>
            <a:pPr marL="0" indent="0">
              <a:buNone/>
            </a:pPr>
            <a:endParaRPr lang="en-US" sz="1600" b="1" noProof="1"/>
          </a:p>
          <a:p>
            <a:pPr marL="0" indent="0">
              <a:buNone/>
            </a:pPr>
            <a:r>
              <a:rPr lang="en-US" sz="1600" b="1" noProof="1">
                <a:latin typeface="Consolas" panose="020B0609020204030204" charset="0"/>
              </a:rPr>
              <a:t>&gt;&gt;&gt; from collections import deque</a:t>
            </a:r>
          </a:p>
          <a:p>
            <a:pPr marL="0" indent="0">
              <a:buNone/>
            </a:pPr>
            <a:r>
              <a:rPr lang="en-US" sz="1600" b="1" noProof="1">
                <a:latin typeface="Consolas" panose="020B0609020204030204" charset="0"/>
              </a:rPr>
              <a:t>&gt;&gt;&gt; q = deque(maxlen=5)               </a:t>
            </a:r>
            <a:r>
              <a:rPr lang="en-US" sz="1600" b="1" noProof="1">
                <a:solidFill>
                  <a:srgbClr val="0000FF"/>
                </a:solidFill>
                <a:latin typeface="Consolas" panose="020B0609020204030204" charset="0"/>
              </a:rPr>
              <a:t>#创建双端队列</a:t>
            </a:r>
          </a:p>
          <a:p>
            <a:pPr marL="0" indent="0">
              <a:buNone/>
            </a:pPr>
            <a:r>
              <a:rPr lang="en-US" sz="1600" b="1" noProof="1">
                <a:latin typeface="Consolas" panose="020B0609020204030204" charset="0"/>
              </a:rPr>
              <a:t>&gt;&gt;&gt; for item in [3, 5, 7, 9, 11]:     </a:t>
            </a:r>
            <a:r>
              <a:rPr lang="en-US" sz="1600" b="1" noProof="1">
                <a:solidFill>
                  <a:srgbClr val="0000FF"/>
                </a:solidFill>
                <a:latin typeface="Consolas" panose="020B0609020204030204" charset="0"/>
              </a:rPr>
              <a:t>#添加元素</a:t>
            </a:r>
          </a:p>
          <a:p>
            <a:pPr marL="0" indent="0">
              <a:buNone/>
            </a:pPr>
            <a:r>
              <a:rPr lang="en-US" sz="1600" b="1" noProof="1">
                <a:latin typeface="Consolas" panose="020B0609020204030204" charset="0"/>
              </a:rPr>
              <a:t>    q.append(item)</a:t>
            </a:r>
          </a:p>
          <a:p>
            <a:pPr marL="0" indent="0">
              <a:buNone/>
            </a:pPr>
            <a:r>
              <a:rPr lang="en-US" sz="1600" b="1" noProof="1">
                <a:latin typeface="Consolas" panose="020B0609020204030204" charset="0"/>
              </a:rPr>
              <a:t>&gt;&gt;&gt; q.append(13)                      </a:t>
            </a:r>
            <a:r>
              <a:rPr lang="en-US" sz="1600" b="1" noProof="1">
                <a:solidFill>
                  <a:srgbClr val="0000FF"/>
                </a:solidFill>
                <a:latin typeface="Consolas" panose="020B0609020204030204" charset="0"/>
              </a:rPr>
              <a:t>#队列满，自动溢出</a:t>
            </a:r>
          </a:p>
          <a:p>
            <a:pPr marL="0" indent="0">
              <a:buNone/>
            </a:pPr>
            <a:r>
              <a:rPr lang="en-US" sz="1600" b="1" noProof="1">
                <a:latin typeface="Consolas" panose="020B0609020204030204" charset="0"/>
              </a:rPr>
              <a:t>&gt;&gt;&gt; q.append(15)</a:t>
            </a:r>
          </a:p>
          <a:p>
            <a:pPr marL="0" indent="0">
              <a:buNone/>
            </a:pPr>
            <a:r>
              <a:rPr lang="en-US" sz="1600" b="1" noProof="1">
                <a:latin typeface="Consolas" panose="020B0609020204030204" charset="0"/>
              </a:rPr>
              <a:t>&gt;&gt;&gt; q</a:t>
            </a:r>
          </a:p>
          <a:p>
            <a:pPr marL="0" indent="0">
              <a:buNone/>
            </a:pPr>
            <a:r>
              <a:rPr lang="en-US" sz="1600" b="1" noProof="1">
                <a:solidFill>
                  <a:srgbClr val="0000FF"/>
                </a:solidFill>
                <a:latin typeface="Consolas" panose="020B0609020204030204" charset="0"/>
              </a:rPr>
              <a:t>deque([7, 9, 11, 13, 15], maxlen=5)</a:t>
            </a:r>
          </a:p>
          <a:p>
            <a:pPr marL="0" indent="0">
              <a:buNone/>
            </a:pPr>
            <a:r>
              <a:rPr lang="en-US" sz="1600" b="1" noProof="1">
                <a:latin typeface="Consolas" panose="020B0609020204030204" charset="0"/>
              </a:rPr>
              <a:t>&gt;&gt;&gt; q.appendleft(5)                  </a:t>
            </a:r>
            <a:r>
              <a:rPr lang="en-US" sz="1600" b="1" noProof="1">
                <a:solidFill>
                  <a:srgbClr val="0000FF"/>
                </a:solidFill>
                <a:latin typeface="Consolas" panose="020B0609020204030204" charset="0"/>
              </a:rPr>
              <a:t>#从左侧添加元素，右侧自动溢出</a:t>
            </a:r>
          </a:p>
          <a:p>
            <a:pPr marL="0" indent="0">
              <a:buNone/>
            </a:pPr>
            <a:r>
              <a:rPr lang="en-US" sz="1600" b="1" noProof="1">
                <a:latin typeface="Consolas" panose="020B0609020204030204" charset="0"/>
              </a:rPr>
              <a:t>&gt;&gt;&gt; q</a:t>
            </a:r>
          </a:p>
          <a:p>
            <a:pPr marL="0" indent="0">
              <a:buNone/>
            </a:pPr>
            <a:r>
              <a:rPr lang="en-US" sz="1600" b="1" noProof="1">
                <a:solidFill>
                  <a:srgbClr val="0000FF"/>
                </a:solidFill>
                <a:latin typeface="Consolas" panose="020B0609020204030204" charset="0"/>
              </a:rPr>
              <a:t>deque([5, 7, 9, 11, 13], maxlen=5)</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86</a:t>
            </a:fld>
            <a:endParaRPr lang="zh-CN" altLang="en-US" dirty="0"/>
          </a:p>
        </p:txBody>
      </p:sp>
      <p:grpSp>
        <p:nvGrpSpPr>
          <p:cNvPr id="6" name="组合 5"/>
          <p:cNvGrpSpPr/>
          <p:nvPr/>
        </p:nvGrpSpPr>
        <p:grpSpPr>
          <a:xfrm>
            <a:off x="-900608" y="118393"/>
            <a:ext cx="8064896" cy="665353"/>
            <a:chOff x="-455387" y="5179409"/>
            <a:chExt cx="7848872" cy="499785"/>
          </a:xfrm>
        </p:grpSpPr>
        <p:grpSp>
          <p:nvGrpSpPr>
            <p:cNvPr id="7" name="组合 6"/>
            <p:cNvGrpSpPr/>
            <p:nvPr/>
          </p:nvGrpSpPr>
          <p:grpSpPr>
            <a:xfrm>
              <a:off x="-455387" y="5179409"/>
              <a:ext cx="7848872" cy="499785"/>
              <a:chOff x="-539567" y="5813394"/>
              <a:chExt cx="8549038" cy="654456"/>
            </a:xfrm>
          </p:grpSpPr>
          <p:sp>
            <p:nvSpPr>
              <p:cNvPr id="9"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2.6 </a:t>
                </a:r>
                <a:r>
                  <a:rPr lang="zh-CN" altLang="en-US" sz="3600" b="1" dirty="0">
                    <a:latin typeface="Times New Roman" panose="02020603050405020304" pitchFamily="18" charset="0"/>
                    <a:ea typeface="黑体" panose="02010609060101010101" pitchFamily="49" charset="-122"/>
                  </a:rPr>
                  <a:t>复杂数据结构</a:t>
                </a: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1" name="标题 109569"/>
          <p:cNvSpPr txBox="1"/>
          <p:nvPr/>
        </p:nvSpPr>
        <p:spPr bwMode="auto">
          <a:xfrm>
            <a:off x="467042" y="952746"/>
            <a:ext cx="9124315" cy="486534"/>
          </a:xfrm>
          <a:prstGeom prst="rect">
            <a:avLst/>
          </a:prstGeom>
          <a:noFill/>
          <a:ln w="9525">
            <a:noFill/>
            <a:miter lim="800000"/>
          </a:ln>
        </p:spPr>
        <p:txBody>
          <a:bodyPr vert="horz" wrap="square" lIns="91440" tIns="45720" rIns="91440" bIns="46800" numCol="1" anchor="ctr" anchorCtr="0" compatLnSpc="1">
            <a:normAutofit/>
          </a:bodyPr>
          <a:lstStyle>
            <a:lvl1pPr algn="l" rtl="0" fontAlgn="base">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noProof="1">
                <a:sym typeface="+mn-ea"/>
              </a:rPr>
              <a:t>双端队列</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Double-ended Queue</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文本占位符 114690"/>
          <p:cNvSpPr>
            <a:spLocks noGrp="1"/>
          </p:cNvSpPr>
          <p:nvPr>
            <p:ph idx="1"/>
          </p:nvPr>
        </p:nvSpPr>
        <p:spPr>
          <a:xfrm>
            <a:off x="730149" y="1439280"/>
            <a:ext cx="8229600" cy="4678451"/>
          </a:xfrm>
        </p:spPr>
        <p:txBody>
          <a:bodyPr anchor="t"/>
          <a:lstStyle/>
          <a:p>
            <a:pPr>
              <a:lnSpc>
                <a:spcPct val="130000"/>
              </a:lnSpc>
              <a:spcBef>
                <a:spcPct val="0"/>
              </a:spcBef>
              <a:buClr>
                <a:srgbClr val="FF0000"/>
              </a:buClr>
              <a:buSzPct val="90000"/>
              <a:buFont typeface="Wingdings" panose="05000000000000000000" pitchFamily="2" charset="2"/>
              <a:buChar char="n"/>
            </a:pPr>
            <a:r>
              <a:rPr lang="zh-CN" altLang="en-US" sz="2400" b="1" dirty="0">
                <a:latin typeface="宋体" panose="02010600030101010101" pitchFamily="2" charset="-122"/>
              </a:rPr>
              <a:t>栈是一种“后进先出（</a:t>
            </a:r>
            <a:r>
              <a:rPr lang="en-US" altLang="zh-CN" sz="2400" b="1" dirty="0">
                <a:latin typeface="宋体" panose="02010600030101010101" pitchFamily="2" charset="-122"/>
              </a:rPr>
              <a:t>LIFO</a:t>
            </a:r>
            <a:r>
              <a:rPr lang="zh-CN" altLang="en-US" sz="2400" b="1" dirty="0">
                <a:latin typeface="宋体" panose="02010600030101010101" pitchFamily="2" charset="-122"/>
              </a:rPr>
              <a:t>）”或“先进后出（</a:t>
            </a:r>
            <a:r>
              <a:rPr lang="en-US" altLang="zh-CN" sz="2400" b="1" dirty="0">
                <a:latin typeface="宋体" panose="02010600030101010101" pitchFamily="2" charset="-122"/>
              </a:rPr>
              <a:t>FILO</a:t>
            </a:r>
            <a:r>
              <a:rPr lang="zh-CN" altLang="en-US" sz="2400" b="1" dirty="0">
                <a:latin typeface="宋体" panose="02010600030101010101" pitchFamily="2" charset="-122"/>
              </a:rPr>
              <a:t>）”的数据结构。</a:t>
            </a:r>
          </a:p>
          <a:p>
            <a:pPr>
              <a:lnSpc>
                <a:spcPct val="130000"/>
              </a:lnSpc>
              <a:spcBef>
                <a:spcPct val="0"/>
              </a:spcBef>
              <a:buClr>
                <a:srgbClr val="FF0000"/>
              </a:buClr>
              <a:buSzPct val="90000"/>
              <a:buFont typeface="Wingdings" panose="05000000000000000000" pitchFamily="2" charset="2"/>
              <a:buChar char="n"/>
            </a:pPr>
            <a:r>
              <a:rPr lang="en-US" altLang="zh-CN" sz="2400" b="1" dirty="0">
                <a:latin typeface="宋体" panose="02010600030101010101" pitchFamily="2" charset="-122"/>
              </a:rPr>
              <a:t>Python</a:t>
            </a:r>
            <a:r>
              <a:rPr lang="zh-CN" altLang="en-US" sz="2400" b="1" dirty="0">
                <a:latin typeface="宋体" panose="02010600030101010101" pitchFamily="2" charset="-122"/>
              </a:rPr>
              <a:t>列表本身就可以实现栈结构的基本操作。例如，列表对象的</a:t>
            </a:r>
            <a:r>
              <a:rPr lang="en-US" altLang="zh-CN" sz="2400" b="1" dirty="0">
                <a:solidFill>
                  <a:srgbClr val="FF0000"/>
                </a:solidFill>
                <a:latin typeface="宋体" panose="02010600030101010101" pitchFamily="2" charset="-122"/>
              </a:rPr>
              <a:t>append()</a:t>
            </a:r>
            <a:r>
              <a:rPr lang="zh-CN" altLang="en-US" sz="2400" b="1" dirty="0">
                <a:latin typeface="宋体" panose="02010600030101010101" pitchFamily="2" charset="-122"/>
              </a:rPr>
              <a:t>方法是在列表尾部追加元素，类似于入栈操作；</a:t>
            </a:r>
            <a:r>
              <a:rPr lang="en-US" altLang="zh-CN" sz="2400" b="1" dirty="0">
                <a:solidFill>
                  <a:srgbClr val="FF0000"/>
                </a:solidFill>
                <a:latin typeface="宋体" panose="02010600030101010101" pitchFamily="2" charset="-122"/>
              </a:rPr>
              <a:t>pop()</a:t>
            </a:r>
            <a:r>
              <a:rPr lang="zh-CN" altLang="en-US" sz="2400" b="1" dirty="0">
                <a:latin typeface="宋体" panose="02010600030101010101" pitchFamily="2" charset="-122"/>
              </a:rPr>
              <a:t>方法默认是弹出并返回列表的最后一个元素，类似于出栈操作。</a:t>
            </a:r>
          </a:p>
          <a:p>
            <a:pPr>
              <a:lnSpc>
                <a:spcPct val="130000"/>
              </a:lnSpc>
              <a:spcBef>
                <a:spcPct val="0"/>
              </a:spcBef>
              <a:buClr>
                <a:srgbClr val="FF0000"/>
              </a:buClr>
              <a:buSzPct val="90000"/>
              <a:buFont typeface="Wingdings" panose="05000000000000000000" pitchFamily="2" charset="2"/>
              <a:buChar char="n"/>
            </a:pPr>
            <a:r>
              <a:rPr lang="zh-CN" altLang="en-US" sz="2400" b="1" dirty="0">
                <a:latin typeface="宋体" panose="02010600030101010101" pitchFamily="2" charset="-122"/>
              </a:rPr>
              <a:t>但是直接使用</a:t>
            </a:r>
            <a:r>
              <a:rPr lang="en-US" altLang="zh-CN" sz="2400" b="1" dirty="0">
                <a:latin typeface="宋体" panose="02010600030101010101" pitchFamily="2" charset="-122"/>
              </a:rPr>
              <a:t>Python</a:t>
            </a:r>
            <a:r>
              <a:rPr lang="zh-CN" altLang="en-US" sz="2400" b="1" dirty="0">
                <a:latin typeface="宋体" panose="02010600030101010101" pitchFamily="2" charset="-122"/>
              </a:rPr>
              <a:t>列表对象模拟栈操作并不是很方便，例如当列表为空时再执行</a:t>
            </a:r>
            <a:r>
              <a:rPr lang="en-US" altLang="zh-CN" sz="2400" b="1" dirty="0">
                <a:latin typeface="宋体" panose="02010600030101010101" pitchFamily="2" charset="-122"/>
              </a:rPr>
              <a:t>pop()</a:t>
            </a:r>
            <a:r>
              <a:rPr lang="zh-CN" altLang="en-US" sz="2400" b="1" dirty="0">
                <a:latin typeface="宋体" panose="02010600030101010101" pitchFamily="2" charset="-122"/>
              </a:rPr>
              <a:t>出栈操作时则会抛出一个不很友好的异常；另外，也无法限制栈的大小。</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87</a:t>
            </a:fld>
            <a:endParaRPr lang="zh-CN" altLang="en-US" dirty="0"/>
          </a:p>
        </p:txBody>
      </p:sp>
      <p:grpSp>
        <p:nvGrpSpPr>
          <p:cNvPr id="5" name="组合 4"/>
          <p:cNvGrpSpPr/>
          <p:nvPr/>
        </p:nvGrpSpPr>
        <p:grpSpPr>
          <a:xfrm>
            <a:off x="-900608" y="118393"/>
            <a:ext cx="8064896" cy="665353"/>
            <a:chOff x="-455387" y="5179409"/>
            <a:chExt cx="7848872" cy="499785"/>
          </a:xfrm>
        </p:grpSpPr>
        <p:grpSp>
          <p:nvGrpSpPr>
            <p:cNvPr id="6" name="组合 5"/>
            <p:cNvGrpSpPr/>
            <p:nvPr/>
          </p:nvGrpSpPr>
          <p:grpSpPr>
            <a:xfrm>
              <a:off x="-455387" y="5179409"/>
              <a:ext cx="7848872" cy="499785"/>
              <a:chOff x="-539567" y="5813394"/>
              <a:chExt cx="8549038" cy="654456"/>
            </a:xfrm>
          </p:grpSpPr>
          <p:sp>
            <p:nvSpPr>
              <p:cNvPr id="8"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2.6 </a:t>
                </a:r>
                <a:r>
                  <a:rPr lang="zh-CN" altLang="en-US" sz="3600" b="1" dirty="0">
                    <a:latin typeface="Times New Roman" panose="02020603050405020304" pitchFamily="18" charset="0"/>
                    <a:ea typeface="黑体" panose="02010609060101010101" pitchFamily="49" charset="-122"/>
                  </a:rPr>
                  <a:t>复杂数据结构</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0" name="标题 109569"/>
          <p:cNvSpPr txBox="1"/>
          <p:nvPr/>
        </p:nvSpPr>
        <p:spPr bwMode="auto">
          <a:xfrm>
            <a:off x="467042" y="952746"/>
            <a:ext cx="9124315" cy="486534"/>
          </a:xfrm>
          <a:prstGeom prst="rect">
            <a:avLst/>
          </a:prstGeom>
          <a:noFill/>
          <a:ln w="9525">
            <a:noFill/>
            <a:miter lim="800000"/>
          </a:ln>
        </p:spPr>
        <p:txBody>
          <a:bodyPr vert="horz" wrap="square" lIns="91440" tIns="45720" rIns="91440" bIns="46800" numCol="1" anchor="ctr" anchorCtr="0" compatLnSpc="1">
            <a:normAutofit/>
          </a:bodyPr>
          <a:lstStyle>
            <a:lvl1pPr algn="l" rtl="0" fontAlgn="base">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noProof="1">
                <a:sym typeface="+mn-ea"/>
              </a:rPr>
              <a:t>栈</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Stack</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486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486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486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文本占位符 115714"/>
          <p:cNvSpPr>
            <a:spLocks noGrp="1"/>
          </p:cNvSpPr>
          <p:nvPr>
            <p:ph idx="1"/>
          </p:nvPr>
        </p:nvSpPr>
        <p:spPr>
          <a:xfrm>
            <a:off x="895705" y="1439280"/>
            <a:ext cx="8229600" cy="4678451"/>
          </a:xfrm>
        </p:spPr>
        <p:txBody>
          <a:bodyPr anchor="t"/>
          <a:lstStyle/>
          <a:p>
            <a:pPr>
              <a:lnSpc>
                <a:spcPct val="80000"/>
              </a:lnSpc>
              <a:spcBef>
                <a:spcPct val="0"/>
              </a:spcBef>
              <a:buClr>
                <a:srgbClr val="FF0000"/>
              </a:buClr>
              <a:buSzPct val="90000"/>
              <a:buFont typeface="Wingdings" panose="05000000000000000000" pitchFamily="2" charset="2"/>
              <a:buChar char="n"/>
            </a:pPr>
            <a:r>
              <a:rPr lang="zh-CN" altLang="en-US" sz="2400" b="1" dirty="0"/>
              <a:t>可以直接使用列表来实现栈结构</a:t>
            </a:r>
          </a:p>
          <a:p>
            <a:pPr>
              <a:lnSpc>
                <a:spcPct val="80000"/>
              </a:lnSpc>
              <a:spcBef>
                <a:spcPct val="0"/>
              </a:spcBef>
              <a:buSzPct val="90000"/>
              <a:buNone/>
            </a:pPr>
            <a:endParaRPr lang="en-US" altLang="zh-CN" sz="1500" dirty="0"/>
          </a:p>
          <a:p>
            <a:pPr>
              <a:spcBef>
                <a:spcPct val="0"/>
              </a:spcBef>
              <a:buSzPct val="90000"/>
              <a:buNone/>
            </a:pPr>
            <a:r>
              <a:rPr lang="en-US" altLang="zh-CN" sz="1800" b="1" dirty="0">
                <a:latin typeface="Consolas" panose="020B0609020204030204" charset="0"/>
              </a:rPr>
              <a:t>&gt;&gt;&gt; myStack = []</a:t>
            </a:r>
          </a:p>
          <a:p>
            <a:pPr>
              <a:spcBef>
                <a:spcPct val="0"/>
              </a:spcBef>
              <a:buSzPct val="90000"/>
              <a:buNone/>
            </a:pPr>
            <a:r>
              <a:rPr lang="en-US" altLang="zh-CN" sz="1800" b="1" dirty="0">
                <a:latin typeface="Consolas" panose="020B0609020204030204" charset="0"/>
              </a:rPr>
              <a:t>&gt;&gt;&gt; myStack.append(3)</a:t>
            </a:r>
          </a:p>
          <a:p>
            <a:pPr>
              <a:spcBef>
                <a:spcPct val="0"/>
              </a:spcBef>
              <a:buSzPct val="90000"/>
              <a:buNone/>
            </a:pPr>
            <a:r>
              <a:rPr lang="en-US" altLang="zh-CN" sz="1800" b="1" dirty="0">
                <a:latin typeface="Consolas" panose="020B0609020204030204" charset="0"/>
              </a:rPr>
              <a:t>&gt;&gt;&gt; myStack.append(5)</a:t>
            </a:r>
          </a:p>
          <a:p>
            <a:pPr>
              <a:spcBef>
                <a:spcPct val="0"/>
              </a:spcBef>
              <a:buSzPct val="90000"/>
              <a:buNone/>
            </a:pPr>
            <a:r>
              <a:rPr lang="en-US" altLang="zh-CN" sz="1800" b="1" dirty="0">
                <a:latin typeface="Consolas" panose="020B0609020204030204" charset="0"/>
              </a:rPr>
              <a:t>&gt;&gt;&gt; myStack.append(7)</a:t>
            </a:r>
          </a:p>
          <a:p>
            <a:pPr>
              <a:spcBef>
                <a:spcPct val="0"/>
              </a:spcBef>
              <a:buSzPct val="90000"/>
              <a:buNone/>
            </a:pPr>
            <a:r>
              <a:rPr lang="en-US" altLang="zh-CN" sz="1800" b="1" dirty="0">
                <a:latin typeface="Consolas" panose="020B0609020204030204" charset="0"/>
              </a:rPr>
              <a:t>&gt;&gt;&gt; myStack</a:t>
            </a:r>
          </a:p>
          <a:p>
            <a:pPr>
              <a:spcBef>
                <a:spcPct val="0"/>
              </a:spcBef>
              <a:buSzPct val="90000"/>
              <a:buNone/>
            </a:pPr>
            <a:r>
              <a:rPr lang="en-US" altLang="zh-CN" sz="1800" b="1" dirty="0">
                <a:solidFill>
                  <a:srgbClr val="00B0F0"/>
                </a:solidFill>
                <a:latin typeface="Consolas" panose="020B0609020204030204" charset="0"/>
              </a:rPr>
              <a:t>[3, 5, 7]</a:t>
            </a:r>
          </a:p>
          <a:p>
            <a:pPr>
              <a:spcBef>
                <a:spcPct val="0"/>
              </a:spcBef>
              <a:buSzPct val="90000"/>
              <a:buNone/>
            </a:pPr>
            <a:r>
              <a:rPr lang="en-US" altLang="zh-CN" sz="1800" b="1" dirty="0">
                <a:latin typeface="Consolas" panose="020B0609020204030204" charset="0"/>
              </a:rPr>
              <a:t>&gt;&gt;&gt; myStack.pop()</a:t>
            </a:r>
          </a:p>
          <a:p>
            <a:pPr>
              <a:spcBef>
                <a:spcPct val="0"/>
              </a:spcBef>
              <a:buSzPct val="90000"/>
              <a:buNone/>
            </a:pPr>
            <a:r>
              <a:rPr lang="en-US" altLang="zh-CN" sz="1800" b="1" dirty="0">
                <a:solidFill>
                  <a:srgbClr val="00B0F0"/>
                </a:solidFill>
                <a:latin typeface="Consolas" panose="020B0609020204030204" charset="0"/>
              </a:rPr>
              <a:t>7</a:t>
            </a:r>
          </a:p>
          <a:p>
            <a:pPr>
              <a:spcBef>
                <a:spcPct val="0"/>
              </a:spcBef>
              <a:buSzPct val="90000"/>
              <a:buNone/>
            </a:pPr>
            <a:r>
              <a:rPr lang="en-US" altLang="zh-CN" sz="1800" b="1" dirty="0">
                <a:latin typeface="Consolas" panose="020B0609020204030204" charset="0"/>
              </a:rPr>
              <a:t>&gt;&gt;&gt; myStack.pop()</a:t>
            </a:r>
          </a:p>
          <a:p>
            <a:pPr>
              <a:spcBef>
                <a:spcPct val="0"/>
              </a:spcBef>
              <a:buSzPct val="90000"/>
              <a:buNone/>
            </a:pPr>
            <a:r>
              <a:rPr lang="en-US" altLang="zh-CN" sz="1800" b="1" dirty="0">
                <a:solidFill>
                  <a:srgbClr val="00B0F0"/>
                </a:solidFill>
                <a:latin typeface="Consolas" panose="020B0609020204030204" charset="0"/>
              </a:rPr>
              <a:t>5</a:t>
            </a:r>
          </a:p>
          <a:p>
            <a:pPr>
              <a:spcBef>
                <a:spcPct val="0"/>
              </a:spcBef>
              <a:buSzPct val="90000"/>
              <a:buNone/>
            </a:pPr>
            <a:r>
              <a:rPr lang="en-US" altLang="zh-CN" sz="1800" b="1" dirty="0">
                <a:latin typeface="Consolas" panose="020B0609020204030204" charset="0"/>
              </a:rPr>
              <a:t>&gt;&gt;&gt; myStack.pop()</a:t>
            </a:r>
          </a:p>
          <a:p>
            <a:pPr>
              <a:spcBef>
                <a:spcPct val="0"/>
              </a:spcBef>
              <a:buSzPct val="90000"/>
              <a:buNone/>
            </a:pPr>
            <a:r>
              <a:rPr lang="en-US" altLang="zh-CN" sz="1800" b="1" dirty="0">
                <a:solidFill>
                  <a:srgbClr val="00B0F0"/>
                </a:solidFill>
                <a:latin typeface="Consolas" panose="020B0609020204030204" charset="0"/>
              </a:rPr>
              <a:t>3</a:t>
            </a:r>
          </a:p>
          <a:p>
            <a:pPr>
              <a:spcBef>
                <a:spcPct val="0"/>
              </a:spcBef>
              <a:buSzPct val="90000"/>
              <a:buNone/>
            </a:pPr>
            <a:r>
              <a:rPr lang="en-US" altLang="zh-CN" sz="1800" b="1" dirty="0">
                <a:latin typeface="Consolas" panose="020B0609020204030204" charset="0"/>
              </a:rPr>
              <a:t>&gt;&gt;&gt; myStack.pop()</a:t>
            </a:r>
          </a:p>
          <a:p>
            <a:pPr>
              <a:spcBef>
                <a:spcPct val="0"/>
              </a:spcBef>
              <a:buSzPct val="90000"/>
              <a:buNone/>
            </a:pPr>
            <a:r>
              <a:rPr lang="zh-CN" altLang="en-US" sz="1800" b="1" dirty="0">
                <a:solidFill>
                  <a:srgbClr val="FF0000"/>
                </a:solidFill>
                <a:latin typeface="Consolas" panose="020B0609020204030204" charset="0"/>
              </a:rPr>
              <a:t>出错</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88</a:t>
            </a:fld>
            <a:endParaRPr lang="zh-CN" altLang="en-US" dirty="0"/>
          </a:p>
        </p:txBody>
      </p:sp>
      <p:grpSp>
        <p:nvGrpSpPr>
          <p:cNvPr id="5" name="组合 4"/>
          <p:cNvGrpSpPr/>
          <p:nvPr/>
        </p:nvGrpSpPr>
        <p:grpSpPr>
          <a:xfrm>
            <a:off x="-900608" y="118393"/>
            <a:ext cx="8064896" cy="665353"/>
            <a:chOff x="-455387" y="5179409"/>
            <a:chExt cx="7848872" cy="499785"/>
          </a:xfrm>
        </p:grpSpPr>
        <p:grpSp>
          <p:nvGrpSpPr>
            <p:cNvPr id="6" name="组合 5"/>
            <p:cNvGrpSpPr/>
            <p:nvPr/>
          </p:nvGrpSpPr>
          <p:grpSpPr>
            <a:xfrm>
              <a:off x="-455387" y="5179409"/>
              <a:ext cx="7848872" cy="499785"/>
              <a:chOff x="-539567" y="5813394"/>
              <a:chExt cx="8549038" cy="654456"/>
            </a:xfrm>
          </p:grpSpPr>
          <p:sp>
            <p:nvSpPr>
              <p:cNvPr id="8"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2.6 </a:t>
                </a:r>
                <a:r>
                  <a:rPr lang="zh-CN" altLang="en-US" sz="3600" b="1" dirty="0">
                    <a:latin typeface="Times New Roman" panose="02020603050405020304" pitchFamily="18" charset="0"/>
                    <a:ea typeface="黑体" panose="02010609060101010101" pitchFamily="49" charset="-122"/>
                  </a:rPr>
                  <a:t>复杂数据结构</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0" name="标题 109569"/>
          <p:cNvSpPr txBox="1"/>
          <p:nvPr/>
        </p:nvSpPr>
        <p:spPr bwMode="auto">
          <a:xfrm>
            <a:off x="467042" y="952746"/>
            <a:ext cx="9124315" cy="486534"/>
          </a:xfrm>
          <a:prstGeom prst="rect">
            <a:avLst/>
          </a:prstGeom>
          <a:noFill/>
          <a:ln w="9525">
            <a:noFill/>
            <a:miter lim="800000"/>
          </a:ln>
        </p:spPr>
        <p:txBody>
          <a:bodyPr vert="horz" wrap="square" lIns="91440" tIns="45720" rIns="91440" bIns="46800" numCol="1" anchor="ctr" anchorCtr="0" compatLnSpc="1">
            <a:normAutofit/>
          </a:bodyPr>
          <a:lstStyle>
            <a:lvl1pPr algn="l" rtl="0" fontAlgn="base">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noProof="1">
                <a:sym typeface="+mn-ea"/>
              </a:rPr>
              <a:t>栈</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Stack</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89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8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589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589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589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589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589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589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589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589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5890">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5890">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5890">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5890">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65890">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build="p"/>
      <p:bldP spid="1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文本占位符 116738"/>
          <p:cNvSpPr>
            <a:spLocks noGrp="1"/>
          </p:cNvSpPr>
          <p:nvPr>
            <p:ph idx="1"/>
          </p:nvPr>
        </p:nvSpPr>
        <p:spPr>
          <a:xfrm>
            <a:off x="525863" y="980728"/>
            <a:ext cx="8229600" cy="4678451"/>
          </a:xfrm>
        </p:spPr>
        <p:txBody>
          <a:bodyPr anchor="t"/>
          <a:lstStyle/>
          <a:p>
            <a:pPr>
              <a:buClr>
                <a:srgbClr val="FF0000"/>
              </a:buClr>
              <a:buSzPct val="90000"/>
              <a:buFont typeface="Wingdings" panose="05000000000000000000" pitchFamily="2" charset="2"/>
              <a:buChar char="n"/>
            </a:pPr>
            <a:r>
              <a:rPr lang="zh-CN" altLang="en-US" sz="2800" b="1" dirty="0"/>
              <a:t>封装列表实现栈结构</a:t>
            </a:r>
          </a:p>
          <a:p>
            <a:pPr>
              <a:buSzPct val="90000"/>
              <a:buNone/>
            </a:pPr>
            <a:r>
              <a:rPr lang="zh-CN" altLang="en-US" sz="1600" b="1" dirty="0">
                <a:solidFill>
                  <a:srgbClr val="0000FF"/>
                </a:solidFill>
                <a:latin typeface="Consolas" panose="020B0609020204030204" charset="0"/>
              </a:rPr>
              <a:t>class</a:t>
            </a:r>
            <a:r>
              <a:rPr lang="zh-CN" altLang="en-US" sz="1600" b="1" dirty="0">
                <a:latin typeface="Consolas" panose="020B0609020204030204" charset="0"/>
              </a:rPr>
              <a:t> Stack:</a:t>
            </a: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def</a:t>
            </a:r>
            <a:r>
              <a:rPr lang="zh-CN" altLang="en-US" sz="1600" b="1" dirty="0">
                <a:latin typeface="Consolas" panose="020B0609020204030204" charset="0"/>
              </a:rPr>
              <a:t> __init__(self, size = 10):</a:t>
            </a:r>
          </a:p>
          <a:p>
            <a:pPr>
              <a:buSzPct val="90000"/>
              <a:buNone/>
            </a:pPr>
            <a:r>
              <a:rPr lang="zh-CN" altLang="en-US" sz="1600" b="1" dirty="0">
                <a:latin typeface="Consolas" panose="020B0609020204030204" charset="0"/>
              </a:rPr>
              <a:t>        self._content = []                 </a:t>
            </a:r>
            <a:r>
              <a:rPr lang="zh-CN" altLang="en-US" sz="1600" b="1" dirty="0">
                <a:solidFill>
                  <a:srgbClr val="0000FF"/>
                </a:solidFill>
                <a:latin typeface="Consolas" panose="020B0609020204030204" charset="0"/>
              </a:rPr>
              <a:t>#使用列表存放栈的元素</a:t>
            </a:r>
          </a:p>
          <a:p>
            <a:pPr>
              <a:buSzPct val="90000"/>
              <a:buNone/>
            </a:pPr>
            <a:r>
              <a:rPr lang="zh-CN" altLang="en-US" sz="1600" b="1" dirty="0">
                <a:latin typeface="Consolas" panose="020B0609020204030204" charset="0"/>
              </a:rPr>
              <a:t>        self._size = size                  </a:t>
            </a:r>
            <a:r>
              <a:rPr lang="zh-CN" altLang="en-US" sz="1600" b="1" dirty="0">
                <a:solidFill>
                  <a:srgbClr val="0000FF"/>
                </a:solidFill>
                <a:latin typeface="Consolas" panose="020B0609020204030204" charset="0"/>
              </a:rPr>
              <a:t>#初始栈大小</a:t>
            </a:r>
          </a:p>
          <a:p>
            <a:pPr>
              <a:buSzPct val="90000"/>
              <a:buNone/>
            </a:pPr>
            <a:r>
              <a:rPr lang="zh-CN" altLang="en-US" sz="1600" b="1" dirty="0">
                <a:latin typeface="Consolas" panose="020B0609020204030204" charset="0"/>
              </a:rPr>
              <a:t>        self._current = 0                  </a:t>
            </a:r>
            <a:r>
              <a:rPr lang="zh-CN" altLang="en-US" sz="1600" b="1" dirty="0">
                <a:solidFill>
                  <a:srgbClr val="0000FF"/>
                </a:solidFill>
                <a:latin typeface="Consolas" panose="020B0609020204030204" charset="0"/>
              </a:rPr>
              <a:t>#栈中元素个数初始化为0</a:t>
            </a:r>
          </a:p>
          <a:p>
            <a:pPr>
              <a:buSzPct val="90000"/>
              <a:buNone/>
            </a:pPr>
            <a:r>
              <a:rPr lang="zh-CN" altLang="en-US" sz="1600" b="1" dirty="0">
                <a:latin typeface="Consolas" panose="020B0609020204030204" charset="0"/>
              </a:rPr>
              <a:t>        </a:t>
            </a: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def</a:t>
            </a:r>
            <a:r>
              <a:rPr lang="zh-CN" altLang="en-US" sz="1600" b="1" dirty="0">
                <a:latin typeface="Consolas" panose="020B0609020204030204" charset="0"/>
              </a:rPr>
              <a:t> empty(self):</a:t>
            </a:r>
          </a:p>
          <a:p>
            <a:pPr>
              <a:buSzPct val="90000"/>
              <a:buNone/>
            </a:pPr>
            <a:r>
              <a:rPr lang="zh-CN" altLang="en-US" sz="1600" b="1" dirty="0">
                <a:latin typeface="Consolas" panose="020B0609020204030204" charset="0"/>
              </a:rPr>
              <a:t>        self._content = []</a:t>
            </a:r>
          </a:p>
          <a:p>
            <a:pPr>
              <a:buSzPct val="90000"/>
              <a:buNone/>
            </a:pPr>
            <a:r>
              <a:rPr lang="zh-CN" altLang="en-US" sz="1600" b="1" dirty="0">
                <a:latin typeface="Consolas" panose="020B0609020204030204" charset="0"/>
              </a:rPr>
              <a:t>        self._current = 0</a:t>
            </a:r>
          </a:p>
          <a:p>
            <a:pPr>
              <a:buSzPct val="90000"/>
              <a:buNone/>
            </a:pPr>
            <a:r>
              <a:rPr lang="zh-CN" altLang="en-US" sz="1600" b="1" dirty="0">
                <a:latin typeface="Consolas" panose="020B0609020204030204" charset="0"/>
              </a:rPr>
              <a:t>        </a:t>
            </a: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def</a:t>
            </a:r>
            <a:r>
              <a:rPr lang="zh-CN" altLang="en-US" sz="1600" b="1" dirty="0">
                <a:latin typeface="Consolas" panose="020B0609020204030204" charset="0"/>
              </a:rPr>
              <a:t> isEmpty(self):</a:t>
            </a: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if</a:t>
            </a:r>
            <a:r>
              <a:rPr lang="zh-CN" altLang="en-US" sz="1600" b="1" dirty="0">
                <a:latin typeface="Consolas" panose="020B0609020204030204" charset="0"/>
              </a:rPr>
              <a:t> not self._content:</a:t>
            </a: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return</a:t>
            </a:r>
            <a:r>
              <a:rPr lang="zh-CN" altLang="en-US" sz="1600" b="1" dirty="0">
                <a:latin typeface="Consolas" panose="020B0609020204030204" charset="0"/>
              </a:rPr>
              <a:t> True</a:t>
            </a: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else</a:t>
            </a:r>
            <a:r>
              <a:rPr lang="zh-CN" altLang="en-US" sz="1600" b="1" dirty="0">
                <a:latin typeface="Consolas" panose="020B0609020204030204" charset="0"/>
              </a:rPr>
              <a:t>:</a:t>
            </a: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return</a:t>
            </a:r>
            <a:r>
              <a:rPr lang="zh-CN" altLang="en-US" sz="1600" b="1" dirty="0">
                <a:latin typeface="Consolas" panose="020B0609020204030204" charset="0"/>
              </a:rPr>
              <a:t> False</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89</a:t>
            </a:fld>
            <a:endParaRPr lang="zh-CN" altLang="en-US" dirty="0"/>
          </a:p>
        </p:txBody>
      </p:sp>
      <p:grpSp>
        <p:nvGrpSpPr>
          <p:cNvPr id="6" name="组合 5"/>
          <p:cNvGrpSpPr/>
          <p:nvPr/>
        </p:nvGrpSpPr>
        <p:grpSpPr>
          <a:xfrm>
            <a:off x="-900608" y="118393"/>
            <a:ext cx="8064896" cy="665353"/>
            <a:chOff x="-455387" y="5179409"/>
            <a:chExt cx="7848872" cy="499785"/>
          </a:xfrm>
        </p:grpSpPr>
        <p:grpSp>
          <p:nvGrpSpPr>
            <p:cNvPr id="7" name="组合 6"/>
            <p:cNvGrpSpPr/>
            <p:nvPr/>
          </p:nvGrpSpPr>
          <p:grpSpPr>
            <a:xfrm>
              <a:off x="-455387" y="5179409"/>
              <a:ext cx="7848872" cy="499785"/>
              <a:chOff x="-539567" y="5813394"/>
              <a:chExt cx="8549038" cy="654456"/>
            </a:xfrm>
          </p:grpSpPr>
          <p:sp>
            <p:nvSpPr>
              <p:cNvPr id="9"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2.6 </a:t>
                </a:r>
                <a:r>
                  <a:rPr lang="zh-CN" altLang="en-US" sz="3600" b="1" dirty="0">
                    <a:latin typeface="Times New Roman" panose="02020603050405020304" pitchFamily="18" charset="0"/>
                    <a:ea typeface="黑体" panose="02010609060101010101" pitchFamily="49" charset="-122"/>
                  </a:rPr>
                  <a:t>复杂数据结构</a:t>
                </a: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9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69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691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691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691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691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691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6914">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6914">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6914">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6914">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6914">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6914">
                                            <p:txEl>
                                              <p:pRg st="12" end="1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6914">
                                            <p:txEl>
                                              <p:pRg st="13" end="13"/>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6914">
                                            <p:txEl>
                                              <p:pRg st="14" end="14"/>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691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文本占位符 16386"/>
          <p:cNvSpPr>
            <a:spLocks noGrp="1"/>
          </p:cNvSpPr>
          <p:nvPr>
            <p:ph idx="1"/>
          </p:nvPr>
        </p:nvSpPr>
        <p:spPr>
          <a:xfrm>
            <a:off x="752055" y="1367344"/>
            <a:ext cx="8229600" cy="4678451"/>
          </a:xfrm>
        </p:spPr>
        <p:txBody>
          <a:bodyPr/>
          <a:lstStyle/>
          <a:p>
            <a:pPr>
              <a:spcBef>
                <a:spcPts val="600"/>
              </a:spcBef>
              <a:spcAft>
                <a:spcPts val="0"/>
              </a:spcAft>
              <a:buClr>
                <a:srgbClr val="FF0000"/>
              </a:buClr>
              <a:buFont typeface="Wingdings" panose="05000000000000000000" charset="0"/>
              <a:buChar char="n"/>
            </a:pPr>
            <a:r>
              <a:rPr lang="zh-CN" altLang="en-US" sz="2200" b="1" noProof="1"/>
              <a:t>当不再使用时，使用</a:t>
            </a:r>
            <a:r>
              <a:rPr lang="en-US" altLang="zh-CN" sz="2200" b="1" noProof="1">
                <a:solidFill>
                  <a:srgbClr val="FF0000"/>
                </a:solidFill>
              </a:rPr>
              <a:t>del</a:t>
            </a:r>
            <a:r>
              <a:rPr lang="zh-CN" altLang="en-US" sz="2200" b="1" noProof="1">
                <a:solidFill>
                  <a:srgbClr val="FF0000"/>
                </a:solidFill>
              </a:rPr>
              <a:t>命令</a:t>
            </a:r>
            <a:r>
              <a:rPr lang="zh-CN" altLang="en-US" sz="2200" b="1" noProof="1"/>
              <a:t>删除整个列表，如果列表对象所指向的值不再有其他对象指向，</a:t>
            </a:r>
            <a:r>
              <a:rPr lang="en-US" altLang="zh-CN" sz="2200" b="1" noProof="1"/>
              <a:t>Python</a:t>
            </a:r>
            <a:r>
              <a:rPr lang="zh-CN" altLang="en-US" sz="2200" b="1" noProof="1"/>
              <a:t>将同时删除该值。</a:t>
            </a:r>
          </a:p>
          <a:p>
            <a:pPr marL="1905" indent="-344805">
              <a:lnSpc>
                <a:spcPct val="80000"/>
              </a:lnSpc>
              <a:buNone/>
            </a:pPr>
            <a:r>
              <a:rPr lang="en-US" altLang="zh-CN" sz="1600" noProof="1">
                <a:latin typeface="Consolas" panose="020B0609020204030204" charset="0"/>
                <a:cs typeface="Consolas" panose="020B0609020204030204" charset="0"/>
              </a:rPr>
              <a:t>       </a:t>
            </a:r>
            <a:endParaRPr lang="en-US" altLang="zh-CN" sz="1800" noProof="1">
              <a:latin typeface="Consolas" panose="020B0609020204030204" charset="0"/>
              <a:cs typeface="Consolas" panose="020B0609020204030204" charset="0"/>
            </a:endParaRPr>
          </a:p>
          <a:p>
            <a:pPr marL="802005" lvl="2" indent="-344805">
              <a:lnSpc>
                <a:spcPct val="80000"/>
              </a:lnSpc>
              <a:buClr>
                <a:srgbClr val="FF0000"/>
              </a:buClr>
              <a:buFont typeface="Wingdings" panose="05000000000000000000" pitchFamily="2" charset="2"/>
              <a:buChar char="ü"/>
            </a:pPr>
            <a:r>
              <a:rPr lang="en-US" altLang="zh-CN" sz="1800" noProof="1">
                <a:latin typeface="Consolas" panose="020B0609020204030204" charset="0"/>
                <a:cs typeface="Consolas" panose="020B0609020204030204" charset="0"/>
              </a:rPr>
              <a:t> &gt;&gt;&gt; del aList</a:t>
            </a:r>
          </a:p>
          <a:p>
            <a:pPr marL="1905" indent="-344805">
              <a:lnSpc>
                <a:spcPct val="80000"/>
              </a:lnSpc>
              <a:buNone/>
            </a:pPr>
            <a:r>
              <a:rPr lang="en-US" altLang="zh-CN" sz="1800" noProof="1">
                <a:latin typeface="Consolas" panose="020B0609020204030204" charset="0"/>
                <a:cs typeface="Consolas" panose="020B0609020204030204" charset="0"/>
              </a:rPr>
              <a:t>       &gt;&gt;&gt; aList</a:t>
            </a:r>
          </a:p>
          <a:p>
            <a:pPr marL="1905" indent="-344805">
              <a:lnSpc>
                <a:spcPct val="80000"/>
              </a:lnSpc>
              <a:buNone/>
            </a:pPr>
            <a:r>
              <a:rPr lang="en-US" altLang="zh-CN" sz="1800" noProof="1">
                <a:solidFill>
                  <a:srgbClr val="FF0000"/>
                </a:solidFill>
                <a:latin typeface="Consolas" panose="020B0609020204030204" charset="0"/>
                <a:cs typeface="Consolas" panose="020B0609020204030204" charset="0"/>
              </a:rPr>
              <a:t>       Traceback (most recent call last):</a:t>
            </a:r>
          </a:p>
          <a:p>
            <a:pPr marL="1905" indent="-344805">
              <a:lnSpc>
                <a:spcPct val="80000"/>
              </a:lnSpc>
              <a:buNone/>
            </a:pPr>
            <a:r>
              <a:rPr lang="en-US" altLang="zh-CN" sz="1800" noProof="1">
                <a:solidFill>
                  <a:srgbClr val="FF0000"/>
                </a:solidFill>
                <a:latin typeface="Consolas" panose="020B0609020204030204" charset="0"/>
                <a:cs typeface="Consolas" panose="020B0609020204030204" charset="0"/>
              </a:rPr>
              <a:t>         File "&lt;pyshell#105&gt;", line 1, in &lt;module&gt;</a:t>
            </a:r>
          </a:p>
          <a:p>
            <a:pPr marL="1905" indent="-344805">
              <a:lnSpc>
                <a:spcPct val="80000"/>
              </a:lnSpc>
              <a:buNone/>
            </a:pPr>
            <a:r>
              <a:rPr lang="en-US" altLang="zh-CN" sz="1800" noProof="1">
                <a:solidFill>
                  <a:srgbClr val="FF0000"/>
                </a:solidFill>
                <a:latin typeface="Consolas" panose="020B0609020204030204" charset="0"/>
                <a:cs typeface="Consolas" panose="020B0609020204030204" charset="0"/>
              </a:rPr>
              <a:t>            aList</a:t>
            </a:r>
          </a:p>
          <a:p>
            <a:pPr marL="1905" indent="-344805">
              <a:lnSpc>
                <a:spcPct val="80000"/>
              </a:lnSpc>
              <a:buNone/>
            </a:pPr>
            <a:r>
              <a:rPr lang="en-US" altLang="zh-CN" sz="1800" noProof="1">
                <a:solidFill>
                  <a:srgbClr val="FF0000"/>
                </a:solidFill>
                <a:latin typeface="Consolas" panose="020B0609020204030204" charset="0"/>
                <a:cs typeface="Consolas" panose="020B0609020204030204" charset="0"/>
              </a:rPr>
              <a:t>       NameError: name 'aList' is not defined</a:t>
            </a:r>
          </a:p>
          <a:p>
            <a:pPr marL="0" indent="0">
              <a:lnSpc>
                <a:spcPct val="80000"/>
              </a:lnSpc>
              <a:buNone/>
            </a:pPr>
            <a:endParaRPr lang="zh-CN" altLang="en-US" sz="1800" noProof="1"/>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2.2 </a:t>
                </a:r>
                <a:r>
                  <a:rPr lang="zh-CN" altLang="en-US" sz="3600" b="1" dirty="0">
                    <a:latin typeface="Times New Roman" panose="02020603050405020304" pitchFamily="18" charset="0"/>
                    <a:ea typeface="黑体" panose="02010609060101010101" pitchFamily="49" charset="-122"/>
                  </a:rPr>
                  <a:t>列表</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400899" y="963812"/>
            <a:ext cx="2244525"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列表的删除</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9</a:t>
            </a:fld>
            <a:endParaRPr lang="zh-CN" altLang="en-US" dirty="0"/>
          </a:p>
        </p:txBody>
      </p:sp>
    </p:spTree>
  </p:cSld>
  <p:clrMapOvr>
    <a:masterClrMapping/>
  </p:clrMapOvr>
  <p:transition spd="slow" advClick="0">
    <p:pull dir="d"/>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内容占位符 2"/>
          <p:cNvSpPr>
            <a:spLocks noGrp="1"/>
          </p:cNvSpPr>
          <p:nvPr>
            <p:ph idx="1"/>
          </p:nvPr>
        </p:nvSpPr>
        <p:spPr>
          <a:xfrm>
            <a:off x="730149" y="1544981"/>
            <a:ext cx="8229600" cy="4678451"/>
          </a:xfrm>
        </p:spPr>
        <p:txBody>
          <a:bodyPr anchor="t"/>
          <a:lstStyle/>
          <a:p>
            <a:pPr marL="0" indent="0">
              <a:buSzPct val="90000"/>
              <a:buNone/>
            </a:pPr>
            <a:r>
              <a:rPr lang="zh-CN" altLang="en-US" sz="1800" b="1" dirty="0">
                <a:latin typeface="Consolas" panose="020B0609020204030204" charset="0"/>
              </a:rPr>
              <a:t>    </a:t>
            </a:r>
            <a:r>
              <a:rPr lang="zh-CN" altLang="en-US" sz="1800" b="1" dirty="0">
                <a:solidFill>
                  <a:srgbClr val="0000FF"/>
                </a:solidFill>
                <a:latin typeface="Consolas" panose="020B0609020204030204" charset="0"/>
              </a:rPr>
              <a:t>def</a:t>
            </a:r>
            <a:r>
              <a:rPr lang="zh-CN" altLang="en-US" sz="1800" b="1" dirty="0">
                <a:latin typeface="Consolas" panose="020B0609020204030204" charset="0"/>
              </a:rPr>
              <a:t> setSize(self, size):</a:t>
            </a:r>
          </a:p>
          <a:p>
            <a:pPr marL="0" indent="0">
              <a:buSzPct val="90000"/>
              <a:buNone/>
            </a:pPr>
            <a:r>
              <a:rPr lang="zh-CN" altLang="en-US" sz="1800" b="1" dirty="0">
                <a:latin typeface="Consolas" panose="020B0609020204030204" charset="0"/>
              </a:rPr>
              <a:t>        #如果缩小栈空间，则删除指定大小之后的已有元素</a:t>
            </a:r>
          </a:p>
          <a:p>
            <a:pPr marL="0" indent="0">
              <a:buSzPct val="90000"/>
              <a:buNone/>
            </a:pPr>
            <a:r>
              <a:rPr lang="zh-CN" altLang="en-US" sz="1800" b="1" dirty="0">
                <a:latin typeface="Consolas" panose="020B0609020204030204" charset="0"/>
              </a:rPr>
              <a:t>        </a:t>
            </a:r>
            <a:r>
              <a:rPr lang="zh-CN" altLang="en-US" sz="1800" b="1" dirty="0">
                <a:solidFill>
                  <a:srgbClr val="0000FF"/>
                </a:solidFill>
                <a:latin typeface="Consolas" panose="020B0609020204030204" charset="0"/>
              </a:rPr>
              <a:t>if</a:t>
            </a:r>
            <a:r>
              <a:rPr lang="zh-CN" altLang="en-US" sz="1800" b="1" dirty="0">
                <a:latin typeface="Consolas" panose="020B0609020204030204" charset="0"/>
              </a:rPr>
              <a:t> size &lt; self._current:</a:t>
            </a:r>
          </a:p>
          <a:p>
            <a:pPr marL="0" indent="0">
              <a:buSzPct val="90000"/>
              <a:buNone/>
            </a:pPr>
            <a:r>
              <a:rPr lang="zh-CN" altLang="en-US" sz="1800" b="1" dirty="0">
                <a:latin typeface="Consolas" panose="020B0609020204030204" charset="0"/>
              </a:rPr>
              <a:t>            </a:t>
            </a:r>
            <a:r>
              <a:rPr lang="zh-CN" altLang="en-US" sz="1800" b="1" dirty="0">
                <a:solidFill>
                  <a:srgbClr val="0000FF"/>
                </a:solidFill>
                <a:latin typeface="Consolas" panose="020B0609020204030204" charset="0"/>
              </a:rPr>
              <a:t>for</a:t>
            </a:r>
            <a:r>
              <a:rPr lang="zh-CN" altLang="en-US" sz="1800" b="1" dirty="0">
                <a:latin typeface="Consolas" panose="020B0609020204030204" charset="0"/>
              </a:rPr>
              <a:t> i in range(size, self._current)[::-1]:</a:t>
            </a:r>
          </a:p>
          <a:p>
            <a:pPr marL="0" indent="0">
              <a:buSzPct val="90000"/>
              <a:buNone/>
            </a:pPr>
            <a:r>
              <a:rPr lang="zh-CN" altLang="en-US" sz="1800" b="1" dirty="0">
                <a:latin typeface="Consolas" panose="020B0609020204030204" charset="0"/>
              </a:rPr>
              <a:t>                del self._content[i]</a:t>
            </a:r>
          </a:p>
          <a:p>
            <a:pPr marL="0" indent="0">
              <a:buSzPct val="90000"/>
              <a:buNone/>
            </a:pPr>
            <a:r>
              <a:rPr lang="zh-CN" altLang="en-US" sz="1800" b="1" dirty="0">
                <a:latin typeface="Consolas" panose="020B0609020204030204" charset="0"/>
              </a:rPr>
              <a:t>            self._current = size</a:t>
            </a:r>
          </a:p>
          <a:p>
            <a:pPr marL="0" indent="0">
              <a:buSzPct val="90000"/>
              <a:buNone/>
            </a:pPr>
            <a:r>
              <a:rPr lang="zh-CN" altLang="en-US" sz="1800" b="1" dirty="0">
                <a:latin typeface="Consolas" panose="020B0609020204030204" charset="0"/>
              </a:rPr>
              <a:t>        self._size = size</a:t>
            </a:r>
          </a:p>
          <a:p>
            <a:pPr marL="0" indent="0">
              <a:buSzPct val="90000"/>
              <a:buNone/>
            </a:pPr>
            <a:r>
              <a:rPr lang="zh-CN" altLang="en-US" sz="1800" b="1" dirty="0">
                <a:latin typeface="Consolas" panose="020B0609020204030204" charset="0"/>
              </a:rPr>
              <a:t>    </a:t>
            </a:r>
          </a:p>
          <a:p>
            <a:pPr marL="0" indent="0">
              <a:buSzPct val="90000"/>
              <a:buNone/>
            </a:pPr>
            <a:r>
              <a:rPr lang="zh-CN" altLang="en-US" sz="1800" b="1" dirty="0">
                <a:latin typeface="Consolas" panose="020B0609020204030204" charset="0"/>
              </a:rPr>
              <a:t>    </a:t>
            </a:r>
            <a:r>
              <a:rPr lang="zh-CN" altLang="en-US" sz="1800" b="1" dirty="0">
                <a:solidFill>
                  <a:srgbClr val="0000FF"/>
                </a:solidFill>
                <a:latin typeface="Consolas" panose="020B0609020204030204" charset="0"/>
              </a:rPr>
              <a:t>def</a:t>
            </a:r>
            <a:r>
              <a:rPr lang="zh-CN" altLang="en-US" sz="1800" b="1" dirty="0">
                <a:latin typeface="Consolas" panose="020B0609020204030204" charset="0"/>
              </a:rPr>
              <a:t> isFull(self):</a:t>
            </a:r>
          </a:p>
          <a:p>
            <a:pPr marL="0" indent="0">
              <a:buSzPct val="90000"/>
              <a:buNone/>
            </a:pPr>
            <a:r>
              <a:rPr lang="zh-CN" altLang="en-US" sz="1800" b="1" dirty="0">
                <a:latin typeface="Consolas" panose="020B0609020204030204" charset="0"/>
              </a:rPr>
              <a:t>        </a:t>
            </a:r>
            <a:r>
              <a:rPr lang="zh-CN" altLang="en-US" sz="1800" b="1" dirty="0">
                <a:solidFill>
                  <a:srgbClr val="0000FF"/>
                </a:solidFill>
                <a:latin typeface="Consolas" panose="020B0609020204030204" charset="0"/>
              </a:rPr>
              <a:t>if</a:t>
            </a:r>
            <a:r>
              <a:rPr lang="zh-CN" altLang="en-US" sz="1800" b="1" dirty="0">
                <a:latin typeface="Consolas" panose="020B0609020204030204" charset="0"/>
              </a:rPr>
              <a:t> self._current == self._size:</a:t>
            </a:r>
          </a:p>
          <a:p>
            <a:pPr marL="0" indent="0">
              <a:buSzPct val="90000"/>
              <a:buNone/>
            </a:pPr>
            <a:r>
              <a:rPr lang="zh-CN" altLang="en-US" sz="1800" b="1" dirty="0">
                <a:latin typeface="Consolas" panose="020B0609020204030204" charset="0"/>
              </a:rPr>
              <a:t>            </a:t>
            </a:r>
            <a:r>
              <a:rPr lang="zh-CN" altLang="en-US" sz="1800" b="1" dirty="0">
                <a:solidFill>
                  <a:srgbClr val="0000FF"/>
                </a:solidFill>
                <a:latin typeface="Consolas" panose="020B0609020204030204" charset="0"/>
              </a:rPr>
              <a:t>return</a:t>
            </a:r>
            <a:r>
              <a:rPr lang="zh-CN" altLang="en-US" sz="1800" b="1" dirty="0">
                <a:latin typeface="Consolas" panose="020B0609020204030204" charset="0"/>
              </a:rPr>
              <a:t> True</a:t>
            </a:r>
          </a:p>
          <a:p>
            <a:pPr marL="0" indent="0">
              <a:buSzPct val="90000"/>
              <a:buNone/>
            </a:pPr>
            <a:r>
              <a:rPr lang="zh-CN" altLang="en-US" sz="1800" b="1" dirty="0">
                <a:latin typeface="Consolas" panose="020B0609020204030204" charset="0"/>
              </a:rPr>
              <a:t>        </a:t>
            </a:r>
            <a:r>
              <a:rPr lang="zh-CN" altLang="en-US" sz="1800" b="1" dirty="0">
                <a:solidFill>
                  <a:srgbClr val="0000FF"/>
                </a:solidFill>
                <a:latin typeface="Consolas" panose="020B0609020204030204" charset="0"/>
              </a:rPr>
              <a:t>else</a:t>
            </a:r>
            <a:r>
              <a:rPr lang="zh-CN" altLang="en-US" sz="1800" b="1" dirty="0">
                <a:latin typeface="Consolas" panose="020B0609020204030204" charset="0"/>
              </a:rPr>
              <a:t>:</a:t>
            </a:r>
          </a:p>
          <a:p>
            <a:pPr marL="0" indent="0">
              <a:buSzPct val="90000"/>
              <a:buNone/>
            </a:pPr>
            <a:r>
              <a:rPr lang="zh-CN" altLang="en-US" sz="1800" b="1" dirty="0">
                <a:latin typeface="Consolas" panose="020B0609020204030204" charset="0"/>
              </a:rPr>
              <a:t>            </a:t>
            </a:r>
            <a:r>
              <a:rPr lang="zh-CN" altLang="en-US" sz="1800" b="1" dirty="0">
                <a:solidFill>
                  <a:srgbClr val="0000FF"/>
                </a:solidFill>
                <a:latin typeface="Consolas" panose="020B0609020204030204" charset="0"/>
              </a:rPr>
              <a:t>return</a:t>
            </a:r>
            <a:r>
              <a:rPr lang="zh-CN" altLang="en-US" sz="1800" b="1" dirty="0">
                <a:latin typeface="Consolas" panose="020B0609020204030204" charset="0"/>
              </a:rPr>
              <a:t> False</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90</a:t>
            </a:fld>
            <a:endParaRPr lang="zh-CN" altLang="en-US" dirty="0"/>
          </a:p>
        </p:txBody>
      </p:sp>
      <p:grpSp>
        <p:nvGrpSpPr>
          <p:cNvPr id="5" name="组合 4"/>
          <p:cNvGrpSpPr/>
          <p:nvPr/>
        </p:nvGrpSpPr>
        <p:grpSpPr>
          <a:xfrm>
            <a:off x="-900608" y="118393"/>
            <a:ext cx="8064896" cy="665353"/>
            <a:chOff x="-455387" y="5179409"/>
            <a:chExt cx="7848872" cy="499785"/>
          </a:xfrm>
        </p:grpSpPr>
        <p:grpSp>
          <p:nvGrpSpPr>
            <p:cNvPr id="6" name="组合 5"/>
            <p:cNvGrpSpPr/>
            <p:nvPr/>
          </p:nvGrpSpPr>
          <p:grpSpPr>
            <a:xfrm>
              <a:off x="-455387" y="5179409"/>
              <a:ext cx="7848872" cy="499785"/>
              <a:chOff x="-539567" y="5813394"/>
              <a:chExt cx="8549038" cy="654456"/>
            </a:xfrm>
          </p:grpSpPr>
          <p:sp>
            <p:nvSpPr>
              <p:cNvPr id="8"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2.6 </a:t>
                </a:r>
                <a:r>
                  <a:rPr lang="zh-CN" altLang="en-US" sz="3600" b="1" dirty="0">
                    <a:latin typeface="Times New Roman" panose="02020603050405020304" pitchFamily="18" charset="0"/>
                    <a:ea typeface="黑体" panose="02010609060101010101" pitchFamily="49" charset="-122"/>
                  </a:rPr>
                  <a:t>复杂数据结构</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4" name="矩形 3"/>
          <p:cNvSpPr/>
          <p:nvPr/>
        </p:nvSpPr>
        <p:spPr>
          <a:xfrm>
            <a:off x="447757" y="922689"/>
            <a:ext cx="3620187" cy="461665"/>
          </a:xfrm>
          <a:prstGeom prst="rect">
            <a:avLst/>
          </a:prstGeom>
        </p:spPr>
        <p:txBody>
          <a:bodyPr wrap="square">
            <a:spAutoFit/>
          </a:bodyPr>
          <a:lstStyle/>
          <a:p>
            <a:pPr>
              <a:buClr>
                <a:srgbClr val="FF0000"/>
              </a:buClr>
              <a:buSzPct val="90000"/>
              <a:buFont typeface="Wingdings" panose="05000000000000000000" pitchFamily="2" charset="2"/>
              <a:buChar char="n"/>
            </a:pPr>
            <a:r>
              <a:rPr lang="zh-CN" altLang="en-US" sz="2400" b="1" dirty="0">
                <a:latin typeface="Times New Roman" panose="02020603050405020304" pitchFamily="18" charset="0"/>
                <a:ea typeface="仿宋" panose="02010609060101010101" pitchFamily="49" charset="-122"/>
              </a:rPr>
              <a:t>封装列表实现栈结构</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793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793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793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793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793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793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793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7938">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7938">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7938">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7938">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793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内容占位符 2"/>
          <p:cNvSpPr>
            <a:spLocks noGrp="1"/>
          </p:cNvSpPr>
          <p:nvPr>
            <p:ph idx="1"/>
          </p:nvPr>
        </p:nvSpPr>
        <p:spPr/>
        <p:txBody>
          <a:bodyPr anchor="t"/>
          <a:lstStyle/>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def</a:t>
            </a:r>
            <a:r>
              <a:rPr lang="zh-CN" altLang="en-US" sz="1600" b="1" dirty="0">
                <a:latin typeface="Consolas" panose="020B0609020204030204" charset="0"/>
              </a:rPr>
              <a:t> push(self, v):</a:t>
            </a:r>
          </a:p>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if</a:t>
            </a:r>
            <a:r>
              <a:rPr lang="zh-CN" altLang="en-US" sz="1600" b="1" dirty="0">
                <a:latin typeface="Consolas" panose="020B0609020204030204" charset="0"/>
              </a:rPr>
              <a:t> len(self._content) &lt; self._size:</a:t>
            </a:r>
          </a:p>
          <a:p>
            <a:pPr marL="0" indent="0">
              <a:buSzPct val="90000"/>
              <a:buNone/>
            </a:pPr>
            <a:r>
              <a:rPr lang="zh-CN" altLang="en-US" sz="1600" b="1" dirty="0">
                <a:latin typeface="Consolas" panose="020B0609020204030204" charset="0"/>
              </a:rPr>
              <a:t>            self._content.append(v)</a:t>
            </a:r>
          </a:p>
          <a:p>
            <a:pPr marL="0" indent="0">
              <a:buSzPct val="90000"/>
              <a:buNone/>
            </a:pPr>
            <a:r>
              <a:rPr lang="zh-CN" altLang="en-US" sz="1600" b="1" dirty="0">
                <a:latin typeface="Consolas" panose="020B0609020204030204" charset="0"/>
              </a:rPr>
              <a:t>            self._current = self._current+1  #栈中元素个数加1</a:t>
            </a:r>
          </a:p>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else</a:t>
            </a:r>
            <a:r>
              <a:rPr lang="zh-CN" altLang="en-US" sz="1600" b="1" dirty="0">
                <a:latin typeface="Consolas" panose="020B0609020204030204" charset="0"/>
              </a:rPr>
              <a:t>:</a:t>
            </a:r>
          </a:p>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print</a:t>
            </a:r>
            <a:r>
              <a:rPr lang="zh-CN" altLang="en-US" sz="1600" b="1" dirty="0">
                <a:latin typeface="Consolas" panose="020B0609020204030204" charset="0"/>
              </a:rPr>
              <a:t>(</a:t>
            </a:r>
            <a:r>
              <a:rPr lang="en-US" altLang="zh-CN" sz="1600" b="1" dirty="0">
                <a:latin typeface="Consolas" panose="020B0609020204030204" charset="0"/>
              </a:rPr>
              <a:t>'</a:t>
            </a:r>
            <a:r>
              <a:rPr lang="zh-CN" altLang="en-US" sz="1600" b="1" dirty="0">
                <a:latin typeface="Consolas" panose="020B0609020204030204" charset="0"/>
              </a:rPr>
              <a:t>Stack Full!</a:t>
            </a:r>
            <a:r>
              <a:rPr lang="en-US" altLang="zh-CN" sz="1600" b="1" dirty="0">
                <a:latin typeface="Consolas" panose="020B0609020204030204" charset="0"/>
              </a:rPr>
              <a:t>'</a:t>
            </a:r>
            <a:r>
              <a:rPr lang="zh-CN" altLang="en-US" sz="1600" b="1" dirty="0">
                <a:latin typeface="Consolas" panose="020B0609020204030204" charset="0"/>
              </a:rPr>
              <a:t>)</a:t>
            </a:r>
          </a:p>
          <a:p>
            <a:pPr marL="0" indent="0">
              <a:buSzPct val="90000"/>
              <a:buNone/>
            </a:pPr>
            <a:r>
              <a:rPr lang="zh-CN" altLang="en-US" sz="1600" b="1" dirty="0">
                <a:latin typeface="Consolas" panose="020B0609020204030204" charset="0"/>
              </a:rPr>
              <a:t>            </a:t>
            </a:r>
          </a:p>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def</a:t>
            </a:r>
            <a:r>
              <a:rPr lang="zh-CN" altLang="en-US" sz="1600" b="1" dirty="0">
                <a:latin typeface="Consolas" panose="020B0609020204030204" charset="0"/>
              </a:rPr>
              <a:t> pop(self):</a:t>
            </a:r>
          </a:p>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if</a:t>
            </a:r>
            <a:r>
              <a:rPr lang="zh-CN" altLang="en-US" sz="1600" b="1" dirty="0">
                <a:latin typeface="Consolas" panose="020B0609020204030204" charset="0"/>
              </a:rPr>
              <a:t> self._content:</a:t>
            </a:r>
          </a:p>
          <a:p>
            <a:pPr marL="0" indent="0">
              <a:buSzPct val="90000"/>
              <a:buNone/>
            </a:pPr>
            <a:r>
              <a:rPr lang="zh-CN" altLang="en-US" sz="1600" b="1" dirty="0">
                <a:latin typeface="Consolas" panose="020B0609020204030204" charset="0"/>
              </a:rPr>
              <a:t>            self._current = self._current-1  #栈中元素个数减1</a:t>
            </a:r>
          </a:p>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return</a:t>
            </a:r>
            <a:r>
              <a:rPr lang="zh-CN" altLang="en-US" sz="1600" b="1" dirty="0">
                <a:latin typeface="Consolas" panose="020B0609020204030204" charset="0"/>
              </a:rPr>
              <a:t> self._content.pop()</a:t>
            </a:r>
          </a:p>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else</a:t>
            </a:r>
            <a:r>
              <a:rPr lang="zh-CN" altLang="en-US" sz="1600" b="1" dirty="0">
                <a:latin typeface="Consolas" panose="020B0609020204030204" charset="0"/>
              </a:rPr>
              <a:t>:</a:t>
            </a:r>
          </a:p>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print</a:t>
            </a:r>
            <a:r>
              <a:rPr lang="zh-CN" altLang="en-US" sz="1600" b="1" dirty="0">
                <a:latin typeface="Consolas" panose="020B0609020204030204" charset="0"/>
              </a:rPr>
              <a:t>(</a:t>
            </a:r>
            <a:r>
              <a:rPr lang="en-US" altLang="zh-CN" sz="1600" b="1" dirty="0">
                <a:latin typeface="Consolas" panose="020B0609020204030204" charset="0"/>
              </a:rPr>
              <a:t>'</a:t>
            </a:r>
            <a:r>
              <a:rPr lang="zh-CN" altLang="en-US" sz="1600" b="1" dirty="0">
                <a:latin typeface="Consolas" panose="020B0609020204030204" charset="0"/>
              </a:rPr>
              <a:t>Stack is empty!</a:t>
            </a:r>
            <a:r>
              <a:rPr lang="en-US" altLang="zh-CN" sz="1600" b="1" dirty="0">
                <a:latin typeface="Consolas" panose="020B0609020204030204" charset="0"/>
              </a:rPr>
              <a:t>'</a:t>
            </a:r>
            <a:r>
              <a:rPr lang="zh-CN" altLang="en-US" sz="1600" b="1" dirty="0">
                <a:latin typeface="Consolas" panose="020B0609020204030204" charset="0"/>
              </a:rPr>
              <a:t>)</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91</a:t>
            </a:fld>
            <a:endParaRPr lang="zh-CN" altLang="en-US" dirty="0"/>
          </a:p>
        </p:txBody>
      </p:sp>
      <p:grpSp>
        <p:nvGrpSpPr>
          <p:cNvPr id="6" name="组合 5"/>
          <p:cNvGrpSpPr/>
          <p:nvPr/>
        </p:nvGrpSpPr>
        <p:grpSpPr>
          <a:xfrm>
            <a:off x="-900608" y="118393"/>
            <a:ext cx="8064896" cy="665353"/>
            <a:chOff x="-455387" y="5179409"/>
            <a:chExt cx="7848872" cy="499785"/>
          </a:xfrm>
        </p:grpSpPr>
        <p:grpSp>
          <p:nvGrpSpPr>
            <p:cNvPr id="7" name="组合 6"/>
            <p:cNvGrpSpPr/>
            <p:nvPr/>
          </p:nvGrpSpPr>
          <p:grpSpPr>
            <a:xfrm>
              <a:off x="-455387" y="5179409"/>
              <a:ext cx="7848872" cy="499785"/>
              <a:chOff x="-539567" y="5813394"/>
              <a:chExt cx="8549038" cy="654456"/>
            </a:xfrm>
          </p:grpSpPr>
          <p:sp>
            <p:nvSpPr>
              <p:cNvPr id="9"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2.6 </a:t>
                </a:r>
                <a:r>
                  <a:rPr lang="zh-CN" altLang="en-US" sz="3600" b="1" dirty="0">
                    <a:latin typeface="Times New Roman" panose="02020603050405020304" pitchFamily="18" charset="0"/>
                    <a:ea typeface="黑体" panose="02010609060101010101" pitchFamily="49" charset="-122"/>
                  </a:rPr>
                  <a:t>复杂数据结构</a:t>
                </a: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1" name="矩形 10"/>
          <p:cNvSpPr/>
          <p:nvPr/>
        </p:nvSpPr>
        <p:spPr>
          <a:xfrm>
            <a:off x="447757" y="922689"/>
            <a:ext cx="3620187" cy="461665"/>
          </a:xfrm>
          <a:prstGeom prst="rect">
            <a:avLst/>
          </a:prstGeom>
        </p:spPr>
        <p:txBody>
          <a:bodyPr wrap="square">
            <a:spAutoFit/>
          </a:bodyPr>
          <a:lstStyle/>
          <a:p>
            <a:pPr>
              <a:buClr>
                <a:srgbClr val="FF0000"/>
              </a:buClr>
              <a:buSzPct val="90000"/>
              <a:buFont typeface="Wingdings" panose="05000000000000000000" pitchFamily="2" charset="2"/>
              <a:buChar char="n"/>
            </a:pPr>
            <a:r>
              <a:rPr lang="zh-CN" altLang="en-US" sz="2400" b="1" dirty="0">
                <a:latin typeface="Times New Roman" panose="02020603050405020304" pitchFamily="18" charset="0"/>
                <a:ea typeface="仿宋" panose="02010609060101010101" pitchFamily="49" charset="-122"/>
              </a:rPr>
              <a:t>封装列表实现栈结构</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896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896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896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896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896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896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896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896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896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8962">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8962">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896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内容占位符 2"/>
          <p:cNvSpPr>
            <a:spLocks noGrp="1"/>
          </p:cNvSpPr>
          <p:nvPr>
            <p:ph idx="1"/>
          </p:nvPr>
        </p:nvSpPr>
        <p:spPr>
          <a:xfrm>
            <a:off x="21974" y="1523297"/>
            <a:ext cx="8229600" cy="4678451"/>
          </a:xfrm>
        </p:spPr>
        <p:txBody>
          <a:bodyPr anchor="t"/>
          <a:lstStyle/>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def</a:t>
            </a:r>
            <a:r>
              <a:rPr lang="zh-CN" altLang="en-US" sz="1600" b="1" dirty="0">
                <a:latin typeface="Consolas" panose="020B0609020204030204" charset="0"/>
              </a:rPr>
              <a:t> show(self):</a:t>
            </a:r>
          </a:p>
          <a:p>
            <a:pPr marL="0" indent="0">
              <a:buSzPct val="90000"/>
              <a:buNone/>
            </a:pPr>
            <a:r>
              <a:rPr lang="zh-CN" altLang="en-US" sz="1600" b="1" dirty="0">
                <a:latin typeface="Consolas" panose="020B0609020204030204" charset="0"/>
              </a:rPr>
              <a:t>        print(self._content)</a:t>
            </a:r>
          </a:p>
          <a:p>
            <a:pPr marL="0" indent="0">
              <a:buSzPct val="90000"/>
              <a:buNone/>
            </a:pPr>
            <a:endParaRPr lang="zh-CN" altLang="en-US" sz="1600" b="1" dirty="0">
              <a:latin typeface="Consolas" panose="020B0609020204030204" charset="0"/>
            </a:endParaRPr>
          </a:p>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def</a:t>
            </a:r>
            <a:r>
              <a:rPr lang="zh-CN" altLang="en-US" sz="1600" b="1" dirty="0">
                <a:latin typeface="Consolas" panose="020B0609020204030204" charset="0"/>
              </a:rPr>
              <a:t> showRemainderSpace(self):</a:t>
            </a:r>
          </a:p>
          <a:p>
            <a:pPr marL="0" indent="0">
              <a:buSzPct val="90000"/>
              <a:buNone/>
            </a:pPr>
            <a:r>
              <a:rPr lang="zh-CN" altLang="en-US" sz="1600" b="1" dirty="0">
                <a:latin typeface="Consolas" panose="020B0609020204030204" charset="0"/>
              </a:rPr>
              <a:t>        print(</a:t>
            </a:r>
            <a:r>
              <a:rPr lang="en-US" altLang="zh-CN" sz="1600" b="1" dirty="0">
                <a:latin typeface="Consolas" panose="020B0609020204030204" charset="0"/>
              </a:rPr>
              <a:t>'</a:t>
            </a:r>
            <a:r>
              <a:rPr lang="zh-CN" altLang="en-US" sz="1600" b="1" dirty="0">
                <a:latin typeface="Consolas" panose="020B0609020204030204" charset="0"/>
              </a:rPr>
              <a:t>Stack can still PUSH </a:t>
            </a:r>
            <a:r>
              <a:rPr lang="en-US" altLang="zh-CN" sz="1600" b="1" dirty="0">
                <a:latin typeface="Consolas" panose="020B0609020204030204" charset="0"/>
              </a:rPr>
              <a:t>'</a:t>
            </a:r>
            <a:r>
              <a:rPr lang="zh-CN" altLang="en-US" sz="1600" b="1" dirty="0">
                <a:latin typeface="Consolas" panose="020B0609020204030204" charset="0"/>
              </a:rPr>
              <a:t>,</a:t>
            </a:r>
          </a:p>
          <a:p>
            <a:pPr marL="0" indent="0">
              <a:buSzPct val="90000"/>
              <a:buNone/>
            </a:pPr>
            <a:r>
              <a:rPr lang="zh-CN" altLang="en-US" sz="1600" b="1" dirty="0">
                <a:latin typeface="Consolas" panose="020B0609020204030204" charset="0"/>
              </a:rPr>
              <a:t>              self._size-self._current, </a:t>
            </a:r>
            <a:endParaRPr lang="en-US" altLang="zh-CN" sz="1600" b="1" dirty="0">
              <a:latin typeface="Consolas" panose="020B0609020204030204" charset="0"/>
            </a:endParaRPr>
          </a:p>
          <a:p>
            <a:pPr marL="0" indent="0">
              <a:buSzPct val="90000"/>
              <a:buNone/>
            </a:pPr>
            <a:r>
              <a:rPr lang="en-US" altLang="zh-CN" sz="1600" b="1" dirty="0">
                <a:latin typeface="Consolas" panose="020B0609020204030204" charset="0"/>
              </a:rPr>
              <a:t>              '</a:t>
            </a:r>
            <a:r>
              <a:rPr lang="zh-CN" altLang="en-US" sz="1600" b="1" dirty="0">
                <a:latin typeface="Consolas" panose="020B0609020204030204" charset="0"/>
              </a:rPr>
              <a:t> elements.</a:t>
            </a:r>
            <a:r>
              <a:rPr lang="en-US" altLang="zh-CN" sz="1600" b="1" dirty="0">
                <a:latin typeface="Consolas" panose="020B0609020204030204" charset="0"/>
              </a:rPr>
              <a:t>'</a:t>
            </a:r>
            <a:r>
              <a:rPr lang="zh-CN" altLang="en-US" sz="1600" b="1" dirty="0">
                <a:latin typeface="Consolas" panose="020B0609020204030204" charset="0"/>
              </a:rPr>
              <a:t>)</a:t>
            </a:r>
          </a:p>
          <a:p>
            <a:pPr marL="0" indent="0">
              <a:buSzPct val="90000"/>
              <a:buNone/>
            </a:pPr>
            <a:endParaRPr lang="zh-CN" altLang="en-US" sz="1600" b="1" dirty="0">
              <a:latin typeface="Consolas" panose="020B0609020204030204" charset="0"/>
            </a:endParaRPr>
          </a:p>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if</a:t>
            </a:r>
            <a:r>
              <a:rPr lang="zh-CN" altLang="en-US" sz="1600" b="1" dirty="0">
                <a:latin typeface="Consolas" panose="020B0609020204030204" charset="0"/>
              </a:rPr>
              <a:t> __name__ == </a:t>
            </a:r>
            <a:r>
              <a:rPr lang="en-US" altLang="zh-CN" sz="1600" b="1" dirty="0">
                <a:latin typeface="Consolas" panose="020B0609020204030204" charset="0"/>
              </a:rPr>
              <a:t>'</a:t>
            </a:r>
            <a:r>
              <a:rPr lang="zh-CN" altLang="en-US" sz="1600" b="1" dirty="0">
                <a:latin typeface="Consolas" panose="020B0609020204030204" charset="0"/>
              </a:rPr>
              <a:t>__main__</a:t>
            </a:r>
            <a:r>
              <a:rPr lang="en-US" altLang="zh-CN" sz="1600" b="1" dirty="0">
                <a:latin typeface="Consolas" panose="020B0609020204030204" charset="0"/>
              </a:rPr>
              <a:t>'</a:t>
            </a:r>
            <a:r>
              <a:rPr lang="zh-CN" altLang="en-US" sz="1600" b="1" dirty="0">
                <a:latin typeface="Consolas" panose="020B0609020204030204" charset="0"/>
              </a:rPr>
              <a:t>:</a:t>
            </a:r>
          </a:p>
          <a:p>
            <a:pPr marL="0" indent="0">
              <a:buSzPct val="90000"/>
              <a:buNone/>
            </a:pPr>
            <a:r>
              <a:rPr lang="zh-CN" altLang="en-US" sz="1600" b="1" dirty="0">
                <a:latin typeface="Consolas" panose="020B0609020204030204" charset="0"/>
              </a:rPr>
              <a:t>        print(</a:t>
            </a:r>
            <a:r>
              <a:rPr lang="en-US" altLang="zh-CN" sz="1600" b="1" dirty="0">
                <a:latin typeface="Consolas" panose="020B0609020204030204" charset="0"/>
              </a:rPr>
              <a:t>'</a:t>
            </a:r>
            <a:r>
              <a:rPr lang="zh-CN" altLang="en-US" sz="1600" b="1" dirty="0">
                <a:latin typeface="Consolas" panose="020B0609020204030204" charset="0"/>
              </a:rPr>
              <a:t>Please use me as a module.</a:t>
            </a:r>
            <a:r>
              <a:rPr lang="en-US" altLang="zh-CN" sz="1600" b="1" dirty="0">
                <a:latin typeface="Consolas" panose="020B0609020204030204" charset="0"/>
              </a:rPr>
              <a:t>'</a:t>
            </a:r>
            <a:r>
              <a:rPr lang="zh-CN" altLang="en-US" sz="1600" b="1" dirty="0">
                <a:latin typeface="Consolas" panose="020B0609020204030204" charset="0"/>
              </a:rPr>
              <a:t>)</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92</a:t>
            </a:fld>
            <a:endParaRPr lang="zh-CN" altLang="en-US" dirty="0"/>
          </a:p>
        </p:txBody>
      </p:sp>
      <p:sp>
        <p:nvSpPr>
          <p:cNvPr id="5" name="文本占位符 117762"/>
          <p:cNvSpPr txBox="1"/>
          <p:nvPr/>
        </p:nvSpPr>
        <p:spPr bwMode="auto">
          <a:xfrm>
            <a:off x="5029200" y="1099597"/>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spcBef>
                <a:spcPct val="0"/>
              </a:spcBef>
              <a:buClr>
                <a:srgbClr val="FF0000"/>
              </a:buClr>
              <a:buSzPct val="90000"/>
              <a:buFont typeface="Wingdings" panose="05000000000000000000" charset="0"/>
              <a:buChar char="n"/>
            </a:pPr>
            <a:r>
              <a:rPr lang="zh-CN" altLang="en-US" sz="2400" b="1" dirty="0">
                <a:latin typeface="宋体" panose="02010600030101010101" pitchFamily="2" charset="-122"/>
              </a:rPr>
              <a:t>自定义栈的用法</a:t>
            </a:r>
          </a:p>
          <a:p>
            <a:pPr>
              <a:lnSpc>
                <a:spcPct val="80000"/>
              </a:lnSpc>
              <a:spcBef>
                <a:spcPct val="0"/>
              </a:spcBef>
              <a:buSzPct val="90000"/>
              <a:buFont typeface="Arial" panose="020B0604020202020204" pitchFamily="34" charset="0"/>
              <a:buNone/>
            </a:pPr>
            <a:endParaRPr lang="en-US" altLang="zh-CN" sz="1800" dirty="0">
              <a:latin typeface="宋体" panose="02010600030101010101" pitchFamily="2" charset="-122"/>
            </a:endParaRPr>
          </a:p>
          <a:p>
            <a:pPr>
              <a:spcBef>
                <a:spcPct val="0"/>
              </a:spcBef>
              <a:buSzPct val="90000"/>
              <a:buFont typeface="Arial" panose="020B0604020202020204" pitchFamily="34" charset="0"/>
              <a:buNone/>
            </a:pPr>
            <a:r>
              <a:rPr lang="en-US" altLang="zh-CN" sz="1600" b="1" dirty="0">
                <a:latin typeface="Consolas" panose="020B0609020204030204" charset="0"/>
              </a:rPr>
              <a:t>&gt;&gt;&gt; import Stack</a:t>
            </a:r>
          </a:p>
          <a:p>
            <a:pPr>
              <a:spcBef>
                <a:spcPct val="0"/>
              </a:spcBef>
              <a:buSzPct val="90000"/>
              <a:buFont typeface="Arial" panose="020B0604020202020204" pitchFamily="34" charset="0"/>
              <a:buNone/>
            </a:pPr>
            <a:r>
              <a:rPr lang="en-US" altLang="zh-CN" sz="1600" b="1" dirty="0">
                <a:latin typeface="Consolas" panose="020B0609020204030204" charset="0"/>
              </a:rPr>
              <a:t>&gt;&gt;&gt; x = </a:t>
            </a:r>
            <a:r>
              <a:rPr lang="en-US" altLang="zh-CN" sz="1600" b="1" dirty="0" err="1">
                <a:latin typeface="Consolas" panose="020B0609020204030204" charset="0"/>
              </a:rPr>
              <a:t>Stack.Stack</a:t>
            </a:r>
            <a:r>
              <a:rPr lang="en-US" altLang="zh-CN" sz="1600" b="1" dirty="0">
                <a:latin typeface="Consolas" panose="020B0609020204030204" charset="0"/>
              </a:rPr>
              <a:t>()</a:t>
            </a:r>
          </a:p>
          <a:p>
            <a:pPr>
              <a:spcBef>
                <a:spcPct val="0"/>
              </a:spcBef>
              <a:buSzPct val="90000"/>
              <a:buFont typeface="Arial" panose="020B0604020202020204" pitchFamily="34" charset="0"/>
              <a:buNone/>
            </a:pPr>
            <a:r>
              <a:rPr lang="en-US" altLang="zh-CN" sz="1600" b="1" dirty="0">
                <a:latin typeface="Consolas" panose="020B0609020204030204" charset="0"/>
              </a:rPr>
              <a:t>&gt;&gt;&gt; </a:t>
            </a:r>
            <a:r>
              <a:rPr lang="en-US" altLang="zh-CN" sz="1600" b="1" dirty="0" err="1">
                <a:latin typeface="Consolas" panose="020B0609020204030204" charset="0"/>
              </a:rPr>
              <a:t>x.push</a:t>
            </a:r>
            <a:r>
              <a:rPr lang="en-US" altLang="zh-CN" sz="1600" b="1" dirty="0">
                <a:latin typeface="Consolas" panose="020B0609020204030204" charset="0"/>
              </a:rPr>
              <a:t>(1)</a:t>
            </a:r>
          </a:p>
          <a:p>
            <a:pPr>
              <a:spcBef>
                <a:spcPct val="0"/>
              </a:spcBef>
              <a:buSzPct val="90000"/>
              <a:buFont typeface="Arial" panose="020B0604020202020204" pitchFamily="34" charset="0"/>
              <a:buNone/>
            </a:pPr>
            <a:r>
              <a:rPr lang="en-US" altLang="zh-CN" sz="1600" b="1" dirty="0">
                <a:latin typeface="Consolas" panose="020B0609020204030204" charset="0"/>
              </a:rPr>
              <a:t>&gt;&gt;&gt; </a:t>
            </a:r>
            <a:r>
              <a:rPr lang="en-US" altLang="zh-CN" sz="1600" b="1" dirty="0" err="1">
                <a:latin typeface="Consolas" panose="020B0609020204030204" charset="0"/>
              </a:rPr>
              <a:t>x.push</a:t>
            </a:r>
            <a:r>
              <a:rPr lang="en-US" altLang="zh-CN" sz="1600" b="1" dirty="0">
                <a:latin typeface="Consolas" panose="020B0609020204030204" charset="0"/>
              </a:rPr>
              <a:t>(2)</a:t>
            </a:r>
          </a:p>
          <a:p>
            <a:pPr>
              <a:spcBef>
                <a:spcPct val="0"/>
              </a:spcBef>
              <a:buSzPct val="90000"/>
              <a:buFont typeface="Arial" panose="020B0604020202020204" pitchFamily="34" charset="0"/>
              <a:buNone/>
            </a:pPr>
            <a:r>
              <a:rPr lang="en-US" altLang="zh-CN" sz="1600" b="1" dirty="0">
                <a:latin typeface="Consolas" panose="020B0609020204030204" charset="0"/>
              </a:rPr>
              <a:t>&gt;&gt;&gt; </a:t>
            </a:r>
            <a:r>
              <a:rPr lang="en-US" altLang="zh-CN" sz="1600" b="1" dirty="0" err="1">
                <a:latin typeface="Consolas" panose="020B0609020204030204" charset="0"/>
              </a:rPr>
              <a:t>x.show</a:t>
            </a:r>
            <a:r>
              <a:rPr lang="en-US" altLang="zh-CN" sz="1600" b="1" dirty="0">
                <a:latin typeface="Consolas" panose="020B0609020204030204" charset="0"/>
              </a:rPr>
              <a:t>()</a:t>
            </a:r>
          </a:p>
          <a:p>
            <a:pPr>
              <a:spcBef>
                <a:spcPct val="0"/>
              </a:spcBef>
              <a:buSzPct val="90000"/>
              <a:buFont typeface="Arial" panose="020B0604020202020204" pitchFamily="34" charset="0"/>
              <a:buNone/>
            </a:pPr>
            <a:r>
              <a:rPr lang="en-US" altLang="zh-CN" sz="1600" b="1" dirty="0">
                <a:solidFill>
                  <a:srgbClr val="0000FF"/>
                </a:solidFill>
                <a:latin typeface="Consolas" panose="020B0609020204030204" charset="0"/>
              </a:rPr>
              <a:t>[1, 2]</a:t>
            </a:r>
          </a:p>
          <a:p>
            <a:pPr>
              <a:spcBef>
                <a:spcPct val="0"/>
              </a:spcBef>
              <a:buSzPct val="90000"/>
              <a:buFont typeface="Arial" panose="020B0604020202020204" pitchFamily="34" charset="0"/>
              <a:buNone/>
            </a:pPr>
            <a:r>
              <a:rPr lang="en-US" altLang="zh-CN" sz="1600" b="1" dirty="0">
                <a:latin typeface="Consolas" panose="020B0609020204030204" charset="0"/>
              </a:rPr>
              <a:t>&gt;&gt;&gt; </a:t>
            </a:r>
            <a:r>
              <a:rPr lang="en-US" altLang="zh-CN" sz="1600" b="1" dirty="0" err="1">
                <a:latin typeface="Consolas" panose="020B0609020204030204" charset="0"/>
              </a:rPr>
              <a:t>x.pop</a:t>
            </a:r>
            <a:r>
              <a:rPr lang="en-US" altLang="zh-CN" sz="1600" b="1" dirty="0">
                <a:latin typeface="Consolas" panose="020B0609020204030204" charset="0"/>
              </a:rPr>
              <a:t>()</a:t>
            </a:r>
          </a:p>
          <a:p>
            <a:pPr>
              <a:spcBef>
                <a:spcPct val="0"/>
              </a:spcBef>
              <a:buSzPct val="90000"/>
              <a:buFont typeface="Arial" panose="020B0604020202020204" pitchFamily="34" charset="0"/>
              <a:buNone/>
            </a:pPr>
            <a:r>
              <a:rPr lang="en-US" altLang="zh-CN" sz="1600" b="1" dirty="0">
                <a:solidFill>
                  <a:srgbClr val="0000FF"/>
                </a:solidFill>
                <a:latin typeface="Consolas" panose="020B0609020204030204" charset="0"/>
              </a:rPr>
              <a:t>2</a:t>
            </a:r>
          </a:p>
          <a:p>
            <a:pPr>
              <a:spcBef>
                <a:spcPct val="0"/>
              </a:spcBef>
              <a:buSzPct val="90000"/>
              <a:buFont typeface="Arial" panose="020B0604020202020204" pitchFamily="34" charset="0"/>
              <a:buNone/>
            </a:pPr>
            <a:r>
              <a:rPr lang="en-US" altLang="zh-CN" sz="1600" b="1" dirty="0">
                <a:latin typeface="Consolas" panose="020B0609020204030204" charset="0"/>
              </a:rPr>
              <a:t>&gt;&gt;&gt; </a:t>
            </a:r>
            <a:r>
              <a:rPr lang="en-US" altLang="zh-CN" sz="1600" b="1" dirty="0" err="1">
                <a:latin typeface="Consolas" panose="020B0609020204030204" charset="0"/>
              </a:rPr>
              <a:t>x.show</a:t>
            </a:r>
            <a:r>
              <a:rPr lang="en-US" altLang="zh-CN" sz="1600" b="1" dirty="0">
                <a:latin typeface="Consolas" panose="020B0609020204030204" charset="0"/>
              </a:rPr>
              <a:t>()</a:t>
            </a:r>
          </a:p>
          <a:p>
            <a:pPr>
              <a:spcBef>
                <a:spcPct val="0"/>
              </a:spcBef>
              <a:buSzPct val="90000"/>
              <a:buFont typeface="Arial" panose="020B0604020202020204" pitchFamily="34" charset="0"/>
              <a:buNone/>
            </a:pPr>
            <a:r>
              <a:rPr lang="en-US" altLang="zh-CN" sz="1600" b="1" dirty="0">
                <a:solidFill>
                  <a:srgbClr val="0000FF"/>
                </a:solidFill>
                <a:latin typeface="Consolas" panose="020B0609020204030204" charset="0"/>
              </a:rPr>
              <a:t>[1]</a:t>
            </a:r>
          </a:p>
          <a:p>
            <a:pPr>
              <a:spcBef>
                <a:spcPct val="0"/>
              </a:spcBef>
              <a:buSzPct val="90000"/>
              <a:buFont typeface="Arial" panose="020B0604020202020204" pitchFamily="34" charset="0"/>
              <a:buNone/>
            </a:pPr>
            <a:r>
              <a:rPr lang="en-US" altLang="zh-CN" sz="1600" b="1" dirty="0">
                <a:latin typeface="Consolas" panose="020B0609020204030204" charset="0"/>
              </a:rPr>
              <a:t>&gt;&gt;&gt; </a:t>
            </a:r>
            <a:r>
              <a:rPr lang="en-US" altLang="zh-CN" sz="1600" b="1" dirty="0" err="1">
                <a:latin typeface="Consolas" panose="020B0609020204030204" charset="0"/>
              </a:rPr>
              <a:t>x.showRemainderSpace</a:t>
            </a:r>
            <a:r>
              <a:rPr lang="en-US" altLang="zh-CN" sz="1600" b="1" dirty="0">
                <a:latin typeface="Consolas" panose="020B0609020204030204" charset="0"/>
              </a:rPr>
              <a:t>()</a:t>
            </a:r>
          </a:p>
          <a:p>
            <a:pPr>
              <a:spcBef>
                <a:spcPct val="0"/>
              </a:spcBef>
              <a:buSzPct val="90000"/>
              <a:buFont typeface="Arial" panose="020B0604020202020204" pitchFamily="34" charset="0"/>
              <a:buNone/>
            </a:pPr>
            <a:r>
              <a:rPr lang="en-US" altLang="zh-CN" sz="1600" b="1" dirty="0">
                <a:solidFill>
                  <a:srgbClr val="0000FF"/>
                </a:solidFill>
                <a:latin typeface="Consolas" panose="020B0609020204030204" charset="0"/>
              </a:rPr>
              <a:t>Stack can still PUSH  9  elements.</a:t>
            </a:r>
          </a:p>
          <a:p>
            <a:pPr>
              <a:spcBef>
                <a:spcPct val="0"/>
              </a:spcBef>
              <a:buSzPct val="90000"/>
              <a:buFont typeface="Arial" panose="020B0604020202020204" pitchFamily="34" charset="0"/>
              <a:buNone/>
            </a:pPr>
            <a:r>
              <a:rPr lang="en-US" altLang="zh-CN" sz="1600" b="1" dirty="0">
                <a:latin typeface="Consolas" panose="020B0609020204030204" charset="0"/>
              </a:rPr>
              <a:t>&gt;&gt;&gt; </a:t>
            </a:r>
            <a:r>
              <a:rPr lang="en-US" altLang="zh-CN" sz="1600" b="1" dirty="0" err="1">
                <a:latin typeface="Consolas" panose="020B0609020204030204" charset="0"/>
              </a:rPr>
              <a:t>x.isEmpty</a:t>
            </a:r>
            <a:r>
              <a:rPr lang="en-US" altLang="zh-CN" sz="1600" b="1" dirty="0">
                <a:latin typeface="Consolas" panose="020B0609020204030204" charset="0"/>
              </a:rPr>
              <a:t>()</a:t>
            </a:r>
          </a:p>
          <a:p>
            <a:pPr>
              <a:spcBef>
                <a:spcPct val="0"/>
              </a:spcBef>
              <a:buSzPct val="90000"/>
              <a:buFont typeface="Arial" panose="020B0604020202020204" pitchFamily="34" charset="0"/>
              <a:buNone/>
            </a:pPr>
            <a:r>
              <a:rPr lang="en-US" altLang="zh-CN" sz="1600" b="1" dirty="0">
                <a:solidFill>
                  <a:srgbClr val="0000FF"/>
                </a:solidFill>
                <a:latin typeface="Consolas" panose="020B0609020204030204" charset="0"/>
              </a:rPr>
              <a:t>False</a:t>
            </a:r>
          </a:p>
          <a:p>
            <a:pPr>
              <a:spcBef>
                <a:spcPct val="0"/>
              </a:spcBef>
              <a:buSzPct val="90000"/>
              <a:buFont typeface="Arial" panose="020B0604020202020204" pitchFamily="34" charset="0"/>
              <a:buNone/>
            </a:pPr>
            <a:r>
              <a:rPr lang="en-US" altLang="zh-CN" sz="1600" b="1" dirty="0">
                <a:latin typeface="Consolas" panose="020B0609020204030204" charset="0"/>
              </a:rPr>
              <a:t>&gt;&gt;&gt; </a:t>
            </a:r>
            <a:r>
              <a:rPr lang="en-US" altLang="zh-CN" sz="1600" b="1" dirty="0" err="1">
                <a:latin typeface="Consolas" panose="020B0609020204030204" charset="0"/>
              </a:rPr>
              <a:t>x.isFull</a:t>
            </a:r>
            <a:r>
              <a:rPr lang="en-US" altLang="zh-CN" sz="1600" b="1" dirty="0">
                <a:latin typeface="Consolas" panose="020B0609020204030204" charset="0"/>
              </a:rPr>
              <a:t>()</a:t>
            </a:r>
          </a:p>
          <a:p>
            <a:pPr>
              <a:spcBef>
                <a:spcPct val="0"/>
              </a:spcBef>
              <a:buSzPct val="90000"/>
              <a:buFont typeface="Arial" panose="020B0604020202020204" pitchFamily="34" charset="0"/>
              <a:buNone/>
            </a:pPr>
            <a:r>
              <a:rPr lang="en-US" altLang="zh-CN" sz="1600" b="1" dirty="0">
                <a:solidFill>
                  <a:srgbClr val="0000FF"/>
                </a:solidFill>
                <a:latin typeface="Consolas" panose="020B0609020204030204" charset="0"/>
              </a:rPr>
              <a:t>False</a:t>
            </a:r>
          </a:p>
          <a:p>
            <a:pPr>
              <a:lnSpc>
                <a:spcPct val="80000"/>
              </a:lnSpc>
              <a:buSzPct val="90000"/>
              <a:buFont typeface="Wingdings" panose="05000000000000000000" pitchFamily="2" charset="2"/>
              <a:buChar char="•"/>
            </a:pPr>
            <a:endParaRPr lang="en-US" altLang="zh-CN" sz="1800" dirty="0">
              <a:latin typeface="宋体" panose="02010600030101010101" pitchFamily="2" charset="-122"/>
            </a:endParaRPr>
          </a:p>
        </p:txBody>
      </p:sp>
      <p:grpSp>
        <p:nvGrpSpPr>
          <p:cNvPr id="7" name="组合 6"/>
          <p:cNvGrpSpPr/>
          <p:nvPr/>
        </p:nvGrpSpPr>
        <p:grpSpPr>
          <a:xfrm>
            <a:off x="-900608" y="118393"/>
            <a:ext cx="8064896" cy="665353"/>
            <a:chOff x="-455387" y="5179409"/>
            <a:chExt cx="7848872" cy="499785"/>
          </a:xfrm>
        </p:grpSpPr>
        <p:grpSp>
          <p:nvGrpSpPr>
            <p:cNvPr id="8" name="组合 7"/>
            <p:cNvGrpSpPr/>
            <p:nvPr/>
          </p:nvGrpSpPr>
          <p:grpSpPr>
            <a:xfrm>
              <a:off x="-455387" y="5179409"/>
              <a:ext cx="7848872" cy="499785"/>
              <a:chOff x="-539567" y="5813394"/>
              <a:chExt cx="8549038" cy="654456"/>
            </a:xfrm>
          </p:grpSpPr>
          <p:sp>
            <p:nvSpPr>
              <p:cNvPr id="10"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2.6 </a:t>
                </a:r>
                <a:r>
                  <a:rPr lang="zh-CN" altLang="en-US" sz="3600" b="1" dirty="0">
                    <a:latin typeface="Times New Roman" panose="02020603050405020304" pitchFamily="18" charset="0"/>
                    <a:ea typeface="黑体" panose="02010609060101010101" pitchFamily="49" charset="-122"/>
                  </a:rPr>
                  <a:t>复杂数据结构</a:t>
                </a:r>
              </a:p>
            </p:txBody>
          </p:sp>
        </p:gr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2" name="矩形 11"/>
          <p:cNvSpPr/>
          <p:nvPr/>
        </p:nvSpPr>
        <p:spPr>
          <a:xfrm>
            <a:off x="447757" y="922689"/>
            <a:ext cx="3620187" cy="461665"/>
          </a:xfrm>
          <a:prstGeom prst="rect">
            <a:avLst/>
          </a:prstGeom>
        </p:spPr>
        <p:txBody>
          <a:bodyPr wrap="square">
            <a:spAutoFit/>
          </a:bodyPr>
          <a:lstStyle/>
          <a:p>
            <a:pPr>
              <a:buClr>
                <a:srgbClr val="FF0000"/>
              </a:buClr>
              <a:buSzPct val="90000"/>
              <a:buFont typeface="Wingdings" panose="05000000000000000000" pitchFamily="2" charset="2"/>
              <a:buChar char="n"/>
            </a:pPr>
            <a:r>
              <a:rPr lang="zh-CN" altLang="en-US" sz="2400" b="1" dirty="0">
                <a:latin typeface="Times New Roman" panose="02020603050405020304" pitchFamily="18" charset="0"/>
                <a:ea typeface="仿宋" panose="02010609060101010101" pitchFamily="49" charset="-122"/>
              </a:rPr>
              <a:t>封装列表实现栈结构</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998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998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9986">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998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9986">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998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998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998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8" end="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10" end="1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12" end="1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14" end="14"/>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
                                            <p:txEl>
                                              <p:pRg st="15" end="15"/>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
                                            <p:txEl>
                                              <p:pRg st="16" end="16"/>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文本占位符 118786"/>
          <p:cNvSpPr>
            <a:spLocks noGrp="1"/>
          </p:cNvSpPr>
          <p:nvPr>
            <p:ph idx="1"/>
          </p:nvPr>
        </p:nvSpPr>
        <p:spPr>
          <a:xfrm>
            <a:off x="1038268" y="1499703"/>
            <a:ext cx="8229600" cy="4678451"/>
          </a:xfrm>
        </p:spPr>
        <p:txBody>
          <a:bodyPr anchor="t"/>
          <a:lstStyle/>
          <a:p>
            <a:pPr>
              <a:lnSpc>
                <a:spcPct val="80000"/>
              </a:lnSpc>
              <a:buClr>
                <a:srgbClr val="FF0000"/>
              </a:buClr>
              <a:buSzPct val="90000"/>
              <a:buFont typeface="Wingdings" panose="05000000000000000000" pitchFamily="2" charset="2"/>
              <a:buChar char="n"/>
            </a:pPr>
            <a:r>
              <a:rPr lang="zh-CN" altLang="en-US" sz="2400" b="1" dirty="0"/>
              <a:t>可直接使用列表来实现</a:t>
            </a:r>
          </a:p>
          <a:p>
            <a:pPr>
              <a:lnSpc>
                <a:spcPct val="80000"/>
              </a:lnSpc>
              <a:buSzPct val="90000"/>
              <a:buNone/>
            </a:pPr>
            <a:endParaRPr lang="en-US" altLang="zh-CN" sz="1500" dirty="0"/>
          </a:p>
          <a:p>
            <a:pPr>
              <a:lnSpc>
                <a:spcPct val="80000"/>
              </a:lnSpc>
              <a:buSzPct val="90000"/>
              <a:buNone/>
            </a:pPr>
            <a:r>
              <a:rPr lang="en-US" altLang="zh-CN" sz="1600" b="1" dirty="0">
                <a:latin typeface="Consolas" panose="020B0609020204030204" charset="0"/>
              </a:rPr>
              <a:t>&gt;&gt;&gt; linkTable = []</a:t>
            </a:r>
          </a:p>
          <a:p>
            <a:pPr>
              <a:lnSpc>
                <a:spcPct val="80000"/>
              </a:lnSpc>
              <a:buSzPct val="90000"/>
              <a:buNone/>
            </a:pPr>
            <a:r>
              <a:rPr lang="en-US" altLang="zh-CN" sz="1600" b="1" dirty="0">
                <a:latin typeface="Consolas" panose="020B0609020204030204" charset="0"/>
              </a:rPr>
              <a:t>&gt;&gt;&gt; linkTable.append(3)</a:t>
            </a:r>
          </a:p>
          <a:p>
            <a:pPr>
              <a:lnSpc>
                <a:spcPct val="80000"/>
              </a:lnSpc>
              <a:buSzPct val="90000"/>
              <a:buNone/>
            </a:pPr>
            <a:r>
              <a:rPr lang="en-US" altLang="zh-CN" sz="1600" b="1" dirty="0">
                <a:latin typeface="Consolas" panose="020B0609020204030204" charset="0"/>
              </a:rPr>
              <a:t>&gt;&gt;&gt; linkTable.append(5)</a:t>
            </a:r>
          </a:p>
          <a:p>
            <a:pPr>
              <a:lnSpc>
                <a:spcPct val="80000"/>
              </a:lnSpc>
              <a:buSzPct val="90000"/>
              <a:buNone/>
            </a:pPr>
            <a:r>
              <a:rPr lang="en-US" altLang="zh-CN" sz="1600" b="1" dirty="0">
                <a:latin typeface="Consolas" panose="020B0609020204030204" charset="0"/>
              </a:rPr>
              <a:t>&gt;&gt;&gt; linkTable</a:t>
            </a:r>
          </a:p>
          <a:p>
            <a:pPr>
              <a:lnSpc>
                <a:spcPct val="80000"/>
              </a:lnSpc>
              <a:buSzPct val="90000"/>
              <a:buNone/>
            </a:pPr>
            <a:r>
              <a:rPr lang="en-US" altLang="zh-CN" sz="1600" b="1" dirty="0">
                <a:solidFill>
                  <a:srgbClr val="0000FF"/>
                </a:solidFill>
                <a:latin typeface="Consolas" panose="020B0609020204030204" charset="0"/>
              </a:rPr>
              <a:t>[3, 5]</a:t>
            </a:r>
          </a:p>
          <a:p>
            <a:pPr>
              <a:lnSpc>
                <a:spcPct val="80000"/>
              </a:lnSpc>
              <a:buSzPct val="90000"/>
              <a:buNone/>
            </a:pPr>
            <a:r>
              <a:rPr lang="en-US" altLang="zh-CN" sz="1600" b="1" dirty="0">
                <a:latin typeface="Consolas" panose="020B0609020204030204" charset="0"/>
              </a:rPr>
              <a:t>&gt;&gt;&gt; linkTable.insert(1,4)</a:t>
            </a:r>
          </a:p>
          <a:p>
            <a:pPr>
              <a:lnSpc>
                <a:spcPct val="80000"/>
              </a:lnSpc>
              <a:buSzPct val="90000"/>
              <a:buNone/>
            </a:pPr>
            <a:r>
              <a:rPr lang="en-US" altLang="zh-CN" sz="1600" b="1" dirty="0">
                <a:latin typeface="Consolas" panose="020B0609020204030204" charset="0"/>
              </a:rPr>
              <a:t>&gt;&gt;&gt; linkTable</a:t>
            </a:r>
          </a:p>
          <a:p>
            <a:pPr>
              <a:lnSpc>
                <a:spcPct val="80000"/>
              </a:lnSpc>
              <a:buSzPct val="90000"/>
              <a:buNone/>
            </a:pPr>
            <a:r>
              <a:rPr lang="en-US" altLang="zh-CN" sz="1600" b="1" dirty="0">
                <a:solidFill>
                  <a:srgbClr val="0000FF"/>
                </a:solidFill>
                <a:latin typeface="Consolas" panose="020B0609020204030204" charset="0"/>
              </a:rPr>
              <a:t>[3, 4, 5]</a:t>
            </a:r>
          </a:p>
          <a:p>
            <a:pPr>
              <a:lnSpc>
                <a:spcPct val="80000"/>
              </a:lnSpc>
              <a:buSzPct val="90000"/>
              <a:buNone/>
            </a:pPr>
            <a:r>
              <a:rPr lang="en-US" altLang="zh-CN" sz="1600" b="1" dirty="0">
                <a:latin typeface="Consolas" panose="020B0609020204030204" charset="0"/>
              </a:rPr>
              <a:t>&gt;&gt;&gt; linkTable.remove(linkTable[1])</a:t>
            </a:r>
          </a:p>
          <a:p>
            <a:pPr>
              <a:lnSpc>
                <a:spcPct val="80000"/>
              </a:lnSpc>
              <a:buSzPct val="90000"/>
              <a:buNone/>
            </a:pPr>
            <a:r>
              <a:rPr lang="en-US" altLang="zh-CN" sz="1600" b="1" dirty="0">
                <a:latin typeface="Consolas" panose="020B0609020204030204" charset="0"/>
              </a:rPr>
              <a:t>&gt;&gt;&gt; linkTable</a:t>
            </a:r>
          </a:p>
          <a:p>
            <a:pPr>
              <a:lnSpc>
                <a:spcPct val="80000"/>
              </a:lnSpc>
              <a:buSzPct val="90000"/>
              <a:buNone/>
            </a:pPr>
            <a:r>
              <a:rPr lang="en-US" altLang="zh-CN" sz="1600" b="1" dirty="0">
                <a:solidFill>
                  <a:srgbClr val="0000FF"/>
                </a:solidFill>
                <a:latin typeface="Consolas" panose="020B0609020204030204" charset="0"/>
              </a:rPr>
              <a:t>[3, 5]</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93</a:t>
            </a:fld>
            <a:endParaRPr lang="zh-CN" altLang="en-US" dirty="0"/>
          </a:p>
        </p:txBody>
      </p:sp>
      <p:grpSp>
        <p:nvGrpSpPr>
          <p:cNvPr id="5" name="组合 4"/>
          <p:cNvGrpSpPr/>
          <p:nvPr/>
        </p:nvGrpSpPr>
        <p:grpSpPr>
          <a:xfrm>
            <a:off x="-900608" y="118393"/>
            <a:ext cx="8064896" cy="665353"/>
            <a:chOff x="-455387" y="5179409"/>
            <a:chExt cx="7848872" cy="499785"/>
          </a:xfrm>
        </p:grpSpPr>
        <p:grpSp>
          <p:nvGrpSpPr>
            <p:cNvPr id="6" name="组合 5"/>
            <p:cNvGrpSpPr/>
            <p:nvPr/>
          </p:nvGrpSpPr>
          <p:grpSpPr>
            <a:xfrm>
              <a:off x="-455387" y="5179409"/>
              <a:ext cx="7848872" cy="499785"/>
              <a:chOff x="-539567" y="5813394"/>
              <a:chExt cx="8549038" cy="654456"/>
            </a:xfrm>
          </p:grpSpPr>
          <p:sp>
            <p:nvSpPr>
              <p:cNvPr id="8"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2.6 </a:t>
                </a:r>
                <a:r>
                  <a:rPr lang="zh-CN" altLang="en-US" sz="3600" b="1" dirty="0">
                    <a:latin typeface="Times New Roman" panose="02020603050405020304" pitchFamily="18" charset="0"/>
                    <a:ea typeface="黑体" panose="02010609060101010101" pitchFamily="49" charset="-122"/>
                  </a:rPr>
                  <a:t>复杂数据结构</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0" name="标题 109569"/>
          <p:cNvSpPr txBox="1"/>
          <p:nvPr/>
        </p:nvSpPr>
        <p:spPr bwMode="auto">
          <a:xfrm>
            <a:off x="467042" y="952746"/>
            <a:ext cx="9124315" cy="486534"/>
          </a:xfrm>
          <a:prstGeom prst="rect">
            <a:avLst/>
          </a:prstGeom>
          <a:noFill/>
          <a:ln w="9525">
            <a:noFill/>
            <a:miter lim="800000"/>
          </a:ln>
        </p:spPr>
        <p:txBody>
          <a:bodyPr vert="horz" wrap="square" lIns="91440" tIns="45720" rIns="91440" bIns="46800" numCol="1" anchor="ctr" anchorCtr="0" compatLnSpc="1">
            <a:normAutofit/>
          </a:bodyPr>
          <a:lstStyle>
            <a:lvl1pPr algn="l" rtl="0" fontAlgn="base">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noProof="1">
                <a:sym typeface="+mn-ea"/>
              </a:rPr>
              <a:t>链表</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Linked List</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203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203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203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203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203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203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2034">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2034">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203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2034">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2034">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203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4" grpId="0" build="p"/>
      <p:bldP spid="10"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文本占位符 119810"/>
          <p:cNvSpPr>
            <a:spLocks noGrp="1"/>
          </p:cNvSpPr>
          <p:nvPr>
            <p:ph idx="1"/>
          </p:nvPr>
        </p:nvSpPr>
        <p:spPr/>
        <p:txBody>
          <a:bodyPr anchor="t"/>
          <a:lstStyle/>
          <a:p>
            <a:pPr>
              <a:buClr>
                <a:srgbClr val="FF0000"/>
              </a:buClr>
              <a:buSzPct val="90000"/>
              <a:buFont typeface="Wingdings" panose="05000000000000000000" pitchFamily="2" charset="2"/>
              <a:buChar char="n"/>
            </a:pPr>
            <a:r>
              <a:rPr lang="en-US" altLang="zh-CN" sz="2400" b="1" dirty="0"/>
              <a:t>使用代码中的类BinaryTree创建的对象不仅支持二叉树的创建以及前序遍历、中序遍历与后序遍历等三种常用的二叉树节点遍历方式，还支持二叉树中任意“子树”的遍历。</a:t>
            </a:r>
          </a:p>
          <a:p>
            <a:pPr>
              <a:buSzPct val="90000"/>
              <a:buNone/>
            </a:pPr>
            <a:r>
              <a:rPr lang="zh-CN" altLang="en-US" sz="1600" b="1" dirty="0">
                <a:solidFill>
                  <a:srgbClr val="0000FF"/>
                </a:solidFill>
                <a:latin typeface="Consolas" panose="020B0609020204030204" charset="0"/>
              </a:rPr>
              <a:t>class</a:t>
            </a:r>
            <a:r>
              <a:rPr lang="zh-CN" altLang="en-US" sz="1600" b="1" dirty="0">
                <a:latin typeface="Consolas" panose="020B0609020204030204" charset="0"/>
              </a:rPr>
              <a:t> BinaryTree:</a:t>
            </a: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def</a:t>
            </a:r>
            <a:r>
              <a:rPr lang="zh-CN" altLang="en-US" sz="1600" b="1" dirty="0">
                <a:latin typeface="Consolas" panose="020B0609020204030204" charset="0"/>
              </a:rPr>
              <a:t> __init__(self, value):</a:t>
            </a:r>
          </a:p>
          <a:p>
            <a:pPr>
              <a:buSzPct val="90000"/>
              <a:buNone/>
            </a:pPr>
            <a:r>
              <a:rPr lang="zh-CN" altLang="en-US" sz="1600" b="1" dirty="0">
                <a:latin typeface="Consolas" panose="020B0609020204030204" charset="0"/>
              </a:rPr>
              <a:t>        self.__left = None</a:t>
            </a:r>
          </a:p>
          <a:p>
            <a:pPr>
              <a:buSzPct val="90000"/>
              <a:buNone/>
            </a:pPr>
            <a:r>
              <a:rPr lang="zh-CN" altLang="en-US" sz="1600" b="1" dirty="0">
                <a:latin typeface="Consolas" panose="020B0609020204030204" charset="0"/>
              </a:rPr>
              <a:t>        self.__right =  None</a:t>
            </a:r>
          </a:p>
          <a:p>
            <a:pPr>
              <a:buSzPct val="90000"/>
              <a:buNone/>
            </a:pPr>
            <a:r>
              <a:rPr lang="zh-CN" altLang="en-US" sz="1600" b="1" dirty="0">
                <a:latin typeface="Consolas" panose="020B0609020204030204" charset="0"/>
              </a:rPr>
              <a:t>        self.__data = value</a:t>
            </a:r>
          </a:p>
          <a:p>
            <a:pPr>
              <a:buSzPct val="90000"/>
              <a:buNone/>
            </a:pPr>
            <a:r>
              <a:rPr lang="zh-CN" altLang="en-US" sz="1600" b="1" dirty="0">
                <a:latin typeface="Consolas" panose="020B0609020204030204" charset="0"/>
              </a:rPr>
              <a:t>        </a:t>
            </a: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def</a:t>
            </a:r>
            <a:r>
              <a:rPr lang="zh-CN" altLang="en-US" sz="1600" b="1" dirty="0">
                <a:latin typeface="Consolas" panose="020B0609020204030204" charset="0"/>
              </a:rPr>
              <a:t> insertLeftChild(self, value):  #创建左子树</a:t>
            </a: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if</a:t>
            </a:r>
            <a:r>
              <a:rPr lang="zh-CN" altLang="en-US" sz="1600" b="1" dirty="0">
                <a:latin typeface="Consolas" panose="020B0609020204030204" charset="0"/>
              </a:rPr>
              <a:t> self.__left:</a:t>
            </a:r>
          </a:p>
          <a:p>
            <a:pPr>
              <a:buSzPct val="90000"/>
              <a:buNone/>
            </a:pPr>
            <a:r>
              <a:rPr lang="zh-CN" altLang="en-US" sz="1600" b="1" dirty="0">
                <a:latin typeface="Consolas" panose="020B0609020204030204" charset="0"/>
              </a:rPr>
              <a:t>            print(</a:t>
            </a:r>
            <a:r>
              <a:rPr lang="en-US" altLang="zh-CN" sz="1600" b="1" dirty="0">
                <a:latin typeface="Consolas" panose="020B0609020204030204" charset="0"/>
              </a:rPr>
              <a:t>'</a:t>
            </a:r>
            <a:r>
              <a:rPr lang="zh-CN" altLang="en-US" sz="1600" b="1" dirty="0">
                <a:latin typeface="Consolas" panose="020B0609020204030204" charset="0"/>
              </a:rPr>
              <a:t>__left child tree already exists.</a:t>
            </a:r>
            <a:r>
              <a:rPr lang="en-US" altLang="zh-CN" sz="1600" b="1" dirty="0">
                <a:latin typeface="Consolas" panose="020B0609020204030204" charset="0"/>
              </a:rPr>
              <a:t>'</a:t>
            </a:r>
            <a:r>
              <a:rPr lang="zh-CN" altLang="en-US" sz="1600" b="1" dirty="0">
                <a:latin typeface="Consolas" panose="020B0609020204030204" charset="0"/>
              </a:rPr>
              <a:t>)</a:t>
            </a: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else</a:t>
            </a:r>
            <a:r>
              <a:rPr lang="zh-CN" altLang="en-US" sz="1600" b="1" dirty="0">
                <a:latin typeface="Consolas" panose="020B0609020204030204" charset="0"/>
              </a:rPr>
              <a:t>:</a:t>
            </a:r>
          </a:p>
          <a:p>
            <a:pPr>
              <a:buSzPct val="90000"/>
              <a:buNone/>
            </a:pPr>
            <a:r>
              <a:rPr lang="zh-CN" altLang="en-US" sz="1600" b="1" dirty="0">
                <a:latin typeface="Consolas" panose="020B0609020204030204" charset="0"/>
              </a:rPr>
              <a:t>            self.__left = BinaryTree(value)</a:t>
            </a:r>
          </a:p>
          <a:p>
            <a:pPr>
              <a:buSzPct val="90000"/>
              <a:buNone/>
            </a:pPr>
            <a:r>
              <a:rPr lang="zh-CN" altLang="en-US" sz="1600" b="1" dirty="0">
                <a:latin typeface="Consolas" panose="020B0609020204030204" charset="0"/>
              </a:rPr>
              <a:t>            return self.__left</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94</a:t>
            </a:fld>
            <a:endParaRPr lang="zh-CN" altLang="en-US" dirty="0"/>
          </a:p>
        </p:txBody>
      </p:sp>
      <p:grpSp>
        <p:nvGrpSpPr>
          <p:cNvPr id="5" name="组合 4"/>
          <p:cNvGrpSpPr/>
          <p:nvPr/>
        </p:nvGrpSpPr>
        <p:grpSpPr>
          <a:xfrm>
            <a:off x="-900608" y="118393"/>
            <a:ext cx="8064896" cy="665353"/>
            <a:chOff x="-455387" y="5179409"/>
            <a:chExt cx="7848872" cy="499785"/>
          </a:xfrm>
        </p:grpSpPr>
        <p:grpSp>
          <p:nvGrpSpPr>
            <p:cNvPr id="6" name="组合 5"/>
            <p:cNvGrpSpPr/>
            <p:nvPr/>
          </p:nvGrpSpPr>
          <p:grpSpPr>
            <a:xfrm>
              <a:off x="-455387" y="5179409"/>
              <a:ext cx="7848872" cy="499785"/>
              <a:chOff x="-539567" y="5813394"/>
              <a:chExt cx="8549038" cy="654456"/>
            </a:xfrm>
          </p:grpSpPr>
          <p:sp>
            <p:nvSpPr>
              <p:cNvPr id="8"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2.6 </a:t>
                </a:r>
                <a:r>
                  <a:rPr lang="zh-CN" altLang="en-US" sz="3600" b="1" dirty="0">
                    <a:latin typeface="Times New Roman" panose="02020603050405020304" pitchFamily="18" charset="0"/>
                    <a:ea typeface="黑体" panose="02010609060101010101" pitchFamily="49" charset="-122"/>
                  </a:rPr>
                  <a:t>复杂数据结构</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0" name="标题 109569"/>
          <p:cNvSpPr txBox="1"/>
          <p:nvPr/>
        </p:nvSpPr>
        <p:spPr bwMode="auto">
          <a:xfrm>
            <a:off x="467042" y="952746"/>
            <a:ext cx="9124315" cy="486534"/>
          </a:xfrm>
          <a:prstGeom prst="rect">
            <a:avLst/>
          </a:prstGeom>
          <a:noFill/>
          <a:ln w="9525">
            <a:noFill/>
            <a:miter lim="800000"/>
          </a:ln>
        </p:spPr>
        <p:txBody>
          <a:bodyPr vert="horz" wrap="square" lIns="91440" tIns="45720" rIns="91440" bIns="46800" numCol="1" anchor="ctr" anchorCtr="0" compatLnSpc="1">
            <a:normAutofit/>
          </a:bodyPr>
          <a:lstStyle>
            <a:lvl1pPr algn="l" rtl="0" fontAlgn="base">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noProof="1">
                <a:sym typeface="+mn-ea"/>
              </a:rPr>
              <a:t>二叉树</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Binary  Tree</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305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305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3058">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3058">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3058">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3058">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3058">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3058">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3058">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3058">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3058">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3058">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305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8" grpId="0" build="p"/>
      <p:bldP spid="10"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内容占位符 2"/>
          <p:cNvSpPr>
            <a:spLocks noGrp="1"/>
          </p:cNvSpPr>
          <p:nvPr>
            <p:ph idx="1"/>
          </p:nvPr>
        </p:nvSpPr>
        <p:spPr>
          <a:xfrm>
            <a:off x="402095" y="4840132"/>
            <a:ext cx="8229600" cy="4678451"/>
          </a:xfrm>
        </p:spPr>
        <p:txBody>
          <a:bodyPr anchor="t"/>
          <a:lstStyle/>
          <a:p>
            <a:pPr marL="0" indent="0">
              <a:buSzPct val="9000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def</a:t>
            </a:r>
            <a:r>
              <a:rPr lang="zh-CN" altLang="en-US" sz="1600" dirty="0">
                <a:latin typeface="Consolas" panose="020B0609020204030204" charset="0"/>
              </a:rPr>
              <a:t> insertRightChild(self, value): </a:t>
            </a:r>
            <a:r>
              <a:rPr lang="zh-CN" altLang="en-US" sz="1600" dirty="0">
                <a:solidFill>
                  <a:srgbClr val="0000FF"/>
                </a:solidFill>
                <a:latin typeface="Consolas" panose="020B0609020204030204" charset="0"/>
              </a:rPr>
              <a:t>#创建右子树</a:t>
            </a:r>
          </a:p>
          <a:p>
            <a:pPr marL="0" indent="0">
              <a:buSzPct val="9000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if</a:t>
            </a:r>
            <a:r>
              <a:rPr lang="zh-CN" altLang="en-US" sz="1600" dirty="0">
                <a:latin typeface="Consolas" panose="020B0609020204030204" charset="0"/>
              </a:rPr>
              <a:t> self.__right:</a:t>
            </a:r>
          </a:p>
          <a:p>
            <a:pPr marL="0" indent="0">
              <a:buSzPct val="90000"/>
              <a:buNone/>
            </a:pPr>
            <a:r>
              <a:rPr lang="zh-CN" altLang="en-US" sz="1600" dirty="0">
                <a:latin typeface="Consolas" panose="020B0609020204030204" charset="0"/>
              </a:rPr>
              <a:t>            print(</a:t>
            </a:r>
            <a:r>
              <a:rPr lang="en-US" altLang="zh-CN" sz="1600" dirty="0">
                <a:latin typeface="Consolas" panose="020B0609020204030204" charset="0"/>
              </a:rPr>
              <a:t>'</a:t>
            </a:r>
            <a:r>
              <a:rPr lang="zh-CN" altLang="en-US" sz="1600" dirty="0">
                <a:latin typeface="Consolas" panose="020B0609020204030204" charset="0"/>
              </a:rPr>
              <a:t>Right child tree already exists.</a:t>
            </a:r>
            <a:r>
              <a:rPr lang="en-US" altLang="zh-CN" sz="1600" dirty="0">
                <a:latin typeface="Consolas" panose="020B0609020204030204" charset="0"/>
              </a:rPr>
              <a:t>'</a:t>
            </a:r>
            <a:r>
              <a:rPr lang="zh-CN" altLang="en-US" sz="1600" dirty="0">
                <a:latin typeface="Consolas" panose="020B0609020204030204" charset="0"/>
              </a:rPr>
              <a:t>)</a:t>
            </a:r>
          </a:p>
          <a:p>
            <a:pPr marL="0" indent="0">
              <a:buSzPct val="9000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else</a:t>
            </a:r>
            <a:r>
              <a:rPr lang="zh-CN" altLang="en-US" sz="1600" dirty="0">
                <a:latin typeface="Consolas" panose="020B0609020204030204" charset="0"/>
              </a:rPr>
              <a:t>:</a:t>
            </a:r>
          </a:p>
          <a:p>
            <a:pPr marL="0" indent="0">
              <a:buSzPct val="90000"/>
              <a:buNone/>
            </a:pPr>
            <a:r>
              <a:rPr lang="zh-CN" altLang="en-US" sz="1600" dirty="0">
                <a:latin typeface="Consolas" panose="020B0609020204030204" charset="0"/>
              </a:rPr>
              <a:t>            self.__right = BinaryTree(value)</a:t>
            </a:r>
          </a:p>
          <a:p>
            <a:pPr marL="0" indent="0">
              <a:buSzPct val="9000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return</a:t>
            </a:r>
            <a:r>
              <a:rPr lang="zh-CN" altLang="en-US" sz="1600" dirty="0">
                <a:latin typeface="Consolas" panose="020B0609020204030204" charset="0"/>
              </a:rPr>
              <a:t> self.__right</a:t>
            </a:r>
          </a:p>
          <a:p>
            <a:pPr marL="0" indent="0">
              <a:buSzPct val="90000"/>
              <a:buNone/>
            </a:pPr>
            <a:r>
              <a:rPr lang="zh-CN" altLang="en-US" sz="1600" dirty="0">
                <a:latin typeface="Consolas" panose="020B0609020204030204" charset="0"/>
              </a:rPr>
              <a:t>        </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95</a:t>
            </a:fld>
            <a:endParaRPr lang="zh-CN" altLang="en-US" dirty="0"/>
          </a:p>
        </p:txBody>
      </p:sp>
      <p:sp>
        <p:nvSpPr>
          <p:cNvPr id="5" name="内容占位符 2"/>
          <p:cNvSpPr txBox="1"/>
          <p:nvPr/>
        </p:nvSpPr>
        <p:spPr bwMode="auto">
          <a:xfrm>
            <a:off x="459589" y="938646"/>
            <a:ext cx="8229600" cy="3195523"/>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SzPct val="90000"/>
              <a:buFont typeface="Arial" panose="020B0604020202020204" pitchFamily="34" charset="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def</a:t>
            </a:r>
            <a:r>
              <a:rPr lang="zh-CN" altLang="en-US" sz="1600" dirty="0">
                <a:latin typeface="Consolas" panose="020B0609020204030204" charset="0"/>
              </a:rPr>
              <a:t> </a:t>
            </a:r>
            <a:r>
              <a:rPr lang="zh-CN" altLang="en-US" sz="1800" dirty="0">
                <a:latin typeface="Consolas" panose="020B0609020204030204" charset="0"/>
              </a:rPr>
              <a:t>preOrder</a:t>
            </a:r>
            <a:r>
              <a:rPr lang="zh-CN" altLang="en-US" sz="1600" dirty="0">
                <a:latin typeface="Consolas" panose="020B0609020204030204" charset="0"/>
              </a:rPr>
              <a:t>(self):                 </a:t>
            </a:r>
            <a:r>
              <a:rPr lang="zh-CN" altLang="en-US" sz="1600" dirty="0">
                <a:solidFill>
                  <a:srgbClr val="0000FF"/>
                </a:solidFill>
                <a:latin typeface="Consolas" panose="020B0609020204030204" charset="0"/>
              </a:rPr>
              <a:t>#前序遍历</a:t>
            </a:r>
          </a:p>
          <a:p>
            <a:pPr marL="0" indent="0">
              <a:buSzPct val="90000"/>
              <a:buFont typeface="Arial" panose="020B0604020202020204" pitchFamily="34" charset="0"/>
              <a:buNone/>
            </a:pPr>
            <a:r>
              <a:rPr lang="zh-CN" altLang="en-US" sz="1600" dirty="0">
                <a:latin typeface="Consolas" panose="020B0609020204030204" charset="0"/>
              </a:rPr>
              <a:t>        print(self.__data)              </a:t>
            </a:r>
            <a:r>
              <a:rPr lang="zh-CN" altLang="en-US" sz="1600" dirty="0">
                <a:solidFill>
                  <a:srgbClr val="0000FF"/>
                </a:solidFill>
                <a:latin typeface="Consolas" panose="020B0609020204030204" charset="0"/>
              </a:rPr>
              <a:t>#输出根节点的值</a:t>
            </a:r>
          </a:p>
          <a:p>
            <a:pPr marL="0" indent="0">
              <a:buSzPct val="90000"/>
              <a:buFont typeface="Arial" panose="020B0604020202020204" pitchFamily="34" charset="0"/>
              <a:buNone/>
            </a:pPr>
            <a:r>
              <a:rPr lang="zh-CN" altLang="en-US" sz="1600" dirty="0">
                <a:latin typeface="Consolas" panose="020B0609020204030204" charset="0"/>
              </a:rPr>
              <a:t>        if self.__left:</a:t>
            </a:r>
          </a:p>
          <a:p>
            <a:pPr marL="0" indent="0">
              <a:buSzPct val="90000"/>
              <a:buFont typeface="Arial" panose="020B0604020202020204" pitchFamily="34" charset="0"/>
              <a:buNone/>
            </a:pPr>
            <a:r>
              <a:rPr lang="zh-CN" altLang="en-US" sz="1600" dirty="0">
                <a:latin typeface="Consolas" panose="020B0609020204030204" charset="0"/>
              </a:rPr>
              <a:t>            self.__left.preOrder()      </a:t>
            </a:r>
            <a:r>
              <a:rPr lang="zh-CN" altLang="en-US" sz="1600" dirty="0">
                <a:solidFill>
                  <a:srgbClr val="0000FF"/>
                </a:solidFill>
                <a:latin typeface="Consolas" panose="020B0609020204030204" charset="0"/>
              </a:rPr>
              <a:t>#遍历左子树</a:t>
            </a:r>
          </a:p>
          <a:p>
            <a:pPr marL="0" indent="0">
              <a:buSzPct val="90000"/>
              <a:buFont typeface="Arial" panose="020B0604020202020204" pitchFamily="34" charset="0"/>
              <a:buNone/>
            </a:pPr>
            <a:r>
              <a:rPr lang="zh-CN" altLang="en-US" sz="1600" dirty="0">
                <a:latin typeface="Consolas" panose="020B0609020204030204" charset="0"/>
              </a:rPr>
              <a:t>        if self.__right:</a:t>
            </a:r>
          </a:p>
          <a:p>
            <a:pPr marL="0" indent="0">
              <a:buSzPct val="90000"/>
              <a:buFont typeface="Arial" panose="020B0604020202020204" pitchFamily="34" charset="0"/>
              <a:buNone/>
            </a:pPr>
            <a:r>
              <a:rPr lang="zh-CN" altLang="en-US" sz="1600" dirty="0">
                <a:latin typeface="Consolas" panose="020B0609020204030204" charset="0"/>
              </a:rPr>
              <a:t>            self.__right.preOrder()     </a:t>
            </a:r>
            <a:r>
              <a:rPr lang="zh-CN" altLang="en-US" sz="1600" dirty="0">
                <a:solidFill>
                  <a:srgbClr val="0000FF"/>
                </a:solidFill>
                <a:latin typeface="Consolas" panose="020B0609020204030204" charset="0"/>
              </a:rPr>
              <a:t>#遍历右子树</a:t>
            </a:r>
          </a:p>
          <a:p>
            <a:pPr marL="0" indent="0">
              <a:lnSpc>
                <a:spcPts val="1500"/>
              </a:lnSpc>
              <a:spcBef>
                <a:spcPts val="0"/>
              </a:spcBef>
              <a:buSzPct val="90000"/>
              <a:buFont typeface="Arial" panose="020B0604020202020204" pitchFamily="34" charset="0"/>
              <a:buNone/>
            </a:pPr>
            <a:endParaRPr lang="zh-CN" altLang="en-US" sz="1600" dirty="0">
              <a:latin typeface="Consolas" panose="020B0609020204030204" charset="0"/>
            </a:endParaRPr>
          </a:p>
          <a:p>
            <a:pPr marL="0" indent="0">
              <a:buSzPct val="90000"/>
              <a:buFont typeface="Arial" panose="020B0604020202020204" pitchFamily="34" charset="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def</a:t>
            </a:r>
            <a:r>
              <a:rPr lang="zh-CN" altLang="en-US" sz="1600" dirty="0">
                <a:latin typeface="Consolas" panose="020B0609020204030204" charset="0"/>
              </a:rPr>
              <a:t> postOrder(self):                </a:t>
            </a:r>
            <a:r>
              <a:rPr lang="zh-CN" altLang="en-US" sz="1600" dirty="0">
                <a:solidFill>
                  <a:srgbClr val="0000FF"/>
                </a:solidFill>
                <a:latin typeface="Consolas" panose="020B0609020204030204" charset="0"/>
              </a:rPr>
              <a:t>#后序遍历</a:t>
            </a:r>
          </a:p>
          <a:p>
            <a:pPr marL="0" indent="0">
              <a:buSzPct val="90000"/>
              <a:buFont typeface="Arial" panose="020B0604020202020204" pitchFamily="34" charset="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if</a:t>
            </a:r>
            <a:r>
              <a:rPr lang="zh-CN" altLang="en-US" sz="1600" dirty="0">
                <a:latin typeface="Consolas" panose="020B0609020204030204" charset="0"/>
              </a:rPr>
              <a:t> self.__left:</a:t>
            </a:r>
          </a:p>
          <a:p>
            <a:pPr marL="0" indent="0">
              <a:buSzPct val="90000"/>
              <a:buFont typeface="Arial" panose="020B0604020202020204" pitchFamily="34" charset="0"/>
              <a:buNone/>
            </a:pPr>
            <a:r>
              <a:rPr lang="zh-CN" altLang="en-US" sz="1600" dirty="0">
                <a:latin typeface="Consolas" panose="020B0609020204030204" charset="0"/>
              </a:rPr>
              <a:t>            self.__left.postOrder()</a:t>
            </a:r>
          </a:p>
          <a:p>
            <a:pPr marL="0" indent="0">
              <a:buSzPct val="90000"/>
              <a:buFont typeface="Arial" panose="020B0604020202020204" pitchFamily="34" charset="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if</a:t>
            </a:r>
            <a:r>
              <a:rPr lang="zh-CN" altLang="en-US" sz="1600" dirty="0">
                <a:latin typeface="Consolas" panose="020B0609020204030204" charset="0"/>
              </a:rPr>
              <a:t> self.__right:</a:t>
            </a:r>
          </a:p>
          <a:p>
            <a:pPr marL="0" indent="0">
              <a:buSzPct val="90000"/>
              <a:buFont typeface="Arial" panose="020B0604020202020204" pitchFamily="34" charset="0"/>
              <a:buNone/>
            </a:pPr>
            <a:r>
              <a:rPr lang="zh-CN" altLang="en-US" sz="1600" dirty="0">
                <a:latin typeface="Consolas" panose="020B0609020204030204" charset="0"/>
              </a:rPr>
              <a:t>            self.__right.postOrder()</a:t>
            </a:r>
          </a:p>
          <a:p>
            <a:pPr marL="0" indent="0">
              <a:buSzPct val="90000"/>
              <a:buFont typeface="Arial" panose="020B0604020202020204" pitchFamily="34" charset="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print</a:t>
            </a:r>
            <a:r>
              <a:rPr lang="zh-CN" altLang="en-US" sz="1600" dirty="0">
                <a:latin typeface="Consolas" panose="020B0609020204030204" charset="0"/>
              </a:rPr>
              <a:t>(self.__data)</a:t>
            </a:r>
          </a:p>
        </p:txBody>
      </p:sp>
      <p:grpSp>
        <p:nvGrpSpPr>
          <p:cNvPr id="7" name="组合 6"/>
          <p:cNvGrpSpPr/>
          <p:nvPr/>
        </p:nvGrpSpPr>
        <p:grpSpPr>
          <a:xfrm>
            <a:off x="-900608" y="118393"/>
            <a:ext cx="8064896" cy="665353"/>
            <a:chOff x="-455387" y="5179409"/>
            <a:chExt cx="7848872" cy="499785"/>
          </a:xfrm>
        </p:grpSpPr>
        <p:grpSp>
          <p:nvGrpSpPr>
            <p:cNvPr id="8" name="组合 7"/>
            <p:cNvGrpSpPr/>
            <p:nvPr/>
          </p:nvGrpSpPr>
          <p:grpSpPr>
            <a:xfrm>
              <a:off x="-455387" y="5179409"/>
              <a:ext cx="7848872" cy="499785"/>
              <a:chOff x="-539567" y="5813394"/>
              <a:chExt cx="8549038" cy="654456"/>
            </a:xfrm>
          </p:grpSpPr>
          <p:sp>
            <p:nvSpPr>
              <p:cNvPr id="10"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2.6 </a:t>
                </a:r>
                <a:r>
                  <a:rPr lang="zh-CN" altLang="en-US" sz="3600" b="1" dirty="0">
                    <a:latin typeface="Times New Roman" panose="02020603050405020304" pitchFamily="18" charset="0"/>
                    <a:ea typeface="黑体" panose="02010609060101010101" pitchFamily="49" charset="-122"/>
                  </a:rPr>
                  <a:t>复杂数据结构</a:t>
                </a:r>
              </a:p>
            </p:txBody>
          </p:sp>
        </p:gr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082">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4082">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4082">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4082">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4082">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408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内容占位符 2"/>
          <p:cNvSpPr>
            <a:spLocks noGrp="1"/>
          </p:cNvSpPr>
          <p:nvPr>
            <p:ph idx="1"/>
          </p:nvPr>
        </p:nvSpPr>
        <p:spPr>
          <a:xfrm>
            <a:off x="46620" y="2348880"/>
            <a:ext cx="8229600" cy="4678451"/>
          </a:xfrm>
        </p:spPr>
        <p:txBody>
          <a:bodyPr anchor="t"/>
          <a:lstStyle/>
          <a:p>
            <a:pPr marL="0" indent="0">
              <a:buSzPct val="9000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def</a:t>
            </a:r>
            <a:r>
              <a:rPr lang="zh-CN" altLang="en-US" sz="1600" dirty="0">
                <a:latin typeface="Consolas" panose="020B0609020204030204" charset="0"/>
              </a:rPr>
              <a:t> inOrder(self):          </a:t>
            </a:r>
            <a:r>
              <a:rPr lang="zh-CN" altLang="en-US" sz="1600" dirty="0">
                <a:solidFill>
                  <a:srgbClr val="0000FF"/>
                </a:solidFill>
                <a:latin typeface="Consolas" panose="020B0609020204030204" charset="0"/>
              </a:rPr>
              <a:t>#中序遍历</a:t>
            </a:r>
          </a:p>
          <a:p>
            <a:pPr marL="0" indent="0">
              <a:buSzPct val="9000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if</a:t>
            </a:r>
            <a:r>
              <a:rPr lang="zh-CN" altLang="en-US" sz="1600" dirty="0">
                <a:latin typeface="Consolas" panose="020B0609020204030204" charset="0"/>
              </a:rPr>
              <a:t> self.__left:</a:t>
            </a:r>
          </a:p>
          <a:p>
            <a:pPr marL="0" indent="0">
              <a:buSzPct val="90000"/>
              <a:buNone/>
            </a:pPr>
            <a:r>
              <a:rPr lang="zh-CN" altLang="en-US" sz="1600" dirty="0">
                <a:latin typeface="Consolas" panose="020B0609020204030204" charset="0"/>
              </a:rPr>
              <a:t>            self.__left.inOrder()</a:t>
            </a:r>
          </a:p>
          <a:p>
            <a:pPr marL="0" indent="0">
              <a:buSzPct val="9000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print</a:t>
            </a:r>
            <a:r>
              <a:rPr lang="zh-CN" altLang="en-US" sz="1600" dirty="0">
                <a:latin typeface="Consolas" panose="020B0609020204030204" charset="0"/>
              </a:rPr>
              <a:t>(self.__data)</a:t>
            </a:r>
          </a:p>
          <a:p>
            <a:pPr marL="0" indent="0">
              <a:buSzPct val="9000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if</a:t>
            </a:r>
            <a:r>
              <a:rPr lang="zh-CN" altLang="en-US" sz="1600" dirty="0">
                <a:latin typeface="Consolas" panose="020B0609020204030204" charset="0"/>
              </a:rPr>
              <a:t> self.__right:</a:t>
            </a:r>
          </a:p>
          <a:p>
            <a:pPr marL="0" indent="0">
              <a:buSzPct val="90000"/>
              <a:buNone/>
            </a:pPr>
            <a:r>
              <a:rPr lang="zh-CN" altLang="en-US" sz="1600" dirty="0">
                <a:latin typeface="Consolas" panose="020B0609020204030204" charset="0"/>
              </a:rPr>
              <a:t>            self.__right.inOrder()</a:t>
            </a:r>
          </a:p>
          <a:p>
            <a:pPr marL="0" indent="0">
              <a:buSzPct val="90000"/>
              <a:buNone/>
            </a:pPr>
            <a:endParaRPr lang="zh-CN" altLang="en-US" sz="1600" dirty="0">
              <a:latin typeface="Consolas" panose="020B0609020204030204" charset="0"/>
            </a:endParaRPr>
          </a:p>
          <a:p>
            <a:pPr marL="0" indent="0">
              <a:buSzPct val="90000"/>
              <a:buNone/>
            </a:pPr>
            <a:r>
              <a:rPr lang="zh-CN" altLang="en-US" sz="1600" dirty="0">
                <a:solidFill>
                  <a:srgbClr val="0000FF"/>
                </a:solidFill>
                <a:latin typeface="Consolas" panose="020B0609020204030204" charset="0"/>
              </a:rPr>
              <a:t>     if</a:t>
            </a:r>
            <a:r>
              <a:rPr lang="zh-CN" altLang="en-US" sz="1600" dirty="0">
                <a:latin typeface="Consolas" panose="020B0609020204030204" charset="0"/>
              </a:rPr>
              <a:t> __name__ == </a:t>
            </a:r>
            <a:r>
              <a:rPr lang="en-US" altLang="zh-CN" sz="1600" dirty="0">
                <a:latin typeface="Consolas" panose="020B0609020204030204" charset="0"/>
              </a:rPr>
              <a:t>'</a:t>
            </a:r>
            <a:r>
              <a:rPr lang="zh-CN" altLang="en-US" sz="1600" dirty="0">
                <a:latin typeface="Consolas" panose="020B0609020204030204" charset="0"/>
              </a:rPr>
              <a:t>__main__</a:t>
            </a:r>
            <a:r>
              <a:rPr lang="en-US" altLang="zh-CN" sz="1600" dirty="0">
                <a:latin typeface="Consolas" panose="020B0609020204030204" charset="0"/>
              </a:rPr>
              <a:t>'</a:t>
            </a:r>
            <a:r>
              <a:rPr lang="zh-CN" altLang="en-US" sz="1600" dirty="0">
                <a:latin typeface="Consolas" panose="020B0609020204030204" charset="0"/>
              </a:rPr>
              <a:t>:</a:t>
            </a:r>
          </a:p>
          <a:p>
            <a:pPr marL="0" indent="0">
              <a:buSzPct val="9000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print</a:t>
            </a:r>
            <a:r>
              <a:rPr lang="zh-CN" altLang="en-US" sz="1600" dirty="0">
                <a:latin typeface="Consolas" panose="020B0609020204030204" charset="0"/>
              </a:rPr>
              <a:t>(</a:t>
            </a:r>
            <a:r>
              <a:rPr lang="en-US" altLang="zh-CN" sz="1600" dirty="0">
                <a:latin typeface="Consolas" panose="020B0609020204030204" charset="0"/>
              </a:rPr>
              <a:t>'</a:t>
            </a:r>
            <a:r>
              <a:rPr lang="zh-CN" altLang="en-US" sz="1600" dirty="0">
                <a:latin typeface="Consolas" panose="020B0609020204030204" charset="0"/>
              </a:rPr>
              <a:t>Please use me as a module.</a:t>
            </a:r>
            <a:r>
              <a:rPr lang="en-US" altLang="zh-CN" sz="1600" dirty="0">
                <a:latin typeface="Consolas" panose="020B0609020204030204" charset="0"/>
              </a:rPr>
              <a:t>'</a:t>
            </a:r>
            <a:r>
              <a:rPr lang="zh-CN" altLang="en-US" sz="1600" dirty="0">
                <a:latin typeface="Consolas" panose="020B0609020204030204" charset="0"/>
              </a:rPr>
              <a:t>)</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96</a:t>
            </a:fld>
            <a:endParaRPr lang="zh-CN" altLang="en-US" dirty="0"/>
          </a:p>
        </p:txBody>
      </p:sp>
      <p:sp>
        <p:nvSpPr>
          <p:cNvPr id="6" name="文本占位符 120834"/>
          <p:cNvSpPr txBox="1"/>
          <p:nvPr/>
        </p:nvSpPr>
        <p:spPr bwMode="auto">
          <a:xfrm>
            <a:off x="5029200" y="1219019"/>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905" indent="-344805">
              <a:lnSpc>
                <a:spcPct val="80000"/>
              </a:lnSpc>
              <a:buClr>
                <a:srgbClr val="FF0000"/>
              </a:buClr>
              <a:buSzPct val="90000"/>
              <a:buFont typeface="Wingdings" panose="05000000000000000000" charset="0"/>
              <a:buChar char="n"/>
            </a:pPr>
            <a:r>
              <a:rPr lang="zh-CN" altLang="en-US" sz="2400" b="1" dirty="0">
                <a:latin typeface="宋体" panose="02010600030101010101" pitchFamily="2" charset="-122"/>
              </a:rPr>
              <a:t>自定义二叉树用法</a:t>
            </a:r>
          </a:p>
          <a:p>
            <a:pPr marL="1905" indent="-344805">
              <a:lnSpc>
                <a:spcPct val="80000"/>
              </a:lnSpc>
              <a:buSzPct val="90000"/>
              <a:buFont typeface="Arial" panose="020B0604020202020204" pitchFamily="34" charset="0"/>
              <a:buNone/>
            </a:pPr>
            <a:endParaRPr lang="en-US" altLang="zh-CN" sz="1400" dirty="0">
              <a:latin typeface="宋体" panose="02010600030101010101" pitchFamily="2" charset="-122"/>
            </a:endParaRPr>
          </a:p>
          <a:p>
            <a:pPr marL="1905" indent="-344805">
              <a:buSzPct val="90000"/>
              <a:buFont typeface="Arial" panose="020B0604020202020204" pitchFamily="34" charset="0"/>
              <a:buNone/>
            </a:pPr>
            <a:r>
              <a:rPr lang="en-US" altLang="zh-CN" sz="1400" dirty="0">
                <a:latin typeface="Consolas" panose="020B0609020204030204" charset="0"/>
              </a:rPr>
              <a:t>&gt;&gt;&gt; import </a:t>
            </a:r>
            <a:r>
              <a:rPr lang="en-US" altLang="zh-CN" sz="1400" dirty="0" err="1">
                <a:latin typeface="Consolas" panose="020B0609020204030204" charset="0"/>
              </a:rPr>
              <a:t>BinaryTree</a:t>
            </a:r>
            <a:endParaRPr lang="en-US" altLang="zh-CN" sz="1400" dirty="0">
              <a:latin typeface="Consolas" panose="020B0609020204030204" charset="0"/>
            </a:endParaRPr>
          </a:p>
          <a:p>
            <a:pPr marL="1905" indent="-344805">
              <a:buSzPct val="90000"/>
              <a:buFont typeface="Arial" panose="020B0604020202020204" pitchFamily="34" charset="0"/>
              <a:buNone/>
            </a:pPr>
            <a:r>
              <a:rPr lang="en-US" altLang="zh-CN" sz="1400" dirty="0">
                <a:latin typeface="Consolas" panose="020B0609020204030204" charset="0"/>
              </a:rPr>
              <a:t>&gt;&gt;&gt; root = </a:t>
            </a:r>
            <a:r>
              <a:rPr lang="en-US" altLang="zh-CN" sz="1400" dirty="0" err="1">
                <a:latin typeface="Consolas" panose="020B0609020204030204" charset="0"/>
              </a:rPr>
              <a:t>BinaryTree.BinaryTree</a:t>
            </a:r>
            <a:r>
              <a:rPr lang="en-US" altLang="zh-CN" sz="1400" dirty="0">
                <a:latin typeface="Consolas" panose="020B0609020204030204" charset="0"/>
              </a:rPr>
              <a:t>('root')</a:t>
            </a:r>
          </a:p>
          <a:p>
            <a:pPr marL="1905" indent="-344805">
              <a:buSzPct val="90000"/>
              <a:buFont typeface="Arial" panose="020B0604020202020204" pitchFamily="34" charset="0"/>
              <a:buNone/>
            </a:pPr>
            <a:r>
              <a:rPr lang="en-US" altLang="zh-CN" sz="1400" dirty="0">
                <a:latin typeface="Consolas" panose="020B0609020204030204" charset="0"/>
              </a:rPr>
              <a:t>&gt;&gt;&gt; b = </a:t>
            </a:r>
            <a:r>
              <a:rPr lang="en-US" altLang="zh-CN" sz="1400" dirty="0" err="1">
                <a:latin typeface="Consolas" panose="020B0609020204030204" charset="0"/>
              </a:rPr>
              <a:t>root.insertRightChild</a:t>
            </a:r>
            <a:r>
              <a:rPr lang="en-US" altLang="zh-CN" sz="1400" dirty="0">
                <a:latin typeface="Consolas" panose="020B0609020204030204" charset="0"/>
              </a:rPr>
              <a:t>('B')</a:t>
            </a:r>
          </a:p>
          <a:p>
            <a:pPr marL="1905" indent="-344805">
              <a:buSzPct val="90000"/>
              <a:buFont typeface="Arial" panose="020B0604020202020204" pitchFamily="34" charset="0"/>
              <a:buNone/>
            </a:pPr>
            <a:r>
              <a:rPr lang="en-US" altLang="zh-CN" sz="1400" dirty="0">
                <a:latin typeface="Consolas" panose="020B0609020204030204" charset="0"/>
              </a:rPr>
              <a:t>&gt;&gt;&gt; a = </a:t>
            </a:r>
            <a:r>
              <a:rPr lang="en-US" altLang="zh-CN" sz="1400" dirty="0" err="1">
                <a:latin typeface="Consolas" panose="020B0609020204030204" charset="0"/>
              </a:rPr>
              <a:t>root.insertLeftChild</a:t>
            </a:r>
            <a:r>
              <a:rPr lang="en-US" altLang="zh-CN" sz="1400" dirty="0">
                <a:latin typeface="Consolas" panose="020B0609020204030204" charset="0"/>
              </a:rPr>
              <a:t>('A')</a:t>
            </a:r>
          </a:p>
          <a:p>
            <a:pPr marL="1905" indent="-344805">
              <a:buSzPct val="90000"/>
              <a:buFont typeface="Arial" panose="020B0604020202020204" pitchFamily="34" charset="0"/>
              <a:buNone/>
            </a:pPr>
            <a:r>
              <a:rPr lang="en-US" altLang="zh-CN" sz="1400" dirty="0">
                <a:latin typeface="Consolas" panose="020B0609020204030204" charset="0"/>
              </a:rPr>
              <a:t>&gt;&gt;&gt; c = </a:t>
            </a:r>
            <a:r>
              <a:rPr lang="en-US" altLang="zh-CN" sz="1400" dirty="0" err="1">
                <a:latin typeface="Consolas" panose="020B0609020204030204" charset="0"/>
              </a:rPr>
              <a:t>a.insertLeftChild</a:t>
            </a:r>
            <a:r>
              <a:rPr lang="en-US" altLang="zh-CN" sz="1400" dirty="0">
                <a:latin typeface="Consolas" panose="020B0609020204030204" charset="0"/>
              </a:rPr>
              <a:t>('C')</a:t>
            </a:r>
          </a:p>
          <a:p>
            <a:pPr marL="1905" indent="-344805">
              <a:buSzPct val="90000"/>
              <a:buFont typeface="Arial" panose="020B0604020202020204" pitchFamily="34" charset="0"/>
              <a:buNone/>
            </a:pPr>
            <a:r>
              <a:rPr lang="en-US" altLang="zh-CN" sz="1400" dirty="0">
                <a:latin typeface="Consolas" panose="020B0609020204030204" charset="0"/>
              </a:rPr>
              <a:t>&gt;&gt;&gt; d = </a:t>
            </a:r>
            <a:r>
              <a:rPr lang="en-US" altLang="zh-CN" sz="1400" dirty="0" err="1">
                <a:latin typeface="Consolas" panose="020B0609020204030204" charset="0"/>
              </a:rPr>
              <a:t>c.insertRightChild</a:t>
            </a:r>
            <a:r>
              <a:rPr lang="en-US" altLang="zh-CN" sz="1400" dirty="0">
                <a:latin typeface="Consolas" panose="020B0609020204030204" charset="0"/>
              </a:rPr>
              <a:t>('D')</a:t>
            </a:r>
          </a:p>
          <a:p>
            <a:pPr marL="1905" indent="-344805">
              <a:buSzPct val="90000"/>
              <a:buFont typeface="Arial" panose="020B0604020202020204" pitchFamily="34" charset="0"/>
              <a:buNone/>
            </a:pPr>
            <a:r>
              <a:rPr lang="en-US" altLang="zh-CN" sz="1400" dirty="0">
                <a:latin typeface="Consolas" panose="020B0609020204030204" charset="0"/>
              </a:rPr>
              <a:t>&gt;&gt;&gt; e = </a:t>
            </a:r>
            <a:r>
              <a:rPr lang="en-US" altLang="zh-CN" sz="1400" dirty="0" err="1">
                <a:latin typeface="Consolas" panose="020B0609020204030204" charset="0"/>
              </a:rPr>
              <a:t>b.insertRightChild</a:t>
            </a:r>
            <a:r>
              <a:rPr lang="en-US" altLang="zh-CN" sz="1400" dirty="0">
                <a:latin typeface="Consolas" panose="020B0609020204030204" charset="0"/>
              </a:rPr>
              <a:t>('E')</a:t>
            </a:r>
          </a:p>
          <a:p>
            <a:pPr marL="1905" indent="-344805">
              <a:buSzPct val="90000"/>
              <a:buFont typeface="Arial" panose="020B0604020202020204" pitchFamily="34" charset="0"/>
              <a:buNone/>
            </a:pPr>
            <a:r>
              <a:rPr lang="en-US" altLang="zh-CN" sz="1400" dirty="0">
                <a:latin typeface="Consolas" panose="020B0609020204030204" charset="0"/>
              </a:rPr>
              <a:t>&gt;&gt;&gt; f = </a:t>
            </a:r>
            <a:r>
              <a:rPr lang="en-US" altLang="zh-CN" sz="1400" dirty="0" err="1">
                <a:latin typeface="Consolas" panose="020B0609020204030204" charset="0"/>
              </a:rPr>
              <a:t>e.insertLeftChild</a:t>
            </a:r>
            <a:r>
              <a:rPr lang="en-US" altLang="zh-CN" sz="1400" dirty="0">
                <a:latin typeface="Consolas" panose="020B0609020204030204" charset="0"/>
              </a:rPr>
              <a:t>('F')</a:t>
            </a:r>
          </a:p>
          <a:p>
            <a:pPr marL="1905" indent="-344805">
              <a:buSzPct val="90000"/>
              <a:buFont typeface="Arial" panose="020B0604020202020204" pitchFamily="34" charset="0"/>
              <a:buNone/>
            </a:pPr>
            <a:r>
              <a:rPr lang="en-US" altLang="zh-CN" sz="1400" dirty="0">
                <a:latin typeface="Consolas" panose="020B0609020204030204" charset="0"/>
              </a:rPr>
              <a:t>&gt;&gt;&gt; </a:t>
            </a:r>
            <a:r>
              <a:rPr lang="en-US" altLang="zh-CN" sz="1400" dirty="0" err="1">
                <a:latin typeface="Consolas" panose="020B0609020204030204" charset="0"/>
              </a:rPr>
              <a:t>root.inOrder</a:t>
            </a:r>
            <a:r>
              <a:rPr lang="en-US" altLang="zh-CN" sz="1400" dirty="0">
                <a:latin typeface="Consolas" panose="020B0609020204030204" charset="0"/>
              </a:rPr>
              <a:t>()</a:t>
            </a:r>
          </a:p>
          <a:p>
            <a:pPr marL="1905" indent="-344805">
              <a:buSzPct val="90000"/>
              <a:buFont typeface="Arial" panose="020B0604020202020204" pitchFamily="34" charset="0"/>
              <a:buNone/>
            </a:pPr>
            <a:r>
              <a:rPr lang="en-US" altLang="zh-CN" sz="1400" dirty="0">
                <a:solidFill>
                  <a:srgbClr val="0000FF"/>
                </a:solidFill>
                <a:latin typeface="Consolas" panose="020B0609020204030204" charset="0"/>
              </a:rPr>
              <a:t>C  D  A  root  B  F  E</a:t>
            </a:r>
          </a:p>
          <a:p>
            <a:pPr marL="1905" indent="-344805">
              <a:buSzPct val="90000"/>
              <a:buFont typeface="Arial" panose="020B0604020202020204" pitchFamily="34" charset="0"/>
              <a:buNone/>
            </a:pPr>
            <a:r>
              <a:rPr lang="en-US" altLang="zh-CN" sz="1400" dirty="0">
                <a:latin typeface="Consolas" panose="020B0609020204030204" charset="0"/>
              </a:rPr>
              <a:t>&gt;&gt;&gt; </a:t>
            </a:r>
            <a:r>
              <a:rPr lang="en-US" altLang="zh-CN" sz="1400" dirty="0" err="1">
                <a:latin typeface="Consolas" panose="020B0609020204030204" charset="0"/>
              </a:rPr>
              <a:t>root.postOrder</a:t>
            </a:r>
            <a:r>
              <a:rPr lang="en-US" altLang="zh-CN" sz="1400" dirty="0">
                <a:latin typeface="Consolas" panose="020B0609020204030204" charset="0"/>
              </a:rPr>
              <a:t>()</a:t>
            </a:r>
          </a:p>
          <a:p>
            <a:pPr marL="1905" indent="-344805">
              <a:buSzPct val="90000"/>
              <a:buFont typeface="Arial" panose="020B0604020202020204" pitchFamily="34" charset="0"/>
              <a:buNone/>
            </a:pPr>
            <a:r>
              <a:rPr lang="en-US" altLang="zh-CN" sz="1400" dirty="0">
                <a:solidFill>
                  <a:srgbClr val="0000FF"/>
                </a:solidFill>
                <a:latin typeface="Consolas" panose="020B0609020204030204" charset="0"/>
              </a:rPr>
              <a:t>D  C  A  F  E  B  root</a:t>
            </a:r>
          </a:p>
          <a:p>
            <a:pPr marL="1905" indent="-344805">
              <a:buSzPct val="90000"/>
              <a:buFont typeface="Arial" panose="020B0604020202020204" pitchFamily="34" charset="0"/>
              <a:buNone/>
            </a:pPr>
            <a:r>
              <a:rPr lang="en-US" altLang="zh-CN" sz="1400" dirty="0">
                <a:latin typeface="Consolas" panose="020B0609020204030204" charset="0"/>
              </a:rPr>
              <a:t>&gt;&gt;&gt; </a:t>
            </a:r>
            <a:r>
              <a:rPr lang="en-US" altLang="zh-CN" sz="1400" dirty="0" err="1">
                <a:latin typeface="Consolas" panose="020B0609020204030204" charset="0"/>
              </a:rPr>
              <a:t>b.inOrder</a:t>
            </a:r>
            <a:r>
              <a:rPr lang="en-US" altLang="zh-CN" sz="1400" dirty="0">
                <a:latin typeface="Consolas" panose="020B0609020204030204" charset="0"/>
              </a:rPr>
              <a:t>()</a:t>
            </a:r>
          </a:p>
          <a:p>
            <a:pPr marL="1905" indent="-344805">
              <a:buSzPct val="90000"/>
              <a:buFont typeface="Arial" panose="020B0604020202020204" pitchFamily="34" charset="0"/>
              <a:buNone/>
            </a:pPr>
            <a:r>
              <a:rPr lang="en-US" altLang="zh-CN" sz="1400" dirty="0">
                <a:solidFill>
                  <a:srgbClr val="0000FF"/>
                </a:solidFill>
                <a:latin typeface="Consolas" panose="020B0609020204030204" charset="0"/>
              </a:rPr>
              <a:t>B  F  E</a:t>
            </a:r>
          </a:p>
        </p:txBody>
      </p:sp>
      <p:grpSp>
        <p:nvGrpSpPr>
          <p:cNvPr id="7" name="组合 6"/>
          <p:cNvGrpSpPr/>
          <p:nvPr/>
        </p:nvGrpSpPr>
        <p:grpSpPr>
          <a:xfrm>
            <a:off x="-900608" y="118393"/>
            <a:ext cx="8064896" cy="665353"/>
            <a:chOff x="-455387" y="5179409"/>
            <a:chExt cx="7848872" cy="499785"/>
          </a:xfrm>
        </p:grpSpPr>
        <p:grpSp>
          <p:nvGrpSpPr>
            <p:cNvPr id="8" name="组合 7"/>
            <p:cNvGrpSpPr/>
            <p:nvPr/>
          </p:nvGrpSpPr>
          <p:grpSpPr>
            <a:xfrm>
              <a:off x="-455387" y="5179409"/>
              <a:ext cx="7848872" cy="499785"/>
              <a:chOff x="-539567" y="5813394"/>
              <a:chExt cx="8549038" cy="654456"/>
            </a:xfrm>
          </p:grpSpPr>
          <p:sp>
            <p:nvSpPr>
              <p:cNvPr id="10"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2.6 </a:t>
                </a:r>
                <a:r>
                  <a:rPr lang="zh-CN" altLang="en-US" sz="3600" b="1" dirty="0">
                    <a:latin typeface="Times New Roman" panose="02020603050405020304" pitchFamily="18" charset="0"/>
                    <a:ea typeface="黑体" panose="02010609060101010101" pitchFamily="49" charset="-122"/>
                  </a:rPr>
                  <a:t>复杂数据结构</a:t>
                </a:r>
              </a:p>
            </p:txBody>
          </p:sp>
        </p:gr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4" name="矩形 3"/>
          <p:cNvSpPr/>
          <p:nvPr/>
        </p:nvSpPr>
        <p:spPr>
          <a:xfrm>
            <a:off x="288032" y="1302602"/>
            <a:ext cx="4572000" cy="646331"/>
          </a:xfrm>
          <a:prstGeom prst="rect">
            <a:avLst/>
          </a:prstGeom>
        </p:spPr>
        <p:txBody>
          <a:bodyPr>
            <a:spAutoFit/>
          </a:bodyPr>
          <a:lstStyle/>
          <a:p>
            <a:pPr marL="0" indent="0">
              <a:buSzPct val="90000"/>
              <a:buNone/>
            </a:pPr>
            <a:r>
              <a:rPr lang="zh-CN" altLang="en-US" dirty="0">
                <a:latin typeface="Consolas" panose="020B0609020204030204" charset="0"/>
              </a:rPr>
              <a:t> </a:t>
            </a:r>
            <a:r>
              <a:rPr lang="zh-CN" altLang="en-US" dirty="0">
                <a:solidFill>
                  <a:srgbClr val="0000FF"/>
                </a:solidFill>
                <a:latin typeface="Consolas" panose="020B0609020204030204" charset="0"/>
              </a:rPr>
              <a:t>def</a:t>
            </a:r>
            <a:r>
              <a:rPr lang="zh-CN" altLang="en-US" dirty="0">
                <a:latin typeface="Consolas" panose="020B0609020204030204" charset="0"/>
              </a:rPr>
              <a:t> show(self):</a:t>
            </a:r>
          </a:p>
          <a:p>
            <a:pPr marL="0" indent="0">
              <a:buSzPct val="90000"/>
              <a:buNone/>
            </a:pPr>
            <a:r>
              <a:rPr lang="zh-CN" altLang="en-US" dirty="0">
                <a:latin typeface="Consolas" panose="020B0609020204030204" charset="0"/>
              </a:rPr>
              <a:t>        </a:t>
            </a:r>
            <a:r>
              <a:rPr lang="zh-CN" altLang="en-US" dirty="0">
                <a:solidFill>
                  <a:srgbClr val="0000FF"/>
                </a:solidFill>
                <a:latin typeface="Consolas" panose="020B0609020204030204" charset="0"/>
              </a:rPr>
              <a:t>print</a:t>
            </a:r>
            <a:r>
              <a:rPr lang="zh-CN" altLang="en-US" dirty="0">
                <a:latin typeface="Consolas" panose="020B0609020204030204" charset="0"/>
              </a:rPr>
              <a:t>(self.__data)</a:t>
            </a:r>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6130">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6130">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6130">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6130">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6130">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6130">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6130">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6130">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0" grpId="0" build="p"/>
      <p:bldP spid="6" grpId="0"/>
      <p:bldP spid="4"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文本占位符 121858"/>
          <p:cNvSpPr>
            <a:spLocks noGrp="1"/>
          </p:cNvSpPr>
          <p:nvPr>
            <p:ph idx="1"/>
          </p:nvPr>
        </p:nvSpPr>
        <p:spPr>
          <a:xfrm>
            <a:off x="925648" y="1441646"/>
            <a:ext cx="8229600" cy="4678451"/>
          </a:xfrm>
        </p:spPr>
        <p:txBody>
          <a:bodyPr anchor="t"/>
          <a:lstStyle/>
          <a:p>
            <a:pPr>
              <a:buSzPct val="90000"/>
              <a:buNone/>
            </a:pPr>
            <a:r>
              <a:rPr lang="en-US" altLang="zh-CN" sz="1600" dirty="0">
                <a:solidFill>
                  <a:srgbClr val="0000FF"/>
                </a:solidFill>
                <a:latin typeface="Consolas" panose="020B0609020204030204" charset="0"/>
              </a:rPr>
              <a:t>def</a:t>
            </a:r>
            <a:r>
              <a:rPr lang="en-US" altLang="zh-CN" sz="1600" dirty="0">
                <a:latin typeface="Consolas" panose="020B0609020204030204" charset="0"/>
              </a:rPr>
              <a:t> searchPath(graph, start, end):</a:t>
            </a:r>
          </a:p>
          <a:p>
            <a:pPr>
              <a:buSzPct val="90000"/>
              <a:buNone/>
            </a:pPr>
            <a:r>
              <a:rPr lang="en-US" altLang="zh-CN" sz="1600" dirty="0">
                <a:latin typeface="Consolas" panose="020B0609020204030204" charset="0"/>
              </a:rPr>
              <a:t>    results = []</a:t>
            </a:r>
          </a:p>
          <a:p>
            <a:pPr>
              <a:buSzPct val="90000"/>
              <a:buNone/>
            </a:pPr>
            <a:r>
              <a:rPr lang="en-US" altLang="zh-CN" sz="1600" dirty="0">
                <a:latin typeface="Consolas" panose="020B0609020204030204" charset="0"/>
              </a:rPr>
              <a:t>    __generatePath(graph, [start], end, results)</a:t>
            </a:r>
          </a:p>
          <a:p>
            <a:pPr>
              <a:buSzPct val="90000"/>
              <a:buNone/>
            </a:pPr>
            <a:r>
              <a:rPr lang="en-US" altLang="zh-CN" sz="1600" dirty="0">
                <a:latin typeface="Consolas" panose="020B0609020204030204" charset="0"/>
              </a:rPr>
              <a:t>    results.sort(key = lambda x:len(x))</a:t>
            </a:r>
          </a:p>
          <a:p>
            <a:pPr>
              <a:buSzPct val="90000"/>
              <a:buNone/>
            </a:pPr>
            <a:r>
              <a:rPr lang="en-US" altLang="zh-CN" sz="1600" dirty="0">
                <a:latin typeface="Consolas" panose="020B0609020204030204" charset="0"/>
              </a:rPr>
              <a:t>    return results</a:t>
            </a:r>
          </a:p>
          <a:p>
            <a:pPr>
              <a:buSzPct val="90000"/>
              <a:buNone/>
            </a:pPr>
            <a:endParaRPr lang="en-US" altLang="zh-CN" sz="1600" dirty="0">
              <a:latin typeface="Consolas" panose="020B0609020204030204" charset="0"/>
            </a:endParaRPr>
          </a:p>
          <a:p>
            <a:pPr>
              <a:buSzPct val="90000"/>
              <a:buNone/>
            </a:pPr>
            <a:r>
              <a:rPr lang="en-US" altLang="zh-CN" sz="1600" dirty="0">
                <a:solidFill>
                  <a:srgbClr val="0000FF"/>
                </a:solidFill>
                <a:latin typeface="Consolas" panose="020B0609020204030204" charset="0"/>
              </a:rPr>
              <a:t>def</a:t>
            </a:r>
            <a:r>
              <a:rPr lang="en-US" altLang="zh-CN" sz="1600" dirty="0">
                <a:latin typeface="Consolas" panose="020B0609020204030204" charset="0"/>
              </a:rPr>
              <a:t> __generatePath(graph, path, end, results):</a:t>
            </a:r>
          </a:p>
          <a:p>
            <a:pPr>
              <a:buSzPct val="90000"/>
              <a:buNone/>
            </a:pPr>
            <a:r>
              <a:rPr lang="en-US" altLang="zh-CN" sz="1600" dirty="0">
                <a:latin typeface="Consolas" panose="020B0609020204030204" charset="0"/>
              </a:rPr>
              <a:t>    current = path[-1]</a:t>
            </a:r>
          </a:p>
          <a:p>
            <a:pPr>
              <a:buSzPct val="90000"/>
              <a:buNone/>
            </a:pPr>
            <a:r>
              <a:rPr lang="en-US" altLang="zh-CN" sz="1600" dirty="0">
                <a:latin typeface="Consolas" panose="020B0609020204030204" charset="0"/>
              </a:rPr>
              <a:t>    </a:t>
            </a:r>
            <a:r>
              <a:rPr lang="en-US" altLang="zh-CN" sz="1600" dirty="0">
                <a:solidFill>
                  <a:srgbClr val="0000FF"/>
                </a:solidFill>
                <a:latin typeface="Consolas" panose="020B0609020204030204" charset="0"/>
              </a:rPr>
              <a:t>if</a:t>
            </a:r>
            <a:r>
              <a:rPr lang="en-US" altLang="zh-CN" sz="1600" dirty="0">
                <a:latin typeface="Consolas" panose="020B0609020204030204" charset="0"/>
              </a:rPr>
              <a:t> current == end:</a:t>
            </a:r>
          </a:p>
          <a:p>
            <a:pPr>
              <a:buSzPct val="90000"/>
              <a:buNone/>
            </a:pPr>
            <a:r>
              <a:rPr lang="en-US" altLang="zh-CN" sz="1600" dirty="0">
                <a:latin typeface="Consolas" panose="020B0609020204030204" charset="0"/>
              </a:rPr>
              <a:t>        results.append(path)</a:t>
            </a:r>
          </a:p>
          <a:p>
            <a:pPr>
              <a:buSzPct val="90000"/>
              <a:buNone/>
            </a:pPr>
            <a:r>
              <a:rPr lang="en-US" altLang="zh-CN" sz="1600" dirty="0">
                <a:latin typeface="Consolas" panose="020B0609020204030204" charset="0"/>
              </a:rPr>
              <a:t>    </a:t>
            </a:r>
            <a:r>
              <a:rPr lang="en-US" altLang="zh-CN" sz="1600" dirty="0">
                <a:solidFill>
                  <a:srgbClr val="0000FF"/>
                </a:solidFill>
                <a:latin typeface="Consolas" panose="020B0609020204030204" charset="0"/>
              </a:rPr>
              <a:t>else</a:t>
            </a:r>
            <a:r>
              <a:rPr lang="en-US" altLang="zh-CN" sz="1600" dirty="0">
                <a:latin typeface="Consolas" panose="020B0609020204030204" charset="0"/>
              </a:rPr>
              <a:t>:</a:t>
            </a:r>
          </a:p>
          <a:p>
            <a:pPr>
              <a:buSzPct val="90000"/>
              <a:buNone/>
            </a:pPr>
            <a:r>
              <a:rPr lang="en-US" altLang="zh-CN" sz="1600" dirty="0">
                <a:latin typeface="Consolas" panose="020B0609020204030204" charset="0"/>
              </a:rPr>
              <a:t>        </a:t>
            </a:r>
            <a:r>
              <a:rPr lang="en-US" altLang="zh-CN" sz="1600" dirty="0">
                <a:solidFill>
                  <a:srgbClr val="0000FF"/>
                </a:solidFill>
                <a:latin typeface="Consolas" panose="020B0609020204030204" charset="0"/>
              </a:rPr>
              <a:t>for</a:t>
            </a:r>
            <a:r>
              <a:rPr lang="en-US" altLang="zh-CN" sz="1600" dirty="0">
                <a:latin typeface="Consolas" panose="020B0609020204030204" charset="0"/>
              </a:rPr>
              <a:t> n in graph[current]:</a:t>
            </a:r>
          </a:p>
          <a:p>
            <a:pPr>
              <a:buSzPct val="90000"/>
              <a:buNone/>
            </a:pPr>
            <a:r>
              <a:rPr lang="en-US" altLang="zh-CN" sz="1600" dirty="0">
                <a:latin typeface="Consolas" panose="020B0609020204030204" charset="0"/>
              </a:rPr>
              <a:t>            </a:t>
            </a:r>
            <a:r>
              <a:rPr lang="en-US" altLang="zh-CN" sz="1600" dirty="0">
                <a:solidFill>
                  <a:srgbClr val="0000FF"/>
                </a:solidFill>
                <a:latin typeface="Consolas" panose="020B0609020204030204" charset="0"/>
              </a:rPr>
              <a:t>if</a:t>
            </a:r>
            <a:r>
              <a:rPr lang="en-US" altLang="zh-CN" sz="1600" dirty="0">
                <a:latin typeface="Consolas" panose="020B0609020204030204" charset="0"/>
              </a:rPr>
              <a:t> n not in path:</a:t>
            </a:r>
          </a:p>
          <a:p>
            <a:pPr>
              <a:buSzPct val="90000"/>
              <a:buNone/>
            </a:pPr>
            <a:r>
              <a:rPr lang="en-US" altLang="zh-CN" sz="1600" dirty="0">
                <a:latin typeface="Consolas" panose="020B0609020204030204" charset="0"/>
              </a:rPr>
              <a:t>                #path.append(n)</a:t>
            </a:r>
          </a:p>
          <a:p>
            <a:pPr>
              <a:buSzPct val="90000"/>
              <a:buNone/>
            </a:pPr>
            <a:r>
              <a:rPr lang="en-US" altLang="zh-CN" sz="1600" dirty="0">
                <a:latin typeface="Consolas" panose="020B0609020204030204" charset="0"/>
              </a:rPr>
              <a:t>                __generatePath(graph, path + [n], end, results)</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97</a:t>
            </a:fld>
            <a:endParaRPr lang="zh-CN" altLang="en-US" dirty="0"/>
          </a:p>
        </p:txBody>
      </p:sp>
      <p:grpSp>
        <p:nvGrpSpPr>
          <p:cNvPr id="6" name="组合 5"/>
          <p:cNvGrpSpPr/>
          <p:nvPr/>
        </p:nvGrpSpPr>
        <p:grpSpPr>
          <a:xfrm>
            <a:off x="-900608" y="118393"/>
            <a:ext cx="8064896" cy="665353"/>
            <a:chOff x="-455387" y="5179409"/>
            <a:chExt cx="7848872" cy="499785"/>
          </a:xfrm>
        </p:grpSpPr>
        <p:grpSp>
          <p:nvGrpSpPr>
            <p:cNvPr id="7" name="组合 6"/>
            <p:cNvGrpSpPr/>
            <p:nvPr/>
          </p:nvGrpSpPr>
          <p:grpSpPr>
            <a:xfrm>
              <a:off x="-455387" y="5179409"/>
              <a:ext cx="7848872" cy="499785"/>
              <a:chOff x="-539567" y="5813394"/>
              <a:chExt cx="8549038" cy="654456"/>
            </a:xfrm>
          </p:grpSpPr>
          <p:sp>
            <p:nvSpPr>
              <p:cNvPr id="9"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2.6 </a:t>
                </a:r>
                <a:r>
                  <a:rPr lang="zh-CN" altLang="en-US" sz="3600" b="1" dirty="0">
                    <a:latin typeface="Times New Roman" panose="02020603050405020304" pitchFamily="18" charset="0"/>
                    <a:ea typeface="黑体" panose="02010609060101010101" pitchFamily="49" charset="-122"/>
                  </a:rPr>
                  <a:t>复杂数据结构</a:t>
                </a: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1" name="标题 109569"/>
          <p:cNvSpPr txBox="1"/>
          <p:nvPr/>
        </p:nvSpPr>
        <p:spPr bwMode="auto">
          <a:xfrm>
            <a:off x="467042" y="952746"/>
            <a:ext cx="9124315" cy="486534"/>
          </a:xfrm>
          <a:prstGeom prst="rect">
            <a:avLst/>
          </a:prstGeom>
          <a:noFill/>
          <a:ln w="9525">
            <a:noFill/>
            <a:miter lim="800000"/>
          </a:ln>
        </p:spPr>
        <p:txBody>
          <a:bodyPr vert="horz" wrap="square" lIns="91440" tIns="45720" rIns="91440" bIns="46800" numCol="1" anchor="ctr" anchorCtr="0" compatLnSpc="1">
            <a:normAutofit/>
          </a:bodyPr>
          <a:lstStyle>
            <a:lvl1pPr algn="l" rtl="0" fontAlgn="base">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noProof="1">
                <a:sym typeface="+mn-ea"/>
              </a:rPr>
              <a:t>有向图</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Directed Graph</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817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817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817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817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817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817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817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8178">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8178">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8178">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8178">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8178">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8178">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8178">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内容占位符 2"/>
          <p:cNvSpPr>
            <a:spLocks noGrp="1"/>
          </p:cNvSpPr>
          <p:nvPr>
            <p:ph idx="1"/>
          </p:nvPr>
        </p:nvSpPr>
        <p:spPr>
          <a:xfrm>
            <a:off x="929525" y="1470674"/>
            <a:ext cx="8229600" cy="4678451"/>
          </a:xfrm>
        </p:spPr>
        <p:txBody>
          <a:bodyPr anchor="t"/>
          <a:lstStyle/>
          <a:p>
            <a:pPr marL="0" indent="0">
              <a:buSzPct val="90000"/>
              <a:buNone/>
            </a:pPr>
            <a:r>
              <a:rPr lang="zh-CN" altLang="en-US" sz="1400" dirty="0">
                <a:solidFill>
                  <a:srgbClr val="0000FF"/>
                </a:solidFill>
                <a:latin typeface="Consolas" panose="020B0609020204030204" charset="0"/>
              </a:rPr>
              <a:t>def</a:t>
            </a:r>
            <a:r>
              <a:rPr lang="zh-CN" altLang="en-US" sz="1400" dirty="0">
                <a:latin typeface="Consolas" panose="020B0609020204030204" charset="0"/>
              </a:rPr>
              <a:t> showPath(results):</a:t>
            </a:r>
          </a:p>
          <a:p>
            <a:pPr marL="0" indent="0">
              <a:buSzPct val="90000"/>
              <a:buNone/>
            </a:pPr>
            <a:r>
              <a:rPr lang="zh-CN" altLang="en-US" sz="1400" dirty="0">
                <a:latin typeface="Consolas" panose="020B0609020204030204" charset="0"/>
              </a:rPr>
              <a:t>    print(</a:t>
            </a:r>
            <a:r>
              <a:rPr lang="en-US" altLang="zh-CN" sz="1400" dirty="0">
                <a:latin typeface="Consolas" panose="020B0609020204030204" charset="0"/>
              </a:rPr>
              <a:t>'</a:t>
            </a:r>
            <a:r>
              <a:rPr lang="zh-CN" altLang="en-US" sz="1400" dirty="0">
                <a:latin typeface="Consolas" panose="020B0609020204030204" charset="0"/>
              </a:rPr>
              <a:t>The path from </a:t>
            </a:r>
            <a:r>
              <a:rPr lang="en-US" altLang="zh-CN" sz="1400" dirty="0">
                <a:latin typeface="Consolas" panose="020B0609020204030204" charset="0"/>
              </a:rPr>
              <a:t>'</a:t>
            </a:r>
            <a:r>
              <a:rPr lang="zh-CN" altLang="en-US" sz="1400" dirty="0">
                <a:latin typeface="Consolas" panose="020B0609020204030204" charset="0"/>
              </a:rPr>
              <a:t>,results[0][0], </a:t>
            </a:r>
            <a:r>
              <a:rPr lang="en-US" altLang="zh-CN" sz="1400" dirty="0">
                <a:latin typeface="Consolas" panose="020B0609020204030204" charset="0"/>
              </a:rPr>
              <a:t>'</a:t>
            </a:r>
            <a:r>
              <a:rPr lang="zh-CN" altLang="en-US" sz="1400" dirty="0">
                <a:latin typeface="Consolas" panose="020B0609020204030204" charset="0"/>
              </a:rPr>
              <a:t> to </a:t>
            </a:r>
            <a:r>
              <a:rPr lang="en-US" altLang="zh-CN" sz="1400" dirty="0">
                <a:latin typeface="Consolas" panose="020B0609020204030204" charset="0"/>
              </a:rPr>
              <a:t>'</a:t>
            </a:r>
            <a:r>
              <a:rPr lang="zh-CN" altLang="en-US" sz="1400" dirty="0">
                <a:latin typeface="Consolas" panose="020B0609020204030204" charset="0"/>
              </a:rPr>
              <a:t>,</a:t>
            </a:r>
          </a:p>
          <a:p>
            <a:pPr marL="0" indent="0">
              <a:buSzPct val="90000"/>
              <a:buNone/>
            </a:pPr>
            <a:r>
              <a:rPr lang="zh-CN" altLang="en-US" sz="1400" dirty="0">
                <a:latin typeface="Consolas" panose="020B0609020204030204" charset="0"/>
              </a:rPr>
              <a:t>          results[0][-1], </a:t>
            </a:r>
            <a:r>
              <a:rPr lang="en-US" altLang="zh-CN" sz="1400" dirty="0">
                <a:latin typeface="Consolas" panose="020B0609020204030204" charset="0"/>
              </a:rPr>
              <a:t>'</a:t>
            </a:r>
            <a:r>
              <a:rPr lang="zh-CN" altLang="en-US" sz="1400" dirty="0">
                <a:latin typeface="Consolas" panose="020B0609020204030204" charset="0"/>
              </a:rPr>
              <a:t> is:</a:t>
            </a:r>
            <a:r>
              <a:rPr lang="en-US" altLang="zh-CN" sz="1400" dirty="0">
                <a:latin typeface="Consolas" panose="020B0609020204030204" charset="0"/>
              </a:rPr>
              <a:t>'</a:t>
            </a:r>
            <a:r>
              <a:rPr lang="zh-CN" altLang="en-US" sz="1400" dirty="0">
                <a:latin typeface="Consolas" panose="020B0609020204030204" charset="0"/>
              </a:rPr>
              <a:t>)</a:t>
            </a:r>
          </a:p>
          <a:p>
            <a:pPr marL="0" indent="0">
              <a:buSzPct val="90000"/>
              <a:buNone/>
            </a:pPr>
            <a:r>
              <a:rPr lang="zh-CN" altLang="en-US" sz="1400" dirty="0">
                <a:latin typeface="Consolas" panose="020B0609020204030204" charset="0"/>
              </a:rPr>
              <a:t>    for path in results:</a:t>
            </a:r>
          </a:p>
          <a:p>
            <a:pPr marL="0" indent="0">
              <a:buSzPct val="90000"/>
              <a:buNone/>
            </a:pPr>
            <a:r>
              <a:rPr lang="zh-CN" altLang="en-US" sz="1400" dirty="0">
                <a:latin typeface="Consolas" panose="020B0609020204030204" charset="0"/>
              </a:rPr>
              <a:t>        print(path)</a:t>
            </a:r>
            <a:endParaRPr lang="en-US" altLang="zh-CN" sz="1400" dirty="0">
              <a:latin typeface="Consolas" panose="020B0609020204030204" charset="0"/>
            </a:endParaRPr>
          </a:p>
          <a:p>
            <a:pPr marL="0" indent="0">
              <a:buSzPct val="90000"/>
              <a:buNone/>
            </a:pPr>
            <a:endParaRPr lang="zh-CN" altLang="en-US" sz="1400" dirty="0">
              <a:latin typeface="Consolas" panose="020B0609020204030204" charset="0"/>
            </a:endParaRPr>
          </a:p>
          <a:p>
            <a:pPr marL="0" indent="0">
              <a:buSzPct val="90000"/>
              <a:buNone/>
            </a:pPr>
            <a:r>
              <a:rPr lang="zh-CN" altLang="en-US" sz="1400" dirty="0">
                <a:solidFill>
                  <a:srgbClr val="0000FF"/>
                </a:solidFill>
                <a:latin typeface="Consolas" panose="020B0609020204030204" charset="0"/>
              </a:rPr>
              <a:t>if</a:t>
            </a:r>
            <a:r>
              <a:rPr lang="zh-CN" altLang="en-US" sz="1400" dirty="0">
                <a:latin typeface="Consolas" panose="020B0609020204030204" charset="0"/>
              </a:rPr>
              <a:t> __name__ == </a:t>
            </a:r>
            <a:r>
              <a:rPr lang="en-US" altLang="zh-CN" sz="1400" dirty="0">
                <a:latin typeface="Consolas" panose="020B0609020204030204" charset="0"/>
              </a:rPr>
              <a:t>'</a:t>
            </a:r>
            <a:r>
              <a:rPr lang="zh-CN" altLang="en-US" sz="1400" dirty="0">
                <a:latin typeface="Consolas" panose="020B0609020204030204" charset="0"/>
              </a:rPr>
              <a:t>__main__</a:t>
            </a:r>
            <a:r>
              <a:rPr lang="en-US" altLang="zh-CN" sz="1400" dirty="0">
                <a:latin typeface="Consolas" panose="020B0609020204030204" charset="0"/>
              </a:rPr>
              <a:t>'</a:t>
            </a:r>
            <a:r>
              <a:rPr lang="zh-CN" altLang="en-US" sz="1400" dirty="0">
                <a:latin typeface="Consolas" panose="020B0609020204030204" charset="0"/>
              </a:rPr>
              <a:t>:</a:t>
            </a:r>
          </a:p>
          <a:p>
            <a:pPr marL="0" indent="0">
              <a:buSzPct val="90000"/>
              <a:buNone/>
            </a:pPr>
            <a:r>
              <a:rPr lang="zh-CN" altLang="en-US" sz="1400" dirty="0">
                <a:latin typeface="Consolas" panose="020B0609020204030204" charset="0"/>
              </a:rPr>
              <a:t>    graph = {</a:t>
            </a:r>
            <a:r>
              <a:rPr lang="en-US" altLang="zh-CN" sz="1400" dirty="0">
                <a:latin typeface="Consolas" panose="020B0609020204030204" charset="0"/>
              </a:rPr>
              <a:t>'</a:t>
            </a:r>
            <a:r>
              <a:rPr lang="zh-CN" altLang="en-US" sz="1400" dirty="0">
                <a:latin typeface="Consolas" panose="020B0609020204030204" charset="0"/>
              </a:rPr>
              <a:t>A</a:t>
            </a:r>
            <a:r>
              <a:rPr lang="en-US" altLang="zh-CN" sz="1400" dirty="0">
                <a:latin typeface="Consolas" panose="020B0609020204030204" charset="0"/>
              </a:rPr>
              <a:t>'</a:t>
            </a:r>
            <a:r>
              <a:rPr lang="zh-CN" altLang="en-US" sz="1400" dirty="0">
                <a:latin typeface="Consolas" panose="020B0609020204030204" charset="0"/>
              </a:rPr>
              <a:t>:[</a:t>
            </a:r>
            <a:r>
              <a:rPr lang="en-US" altLang="zh-CN" sz="1400" dirty="0">
                <a:latin typeface="Consolas" panose="020B0609020204030204" charset="0"/>
              </a:rPr>
              <a:t>'</a:t>
            </a:r>
            <a:r>
              <a:rPr lang="zh-CN" altLang="en-US" sz="1400" dirty="0">
                <a:latin typeface="Consolas" panose="020B0609020204030204" charset="0"/>
              </a:rPr>
              <a:t>B</a:t>
            </a:r>
            <a:r>
              <a:rPr lang="en-US" altLang="zh-CN" sz="1400" dirty="0">
                <a:latin typeface="Consolas" panose="020B0609020204030204" charset="0"/>
              </a:rPr>
              <a:t>'</a:t>
            </a:r>
            <a:r>
              <a:rPr lang="zh-CN" altLang="en-US" sz="1400" dirty="0">
                <a:latin typeface="Consolas" panose="020B0609020204030204" charset="0"/>
              </a:rPr>
              <a:t>, </a:t>
            </a:r>
            <a:r>
              <a:rPr lang="en-US" altLang="zh-CN" sz="1400" dirty="0">
                <a:latin typeface="Consolas" panose="020B0609020204030204" charset="0"/>
              </a:rPr>
              <a:t>'</a:t>
            </a:r>
            <a:r>
              <a:rPr lang="zh-CN" altLang="en-US" sz="1400" dirty="0">
                <a:latin typeface="Consolas" panose="020B0609020204030204" charset="0"/>
              </a:rPr>
              <a:t>C</a:t>
            </a:r>
            <a:r>
              <a:rPr lang="en-US" altLang="zh-CN" sz="1400" dirty="0">
                <a:latin typeface="Consolas" panose="020B0609020204030204" charset="0"/>
              </a:rPr>
              <a:t>'</a:t>
            </a:r>
            <a:r>
              <a:rPr lang="zh-CN" altLang="en-US" sz="1400" dirty="0">
                <a:latin typeface="Consolas" panose="020B0609020204030204" charset="0"/>
              </a:rPr>
              <a:t>, </a:t>
            </a:r>
            <a:r>
              <a:rPr lang="en-US" altLang="zh-CN" sz="1400" dirty="0">
                <a:latin typeface="Consolas" panose="020B0609020204030204" charset="0"/>
              </a:rPr>
              <a:t>'</a:t>
            </a:r>
            <a:r>
              <a:rPr lang="zh-CN" altLang="en-US" sz="1400" dirty="0">
                <a:latin typeface="Consolas" panose="020B0609020204030204" charset="0"/>
              </a:rPr>
              <a:t>D</a:t>
            </a:r>
            <a:r>
              <a:rPr lang="en-US" altLang="zh-CN" sz="1400" dirty="0">
                <a:latin typeface="Consolas" panose="020B0609020204030204" charset="0"/>
              </a:rPr>
              <a:t>'</a:t>
            </a:r>
            <a:r>
              <a:rPr lang="zh-CN" altLang="en-US" sz="1400" dirty="0">
                <a:latin typeface="Consolas" panose="020B0609020204030204" charset="0"/>
              </a:rPr>
              <a:t>],</a:t>
            </a:r>
          </a:p>
          <a:p>
            <a:pPr marL="0" indent="0">
              <a:buSzPct val="90000"/>
              <a:buNone/>
            </a:pPr>
            <a:r>
              <a:rPr lang="zh-CN" altLang="en-US" sz="1400" dirty="0">
                <a:latin typeface="Consolas" panose="020B0609020204030204" charset="0"/>
              </a:rPr>
              <a:t>                  </a:t>
            </a:r>
            <a:r>
              <a:rPr lang="en-US" altLang="zh-CN" sz="1400" dirty="0">
                <a:latin typeface="Consolas" panose="020B0609020204030204" charset="0"/>
              </a:rPr>
              <a:t>'</a:t>
            </a:r>
            <a:r>
              <a:rPr lang="zh-CN" altLang="en-US" sz="1400" dirty="0">
                <a:latin typeface="Consolas" panose="020B0609020204030204" charset="0"/>
              </a:rPr>
              <a:t>B</a:t>
            </a:r>
            <a:r>
              <a:rPr lang="en-US" altLang="zh-CN" sz="1400" dirty="0">
                <a:latin typeface="Consolas" panose="020B0609020204030204" charset="0"/>
              </a:rPr>
              <a:t>'</a:t>
            </a:r>
            <a:r>
              <a:rPr lang="zh-CN" altLang="en-US" sz="1400" dirty="0">
                <a:latin typeface="Consolas" panose="020B0609020204030204" charset="0"/>
              </a:rPr>
              <a:t>:[</a:t>
            </a:r>
            <a:r>
              <a:rPr lang="en-US" altLang="zh-CN" sz="1400" dirty="0">
                <a:latin typeface="Consolas" panose="020B0609020204030204" charset="0"/>
              </a:rPr>
              <a:t>'</a:t>
            </a:r>
            <a:r>
              <a:rPr lang="zh-CN" altLang="en-US" sz="1400" dirty="0">
                <a:latin typeface="Consolas" panose="020B0609020204030204" charset="0"/>
              </a:rPr>
              <a:t>E</a:t>
            </a:r>
            <a:r>
              <a:rPr lang="en-US" altLang="zh-CN" sz="1400" dirty="0">
                <a:latin typeface="Consolas" panose="020B0609020204030204" charset="0"/>
              </a:rPr>
              <a:t>'</a:t>
            </a:r>
            <a:r>
              <a:rPr lang="zh-CN" altLang="en-US" sz="1400" dirty="0">
                <a:latin typeface="Consolas" panose="020B0609020204030204" charset="0"/>
              </a:rPr>
              <a:t>],</a:t>
            </a:r>
          </a:p>
          <a:p>
            <a:pPr marL="0" indent="0">
              <a:buSzPct val="90000"/>
              <a:buNone/>
            </a:pPr>
            <a:r>
              <a:rPr lang="zh-CN" altLang="en-US" sz="1400" dirty="0">
                <a:latin typeface="Consolas" panose="020B0609020204030204" charset="0"/>
              </a:rPr>
              <a:t>                  </a:t>
            </a:r>
            <a:r>
              <a:rPr lang="en-US" altLang="zh-CN" sz="1400" dirty="0">
                <a:latin typeface="Consolas" panose="020B0609020204030204" charset="0"/>
              </a:rPr>
              <a:t>'</a:t>
            </a:r>
            <a:r>
              <a:rPr lang="zh-CN" altLang="en-US" sz="1400" dirty="0">
                <a:latin typeface="Consolas" panose="020B0609020204030204" charset="0"/>
              </a:rPr>
              <a:t>C</a:t>
            </a:r>
            <a:r>
              <a:rPr lang="en-US" altLang="zh-CN" sz="1400" dirty="0">
                <a:latin typeface="Consolas" panose="020B0609020204030204" charset="0"/>
              </a:rPr>
              <a:t>'</a:t>
            </a:r>
            <a:r>
              <a:rPr lang="zh-CN" altLang="en-US" sz="1400" dirty="0">
                <a:latin typeface="Consolas" panose="020B0609020204030204" charset="0"/>
              </a:rPr>
              <a:t>:[</a:t>
            </a:r>
            <a:r>
              <a:rPr lang="en-US" altLang="zh-CN" sz="1400" dirty="0">
                <a:latin typeface="Consolas" panose="020B0609020204030204" charset="0"/>
              </a:rPr>
              <a:t>'</a:t>
            </a:r>
            <a:r>
              <a:rPr lang="zh-CN" altLang="en-US" sz="1400" dirty="0">
                <a:latin typeface="Consolas" panose="020B0609020204030204" charset="0"/>
              </a:rPr>
              <a:t>D</a:t>
            </a:r>
            <a:r>
              <a:rPr lang="en-US" altLang="zh-CN" sz="1400" dirty="0">
                <a:latin typeface="Consolas" panose="020B0609020204030204" charset="0"/>
              </a:rPr>
              <a:t>'</a:t>
            </a:r>
            <a:r>
              <a:rPr lang="zh-CN" altLang="en-US" sz="1400" dirty="0">
                <a:latin typeface="Consolas" panose="020B0609020204030204" charset="0"/>
              </a:rPr>
              <a:t>, </a:t>
            </a:r>
            <a:r>
              <a:rPr lang="en-US" altLang="zh-CN" sz="1400" dirty="0">
                <a:latin typeface="Consolas" panose="020B0609020204030204" charset="0"/>
              </a:rPr>
              <a:t>'</a:t>
            </a:r>
            <a:r>
              <a:rPr lang="zh-CN" altLang="en-US" sz="1400" dirty="0">
                <a:latin typeface="Consolas" panose="020B0609020204030204" charset="0"/>
              </a:rPr>
              <a:t>F</a:t>
            </a:r>
            <a:r>
              <a:rPr lang="en-US" altLang="zh-CN" sz="1400" dirty="0">
                <a:latin typeface="Consolas" panose="020B0609020204030204" charset="0"/>
              </a:rPr>
              <a:t>'</a:t>
            </a:r>
            <a:r>
              <a:rPr lang="zh-CN" altLang="en-US" sz="1400" dirty="0">
                <a:latin typeface="Consolas" panose="020B0609020204030204" charset="0"/>
              </a:rPr>
              <a:t>],</a:t>
            </a:r>
          </a:p>
          <a:p>
            <a:pPr marL="0" indent="0">
              <a:buSzPct val="90000"/>
              <a:buNone/>
            </a:pPr>
            <a:r>
              <a:rPr lang="zh-CN" altLang="en-US" sz="1400" dirty="0">
                <a:latin typeface="Consolas" panose="020B0609020204030204" charset="0"/>
              </a:rPr>
              <a:t>                  </a:t>
            </a:r>
            <a:r>
              <a:rPr lang="en-US" altLang="zh-CN" sz="1400" dirty="0">
                <a:latin typeface="Consolas" panose="020B0609020204030204" charset="0"/>
              </a:rPr>
              <a:t>'</a:t>
            </a:r>
            <a:r>
              <a:rPr lang="zh-CN" altLang="en-US" sz="1400" dirty="0">
                <a:latin typeface="Consolas" panose="020B0609020204030204" charset="0"/>
              </a:rPr>
              <a:t>D</a:t>
            </a:r>
            <a:r>
              <a:rPr lang="en-US" altLang="zh-CN" sz="1400" dirty="0">
                <a:latin typeface="Consolas" panose="020B0609020204030204" charset="0"/>
              </a:rPr>
              <a:t>'</a:t>
            </a:r>
            <a:r>
              <a:rPr lang="zh-CN" altLang="en-US" sz="1400" dirty="0">
                <a:latin typeface="Consolas" panose="020B0609020204030204" charset="0"/>
              </a:rPr>
              <a:t>:[</a:t>
            </a:r>
            <a:r>
              <a:rPr lang="en-US" altLang="zh-CN" sz="1400" dirty="0">
                <a:latin typeface="Consolas" panose="020B0609020204030204" charset="0"/>
              </a:rPr>
              <a:t>'</a:t>
            </a:r>
            <a:r>
              <a:rPr lang="zh-CN" altLang="en-US" sz="1400" dirty="0">
                <a:latin typeface="Consolas" panose="020B0609020204030204" charset="0"/>
              </a:rPr>
              <a:t>B</a:t>
            </a:r>
            <a:r>
              <a:rPr lang="en-US" altLang="zh-CN" sz="1400" dirty="0">
                <a:latin typeface="Consolas" panose="020B0609020204030204" charset="0"/>
              </a:rPr>
              <a:t>'</a:t>
            </a:r>
            <a:r>
              <a:rPr lang="zh-CN" altLang="en-US" sz="1400" dirty="0">
                <a:latin typeface="Consolas" panose="020B0609020204030204" charset="0"/>
              </a:rPr>
              <a:t>, </a:t>
            </a:r>
            <a:r>
              <a:rPr lang="en-US" altLang="zh-CN" sz="1400" dirty="0">
                <a:latin typeface="Consolas" panose="020B0609020204030204" charset="0"/>
              </a:rPr>
              <a:t>'</a:t>
            </a:r>
            <a:r>
              <a:rPr lang="zh-CN" altLang="en-US" sz="1400" dirty="0">
                <a:latin typeface="Consolas" panose="020B0609020204030204" charset="0"/>
              </a:rPr>
              <a:t>E</a:t>
            </a:r>
            <a:r>
              <a:rPr lang="en-US" altLang="zh-CN" sz="1400" dirty="0">
                <a:latin typeface="Consolas" panose="020B0609020204030204" charset="0"/>
              </a:rPr>
              <a:t>'</a:t>
            </a:r>
            <a:r>
              <a:rPr lang="zh-CN" altLang="en-US" sz="1400" dirty="0">
                <a:latin typeface="Consolas" panose="020B0609020204030204" charset="0"/>
              </a:rPr>
              <a:t>, </a:t>
            </a:r>
            <a:r>
              <a:rPr lang="en-US" altLang="zh-CN" sz="1400" dirty="0">
                <a:latin typeface="Consolas" panose="020B0609020204030204" charset="0"/>
              </a:rPr>
              <a:t>'</a:t>
            </a:r>
            <a:r>
              <a:rPr lang="zh-CN" altLang="en-US" sz="1400" dirty="0">
                <a:latin typeface="Consolas" panose="020B0609020204030204" charset="0"/>
              </a:rPr>
              <a:t>G</a:t>
            </a:r>
            <a:r>
              <a:rPr lang="en-US" altLang="zh-CN" sz="1400" dirty="0">
                <a:latin typeface="Consolas" panose="020B0609020204030204" charset="0"/>
              </a:rPr>
              <a:t>'</a:t>
            </a:r>
            <a:r>
              <a:rPr lang="zh-CN" altLang="en-US" sz="1400" dirty="0">
                <a:latin typeface="Consolas" panose="020B0609020204030204" charset="0"/>
              </a:rPr>
              <a:t>],</a:t>
            </a:r>
          </a:p>
          <a:p>
            <a:pPr marL="0" indent="0">
              <a:buSzPct val="90000"/>
              <a:buNone/>
            </a:pPr>
            <a:r>
              <a:rPr lang="zh-CN" altLang="en-US" sz="1400" dirty="0">
                <a:latin typeface="Consolas" panose="020B0609020204030204" charset="0"/>
              </a:rPr>
              <a:t>                  </a:t>
            </a:r>
            <a:r>
              <a:rPr lang="en-US" altLang="zh-CN" sz="1400" dirty="0">
                <a:latin typeface="Consolas" panose="020B0609020204030204" charset="0"/>
              </a:rPr>
              <a:t>'</a:t>
            </a:r>
            <a:r>
              <a:rPr lang="zh-CN" altLang="en-US" sz="1400" dirty="0">
                <a:latin typeface="Consolas" panose="020B0609020204030204" charset="0"/>
              </a:rPr>
              <a:t>E</a:t>
            </a:r>
            <a:r>
              <a:rPr lang="en-US" altLang="zh-CN" sz="1400" dirty="0">
                <a:latin typeface="Consolas" panose="020B0609020204030204" charset="0"/>
              </a:rPr>
              <a:t>'</a:t>
            </a:r>
            <a:r>
              <a:rPr lang="zh-CN" altLang="en-US" sz="1400" dirty="0">
                <a:latin typeface="Consolas" panose="020B0609020204030204" charset="0"/>
              </a:rPr>
              <a:t>:[</a:t>
            </a:r>
            <a:r>
              <a:rPr lang="en-US" altLang="zh-CN" sz="1400" dirty="0">
                <a:latin typeface="Consolas" panose="020B0609020204030204" charset="0"/>
              </a:rPr>
              <a:t>'</a:t>
            </a:r>
            <a:r>
              <a:rPr lang="zh-CN" altLang="en-US" sz="1400" dirty="0">
                <a:latin typeface="Consolas" panose="020B0609020204030204" charset="0"/>
              </a:rPr>
              <a:t>D</a:t>
            </a:r>
            <a:r>
              <a:rPr lang="en-US" altLang="zh-CN" sz="1400" dirty="0">
                <a:latin typeface="Consolas" panose="020B0609020204030204" charset="0"/>
              </a:rPr>
              <a:t>'</a:t>
            </a:r>
            <a:r>
              <a:rPr lang="zh-CN" altLang="en-US" sz="1400" dirty="0">
                <a:latin typeface="Consolas" panose="020B0609020204030204" charset="0"/>
              </a:rPr>
              <a:t>],</a:t>
            </a:r>
          </a:p>
          <a:p>
            <a:pPr marL="0" indent="0">
              <a:buSzPct val="90000"/>
              <a:buNone/>
            </a:pPr>
            <a:r>
              <a:rPr lang="zh-CN" altLang="en-US" sz="1400" dirty="0">
                <a:latin typeface="Consolas" panose="020B0609020204030204" charset="0"/>
              </a:rPr>
              <a:t>                  </a:t>
            </a:r>
            <a:r>
              <a:rPr lang="en-US" altLang="zh-CN" sz="1400" dirty="0">
                <a:latin typeface="Consolas" panose="020B0609020204030204" charset="0"/>
              </a:rPr>
              <a:t>'</a:t>
            </a:r>
            <a:r>
              <a:rPr lang="zh-CN" altLang="en-US" sz="1400" dirty="0">
                <a:latin typeface="Consolas" panose="020B0609020204030204" charset="0"/>
              </a:rPr>
              <a:t>F</a:t>
            </a:r>
            <a:r>
              <a:rPr lang="en-US" altLang="zh-CN" sz="1400" dirty="0">
                <a:latin typeface="Consolas" panose="020B0609020204030204" charset="0"/>
              </a:rPr>
              <a:t>'</a:t>
            </a:r>
            <a:r>
              <a:rPr lang="zh-CN" altLang="en-US" sz="1400" dirty="0">
                <a:latin typeface="Consolas" panose="020B0609020204030204" charset="0"/>
              </a:rPr>
              <a:t>:[</a:t>
            </a:r>
            <a:r>
              <a:rPr lang="en-US" altLang="zh-CN" sz="1400" dirty="0">
                <a:latin typeface="Consolas" panose="020B0609020204030204" charset="0"/>
              </a:rPr>
              <a:t>'</a:t>
            </a:r>
            <a:r>
              <a:rPr lang="zh-CN" altLang="en-US" sz="1400" dirty="0">
                <a:latin typeface="Consolas" panose="020B0609020204030204" charset="0"/>
              </a:rPr>
              <a:t>D</a:t>
            </a:r>
            <a:r>
              <a:rPr lang="en-US" altLang="zh-CN" sz="1400" dirty="0">
                <a:latin typeface="Consolas" panose="020B0609020204030204" charset="0"/>
              </a:rPr>
              <a:t>'</a:t>
            </a:r>
            <a:r>
              <a:rPr lang="zh-CN" altLang="en-US" sz="1400" dirty="0">
                <a:latin typeface="Consolas" panose="020B0609020204030204" charset="0"/>
              </a:rPr>
              <a:t>, </a:t>
            </a:r>
            <a:r>
              <a:rPr lang="en-US" altLang="zh-CN" sz="1400" dirty="0">
                <a:latin typeface="Consolas" panose="020B0609020204030204" charset="0"/>
              </a:rPr>
              <a:t>'</a:t>
            </a:r>
            <a:r>
              <a:rPr lang="zh-CN" altLang="en-US" sz="1400" dirty="0">
                <a:latin typeface="Consolas" panose="020B0609020204030204" charset="0"/>
              </a:rPr>
              <a:t>G</a:t>
            </a:r>
            <a:r>
              <a:rPr lang="en-US" altLang="zh-CN" sz="1400" dirty="0">
                <a:latin typeface="Consolas" panose="020B0609020204030204" charset="0"/>
              </a:rPr>
              <a:t>'</a:t>
            </a:r>
            <a:r>
              <a:rPr lang="zh-CN" altLang="en-US" sz="1400" dirty="0">
                <a:latin typeface="Consolas" panose="020B0609020204030204" charset="0"/>
              </a:rPr>
              <a:t>],</a:t>
            </a:r>
          </a:p>
          <a:p>
            <a:pPr marL="0" indent="0">
              <a:buSzPct val="90000"/>
              <a:buNone/>
            </a:pPr>
            <a:r>
              <a:rPr lang="zh-CN" altLang="en-US" sz="1400" dirty="0">
                <a:latin typeface="Consolas" panose="020B0609020204030204" charset="0"/>
              </a:rPr>
              <a:t>                  </a:t>
            </a:r>
            <a:r>
              <a:rPr lang="en-US" altLang="zh-CN" sz="1400" dirty="0">
                <a:latin typeface="Consolas" panose="020B0609020204030204" charset="0"/>
              </a:rPr>
              <a:t>'</a:t>
            </a:r>
            <a:r>
              <a:rPr lang="zh-CN" altLang="en-US" sz="1400" dirty="0">
                <a:latin typeface="Consolas" panose="020B0609020204030204" charset="0"/>
              </a:rPr>
              <a:t>G</a:t>
            </a:r>
            <a:r>
              <a:rPr lang="en-US" altLang="zh-CN" sz="1400" dirty="0">
                <a:latin typeface="Consolas" panose="020B0609020204030204" charset="0"/>
              </a:rPr>
              <a:t>'</a:t>
            </a:r>
            <a:r>
              <a:rPr lang="zh-CN" altLang="en-US" sz="1400" dirty="0">
                <a:latin typeface="Consolas" panose="020B0609020204030204" charset="0"/>
              </a:rPr>
              <a:t>:[</a:t>
            </a:r>
            <a:r>
              <a:rPr lang="en-US" altLang="zh-CN" sz="1400" dirty="0">
                <a:latin typeface="Consolas" panose="020B0609020204030204" charset="0"/>
              </a:rPr>
              <a:t>'</a:t>
            </a:r>
            <a:r>
              <a:rPr lang="zh-CN" altLang="en-US" sz="1400" dirty="0">
                <a:latin typeface="Consolas" panose="020B0609020204030204" charset="0"/>
              </a:rPr>
              <a:t>E</a:t>
            </a:r>
            <a:r>
              <a:rPr lang="en-US" altLang="zh-CN" sz="1400" dirty="0">
                <a:latin typeface="Consolas" panose="020B0609020204030204" charset="0"/>
              </a:rPr>
              <a:t>'</a:t>
            </a:r>
            <a:r>
              <a:rPr lang="zh-CN" altLang="en-US" sz="1400" dirty="0">
                <a:latin typeface="Consolas" panose="020B0609020204030204" charset="0"/>
              </a:rPr>
              <a:t>]}</a:t>
            </a:r>
          </a:p>
          <a:p>
            <a:pPr marL="0" indent="0">
              <a:buSzPct val="90000"/>
              <a:buNone/>
            </a:pPr>
            <a:r>
              <a:rPr lang="zh-CN" altLang="en-US" sz="1400" dirty="0">
                <a:latin typeface="Consolas" panose="020B0609020204030204" charset="0"/>
              </a:rPr>
              <a:t>    r1 = searchPath(graph, </a:t>
            </a:r>
            <a:r>
              <a:rPr lang="en-US" altLang="zh-CN" sz="1400" dirty="0">
                <a:latin typeface="Consolas" panose="020B0609020204030204" charset="0"/>
              </a:rPr>
              <a:t>'</a:t>
            </a:r>
            <a:r>
              <a:rPr lang="zh-CN" altLang="en-US" sz="1400" dirty="0">
                <a:latin typeface="Consolas" panose="020B0609020204030204" charset="0"/>
              </a:rPr>
              <a:t>A</a:t>
            </a:r>
            <a:r>
              <a:rPr lang="en-US" altLang="zh-CN" sz="1400" dirty="0">
                <a:latin typeface="Consolas" panose="020B0609020204030204" charset="0"/>
              </a:rPr>
              <a:t>'</a:t>
            </a:r>
            <a:r>
              <a:rPr lang="zh-CN" altLang="en-US" sz="1400" dirty="0">
                <a:latin typeface="Consolas" panose="020B0609020204030204" charset="0"/>
              </a:rPr>
              <a:t>, </a:t>
            </a:r>
            <a:r>
              <a:rPr lang="en-US" altLang="zh-CN" sz="1400" dirty="0">
                <a:latin typeface="Consolas" panose="020B0609020204030204" charset="0"/>
              </a:rPr>
              <a:t>'</a:t>
            </a:r>
            <a:r>
              <a:rPr lang="zh-CN" altLang="en-US" sz="1400" dirty="0">
                <a:latin typeface="Consolas" panose="020B0609020204030204" charset="0"/>
              </a:rPr>
              <a:t>D</a:t>
            </a:r>
            <a:r>
              <a:rPr lang="en-US" altLang="zh-CN" sz="1400" dirty="0">
                <a:latin typeface="Consolas" panose="020B0609020204030204" charset="0"/>
              </a:rPr>
              <a:t>'</a:t>
            </a:r>
            <a:r>
              <a:rPr lang="zh-CN" altLang="en-US" sz="1400" dirty="0">
                <a:latin typeface="Consolas" panose="020B0609020204030204" charset="0"/>
              </a:rPr>
              <a:t>)</a:t>
            </a:r>
          </a:p>
          <a:p>
            <a:pPr marL="0" indent="0">
              <a:buSzPct val="90000"/>
              <a:buNone/>
            </a:pPr>
            <a:r>
              <a:rPr lang="zh-CN" altLang="en-US" sz="1400" dirty="0">
                <a:latin typeface="Consolas" panose="020B0609020204030204" charset="0"/>
              </a:rPr>
              <a:t>    showPath(r1)</a:t>
            </a:r>
          </a:p>
          <a:p>
            <a:pPr marL="0" indent="0">
              <a:buSzPct val="90000"/>
              <a:buNone/>
            </a:pPr>
            <a:r>
              <a:rPr lang="zh-CN" altLang="en-US" sz="1400" dirty="0">
                <a:latin typeface="Consolas" panose="020B0609020204030204" charset="0"/>
              </a:rPr>
              <a:t>    r2 = searchPath(graph, </a:t>
            </a:r>
            <a:r>
              <a:rPr lang="en-US" altLang="zh-CN" sz="1400" dirty="0">
                <a:latin typeface="Consolas" panose="020B0609020204030204" charset="0"/>
              </a:rPr>
              <a:t>'</a:t>
            </a:r>
            <a:r>
              <a:rPr lang="zh-CN" altLang="en-US" sz="1400" dirty="0">
                <a:latin typeface="Consolas" panose="020B0609020204030204" charset="0"/>
              </a:rPr>
              <a:t>A</a:t>
            </a:r>
            <a:r>
              <a:rPr lang="en-US" altLang="zh-CN" sz="1400" dirty="0">
                <a:latin typeface="Consolas" panose="020B0609020204030204" charset="0"/>
              </a:rPr>
              <a:t>'</a:t>
            </a:r>
            <a:r>
              <a:rPr lang="zh-CN" altLang="en-US" sz="1400" dirty="0">
                <a:latin typeface="Consolas" panose="020B0609020204030204" charset="0"/>
              </a:rPr>
              <a:t>, </a:t>
            </a:r>
            <a:r>
              <a:rPr lang="en-US" altLang="zh-CN" sz="1400" dirty="0">
                <a:latin typeface="Consolas" panose="020B0609020204030204" charset="0"/>
              </a:rPr>
              <a:t>'</a:t>
            </a:r>
            <a:r>
              <a:rPr lang="zh-CN" altLang="en-US" sz="1400" dirty="0">
                <a:latin typeface="Consolas" panose="020B0609020204030204" charset="0"/>
              </a:rPr>
              <a:t>E</a:t>
            </a:r>
            <a:r>
              <a:rPr lang="en-US" altLang="zh-CN" sz="1400" dirty="0">
                <a:latin typeface="Consolas" panose="020B0609020204030204" charset="0"/>
              </a:rPr>
              <a:t>'</a:t>
            </a:r>
            <a:r>
              <a:rPr lang="zh-CN" altLang="en-US" sz="1400" dirty="0">
                <a:latin typeface="Consolas" panose="020B0609020204030204" charset="0"/>
              </a:rPr>
              <a:t>)</a:t>
            </a:r>
          </a:p>
          <a:p>
            <a:pPr marL="0" indent="0">
              <a:buSzPct val="90000"/>
              <a:buNone/>
            </a:pPr>
            <a:r>
              <a:rPr lang="zh-CN" altLang="en-US" sz="1400" dirty="0">
                <a:latin typeface="Consolas" panose="020B0609020204030204" charset="0"/>
              </a:rPr>
              <a:t>    showPath(r2)</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98</a:t>
            </a:fld>
            <a:endParaRPr lang="zh-CN" altLang="en-US" dirty="0"/>
          </a:p>
        </p:txBody>
      </p:sp>
      <p:grpSp>
        <p:nvGrpSpPr>
          <p:cNvPr id="6" name="组合 5"/>
          <p:cNvGrpSpPr/>
          <p:nvPr/>
        </p:nvGrpSpPr>
        <p:grpSpPr>
          <a:xfrm>
            <a:off x="-900608" y="118393"/>
            <a:ext cx="8064896" cy="665353"/>
            <a:chOff x="-455387" y="5179409"/>
            <a:chExt cx="7848872" cy="499785"/>
          </a:xfrm>
        </p:grpSpPr>
        <p:grpSp>
          <p:nvGrpSpPr>
            <p:cNvPr id="7" name="组合 6"/>
            <p:cNvGrpSpPr/>
            <p:nvPr/>
          </p:nvGrpSpPr>
          <p:grpSpPr>
            <a:xfrm>
              <a:off x="-455387" y="5179409"/>
              <a:ext cx="7848872" cy="499785"/>
              <a:chOff x="-539567" y="5813394"/>
              <a:chExt cx="8549038" cy="654456"/>
            </a:xfrm>
          </p:grpSpPr>
          <p:sp>
            <p:nvSpPr>
              <p:cNvPr id="9"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2.6 </a:t>
                </a:r>
                <a:r>
                  <a:rPr lang="zh-CN" altLang="en-US" sz="3600" b="1" dirty="0">
                    <a:latin typeface="Times New Roman" panose="02020603050405020304" pitchFamily="18" charset="0"/>
                    <a:ea typeface="黑体" panose="02010609060101010101" pitchFamily="49" charset="-122"/>
                  </a:rPr>
                  <a:t>复杂数据结构</a:t>
                </a: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1" name="标题 109569"/>
          <p:cNvSpPr txBox="1"/>
          <p:nvPr/>
        </p:nvSpPr>
        <p:spPr bwMode="auto">
          <a:xfrm>
            <a:off x="467042" y="952746"/>
            <a:ext cx="9124315" cy="486534"/>
          </a:xfrm>
          <a:prstGeom prst="rect">
            <a:avLst/>
          </a:prstGeom>
          <a:noFill/>
          <a:ln w="9525">
            <a:noFill/>
            <a:miter lim="800000"/>
          </a:ln>
        </p:spPr>
        <p:txBody>
          <a:bodyPr vert="horz" wrap="square" lIns="91440" tIns="45720" rIns="91440" bIns="46800" numCol="1" anchor="ctr" anchorCtr="0" compatLnSpc="1">
            <a:normAutofit/>
          </a:bodyPr>
          <a:lstStyle>
            <a:lvl1pPr algn="l" rtl="0" fontAlgn="base">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noProof="1">
                <a:sym typeface="+mn-ea"/>
              </a:rPr>
              <a:t>有向图</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Directed Graph</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920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920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920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920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920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920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920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920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920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920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920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9202">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9202">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9202">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9202">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9202">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9202">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07"/>
          <p:cNvGrpSpPr/>
          <p:nvPr/>
        </p:nvGrpSpPr>
        <p:grpSpPr>
          <a:xfrm>
            <a:off x="543012" y="93590"/>
            <a:ext cx="4087592" cy="684275"/>
            <a:chOff x="939802" y="5062184"/>
            <a:chExt cx="4087592" cy="684275"/>
          </a:xfrm>
        </p:grpSpPr>
        <p:grpSp>
          <p:nvGrpSpPr>
            <p:cNvPr id="5" name="组合 33"/>
            <p:cNvGrpSpPr/>
            <p:nvPr/>
          </p:nvGrpSpPr>
          <p:grpSpPr>
            <a:xfrm>
              <a:off x="939802" y="5098728"/>
              <a:ext cx="813499" cy="647731"/>
              <a:chOff x="6068613" y="2138334"/>
              <a:chExt cx="412166" cy="348468"/>
            </a:xfrm>
          </p:grpSpPr>
          <p:sp>
            <p:nvSpPr>
              <p:cNvPr id="7" name="Freeform 5"/>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dirty="0">
                  <a:ea typeface="微软雅黑" panose="020B0503020204020204" pitchFamily="34" charset="-122"/>
                </a:endParaRPr>
              </a:p>
            </p:txBody>
          </p:sp>
          <p:sp>
            <p:nvSpPr>
              <p:cNvPr id="8" name="KSO_Shape"/>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dirty="0">
                  <a:solidFill>
                    <a:srgbClr val="FFFFFF"/>
                  </a:solidFill>
                  <a:ea typeface="微软雅黑" panose="020B0503020204020204" pitchFamily="34" charset="-122"/>
                </a:endParaRPr>
              </a:p>
            </p:txBody>
          </p:sp>
        </p:grpSp>
        <p:sp>
          <p:nvSpPr>
            <p:cNvPr id="6" name="TextBox 6"/>
            <p:cNvSpPr txBox="1">
              <a:spLocks noChangeArrowheads="1"/>
            </p:cNvSpPr>
            <p:nvPr/>
          </p:nvSpPr>
          <p:spPr bwMode="auto">
            <a:xfrm>
              <a:off x="1520154"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dirty="0">
                  <a:latin typeface="Times New Roman" panose="02020603050405020304" pitchFamily="18" charset="0"/>
                  <a:ea typeface="黑体" panose="02010609060101010101" pitchFamily="49" charset="-122"/>
                </a:rPr>
                <a:t>1.6  </a:t>
              </a:r>
              <a:r>
                <a:rPr lang="zh-CN" altLang="en-US" sz="3600" dirty="0">
                  <a:latin typeface="Times New Roman" panose="02020603050405020304" pitchFamily="18" charset="0"/>
                  <a:ea typeface="黑体" panose="02010609060101010101" pitchFamily="49" charset="-122"/>
                </a:rPr>
                <a:t>本章小结</a:t>
              </a:r>
            </a:p>
          </p:txBody>
        </p:sp>
      </p:grpSp>
      <p:grpSp>
        <p:nvGrpSpPr>
          <p:cNvPr id="9" name="组合 8"/>
          <p:cNvGrpSpPr/>
          <p:nvPr/>
        </p:nvGrpSpPr>
        <p:grpSpPr>
          <a:xfrm>
            <a:off x="921980" y="1088583"/>
            <a:ext cx="2378140" cy="668910"/>
            <a:chOff x="927100" y="1197990"/>
            <a:chExt cx="2378140" cy="668910"/>
          </a:xfrm>
        </p:grpSpPr>
        <p:sp>
          <p:nvSpPr>
            <p:cNvPr id="10" name="矩形 9"/>
            <p:cNvSpPr/>
            <p:nvPr/>
          </p:nvSpPr>
          <p:spPr>
            <a:xfrm>
              <a:off x="1472687" y="1197990"/>
              <a:ext cx="1832553"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内容回顾</a:t>
              </a:r>
            </a:p>
          </p:txBody>
        </p:sp>
        <p:grpSp>
          <p:nvGrpSpPr>
            <p:cNvPr id="11" name="组合 99"/>
            <p:cNvGrpSpPr/>
            <p:nvPr/>
          </p:nvGrpSpPr>
          <p:grpSpPr>
            <a:xfrm>
              <a:off x="927100" y="1214339"/>
              <a:ext cx="643729" cy="652561"/>
              <a:chOff x="5547069" y="765931"/>
              <a:chExt cx="1482696" cy="1322356"/>
            </a:xfrm>
          </p:grpSpPr>
          <p:grpSp>
            <p:nvGrpSpPr>
              <p:cNvPr id="12" name="组合 38"/>
              <p:cNvGrpSpPr/>
              <p:nvPr/>
            </p:nvGrpSpPr>
            <p:grpSpPr>
              <a:xfrm>
                <a:off x="5547069" y="765931"/>
                <a:ext cx="1482696" cy="1322356"/>
                <a:chOff x="3337529" y="1161598"/>
                <a:chExt cx="2138277" cy="1907040"/>
              </a:xfrm>
            </p:grpSpPr>
            <p:sp>
              <p:nvSpPr>
                <p:cNvPr id="16" name="任意多边形 15"/>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00AF92"/>
                </a:solidFill>
                <a:ln w="19050">
                  <a:noFill/>
                </a:ln>
                <a:effectLst>
                  <a:innerShdw blurRad="63500" dist="63500" dir="2700000">
                    <a:prstClr val="black">
                      <a:alpha val="50000"/>
                    </a:prstClr>
                  </a:inn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17" name="Freeform 5"/>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lstStyle/>
                <a:p>
                  <a:endParaRPr lang="zh-CN" altLang="en-US" sz="1015">
                    <a:solidFill>
                      <a:prstClr val="black"/>
                    </a:solidFill>
                  </a:endParaRPr>
                </a:p>
              </p:txBody>
            </p:sp>
            <p:sp>
              <p:nvSpPr>
                <p:cNvPr id="18" name="Freeform 5"/>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3" name="Group 17"/>
              <p:cNvGrpSpPr>
                <a:grpSpLocks noChangeAspect="1"/>
              </p:cNvGrpSpPr>
              <p:nvPr/>
            </p:nvGrpSpPr>
            <p:grpSpPr bwMode="auto">
              <a:xfrm>
                <a:off x="6087464" y="1170184"/>
                <a:ext cx="457188" cy="490764"/>
                <a:chOff x="231" y="1205"/>
                <a:chExt cx="640" cy="687"/>
              </a:xfrm>
              <a:solidFill>
                <a:srgbClr val="00AF92"/>
              </a:solidFill>
            </p:grpSpPr>
            <p:sp>
              <p:nvSpPr>
                <p:cNvPr id="14" name="Freeform 18"/>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5"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sp>
        <p:nvSpPr>
          <p:cNvPr id="21" name="矩形 20"/>
          <p:cNvSpPr/>
          <p:nvPr/>
        </p:nvSpPr>
        <p:spPr>
          <a:xfrm>
            <a:off x="1465147" y="1796617"/>
            <a:ext cx="5769528" cy="984885"/>
          </a:xfrm>
          <a:prstGeom prst="rect">
            <a:avLst/>
          </a:prstGeom>
        </p:spPr>
        <p:txBody>
          <a:bodyPr wrap="none">
            <a:spAutoFit/>
          </a:bodyPr>
          <a:lstStyle/>
          <a:p>
            <a:pPr>
              <a:spcBef>
                <a:spcPts val="600"/>
              </a:spcBef>
              <a:spcAft>
                <a:spcPts val="600"/>
              </a:spcAft>
              <a:buClr>
                <a:srgbClr val="FF0000"/>
              </a:buClr>
              <a:buFont typeface="Wingdings" panose="05000000000000000000" pitchFamily="2" charset="2"/>
              <a:buChar char="Ø"/>
            </a:pPr>
            <a:r>
              <a:rPr lang="zh-CN" altLang="en-US" sz="2400" b="1" dirty="0"/>
              <a:t> 可变序列：列表、字典、集合</a:t>
            </a:r>
            <a:endParaRPr lang="en-US" altLang="zh-CN" sz="2400" b="1" dirty="0"/>
          </a:p>
          <a:p>
            <a:pPr>
              <a:spcBef>
                <a:spcPts val="600"/>
              </a:spcBef>
              <a:spcAft>
                <a:spcPts val="600"/>
              </a:spcAft>
              <a:buClr>
                <a:srgbClr val="FF0000"/>
              </a:buClr>
              <a:buFont typeface="Wingdings" panose="05000000000000000000" pitchFamily="2" charset="2"/>
              <a:buChar char="Ø"/>
            </a:pPr>
            <a:r>
              <a:rPr lang="zh-CN" altLang="en-US" sz="2400" b="1" dirty="0"/>
              <a:t> 不可变序列</a:t>
            </a:r>
            <a:r>
              <a:rPr lang="en-US" altLang="zh-CN" sz="2400" b="1" dirty="0"/>
              <a:t>: </a:t>
            </a:r>
            <a:r>
              <a:rPr lang="zh-CN" altLang="en-US" sz="2400" b="1" dirty="0"/>
              <a:t>元组、字符串、</a:t>
            </a:r>
            <a:r>
              <a:rPr lang="en-US" altLang="zh-CN" sz="2400" b="1" dirty="0"/>
              <a:t>zip</a:t>
            </a:r>
            <a:r>
              <a:rPr lang="zh-CN" altLang="en-US" sz="2400" b="1" dirty="0"/>
              <a:t>等对象</a:t>
            </a:r>
            <a:endParaRPr lang="zh-CN" altLang="en-US" sz="2400" b="1" dirty="0">
              <a:solidFill>
                <a:srgbClr val="FF0000"/>
              </a:solidFill>
              <a:latin typeface="Times New Roman" panose="02020603050405020304" pitchFamily="18" charset="0"/>
              <a:ea typeface="黑体" panose="02010609060101010101" pitchFamily="49" charset="-122"/>
            </a:endParaRPr>
          </a:p>
        </p:txBody>
      </p:sp>
      <p:sp>
        <p:nvSpPr>
          <p:cNvPr id="24" name="矩形 23"/>
          <p:cNvSpPr/>
          <p:nvPr/>
        </p:nvSpPr>
        <p:spPr>
          <a:xfrm>
            <a:off x="1465147" y="2843643"/>
            <a:ext cx="7301999" cy="461665"/>
          </a:xfrm>
          <a:prstGeom prst="rect">
            <a:avLst/>
          </a:prstGeom>
        </p:spPr>
        <p:txBody>
          <a:bodyPr wrap="none">
            <a:spAutoFit/>
          </a:bodyPr>
          <a:lstStyle/>
          <a:p>
            <a:pPr>
              <a:buClr>
                <a:srgbClr val="FF0000"/>
              </a:buClr>
              <a:buFont typeface="Wingdings" panose="05000000000000000000" pitchFamily="2" charset="2"/>
              <a:buChar char="Ø"/>
            </a:pPr>
            <a:r>
              <a:rPr lang="en-US" altLang="zh-CN" sz="2400" b="1" dirty="0"/>
              <a:t> </a:t>
            </a:r>
            <a:r>
              <a:rPr lang="zh-CN" altLang="en-US" sz="2400" b="1" dirty="0"/>
              <a:t>复杂数据结构：堆、队列、栈、链表、二叉树、图</a:t>
            </a:r>
            <a:endParaRPr lang="en-US" altLang="zh-CN" sz="2400" b="1" dirty="0"/>
          </a:p>
        </p:txBody>
      </p:sp>
      <p:grpSp>
        <p:nvGrpSpPr>
          <p:cNvPr id="29" name="组合 28"/>
          <p:cNvGrpSpPr/>
          <p:nvPr/>
        </p:nvGrpSpPr>
        <p:grpSpPr>
          <a:xfrm>
            <a:off x="1040589" y="4405599"/>
            <a:ext cx="1433167" cy="607216"/>
            <a:chOff x="1064237" y="3704725"/>
            <a:chExt cx="1433167" cy="607216"/>
          </a:xfrm>
        </p:grpSpPr>
        <p:sp>
          <p:nvSpPr>
            <p:cNvPr id="30" name="矩形 29"/>
            <p:cNvSpPr/>
            <p:nvPr/>
          </p:nvSpPr>
          <p:spPr>
            <a:xfrm>
              <a:off x="1488795" y="3704725"/>
              <a:ext cx="1008609"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思考</a:t>
              </a:r>
            </a:p>
          </p:txBody>
        </p:sp>
        <p:pic>
          <p:nvPicPr>
            <p:cNvPr id="31" name="图片 1"/>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064237" y="3715332"/>
              <a:ext cx="513022" cy="596609"/>
            </a:xfrm>
            <a:prstGeom prst="rect">
              <a:avLst/>
            </a:prstGeom>
            <a:noFill/>
            <a:ln w="9525">
              <a:noFill/>
              <a:miter lim="800000"/>
              <a:headEnd/>
              <a:tailEnd/>
            </a:ln>
          </p:spPr>
        </p:pic>
      </p:grpSp>
      <p:sp>
        <p:nvSpPr>
          <p:cNvPr id="38" name="矩形 37"/>
          <p:cNvSpPr/>
          <p:nvPr/>
        </p:nvSpPr>
        <p:spPr>
          <a:xfrm>
            <a:off x="1533750" y="5229200"/>
            <a:ext cx="6810376" cy="923330"/>
          </a:xfrm>
          <a:prstGeom prst="rect">
            <a:avLst/>
          </a:prstGeom>
        </p:spPr>
        <p:txBody>
          <a:bodyPr wrap="square">
            <a:spAutoFit/>
          </a:bodyPr>
          <a:lstStyle/>
          <a:p>
            <a:pPr marL="342900" indent="-342900">
              <a:spcBef>
                <a:spcPts val="1200"/>
              </a:spcBef>
              <a:buClr>
                <a:srgbClr val="FF0000"/>
              </a:buClr>
              <a:buFont typeface="Wingdings" panose="05000000000000000000" pitchFamily="2" charset="2"/>
              <a:buChar char="Ø"/>
            </a:pPr>
            <a:r>
              <a:rPr lang="zh-CN" altLang="en-US" sz="2200" dirty="0">
                <a:latin typeface="Times New Roman" panose="02020603050405020304" pitchFamily="18" charset="0"/>
                <a:ea typeface="黑体" panose="02010609060101010101" pitchFamily="49" charset="-122"/>
              </a:rPr>
              <a:t>如何编写复杂数据结构的</a:t>
            </a:r>
            <a:r>
              <a:rPr lang="en-US" altLang="zh-CN" sz="2200" dirty="0">
                <a:latin typeface="Times New Roman" panose="02020603050405020304" pitchFamily="18" charset="0"/>
                <a:ea typeface="黑体" panose="02010609060101010101" pitchFamily="49" charset="-122"/>
              </a:rPr>
              <a:t>Python</a:t>
            </a:r>
            <a:r>
              <a:rPr lang="zh-CN" altLang="en-US" sz="2200" dirty="0">
                <a:latin typeface="Times New Roman" panose="02020603050405020304" pitchFamily="18" charset="0"/>
                <a:ea typeface="黑体" panose="02010609060101010101" pitchFamily="49" charset="-122"/>
              </a:rPr>
              <a:t>代码？</a:t>
            </a:r>
            <a:r>
              <a:rPr lang="en-US" altLang="zh-CN" sz="2200" dirty="0">
                <a:latin typeface="Times New Roman" panose="02020603050405020304" pitchFamily="18" charset="0"/>
                <a:ea typeface="黑体" panose="02010609060101010101" pitchFamily="49" charset="-122"/>
              </a:rPr>
              <a:t> </a:t>
            </a:r>
          </a:p>
          <a:p>
            <a:pPr>
              <a:spcBef>
                <a:spcPts val="1200"/>
              </a:spcBef>
              <a:buClr>
                <a:srgbClr val="FF0000"/>
              </a:buClr>
            </a:pPr>
            <a:endParaRPr lang="en-US" altLang="zh-CN" sz="2200" dirty="0">
              <a:latin typeface="Times New Roman" panose="02020603050405020304" pitchFamily="18" charset="0"/>
              <a:ea typeface="黑体"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99</a:t>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ppt_x"/>
                                          </p:val>
                                        </p:tav>
                                        <p:tav tm="100000">
                                          <p:val>
                                            <p:strVal val="#ppt_x"/>
                                          </p:val>
                                        </p:tav>
                                      </p:tavLst>
                                    </p:anim>
                                    <p:anim calcmode="lin" valueType="num">
                                      <p:cBhvr additive="base">
                                        <p:cTn id="2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box(in)">
                                      <p:cBhvr>
                                        <p:cTn id="2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38" grpId="0"/>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mQ0ZWQwM2ViOGY2Nzc1MzA1Y2I5ZmUyYTE0ODY2MGM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3fbb1177-0bbe-47ee-8f6e-2ea690e6972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866</TotalTime>
  <Words>17303</Words>
  <Application>Microsoft Office PowerPoint</Application>
  <PresentationFormat>全屏显示(4:3)</PresentationFormat>
  <Paragraphs>2060</Paragraphs>
  <Slides>103</Slides>
  <Notes>22</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1</vt:i4>
      </vt:variant>
      <vt:variant>
        <vt:lpstr>幻灯片标题</vt:lpstr>
      </vt:variant>
      <vt:variant>
        <vt:i4>103</vt:i4>
      </vt:variant>
    </vt:vector>
  </HeadingPairs>
  <TitlesOfParts>
    <vt:vector size="126" baseType="lpstr">
      <vt:lpstr>-apple-system</vt:lpstr>
      <vt:lpstr>-apple-system-font</vt:lpstr>
      <vt:lpstr>Helvetica Neue</vt:lpstr>
      <vt:lpstr>Lucida Grande</vt:lpstr>
      <vt:lpstr>Menlo</vt:lpstr>
      <vt:lpstr>PingFang SC</vt:lpstr>
      <vt:lpstr>SFMono-Regular</vt:lpstr>
      <vt:lpstr>仿宋</vt:lpstr>
      <vt:lpstr>黑体</vt:lpstr>
      <vt:lpstr>宋体</vt:lpstr>
      <vt:lpstr>微软雅黑</vt:lpstr>
      <vt:lpstr>Arial</vt:lpstr>
      <vt:lpstr>Calibri</vt:lpstr>
      <vt:lpstr>Comic Sans MS</vt:lpstr>
      <vt:lpstr>Consolas</vt:lpstr>
      <vt:lpstr>Courier New</vt:lpstr>
      <vt:lpstr>Garamond</vt:lpstr>
      <vt:lpstr>Lato</vt:lpstr>
      <vt:lpstr>Times New Roman</vt:lpstr>
      <vt:lpstr>Verdana</vt:lpstr>
      <vt:lpstr>Wingdings</vt:lpstr>
      <vt:lpstr>Office 主题</vt:lpstr>
      <vt:lpstr>Equation</vt:lpstr>
      <vt:lpstr>PowerPoint 演示文稿</vt:lpstr>
      <vt:lpstr>第2章  Python序列</vt:lpstr>
      <vt:lpstr>引言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上文回顾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字典元素的读取</vt:lpstr>
      <vt:lpstr>字典元素的读取</vt:lpstr>
      <vt:lpstr>字典元素的读取</vt:lpstr>
      <vt:lpstr>字典元素的添加与修改</vt:lpstr>
      <vt:lpstr>字典元素的添加与修改</vt:lpstr>
      <vt:lpstr>字典应用案例</vt:lpstr>
      <vt:lpstr>字典应用案例</vt:lpstr>
      <vt:lpstr>字典应用案例</vt:lpstr>
      <vt:lpstr>字典应用案例</vt:lpstr>
      <vt:lpstr>字典应用案例</vt:lpstr>
      <vt:lpstr>字典应用案例</vt:lpstr>
      <vt:lpstr>2.3.6 字典推导式(dict comprehensions)</vt:lpstr>
      <vt:lpstr>集合的基本概念</vt:lpstr>
      <vt:lpstr>PowerPoint 演示文稿</vt:lpstr>
      <vt:lpstr>PowerPoint 演示文稿</vt:lpstr>
      <vt:lpstr>PowerPoint 演示文稿</vt:lpstr>
      <vt:lpstr>集合运用案例</vt:lpstr>
      <vt:lpstr>集合推导式(set comprehensions)</vt:lpstr>
      <vt:lpstr>内置方法sorted()</vt:lpstr>
      <vt:lpstr>内置方法sorted()</vt:lpstr>
      <vt:lpstr>内置方法sorted()</vt:lpstr>
      <vt:lpstr>PowerPoint 演示文稿</vt:lpstr>
      <vt:lpstr>堆</vt:lpstr>
      <vt:lpstr>队列(Queue)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可哈希性（Hashable）</vt:lpstr>
      <vt:lpstr>可哈希性（Hashable）</vt:lpstr>
      <vt:lpstr>可哈希性（Hashable）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 究方向：多源海量动态信息处理 团队带头人：吴信东 所 在  学 校：合肥工业大学</dc:title>
  <dc:creator>Peipei Li</dc:creator>
  <cp:lastModifiedBy>17580</cp:lastModifiedBy>
  <cp:revision>2090</cp:revision>
  <cp:lastPrinted>2012-11-20T01:52:00Z</cp:lastPrinted>
  <dcterms:created xsi:type="dcterms:W3CDTF">2012-10-13T08:41:00Z</dcterms:created>
  <dcterms:modified xsi:type="dcterms:W3CDTF">2022-09-14T12:57:17Z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F1879E6BFC6A4AFEA4F83E8FD4DB48BB</vt:lpwstr>
  </property>
  <property fmtid="{D5CDD505-2E9C-101B-9397-08002B2CF9AE}" pid="3" name="KSOProductBuildVer">
    <vt:lpwstr>2052-11.1.0.11744</vt:lpwstr>
  </property>
</Properties>
</file>