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53"/>
  </p:notesMasterIdLst>
  <p:handoutMasterIdLst>
    <p:handoutMasterId r:id="rId54"/>
  </p:handoutMasterIdLst>
  <p:sldIdLst>
    <p:sldId id="256" r:id="rId2"/>
    <p:sldId id="481" r:id="rId3"/>
    <p:sldId id="984" r:id="rId4"/>
    <p:sldId id="986" r:id="rId5"/>
    <p:sldId id="987" r:id="rId6"/>
    <p:sldId id="988" r:id="rId7"/>
    <p:sldId id="989" r:id="rId8"/>
    <p:sldId id="1165" r:id="rId9"/>
    <p:sldId id="1158" r:id="rId10"/>
    <p:sldId id="1159" r:id="rId11"/>
    <p:sldId id="1166" r:id="rId12"/>
    <p:sldId id="990" r:id="rId13"/>
    <p:sldId id="991" r:id="rId14"/>
    <p:sldId id="993" r:id="rId15"/>
    <p:sldId id="995" r:id="rId16"/>
    <p:sldId id="997" r:id="rId17"/>
    <p:sldId id="1162" r:id="rId18"/>
    <p:sldId id="1163" r:id="rId19"/>
    <p:sldId id="999" r:id="rId20"/>
    <p:sldId id="1001" r:id="rId21"/>
    <p:sldId id="1004" r:id="rId22"/>
    <p:sldId id="1006" r:id="rId23"/>
    <p:sldId id="1008" r:id="rId24"/>
    <p:sldId id="1010" r:id="rId25"/>
    <p:sldId id="1011" r:id="rId26"/>
    <p:sldId id="1012" r:id="rId27"/>
    <p:sldId id="1014" r:id="rId28"/>
    <p:sldId id="1016" r:id="rId29"/>
    <p:sldId id="1017" r:id="rId30"/>
    <p:sldId id="1019" r:id="rId31"/>
    <p:sldId id="1021" r:id="rId32"/>
    <p:sldId id="1024" r:id="rId33"/>
    <p:sldId id="1025" r:id="rId34"/>
    <p:sldId id="1026" r:id="rId35"/>
    <p:sldId id="1028" r:id="rId36"/>
    <p:sldId id="1029" r:id="rId37"/>
    <p:sldId id="1030" r:id="rId38"/>
    <p:sldId id="1032" r:id="rId39"/>
    <p:sldId id="1034" r:id="rId40"/>
    <p:sldId id="1036" r:id="rId41"/>
    <p:sldId id="1042" r:id="rId42"/>
    <p:sldId id="1045" r:id="rId43"/>
    <p:sldId id="1047" r:id="rId44"/>
    <p:sldId id="1125" r:id="rId45"/>
    <p:sldId id="1127" r:id="rId46"/>
    <p:sldId id="1126" r:id="rId47"/>
    <p:sldId id="1128" r:id="rId48"/>
    <p:sldId id="1142" r:id="rId49"/>
    <p:sldId id="1145" r:id="rId50"/>
    <p:sldId id="514" r:id="rId51"/>
    <p:sldId id="448" r:id="rId52"/>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0" autoAdjust="0"/>
    <p:restoredTop sz="87665" autoAdjust="0"/>
  </p:normalViewPr>
  <p:slideViewPr>
    <p:cSldViewPr>
      <p:cViewPr varScale="1">
        <p:scale>
          <a:sx n="78" d="100"/>
          <a:sy n="78" d="100"/>
        </p:scale>
        <p:origin x="66"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12/22/2020</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2020/12/22</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0" i="0" dirty="0">
                <a:solidFill>
                  <a:srgbClr val="333333"/>
                </a:solidFill>
                <a:effectLst/>
                <a:latin typeface="Helvetica Neue"/>
              </a:rPr>
              <a:t>Python assert</a:t>
            </a:r>
            <a:r>
              <a:rPr lang="zh-CN" altLang="en-US" b="0" i="0" dirty="0">
                <a:solidFill>
                  <a:srgbClr val="333333"/>
                </a:solidFill>
                <a:effectLst/>
                <a:latin typeface="Helvetica Neue"/>
              </a:rPr>
              <a:t>（断言）用于判断一个表达式，在表达式条件为 </a:t>
            </a:r>
            <a:r>
              <a:rPr lang="en-US" altLang="zh-CN" b="0" i="0" dirty="0">
                <a:solidFill>
                  <a:srgbClr val="333333"/>
                </a:solidFill>
                <a:effectLst/>
                <a:latin typeface="Helvetica Neue"/>
              </a:rPr>
              <a:t>false </a:t>
            </a:r>
            <a:r>
              <a:rPr lang="zh-CN" altLang="en-US" b="0" i="0" dirty="0">
                <a:solidFill>
                  <a:srgbClr val="333333"/>
                </a:solidFill>
                <a:effectLst/>
                <a:latin typeface="Helvetica Neue"/>
              </a:rPr>
              <a:t>的时候触发异常。</a:t>
            </a:r>
          </a:p>
          <a:p>
            <a:pPr algn="l" latinLnBrk="1"/>
            <a:r>
              <a:rPr lang="zh-CN" altLang="en-US" b="0" i="0" dirty="0">
                <a:solidFill>
                  <a:srgbClr val="333333"/>
                </a:solidFill>
                <a:effectLst/>
                <a:latin typeface="Helvetica Neue"/>
              </a:rPr>
              <a:t>断言可以在条件不满足程序运行的情况下直接返回错误，而不必等待程序运行后出现崩溃的情况，例如我们的代码只能在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系统下运行，可以先判断当前系统是否符合条件。</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15</a:t>
            </a:fld>
            <a:endParaRPr lang="zh-CN" altLang="en-US"/>
          </a:p>
        </p:txBody>
      </p:sp>
    </p:spTree>
    <p:extLst>
      <p:ext uri="{BB962C8B-B14F-4D97-AF65-F5344CB8AC3E}">
        <p14:creationId xmlns:p14="http://schemas.microsoft.com/office/powerpoint/2010/main" val="492731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16</a:t>
            </a:fld>
            <a:endParaRPr lang="zh-CN" altLang="en-US"/>
          </a:p>
        </p:txBody>
      </p:sp>
    </p:spTree>
    <p:extLst>
      <p:ext uri="{BB962C8B-B14F-4D97-AF65-F5344CB8AC3E}">
        <p14:creationId xmlns:p14="http://schemas.microsoft.com/office/powerpoint/2010/main" val="327498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18</a:t>
            </a:fld>
            <a:endParaRPr lang="zh-CN" altLang="en-US"/>
          </a:p>
        </p:txBody>
      </p:sp>
    </p:spTree>
    <p:extLst>
      <p:ext uri="{BB962C8B-B14F-4D97-AF65-F5344CB8AC3E}">
        <p14:creationId xmlns:p14="http://schemas.microsoft.com/office/powerpoint/2010/main" val="327498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19</a:t>
            </a:fld>
            <a:endParaRPr lang="zh-CN" altLang="en-US"/>
          </a:p>
        </p:txBody>
      </p:sp>
    </p:spTree>
    <p:extLst>
      <p:ext uri="{BB962C8B-B14F-4D97-AF65-F5344CB8AC3E}">
        <p14:creationId xmlns:p14="http://schemas.microsoft.com/office/powerpoint/2010/main" val="351908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38</a:t>
            </a:fld>
            <a:endParaRPr lang="zh-CN" altLang="en-US"/>
          </a:p>
        </p:txBody>
      </p:sp>
    </p:spTree>
    <p:extLst>
      <p:ext uri="{BB962C8B-B14F-4D97-AF65-F5344CB8AC3E}">
        <p14:creationId xmlns:p14="http://schemas.microsoft.com/office/powerpoint/2010/main" val="1561678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t>2020/12/22</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t>2020/12/22</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t>2020/12/22</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t>2020/12/22</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t>2020/12/22</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t>2020/12/22</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t>2020/12/22</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t>2020/12/22</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t>2020/12/22</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函数的设计与使用</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5</a:t>
            </a:r>
            <a:r>
              <a:rPr lang="zh-CN" altLang="en-US" sz="3200" b="1" dirty="0">
                <a:solidFill>
                  <a:srgbClr val="FF0000"/>
                </a:solidFill>
                <a:latin typeface="Comic Sans MS" panose="030F0702030302020204" pitchFamily="66" charset="0"/>
              </a:rPr>
              <a:t>章 函数的设计与使用</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(Design and Use of Functions)</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a:solidFill>
                  <a:schemeClr val="tx2"/>
                </a:solidFill>
                <a:latin typeface="宋体" panose="02010600030101010101" pitchFamily="2" charset="-122"/>
              </a:rPr>
              <a:t>年</a:t>
            </a:r>
            <a:r>
              <a:rPr lang="en-US" altLang="zh-CN" sz="2600" b="1" dirty="0">
                <a:solidFill>
                  <a:schemeClr val="tx2"/>
                </a:solidFill>
                <a:latin typeface="宋体" panose="02010600030101010101" pitchFamily="2" charset="-122"/>
              </a:rPr>
              <a:t>10</a:t>
            </a:r>
            <a:r>
              <a:rPr lang="zh-CN" altLang="en-US" sz="2600" b="1" dirty="0">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150000"/>
              </a:lnSpc>
              <a:buFont typeface="Wingdings" panose="05000000000000000000" pitchFamily="2" charset="2"/>
              <a:buNone/>
            </a:pPr>
            <a:r>
              <a:rPr lang="zh-CN" altLang="en-US" sz="2400" b="1" dirty="0"/>
              <a:t>    </a:t>
            </a:r>
            <a:r>
              <a:rPr lang="en-US" altLang="zh-CN" sz="2400" b="1" dirty="0"/>
              <a:t>(2)  </a:t>
            </a:r>
            <a:r>
              <a:rPr lang="zh-CN" altLang="en-US" sz="2400" b="1" dirty="0"/>
              <a:t>更是作为一种</a:t>
            </a:r>
            <a:r>
              <a:rPr lang="zh-CN" altLang="en-US" sz="2400" b="1" dirty="0">
                <a:solidFill>
                  <a:srgbClr val="FF0000"/>
                </a:solidFill>
              </a:rPr>
              <a:t>程序设计</a:t>
            </a:r>
            <a:r>
              <a:rPr lang="en-US" altLang="zh-CN" sz="2400" b="1" dirty="0">
                <a:solidFill>
                  <a:srgbClr val="FF0000"/>
                </a:solidFill>
              </a:rPr>
              <a:t>(</a:t>
            </a:r>
            <a:r>
              <a:rPr lang="zh-CN" altLang="en-US" sz="2400" b="1" dirty="0">
                <a:solidFill>
                  <a:srgbClr val="FF0000"/>
                </a:solidFill>
              </a:rPr>
              <a:t>算法设计</a:t>
            </a:r>
            <a:r>
              <a:rPr lang="en-US" altLang="zh-CN" sz="2400" b="1" dirty="0">
                <a:solidFill>
                  <a:srgbClr val="FF0000"/>
                </a:solidFill>
              </a:rPr>
              <a:t>)</a:t>
            </a:r>
            <a:r>
              <a:rPr lang="zh-CN" altLang="en-US" sz="2400" b="1" dirty="0">
                <a:solidFill>
                  <a:srgbClr val="FF0000"/>
                </a:solidFill>
              </a:rPr>
              <a:t>的技术</a:t>
            </a:r>
            <a:r>
              <a:rPr lang="zh-CN" altLang="en-US" sz="2400" b="1" dirty="0"/>
              <a:t>的递归。</a:t>
            </a:r>
          </a:p>
          <a:p>
            <a:pPr lvl="1">
              <a:lnSpc>
                <a:spcPct val="150000"/>
              </a:lnSpc>
              <a:buClr>
                <a:srgbClr val="FF0000"/>
              </a:buClr>
              <a:buFont typeface="Wingdings" panose="05000000000000000000" pitchFamily="2" charset="2"/>
              <a:buChar char="n"/>
            </a:pPr>
            <a:r>
              <a:rPr lang="zh-CN" altLang="en-US" sz="2200" b="1" dirty="0"/>
              <a:t>因为一些问题的求解具有这样的</a:t>
            </a:r>
            <a:r>
              <a:rPr lang="zh-CN" altLang="en-US" sz="2200" b="1" dirty="0">
                <a:solidFill>
                  <a:srgbClr val="FF0000"/>
                </a:solidFill>
              </a:rPr>
              <a:t>特点</a:t>
            </a:r>
            <a:r>
              <a:rPr lang="zh-CN" altLang="en-US" sz="2200" b="1" dirty="0"/>
              <a:t>： </a:t>
            </a:r>
          </a:p>
          <a:p>
            <a:pPr lvl="2">
              <a:lnSpc>
                <a:spcPct val="150000"/>
              </a:lnSpc>
              <a:buClr>
                <a:srgbClr val="FF0000"/>
              </a:buClr>
              <a:buFont typeface="Arial" panose="020B0604020202020204" pitchFamily="34" charset="0"/>
              <a:buChar char="•"/>
            </a:pPr>
            <a:r>
              <a:rPr lang="zh-CN" altLang="en-US" sz="2200" b="1" dirty="0"/>
              <a:t>原问题可以</a:t>
            </a:r>
            <a:r>
              <a:rPr lang="zh-CN" altLang="en-US" sz="2200" b="1" dirty="0">
                <a:solidFill>
                  <a:srgbClr val="FF0000"/>
                </a:solidFill>
              </a:rPr>
              <a:t>分解</a:t>
            </a:r>
            <a:r>
              <a:rPr lang="zh-CN" altLang="en-US" sz="2200" b="1" dirty="0"/>
              <a:t>为若干子问题分别进行求解</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适当地</a:t>
            </a:r>
            <a:r>
              <a:rPr lang="zh-CN" altLang="en-US" sz="2200" b="1" dirty="0">
                <a:solidFill>
                  <a:srgbClr val="FF0000"/>
                </a:solidFill>
              </a:rPr>
              <a:t>合并</a:t>
            </a:r>
            <a:r>
              <a:rPr lang="zh-CN" altLang="en-US" sz="2200" b="1" dirty="0"/>
              <a:t>子问题的解可以得到原问题的解</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而子问题的求解方式与原问题的求解相同</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因而需要调用</a:t>
            </a:r>
            <a:r>
              <a:rPr lang="zh-CN" altLang="en-US" sz="2200" b="1" dirty="0">
                <a:solidFill>
                  <a:srgbClr val="FF0000"/>
                </a:solidFill>
              </a:rPr>
              <a:t>相同的函数</a:t>
            </a:r>
            <a:r>
              <a:rPr lang="zh-CN" altLang="en-US" sz="2200" b="1" dirty="0"/>
              <a:t>来实现</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由此而涉及到递归技术。</a:t>
            </a:r>
          </a:p>
          <a:p>
            <a:pPr>
              <a:lnSpc>
                <a:spcPct val="90000"/>
              </a:lnSpc>
              <a:buFont typeface="Wingdings" panose="05000000000000000000" pitchFamily="2" charset="2"/>
              <a:buNone/>
            </a:pPr>
            <a:endParaRPr lang="zh-CN" altLang="zh-CN" sz="2000" b="1" dirty="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176737724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linds(horizontal)">
                                      <p:cBhvr>
                                        <p:cTn id="19" dur="500"/>
                                        <p:tgtEl>
                                          <p:spTgt spid="6">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blinds(horizontal)">
                                      <p:cBhvr>
                                        <p:cTn id="2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90000"/>
              </a:lnSpc>
              <a:buClr>
                <a:srgbClr val="FF0000"/>
              </a:buClr>
              <a:buFont typeface="Wingdings" panose="05000000000000000000" pitchFamily="2" charset="2"/>
              <a:buChar char="Ø"/>
            </a:pPr>
            <a:r>
              <a:rPr lang="zh-CN" altLang="en-US" sz="2800" b="1" dirty="0">
                <a:solidFill>
                  <a:srgbClr val="FF0000"/>
                </a:solidFill>
              </a:rPr>
              <a:t>递归用于解决的三类问题</a:t>
            </a:r>
            <a:endParaRPr lang="zh-CN" altLang="en-US" sz="2800" b="1" dirty="0"/>
          </a:p>
          <a:p>
            <a:pPr>
              <a:lnSpc>
                <a:spcPct val="150000"/>
              </a:lnSpc>
              <a:buFont typeface="Wingdings" panose="05000000000000000000" pitchFamily="2" charset="2"/>
              <a:buNone/>
            </a:pPr>
            <a:r>
              <a:rPr lang="zh-CN" altLang="en-US" sz="2400" b="1" dirty="0">
                <a:solidFill>
                  <a:srgbClr val="0000FF"/>
                </a:solidFill>
              </a:rPr>
              <a:t>    </a:t>
            </a:r>
            <a:r>
              <a:rPr lang="en-US" altLang="zh-CN" sz="2400" b="1" dirty="0">
                <a:solidFill>
                  <a:srgbClr val="0000FF"/>
                </a:solidFill>
              </a:rPr>
              <a:t>(1) </a:t>
            </a:r>
            <a:r>
              <a:rPr lang="zh-CN" altLang="en-US" sz="2400" b="1" dirty="0">
                <a:solidFill>
                  <a:srgbClr val="0000FF"/>
                </a:solidFill>
              </a:rPr>
              <a:t>数据的定义是按递归定义的</a:t>
            </a:r>
            <a:r>
              <a:rPr lang="en-US" altLang="zh-CN" sz="2400" b="1" dirty="0">
                <a:solidFill>
                  <a:srgbClr val="0000FF"/>
                </a:solidFill>
              </a:rPr>
              <a:t>;</a:t>
            </a:r>
          </a:p>
          <a:p>
            <a:pPr lvl="1">
              <a:lnSpc>
                <a:spcPct val="150000"/>
              </a:lnSpc>
              <a:buClr>
                <a:srgbClr val="FF0000"/>
              </a:buClr>
              <a:buFont typeface="Wingdings" panose="05000000000000000000" pitchFamily="2" charset="2"/>
              <a:buChar char="ü"/>
            </a:pPr>
            <a:r>
              <a:rPr lang="en-US" altLang="zh-CN" sz="2400" dirty="0"/>
              <a:t>  Fibonacci</a:t>
            </a:r>
            <a:r>
              <a:rPr lang="zh-CN" altLang="en-US" sz="2400" dirty="0"/>
              <a:t>函数</a:t>
            </a:r>
            <a:r>
              <a:rPr lang="en-US" altLang="zh-CN" sz="2400" dirty="0"/>
              <a:t> </a:t>
            </a:r>
          </a:p>
          <a:p>
            <a:pPr>
              <a:lnSpc>
                <a:spcPct val="150000"/>
              </a:lnSpc>
              <a:buNone/>
            </a:pPr>
            <a:r>
              <a:rPr lang="en-US" altLang="zh-CN" sz="2400" b="1" dirty="0">
                <a:solidFill>
                  <a:srgbClr val="0000FF"/>
                </a:solidFill>
              </a:rPr>
              <a:t>    (2) </a:t>
            </a:r>
            <a:r>
              <a:rPr lang="zh-CN" altLang="en-US" sz="2400" b="1" dirty="0">
                <a:solidFill>
                  <a:srgbClr val="0000FF"/>
                </a:solidFill>
              </a:rPr>
              <a:t>问题解法按递归算法实现</a:t>
            </a:r>
            <a:r>
              <a:rPr lang="en-US" altLang="zh-CN" sz="2400" b="1" dirty="0">
                <a:solidFill>
                  <a:srgbClr val="0000FF"/>
                </a:solidFill>
              </a:rPr>
              <a:t>;</a:t>
            </a:r>
          </a:p>
          <a:p>
            <a:pPr lvl="1">
              <a:lnSpc>
                <a:spcPct val="150000"/>
              </a:lnSpc>
              <a:buClr>
                <a:srgbClr val="FF0000"/>
              </a:buClr>
              <a:buFont typeface="Wingdings" panose="05000000000000000000" pitchFamily="2" charset="2"/>
              <a:buChar char="ü"/>
            </a:pPr>
            <a:r>
              <a:rPr lang="zh-CN" altLang="en-US" sz="2400" dirty="0"/>
              <a:t> </a:t>
            </a:r>
            <a:r>
              <a:rPr lang="en-US" altLang="zh-CN" sz="2400" dirty="0"/>
              <a:t>Hanoi</a:t>
            </a:r>
            <a:r>
              <a:rPr lang="zh-CN" altLang="en-US" sz="2400" dirty="0"/>
              <a:t>问题</a:t>
            </a:r>
            <a:endParaRPr lang="en-US" altLang="zh-CN" sz="2400" dirty="0"/>
          </a:p>
          <a:p>
            <a:pPr>
              <a:lnSpc>
                <a:spcPct val="150000"/>
              </a:lnSpc>
              <a:buFont typeface="Wingdings" panose="05000000000000000000" pitchFamily="2" charset="2"/>
              <a:buNone/>
            </a:pPr>
            <a:r>
              <a:rPr lang="zh-CN" altLang="en-US" sz="2400" b="1" dirty="0">
                <a:solidFill>
                  <a:srgbClr val="0000FF"/>
                </a:solidFill>
              </a:rPr>
              <a:t>   </a:t>
            </a:r>
            <a:r>
              <a:rPr lang="en-US" altLang="zh-CN" sz="2400" b="1" dirty="0">
                <a:solidFill>
                  <a:srgbClr val="0000FF"/>
                </a:solidFill>
              </a:rPr>
              <a:t>(3)</a:t>
            </a:r>
            <a:r>
              <a:rPr lang="zh-CN" altLang="en-US" sz="2400" b="1" dirty="0">
                <a:solidFill>
                  <a:srgbClr val="0000FF"/>
                </a:solidFill>
              </a:rPr>
              <a:t>数据的结构形式是按递归定义的</a:t>
            </a:r>
            <a:endParaRPr lang="en-US" altLang="zh-CN" sz="2400" b="1" dirty="0">
              <a:solidFill>
                <a:srgbClr val="0000FF"/>
              </a:solidFill>
            </a:endParaRPr>
          </a:p>
          <a:p>
            <a:pPr lvl="1">
              <a:lnSpc>
                <a:spcPct val="150000"/>
              </a:lnSpc>
              <a:buClr>
                <a:srgbClr val="FF0000"/>
              </a:buClr>
              <a:buFont typeface="Wingdings" panose="05000000000000000000" pitchFamily="2" charset="2"/>
              <a:buChar char="ü"/>
            </a:pPr>
            <a:r>
              <a:rPr lang="zh-CN" altLang="en-US" sz="2400" dirty="0"/>
              <a:t>二叉树等</a:t>
            </a:r>
            <a:endParaRPr lang="en-US" altLang="zh-CN" sz="2400" dirty="0"/>
          </a:p>
          <a:p>
            <a:pPr>
              <a:lnSpc>
                <a:spcPct val="90000"/>
              </a:lnSpc>
              <a:buFont typeface="Wingdings" panose="05000000000000000000" pitchFamily="2" charset="2"/>
              <a:buNone/>
            </a:pPr>
            <a:r>
              <a:rPr lang="zh-CN" altLang="en-US" sz="2400" b="1" dirty="0"/>
              <a:t>    </a:t>
            </a:r>
            <a:endParaRPr lang="zh-CN" altLang="zh-CN" sz="2000" b="1" dirty="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14"/>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401578046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linds(horizontal)">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469891" y="1109175"/>
            <a:ext cx="8350581" cy="3395980"/>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en-US" altLang="en-US" sz="2000" noProof="1">
                <a:latin typeface="宋体" panose="02010600030101010101" pitchFamily="2" charset="-122"/>
                <a:ea typeface="+mn-ea"/>
              </a:rPr>
              <a:t>函数的</a:t>
            </a:r>
            <a:r>
              <a:rPr lang="en-US" altLang="en-US" sz="2000" noProof="1">
                <a:solidFill>
                  <a:srgbClr val="FF0000"/>
                </a:solidFill>
                <a:latin typeface="宋体" panose="02010600030101010101" pitchFamily="2" charset="-122"/>
                <a:ea typeface="+mn-ea"/>
              </a:rPr>
              <a:t>递归调用</a:t>
            </a:r>
            <a:r>
              <a:rPr lang="en-US" altLang="en-US" sz="2000" noProof="1">
                <a:latin typeface="宋体" panose="02010600030101010101" pitchFamily="2" charset="-122"/>
                <a:ea typeface="+mn-ea"/>
              </a:rPr>
              <a:t>是函数调用的一种特殊情况，函数调用自己，自己再调用自己，自己再调用自己，...，当</a:t>
            </a:r>
            <a:r>
              <a:rPr lang="en-US" altLang="en-US" sz="2000" noProof="1">
                <a:solidFill>
                  <a:srgbClr val="FF0000"/>
                </a:solidFill>
                <a:latin typeface="宋体" panose="02010600030101010101" pitchFamily="2" charset="-122"/>
                <a:ea typeface="+mn-ea"/>
              </a:rPr>
              <a:t>某个条件得到满足的时候就不再调用了</a:t>
            </a:r>
            <a:r>
              <a:rPr lang="en-US" altLang="en-US" sz="2000" noProof="1">
                <a:latin typeface="宋体" panose="02010600030101010101" pitchFamily="2" charset="-122"/>
                <a:ea typeface="+mn-ea"/>
              </a:rPr>
              <a:t>，然后再</a:t>
            </a:r>
            <a:r>
              <a:rPr lang="en-US" altLang="en-US" sz="2000" noProof="1">
                <a:solidFill>
                  <a:srgbClr val="FF0000"/>
                </a:solidFill>
                <a:latin typeface="宋体" panose="02010600030101010101" pitchFamily="2" charset="-122"/>
                <a:ea typeface="+mn-ea"/>
              </a:rPr>
              <a:t>一层一层地返回</a:t>
            </a:r>
            <a:r>
              <a:rPr lang="en-US" altLang="en-US" sz="2000" noProof="1">
                <a:latin typeface="宋体" panose="02010600030101010101" pitchFamily="2" charset="-122"/>
                <a:ea typeface="+mn-ea"/>
              </a:rPr>
              <a:t>直到该函数第一次调用</a:t>
            </a:r>
            <a:r>
              <a:rPr lang="zh-CN" altLang="en-US" sz="2000" noProof="1">
                <a:latin typeface="宋体" panose="02010600030101010101" pitchFamily="2" charset="-122"/>
                <a:ea typeface="+mn-ea"/>
              </a:rPr>
              <a:t>的位置。</a:t>
            </a:r>
          </a:p>
          <a:p>
            <a:pPr>
              <a:spcBef>
                <a:spcPts val="600"/>
              </a:spcBef>
              <a:buClr>
                <a:srgbClr val="FF0000"/>
              </a:buClr>
              <a:buFont typeface="Wingdings" panose="05000000000000000000" pitchFamily="2" charset="2"/>
              <a:buChar char="n"/>
              <a:defRPr/>
            </a:pPr>
            <a:r>
              <a:rPr lang="zh-CN" altLang="en-US" sz="2000" noProof="1">
                <a:latin typeface="宋体" panose="02010600030101010101" pitchFamily="2" charset="-122"/>
                <a:ea typeface="+mn-ea"/>
              </a:rPr>
              <a:t>设置递归深度：</a:t>
            </a:r>
          </a:p>
          <a:p>
            <a:pPr marL="0" indent="0">
              <a:spcBef>
                <a:spcPct val="0"/>
              </a:spcBef>
              <a:buNone/>
              <a:defRPr/>
            </a:pPr>
            <a:endParaRPr lang="en-US" altLang="zh-CN" sz="1500" noProof="1">
              <a:latin typeface="Consolas" panose="020B0609020204030204" pitchFamily="49" charset="0"/>
              <a:ea typeface="+mn-ea"/>
            </a:endParaRPr>
          </a:p>
          <a:p>
            <a:pPr marL="0" indent="0">
              <a:spcBef>
                <a:spcPct val="0"/>
              </a:spcBef>
              <a:buNone/>
              <a:defRPr/>
            </a:pPr>
            <a:r>
              <a:rPr lang="zh-CN" altLang="en-US" sz="1500" noProof="1">
                <a:latin typeface="Consolas" panose="020B0609020204030204" pitchFamily="49" charset="0"/>
                <a:ea typeface="+mn-ea"/>
              </a:rPr>
              <a:t>    import sys</a:t>
            </a:r>
          </a:p>
          <a:p>
            <a:pPr marL="0" indent="0">
              <a:spcBef>
                <a:spcPct val="0"/>
              </a:spcBef>
              <a:buNone/>
              <a:defRPr/>
            </a:pPr>
            <a:r>
              <a:rPr lang="zh-CN" altLang="en-US" sz="1500" noProof="1">
                <a:latin typeface="Consolas" panose="020B0609020204030204" pitchFamily="49" charset="0"/>
                <a:ea typeface="+mn-ea"/>
              </a:rPr>
              <a:t>    sys.setrecursionlimit(3000)</a:t>
            </a:r>
          </a:p>
        </p:txBody>
      </p:sp>
      <p:grpSp>
        <p:nvGrpSpPr>
          <p:cNvPr id="27650" name="画布 110"/>
          <p:cNvGrpSpPr/>
          <p:nvPr/>
        </p:nvGrpSpPr>
        <p:grpSpPr>
          <a:xfrm>
            <a:off x="1966913" y="3419476"/>
            <a:ext cx="4938712" cy="2049463"/>
            <a:chOff x="0" y="0"/>
            <a:chExt cx="6253" cy="4219"/>
          </a:xfrm>
        </p:grpSpPr>
        <p:sp>
          <p:nvSpPr>
            <p:cNvPr id="27651" name="Rectangle 1073743955"/>
            <p:cNvSpPr/>
            <p:nvPr/>
          </p:nvSpPr>
          <p:spPr>
            <a:xfrm>
              <a:off x="0" y="0"/>
              <a:ext cx="6241" cy="4219"/>
            </a:xfrm>
            <a:prstGeom prst="rect">
              <a:avLst/>
            </a:prstGeom>
            <a:noFill/>
            <a:ln w="9525">
              <a:noFill/>
            </a:ln>
          </p:spPr>
          <p:txBody>
            <a:bodyPr anchor="t"/>
            <a:lstStyle/>
            <a:p>
              <a:endParaRPr lang="en-US" altLang="en-US" sz="1200" dirty="0">
                <a:latin typeface="Arial" panose="020B0604020202020204" pitchFamily="34" charset="0"/>
                <a:ea typeface="宋体" panose="02010600030101010101" pitchFamily="2" charset="-122"/>
              </a:endParaRPr>
            </a:p>
          </p:txBody>
        </p:sp>
        <p:cxnSp>
          <p:nvCxnSpPr>
            <p:cNvPr id="27652" name="直接箭头连接符 99"/>
            <p:cNvCxnSpPr/>
            <p:nvPr/>
          </p:nvCxnSpPr>
          <p:spPr>
            <a:xfrm>
              <a:off x="381" y="472"/>
              <a:ext cx="0" cy="1095"/>
            </a:xfrm>
            <a:prstGeom prst="straightConnector1">
              <a:avLst/>
            </a:prstGeom>
            <a:ln w="12700" cap="flat" cmpd="sng">
              <a:solidFill>
                <a:srgbClr val="0000FF"/>
              </a:solidFill>
              <a:prstDash val="solid"/>
              <a:round/>
              <a:headEnd type="none" w="med" len="med"/>
              <a:tailEnd type="arrow" w="med" len="med"/>
            </a:ln>
          </p:spPr>
        </p:cxnSp>
        <p:cxnSp>
          <p:nvCxnSpPr>
            <p:cNvPr id="27653" name="直接箭头连接符 100"/>
            <p:cNvCxnSpPr/>
            <p:nvPr/>
          </p:nvCxnSpPr>
          <p:spPr>
            <a:xfrm flipV="1">
              <a:off x="516" y="622"/>
              <a:ext cx="485" cy="840"/>
            </a:xfrm>
            <a:prstGeom prst="straightConnector1">
              <a:avLst/>
            </a:prstGeom>
            <a:ln w="12700" cap="flat" cmpd="sng">
              <a:solidFill>
                <a:srgbClr val="0000FF"/>
              </a:solidFill>
              <a:prstDash val="solid"/>
              <a:round/>
              <a:headEnd type="none" w="med" len="med"/>
              <a:tailEnd type="arrow" w="med" len="med"/>
            </a:ln>
          </p:spPr>
        </p:cxnSp>
        <p:cxnSp>
          <p:nvCxnSpPr>
            <p:cNvPr id="27654" name="直接箭头连接符 101"/>
            <p:cNvCxnSpPr/>
            <p:nvPr/>
          </p:nvCxnSpPr>
          <p:spPr>
            <a:xfrm>
              <a:off x="1086" y="517"/>
              <a:ext cx="0" cy="1530"/>
            </a:xfrm>
            <a:prstGeom prst="straightConnector1">
              <a:avLst/>
            </a:prstGeom>
            <a:ln w="12700" cap="flat" cmpd="sng">
              <a:solidFill>
                <a:srgbClr val="0000FF"/>
              </a:solidFill>
              <a:prstDash val="solid"/>
              <a:round/>
              <a:headEnd type="none" w="med" len="med"/>
              <a:tailEnd type="arrow" w="med" len="med"/>
            </a:ln>
          </p:spPr>
        </p:cxnSp>
        <p:cxnSp>
          <p:nvCxnSpPr>
            <p:cNvPr id="27655" name="直接箭头连接符 102"/>
            <p:cNvCxnSpPr/>
            <p:nvPr/>
          </p:nvCxnSpPr>
          <p:spPr>
            <a:xfrm flipV="1">
              <a:off x="1191" y="682"/>
              <a:ext cx="693" cy="1200"/>
            </a:xfrm>
            <a:prstGeom prst="straightConnector1">
              <a:avLst/>
            </a:prstGeom>
            <a:ln w="12700" cap="flat" cmpd="sng">
              <a:solidFill>
                <a:srgbClr val="0000FF"/>
              </a:solidFill>
              <a:prstDash val="solid"/>
              <a:round/>
              <a:headEnd type="none" w="med" len="med"/>
              <a:tailEnd type="arrow" w="med" len="med"/>
            </a:ln>
          </p:spPr>
        </p:cxnSp>
        <p:cxnSp>
          <p:nvCxnSpPr>
            <p:cNvPr id="27656" name="直接箭头连接符 103"/>
            <p:cNvCxnSpPr/>
            <p:nvPr/>
          </p:nvCxnSpPr>
          <p:spPr>
            <a:xfrm>
              <a:off x="1918" y="553"/>
              <a:ext cx="0" cy="1530"/>
            </a:xfrm>
            <a:prstGeom prst="straightConnector1">
              <a:avLst/>
            </a:prstGeom>
            <a:ln w="12700" cap="flat" cmpd="sng">
              <a:solidFill>
                <a:srgbClr val="0000FF"/>
              </a:solidFill>
              <a:prstDash val="solid"/>
              <a:round/>
              <a:headEnd type="none" w="med" len="med"/>
              <a:tailEnd type="arrow" w="med" len="med"/>
            </a:ln>
          </p:spPr>
        </p:cxnSp>
        <p:cxnSp>
          <p:nvCxnSpPr>
            <p:cNvPr id="27657" name="直接箭头连接符 104"/>
            <p:cNvCxnSpPr/>
            <p:nvPr/>
          </p:nvCxnSpPr>
          <p:spPr>
            <a:xfrm flipV="1">
              <a:off x="2023" y="718"/>
              <a:ext cx="693" cy="1200"/>
            </a:xfrm>
            <a:prstGeom prst="straightConnector1">
              <a:avLst/>
            </a:prstGeom>
            <a:ln w="12700" cap="flat" cmpd="sng">
              <a:solidFill>
                <a:srgbClr val="0000FF"/>
              </a:solidFill>
              <a:prstDash val="solid"/>
              <a:round/>
              <a:headEnd type="none" w="med" len="med"/>
              <a:tailEnd type="arrow" w="med" len="med"/>
            </a:ln>
          </p:spPr>
        </p:cxnSp>
        <p:cxnSp>
          <p:nvCxnSpPr>
            <p:cNvPr id="27658" name="直接箭头连接符 105"/>
            <p:cNvCxnSpPr/>
            <p:nvPr/>
          </p:nvCxnSpPr>
          <p:spPr>
            <a:xfrm>
              <a:off x="2758" y="478"/>
              <a:ext cx="0" cy="1530"/>
            </a:xfrm>
            <a:prstGeom prst="straightConnector1">
              <a:avLst/>
            </a:prstGeom>
            <a:ln w="12700" cap="flat" cmpd="sng">
              <a:solidFill>
                <a:srgbClr val="0000FF"/>
              </a:solidFill>
              <a:prstDash val="solid"/>
              <a:round/>
              <a:headEnd type="none" w="med" len="med"/>
              <a:tailEnd type="arrow" w="med" len="med"/>
            </a:ln>
          </p:spPr>
        </p:cxnSp>
        <p:cxnSp>
          <p:nvCxnSpPr>
            <p:cNvPr id="27659" name="直接箭头连接符 106"/>
            <p:cNvCxnSpPr/>
            <p:nvPr/>
          </p:nvCxnSpPr>
          <p:spPr>
            <a:xfrm flipV="1">
              <a:off x="2863" y="643"/>
              <a:ext cx="693" cy="1200"/>
            </a:xfrm>
            <a:prstGeom prst="straightConnector1">
              <a:avLst/>
            </a:prstGeom>
            <a:ln w="12700" cap="flat" cmpd="sng">
              <a:solidFill>
                <a:srgbClr val="0000FF"/>
              </a:solidFill>
              <a:prstDash val="solid"/>
              <a:round/>
              <a:headEnd type="none" w="med" len="med"/>
              <a:tailEnd type="arrow" w="med" len="med"/>
            </a:ln>
          </p:spPr>
        </p:cxnSp>
        <p:cxnSp>
          <p:nvCxnSpPr>
            <p:cNvPr id="27660" name="直接箭头连接符 107"/>
            <p:cNvCxnSpPr/>
            <p:nvPr/>
          </p:nvCxnSpPr>
          <p:spPr>
            <a:xfrm>
              <a:off x="5053" y="478"/>
              <a:ext cx="0" cy="1530"/>
            </a:xfrm>
            <a:prstGeom prst="straightConnector1">
              <a:avLst/>
            </a:prstGeom>
            <a:ln w="12700" cap="flat" cmpd="sng">
              <a:solidFill>
                <a:srgbClr val="0000FF"/>
              </a:solidFill>
              <a:prstDash val="solid"/>
              <a:round/>
              <a:headEnd type="none" w="med" len="med"/>
              <a:tailEnd type="arrow" w="med" len="med"/>
            </a:ln>
          </p:spPr>
        </p:cxnSp>
        <p:cxnSp>
          <p:nvCxnSpPr>
            <p:cNvPr id="27661" name="直接箭头连接符 108"/>
            <p:cNvCxnSpPr/>
            <p:nvPr/>
          </p:nvCxnSpPr>
          <p:spPr>
            <a:xfrm flipV="1">
              <a:off x="5158" y="643"/>
              <a:ext cx="693" cy="1200"/>
            </a:xfrm>
            <a:prstGeom prst="straightConnector1">
              <a:avLst/>
            </a:prstGeom>
            <a:ln w="12700" cap="flat" cmpd="sng">
              <a:solidFill>
                <a:srgbClr val="0000FF"/>
              </a:solidFill>
              <a:prstDash val="solid"/>
              <a:round/>
              <a:headEnd type="none" w="med" len="med"/>
              <a:tailEnd type="arrow" w="med" len="med"/>
            </a:ln>
          </p:spPr>
        </p:cxnSp>
        <p:cxnSp>
          <p:nvCxnSpPr>
            <p:cNvPr id="27662" name="直接箭头连接符 109"/>
            <p:cNvCxnSpPr/>
            <p:nvPr/>
          </p:nvCxnSpPr>
          <p:spPr>
            <a:xfrm>
              <a:off x="5953" y="463"/>
              <a:ext cx="0" cy="3609"/>
            </a:xfrm>
            <a:prstGeom prst="straightConnector1">
              <a:avLst/>
            </a:prstGeom>
            <a:ln w="12700" cap="flat" cmpd="sng">
              <a:solidFill>
                <a:srgbClr val="0000FF"/>
              </a:solidFill>
              <a:prstDash val="solid"/>
              <a:round/>
              <a:headEnd type="none" w="med" len="med"/>
              <a:tailEnd type="arrow" w="med" len="med"/>
            </a:ln>
          </p:spPr>
        </p:cxnSp>
        <p:cxnSp>
          <p:nvCxnSpPr>
            <p:cNvPr id="27663" name="直接箭头连接符 110"/>
            <p:cNvCxnSpPr/>
            <p:nvPr/>
          </p:nvCxnSpPr>
          <p:spPr>
            <a:xfrm flipH="1" flipV="1">
              <a:off x="5076" y="2092"/>
              <a:ext cx="750" cy="1860"/>
            </a:xfrm>
            <a:prstGeom prst="straightConnector1">
              <a:avLst/>
            </a:prstGeom>
            <a:ln w="12700" cap="flat" cmpd="sng">
              <a:solidFill>
                <a:srgbClr val="0000FF"/>
              </a:solidFill>
              <a:prstDash val="solid"/>
              <a:round/>
              <a:headEnd type="none" w="med" len="med"/>
              <a:tailEnd type="arrow" w="med" len="med"/>
            </a:ln>
          </p:spPr>
        </p:cxnSp>
        <p:cxnSp>
          <p:nvCxnSpPr>
            <p:cNvPr id="27664" name="直接箭头连接符 111"/>
            <p:cNvCxnSpPr/>
            <p:nvPr/>
          </p:nvCxnSpPr>
          <p:spPr>
            <a:xfrm>
              <a:off x="5061" y="2122"/>
              <a:ext cx="0" cy="1905"/>
            </a:xfrm>
            <a:prstGeom prst="straightConnector1">
              <a:avLst/>
            </a:prstGeom>
            <a:ln w="12700" cap="flat" cmpd="sng">
              <a:solidFill>
                <a:srgbClr val="0000FF"/>
              </a:solidFill>
              <a:prstDash val="solid"/>
              <a:round/>
              <a:headEnd type="none" w="med" len="med"/>
              <a:tailEnd type="arrow" w="med" len="med"/>
            </a:ln>
          </p:spPr>
        </p:cxnSp>
        <p:cxnSp>
          <p:nvCxnSpPr>
            <p:cNvPr id="27665" name="直接箭头连接符 112"/>
            <p:cNvCxnSpPr/>
            <p:nvPr/>
          </p:nvCxnSpPr>
          <p:spPr>
            <a:xfrm flipV="1">
              <a:off x="4258" y="703"/>
              <a:ext cx="693" cy="1200"/>
            </a:xfrm>
            <a:prstGeom prst="straightConnector1">
              <a:avLst/>
            </a:prstGeom>
            <a:ln w="12700" cap="flat" cmpd="sng">
              <a:solidFill>
                <a:srgbClr val="0000FF"/>
              </a:solidFill>
              <a:prstDash val="solid"/>
              <a:round/>
              <a:headEnd type="none" w="med" len="med"/>
              <a:tailEnd type="arrow" w="med" len="med"/>
            </a:ln>
          </p:spPr>
        </p:cxnSp>
        <p:cxnSp>
          <p:nvCxnSpPr>
            <p:cNvPr id="27666" name="直接箭头连接符 113"/>
            <p:cNvCxnSpPr/>
            <p:nvPr/>
          </p:nvCxnSpPr>
          <p:spPr>
            <a:xfrm flipH="1" flipV="1">
              <a:off x="4213" y="2113"/>
              <a:ext cx="750" cy="1860"/>
            </a:xfrm>
            <a:prstGeom prst="straightConnector1">
              <a:avLst/>
            </a:prstGeom>
            <a:ln w="12700" cap="flat" cmpd="sng">
              <a:solidFill>
                <a:srgbClr val="0000FF"/>
              </a:solidFill>
              <a:prstDash val="solid"/>
              <a:round/>
              <a:headEnd type="none" w="med" len="med"/>
              <a:tailEnd type="arrow" w="med" len="med"/>
            </a:ln>
          </p:spPr>
        </p:cxnSp>
        <p:cxnSp>
          <p:nvCxnSpPr>
            <p:cNvPr id="27667" name="直接箭头连接符 114"/>
            <p:cNvCxnSpPr/>
            <p:nvPr/>
          </p:nvCxnSpPr>
          <p:spPr>
            <a:xfrm>
              <a:off x="4198" y="2143"/>
              <a:ext cx="0" cy="1905"/>
            </a:xfrm>
            <a:prstGeom prst="straightConnector1">
              <a:avLst/>
            </a:prstGeom>
            <a:ln w="12700" cap="flat" cmpd="sng">
              <a:solidFill>
                <a:srgbClr val="0000FF"/>
              </a:solidFill>
              <a:prstDash val="solid"/>
              <a:round/>
              <a:headEnd type="none" w="med" len="med"/>
              <a:tailEnd type="arrow" w="med" len="med"/>
            </a:ln>
          </p:spPr>
        </p:cxnSp>
        <p:cxnSp>
          <p:nvCxnSpPr>
            <p:cNvPr id="27668" name="直接箭头连接符 132"/>
            <p:cNvCxnSpPr/>
            <p:nvPr/>
          </p:nvCxnSpPr>
          <p:spPr>
            <a:xfrm flipH="1" flipV="1">
              <a:off x="2788" y="2173"/>
              <a:ext cx="750" cy="1860"/>
            </a:xfrm>
            <a:prstGeom prst="straightConnector1">
              <a:avLst/>
            </a:prstGeom>
            <a:ln w="12700" cap="flat" cmpd="sng">
              <a:solidFill>
                <a:srgbClr val="0000FF"/>
              </a:solidFill>
              <a:prstDash val="solid"/>
              <a:round/>
              <a:headEnd type="none" w="med" len="med"/>
              <a:tailEnd type="arrow" w="med" len="med"/>
            </a:ln>
          </p:spPr>
        </p:cxnSp>
        <p:cxnSp>
          <p:nvCxnSpPr>
            <p:cNvPr id="27669" name="直接箭头连接符 133"/>
            <p:cNvCxnSpPr/>
            <p:nvPr/>
          </p:nvCxnSpPr>
          <p:spPr>
            <a:xfrm>
              <a:off x="2773" y="2203"/>
              <a:ext cx="0" cy="1905"/>
            </a:xfrm>
            <a:prstGeom prst="straightConnector1">
              <a:avLst/>
            </a:prstGeom>
            <a:ln w="12700" cap="flat" cmpd="sng">
              <a:solidFill>
                <a:srgbClr val="0000FF"/>
              </a:solidFill>
              <a:prstDash val="solid"/>
              <a:round/>
              <a:headEnd type="none" w="med" len="med"/>
              <a:tailEnd type="arrow" w="med" len="med"/>
            </a:ln>
          </p:spPr>
        </p:cxnSp>
        <p:cxnSp>
          <p:nvCxnSpPr>
            <p:cNvPr id="27670" name="直接箭头连接符 134"/>
            <p:cNvCxnSpPr/>
            <p:nvPr/>
          </p:nvCxnSpPr>
          <p:spPr>
            <a:xfrm flipH="1" flipV="1">
              <a:off x="1933" y="2173"/>
              <a:ext cx="750" cy="1860"/>
            </a:xfrm>
            <a:prstGeom prst="straightConnector1">
              <a:avLst/>
            </a:prstGeom>
            <a:ln w="12700" cap="flat" cmpd="sng">
              <a:solidFill>
                <a:srgbClr val="0000FF"/>
              </a:solidFill>
              <a:prstDash val="solid"/>
              <a:round/>
              <a:headEnd type="none" w="med" len="med"/>
              <a:tailEnd type="arrow" w="med" len="med"/>
            </a:ln>
          </p:spPr>
        </p:cxnSp>
        <p:cxnSp>
          <p:nvCxnSpPr>
            <p:cNvPr id="27671" name="直接箭头连接符 135"/>
            <p:cNvCxnSpPr/>
            <p:nvPr/>
          </p:nvCxnSpPr>
          <p:spPr>
            <a:xfrm>
              <a:off x="1918" y="2203"/>
              <a:ext cx="0" cy="1905"/>
            </a:xfrm>
            <a:prstGeom prst="straightConnector1">
              <a:avLst/>
            </a:prstGeom>
            <a:ln w="12700" cap="flat" cmpd="sng">
              <a:solidFill>
                <a:srgbClr val="0000FF"/>
              </a:solidFill>
              <a:prstDash val="solid"/>
              <a:round/>
              <a:headEnd type="none" w="med" len="med"/>
              <a:tailEnd type="arrow" w="med" len="med"/>
            </a:ln>
          </p:spPr>
        </p:cxnSp>
        <p:cxnSp>
          <p:nvCxnSpPr>
            <p:cNvPr id="27672" name="直接箭头连接符 136"/>
            <p:cNvCxnSpPr/>
            <p:nvPr/>
          </p:nvCxnSpPr>
          <p:spPr>
            <a:xfrm flipH="1" flipV="1">
              <a:off x="1093" y="2218"/>
              <a:ext cx="750" cy="1860"/>
            </a:xfrm>
            <a:prstGeom prst="straightConnector1">
              <a:avLst/>
            </a:prstGeom>
            <a:ln w="12700" cap="flat" cmpd="sng">
              <a:solidFill>
                <a:srgbClr val="0000FF"/>
              </a:solidFill>
              <a:prstDash val="solid"/>
              <a:round/>
              <a:headEnd type="none" w="med" len="med"/>
              <a:tailEnd type="arrow" w="med" len="med"/>
            </a:ln>
          </p:spPr>
        </p:cxnSp>
        <p:cxnSp>
          <p:nvCxnSpPr>
            <p:cNvPr id="27673" name="直接箭头连接符 137"/>
            <p:cNvCxnSpPr/>
            <p:nvPr/>
          </p:nvCxnSpPr>
          <p:spPr>
            <a:xfrm>
              <a:off x="1078" y="2248"/>
              <a:ext cx="0" cy="1905"/>
            </a:xfrm>
            <a:prstGeom prst="straightConnector1">
              <a:avLst/>
            </a:prstGeom>
            <a:ln w="12700" cap="flat" cmpd="sng">
              <a:solidFill>
                <a:srgbClr val="0000FF"/>
              </a:solidFill>
              <a:prstDash val="solid"/>
              <a:round/>
              <a:headEnd type="none" w="med" len="med"/>
              <a:tailEnd type="arrow" w="med" len="med"/>
            </a:ln>
          </p:spPr>
        </p:cxnSp>
        <p:cxnSp>
          <p:nvCxnSpPr>
            <p:cNvPr id="27674" name="直接箭头连接符 140"/>
            <p:cNvCxnSpPr/>
            <p:nvPr/>
          </p:nvCxnSpPr>
          <p:spPr>
            <a:xfrm flipH="1" flipV="1">
              <a:off x="411" y="1605"/>
              <a:ext cx="570" cy="2355"/>
            </a:xfrm>
            <a:prstGeom prst="straightConnector1">
              <a:avLst/>
            </a:prstGeom>
            <a:ln w="12700" cap="flat" cmpd="sng">
              <a:solidFill>
                <a:srgbClr val="0000FF"/>
              </a:solidFill>
              <a:prstDash val="solid"/>
              <a:round/>
              <a:headEnd type="none" w="med" len="med"/>
              <a:tailEnd type="arrow" w="med" len="med"/>
            </a:ln>
          </p:spPr>
        </p:cxnSp>
        <p:cxnSp>
          <p:nvCxnSpPr>
            <p:cNvPr id="27675" name="直接箭头连接符 141"/>
            <p:cNvCxnSpPr/>
            <p:nvPr/>
          </p:nvCxnSpPr>
          <p:spPr>
            <a:xfrm>
              <a:off x="366" y="1680"/>
              <a:ext cx="0" cy="2385"/>
            </a:xfrm>
            <a:prstGeom prst="straightConnector1">
              <a:avLst/>
            </a:prstGeom>
            <a:ln w="12700" cap="flat" cmpd="sng">
              <a:solidFill>
                <a:srgbClr val="0000FF"/>
              </a:solidFill>
              <a:prstDash val="solid"/>
              <a:round/>
              <a:headEnd type="none" w="med" len="med"/>
              <a:tailEnd type="arrow" w="med" len="med"/>
            </a:ln>
          </p:spPr>
        </p:cxnSp>
        <p:sp>
          <p:nvSpPr>
            <p:cNvPr id="27676" name="文本框 142"/>
            <p:cNvSpPr/>
            <p:nvPr/>
          </p:nvSpPr>
          <p:spPr>
            <a:xfrm>
              <a:off x="3561" y="1860"/>
              <a:ext cx="614" cy="435"/>
            </a:xfrm>
            <a:prstGeom prst="rect">
              <a:avLst/>
            </a:prstGeom>
            <a:solidFill>
              <a:srgbClr val="FFFFFF"/>
            </a:solidFill>
            <a:ln w="9525">
              <a:noFill/>
            </a:ln>
          </p:spPr>
          <p:txBody>
            <a:bodyPr lIns="0" rIns="0" anchor="t"/>
            <a:lstStyle/>
            <a:p>
              <a:r>
                <a:rPr lang="en-US" altLang="en-US" sz="1200" dirty="0">
                  <a:latin typeface="Arial" panose="020B0604020202020204" pitchFamily="34" charset="0"/>
                  <a:ea typeface="宋体" panose="02010600030101010101" pitchFamily="2" charset="-122"/>
                </a:rPr>
                <a:t>......</a:t>
              </a:r>
            </a:p>
            <a:p>
              <a:endParaRPr lang="en-US" altLang="en-US" sz="1200" dirty="0">
                <a:latin typeface="Arial" panose="020B0604020202020204" pitchFamily="34" charset="0"/>
                <a:ea typeface="宋体" panose="02010600030101010101" pitchFamily="2" charset="-122"/>
              </a:endParaRPr>
            </a:p>
          </p:txBody>
        </p:sp>
        <p:sp>
          <p:nvSpPr>
            <p:cNvPr id="27677" name="文本框 143"/>
            <p:cNvSpPr/>
            <p:nvPr/>
          </p:nvSpPr>
          <p:spPr>
            <a:xfrm>
              <a:off x="137" y="60"/>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函数A</a:t>
              </a:r>
            </a:p>
            <a:p>
              <a:endParaRPr lang="en-US" altLang="en-US" sz="1200" dirty="0">
                <a:latin typeface="Arial" panose="020B0604020202020204" pitchFamily="34" charset="0"/>
                <a:ea typeface="宋体" panose="02010600030101010101" pitchFamily="2" charset="-122"/>
              </a:endParaRPr>
            </a:p>
          </p:txBody>
        </p:sp>
        <p:sp>
          <p:nvSpPr>
            <p:cNvPr id="27678" name="文本框 144"/>
            <p:cNvSpPr/>
            <p:nvPr/>
          </p:nvSpPr>
          <p:spPr>
            <a:xfrm>
              <a:off x="823" y="7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79" name="文本框 145"/>
            <p:cNvSpPr/>
            <p:nvPr/>
          </p:nvSpPr>
          <p:spPr>
            <a:xfrm>
              <a:off x="160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0" name="文本框 146"/>
            <p:cNvSpPr/>
            <p:nvPr/>
          </p:nvSpPr>
          <p:spPr>
            <a:xfrm>
              <a:off x="2428" y="4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1" name="文本框 147"/>
            <p:cNvSpPr/>
            <p:nvPr/>
          </p:nvSpPr>
          <p:spPr>
            <a:xfrm>
              <a:off x="4738" y="2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2" name="文本框 148"/>
            <p:cNvSpPr/>
            <p:nvPr/>
          </p:nvSpPr>
          <p:spPr>
            <a:xfrm>
              <a:off x="568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3" name="文本框 149"/>
            <p:cNvSpPr/>
            <p:nvPr/>
          </p:nvSpPr>
          <p:spPr>
            <a:xfrm>
              <a:off x="463" y="94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4" name="文本框 150"/>
            <p:cNvSpPr/>
            <p:nvPr/>
          </p:nvSpPr>
          <p:spPr>
            <a:xfrm>
              <a:off x="433" y="24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5" name="文本框 5"/>
            <p:cNvSpPr/>
            <p:nvPr/>
          </p:nvSpPr>
          <p:spPr>
            <a:xfrm>
              <a:off x="1183" y="12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6" name="文本框 115"/>
            <p:cNvSpPr/>
            <p:nvPr/>
          </p:nvSpPr>
          <p:spPr>
            <a:xfrm>
              <a:off x="1153" y="277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7" name="文本框 117"/>
            <p:cNvSpPr/>
            <p:nvPr/>
          </p:nvSpPr>
          <p:spPr>
            <a:xfrm>
              <a:off x="2053" y="1264"/>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8" name="文本框 118"/>
            <p:cNvSpPr/>
            <p:nvPr/>
          </p:nvSpPr>
          <p:spPr>
            <a:xfrm>
              <a:off x="2023" y="2779"/>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9" name="文本框 122"/>
            <p:cNvSpPr/>
            <p:nvPr/>
          </p:nvSpPr>
          <p:spPr>
            <a:xfrm>
              <a:off x="2908" y="130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0" name="文本框 123"/>
            <p:cNvSpPr/>
            <p:nvPr/>
          </p:nvSpPr>
          <p:spPr>
            <a:xfrm>
              <a:off x="2878" y="281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1" name="文本框 124"/>
            <p:cNvSpPr/>
            <p:nvPr/>
          </p:nvSpPr>
          <p:spPr>
            <a:xfrm>
              <a:off x="4363" y="133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2" name="文本框 125"/>
            <p:cNvSpPr/>
            <p:nvPr/>
          </p:nvSpPr>
          <p:spPr>
            <a:xfrm>
              <a:off x="4333" y="284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3" name="文本框 126"/>
            <p:cNvSpPr/>
            <p:nvPr/>
          </p:nvSpPr>
          <p:spPr>
            <a:xfrm>
              <a:off x="5248" y="136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4" name="文本框 127"/>
            <p:cNvSpPr/>
            <p:nvPr/>
          </p:nvSpPr>
          <p:spPr>
            <a:xfrm>
              <a:off x="5218" y="287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cxnSp>
          <p:nvCxnSpPr>
            <p:cNvPr id="27695" name="直接箭头连接符 128"/>
            <p:cNvCxnSpPr/>
            <p:nvPr/>
          </p:nvCxnSpPr>
          <p:spPr>
            <a:xfrm>
              <a:off x="4183" y="508"/>
              <a:ext cx="0" cy="1530"/>
            </a:xfrm>
            <a:prstGeom prst="straightConnector1">
              <a:avLst/>
            </a:prstGeom>
            <a:ln w="12700" cap="flat" cmpd="sng">
              <a:solidFill>
                <a:srgbClr val="0000FF"/>
              </a:solidFill>
              <a:prstDash val="solid"/>
              <a:round/>
              <a:headEnd type="none" w="med" len="med"/>
              <a:tailEnd type="arrow" w="med" len="med"/>
            </a:ln>
          </p:spPr>
        </p:cxn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12</a:t>
            </a:fld>
            <a:endParaRPr lang="zh-CN" altLang="en-US" dirty="0"/>
          </a:p>
        </p:txBody>
      </p:sp>
      <p:grpSp>
        <p:nvGrpSpPr>
          <p:cNvPr id="55" name="组合 54"/>
          <p:cNvGrpSpPr/>
          <p:nvPr/>
        </p:nvGrpSpPr>
        <p:grpSpPr>
          <a:xfrm>
            <a:off x="539552" y="116632"/>
            <a:ext cx="4583419" cy="684042"/>
            <a:chOff x="958665" y="1326432"/>
            <a:chExt cx="4583419" cy="684042"/>
          </a:xfrm>
        </p:grpSpPr>
        <p:sp>
          <p:nvSpPr>
            <p:cNvPr id="56"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57" name="组合 56"/>
            <p:cNvGrpSpPr/>
            <p:nvPr/>
          </p:nvGrpSpPr>
          <p:grpSpPr>
            <a:xfrm>
              <a:off x="958665" y="1327471"/>
              <a:ext cx="842977" cy="683003"/>
              <a:chOff x="958665" y="1327471"/>
              <a:chExt cx="842977" cy="683003"/>
            </a:xfrm>
          </p:grpSpPr>
          <p:sp>
            <p:nvSpPr>
              <p:cNvPr id="5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59" name="图片 58"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358394987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650"/>
                                        </p:tgtEl>
                                        <p:attrNameLst>
                                          <p:attrName>style.visibility</p:attrName>
                                        </p:attrNameLst>
                                      </p:cBhvr>
                                      <p:to>
                                        <p:strVal val="visible"/>
                                      </p:to>
                                    </p:set>
                                    <p:anim calcmode="lin" valueType="num">
                                      <p:cBhvr additive="base">
                                        <p:cTn id="23" dur="500" fill="hold"/>
                                        <p:tgtEl>
                                          <p:spTgt spid="27650"/>
                                        </p:tgtEl>
                                        <p:attrNameLst>
                                          <p:attrName>ppt_x</p:attrName>
                                        </p:attrNameLst>
                                      </p:cBhvr>
                                      <p:tavLst>
                                        <p:tav tm="0">
                                          <p:val>
                                            <p:strVal val="#ppt_x"/>
                                          </p:val>
                                        </p:tav>
                                        <p:tav tm="100000">
                                          <p:val>
                                            <p:strVal val="#ppt_x"/>
                                          </p:val>
                                        </p:tav>
                                      </p:tavLst>
                                    </p:anim>
                                    <p:anim calcmode="lin" valueType="num">
                                      <p:cBhvr additive="base">
                                        <p:cTn id="24"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3554"/>
          <p:cNvSpPr>
            <a:spLocks noGrp="1"/>
          </p:cNvSpPr>
          <p:nvPr>
            <p:ph idx="1"/>
          </p:nvPr>
        </p:nvSpPr>
        <p:spPr>
          <a:xfrm>
            <a:off x="457200" y="962976"/>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zh-CN" altLang="en-US" sz="2000" dirty="0"/>
              <a:t>函数定义时括弧内为形参，一个函数可以没有形参，但是括弧必须要有，表示该函数不接受参数。</a:t>
            </a:r>
          </a:p>
          <a:p>
            <a:pPr>
              <a:spcBef>
                <a:spcPts val="600"/>
              </a:spcBef>
              <a:spcAft>
                <a:spcPts val="0"/>
              </a:spcAft>
              <a:buClr>
                <a:srgbClr val="FF0000"/>
              </a:buClr>
              <a:buSzPct val="90000"/>
              <a:buFont typeface="Wingdings" panose="05000000000000000000" pitchFamily="2" charset="2"/>
              <a:buChar char="n"/>
            </a:pPr>
            <a:r>
              <a:rPr lang="zh-CN" altLang="en-US" sz="2000" dirty="0"/>
              <a:t>函数调用时向其传递实参，将实参</a:t>
            </a:r>
            <a:r>
              <a:rPr lang="zh-CN" altLang="en-US" sz="2000" dirty="0">
                <a:solidFill>
                  <a:srgbClr val="FF0000"/>
                </a:solidFill>
              </a:rPr>
              <a:t>引用</a:t>
            </a:r>
            <a:r>
              <a:rPr lang="zh-CN" altLang="en-US" sz="2000" dirty="0"/>
              <a:t>传递给形参。</a:t>
            </a:r>
          </a:p>
          <a:p>
            <a:pPr>
              <a:spcBef>
                <a:spcPts val="600"/>
              </a:spcBef>
              <a:spcAft>
                <a:spcPts val="0"/>
              </a:spcAft>
              <a:buClr>
                <a:srgbClr val="FF0000"/>
              </a:buClr>
              <a:buSzPct val="90000"/>
              <a:buFont typeface="Wingdings" panose="05000000000000000000" pitchFamily="2" charset="2"/>
              <a:buChar char="n"/>
            </a:pPr>
            <a:r>
              <a:rPr lang="zh-CN" altLang="en-US" sz="2000" dirty="0"/>
              <a:t>在定义函数时，对参数个数并没有限制，如果有多个形参，需要使用逗号进行分隔。</a:t>
            </a:r>
          </a:p>
          <a:p>
            <a:pPr eaLnBrk="1" hangingPunct="1">
              <a:buSzPct val="90000"/>
              <a:buFont typeface="Wingdings" panose="05000000000000000000" pitchFamily="2" charset="2"/>
              <a:buChar char="•"/>
            </a:pPr>
            <a:endParaRPr lang="zh-CN" altLang="en-US"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13</a:t>
            </a:fld>
            <a:endParaRPr lang="zh-CN" altLang="en-US" dirty="0"/>
          </a:p>
        </p:txBody>
      </p:sp>
      <p:grpSp>
        <p:nvGrpSpPr>
          <p:cNvPr id="5" name="组合 114"/>
          <p:cNvGrpSpPr/>
          <p:nvPr/>
        </p:nvGrpSpPr>
        <p:grpSpPr>
          <a:xfrm>
            <a:off x="13841" y="121967"/>
            <a:ext cx="6225040" cy="662730"/>
            <a:chOff x="377789" y="3380765"/>
            <a:chExt cx="6225040" cy="662730"/>
          </a:xfrm>
        </p:grpSpPr>
        <p:grpSp>
          <p:nvGrpSpPr>
            <p:cNvPr id="6" name="组合 105"/>
            <p:cNvGrpSpPr/>
            <p:nvPr/>
          </p:nvGrpSpPr>
          <p:grpSpPr>
            <a:xfrm>
              <a:off x="377789" y="3380765"/>
              <a:ext cx="6225040" cy="662730"/>
              <a:chOff x="377789"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5.2 </a:t>
                </a:r>
                <a:r>
                  <a:rPr lang="zh-CN" altLang="en-US" sz="3600" b="1" dirty="0">
                    <a:latin typeface="Times New Roman" pitchFamily="18" charset="0"/>
                    <a:ea typeface="黑体" pitchFamily="49" charset="-122"/>
                  </a:rPr>
                  <a:t> 形参与实参</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25602"/>
          <p:cNvSpPr txBox="1">
            <a:spLocks/>
          </p:cNvSpPr>
          <p:nvPr/>
        </p:nvSpPr>
        <p:spPr bwMode="auto">
          <a:xfrm>
            <a:off x="482352" y="270892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000" dirty="0"/>
              <a:t>对于绝大多数情况下，</a:t>
            </a:r>
            <a:r>
              <a:rPr lang="zh-CN" altLang="en-US" sz="2000" dirty="0">
                <a:solidFill>
                  <a:srgbClr val="FF0000"/>
                </a:solidFill>
              </a:rPr>
              <a:t>在函数内部直接修改形参的值不会影响实参，而是创建一个新变量</a:t>
            </a:r>
            <a:r>
              <a:rPr lang="zh-CN" altLang="en-US" sz="2000" dirty="0"/>
              <a:t>。</a:t>
            </a:r>
          </a:p>
        </p:txBody>
      </p:sp>
      <p:sp>
        <p:nvSpPr>
          <p:cNvPr id="4" name="矩形 3"/>
          <p:cNvSpPr/>
          <p:nvPr/>
        </p:nvSpPr>
        <p:spPr>
          <a:xfrm>
            <a:off x="1334369" y="3404943"/>
            <a:ext cx="7344816" cy="3050515"/>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addOne</a:t>
            </a:r>
            <a:r>
              <a:rPr lang="en-US" altLang="zh-CN" sz="1600" dirty="0">
                <a:latin typeface="Consolas" panose="020B0609020204030204" pitchFamily="49" charset="0"/>
              </a:rPr>
              <a:t>(a):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print(id(a), ':', 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a += 1</a:t>
            </a:r>
          </a:p>
          <a:p>
            <a:pPr>
              <a:lnSpc>
                <a:spcPct val="80000"/>
              </a:lnSpc>
              <a:buSzPct val="90000"/>
              <a:buFont typeface="Wingdings" panose="05000000000000000000" pitchFamily="2" charset="2"/>
              <a:buNone/>
            </a:pPr>
            <a:r>
              <a:rPr lang="en-US" altLang="zh-CN" sz="1600" dirty="0">
                <a:latin typeface="Consolas" panose="020B0609020204030204" pitchFamily="49" charset="0"/>
              </a:rPr>
              <a:t>    print(id(a), ':', 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v = 3</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id(v)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addOne</a:t>
            </a:r>
            <a:r>
              <a:rPr lang="en-US" altLang="zh-CN" sz="1600" dirty="0">
                <a:latin typeface="Consolas" panose="020B0609020204030204" pitchFamily="49" charset="0"/>
              </a:rPr>
              <a:t>(v)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 : 3</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1599055040 : 4</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3</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id(v)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a:t>
            </a:r>
          </a:p>
        </p:txBody>
      </p:sp>
      <p:sp>
        <p:nvSpPr>
          <p:cNvPr id="14" name="文本框 13"/>
          <p:cNvSpPr txBox="1"/>
          <p:nvPr/>
        </p:nvSpPr>
        <p:spPr>
          <a:xfrm>
            <a:off x="3618918" y="5021211"/>
            <a:ext cx="3672408" cy="369332"/>
          </a:xfrm>
          <a:prstGeom prst="rect">
            <a:avLst/>
          </a:prstGeom>
          <a:solidFill>
            <a:srgbClr val="FFFF00"/>
          </a:solidFill>
        </p:spPr>
        <p:txBody>
          <a:bodyPr wrap="square" rtlCol="0">
            <a:spAutoFit/>
          </a:bodyPr>
          <a:lstStyle/>
          <a:p>
            <a:r>
              <a:rPr lang="zh-CN" altLang="en-US" noProof="1">
                <a:solidFill>
                  <a:srgbClr val="FF0000"/>
                </a:solidFill>
              </a:rPr>
              <a:t>注意：此时</a:t>
            </a:r>
            <a:r>
              <a:rPr lang="en-US" altLang="zh-CN" noProof="1">
                <a:solidFill>
                  <a:srgbClr val="FF0000"/>
                </a:solidFill>
              </a:rPr>
              <a:t>a</a:t>
            </a:r>
            <a:r>
              <a:rPr lang="zh-CN" altLang="en-US" noProof="1">
                <a:solidFill>
                  <a:srgbClr val="FF0000"/>
                </a:solidFill>
              </a:rPr>
              <a:t>的地址与</a:t>
            </a:r>
            <a:r>
              <a:rPr lang="en-US" altLang="zh-CN" noProof="1">
                <a:solidFill>
                  <a:srgbClr val="FF0000"/>
                </a:solidFill>
              </a:rPr>
              <a:t>v</a:t>
            </a:r>
            <a:r>
              <a:rPr lang="zh-CN" altLang="en-US" noProof="1">
                <a:solidFill>
                  <a:srgbClr val="FF0000"/>
                </a:solidFill>
              </a:rPr>
              <a:t>的地址相同</a:t>
            </a:r>
          </a:p>
        </p:txBody>
      </p:sp>
      <p:sp>
        <p:nvSpPr>
          <p:cNvPr id="15" name="文本框 14"/>
          <p:cNvSpPr txBox="1"/>
          <p:nvPr/>
        </p:nvSpPr>
        <p:spPr>
          <a:xfrm>
            <a:off x="3618918" y="5922717"/>
            <a:ext cx="3515654" cy="369332"/>
          </a:xfrm>
          <a:prstGeom prst="rect">
            <a:avLst/>
          </a:prstGeom>
          <a:solidFill>
            <a:srgbClr val="FFFF00"/>
          </a:solidFill>
        </p:spPr>
        <p:txBody>
          <a:bodyPr wrap="square" rtlCol="0">
            <a:spAutoFit/>
          </a:bodyPr>
          <a:lstStyle/>
          <a:p>
            <a:r>
              <a:rPr lang="zh-CN" altLang="en-US" noProof="1">
                <a:solidFill>
                  <a:srgbClr val="FF0000"/>
                </a:solidFill>
              </a:rPr>
              <a:t>现在</a:t>
            </a:r>
            <a:r>
              <a:rPr lang="en-US" altLang="zh-CN" noProof="1">
                <a:solidFill>
                  <a:srgbClr val="FF0000"/>
                </a:solidFill>
              </a:rPr>
              <a:t>a</a:t>
            </a:r>
            <a:r>
              <a:rPr lang="zh-CN" altLang="en-US" noProof="1">
                <a:solidFill>
                  <a:srgbClr val="FF0000"/>
                </a:solidFill>
              </a:rPr>
              <a:t>的地址和</a:t>
            </a:r>
            <a:r>
              <a:rPr lang="en-US" altLang="zh-CN" noProof="1">
                <a:solidFill>
                  <a:srgbClr val="FF0000"/>
                </a:solidFill>
              </a:rPr>
              <a:t>v</a:t>
            </a:r>
            <a:r>
              <a:rPr lang="zh-CN" altLang="en-US" noProof="1">
                <a:solidFill>
                  <a:srgbClr val="FF0000"/>
                </a:solidFill>
              </a:rPr>
              <a:t>的地址不一样了</a:t>
            </a:r>
          </a:p>
        </p:txBody>
      </p:sp>
    </p:spTree>
    <p:extLst>
      <p:ext uri="{BB962C8B-B14F-4D97-AF65-F5344CB8AC3E}">
        <p14:creationId xmlns:p14="http://schemas.microsoft.com/office/powerpoint/2010/main" val="13824329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6626"/>
          <p:cNvSpPr>
            <a:spLocks noGrp="1"/>
          </p:cNvSpPr>
          <p:nvPr>
            <p:ph idx="1"/>
          </p:nvPr>
        </p:nvSpPr>
        <p:spPr>
          <a:xfrm>
            <a:off x="395536" y="945836"/>
            <a:ext cx="8496944" cy="4678451"/>
          </a:xfrm>
        </p:spPr>
        <p:txBody>
          <a:bodyPr vert="horz" wrap="square" lIns="68591" tIns="34295" rIns="68591" bIns="34295" numCol="1" anchor="t" anchorCtr="0" compatLnSpc="1">
            <a:prstTxWarp prst="textNoShape">
              <a:avLst/>
            </a:prstTxWarp>
          </a:bodyPr>
          <a:lstStyle/>
          <a:p>
            <a:pPr eaLnBrk="1" fontAlgn="base" hangingPunct="1">
              <a:spcBef>
                <a:spcPts val="600"/>
              </a:spcBef>
              <a:buClr>
                <a:srgbClr val="FF0000"/>
              </a:buClr>
              <a:buSzPct val="90000"/>
              <a:buFont typeface="Wingdings" panose="05000000000000000000" pitchFamily="2" charset="2"/>
              <a:buChar char="n"/>
            </a:pPr>
            <a:r>
              <a:rPr lang="zh-CN" altLang="en-US" sz="2000" noProof="1"/>
              <a:t>有些情况下，可以通过</a:t>
            </a:r>
            <a:r>
              <a:rPr lang="zh-CN" altLang="en-US" sz="2000" noProof="1">
                <a:solidFill>
                  <a:srgbClr val="FF0000"/>
                </a:solidFill>
              </a:rPr>
              <a:t>特殊的方式</a:t>
            </a:r>
            <a:r>
              <a:rPr lang="zh-CN" altLang="en-US" sz="2000" noProof="1"/>
              <a:t>在函数内部修改实参的值。</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14</a:t>
            </a:fld>
            <a:endParaRPr lang="zh-CN" altLang="en-US" dirty="0"/>
          </a:p>
        </p:txBody>
      </p:sp>
      <p:grpSp>
        <p:nvGrpSpPr>
          <p:cNvPr id="6" name="组合 114"/>
          <p:cNvGrpSpPr/>
          <p:nvPr/>
        </p:nvGrpSpPr>
        <p:grpSpPr>
          <a:xfrm>
            <a:off x="13841" y="121967"/>
            <a:ext cx="6225040" cy="662730"/>
            <a:chOff x="377789" y="3380765"/>
            <a:chExt cx="6225040" cy="662730"/>
          </a:xfrm>
        </p:grpSpPr>
        <p:grpSp>
          <p:nvGrpSpPr>
            <p:cNvPr id="7" name="组合 105"/>
            <p:cNvGrpSpPr/>
            <p:nvPr/>
          </p:nvGrpSpPr>
          <p:grpSpPr>
            <a:xfrm>
              <a:off x="377789" y="3380765"/>
              <a:ext cx="6225040" cy="662730"/>
              <a:chOff x="377789"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5.2 </a:t>
                </a:r>
                <a:r>
                  <a:rPr lang="zh-CN" altLang="en-US" sz="3600" b="1" dirty="0">
                    <a:latin typeface="Times New Roman" pitchFamily="18" charset="0"/>
                    <a:ea typeface="黑体" pitchFamily="49" charset="-122"/>
                  </a:rPr>
                  <a:t> 形参与实参</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971600" y="1310146"/>
            <a:ext cx="7715200" cy="2505301"/>
          </a:xfrm>
          <a:prstGeom prst="rect">
            <a:avLst/>
          </a:prstGeom>
        </p:spPr>
        <p:txBody>
          <a:bodyPr wrap="square">
            <a:spAutoFit/>
          </a:bodyPr>
          <a:lstStyle/>
          <a:p>
            <a:pPr>
              <a:lnSpc>
                <a:spcPct val="80000"/>
              </a:lnSpc>
              <a:buSzPct val="90000"/>
            </a:pPr>
            <a:r>
              <a:rPr lang="en-US" altLang="zh-CN" sz="1600" noProof="1">
                <a:latin typeface="Consolas" panose="020B0609020204030204" pitchFamily="49" charset="0"/>
              </a:rPr>
              <a:t>&gt;&gt;&gt; def modify(v):          </a:t>
            </a:r>
            <a:r>
              <a:rPr lang="en-US" altLang="zh-CN" sz="1600" noProof="1">
                <a:solidFill>
                  <a:srgbClr val="0000FF"/>
                </a:solidFill>
                <a:latin typeface="Consolas" panose="020B0609020204030204" pitchFamily="49" charset="0"/>
              </a:rPr>
              <a:t># </a:t>
            </a:r>
            <a:r>
              <a:rPr lang="zh-CN" altLang="en-US" sz="1600" noProof="1">
                <a:solidFill>
                  <a:srgbClr val="0000FF"/>
                </a:solidFill>
                <a:latin typeface="Consolas" panose="020B0609020204030204" pitchFamily="49" charset="0"/>
              </a:rPr>
              <a:t>使用下标修改列表元素值</a:t>
            </a:r>
          </a:p>
          <a:p>
            <a:pPr>
              <a:lnSpc>
                <a:spcPct val="80000"/>
              </a:lnSpc>
              <a:buSzPct val="90000"/>
            </a:pPr>
            <a:r>
              <a:rPr lang="en-US" altLang="zh-CN" sz="1600" noProof="1">
                <a:latin typeface="Consolas" panose="020B0609020204030204" pitchFamily="49" charset="0"/>
              </a:rPr>
              <a:t>    v[0] = v[0]+1</a:t>
            </a:r>
          </a:p>
          <a:p>
            <a:pPr>
              <a:lnSpc>
                <a:spcPct val="80000"/>
              </a:lnSpc>
              <a:buSzPct val="90000"/>
            </a:pPr>
            <a:r>
              <a:rPr lang="en-US" altLang="zh-CN" sz="1600" noProof="1">
                <a:latin typeface="Consolas" panose="020B0609020204030204" pitchFamily="49" charset="0"/>
              </a:rPr>
              <a:t>&gt;&gt;&gt; a = [2]</a:t>
            </a:r>
          </a:p>
          <a:p>
            <a:pPr>
              <a:lnSpc>
                <a:spcPct val="80000"/>
              </a:lnSpc>
              <a:buSzPct val="90000"/>
            </a:pPr>
            <a:r>
              <a:rPr lang="en-US" altLang="zh-CN" sz="1600" noProof="1">
                <a:latin typeface="Consolas" panose="020B0609020204030204" pitchFamily="49" charset="0"/>
              </a:rPr>
              <a:t>&gt;&gt;&gt; modify(a)</a:t>
            </a:r>
          </a:p>
          <a:p>
            <a:pPr>
              <a:lnSpc>
                <a:spcPct val="80000"/>
              </a:lnSpc>
              <a:buSzPct val="90000"/>
            </a:pPr>
            <a:r>
              <a:rPr lang="en-US" altLang="zh-CN" sz="1600" noProof="1">
                <a:latin typeface="Consolas" panose="020B0609020204030204" pitchFamily="49" charset="0"/>
              </a:rPr>
              <a:t>&gt;&gt;&gt; a</a:t>
            </a:r>
          </a:p>
          <a:p>
            <a:pPr>
              <a:lnSpc>
                <a:spcPct val="80000"/>
              </a:lnSpc>
              <a:buSzPct val="90000"/>
            </a:pPr>
            <a:r>
              <a:rPr lang="en-US" altLang="zh-CN" sz="1600" noProof="1">
                <a:solidFill>
                  <a:srgbClr val="0000FF"/>
                </a:solidFill>
                <a:latin typeface="Consolas" panose="020B0609020204030204" pitchFamily="49" charset="0"/>
              </a:rPr>
              <a:t>[3]</a:t>
            </a:r>
          </a:p>
          <a:p>
            <a:pPr>
              <a:lnSpc>
                <a:spcPct val="80000"/>
              </a:lnSpc>
              <a:buSzPct val="90000"/>
            </a:pPr>
            <a:r>
              <a:rPr lang="en-US" altLang="zh-CN" sz="1600" noProof="1">
                <a:latin typeface="Consolas" panose="020B0609020204030204" pitchFamily="49" charset="0"/>
              </a:rPr>
              <a:t>&gt;&gt;&gt; def modify(v, item):    </a:t>
            </a:r>
            <a:r>
              <a:rPr lang="en-US" altLang="zh-CN" sz="1600" noProof="1">
                <a:solidFill>
                  <a:srgbClr val="0000FF"/>
                </a:solidFill>
                <a:latin typeface="Consolas" panose="020B0609020204030204" pitchFamily="49" charset="0"/>
              </a:rPr>
              <a:t># </a:t>
            </a:r>
            <a:r>
              <a:rPr lang="zh-CN" altLang="en-US" sz="1600" noProof="1">
                <a:solidFill>
                  <a:srgbClr val="0000FF"/>
                </a:solidFill>
                <a:latin typeface="Consolas" panose="020B0609020204030204" pitchFamily="49" charset="0"/>
              </a:rPr>
              <a:t>使用列表的方法为列表增加元素</a:t>
            </a:r>
          </a:p>
          <a:p>
            <a:pPr>
              <a:lnSpc>
                <a:spcPct val="80000"/>
              </a:lnSpc>
              <a:buSzPct val="90000"/>
            </a:pPr>
            <a:r>
              <a:rPr lang="en-US" altLang="zh-CN" sz="1600" noProof="1">
                <a:latin typeface="Consolas" panose="020B0609020204030204" pitchFamily="49" charset="0"/>
              </a:rPr>
              <a:t>    v.append(item)</a:t>
            </a:r>
          </a:p>
          <a:p>
            <a:pPr>
              <a:lnSpc>
                <a:spcPct val="80000"/>
              </a:lnSpc>
              <a:buSzPct val="90000"/>
            </a:pPr>
            <a:r>
              <a:rPr lang="en-US" altLang="zh-CN" sz="1600" noProof="1">
                <a:latin typeface="Consolas" panose="020B0609020204030204" pitchFamily="49" charset="0"/>
              </a:rPr>
              <a:t>&gt;&gt;&gt; a = [2]</a:t>
            </a:r>
          </a:p>
          <a:p>
            <a:pPr>
              <a:lnSpc>
                <a:spcPct val="80000"/>
              </a:lnSpc>
              <a:buSzPct val="90000"/>
            </a:pPr>
            <a:r>
              <a:rPr lang="en-US" altLang="zh-CN" sz="1600" noProof="1">
                <a:latin typeface="Consolas" panose="020B0609020204030204" pitchFamily="49" charset="0"/>
              </a:rPr>
              <a:t>&gt;&gt;&gt; modify(a,3)</a:t>
            </a:r>
          </a:p>
          <a:p>
            <a:pPr>
              <a:lnSpc>
                <a:spcPct val="80000"/>
              </a:lnSpc>
              <a:buSzPct val="90000"/>
            </a:pPr>
            <a:r>
              <a:rPr lang="en-US" altLang="zh-CN" sz="1600" noProof="1">
                <a:latin typeface="Consolas" panose="020B0609020204030204" pitchFamily="49" charset="0"/>
              </a:rPr>
              <a:t>&gt;&gt;&gt; a</a:t>
            </a:r>
          </a:p>
          <a:p>
            <a:pPr>
              <a:lnSpc>
                <a:spcPct val="80000"/>
              </a:lnSpc>
              <a:buSzPct val="90000"/>
            </a:pPr>
            <a:r>
              <a:rPr lang="en-US" altLang="zh-CN" sz="1600" noProof="1">
                <a:solidFill>
                  <a:srgbClr val="0000FF"/>
                </a:solidFill>
                <a:latin typeface="Consolas" panose="020B0609020204030204" pitchFamily="49" charset="0"/>
              </a:rPr>
              <a:t>[2, 3]</a:t>
            </a:r>
          </a:p>
        </p:txBody>
      </p:sp>
      <p:sp>
        <p:nvSpPr>
          <p:cNvPr id="12" name="内容占位符 2"/>
          <p:cNvSpPr txBox="1">
            <a:spLocks/>
          </p:cNvSpPr>
          <p:nvPr/>
        </p:nvSpPr>
        <p:spPr bwMode="auto">
          <a:xfrm>
            <a:off x="467544" y="3770193"/>
            <a:ext cx="8507288"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noProof="1"/>
              <a:t>如果传递给函数的</a:t>
            </a:r>
            <a:r>
              <a:rPr lang="zh-CN" altLang="en-US" sz="2000" noProof="1">
                <a:solidFill>
                  <a:srgbClr val="FF0000"/>
                </a:solidFill>
              </a:rPr>
              <a:t>实参是可变序列</a:t>
            </a:r>
            <a:r>
              <a:rPr lang="zh-CN" altLang="en-US" sz="2000" noProof="1"/>
              <a:t>，并且在函数内部使用</a:t>
            </a:r>
            <a:r>
              <a:rPr lang="zh-CN" altLang="en-US" sz="2000" noProof="1">
                <a:solidFill>
                  <a:srgbClr val="FF0000"/>
                </a:solidFill>
              </a:rPr>
              <a:t>下标</a:t>
            </a:r>
            <a:r>
              <a:rPr lang="zh-CN" altLang="en-US" sz="2000" noProof="1"/>
              <a:t>或</a:t>
            </a:r>
            <a:r>
              <a:rPr lang="zh-CN" altLang="en-US" sz="2000" noProof="1">
                <a:solidFill>
                  <a:srgbClr val="FF0000"/>
                </a:solidFill>
              </a:rPr>
              <a:t>可变序列自身的方法</a:t>
            </a:r>
            <a:r>
              <a:rPr lang="zh-CN" altLang="en-US" sz="2000" noProof="1"/>
              <a:t>增加、删除元素或修改元素时，实参也得到相应的修改。</a:t>
            </a:r>
          </a:p>
          <a:p>
            <a:pPr>
              <a:lnSpc>
                <a:spcPct val="80000"/>
              </a:lnSpc>
              <a:buSzPct val="90000"/>
              <a:buFont typeface="Wingdings" panose="05000000000000000000" pitchFamily="2" charset="2"/>
              <a:buNone/>
            </a:pPr>
            <a:endParaRPr lang="en-US" altLang="zh-CN" sz="1350" noProof="1">
              <a:latin typeface="Consolas" panose="020B0609020204030204" pitchFamily="49" charset="0"/>
            </a:endParaRPr>
          </a:p>
        </p:txBody>
      </p:sp>
      <p:sp>
        <p:nvSpPr>
          <p:cNvPr id="5" name="矩形 4"/>
          <p:cNvSpPr/>
          <p:nvPr/>
        </p:nvSpPr>
        <p:spPr>
          <a:xfrm>
            <a:off x="970790" y="4607345"/>
            <a:ext cx="8424936" cy="1668149"/>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noProof="1">
                <a:latin typeface="Consolas" panose="020B0609020204030204" pitchFamily="49" charset="0"/>
              </a:rPr>
              <a:t>&gt;&gt;&gt; def modify(d):         </a:t>
            </a:r>
            <a:endParaRPr lang="zh-CN" altLang="en-US" sz="1600" noProof="1">
              <a:solidFill>
                <a:srgbClr val="0000FF"/>
              </a:solidFill>
              <a:latin typeface="Consolas" panose="020B0609020204030204" pitchFamily="49" charset="0"/>
            </a:endParaRPr>
          </a:p>
          <a:p>
            <a:pPr>
              <a:lnSpc>
                <a:spcPct val="80000"/>
              </a:lnSpc>
              <a:buSzPct val="90000"/>
              <a:buFont typeface="Wingdings" panose="05000000000000000000" pitchFamily="2" charset="2"/>
              <a:buNone/>
            </a:pPr>
            <a:r>
              <a:rPr lang="en-US" altLang="zh-CN" sz="1600" noProof="1">
                <a:latin typeface="Consolas" panose="020B0609020204030204" pitchFamily="49" charset="0"/>
              </a:rPr>
              <a:t>    d['age'] = 38</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 = {'name':‘zhang', 'age':46, 'sex':'Male'}</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{'age': 46, 'name': ‘zhang', 'sex': 'Male'}</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modify(a)</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{'age': 38, 'name': ‘zhang', 'sex': 'Male'}</a:t>
            </a:r>
          </a:p>
        </p:txBody>
      </p:sp>
    </p:spTree>
    <p:extLst>
      <p:ext uri="{BB962C8B-B14F-4D97-AF65-F5344CB8AC3E}">
        <p14:creationId xmlns:p14="http://schemas.microsoft.com/office/powerpoint/2010/main" val="15155505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27650"/>
          <p:cNvSpPr>
            <a:spLocks noGrp="1"/>
          </p:cNvSpPr>
          <p:nvPr>
            <p:ph idx="1"/>
          </p:nvPr>
        </p:nvSpPr>
        <p:spPr>
          <a:xfrm>
            <a:off x="395536" y="961431"/>
            <a:ext cx="8496944" cy="4678451"/>
          </a:xfrm>
        </p:spPr>
        <p:txBody>
          <a:bodyPr vert="horz" wrap="square" lIns="68591" tIns="34295" rIns="68591" bIns="34295" numCol="1" anchor="t" anchorCtr="0" compatLnSpc="1">
            <a:prstTxWarp prst="textNoShape">
              <a:avLst/>
            </a:prstTxWarp>
          </a:bodyPr>
          <a:lstStyle/>
          <a:p>
            <a:pPr>
              <a:spcBef>
                <a:spcPts val="300"/>
              </a:spcBef>
              <a:buClr>
                <a:srgbClr val="FF0000"/>
              </a:buClr>
              <a:buSzPct val="90000"/>
              <a:buFont typeface="Wingdings" panose="05000000000000000000" pitchFamily="2" charset="2"/>
              <a:buChar char="n"/>
            </a:pPr>
            <a:r>
              <a:rPr lang="zh-CN" altLang="en-US" sz="2000" dirty="0"/>
              <a:t>在Python中，函数参数有很多种：可以为</a:t>
            </a:r>
            <a:r>
              <a:rPr lang="zh-CN" altLang="en-US" sz="2000" dirty="0">
                <a:solidFill>
                  <a:srgbClr val="FF0000"/>
                </a:solidFill>
              </a:rPr>
              <a:t>普通参数</a:t>
            </a:r>
            <a:r>
              <a:rPr lang="zh-CN" altLang="en-US" sz="2000" dirty="0"/>
              <a:t>、</a:t>
            </a:r>
            <a:r>
              <a:rPr lang="zh-CN" altLang="en-US" sz="2000" dirty="0">
                <a:solidFill>
                  <a:srgbClr val="FF0000"/>
                </a:solidFill>
              </a:rPr>
              <a:t>默认值参数</a:t>
            </a:r>
            <a:r>
              <a:rPr lang="zh-CN" altLang="en-US" sz="2000" dirty="0"/>
              <a:t>、</a:t>
            </a:r>
            <a:r>
              <a:rPr lang="zh-CN" altLang="en-US" sz="2000" dirty="0">
                <a:solidFill>
                  <a:srgbClr val="FF0000"/>
                </a:solidFill>
              </a:rPr>
              <a:t>关键参数</a:t>
            </a:r>
            <a:r>
              <a:rPr lang="zh-CN" altLang="en-US" sz="2000" dirty="0"/>
              <a:t>、</a:t>
            </a:r>
            <a:r>
              <a:rPr lang="zh-CN" altLang="en-US" sz="2000" dirty="0">
                <a:solidFill>
                  <a:srgbClr val="FF0000"/>
                </a:solidFill>
              </a:rPr>
              <a:t>可变长度参数</a:t>
            </a:r>
            <a:r>
              <a:rPr lang="zh-CN" altLang="en-US" sz="2000" dirty="0"/>
              <a:t>等等。</a:t>
            </a:r>
          </a:p>
          <a:p>
            <a:pPr>
              <a:spcBef>
                <a:spcPts val="600"/>
              </a:spcBef>
              <a:buClr>
                <a:srgbClr val="FF0000"/>
              </a:buClr>
              <a:buSzPct val="90000"/>
              <a:buFont typeface="Wingdings" panose="05000000000000000000" pitchFamily="2" charset="2"/>
              <a:buChar char="n"/>
            </a:pPr>
            <a:r>
              <a:rPr lang="en-US" altLang="zh-CN" sz="2000" dirty="0"/>
              <a:t>Python</a:t>
            </a:r>
            <a:r>
              <a:rPr lang="zh-CN" altLang="en-US" sz="2000" dirty="0"/>
              <a:t>在</a:t>
            </a:r>
            <a:r>
              <a:rPr lang="zh-CN" altLang="en-US" sz="2000" dirty="0">
                <a:solidFill>
                  <a:srgbClr val="FF0000"/>
                </a:solidFill>
              </a:rPr>
              <a:t>定义函数时不需要指定形参的类型</a:t>
            </a:r>
            <a:r>
              <a:rPr lang="zh-CN" altLang="en-US" sz="2000" dirty="0"/>
              <a:t>，完全由调用者传递的实参类型以及</a:t>
            </a:r>
            <a:r>
              <a:rPr lang="en-US" altLang="zh-CN" sz="2000" dirty="0"/>
              <a:t>Python</a:t>
            </a:r>
            <a:r>
              <a:rPr lang="zh-CN" altLang="en-US" sz="2000" dirty="0"/>
              <a:t>解释器的理解和推断来决定，类似于重载和泛型。</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15</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1" name="Content Placeholder 2"/>
          <p:cNvSpPr txBox="1">
            <a:spLocks/>
          </p:cNvSpPr>
          <p:nvPr/>
        </p:nvSpPr>
        <p:spPr bwMode="auto">
          <a:xfrm>
            <a:off x="395536" y="249289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defRPr/>
            </a:pPr>
            <a:r>
              <a:rPr lang="en-US" sz="2000" noProof="1"/>
              <a:t>Python</a:t>
            </a:r>
            <a:r>
              <a:rPr lang="zh-CN" altLang="en-US" sz="2000" noProof="1"/>
              <a:t>也允许对函数参数和返回值类型进行标注，但</a:t>
            </a:r>
            <a:r>
              <a:rPr lang="zh-CN" altLang="en-US" sz="2000" noProof="1">
                <a:solidFill>
                  <a:srgbClr val="FF0000"/>
                </a:solidFill>
              </a:rPr>
              <a:t>实际上并不起任何作用</a:t>
            </a:r>
            <a:r>
              <a:rPr lang="zh-CN" altLang="en-US" sz="2000" noProof="1"/>
              <a:t>，只是看起来方便。</a:t>
            </a:r>
          </a:p>
        </p:txBody>
      </p:sp>
      <p:sp>
        <p:nvSpPr>
          <p:cNvPr id="4" name="矩形 3"/>
          <p:cNvSpPr/>
          <p:nvPr/>
        </p:nvSpPr>
        <p:spPr>
          <a:xfrm>
            <a:off x="977952" y="3335705"/>
            <a:ext cx="8712968" cy="3046988"/>
          </a:xfrm>
          <a:prstGeom prst="rect">
            <a:avLst/>
          </a:prstGeom>
        </p:spPr>
        <p:txBody>
          <a:bodyPr wrap="square">
            <a:spAutoFit/>
          </a:bodyPr>
          <a:lstStyle/>
          <a:p>
            <a:pPr marL="0" indent="0">
              <a:spcBef>
                <a:spcPts val="0"/>
              </a:spcBef>
              <a:buFont typeface="Arial" charset="0"/>
              <a:buNone/>
              <a:defRPr/>
            </a:pPr>
            <a:r>
              <a:rPr lang="zh-CN" altLang="en-US" sz="1600" noProof="1">
                <a:latin typeface="Consolas" panose="020B0609020204030204" pitchFamily="49" charset="0"/>
              </a:rPr>
              <a:t>&gt;&gt;&gt; def test(x</a:t>
            </a:r>
            <a:r>
              <a:rPr lang="zh-CN" altLang="en-US" sz="1600" noProof="1">
                <a:solidFill>
                  <a:srgbClr val="0000FF"/>
                </a:solidFill>
                <a:latin typeface="Consolas" panose="020B0609020204030204" pitchFamily="49" charset="0"/>
              </a:rPr>
              <a:t>:int</a:t>
            </a:r>
            <a:r>
              <a:rPr lang="zh-CN" altLang="en-US" sz="1600" noProof="1">
                <a:latin typeface="Consolas" panose="020B0609020204030204" pitchFamily="49" charset="0"/>
              </a:rPr>
              <a:t>, y</a:t>
            </a:r>
            <a:r>
              <a:rPr lang="zh-CN" altLang="en-US" sz="1600" noProof="1">
                <a:solidFill>
                  <a:srgbClr val="0000FF"/>
                </a:solidFill>
                <a:latin typeface="Consolas" panose="020B0609020204030204" pitchFamily="49" charset="0"/>
              </a:rPr>
              <a:t>:int</a:t>
            </a:r>
            <a:r>
              <a:rPr lang="zh-CN" altLang="en-US" sz="1600" noProof="1">
                <a:latin typeface="Consolas" panose="020B0609020204030204" pitchFamily="49" charset="0"/>
              </a:rPr>
              <a:t>) </a:t>
            </a:r>
            <a:r>
              <a:rPr lang="zh-CN" altLang="en-US" sz="1600" noProof="1">
                <a:solidFill>
                  <a:srgbClr val="FF0000"/>
                </a:solidFill>
                <a:latin typeface="Consolas" panose="020B0609020204030204" pitchFamily="49" charset="0"/>
              </a:rPr>
              <a:t>-&gt; int:</a:t>
            </a:r>
          </a:p>
          <a:p>
            <a:pPr marL="0" indent="0">
              <a:spcBef>
                <a:spcPts val="0"/>
              </a:spcBef>
              <a:buFont typeface="Arial" charset="0"/>
              <a:buNone/>
              <a:defRPr/>
            </a:pPr>
            <a:r>
              <a:rPr lang="zh-CN" altLang="en-US" sz="1600" noProof="1">
                <a:latin typeface="Consolas" panose="020B0609020204030204" pitchFamily="49" charset="0"/>
              </a:rPr>
              <a:t>    '''x and y must be integers, return an integer x+y'''</a:t>
            </a:r>
          </a:p>
          <a:p>
            <a:pPr marL="0" indent="0">
              <a:spcBef>
                <a:spcPts val="0"/>
              </a:spcBef>
              <a:buFont typeface="Arial" charset="0"/>
              <a:buNone/>
              <a:defRPr/>
            </a:pPr>
            <a:r>
              <a:rPr lang="zh-CN" altLang="en-US" sz="1600" noProof="1">
                <a:latin typeface="Consolas" panose="020B0609020204030204" pitchFamily="49" charset="0"/>
              </a:rPr>
              <a:t>    assert isinstance(x, int), 'x must be integer'</a:t>
            </a:r>
          </a:p>
          <a:p>
            <a:pPr marL="0" indent="0">
              <a:spcBef>
                <a:spcPts val="0"/>
              </a:spcBef>
              <a:buFont typeface="Arial" charset="0"/>
              <a:buNone/>
              <a:defRPr/>
            </a:pPr>
            <a:r>
              <a:rPr lang="zh-CN" altLang="en-US" sz="1600" noProof="1">
                <a:latin typeface="Consolas" panose="020B0609020204030204" pitchFamily="49" charset="0"/>
              </a:rPr>
              <a:t>    assert isinstance(y, int), 'y must be integer'</a:t>
            </a:r>
          </a:p>
          <a:p>
            <a:pPr marL="0" indent="0">
              <a:spcBef>
                <a:spcPts val="0"/>
              </a:spcBef>
              <a:buFont typeface="Arial" charset="0"/>
              <a:buNone/>
              <a:defRPr/>
            </a:pPr>
            <a:r>
              <a:rPr lang="zh-CN" altLang="en-US" sz="1600" noProof="1">
                <a:latin typeface="Consolas" panose="020B0609020204030204" pitchFamily="49" charset="0"/>
              </a:rPr>
              <a:t>    z = x+y</a:t>
            </a:r>
          </a:p>
          <a:p>
            <a:pPr marL="0" indent="0">
              <a:spcBef>
                <a:spcPts val="0"/>
              </a:spcBef>
              <a:buFont typeface="Arial" charset="0"/>
              <a:buNone/>
              <a:defRPr/>
            </a:pPr>
            <a:r>
              <a:rPr lang="zh-CN" altLang="en-US" sz="1600" noProof="1">
                <a:latin typeface="Consolas" panose="020B0609020204030204" pitchFamily="49" charset="0"/>
              </a:rPr>
              <a:t>    assert isinstance(z, int), 'must return an integer'</a:t>
            </a:r>
          </a:p>
          <a:p>
            <a:pPr marL="0" indent="0">
              <a:spcBef>
                <a:spcPts val="0"/>
              </a:spcBef>
              <a:buFont typeface="Arial" charset="0"/>
              <a:buNone/>
              <a:defRPr/>
            </a:pPr>
            <a:r>
              <a:rPr lang="zh-CN" altLang="en-US" sz="1600" noProof="1">
                <a:latin typeface="Consolas" panose="020B0609020204030204" pitchFamily="49" charset="0"/>
              </a:rPr>
              <a:t>    return z</a:t>
            </a:r>
          </a:p>
          <a:p>
            <a:pPr marL="0" indent="0">
              <a:spcBef>
                <a:spcPts val="0"/>
              </a:spcBef>
              <a:buFont typeface="Arial" charset="0"/>
              <a:buNone/>
              <a:defRPr/>
            </a:pPr>
            <a:endParaRPr lang="zh-CN" altLang="en-US" sz="1600" noProof="1">
              <a:latin typeface="Consolas" panose="020B0609020204030204" pitchFamily="49" charset="0"/>
            </a:endParaRPr>
          </a:p>
          <a:p>
            <a:pPr marL="0" indent="0">
              <a:spcBef>
                <a:spcPts val="0"/>
              </a:spcBef>
              <a:buFont typeface="Arial" charset="0"/>
              <a:buNone/>
              <a:defRPr/>
            </a:pPr>
            <a:r>
              <a:rPr lang="zh-CN" altLang="en-US" sz="1600" noProof="1">
                <a:latin typeface="Consolas" panose="020B0609020204030204" pitchFamily="49" charset="0"/>
              </a:rPr>
              <a:t>&gt;&gt;&gt; test(1, 2)</a:t>
            </a:r>
          </a:p>
          <a:p>
            <a:pPr marL="0" indent="0">
              <a:spcBef>
                <a:spcPts val="0"/>
              </a:spcBef>
              <a:buFont typeface="Arial" charset="0"/>
              <a:buNone/>
              <a:defRPr/>
            </a:pPr>
            <a:r>
              <a:rPr lang="zh-CN" altLang="en-US" sz="1600" noProof="1">
                <a:solidFill>
                  <a:srgbClr val="0000FF"/>
                </a:solidFill>
                <a:latin typeface="Consolas" panose="020B0609020204030204" pitchFamily="49" charset="0"/>
              </a:rPr>
              <a:t>3</a:t>
            </a:r>
          </a:p>
          <a:p>
            <a:pPr marL="0" indent="0">
              <a:spcBef>
                <a:spcPts val="0"/>
              </a:spcBef>
              <a:buFont typeface="Arial" charset="0"/>
              <a:buNone/>
              <a:defRPr/>
            </a:pPr>
            <a:r>
              <a:rPr lang="zh-CN" altLang="en-US" sz="1600" noProof="1">
                <a:latin typeface="Consolas" panose="020B0609020204030204" pitchFamily="49" charset="0"/>
              </a:rPr>
              <a:t>&gt;&gt;&gt; test(2, 3.0)                    </a:t>
            </a:r>
            <a:r>
              <a:rPr lang="zh-CN" altLang="en-US" sz="1600" noProof="1">
                <a:solidFill>
                  <a:srgbClr val="0000FF"/>
                </a:solidFill>
                <a:latin typeface="Consolas" panose="020B0609020204030204" pitchFamily="49" charset="0"/>
              </a:rPr>
              <a:t>#参数类型不符合要求，抛出异常</a:t>
            </a:r>
          </a:p>
          <a:p>
            <a:pPr marL="0" indent="0">
              <a:spcBef>
                <a:spcPts val="0"/>
              </a:spcBef>
              <a:buFont typeface="Arial" charset="0"/>
              <a:buNone/>
              <a:defRPr/>
            </a:pPr>
            <a:r>
              <a:rPr lang="zh-CN" altLang="en-US" sz="1600" noProof="1">
                <a:solidFill>
                  <a:srgbClr val="FF0000"/>
                </a:solidFill>
                <a:latin typeface="Consolas" panose="020B0609020204030204" pitchFamily="49" charset="0"/>
              </a:rPr>
              <a:t>AssertionError: y must be integer</a:t>
            </a:r>
          </a:p>
        </p:txBody>
      </p:sp>
    </p:spTree>
    <p:extLst>
      <p:ext uri="{BB962C8B-B14F-4D97-AF65-F5344CB8AC3E}">
        <p14:creationId xmlns:p14="http://schemas.microsoft.com/office/powerpoint/2010/main" val="30869175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1431"/>
            <a:ext cx="8229600" cy="4678451"/>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en-US" sz="2000" b="1" noProof="1">
                <a:solidFill>
                  <a:srgbClr val="0000FF"/>
                </a:solidFill>
                <a:latin typeface="+mn-lt"/>
                <a:ea typeface="+mn-ea"/>
              </a:rPr>
              <a:t>位置参数</a:t>
            </a:r>
            <a:r>
              <a:rPr lang="en-US" sz="2000" b="1" noProof="1">
                <a:latin typeface="+mn-lt"/>
                <a:ea typeface="+mn-ea"/>
              </a:rPr>
              <a:t>（positional arguments）是比较常用的形式，调用函数时</a:t>
            </a:r>
            <a:r>
              <a:rPr lang="en-US" sz="2000" b="1" noProof="1">
                <a:solidFill>
                  <a:srgbClr val="FF0000"/>
                </a:solidFill>
                <a:latin typeface="+mn-lt"/>
                <a:ea typeface="+mn-ea"/>
              </a:rPr>
              <a:t>实参和形参的顺序必须严格一致</a:t>
            </a:r>
            <a:r>
              <a:rPr lang="en-US" sz="2000" b="1" noProof="1">
                <a:latin typeface="+mn-lt"/>
                <a:ea typeface="+mn-ea"/>
              </a:rPr>
              <a:t>，并且</a:t>
            </a:r>
            <a:r>
              <a:rPr lang="en-US" sz="2000" b="1" noProof="1">
                <a:solidFill>
                  <a:srgbClr val="FF0000"/>
                </a:solidFill>
                <a:latin typeface="+mn-lt"/>
                <a:ea typeface="+mn-ea"/>
              </a:rPr>
              <a:t>实参和形参的数量必须相同</a:t>
            </a:r>
            <a:r>
              <a:rPr lang="en-US" sz="2000" b="1" noProof="1">
                <a:latin typeface="+mn-lt"/>
                <a:ea typeface="+mn-ea"/>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16</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5" name="矩形 4"/>
          <p:cNvSpPr/>
          <p:nvPr/>
        </p:nvSpPr>
        <p:spPr>
          <a:xfrm>
            <a:off x="1406032" y="2204864"/>
            <a:ext cx="7704856" cy="2308324"/>
          </a:xfrm>
          <a:prstGeom prst="rect">
            <a:avLst/>
          </a:prstGeom>
        </p:spPr>
        <p:txBody>
          <a:bodyPr wrap="square">
            <a:spAutoFit/>
          </a:bodyPr>
          <a:lstStyle/>
          <a:p>
            <a:pPr marL="0" indent="0">
              <a:spcBef>
                <a:spcPts val="0"/>
              </a:spcBef>
              <a:buNone/>
              <a:defRPr/>
            </a:pPr>
            <a:r>
              <a:rPr lang="en-US" altLang="zh-CN" sz="1600" noProof="1">
                <a:latin typeface="Consolas" panose="020B0609020204030204" pitchFamily="49" charset="0"/>
              </a:rPr>
              <a:t>&gt;&gt;&gt; def demo(a, b, c):</a:t>
            </a:r>
          </a:p>
          <a:p>
            <a:pPr marL="0" indent="0">
              <a:spcBef>
                <a:spcPts val="0"/>
              </a:spcBef>
              <a:buNone/>
              <a:defRPr/>
            </a:pPr>
            <a:r>
              <a:rPr lang="en-US" altLang="zh-CN" sz="1600" noProof="1">
                <a:latin typeface="Consolas" panose="020B0609020204030204" pitchFamily="49" charset="0"/>
              </a:rPr>
              <a:t>    print(a, b, c)</a:t>
            </a:r>
          </a:p>
          <a:p>
            <a:pPr marL="0" indent="0">
              <a:spcBef>
                <a:spcPts val="0"/>
              </a:spcBef>
              <a:buNone/>
              <a:defRPr/>
            </a:pPr>
            <a:endParaRPr lang="en-US" altLang="zh-CN" sz="1600" noProof="1">
              <a:latin typeface="Consolas" panose="020B0609020204030204" pitchFamily="49" charset="0"/>
            </a:endParaRPr>
          </a:p>
          <a:p>
            <a:pPr marL="0" indent="0">
              <a:spcBef>
                <a:spcPts val="0"/>
              </a:spcBef>
              <a:buNone/>
              <a:defRPr/>
            </a:pPr>
            <a:r>
              <a:rPr lang="en-US" altLang="zh-CN" sz="1600" noProof="1">
                <a:latin typeface="Consolas" panose="020B0609020204030204" pitchFamily="49" charset="0"/>
              </a:rPr>
              <a:t>&gt;&gt;&gt; demo(3, 4, 5)</a:t>
            </a:r>
            <a:endParaRPr lang="zh-CN" altLang="en-US" sz="1600" noProof="1">
              <a:solidFill>
                <a:srgbClr val="0000FF"/>
              </a:solidFill>
              <a:latin typeface="Consolas" panose="020B0609020204030204" pitchFamily="49" charset="0"/>
              <a:sym typeface="+mn-ea"/>
            </a:endParaRPr>
          </a:p>
          <a:p>
            <a:pPr marL="0" indent="0">
              <a:spcBef>
                <a:spcPts val="0"/>
              </a:spcBef>
              <a:buNone/>
              <a:defRPr/>
            </a:pPr>
            <a:r>
              <a:rPr lang="en-US" altLang="zh-CN" sz="1600" noProof="1">
                <a:solidFill>
                  <a:srgbClr val="0000FF"/>
                </a:solidFill>
                <a:latin typeface="Consolas" panose="020B0609020204030204" pitchFamily="49" charset="0"/>
              </a:rPr>
              <a:t>3 4 5</a:t>
            </a:r>
          </a:p>
          <a:p>
            <a:pPr marL="0" indent="0">
              <a:spcBef>
                <a:spcPts val="0"/>
              </a:spcBef>
              <a:buNone/>
              <a:defRPr/>
            </a:pPr>
            <a:r>
              <a:rPr lang="en-US" altLang="zh-CN" sz="1600" noProof="1">
                <a:latin typeface="Consolas" panose="020B0609020204030204" pitchFamily="49" charset="0"/>
              </a:rPr>
              <a:t>&gt;&gt;&gt; demo(3, 5, 4)</a:t>
            </a:r>
          </a:p>
          <a:p>
            <a:pPr marL="0" indent="0">
              <a:spcBef>
                <a:spcPts val="0"/>
              </a:spcBef>
              <a:buNone/>
              <a:defRPr/>
            </a:pPr>
            <a:r>
              <a:rPr lang="en-US" altLang="zh-CN" sz="1600" noProof="1">
                <a:solidFill>
                  <a:srgbClr val="0000FF"/>
                </a:solidFill>
                <a:latin typeface="Consolas" panose="020B0609020204030204" pitchFamily="49" charset="0"/>
              </a:rPr>
              <a:t>3 5 4</a:t>
            </a:r>
          </a:p>
          <a:p>
            <a:pPr marL="0" indent="0">
              <a:spcBef>
                <a:spcPts val="0"/>
              </a:spcBef>
              <a:buNone/>
              <a:defRPr/>
            </a:pPr>
            <a:r>
              <a:rPr lang="en-US" altLang="zh-CN" sz="1600" noProof="1">
                <a:latin typeface="Consolas" panose="020B0609020204030204" pitchFamily="49" charset="0"/>
              </a:rPr>
              <a:t>&gt;&gt;&gt; demo(1, 2, 3, 4) </a:t>
            </a:r>
          </a:p>
          <a:p>
            <a:pPr marL="0" indent="0">
              <a:spcBef>
                <a:spcPts val="0"/>
              </a:spcBef>
              <a:buNone/>
              <a:defRPr/>
            </a:pPr>
            <a:r>
              <a:rPr lang="en-US" altLang="zh-CN" sz="1600" noProof="1">
                <a:solidFill>
                  <a:srgbClr val="FF0000"/>
                </a:solidFill>
                <a:latin typeface="Consolas" panose="020B0609020204030204" pitchFamily="49" charset="0"/>
              </a:rPr>
              <a:t>TypeError: demo() takes 3 positional arguments but 4 were given</a:t>
            </a:r>
          </a:p>
        </p:txBody>
      </p:sp>
    </p:spTree>
    <p:extLst>
      <p:ext uri="{BB962C8B-B14F-4D97-AF65-F5344CB8AC3E}">
        <p14:creationId xmlns:p14="http://schemas.microsoft.com/office/powerpoint/2010/main" val="8203312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17</a:t>
            </a:fld>
            <a:endParaRPr lang="zh-CN" altLang="en-US" dirty="0"/>
          </a:p>
        </p:txBody>
      </p:sp>
      <p:sp>
        <p:nvSpPr>
          <p:cNvPr id="5" name="文本框 1"/>
          <p:cNvSpPr txBox="1">
            <a:spLocks noChangeArrowheads="1"/>
          </p:cNvSpPr>
          <p:nvPr/>
        </p:nvSpPr>
        <p:spPr bwMode="auto">
          <a:xfrm>
            <a:off x="1547664" y="842516"/>
            <a:ext cx="7265391" cy="2154436"/>
          </a:xfrm>
          <a:prstGeom prst="rect">
            <a:avLst/>
          </a:prstGeom>
          <a:noFill/>
          <a:ln w="9525">
            <a:noFill/>
            <a:miter lim="800000"/>
            <a:headEnd/>
            <a:tailEnd/>
          </a:ln>
        </p:spPr>
        <p:txBody>
          <a:bodyPr wrap="square">
            <a:spAutoFit/>
          </a:bodyPr>
          <a:lstStyle/>
          <a:p>
            <a:pPr marL="342900" indent="-342900">
              <a:lnSpc>
                <a:spcPct val="150000"/>
              </a:lnSpc>
              <a:buClr>
                <a:srgbClr val="FF0000"/>
              </a:buClr>
              <a:buFont typeface="Wingdings" panose="05000000000000000000" pitchFamily="2" charset="2"/>
              <a:buChar char="ü"/>
            </a:pPr>
            <a:r>
              <a:rPr lang="zh-CN" altLang="zh-CN" sz="2400" b="1" dirty="0">
                <a:solidFill>
                  <a:srgbClr val="0000FF"/>
                </a:solidFill>
                <a:latin typeface="仿宋" panose="02010609060101010101" pitchFamily="49" charset="-122"/>
                <a:ea typeface="仿宋" panose="02010609060101010101" pitchFamily="49" charset="-122"/>
              </a:rPr>
              <a:t>天天向上</a:t>
            </a:r>
            <a:r>
              <a:rPr lang="zh-CN" altLang="en-US" sz="2400" b="1" dirty="0">
                <a:solidFill>
                  <a:srgbClr val="0000FF"/>
                </a:solidFill>
                <a:latin typeface="仿宋" panose="02010609060101010101" pitchFamily="49" charset="-122"/>
                <a:ea typeface="仿宋" panose="02010609060101010101" pitchFamily="49" charset="-122"/>
              </a:rPr>
              <a:t>实例</a:t>
            </a:r>
          </a:p>
          <a:p>
            <a:pPr lvl="1">
              <a:buClr>
                <a:srgbClr val="FF0000"/>
              </a:buClr>
              <a:buFont typeface="Wingdings" pitchFamily="2" charset="2"/>
              <a:buChar char="n"/>
            </a:pPr>
            <a:r>
              <a:rPr lang="en-US" altLang="zh-CN" sz="2000" b="1" dirty="0">
                <a:latin typeface="Times New Roman" panose="02020603050405020304" pitchFamily="18" charset="0"/>
                <a:ea typeface="仿宋" panose="02010609060101010101" pitchFamily="49" charset="-122"/>
              </a:rPr>
              <a:t> </a:t>
            </a:r>
            <a:r>
              <a:rPr lang="zh-CN" altLang="zh-CN" sz="2000" b="1" dirty="0">
                <a:latin typeface="Times New Roman" panose="02020603050405020304" pitchFamily="18" charset="0"/>
                <a:ea typeface="仿宋" panose="02010609060101010101" pitchFamily="49" charset="-122"/>
              </a:rPr>
              <a:t>一年</a:t>
            </a:r>
            <a:r>
              <a:rPr lang="en-US" altLang="zh-CN" sz="2000" b="1" dirty="0">
                <a:latin typeface="Times New Roman" panose="02020603050405020304" pitchFamily="18" charset="0"/>
                <a:ea typeface="仿宋" panose="02010609060101010101" pitchFamily="49" charset="-122"/>
              </a:rPr>
              <a:t>365</a:t>
            </a:r>
            <a:r>
              <a:rPr lang="zh-CN" altLang="zh-CN" sz="2000" b="1" dirty="0">
                <a:latin typeface="Times New Roman" panose="02020603050405020304" pitchFamily="18" charset="0"/>
                <a:ea typeface="仿宋" panose="02010609060101010101" pitchFamily="49" charset="-122"/>
              </a:rPr>
              <a:t>天，以第</a:t>
            </a:r>
            <a:r>
              <a:rPr lang="en-US" altLang="zh-CN" sz="2000" b="1" dirty="0">
                <a:latin typeface="Times New Roman" panose="02020603050405020304" pitchFamily="18" charset="0"/>
                <a:ea typeface="仿宋" panose="02010609060101010101" pitchFamily="49" charset="-122"/>
              </a:rPr>
              <a:t>1</a:t>
            </a:r>
            <a:r>
              <a:rPr lang="zh-CN" altLang="zh-CN" sz="2000" b="1" dirty="0">
                <a:latin typeface="Times New Roman" panose="02020603050405020304" pitchFamily="18" charset="0"/>
                <a:ea typeface="仿宋" panose="02010609060101010101" pitchFamily="49" charset="-122"/>
              </a:rPr>
              <a:t>天的能力值为基数，记为</a:t>
            </a:r>
            <a:r>
              <a:rPr lang="en-US" altLang="zh-CN" sz="2000" b="1" dirty="0">
                <a:latin typeface="Times New Roman" panose="02020603050405020304" pitchFamily="18" charset="0"/>
                <a:ea typeface="仿宋" panose="02010609060101010101" pitchFamily="49" charset="-122"/>
              </a:rPr>
              <a:t>1.0</a:t>
            </a:r>
            <a:r>
              <a:rPr lang="zh-CN" altLang="zh-CN" sz="2000" b="1" dirty="0">
                <a:latin typeface="Times New Roman" panose="02020603050405020304" pitchFamily="18" charset="0"/>
                <a:ea typeface="仿宋" panose="02010609060101010101" pitchFamily="49" charset="-122"/>
              </a:rPr>
              <a:t>，当好好学习时能力值相比前一天提高</a:t>
            </a:r>
            <a:r>
              <a:rPr lang="en-US" altLang="zh-CN" sz="2000" b="1" dirty="0">
                <a:solidFill>
                  <a:srgbClr val="FF0000"/>
                </a:solidFill>
                <a:latin typeface="Times New Roman" panose="02020603050405020304" pitchFamily="18" charset="0"/>
                <a:ea typeface="仿宋" panose="02010609060101010101" pitchFamily="49" charset="-122"/>
              </a:rPr>
              <a:t>r</a:t>
            </a:r>
            <a:r>
              <a:rPr lang="zh-CN" altLang="zh-CN" sz="2000" b="1" dirty="0">
                <a:latin typeface="Times New Roman" panose="02020603050405020304" pitchFamily="18" charset="0"/>
                <a:ea typeface="仿宋" panose="02010609060101010101" pitchFamily="49" charset="-122"/>
              </a:rPr>
              <a:t>‰，当没有学习时由于遗忘等原因能力值相比前一天下降</a:t>
            </a:r>
            <a:r>
              <a:rPr lang="en-US" altLang="zh-CN" sz="2000" b="1" dirty="0">
                <a:solidFill>
                  <a:srgbClr val="FF0000"/>
                </a:solidFill>
                <a:latin typeface="Times New Roman" panose="02020603050405020304" pitchFamily="18" charset="0"/>
                <a:ea typeface="仿宋" panose="02010609060101010101" pitchFamily="49" charset="-122"/>
              </a:rPr>
              <a:t>r</a:t>
            </a:r>
            <a:r>
              <a:rPr lang="zh-CN" altLang="zh-CN" sz="2000" b="1" dirty="0">
                <a:latin typeface="Times New Roman" panose="02020603050405020304" pitchFamily="18" charset="0"/>
                <a:ea typeface="仿宋" panose="02010609060101010101" pitchFamily="49" charset="-122"/>
              </a:rPr>
              <a:t>‰。每天努力和每天放任，一年下来的能力值相差多少呢？</a:t>
            </a:r>
          </a:p>
          <a:p>
            <a:endParaRPr lang="zh-CN" altLang="en-US" dirty="0"/>
          </a:p>
        </p:txBody>
      </p:sp>
      <p:sp>
        <p:nvSpPr>
          <p:cNvPr id="12" name="矩形 11"/>
          <p:cNvSpPr/>
          <p:nvPr/>
        </p:nvSpPr>
        <p:spPr>
          <a:xfrm>
            <a:off x="1568962" y="4419963"/>
            <a:ext cx="5194051" cy="1277273"/>
          </a:xfrm>
          <a:prstGeom prst="rect">
            <a:avLst/>
          </a:prstGeom>
        </p:spPr>
        <p:txBody>
          <a:bodyPr wrap="none">
            <a:spAutoFit/>
          </a:bodyPr>
          <a:lstStyle/>
          <a:p>
            <a:pPr>
              <a:spcBef>
                <a:spcPts val="300"/>
              </a:spcBef>
            </a:pPr>
            <a:r>
              <a:rPr lang="en-US" altLang="zh-CN" b="1" dirty="0">
                <a:latin typeface="仿宋" panose="02010609060101010101" pitchFamily="49" charset="-122"/>
                <a:ea typeface="仿宋" panose="02010609060101010101" pitchFamily="49" charset="-122"/>
              </a:rPr>
              <a:t>r = 0.001, </a:t>
            </a:r>
            <a:r>
              <a:rPr lang="zh-CN" altLang="zh-CN" b="1" dirty="0">
                <a:latin typeface="仿宋" panose="02010609060101010101" pitchFamily="49" charset="-122"/>
                <a:ea typeface="仿宋" panose="02010609060101010101" pitchFamily="49" charset="-122"/>
              </a:rPr>
              <a:t>每天努力</a:t>
            </a:r>
            <a:r>
              <a:rPr lang="en-US" altLang="zh-CN" b="1" dirty="0">
                <a:latin typeface="仿宋" panose="02010609060101010101" pitchFamily="49" charset="-122"/>
                <a:ea typeface="仿宋" panose="02010609060101010101" pitchFamily="49" charset="-122"/>
              </a:rPr>
              <a:t>1</a:t>
            </a:r>
            <a:r>
              <a:rPr lang="zh-CN" altLang="zh-CN" b="1" dirty="0">
                <a:latin typeface="仿宋" panose="02010609060101010101" pitchFamily="49" charset="-122"/>
                <a:ea typeface="仿宋" panose="02010609060101010101" pitchFamily="49" charset="-122"/>
              </a:rPr>
              <a:t>‰，一年下来将提高</a:t>
            </a:r>
            <a:r>
              <a:rPr lang="en-US" altLang="zh-CN" b="1" dirty="0">
                <a:latin typeface="仿宋" panose="02010609060101010101" pitchFamily="49" charset="-122"/>
                <a:ea typeface="仿宋" panose="02010609060101010101" pitchFamily="49" charset="-122"/>
              </a:rPr>
              <a:t>44%</a:t>
            </a:r>
            <a:r>
              <a:rPr lang="zh-CN" altLang="en-US"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spcBef>
                <a:spcPts val="300"/>
              </a:spcBef>
            </a:pPr>
            <a:r>
              <a:rPr lang="en-US" altLang="zh-CN" b="1" dirty="0">
                <a:latin typeface="仿宋" panose="02010609060101010101" pitchFamily="49" charset="-122"/>
                <a:ea typeface="仿宋" panose="02010609060101010101" pitchFamily="49" charset="-122"/>
              </a:rPr>
              <a:t>r = 0.005, </a:t>
            </a:r>
            <a:r>
              <a:rPr lang="zh-CN" altLang="zh-CN" b="1" dirty="0">
                <a:latin typeface="仿宋" panose="02010609060101010101" pitchFamily="49" charset="-122"/>
                <a:ea typeface="仿宋" panose="02010609060101010101" pitchFamily="49" charset="-122"/>
              </a:rPr>
              <a:t>每天努力</a:t>
            </a:r>
            <a:r>
              <a:rPr lang="en-US" altLang="zh-CN" b="1" dirty="0">
                <a:latin typeface="仿宋" panose="02010609060101010101" pitchFamily="49" charset="-122"/>
                <a:ea typeface="仿宋" panose="02010609060101010101" pitchFamily="49" charset="-122"/>
              </a:rPr>
              <a:t>5</a:t>
            </a:r>
            <a:r>
              <a:rPr lang="zh-CN" altLang="zh-CN"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 </a:t>
            </a:r>
            <a:r>
              <a:rPr lang="zh-CN" altLang="zh-CN" b="1" dirty="0">
                <a:latin typeface="仿宋" panose="02010609060101010101" pitchFamily="49" charset="-122"/>
                <a:ea typeface="仿宋" panose="02010609060101010101" pitchFamily="49" charset="-122"/>
              </a:rPr>
              <a:t>一年下来将提高</a:t>
            </a:r>
            <a:r>
              <a:rPr lang="en-US" altLang="zh-CN" b="1" dirty="0">
                <a:latin typeface="仿宋" panose="02010609060101010101" pitchFamily="49" charset="-122"/>
                <a:ea typeface="仿宋" panose="02010609060101010101" pitchFamily="49" charset="-122"/>
              </a:rPr>
              <a:t>6</a:t>
            </a:r>
            <a:r>
              <a:rPr lang="zh-CN" altLang="zh-CN" b="1" dirty="0">
                <a:latin typeface="仿宋" panose="02010609060101010101" pitchFamily="49" charset="-122"/>
                <a:ea typeface="仿宋" panose="02010609060101010101" pitchFamily="49" charset="-122"/>
              </a:rPr>
              <a:t>倍！</a:t>
            </a:r>
            <a:endParaRPr lang="en-US" altLang="zh-CN" b="1" dirty="0">
              <a:latin typeface="仿宋" panose="02010609060101010101" pitchFamily="49" charset="-122"/>
              <a:ea typeface="仿宋" panose="02010609060101010101" pitchFamily="49" charset="-122"/>
            </a:endParaRPr>
          </a:p>
          <a:p>
            <a:pPr>
              <a:spcBef>
                <a:spcPts val="300"/>
              </a:spcBef>
            </a:pPr>
            <a:r>
              <a:rPr lang="en-US" altLang="zh-CN" b="1" dirty="0">
                <a:latin typeface="仿宋" panose="02010609060101010101" pitchFamily="49" charset="-122"/>
                <a:ea typeface="仿宋" panose="02010609060101010101" pitchFamily="49" charset="-122"/>
              </a:rPr>
              <a:t>r = 0.01,  </a:t>
            </a:r>
            <a:r>
              <a:rPr lang="zh-CN" altLang="zh-CN" b="1" dirty="0">
                <a:solidFill>
                  <a:srgbClr val="FF0000"/>
                </a:solidFill>
                <a:latin typeface="仿宋" panose="02010609060101010101" pitchFamily="49" charset="-122"/>
                <a:ea typeface="仿宋" panose="02010609060101010101" pitchFamily="49" charset="-122"/>
              </a:rPr>
              <a:t>每天努力</a:t>
            </a:r>
            <a:r>
              <a:rPr lang="en-US" altLang="zh-CN" b="1" dirty="0">
                <a:solidFill>
                  <a:srgbClr val="FF0000"/>
                </a:solidFill>
                <a:latin typeface="仿宋" panose="02010609060101010101" pitchFamily="49" charset="-122"/>
                <a:ea typeface="仿宋" panose="02010609060101010101" pitchFamily="49" charset="-122"/>
              </a:rPr>
              <a:t>1%</a:t>
            </a:r>
            <a:r>
              <a:rPr lang="zh-CN" altLang="zh-CN" b="1" dirty="0">
                <a:solidFill>
                  <a:srgbClr val="FF0000"/>
                </a:solidFill>
                <a:latin typeface="仿宋" panose="02010609060101010101" pitchFamily="49" charset="-122"/>
                <a:ea typeface="仿宋" panose="02010609060101010101" pitchFamily="49" charset="-122"/>
              </a:rPr>
              <a:t>，一年下来将提高</a:t>
            </a:r>
            <a:r>
              <a:rPr lang="en-US" altLang="zh-CN" b="1" dirty="0">
                <a:solidFill>
                  <a:srgbClr val="FF0000"/>
                </a:solidFill>
                <a:latin typeface="仿宋" panose="02010609060101010101" pitchFamily="49" charset="-122"/>
                <a:ea typeface="仿宋" panose="02010609060101010101" pitchFamily="49" charset="-122"/>
              </a:rPr>
              <a:t>37</a:t>
            </a:r>
            <a:r>
              <a:rPr lang="zh-CN" altLang="zh-CN" b="1" dirty="0">
                <a:solidFill>
                  <a:srgbClr val="FF0000"/>
                </a:solidFill>
                <a:latin typeface="仿宋" panose="02010609060101010101" pitchFamily="49" charset="-122"/>
                <a:ea typeface="仿宋" panose="02010609060101010101" pitchFamily="49" charset="-122"/>
              </a:rPr>
              <a:t>倍</a:t>
            </a:r>
            <a:r>
              <a:rPr lang="en-US" altLang="zh-CN" b="1" dirty="0">
                <a:solidFill>
                  <a:srgbClr val="FF0000"/>
                </a:solidFill>
                <a:latin typeface="仿宋" panose="02010609060101010101" pitchFamily="49" charset="-122"/>
                <a:ea typeface="仿宋" panose="02010609060101010101" pitchFamily="49" charset="-122"/>
              </a:rPr>
              <a:t>!</a:t>
            </a:r>
            <a:endParaRPr lang="zh-CN" altLang="zh-CN" b="1" dirty="0">
              <a:solidFill>
                <a:srgbClr val="FF0000"/>
              </a:solidFill>
              <a:latin typeface="仿宋" panose="02010609060101010101" pitchFamily="49" charset="-122"/>
              <a:ea typeface="仿宋" panose="02010609060101010101" pitchFamily="49" charset="-122"/>
            </a:endParaRPr>
          </a:p>
          <a:p>
            <a:endParaRPr lang="zh-CN" altLang="en-US" dirty="0"/>
          </a:p>
        </p:txBody>
      </p:sp>
      <p:sp>
        <p:nvSpPr>
          <p:cNvPr id="13" name="矩形 12"/>
          <p:cNvSpPr/>
          <p:nvPr/>
        </p:nvSpPr>
        <p:spPr>
          <a:xfrm>
            <a:off x="1547664" y="2979803"/>
            <a:ext cx="5712992" cy="1374735"/>
          </a:xfrm>
          <a:prstGeom prst="rect">
            <a:avLst/>
          </a:prstGeom>
          <a:solidFill>
            <a:schemeClr val="accent6">
              <a:lumMod val="60000"/>
              <a:lumOff val="40000"/>
            </a:schemeClr>
          </a:solidFill>
          <a:ln>
            <a:solidFill>
              <a:srgbClr val="FF0000"/>
            </a:solidFill>
          </a:ln>
        </p:spPr>
        <p:txBody>
          <a:bodyPr wrap="square">
            <a:spAutoFit/>
          </a:bodyPr>
          <a:lstStyle/>
          <a:p>
            <a:pPr lvl="0" algn="just">
              <a:lnSpc>
                <a:spcPts val="2000"/>
              </a:lnSpc>
            </a:pPr>
            <a:r>
              <a:rPr lang="en-US" altLang="zh-CN" sz="1400" dirty="0">
                <a:latin typeface="Consolas" panose="020B0609020204030204" charset="0"/>
                <a:ea typeface="+mn-ea"/>
              </a:rPr>
              <a:t>import math</a:t>
            </a:r>
          </a:p>
          <a:p>
            <a:pPr lvl="0" algn="just">
              <a:lnSpc>
                <a:spcPts val="2000"/>
              </a:lnSpc>
            </a:pPr>
            <a:r>
              <a:rPr lang="en-US" altLang="zh-CN" sz="1400" dirty="0">
                <a:latin typeface="Consolas" panose="020B0609020204030204" charset="0"/>
                <a:ea typeface="+mn-ea"/>
              </a:rPr>
              <a:t>r = </a:t>
            </a:r>
            <a:r>
              <a:rPr lang="en-US" altLang="zh-CN" sz="1400" dirty="0" err="1">
                <a:latin typeface="Consolas" panose="020B0609020204030204" charset="0"/>
                <a:ea typeface="+mn-ea"/>
              </a:rPr>
              <a:t>eval</a:t>
            </a:r>
            <a:r>
              <a:rPr lang="en-US" altLang="zh-CN" sz="1400" dirty="0">
                <a:latin typeface="Consolas" panose="020B0609020204030204" charset="0"/>
                <a:ea typeface="+mn-ea"/>
              </a:rPr>
              <a:t>(input(“ratio:”))</a:t>
            </a:r>
            <a:endParaRPr lang="zh-CN" altLang="zh-CN" sz="1400" dirty="0">
              <a:latin typeface="Consolas" panose="020B0609020204030204" charset="0"/>
              <a:ea typeface="+mn-ea"/>
            </a:endParaRPr>
          </a:p>
          <a:p>
            <a:pPr lvl="0" algn="just">
              <a:lnSpc>
                <a:spcPts val="2000"/>
              </a:lnSpc>
            </a:pPr>
            <a:r>
              <a:rPr lang="en-US" altLang="zh-CN" sz="1400" dirty="0" err="1">
                <a:latin typeface="Consolas" panose="020B0609020204030204" charset="0"/>
                <a:ea typeface="+mn-ea"/>
              </a:rPr>
              <a:t>dayup</a:t>
            </a:r>
            <a:r>
              <a:rPr lang="en-US" altLang="zh-CN" sz="1400" dirty="0">
                <a:latin typeface="Consolas" panose="020B0609020204030204" charset="0"/>
                <a:ea typeface="+mn-ea"/>
              </a:rPr>
              <a:t> = </a:t>
            </a:r>
            <a:r>
              <a:rPr lang="en-US" altLang="zh-CN" sz="1400" dirty="0" err="1">
                <a:latin typeface="Consolas" panose="020B0609020204030204" charset="0"/>
                <a:ea typeface="+mn-ea"/>
              </a:rPr>
              <a:t>math.pow</a:t>
            </a:r>
            <a:r>
              <a:rPr lang="en-US" altLang="zh-CN" sz="1400" dirty="0">
                <a:latin typeface="Consolas" panose="020B0609020204030204" charset="0"/>
                <a:ea typeface="+mn-ea"/>
              </a:rPr>
              <a:t>((1.0 + r), 365)  </a:t>
            </a:r>
          </a:p>
          <a:p>
            <a:pPr lvl="0" algn="just">
              <a:lnSpc>
                <a:spcPts val="2000"/>
              </a:lnSpc>
            </a:pP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err="1">
                <a:latin typeface="Consolas" panose="020B0609020204030204" charset="0"/>
                <a:ea typeface="+mn-ea"/>
              </a:rPr>
              <a:t>math.pow</a:t>
            </a:r>
            <a:r>
              <a:rPr lang="en-US" altLang="zh-CN" sz="1400" dirty="0">
                <a:latin typeface="Consolas" panose="020B0609020204030204" charset="0"/>
                <a:ea typeface="+mn-ea"/>
              </a:rPr>
              <a:t>((1.0 - r), 365)</a:t>
            </a:r>
            <a:endParaRPr lang="zh-CN"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print("</a:t>
            </a:r>
            <a:r>
              <a:rPr lang="zh-CN" altLang="zh-CN" sz="1400" dirty="0">
                <a:latin typeface="Consolas" panose="020B0609020204030204" charset="0"/>
                <a:ea typeface="+mn-ea"/>
              </a:rPr>
              <a:t>向上</a:t>
            </a:r>
            <a:r>
              <a:rPr lang="en-US" altLang="zh-CN" sz="1400" dirty="0">
                <a:latin typeface="Consolas" panose="020B0609020204030204" charset="0"/>
                <a:ea typeface="+mn-ea"/>
              </a:rPr>
              <a:t>:{:.2f}, </a:t>
            </a:r>
            <a:r>
              <a:rPr lang="zh-CN" altLang="zh-CN" sz="1400" dirty="0">
                <a:latin typeface="Consolas" panose="020B0609020204030204" charset="0"/>
                <a:ea typeface="+mn-ea"/>
              </a:rPr>
              <a:t>向下</a:t>
            </a:r>
            <a:r>
              <a:rPr lang="en-US" altLang="zh-CN" sz="1400" dirty="0">
                <a:latin typeface="Consolas" panose="020B0609020204030204" charset="0"/>
                <a:ea typeface="+mn-ea"/>
              </a:rPr>
              <a:t>:{:.2f}.".format(</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a:t>
            </a:r>
            <a:endParaRPr lang="zh-CN" altLang="zh-CN" sz="1400" dirty="0">
              <a:latin typeface="Consolas" panose="020B0609020204030204" charset="0"/>
              <a:ea typeface="+mn-ea"/>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0" y="935111"/>
            <a:ext cx="1674195" cy="1676771"/>
          </a:xfrm>
          <a:prstGeom prst="rect">
            <a:avLst/>
          </a:prstGeom>
        </p:spPr>
      </p:pic>
      <p:grpSp>
        <p:nvGrpSpPr>
          <p:cNvPr id="18" name="组合 67"/>
          <p:cNvGrpSpPr/>
          <p:nvPr/>
        </p:nvGrpSpPr>
        <p:grpSpPr>
          <a:xfrm>
            <a:off x="539552" y="125404"/>
            <a:ext cx="8161601" cy="674847"/>
            <a:chOff x="936625" y="4202884"/>
            <a:chExt cx="8161601" cy="674847"/>
          </a:xfrm>
        </p:grpSpPr>
        <p:grpSp>
          <p:nvGrpSpPr>
            <p:cNvPr id="19" name="组合 106"/>
            <p:cNvGrpSpPr/>
            <p:nvPr/>
          </p:nvGrpSpPr>
          <p:grpSpPr>
            <a:xfrm>
              <a:off x="936625" y="4202884"/>
              <a:ext cx="8161601" cy="674847"/>
              <a:chOff x="927100" y="4202884"/>
              <a:chExt cx="8161601" cy="674847"/>
            </a:xfrm>
          </p:grpSpPr>
          <p:sp>
            <p:nvSpPr>
              <p:cNvPr id="2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20" name="图片 19"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23" name="矩形 22"/>
          <p:cNvSpPr/>
          <p:nvPr/>
        </p:nvSpPr>
        <p:spPr>
          <a:xfrm>
            <a:off x="957714" y="2801572"/>
            <a:ext cx="6768752" cy="2895664"/>
          </a:xfrm>
          <a:prstGeom prst="rect">
            <a:avLst/>
          </a:prstGeom>
          <a:solidFill>
            <a:srgbClr val="92D050"/>
          </a:solidFill>
          <a:ln>
            <a:solidFill>
              <a:srgbClr val="FF0000"/>
            </a:solidFill>
          </a:ln>
        </p:spPr>
        <p:txBody>
          <a:bodyPr wrap="square">
            <a:spAutoFit/>
          </a:bodyPr>
          <a:lstStyle/>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err="1">
                <a:latin typeface="Consolas" panose="020B0609020204030204" charset="0"/>
                <a:ea typeface="+mn-ea"/>
              </a:rPr>
              <a:t>DayUpFun</a:t>
            </a:r>
            <a:r>
              <a:rPr lang="en-US" altLang="zh-CN" sz="1400" dirty="0">
                <a:latin typeface="Consolas" panose="020B0609020204030204" charset="0"/>
                <a:ea typeface="+mn-ea"/>
              </a:rPr>
              <a:t>(</a:t>
            </a:r>
            <a:r>
              <a:rPr lang="en-US" altLang="zh-CN" sz="1400" dirty="0">
                <a:solidFill>
                  <a:srgbClr val="FF0000"/>
                </a:solidFill>
                <a:latin typeface="Consolas" panose="020B0609020204030204" charset="0"/>
                <a:ea typeface="+mn-ea"/>
              </a:rPr>
              <a:t>r</a:t>
            </a:r>
            <a:r>
              <a:rPr lang="en-US" altLang="zh-CN" sz="1400" dirty="0">
                <a:latin typeface="Consolas" panose="020B0609020204030204" charset="0"/>
                <a:ea typeface="+mn-ea"/>
              </a:rPr>
              <a:t>):</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365)  </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365)</a:t>
            </a:r>
          </a:p>
          <a:p>
            <a:pPr lvl="0" algn="just">
              <a:lnSpc>
                <a:spcPts val="2000"/>
              </a:lnSpc>
            </a:pPr>
            <a:r>
              <a:rPr lang="en-US" altLang="zh-CN" sz="1400" dirty="0">
                <a:latin typeface="Consolas" panose="020B0609020204030204" charset="0"/>
                <a:ea typeface="+mn-ea"/>
              </a:rPr>
              <a:t>    </a:t>
            </a:r>
            <a:r>
              <a:rPr lang="en-US" altLang="zh-CN" sz="1400" dirty="0">
                <a:solidFill>
                  <a:srgbClr val="0000FF"/>
                </a:solidFill>
                <a:latin typeface="Consolas" panose="020B0609020204030204" charset="0"/>
                <a:ea typeface="+mn-ea"/>
              </a:rPr>
              <a:t>return</a:t>
            </a:r>
            <a:r>
              <a:rPr lang="en-US" altLang="zh-CN" sz="1400" dirty="0">
                <a:latin typeface="Consolas" panose="020B0609020204030204" charset="0"/>
                <a:ea typeface="+mn-ea"/>
              </a:rPr>
              <a:t> </a:t>
            </a:r>
            <a:r>
              <a:rPr lang="en-US" altLang="zh-CN" sz="1400" dirty="0" err="1">
                <a:latin typeface="Consolas" panose="020B0609020204030204" charset="0"/>
                <a:ea typeface="+mn-ea"/>
              </a:rPr>
              <a:t>dayup,daydown</a:t>
            </a:r>
            <a:endParaRPr lang="en-US" altLang="zh-CN" sz="1400" dirty="0">
              <a:latin typeface="Consolas" panose="020B0609020204030204" charset="0"/>
              <a:ea typeface="+mn-ea"/>
            </a:endParaRP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a:latin typeface="Consolas" panose="020B0609020204030204" charset="0"/>
                <a:ea typeface="+mn-ea"/>
              </a:rPr>
              <a:t>Main():</a:t>
            </a:r>
          </a:p>
          <a:p>
            <a:pPr lvl="0" algn="just">
              <a:lnSpc>
                <a:spcPts val="2000"/>
              </a:lnSpc>
            </a:pPr>
            <a:r>
              <a:rPr lang="en-US" altLang="zh-CN" sz="1400" dirty="0">
                <a:latin typeface="Consolas" panose="020B0609020204030204" charset="0"/>
                <a:ea typeface="+mn-ea"/>
              </a:rPr>
              <a:t>    r = </a:t>
            </a:r>
            <a:r>
              <a:rPr lang="en-US" altLang="zh-CN" sz="1400" dirty="0" err="1">
                <a:solidFill>
                  <a:srgbClr val="0000FF"/>
                </a:solidFill>
                <a:latin typeface="Consolas" panose="020B0609020204030204" charset="0"/>
                <a:ea typeface="+mn-ea"/>
              </a:rPr>
              <a:t>eval</a:t>
            </a:r>
            <a:r>
              <a:rPr lang="en-US" altLang="zh-CN" sz="1400" dirty="0">
                <a:latin typeface="Consolas" panose="020B0609020204030204" charset="0"/>
                <a:ea typeface="+mn-ea"/>
              </a:rPr>
              <a:t>(</a:t>
            </a:r>
            <a:r>
              <a:rPr lang="en-US" altLang="zh-CN" sz="1400" dirty="0">
                <a:solidFill>
                  <a:srgbClr val="0000FF"/>
                </a:solidFill>
                <a:latin typeface="Consolas" panose="020B0609020204030204" charset="0"/>
                <a:ea typeface="+mn-ea"/>
              </a:rPr>
              <a:t>input</a:t>
            </a:r>
            <a:r>
              <a:rPr lang="en-US" altLang="zh-CN" sz="1400" dirty="0">
                <a:latin typeface="Consolas" panose="020B0609020204030204" charset="0"/>
                <a:ea typeface="+mn-ea"/>
              </a:rPr>
              <a:t>("ratio:"))</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err="1">
                <a:latin typeface="Consolas" panose="020B0609020204030204" charset="0"/>
                <a:ea typeface="+mn-ea"/>
              </a:rPr>
              <a:t>DayUpFun</a:t>
            </a:r>
            <a:r>
              <a:rPr lang="en-US" altLang="zh-CN" sz="1400" dirty="0">
                <a:latin typeface="Consolas" panose="020B0609020204030204" charset="0"/>
                <a:ea typeface="+mn-ea"/>
              </a:rPr>
              <a:t>(r)</a:t>
            </a:r>
          </a:p>
          <a:p>
            <a:pPr lvl="0" algn="just">
              <a:lnSpc>
                <a:spcPts val="2000"/>
              </a:lnSpc>
            </a:pPr>
            <a:r>
              <a:rPr lang="en-US" altLang="zh-CN" sz="1400" dirty="0">
                <a:latin typeface="Consolas" panose="020B0609020204030204" charset="0"/>
                <a:ea typeface="+mn-ea"/>
              </a:rPr>
              <a:t>    print("</a:t>
            </a:r>
            <a:r>
              <a:rPr lang="en-US" altLang="zh-CN" sz="1400" dirty="0" err="1">
                <a:latin typeface="Consolas" panose="020B0609020204030204" charset="0"/>
                <a:ea typeface="+mn-ea"/>
              </a:rPr>
              <a:t>dayUp</a:t>
            </a:r>
            <a:r>
              <a:rPr lang="en-US" altLang="zh-CN" sz="1400" dirty="0">
                <a:latin typeface="Consolas" panose="020B0609020204030204" charset="0"/>
                <a:ea typeface="+mn-ea"/>
              </a:rPr>
              <a:t>:{:.2f}, </a:t>
            </a:r>
            <a:r>
              <a:rPr lang="en-US" altLang="zh-CN" sz="1400" dirty="0" err="1">
                <a:latin typeface="Consolas" panose="020B0609020204030204" charset="0"/>
                <a:ea typeface="+mn-ea"/>
              </a:rPr>
              <a:t>dayDown</a:t>
            </a:r>
            <a:r>
              <a:rPr lang="en-US" altLang="zh-CN" sz="1400" dirty="0">
                <a:latin typeface="Consolas" panose="020B0609020204030204" charset="0"/>
                <a:ea typeface="+mn-ea"/>
              </a:rPr>
              <a:t>:{:.2f}.".</a:t>
            </a:r>
            <a:r>
              <a:rPr lang="en-US" altLang="zh-CN" sz="1400" dirty="0">
                <a:solidFill>
                  <a:srgbClr val="0000FF"/>
                </a:solidFill>
                <a:latin typeface="Consolas" panose="020B0609020204030204" charset="0"/>
                <a:ea typeface="+mn-ea"/>
              </a:rPr>
              <a:t>format</a:t>
            </a:r>
            <a:r>
              <a:rPr lang="en-US" altLang="zh-CN" sz="1400" dirty="0">
                <a:latin typeface="Consolas" panose="020B0609020204030204" charset="0"/>
                <a:ea typeface="+mn-ea"/>
              </a:rPr>
              <a:t>(</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a:t>
            </a: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Main()</a:t>
            </a:r>
            <a:endParaRPr lang="zh-CN" altLang="zh-CN" sz="1400" dirty="0">
              <a:latin typeface="Consolas" panose="020B0609020204030204" charset="0"/>
              <a:ea typeface="+mn-ea"/>
            </a:endParaRPr>
          </a:p>
        </p:txBody>
      </p:sp>
    </p:spTree>
    <p:extLst>
      <p:ext uri="{BB962C8B-B14F-4D97-AF65-F5344CB8AC3E}">
        <p14:creationId xmlns:p14="http://schemas.microsoft.com/office/powerpoint/2010/main" val="2481232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xEl>
                                              <p:pRg st="1" end="1"/>
                                            </p:txEl>
                                          </p:spTgt>
                                        </p:tgtEl>
                                        <p:attrNameLst>
                                          <p:attrName>style.visibility</p:attrName>
                                        </p:attrNameLst>
                                      </p:cBhvr>
                                      <p:to>
                                        <p:strVal val="visible"/>
                                      </p:to>
                                    </p:set>
                                    <p:anim calcmode="lin" valueType="num">
                                      <p:cBhvr additive="base">
                                        <p:cTn id="34"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
                                            <p:txEl>
                                              <p:pRg st="2" end="2"/>
                                            </p:txEl>
                                          </p:spTgt>
                                        </p:tgtEl>
                                        <p:attrNameLst>
                                          <p:attrName>style.visibility</p:attrName>
                                        </p:attrNameLst>
                                      </p:cBhvr>
                                      <p:to>
                                        <p:strVal val="visible"/>
                                      </p:to>
                                    </p:set>
                                    <p:anim calcmode="lin" valueType="num">
                                      <p:cBhvr additive="base">
                                        <p:cTn id="40"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18</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2" name="文本占位符 29698"/>
          <p:cNvSpPr txBox="1">
            <a:spLocks/>
          </p:cNvSpPr>
          <p:nvPr/>
        </p:nvSpPr>
        <p:spPr bwMode="auto">
          <a:xfrm>
            <a:off x="323528" y="90872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b="1" noProof="1"/>
              <a:t>调用带有</a:t>
            </a:r>
            <a:r>
              <a:rPr lang="zh-CN" altLang="en-US" sz="2000" b="1" noProof="1">
                <a:solidFill>
                  <a:srgbClr val="0000FF"/>
                </a:solidFill>
              </a:rPr>
              <a:t>默认值参数</a:t>
            </a:r>
            <a:r>
              <a:rPr lang="zh-CN" altLang="en-US" sz="2000" b="1" noProof="1"/>
              <a:t>的函数时，</a:t>
            </a:r>
            <a:r>
              <a:rPr lang="zh-CN" altLang="en-US" sz="2000" b="1" noProof="1">
                <a:solidFill>
                  <a:srgbClr val="FF0000"/>
                </a:solidFill>
              </a:rPr>
              <a:t>可以不对默认值参数进行赋值，也可以为其赋值</a:t>
            </a:r>
            <a:r>
              <a:rPr lang="zh-CN" altLang="en-US" sz="2000" b="1" noProof="1"/>
              <a:t>，具有很大的灵活性。</a:t>
            </a:r>
          </a:p>
          <a:p>
            <a:pPr>
              <a:lnSpc>
                <a:spcPct val="80000"/>
              </a:lnSpc>
              <a:buSzPct val="90000"/>
              <a:buFont typeface="Wingdings" panose="05000000000000000000" pitchFamily="2" charset="2"/>
              <a:buNone/>
            </a:pPr>
            <a:endParaRPr lang="en-US" altLang="zh-CN" sz="1500" noProof="1"/>
          </a:p>
        </p:txBody>
      </p:sp>
      <p:sp>
        <p:nvSpPr>
          <p:cNvPr id="11" name="矩形 10"/>
          <p:cNvSpPr/>
          <p:nvPr/>
        </p:nvSpPr>
        <p:spPr>
          <a:xfrm>
            <a:off x="1475656" y="1628800"/>
            <a:ext cx="6356439" cy="1889748"/>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noProof="1">
                <a:latin typeface="Consolas" panose="020B0609020204030204" pitchFamily="49" charset="0"/>
              </a:rPr>
              <a:t>&gt;&gt;&gt; def say( message, times =1 ):</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print(message * times)</a:t>
            </a:r>
          </a:p>
          <a:p>
            <a:pPr>
              <a:lnSpc>
                <a:spcPct val="80000"/>
              </a:lnSpc>
              <a:buSzPct val="90000"/>
              <a:buFont typeface="Wingdings" panose="05000000000000000000" pitchFamily="2" charset="2"/>
              <a:buNone/>
            </a:pPr>
            <a:endParaRPr lang="en-US" altLang="zh-CN" sz="1600" noProof="1">
              <a:latin typeface="Consolas" panose="020B0609020204030204" pitchFamily="49" charset="0"/>
            </a:endParaRP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say('hello')</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hello</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say('hello',3)</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hello hello hello</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say('hi',7)</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hi hi hi hi hi hi hi</a:t>
            </a:r>
          </a:p>
        </p:txBody>
      </p:sp>
      <p:sp>
        <p:nvSpPr>
          <p:cNvPr id="13" name="文本框 1"/>
          <p:cNvSpPr txBox="1">
            <a:spLocks noChangeArrowheads="1"/>
          </p:cNvSpPr>
          <p:nvPr/>
        </p:nvSpPr>
        <p:spPr bwMode="auto">
          <a:xfrm>
            <a:off x="107504" y="3380935"/>
            <a:ext cx="7265391" cy="954107"/>
          </a:xfrm>
          <a:prstGeom prst="rect">
            <a:avLst/>
          </a:prstGeom>
          <a:noFill/>
          <a:ln w="9525">
            <a:noFill/>
            <a:miter lim="800000"/>
            <a:headEnd/>
            <a:tailEnd/>
          </a:ln>
        </p:spPr>
        <p:txBody>
          <a:bodyPr wrap="square">
            <a:spAutoFit/>
          </a:bodyPr>
          <a:lstStyle/>
          <a:p>
            <a:pPr marL="342900" indent="-342900">
              <a:lnSpc>
                <a:spcPct val="150000"/>
              </a:lnSpc>
              <a:buClr>
                <a:srgbClr val="FF0000"/>
              </a:buClr>
              <a:buFont typeface="Wingdings" panose="05000000000000000000" pitchFamily="2" charset="2"/>
              <a:buChar char="ü"/>
            </a:pPr>
            <a:r>
              <a:rPr lang="zh-CN" altLang="zh-CN" sz="2400" b="1" dirty="0">
                <a:solidFill>
                  <a:srgbClr val="0000FF"/>
                </a:solidFill>
                <a:latin typeface="仿宋" panose="02010609060101010101" pitchFamily="49" charset="-122"/>
                <a:ea typeface="仿宋" panose="02010609060101010101" pitchFamily="49" charset="-122"/>
              </a:rPr>
              <a:t>天天向上</a:t>
            </a:r>
            <a:r>
              <a:rPr lang="zh-CN" altLang="en-US" sz="2400" b="1" dirty="0">
                <a:solidFill>
                  <a:srgbClr val="0000FF"/>
                </a:solidFill>
                <a:latin typeface="仿宋" panose="02010609060101010101" pitchFamily="49" charset="-122"/>
                <a:ea typeface="仿宋" panose="02010609060101010101" pitchFamily="49" charset="-122"/>
              </a:rPr>
              <a:t>实例</a:t>
            </a:r>
          </a:p>
          <a:p>
            <a:pPr lvl="1">
              <a:buClr>
                <a:srgbClr val="FF0000"/>
              </a:buClr>
            </a:pP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4002121"/>
            <a:ext cx="1674195" cy="1676771"/>
          </a:xfrm>
          <a:prstGeom prst="rect">
            <a:avLst/>
          </a:prstGeom>
        </p:spPr>
      </p:pic>
      <p:sp>
        <p:nvSpPr>
          <p:cNvPr id="15" name="矩形 14"/>
          <p:cNvSpPr/>
          <p:nvPr/>
        </p:nvSpPr>
        <p:spPr>
          <a:xfrm>
            <a:off x="2411760" y="3573016"/>
            <a:ext cx="6607813" cy="2913618"/>
          </a:xfrm>
          <a:prstGeom prst="rect">
            <a:avLst/>
          </a:prstGeom>
          <a:solidFill>
            <a:srgbClr val="92D050"/>
          </a:solidFill>
          <a:ln>
            <a:solidFill>
              <a:srgbClr val="FF0000"/>
            </a:solidFill>
          </a:ln>
        </p:spPr>
        <p:txBody>
          <a:bodyPr wrap="square">
            <a:spAutoFit/>
          </a:bodyPr>
          <a:lstStyle/>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err="1">
                <a:latin typeface="Consolas" panose="020B0609020204030204" charset="0"/>
                <a:ea typeface="+mn-ea"/>
              </a:rPr>
              <a:t>DayUpFun</a:t>
            </a:r>
            <a:r>
              <a:rPr lang="en-US" altLang="zh-CN" sz="1400" dirty="0">
                <a:latin typeface="Consolas" panose="020B0609020204030204" charset="0"/>
                <a:ea typeface="+mn-ea"/>
              </a:rPr>
              <a:t>(</a:t>
            </a:r>
            <a:r>
              <a:rPr lang="en-US" altLang="zh-CN" sz="1400" dirty="0" err="1">
                <a:solidFill>
                  <a:srgbClr val="FF0000"/>
                </a:solidFill>
                <a:latin typeface="Consolas" panose="020B0609020204030204" charset="0"/>
                <a:ea typeface="+mn-ea"/>
              </a:rPr>
              <a:t>r,days</a:t>
            </a:r>
            <a:r>
              <a:rPr lang="en-US" altLang="zh-CN" sz="1400" dirty="0">
                <a:solidFill>
                  <a:srgbClr val="FF0000"/>
                </a:solidFill>
                <a:latin typeface="Consolas" panose="020B0609020204030204" charset="0"/>
                <a:ea typeface="+mn-ea"/>
              </a:rPr>
              <a:t> = 365</a:t>
            </a:r>
            <a:r>
              <a:rPr lang="en-US" altLang="zh-CN" sz="1400" dirty="0">
                <a:latin typeface="Consolas" panose="020B0609020204030204" charset="0"/>
                <a:ea typeface="+mn-ea"/>
              </a:rPr>
              <a:t>):</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days)  </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days)</a:t>
            </a:r>
          </a:p>
          <a:p>
            <a:pPr lvl="0" algn="just">
              <a:lnSpc>
                <a:spcPts val="2000"/>
              </a:lnSpc>
            </a:pPr>
            <a:r>
              <a:rPr lang="en-US" altLang="zh-CN" sz="1400" dirty="0">
                <a:latin typeface="Consolas" panose="020B0609020204030204" charset="0"/>
                <a:ea typeface="+mn-ea"/>
              </a:rPr>
              <a:t>    </a:t>
            </a:r>
            <a:r>
              <a:rPr lang="en-US" altLang="zh-CN" sz="1400" dirty="0">
                <a:solidFill>
                  <a:srgbClr val="0000FF"/>
                </a:solidFill>
                <a:latin typeface="Consolas" panose="020B0609020204030204" charset="0"/>
                <a:ea typeface="+mn-ea"/>
              </a:rPr>
              <a:t>return</a:t>
            </a:r>
            <a:r>
              <a:rPr lang="en-US" altLang="zh-CN" sz="1400" dirty="0">
                <a:latin typeface="Consolas" panose="020B0609020204030204" charset="0"/>
                <a:ea typeface="+mn-ea"/>
              </a:rPr>
              <a:t> </a:t>
            </a:r>
            <a:r>
              <a:rPr lang="en-US" altLang="zh-CN" sz="1400" dirty="0" err="1">
                <a:latin typeface="Consolas" panose="020B0609020204030204" charset="0"/>
                <a:ea typeface="+mn-ea"/>
              </a:rPr>
              <a:t>dayup,daydown</a:t>
            </a:r>
            <a:endParaRPr lang="en-US" altLang="zh-CN" sz="1400" dirty="0">
              <a:latin typeface="Consolas" panose="020B0609020204030204" charset="0"/>
              <a:ea typeface="+mn-ea"/>
            </a:endParaRP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a:latin typeface="Consolas" panose="020B0609020204030204" charset="0"/>
                <a:ea typeface="+mn-ea"/>
              </a:rPr>
              <a:t>Main():</a:t>
            </a:r>
          </a:p>
          <a:p>
            <a:pPr lvl="0" algn="just">
              <a:lnSpc>
                <a:spcPts val="2000"/>
              </a:lnSpc>
            </a:pPr>
            <a:r>
              <a:rPr lang="en-US" altLang="zh-CN" sz="1400" dirty="0">
                <a:latin typeface="Consolas" panose="020B0609020204030204" charset="0"/>
                <a:ea typeface="+mn-ea"/>
              </a:rPr>
              <a:t>    r = </a:t>
            </a:r>
            <a:r>
              <a:rPr lang="en-US" altLang="zh-CN" sz="1400" dirty="0" err="1">
                <a:solidFill>
                  <a:srgbClr val="0000FF"/>
                </a:solidFill>
                <a:latin typeface="Consolas" panose="020B0609020204030204" charset="0"/>
                <a:ea typeface="+mn-ea"/>
              </a:rPr>
              <a:t>eval</a:t>
            </a:r>
            <a:r>
              <a:rPr lang="en-US" altLang="zh-CN" sz="1400" dirty="0">
                <a:latin typeface="Consolas" panose="020B0609020204030204" charset="0"/>
                <a:ea typeface="+mn-ea"/>
              </a:rPr>
              <a:t>(</a:t>
            </a:r>
            <a:r>
              <a:rPr lang="en-US" altLang="zh-CN" sz="1400" dirty="0">
                <a:solidFill>
                  <a:srgbClr val="0000FF"/>
                </a:solidFill>
                <a:latin typeface="Consolas" panose="020B0609020204030204" charset="0"/>
                <a:ea typeface="+mn-ea"/>
              </a:rPr>
              <a:t>input</a:t>
            </a:r>
            <a:r>
              <a:rPr lang="en-US" altLang="zh-CN" sz="1400" dirty="0">
                <a:latin typeface="Consolas" panose="020B0609020204030204" charset="0"/>
                <a:ea typeface="+mn-ea"/>
              </a:rPr>
              <a:t>("ratio:"))</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err="1">
                <a:latin typeface="Consolas" panose="020B0609020204030204" charset="0"/>
                <a:ea typeface="+mn-ea"/>
              </a:rPr>
              <a:t>DayUpFun</a:t>
            </a:r>
            <a:r>
              <a:rPr lang="en-US" altLang="zh-CN" sz="1400" dirty="0">
                <a:latin typeface="Consolas" panose="020B0609020204030204" charset="0"/>
                <a:ea typeface="+mn-ea"/>
              </a:rPr>
              <a:t>(r)</a:t>
            </a:r>
          </a:p>
          <a:p>
            <a:pPr lvl="0" algn="just">
              <a:lnSpc>
                <a:spcPts val="2000"/>
              </a:lnSpc>
            </a:pPr>
            <a:r>
              <a:rPr lang="en-US" altLang="zh-CN" sz="1400" dirty="0">
                <a:latin typeface="Consolas" panose="020B0609020204030204" charset="0"/>
                <a:ea typeface="+mn-ea"/>
              </a:rPr>
              <a:t>    print("</a:t>
            </a:r>
            <a:r>
              <a:rPr lang="en-US" altLang="zh-CN" sz="1400" dirty="0" err="1">
                <a:latin typeface="Consolas" panose="020B0609020204030204" charset="0"/>
                <a:ea typeface="+mn-ea"/>
              </a:rPr>
              <a:t>dayUp</a:t>
            </a:r>
            <a:r>
              <a:rPr lang="en-US" altLang="zh-CN" sz="1400" dirty="0">
                <a:latin typeface="Consolas" panose="020B0609020204030204" charset="0"/>
                <a:ea typeface="+mn-ea"/>
              </a:rPr>
              <a:t>:{:.2f}, </a:t>
            </a:r>
            <a:r>
              <a:rPr lang="en-US" altLang="zh-CN" sz="1400" dirty="0" err="1">
                <a:latin typeface="Consolas" panose="020B0609020204030204" charset="0"/>
                <a:ea typeface="+mn-ea"/>
              </a:rPr>
              <a:t>dayDown</a:t>
            </a:r>
            <a:r>
              <a:rPr lang="en-US" altLang="zh-CN" sz="1400" dirty="0">
                <a:latin typeface="Consolas" panose="020B0609020204030204" charset="0"/>
                <a:ea typeface="+mn-ea"/>
              </a:rPr>
              <a:t>:{:.2f}.".</a:t>
            </a:r>
            <a:r>
              <a:rPr lang="en-US" altLang="zh-CN" sz="1400" dirty="0">
                <a:solidFill>
                  <a:srgbClr val="0000FF"/>
                </a:solidFill>
                <a:latin typeface="Consolas" panose="020B0609020204030204" charset="0"/>
                <a:ea typeface="+mn-ea"/>
              </a:rPr>
              <a:t>format</a:t>
            </a:r>
            <a:r>
              <a:rPr lang="en-US" altLang="zh-CN" sz="1400" dirty="0">
                <a:latin typeface="Consolas" panose="020B0609020204030204" charset="0"/>
                <a:ea typeface="+mn-ea"/>
              </a:rPr>
              <a:t>(</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a:t>
            </a: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Main()</a:t>
            </a:r>
            <a:endParaRPr lang="zh-CN" altLang="zh-CN" sz="1400" dirty="0">
              <a:latin typeface="Consolas" panose="020B0609020204030204" charset="0"/>
              <a:ea typeface="+mn-ea"/>
            </a:endParaRPr>
          </a:p>
        </p:txBody>
      </p:sp>
    </p:spTree>
    <p:extLst>
      <p:ext uri="{BB962C8B-B14F-4D97-AF65-F5344CB8AC3E}">
        <p14:creationId xmlns:p14="http://schemas.microsoft.com/office/powerpoint/2010/main" val="420022333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30722"/>
          <p:cNvSpPr>
            <a:spLocks noGrp="1"/>
          </p:cNvSpPr>
          <p:nvPr>
            <p:ph idx="1"/>
          </p:nvPr>
        </p:nvSpPr>
        <p:spPr>
          <a:xfrm>
            <a:off x="719941" y="1208568"/>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1800" noProof="1"/>
              <a:t>下面的函数使用指定分隔符将列表中所有字符串元素连接成一个字符串。</a:t>
            </a:r>
          </a:p>
          <a:p>
            <a:pPr eaLnBrk="1" fontAlgn="base" hangingPunct="1">
              <a:lnSpc>
                <a:spcPct val="80000"/>
              </a:lnSpc>
              <a:buSzPct val="90000"/>
              <a:buFont typeface="Wingdings" panose="05000000000000000000" pitchFamily="2" charset="2"/>
              <a:buChar char="•"/>
            </a:pPr>
            <a:endParaRPr lang="zh-CN" altLang="en-US" sz="135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4" name="矩形 3"/>
          <p:cNvSpPr/>
          <p:nvPr/>
        </p:nvSpPr>
        <p:spPr>
          <a:xfrm>
            <a:off x="314648" y="908720"/>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5" name="矩形 4"/>
          <p:cNvSpPr/>
          <p:nvPr/>
        </p:nvSpPr>
        <p:spPr>
          <a:xfrm>
            <a:off x="1907704" y="1594034"/>
            <a:ext cx="5474087" cy="1815882"/>
          </a:xfrm>
          <a:prstGeom prst="rect">
            <a:avLst/>
          </a:prstGeom>
        </p:spPr>
        <p:txBody>
          <a:bodyPr wrap="square">
            <a:spAutoFit/>
          </a:bodyPr>
          <a:lstStyle/>
          <a:p>
            <a:pPr>
              <a:buSzPct val="90000"/>
            </a:pPr>
            <a:r>
              <a:rPr lang="en-US" altLang="zh-CN" sz="1400" noProof="1">
                <a:latin typeface="Consolas" panose="020B0609020204030204" pitchFamily="49" charset="0"/>
              </a:rPr>
              <a:t>&gt;&gt;&gt; def Join(List,sep=None):</a:t>
            </a:r>
          </a:p>
          <a:p>
            <a:pPr>
              <a:buSzPct val="90000"/>
            </a:pPr>
            <a:r>
              <a:rPr lang="en-US" altLang="zh-CN" sz="1400" noProof="1">
                <a:latin typeface="Consolas" panose="020B0609020204030204" pitchFamily="49" charset="0"/>
              </a:rPr>
              <a:t>    return (sep or '').join(List)</a:t>
            </a:r>
          </a:p>
          <a:p>
            <a:pPr>
              <a:buSzPct val="90000"/>
            </a:pPr>
            <a:endParaRPr lang="en-US" altLang="zh-CN" sz="1400" noProof="1">
              <a:latin typeface="Consolas" panose="020B0609020204030204" pitchFamily="49" charset="0"/>
            </a:endParaRPr>
          </a:p>
          <a:p>
            <a:pPr>
              <a:buSzPct val="90000"/>
            </a:pPr>
            <a:r>
              <a:rPr lang="en-US" altLang="zh-CN" sz="1400" noProof="1">
                <a:latin typeface="Consolas" panose="020B0609020204030204" pitchFamily="49" charset="0"/>
              </a:rPr>
              <a:t>&gt;&gt;&gt; aList = ['a', 'b', 'c']</a:t>
            </a:r>
          </a:p>
          <a:p>
            <a:pPr>
              <a:buSzPct val="90000"/>
            </a:pPr>
            <a:r>
              <a:rPr lang="en-US" altLang="zh-CN" sz="1400" noProof="1">
                <a:latin typeface="Consolas" panose="020B0609020204030204" pitchFamily="49" charset="0"/>
              </a:rPr>
              <a:t>&gt;&gt;&gt; Join(aList)</a:t>
            </a:r>
          </a:p>
          <a:p>
            <a:pPr>
              <a:buSzPct val="90000"/>
            </a:pPr>
            <a:r>
              <a:rPr lang="en-US" altLang="zh-CN" sz="1400" noProof="1">
                <a:solidFill>
                  <a:srgbClr val="0000FF"/>
                </a:solidFill>
                <a:latin typeface="Consolas" panose="020B0609020204030204" pitchFamily="49" charset="0"/>
              </a:rPr>
              <a:t>'a b c'</a:t>
            </a:r>
          </a:p>
          <a:p>
            <a:pPr>
              <a:buSzPct val="90000"/>
            </a:pPr>
            <a:r>
              <a:rPr lang="en-US" altLang="zh-CN" sz="1400" noProof="1">
                <a:latin typeface="Consolas" panose="020B0609020204030204" pitchFamily="49" charset="0"/>
              </a:rPr>
              <a:t>&gt;&gt;&gt; Join(aList, ',')</a:t>
            </a:r>
          </a:p>
          <a:p>
            <a:pPr>
              <a:buSzPct val="90000"/>
            </a:pPr>
            <a:r>
              <a:rPr lang="en-US" altLang="zh-CN" sz="1400" noProof="1">
                <a:solidFill>
                  <a:srgbClr val="0000FF"/>
                </a:solidFill>
                <a:latin typeface="Consolas" panose="020B0609020204030204" pitchFamily="49" charset="0"/>
              </a:rPr>
              <a:t>'a,b,c'</a:t>
            </a:r>
          </a:p>
        </p:txBody>
      </p:sp>
      <p:sp>
        <p:nvSpPr>
          <p:cNvPr id="13" name="文本占位符 28674"/>
          <p:cNvSpPr txBox="1">
            <a:spLocks/>
          </p:cNvSpPr>
          <p:nvPr/>
        </p:nvSpPr>
        <p:spPr bwMode="auto">
          <a:xfrm>
            <a:off x="756156" y="340991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defRPr/>
            </a:pPr>
            <a:r>
              <a:rPr lang="zh-CN" altLang="en-US" sz="1800" noProof="1"/>
              <a:t>注意：默认值参数必须出现在函数参数列表的最右端，</a:t>
            </a:r>
            <a:r>
              <a:rPr lang="zh-CN" altLang="en-US" sz="1800" noProof="1">
                <a:solidFill>
                  <a:srgbClr val="FF0000"/>
                </a:solidFill>
              </a:rPr>
              <a:t>任何一个默认值参数右边不能有非默认值参数</a:t>
            </a:r>
            <a:r>
              <a:rPr lang="zh-CN" altLang="en-US" sz="1800" noProof="1"/>
              <a:t>。</a:t>
            </a:r>
            <a:endParaRPr lang="en-US" altLang="zh-CN" sz="1800" noProof="1"/>
          </a:p>
          <a:p>
            <a:pPr>
              <a:lnSpc>
                <a:spcPts val="1200"/>
              </a:lnSpc>
              <a:spcBef>
                <a:spcPts val="0"/>
              </a:spcBef>
              <a:buClr>
                <a:srgbClr val="FF0000"/>
              </a:buClr>
              <a:buSzPct val="90000"/>
              <a:buFont typeface="Wingdings" panose="05000000000000000000" pitchFamily="2" charset="2"/>
              <a:buChar char="n"/>
              <a:defRPr/>
            </a:pPr>
            <a:endParaRPr lang="zh-CN" altLang="en-US" sz="1800" noProof="1">
              <a:latin typeface="+mn-lt"/>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&gt;&gt;&gt; def func(a=3, b, c=5):</a:t>
            </a:r>
            <a:endParaRPr lang="zh-CN" altLang="en-US" sz="1350" noProof="1">
              <a:solidFill>
                <a:srgbClr val="0000FF"/>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    print(a, b, c)</a:t>
            </a:r>
            <a:endParaRPr lang="en-US" altLang="zh-CN" sz="1350" noProof="1">
              <a:latin typeface="Consolas" panose="020B0609020204030204" pitchFamily="49" charset="0"/>
              <a:ea typeface="+mn-ea"/>
            </a:endParaRPr>
          </a:p>
          <a:p>
            <a:pPr marL="0" indent="0">
              <a:spcBef>
                <a:spcPct val="0"/>
              </a:spcBef>
              <a:buSzPct val="90000"/>
              <a:buFont typeface="Arial" charset="0"/>
              <a:buNone/>
              <a:defRPr/>
            </a:pPr>
            <a:endParaRPr lang="en-US" altLang="zh-CN" sz="1350" noProof="1">
              <a:solidFill>
                <a:srgbClr val="FF0000"/>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a:solidFill>
                  <a:srgbClr val="FF0000"/>
                </a:solidFill>
                <a:latin typeface="Consolas" panose="020B0609020204030204" pitchFamily="49" charset="0"/>
                <a:ea typeface="+mn-ea"/>
              </a:rPr>
              <a:t>SyntaxError: non-default argument follows default argument</a:t>
            </a:r>
            <a:endParaRPr lang="en-US" altLang="zh-CN" sz="1350" noProof="1">
              <a:solidFill>
                <a:srgbClr val="FF0000"/>
              </a:solidFill>
              <a:latin typeface="Consolas" panose="020B0609020204030204" pitchFamily="49" charset="0"/>
              <a:ea typeface="+mn-ea"/>
            </a:endParaRPr>
          </a:p>
          <a:p>
            <a:pPr marL="0" indent="0">
              <a:spcBef>
                <a:spcPct val="0"/>
              </a:spcBef>
              <a:buSzPct val="90000"/>
              <a:buFont typeface="Arial" charset="0"/>
              <a:buNone/>
              <a:defRPr/>
            </a:pPr>
            <a:endParaRPr lang="zh-CN" altLang="en-US" sz="1350" noProof="1">
              <a:solidFill>
                <a:srgbClr val="FF0000"/>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&gt;&gt;&gt; def func(a=3, b): </a:t>
            </a:r>
            <a:endParaRPr lang="en-US" altLang="zh-CN" sz="1350" noProof="1">
              <a:latin typeface="Consolas" panose="020B0609020204030204" pitchFamily="49" charset="0"/>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print(a, b)</a:t>
            </a:r>
          </a:p>
          <a:p>
            <a:pPr marL="0" indent="0">
              <a:spcBef>
                <a:spcPct val="0"/>
              </a:spcBef>
              <a:buSzPct val="90000"/>
              <a:buFont typeface="Arial" charset="0"/>
              <a:buNone/>
              <a:defRPr/>
            </a:pPr>
            <a:endParaRPr lang="zh-CN" altLang="en-US" sz="1350" noProof="1">
              <a:latin typeface="Consolas" panose="020B0609020204030204" pitchFamily="49" charset="0"/>
              <a:ea typeface="+mn-ea"/>
            </a:endParaRPr>
          </a:p>
          <a:p>
            <a:pPr marL="0" indent="0">
              <a:spcBef>
                <a:spcPct val="0"/>
              </a:spcBef>
              <a:buSzPct val="90000"/>
              <a:buFont typeface="Arial" charset="0"/>
              <a:buNone/>
              <a:defRPr/>
            </a:pPr>
            <a:r>
              <a:rPr lang="zh-CN" altLang="en-US" sz="1350" noProof="1">
                <a:solidFill>
                  <a:srgbClr val="FF0000"/>
                </a:solidFill>
                <a:latin typeface="Consolas" panose="020B0609020204030204" pitchFamily="49" charset="0"/>
                <a:ea typeface="+mn-ea"/>
              </a:rPr>
              <a:t>SyntaxError: non-default argument follows default argument</a:t>
            </a:r>
          </a:p>
          <a:p>
            <a:pPr marL="0" indent="0">
              <a:lnSpc>
                <a:spcPts val="1200"/>
              </a:lnSpc>
              <a:spcBef>
                <a:spcPct val="0"/>
              </a:spcBef>
              <a:buSzPct val="90000"/>
              <a:buFont typeface="Arial" charset="0"/>
              <a:buNone/>
              <a:defRPr/>
            </a:pPr>
            <a:endParaRPr lang="en-US" altLang="zh-CN" sz="1350" noProof="1">
              <a:latin typeface="Consolas" panose="020B0609020204030204" pitchFamily="49" charset="0"/>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&gt;&gt;&gt; def func(a, b, c=5):      </a:t>
            </a:r>
            <a:endParaRPr lang="zh-CN" altLang="en-US" sz="1350" noProof="1">
              <a:solidFill>
                <a:srgbClr val="0000FF"/>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    print(a, b, c)</a:t>
            </a:r>
          </a:p>
          <a:p>
            <a:pPr>
              <a:lnSpc>
                <a:spcPct val="80000"/>
              </a:lnSpc>
              <a:buSzPct val="90000"/>
              <a:buFont typeface="Arial" charset="0"/>
              <a:buNone/>
              <a:defRPr/>
            </a:pPr>
            <a:endParaRPr lang="zh-CN" altLang="en-US" sz="1800" noProof="1">
              <a:latin typeface="+mn-lt"/>
              <a:ea typeface="+mn-ea"/>
            </a:endParaRPr>
          </a:p>
        </p:txBody>
      </p:sp>
    </p:spTree>
    <p:extLst>
      <p:ext uri="{BB962C8B-B14F-4D97-AF65-F5344CB8AC3E}">
        <p14:creationId xmlns:p14="http://schemas.microsoft.com/office/powerpoint/2010/main" val="317418452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5"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a:t>第</a:t>
            </a:r>
            <a:r>
              <a:rPr lang="en-US" altLang="zh-CN" b="1" dirty="0"/>
              <a:t>5</a:t>
            </a:r>
            <a:r>
              <a:rPr lang="zh-CN" altLang="en-US" b="1" dirty="0"/>
              <a:t>章 函数的设计与使用 </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31640" y="5733256"/>
            <a:ext cx="4011296" cy="684275"/>
            <a:chOff x="939802" y="5062184"/>
            <a:chExt cx="4011296"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443858"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 5.7 </a:t>
              </a:r>
              <a:r>
                <a:rPr lang="zh-CN" altLang="en-US" sz="3600" b="1" dirty="0">
                  <a:latin typeface="Times New Roman" pitchFamily="18" charset="0"/>
                  <a:ea typeface="黑体" pitchFamily="49" charset="-122"/>
                </a:rPr>
                <a:t>本章小结</a:t>
              </a:r>
            </a:p>
          </p:txBody>
        </p:sp>
      </p:grpSp>
      <p:grpSp>
        <p:nvGrpSpPr>
          <p:cNvPr id="4" name="组合 3"/>
          <p:cNvGrpSpPr/>
          <p:nvPr/>
        </p:nvGrpSpPr>
        <p:grpSpPr>
          <a:xfrm>
            <a:off x="1251356" y="980728"/>
            <a:ext cx="4583419" cy="684042"/>
            <a:chOff x="958665" y="1326432"/>
            <a:chExt cx="4583419" cy="684042"/>
          </a:xfrm>
        </p:grpSpPr>
        <p:sp>
          <p:nvSpPr>
            <p:cNvPr id="11"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723224" y="1772816"/>
            <a:ext cx="6225040" cy="662730"/>
            <a:chOff x="377789" y="3380765"/>
            <a:chExt cx="6225040" cy="662730"/>
          </a:xfrm>
        </p:grpSpPr>
        <p:grpSp>
          <p:nvGrpSpPr>
            <p:cNvPr id="15" name="组合 105"/>
            <p:cNvGrpSpPr/>
            <p:nvPr/>
          </p:nvGrpSpPr>
          <p:grpSpPr>
            <a:xfrm>
              <a:off x="377789" y="3380765"/>
              <a:ext cx="6225040" cy="662730"/>
              <a:chOff x="377789"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5.2 </a:t>
                </a:r>
                <a:r>
                  <a:rPr lang="zh-CN" altLang="en-US" sz="3600" b="1" dirty="0">
                    <a:latin typeface="Times New Roman" pitchFamily="18" charset="0"/>
                    <a:ea typeface="黑体" pitchFamily="49" charset="-122"/>
                  </a:rPr>
                  <a:t> 形参与实参</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1259632" y="2492896"/>
            <a:ext cx="8306117" cy="727935"/>
            <a:chOff x="936625" y="4149796"/>
            <a:chExt cx="8306117" cy="727935"/>
          </a:xfrm>
        </p:grpSpPr>
        <p:grpSp>
          <p:nvGrpSpPr>
            <p:cNvPr id="20" name="组合 106"/>
            <p:cNvGrpSpPr/>
            <p:nvPr/>
          </p:nvGrpSpPr>
          <p:grpSpPr>
            <a:xfrm>
              <a:off x="936625" y="4149796"/>
              <a:ext cx="8306117" cy="727935"/>
              <a:chOff x="927100" y="4149796"/>
              <a:chExt cx="8306117"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915977"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1279931" y="3356992"/>
            <a:ext cx="4732229" cy="651944"/>
            <a:chOff x="956926" y="4599564"/>
            <a:chExt cx="4732229" cy="65194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36867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 </a:t>
              </a:r>
            </a:p>
          </p:txBody>
        </p:sp>
      </p:grpSp>
      <p:grpSp>
        <p:nvGrpSpPr>
          <p:cNvPr id="28" name="组合 27"/>
          <p:cNvGrpSpPr/>
          <p:nvPr/>
        </p:nvGrpSpPr>
        <p:grpSpPr>
          <a:xfrm>
            <a:off x="683568" y="4149080"/>
            <a:ext cx="7272808" cy="728393"/>
            <a:chOff x="360293" y="5026748"/>
            <a:chExt cx="7337768" cy="663172"/>
          </a:xfrm>
        </p:grpSpPr>
        <p:sp>
          <p:nvSpPr>
            <p:cNvPr id="2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360293" y="5026748"/>
              <a:ext cx="7337768" cy="66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5.5  Lambda</a:t>
              </a:r>
              <a:r>
                <a:rPr lang="zh-CN" altLang="en-US" sz="3600" b="1" dirty="0">
                  <a:latin typeface="Times New Roman" pitchFamily="18" charset="0"/>
                  <a:ea typeface="黑体" pitchFamily="49" charset="-122"/>
                </a:rPr>
                <a:t>表达式</a:t>
              </a:r>
            </a:p>
          </p:txBody>
        </p:sp>
        <p:pic>
          <p:nvPicPr>
            <p:cNvPr id="31" name="图片 30"/>
            <p:cNvPicPr>
              <a:picLocks noChangeAspect="1"/>
            </p:cNvPicPr>
            <p:nvPr/>
          </p:nvPicPr>
          <p:blipFill>
            <a:blip r:embed="rId6"/>
            <a:stretch>
              <a:fillRect/>
            </a:stretch>
          </p:blipFill>
          <p:spPr>
            <a:xfrm>
              <a:off x="1199659" y="5205012"/>
              <a:ext cx="420013" cy="322083"/>
            </a:xfrm>
            <a:prstGeom prst="rect">
              <a:avLst/>
            </a:prstGeom>
          </p:spPr>
        </p:pic>
      </p:grpSp>
      <p:grpSp>
        <p:nvGrpSpPr>
          <p:cNvPr id="32" name="组合 31"/>
          <p:cNvGrpSpPr/>
          <p:nvPr/>
        </p:nvGrpSpPr>
        <p:grpSpPr>
          <a:xfrm>
            <a:off x="-324544" y="4983576"/>
            <a:ext cx="8064895" cy="677666"/>
            <a:chOff x="-759186" y="5191294"/>
            <a:chExt cx="7919582" cy="487895"/>
          </a:xfrm>
        </p:grpSpPr>
        <p:grpSp>
          <p:nvGrpSpPr>
            <p:cNvPr id="33" name="组合 32"/>
            <p:cNvGrpSpPr/>
            <p:nvPr/>
          </p:nvGrpSpPr>
          <p:grpSpPr>
            <a:xfrm>
              <a:off x="-759186" y="5191294"/>
              <a:ext cx="7919582" cy="487895"/>
              <a:chOff x="-870470" y="5828963"/>
              <a:chExt cx="8626056" cy="638887"/>
            </a:xfrm>
          </p:grpSpPr>
          <p:sp>
            <p:nvSpPr>
              <p:cNvPr id="35"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6"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1746"/>
          <p:cNvSpPr>
            <a:spLocks noGrp="1"/>
          </p:cNvSpPr>
          <p:nvPr>
            <p:ph idx="1"/>
          </p:nvPr>
        </p:nvSpPr>
        <p:spPr>
          <a:xfrm>
            <a:off x="683568" y="1381160"/>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2000" noProof="1"/>
              <a:t>另外，默认值参数如果使用不当，会导致很难发现的</a:t>
            </a:r>
            <a:r>
              <a:rPr lang="zh-CN" altLang="en-US" sz="2000" noProof="1">
                <a:solidFill>
                  <a:srgbClr val="FF0000"/>
                </a:solidFill>
              </a:rPr>
              <a:t>逻辑错误</a:t>
            </a:r>
            <a:r>
              <a:rPr lang="zh-CN" altLang="en-US" sz="2000" noProof="1"/>
              <a:t>，例如：</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4" name="矩形 3"/>
          <p:cNvSpPr/>
          <p:nvPr/>
        </p:nvSpPr>
        <p:spPr>
          <a:xfrm>
            <a:off x="1198181" y="1896868"/>
            <a:ext cx="7801560" cy="2577629"/>
          </a:xfrm>
          <a:prstGeom prst="rect">
            <a:avLst/>
          </a:prstGeom>
        </p:spPr>
        <p:txBody>
          <a:bodyPr wrap="square">
            <a:spAutoFit/>
          </a:bodyPr>
          <a:lstStyle/>
          <a:p>
            <a:pPr>
              <a:spcBef>
                <a:spcPts val="300"/>
              </a:spcBef>
              <a:buSzPct val="90000"/>
              <a:buNone/>
            </a:pPr>
            <a:r>
              <a:rPr lang="en-US" altLang="zh-CN" noProof="1">
                <a:solidFill>
                  <a:srgbClr val="0000FF"/>
                </a:solidFill>
                <a:latin typeface="Consolas" panose="020B0609020204030204" pitchFamily="49" charset="0"/>
              </a:rPr>
              <a:t>def</a:t>
            </a:r>
            <a:r>
              <a:rPr lang="en-US" altLang="zh-CN" noProof="1">
                <a:latin typeface="Consolas" panose="020B0609020204030204" pitchFamily="49" charset="0"/>
              </a:rPr>
              <a:t> demo(newitem,old_list=[]):</a:t>
            </a:r>
          </a:p>
          <a:p>
            <a:pPr>
              <a:spcBef>
                <a:spcPts val="300"/>
              </a:spcBef>
              <a:buSzPct val="90000"/>
              <a:buNone/>
            </a:pPr>
            <a:r>
              <a:rPr lang="en-US" altLang="zh-CN" noProof="1">
                <a:latin typeface="Consolas" panose="020B0609020204030204" pitchFamily="49" charset="0"/>
              </a:rPr>
              <a:t>    old_list.append(newitem)</a:t>
            </a:r>
          </a:p>
          <a:p>
            <a:pPr>
              <a:spcBef>
                <a:spcPts val="300"/>
              </a:spcBef>
              <a:buSzPct val="90000"/>
              <a:buNone/>
            </a:pPr>
            <a:r>
              <a:rPr lang="en-US" altLang="zh-CN" noProof="1">
                <a:latin typeface="Consolas" panose="020B0609020204030204" pitchFamily="49" charset="0"/>
              </a:rPr>
              <a:t>    return old_list</a:t>
            </a:r>
          </a:p>
          <a:p>
            <a:pPr>
              <a:spcBef>
                <a:spcPts val="300"/>
              </a:spcBef>
              <a:buSzPct val="90000"/>
              <a:buNone/>
            </a:pPr>
            <a:endParaRPr lang="en-US" altLang="zh-CN" noProof="1">
              <a:latin typeface="Consolas" panose="020B0609020204030204" pitchFamily="49" charset="0"/>
            </a:endParaRP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(demo('5',[1,2,3,4]))</a:t>
            </a: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(demo('aaa',['a','b']))</a:t>
            </a: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(demo('a'))</a:t>
            </a: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(demo('b'))</a:t>
            </a:r>
            <a:endParaRPr lang="en-US" altLang="zh-CN" noProof="1">
              <a:solidFill>
                <a:srgbClr val="FF0000"/>
              </a:solidFill>
            </a:endParaRPr>
          </a:p>
        </p:txBody>
      </p:sp>
      <p:grpSp>
        <p:nvGrpSpPr>
          <p:cNvPr id="3" name="组合 2"/>
          <p:cNvGrpSpPr/>
          <p:nvPr/>
        </p:nvGrpSpPr>
        <p:grpSpPr>
          <a:xfrm>
            <a:off x="759847" y="4437112"/>
            <a:ext cx="3668137" cy="507036"/>
            <a:chOff x="759847" y="4437112"/>
            <a:chExt cx="3668137" cy="507036"/>
          </a:xfrm>
        </p:grpSpPr>
        <p:pic>
          <p:nvPicPr>
            <p:cNvPr id="1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9847" y="4437112"/>
              <a:ext cx="501600" cy="505676"/>
            </a:xfrm>
            <a:prstGeom prst="rect">
              <a:avLst/>
            </a:prstGeom>
            <a:noFill/>
            <a:ln w="9525">
              <a:noFill/>
              <a:miter lim="800000"/>
              <a:headEnd/>
              <a:tailEnd/>
            </a:ln>
          </p:spPr>
        </p:pic>
        <p:sp>
          <p:nvSpPr>
            <p:cNvPr id="5" name="矩形 4"/>
            <p:cNvSpPr/>
            <p:nvPr/>
          </p:nvSpPr>
          <p:spPr>
            <a:xfrm>
              <a:off x="1261447" y="4605594"/>
              <a:ext cx="3166537" cy="338554"/>
            </a:xfrm>
            <a:prstGeom prst="rect">
              <a:avLst/>
            </a:prstGeom>
          </p:spPr>
          <p:txBody>
            <a:bodyPr wrap="square">
              <a:spAutoFit/>
            </a:bodyPr>
            <a:lstStyle/>
            <a:p>
              <a:pPr>
                <a:lnSpc>
                  <a:spcPct val="80000"/>
                </a:lnSpc>
                <a:buSzPct val="90000"/>
              </a:pPr>
              <a:r>
                <a:rPr lang="zh-CN" altLang="en-US" sz="2000" b="1" noProof="1">
                  <a:ea typeface="仿宋" panose="02010609060101010101" pitchFamily="49" charset="-122"/>
                </a:rPr>
                <a:t>这段代码会输出什么呢？</a:t>
              </a:r>
            </a:p>
          </p:txBody>
        </p:sp>
      </p:grpSp>
      <p:sp>
        <p:nvSpPr>
          <p:cNvPr id="15" name="内容占位符 2"/>
          <p:cNvSpPr txBox="1">
            <a:spLocks/>
          </p:cNvSpPr>
          <p:nvPr/>
        </p:nvSpPr>
        <p:spPr bwMode="auto">
          <a:xfrm>
            <a:off x="4791929" y="4437112"/>
            <a:ext cx="5070128" cy="130685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zh-CN" altLang="en-US" sz="1800" noProof="1">
                <a:solidFill>
                  <a:srgbClr val="0000FF"/>
                </a:solidFill>
                <a:latin typeface="+mn-lt"/>
                <a:ea typeface="+mn-ea"/>
              </a:rPr>
              <a:t>[1, 2, 3, 4, '5']</a:t>
            </a:r>
          </a:p>
          <a:p>
            <a:pPr marL="0" indent="0">
              <a:buFont typeface="Arial" charset="0"/>
              <a:buNone/>
              <a:defRPr/>
            </a:pPr>
            <a:r>
              <a:rPr lang="zh-CN" altLang="en-US" sz="1800" noProof="1">
                <a:solidFill>
                  <a:srgbClr val="0000FF"/>
                </a:solidFill>
                <a:latin typeface="+mn-lt"/>
                <a:ea typeface="+mn-ea"/>
              </a:rPr>
              <a:t>['a', 'b', 'aaa']</a:t>
            </a:r>
          </a:p>
          <a:p>
            <a:pPr marL="0" indent="0">
              <a:buFont typeface="Arial" charset="0"/>
              <a:buNone/>
              <a:defRPr/>
            </a:pPr>
            <a:r>
              <a:rPr lang="zh-CN" altLang="en-US" sz="1800" noProof="1">
                <a:solidFill>
                  <a:srgbClr val="0000FF"/>
                </a:solidFill>
                <a:latin typeface="+mn-lt"/>
                <a:ea typeface="+mn-ea"/>
              </a:rPr>
              <a:t>['a']</a:t>
            </a:r>
          </a:p>
          <a:p>
            <a:pPr marL="0" indent="0">
              <a:buFont typeface="Arial" charset="0"/>
              <a:buNone/>
              <a:defRPr/>
            </a:pPr>
            <a:r>
              <a:rPr lang="zh-CN" altLang="en-US" sz="1800" noProof="1">
                <a:solidFill>
                  <a:srgbClr val="0000FF"/>
                </a:solidFill>
                <a:latin typeface="+mn-lt"/>
                <a:ea typeface="+mn-ea"/>
              </a:rPr>
              <a:t>['a', 'b']</a:t>
            </a:r>
          </a:p>
        </p:txBody>
      </p:sp>
      <p:sp>
        <p:nvSpPr>
          <p:cNvPr id="12" name="矩形 11"/>
          <p:cNvSpPr/>
          <p:nvPr/>
        </p:nvSpPr>
        <p:spPr>
          <a:xfrm>
            <a:off x="827584" y="5799409"/>
            <a:ext cx="7560840" cy="707886"/>
          </a:xfrm>
          <a:prstGeom prst="rect">
            <a:avLst/>
          </a:prstGeom>
        </p:spPr>
        <p:txBody>
          <a:bodyPr wrap="square">
            <a:spAutoFit/>
          </a:bodyPr>
          <a:lstStyle/>
          <a:p>
            <a:pPr marL="285750" indent="-285750">
              <a:spcBef>
                <a:spcPts val="600"/>
              </a:spcBef>
              <a:spcAft>
                <a:spcPts val="0"/>
              </a:spcAft>
              <a:buClr>
                <a:srgbClr val="FF0000"/>
              </a:buClr>
              <a:buSzPct val="90000"/>
              <a:buFont typeface="Wingdings" panose="05000000000000000000" pitchFamily="2" charset="2"/>
              <a:buChar char="n"/>
            </a:pPr>
            <a:r>
              <a:rPr lang="zh-CN" altLang="en-US" sz="2000" b="1" dirty="0">
                <a:ea typeface="仿宋" panose="02010609060101010101" pitchFamily="49" charset="-122"/>
              </a:rPr>
              <a:t>原因在于</a:t>
            </a:r>
            <a:r>
              <a:rPr lang="zh-CN" altLang="en-US" sz="2000" b="1" dirty="0">
                <a:solidFill>
                  <a:srgbClr val="FF0000"/>
                </a:solidFill>
                <a:ea typeface="仿宋" panose="02010609060101010101" pitchFamily="49" charset="-122"/>
              </a:rPr>
              <a:t>默认值参数的赋值只会在函数定义时被解释一次</a:t>
            </a:r>
            <a:r>
              <a:rPr lang="zh-CN" altLang="en-US" sz="2000" b="1" dirty="0">
                <a:ea typeface="仿宋" panose="02010609060101010101" pitchFamily="49" charset="-122"/>
              </a:rPr>
              <a:t>。当使用可变序列作为参数默认值时，一定要谨慎操作。</a:t>
            </a:r>
          </a:p>
        </p:txBody>
      </p:sp>
      <p:sp>
        <p:nvSpPr>
          <p:cNvPr id="14" name="矩形 13"/>
          <p:cNvSpPr/>
          <p:nvPr/>
        </p:nvSpPr>
        <p:spPr>
          <a:xfrm>
            <a:off x="4026430" y="4093474"/>
            <a:ext cx="944489" cy="369332"/>
          </a:xfrm>
          <a:prstGeom prst="rect">
            <a:avLst/>
          </a:prstGeom>
        </p:spPr>
        <p:txBody>
          <a:bodyPr wrap="none">
            <a:spAutoFit/>
          </a:bodyPr>
          <a:lstStyle/>
          <a:p>
            <a:pPr>
              <a:spcBef>
                <a:spcPts val="300"/>
              </a:spcBef>
              <a:buSzPct val="90000"/>
              <a:buNone/>
            </a:pPr>
            <a:r>
              <a:rPr lang="en-US" altLang="zh-CN" noProof="1">
                <a:solidFill>
                  <a:srgbClr val="0000FF"/>
                </a:solidFill>
                <a:latin typeface="Consolas" panose="020B0609020204030204" pitchFamily="49" charset="0"/>
              </a:rPr>
              <a:t>#</a:t>
            </a:r>
            <a:r>
              <a:rPr lang="en-US" altLang="zh-CN" noProof="1">
                <a:solidFill>
                  <a:srgbClr val="FF0000"/>
                </a:solidFill>
                <a:latin typeface="Consolas" panose="020B0609020204030204" pitchFamily="49" charset="0"/>
              </a:rPr>
              <a:t>false</a:t>
            </a:r>
            <a:endParaRPr lang="zh-CN" altLang="en-US" noProof="1">
              <a:solidFill>
                <a:srgbClr val="FF0000"/>
              </a:solidFill>
            </a:endParaRPr>
          </a:p>
        </p:txBody>
      </p:sp>
      <p:pic>
        <p:nvPicPr>
          <p:cNvPr id="17" name="图片 16">
            <a:extLst>
              <a:ext uri="{FF2B5EF4-FFF2-40B4-BE49-F238E27FC236}">
                <a16:creationId xmlns:a16="http://schemas.microsoft.com/office/drawing/2014/main" id="{9319A29E-5A89-4801-BC75-FE6F0EC60379}"/>
              </a:ext>
            </a:extLst>
          </p:cNvPr>
          <p:cNvPicPr>
            <a:picLocks noChangeAspect="1"/>
          </p:cNvPicPr>
          <p:nvPr/>
        </p:nvPicPr>
        <p:blipFill>
          <a:blip r:embed="rId4"/>
          <a:stretch>
            <a:fillRect/>
          </a:stretch>
        </p:blipFill>
        <p:spPr>
          <a:xfrm>
            <a:off x="6372200" y="2411164"/>
            <a:ext cx="2228093" cy="3300991"/>
          </a:xfrm>
          <a:prstGeom prst="rect">
            <a:avLst/>
          </a:prstGeom>
        </p:spPr>
      </p:pic>
    </p:spTree>
    <p:extLst>
      <p:ext uri="{BB962C8B-B14F-4D97-AF65-F5344CB8AC3E}">
        <p14:creationId xmlns:p14="http://schemas.microsoft.com/office/powerpoint/2010/main" val="63769921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 calcmode="lin" valueType="num">
                                      <p:cBhvr additive="base">
                                        <p:cTn id="6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占位符 32770"/>
          <p:cNvSpPr>
            <a:spLocks noGrp="1"/>
          </p:cNvSpPr>
          <p:nvPr>
            <p:ph idx="1"/>
          </p:nvPr>
        </p:nvSpPr>
        <p:spPr>
          <a:xfrm>
            <a:off x="740876" y="1418416"/>
            <a:ext cx="8229600" cy="4678451"/>
          </a:xfrm>
        </p:spPr>
        <p:txBody>
          <a:bodyPr vert="horz" wrap="square" lIns="68591" tIns="34295" rIns="68591" bIns="34295" numCol="1" anchor="t" anchorCtr="0" compatLnSpc="1">
            <a:prstTxWarp prst="textNoShape">
              <a:avLst/>
            </a:prstTxWarp>
          </a:bodyPr>
          <a:lstStyle/>
          <a:p>
            <a:pPr eaLnBrk="1" fontAlgn="base" hangingPunct="1">
              <a:buClr>
                <a:srgbClr val="FF0000"/>
              </a:buClr>
              <a:buSzPct val="90000"/>
              <a:buFont typeface="Wingdings" panose="05000000000000000000" pitchFamily="2" charset="2"/>
              <a:buChar char="n"/>
            </a:pPr>
            <a:r>
              <a:rPr lang="zh-CN" altLang="en-US" sz="2400" b="1" noProof="1"/>
              <a:t>解决方案：</a:t>
            </a:r>
            <a:endParaRPr lang="zh-CN" altLang="en-US" sz="2400" noProof="1"/>
          </a:p>
          <a:p>
            <a:pPr eaLnBrk="1" fontAlgn="base" hangingPunct="1">
              <a:lnSpc>
                <a:spcPct val="80000"/>
              </a:lnSpc>
              <a:buSzPct val="90000"/>
              <a:buFont typeface="Wingdings" panose="05000000000000000000" pitchFamily="2" charset="2"/>
              <a:buNone/>
            </a:pPr>
            <a:endParaRPr lang="zh-CN" altLang="en-US" sz="18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4" name="矩形 3"/>
          <p:cNvSpPr/>
          <p:nvPr/>
        </p:nvSpPr>
        <p:spPr>
          <a:xfrm>
            <a:off x="3059832" y="1184392"/>
            <a:ext cx="7717928" cy="2332946"/>
          </a:xfrm>
          <a:prstGeom prst="rect">
            <a:avLst/>
          </a:prstGeom>
        </p:spPr>
        <p:txBody>
          <a:bodyPr wrap="square">
            <a:spAutoFit/>
          </a:bodyPr>
          <a:lstStyle/>
          <a:p>
            <a:pPr>
              <a:lnSpc>
                <a:spcPct val="80000"/>
              </a:lnSpc>
              <a:buSzPct val="90000"/>
            </a:pPr>
            <a:r>
              <a:rPr lang="en-US" altLang="zh-CN" sz="1600" noProof="1">
                <a:solidFill>
                  <a:srgbClr val="0000FF"/>
                </a:solidFill>
                <a:latin typeface="Consolas" panose="020B0609020204030204" pitchFamily="49" charset="0"/>
              </a:rPr>
              <a:t>def</a:t>
            </a:r>
            <a:r>
              <a:rPr lang="en-US" altLang="zh-CN" sz="1600" noProof="1">
                <a:latin typeface="Consolas" panose="020B0609020204030204" pitchFamily="49" charset="0"/>
              </a:rPr>
              <a:t> demo(newitem,old_list=None):</a:t>
            </a:r>
          </a:p>
          <a:p>
            <a:pPr>
              <a:lnSpc>
                <a:spcPct val="80000"/>
              </a:lnSpc>
              <a:buSzPct val="90000"/>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if</a:t>
            </a:r>
            <a:r>
              <a:rPr lang="en-US" altLang="zh-CN" sz="1600" noProof="1">
                <a:latin typeface="Consolas" panose="020B0609020204030204" pitchFamily="49" charset="0"/>
              </a:rPr>
              <a:t> old_list is None:</a:t>
            </a:r>
          </a:p>
          <a:p>
            <a:pPr>
              <a:lnSpc>
                <a:spcPct val="80000"/>
              </a:lnSpc>
              <a:buSzPct val="90000"/>
            </a:pPr>
            <a:r>
              <a:rPr lang="en-US" altLang="zh-CN" sz="1600" noProof="1">
                <a:latin typeface="Consolas" panose="020B0609020204030204" pitchFamily="49" charset="0"/>
              </a:rPr>
              <a:t>        old_list=[]</a:t>
            </a:r>
          </a:p>
          <a:p>
            <a:pPr>
              <a:lnSpc>
                <a:spcPct val="80000"/>
              </a:lnSpc>
              <a:buSzPct val="90000"/>
            </a:pPr>
            <a:r>
              <a:rPr lang="en-US" altLang="zh-CN" sz="1600" noProof="1">
                <a:latin typeface="Consolas" panose="020B0609020204030204" pitchFamily="49" charset="0"/>
              </a:rPr>
              <a:t>    new_list = old_list[:]</a:t>
            </a:r>
          </a:p>
          <a:p>
            <a:pPr>
              <a:lnSpc>
                <a:spcPct val="80000"/>
              </a:lnSpc>
              <a:buSzPct val="90000"/>
            </a:pPr>
            <a:r>
              <a:rPr lang="en-US" altLang="zh-CN" sz="1600" noProof="1">
                <a:latin typeface="Consolas" panose="020B0609020204030204" pitchFamily="49" charset="0"/>
              </a:rPr>
              <a:t>    new_list.append(newitem)</a:t>
            </a:r>
          </a:p>
          <a:p>
            <a:pPr>
              <a:lnSpc>
                <a:spcPct val="80000"/>
              </a:lnSpc>
              <a:buSzPct val="90000"/>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return</a:t>
            </a:r>
            <a:r>
              <a:rPr lang="en-US" altLang="zh-CN" sz="1600" noProof="1">
                <a:latin typeface="Consolas" panose="020B0609020204030204" pitchFamily="49" charset="0"/>
              </a:rPr>
              <a:t> new_list</a:t>
            </a:r>
          </a:p>
          <a:p>
            <a:pPr>
              <a:lnSpc>
                <a:spcPct val="80000"/>
              </a:lnSpc>
              <a:buSzPct val="90000"/>
            </a:pPr>
            <a:endParaRPr lang="en-US" altLang="zh-CN" sz="1600" noProof="1">
              <a:latin typeface="Consolas" panose="020B0609020204030204" pitchFamily="49" charset="0"/>
            </a:endParaRP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(demo('5',[1,2,3,4]))</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(demo('aaa',['a','b']))</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(demo('a'))</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(demo('b'))</a:t>
            </a:r>
          </a:p>
        </p:txBody>
      </p:sp>
      <p:sp>
        <p:nvSpPr>
          <p:cNvPr id="13" name="文本占位符 33794"/>
          <p:cNvSpPr txBox="1">
            <a:spLocks/>
          </p:cNvSpPr>
          <p:nvPr/>
        </p:nvSpPr>
        <p:spPr bwMode="auto">
          <a:xfrm>
            <a:off x="458739" y="3356992"/>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defRPr/>
            </a:pPr>
            <a:r>
              <a:rPr lang="zh-CN" altLang="en-US" sz="1800" b="1" noProof="1">
                <a:latin typeface="+mn-lt"/>
              </a:rPr>
              <a:t>注意：</a:t>
            </a:r>
          </a:p>
          <a:p>
            <a:pPr>
              <a:spcBef>
                <a:spcPts val="600"/>
              </a:spcBef>
              <a:spcAft>
                <a:spcPts val="0"/>
              </a:spcAft>
              <a:buSzPct val="90000"/>
              <a:buFont typeface="Wingdings" panose="05000000000000000000" charset="0"/>
              <a:buChar char="ü"/>
              <a:defRPr/>
            </a:pPr>
            <a:r>
              <a:rPr lang="zh-CN" altLang="en-US" sz="1600" b="1" noProof="1">
                <a:solidFill>
                  <a:srgbClr val="FF0000"/>
                </a:solidFill>
                <a:latin typeface="+mn-lt"/>
              </a:rPr>
              <a:t>默认值参数只在函数定义时被解释一次</a:t>
            </a:r>
          </a:p>
          <a:p>
            <a:pPr>
              <a:spcBef>
                <a:spcPts val="600"/>
              </a:spcBef>
              <a:spcAft>
                <a:spcPts val="0"/>
              </a:spcAft>
              <a:buClr>
                <a:srgbClr val="FF0000"/>
              </a:buClr>
              <a:buSzPct val="90000"/>
              <a:buFont typeface="Wingdings" panose="05000000000000000000" charset="0"/>
              <a:buChar char="ü"/>
              <a:defRPr/>
            </a:pPr>
            <a:r>
              <a:rPr lang="zh-CN" altLang="en-US" sz="1600" b="1" noProof="1">
                <a:latin typeface="+mn-lt"/>
              </a:rPr>
              <a:t>可以使用“函数名</a:t>
            </a:r>
            <a:r>
              <a:rPr lang="en-US" altLang="zh-CN" sz="1600" b="1" noProof="1">
                <a:latin typeface="+mn-lt"/>
              </a:rPr>
              <a:t>.__defaults__”</a:t>
            </a:r>
            <a:r>
              <a:rPr lang="zh-CN" altLang="en-US" sz="1600" b="1" noProof="1">
                <a:latin typeface="+mn-lt"/>
              </a:rPr>
              <a:t>查看所有默认参数的当前值</a:t>
            </a:r>
          </a:p>
        </p:txBody>
      </p:sp>
      <p:sp>
        <p:nvSpPr>
          <p:cNvPr id="5" name="矩形 4"/>
          <p:cNvSpPr/>
          <p:nvPr/>
        </p:nvSpPr>
        <p:spPr>
          <a:xfrm>
            <a:off x="780274" y="4280496"/>
            <a:ext cx="7920879" cy="2350836"/>
          </a:xfrm>
          <a:prstGeom prst="rect">
            <a:avLst/>
          </a:prstGeom>
        </p:spPr>
        <p:txBody>
          <a:bodyPr wrap="square">
            <a:spAutoFit/>
          </a:bodyPr>
          <a:lstStyle/>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i = 3</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def f(n=i):        </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    print(n)</a:t>
            </a:r>
          </a:p>
          <a:p>
            <a:pPr marL="0" indent="0">
              <a:lnSpc>
                <a:spcPts val="1600"/>
              </a:lnSpc>
              <a:spcBef>
                <a:spcPts val="0"/>
              </a:spcBef>
              <a:spcAft>
                <a:spcPts val="0"/>
              </a:spcAft>
              <a:buSzPct val="90000"/>
              <a:buFont typeface="Arial" charset="0"/>
              <a:buNone/>
              <a:defRPr/>
            </a:pPr>
            <a:endParaRPr lang="zh-CN" altLang="en-US" sz="1600" b="1" noProof="1">
              <a:latin typeface="Consolas" panose="020B0609020204030204" pitchFamily="49" charset="0"/>
            </a:endParaRP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f()</a:t>
            </a:r>
          </a:p>
          <a:p>
            <a:pPr marL="0" indent="0">
              <a:lnSpc>
                <a:spcPts val="1600"/>
              </a:lnSpc>
              <a:spcBef>
                <a:spcPts val="0"/>
              </a:spcBef>
              <a:spcAft>
                <a:spcPts val="0"/>
              </a:spcAft>
              <a:buSzPct val="90000"/>
              <a:buFont typeface="Arial" charset="0"/>
              <a:buNone/>
              <a:defRPr/>
            </a:pPr>
            <a:r>
              <a:rPr lang="zh-CN" altLang="en-US" sz="1600" b="1" noProof="1">
                <a:solidFill>
                  <a:srgbClr val="0000FF"/>
                </a:solidFill>
                <a:latin typeface="Consolas" panose="020B0609020204030204" pitchFamily="49" charset="0"/>
              </a:rPr>
              <a:t>3</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i = 5</a:t>
            </a:r>
            <a:endParaRPr lang="zh-CN" altLang="en-US" sz="1600" noProof="1">
              <a:solidFill>
                <a:srgbClr val="0000FF"/>
              </a:solidFill>
              <a:latin typeface="Consolas" panose="020B0609020204030204" pitchFamily="49" charset="0"/>
              <a:ea typeface="仿宋" panose="02010609060101010101" pitchFamily="49" charset="-122"/>
            </a:endParaRP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f()</a:t>
            </a:r>
          </a:p>
          <a:p>
            <a:pPr marL="0" indent="0">
              <a:lnSpc>
                <a:spcPts val="1600"/>
              </a:lnSpc>
              <a:spcBef>
                <a:spcPts val="0"/>
              </a:spcBef>
              <a:spcAft>
                <a:spcPts val="0"/>
              </a:spcAft>
              <a:buSzPct val="90000"/>
              <a:buFont typeface="Arial" charset="0"/>
              <a:buNone/>
              <a:defRPr/>
            </a:pPr>
            <a:r>
              <a:rPr lang="zh-CN" altLang="en-US" sz="1600" b="1" noProof="1">
                <a:solidFill>
                  <a:srgbClr val="0000FF"/>
                </a:solidFill>
                <a:latin typeface="Consolas" panose="020B0609020204030204" pitchFamily="49" charset="0"/>
              </a:rPr>
              <a:t>3</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f.__defaults__     </a:t>
            </a:r>
            <a:r>
              <a:rPr lang="en-US" altLang="zh-CN" sz="1600" noProof="1">
                <a:solidFill>
                  <a:srgbClr val="0000FF"/>
                </a:solidFill>
                <a:latin typeface="Consolas" panose="020B0609020204030204" pitchFamily="49" charset="0"/>
                <a:ea typeface="仿宋" panose="02010609060101010101" pitchFamily="49" charset="-122"/>
              </a:rPr>
              <a:t># </a:t>
            </a:r>
            <a:r>
              <a:rPr lang="zh-CN" altLang="en-US" sz="1600" noProof="1">
                <a:solidFill>
                  <a:srgbClr val="0000FF"/>
                </a:solidFill>
                <a:latin typeface="Consolas" panose="020B0609020204030204" pitchFamily="49" charset="0"/>
                <a:ea typeface="仿宋" panose="02010609060101010101" pitchFamily="49" charset="-122"/>
              </a:rPr>
              <a:t>查看函数所有默认值参数的当前值</a:t>
            </a:r>
          </a:p>
          <a:p>
            <a:pPr marL="0" indent="0">
              <a:lnSpc>
                <a:spcPts val="1600"/>
              </a:lnSpc>
              <a:spcBef>
                <a:spcPts val="0"/>
              </a:spcBef>
              <a:spcAft>
                <a:spcPts val="0"/>
              </a:spcAft>
              <a:buSzPct val="90000"/>
              <a:buFont typeface="Arial" charset="0"/>
              <a:buNone/>
              <a:defRPr/>
            </a:pPr>
            <a:r>
              <a:rPr lang="zh-CN" altLang="en-US" sz="1600" b="1" noProof="1">
                <a:solidFill>
                  <a:srgbClr val="0000FF"/>
                </a:solidFill>
                <a:latin typeface="Consolas" panose="020B0609020204030204" pitchFamily="49" charset="0"/>
              </a:rPr>
              <a:t>(3,)</a:t>
            </a:r>
          </a:p>
        </p:txBody>
      </p:sp>
      <p:sp>
        <p:nvSpPr>
          <p:cNvPr id="3" name="矩形 2"/>
          <p:cNvSpPr/>
          <p:nvPr/>
        </p:nvSpPr>
        <p:spPr>
          <a:xfrm>
            <a:off x="3347864" y="5511551"/>
            <a:ext cx="4816623" cy="369332"/>
          </a:xfrm>
          <a:prstGeom prst="rect">
            <a:avLst/>
          </a:prstGeom>
        </p:spPr>
        <p:txBody>
          <a:bodyPr wrap="square">
            <a:spAutoFit/>
          </a:bodyPr>
          <a:lstStyle/>
          <a:p>
            <a:r>
              <a:rPr lang="zh-CN" altLang="en-US" noProof="1">
                <a:solidFill>
                  <a:srgbClr val="0000FF"/>
                </a:solidFill>
                <a:latin typeface="Consolas" panose="020B0609020204030204" pitchFamily="49" charset="0"/>
                <a:ea typeface="仿宋" panose="02010609060101010101" pitchFamily="49" charset="-122"/>
              </a:rPr>
              <a:t># 函数定义后修改i的值不影响参数n的默认值</a:t>
            </a:r>
            <a:endParaRPr lang="zh-CN" altLang="en-US" dirty="0"/>
          </a:p>
        </p:txBody>
      </p:sp>
    </p:spTree>
    <p:extLst>
      <p:ext uri="{BB962C8B-B14F-4D97-AF65-F5344CB8AC3E}">
        <p14:creationId xmlns:p14="http://schemas.microsoft.com/office/powerpoint/2010/main" val="35604961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34818"/>
          <p:cNvSpPr>
            <a:spLocks noGrp="1"/>
          </p:cNvSpPr>
          <p:nvPr>
            <p:ph idx="1"/>
          </p:nvPr>
        </p:nvSpPr>
        <p:spPr>
          <a:xfrm>
            <a:off x="618724" y="1385260"/>
            <a:ext cx="8229600" cy="4678451"/>
          </a:xfrm>
        </p:spPr>
        <p:txBody>
          <a:bodyPr vert="horz" wrap="square" lIns="68591" tIns="34295" rIns="68591" bIns="34295" numCol="1" anchor="t" anchorCtr="0" compatLnSpc="1">
            <a:prstTxWarp prst="textNoShape">
              <a:avLst/>
            </a:prstTxWarp>
          </a:bodyPr>
          <a:lstStyle/>
          <a:p>
            <a:pPr>
              <a:spcBef>
                <a:spcPts val="600"/>
              </a:spcBef>
              <a:spcAft>
                <a:spcPts val="600"/>
              </a:spcAft>
              <a:buClr>
                <a:srgbClr val="FF0000"/>
              </a:buClr>
              <a:buSzPct val="90000"/>
              <a:buFont typeface="Wingdings" panose="05000000000000000000" pitchFamily="2" charset="2"/>
              <a:buChar char="n"/>
            </a:pPr>
            <a:r>
              <a:rPr lang="zh-CN" altLang="en-US" sz="2200" noProof="1"/>
              <a:t>通过关键参数，</a:t>
            </a:r>
            <a:r>
              <a:rPr lang="zh-CN" altLang="en-US" sz="2200" noProof="1">
                <a:solidFill>
                  <a:srgbClr val="FF0000"/>
                </a:solidFill>
              </a:rPr>
              <a:t>实参顺序可以和形参顺序不一致</a:t>
            </a:r>
            <a:r>
              <a:rPr lang="zh-CN" altLang="en-US" sz="2200" noProof="1"/>
              <a:t>，但不影响传递结果，</a:t>
            </a:r>
            <a:r>
              <a:rPr lang="zh-CN" altLang="en-US" sz="2200" noProof="1">
                <a:solidFill>
                  <a:srgbClr val="FF0000"/>
                </a:solidFill>
              </a:rPr>
              <a:t>避免了用户需要牢记位置参数顺序的麻烦</a:t>
            </a:r>
            <a:r>
              <a:rPr lang="zh-CN" altLang="en-US" sz="2200" noProof="1"/>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sp>
        <p:nvSpPr>
          <p:cNvPr id="6" name="矩形 5"/>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关键参数</a:t>
            </a:r>
            <a:endParaRPr lang="zh-CN" altLang="en-US" sz="2400" dirty="0">
              <a:ea typeface="仿宋" panose="02010609060101010101" pitchFamily="49" charset="-122"/>
            </a:endParaRP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4" name="矩形 3"/>
          <p:cNvSpPr/>
          <p:nvPr/>
        </p:nvSpPr>
        <p:spPr>
          <a:xfrm>
            <a:off x="1979712" y="1919669"/>
            <a:ext cx="5256584" cy="2332946"/>
          </a:xfrm>
          <a:prstGeom prst="rect">
            <a:avLst/>
          </a:prstGeom>
        </p:spPr>
        <p:txBody>
          <a:bodyPr wrap="square">
            <a:spAutoFit/>
          </a:bodyPr>
          <a:lstStyle/>
          <a:p>
            <a:pPr>
              <a:lnSpc>
                <a:spcPct val="80000"/>
              </a:lnSpc>
              <a:buSzPct val="90000"/>
            </a:pPr>
            <a:endParaRPr lang="en-US" altLang="zh-CN" noProof="1"/>
          </a:p>
          <a:p>
            <a:pPr>
              <a:lnSpc>
                <a:spcPct val="80000"/>
              </a:lnSpc>
              <a:buSzPct val="90000"/>
            </a:pPr>
            <a:r>
              <a:rPr lang="en-US" altLang="zh-CN" noProof="1">
                <a:latin typeface="Consolas" panose="020B0609020204030204" pitchFamily="49" charset="0"/>
              </a:rPr>
              <a:t>&gt;&gt;&gt; def demo(a,b,c=5):</a:t>
            </a:r>
          </a:p>
          <a:p>
            <a:pPr>
              <a:lnSpc>
                <a:spcPct val="80000"/>
              </a:lnSpc>
              <a:buSzPct val="90000"/>
            </a:pPr>
            <a:r>
              <a:rPr lang="en-US" altLang="zh-CN" noProof="1">
                <a:latin typeface="Consolas" panose="020B0609020204030204" pitchFamily="49" charset="0"/>
              </a:rPr>
              <a:t>    print(a,b,c)</a:t>
            </a:r>
          </a:p>
          <a:p>
            <a:pPr>
              <a:lnSpc>
                <a:spcPct val="80000"/>
              </a:lnSpc>
              <a:buSzPct val="90000"/>
            </a:pPr>
            <a:endParaRPr lang="en-US" altLang="zh-CN" noProof="1">
              <a:latin typeface="Consolas" panose="020B0609020204030204" pitchFamily="49" charset="0"/>
            </a:endParaRPr>
          </a:p>
          <a:p>
            <a:pPr>
              <a:lnSpc>
                <a:spcPct val="80000"/>
              </a:lnSpc>
              <a:buSzPct val="90000"/>
            </a:pPr>
            <a:r>
              <a:rPr lang="en-US" altLang="zh-CN" noProof="1">
                <a:latin typeface="Consolas" panose="020B0609020204030204" pitchFamily="49" charset="0"/>
              </a:rPr>
              <a:t>&gt;&gt;&gt; demo(3,7)</a:t>
            </a:r>
          </a:p>
          <a:p>
            <a:pPr>
              <a:lnSpc>
                <a:spcPct val="80000"/>
              </a:lnSpc>
              <a:buSzPct val="90000"/>
            </a:pPr>
            <a:r>
              <a:rPr lang="en-US" altLang="zh-CN" noProof="1">
                <a:solidFill>
                  <a:srgbClr val="0000FF"/>
                </a:solidFill>
                <a:latin typeface="Consolas" panose="020B0609020204030204" pitchFamily="49" charset="0"/>
              </a:rPr>
              <a:t>3 7 5</a:t>
            </a:r>
          </a:p>
          <a:p>
            <a:pPr>
              <a:lnSpc>
                <a:spcPct val="80000"/>
              </a:lnSpc>
              <a:buSzPct val="90000"/>
            </a:pPr>
            <a:r>
              <a:rPr lang="en-US" altLang="zh-CN" noProof="1">
                <a:latin typeface="Consolas" panose="020B0609020204030204" pitchFamily="49" charset="0"/>
              </a:rPr>
              <a:t>&gt;&gt;&gt; demo(a=7,b=3,c=6)</a:t>
            </a:r>
          </a:p>
          <a:p>
            <a:pPr>
              <a:lnSpc>
                <a:spcPct val="80000"/>
              </a:lnSpc>
              <a:buSzPct val="90000"/>
            </a:pPr>
            <a:r>
              <a:rPr lang="en-US" altLang="zh-CN" noProof="1">
                <a:solidFill>
                  <a:srgbClr val="0000FF"/>
                </a:solidFill>
                <a:latin typeface="Consolas" panose="020B0609020204030204" pitchFamily="49" charset="0"/>
              </a:rPr>
              <a:t>7 3 6</a:t>
            </a:r>
          </a:p>
          <a:p>
            <a:pPr>
              <a:lnSpc>
                <a:spcPct val="80000"/>
              </a:lnSpc>
              <a:buSzPct val="90000"/>
            </a:pPr>
            <a:r>
              <a:rPr lang="en-US" altLang="zh-CN" noProof="1">
                <a:latin typeface="Consolas" panose="020B0609020204030204" pitchFamily="49" charset="0"/>
              </a:rPr>
              <a:t>&gt;&gt;&gt; demo(c=8,a=9,b=0)</a:t>
            </a:r>
          </a:p>
          <a:p>
            <a:pPr>
              <a:lnSpc>
                <a:spcPct val="80000"/>
              </a:lnSpc>
              <a:buSzPct val="90000"/>
            </a:pPr>
            <a:r>
              <a:rPr lang="en-US" altLang="zh-CN" noProof="1">
                <a:solidFill>
                  <a:srgbClr val="0000FF"/>
                </a:solidFill>
                <a:latin typeface="Consolas" panose="020B0609020204030204" pitchFamily="49" charset="0"/>
              </a:rPr>
              <a:t>9 0 8</a:t>
            </a:r>
          </a:p>
        </p:txBody>
      </p:sp>
      <p:sp>
        <p:nvSpPr>
          <p:cNvPr id="5" name="矩形 4"/>
          <p:cNvSpPr/>
          <p:nvPr/>
        </p:nvSpPr>
        <p:spPr>
          <a:xfrm>
            <a:off x="407300" y="4249044"/>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ea typeface="仿宋" panose="02010609060101010101" pitchFamily="49" charset="-122"/>
              </a:rPr>
              <a:t>可变长度参数</a:t>
            </a:r>
          </a:p>
        </p:txBody>
      </p:sp>
      <p:sp>
        <p:nvSpPr>
          <p:cNvPr id="14" name="文本占位符 35842"/>
          <p:cNvSpPr txBox="1">
            <a:spLocks/>
          </p:cNvSpPr>
          <p:nvPr/>
        </p:nvSpPr>
        <p:spPr bwMode="auto">
          <a:xfrm>
            <a:off x="730260" y="4710709"/>
            <a:ext cx="7414260" cy="339915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000" dirty="0"/>
              <a:t>可变长度参数主要有两种形式：</a:t>
            </a:r>
            <a:r>
              <a:rPr lang="zh-CN" altLang="en-US" sz="2000" dirty="0">
                <a:solidFill>
                  <a:srgbClr val="FF0000"/>
                </a:solidFill>
              </a:rPr>
              <a:t>在参数名前加</a:t>
            </a:r>
            <a:r>
              <a:rPr lang="en-US" altLang="zh-CN" sz="2000" dirty="0">
                <a:solidFill>
                  <a:srgbClr val="FF0000"/>
                </a:solidFill>
              </a:rPr>
              <a:t>1</a:t>
            </a:r>
            <a:r>
              <a:rPr lang="zh-CN" altLang="en-US" sz="2000" dirty="0">
                <a:solidFill>
                  <a:srgbClr val="FF0000"/>
                </a:solidFill>
              </a:rPr>
              <a:t>个</a:t>
            </a:r>
            <a:r>
              <a:rPr lang="en-US" altLang="zh-CN" sz="2000" dirty="0">
                <a:solidFill>
                  <a:srgbClr val="FF0000"/>
                </a:solidFill>
              </a:rPr>
              <a:t>*</a:t>
            </a:r>
            <a:r>
              <a:rPr lang="zh-CN" altLang="en-US" sz="2000" dirty="0">
                <a:solidFill>
                  <a:srgbClr val="FF0000"/>
                </a:solidFill>
              </a:rPr>
              <a:t>或</a:t>
            </a:r>
            <a:r>
              <a:rPr lang="en-US" altLang="zh-CN" sz="2000" dirty="0">
                <a:solidFill>
                  <a:srgbClr val="FF0000"/>
                </a:solidFill>
              </a:rPr>
              <a:t>2</a:t>
            </a:r>
            <a:r>
              <a:rPr lang="zh-CN" altLang="en-US" sz="2000" dirty="0">
                <a:solidFill>
                  <a:srgbClr val="FF0000"/>
                </a:solidFill>
              </a:rPr>
              <a:t>个</a:t>
            </a:r>
            <a:r>
              <a:rPr lang="en-US" altLang="zh-CN" sz="2000" dirty="0">
                <a:solidFill>
                  <a:srgbClr val="FF0000"/>
                </a:solidFill>
              </a:rPr>
              <a:t>**</a:t>
            </a:r>
          </a:p>
          <a:p>
            <a:pPr>
              <a:spcBef>
                <a:spcPts val="600"/>
              </a:spcBef>
              <a:spcAft>
                <a:spcPts val="0"/>
              </a:spcAft>
              <a:buClr>
                <a:srgbClr val="FF0000"/>
              </a:buClr>
              <a:buSzPct val="90000"/>
              <a:buFont typeface="Arial" panose="020B0604020202020204" pitchFamily="34" charset="0"/>
              <a:buChar char="•"/>
            </a:pPr>
            <a:r>
              <a:rPr lang="en-US" altLang="zh-CN" sz="2000" dirty="0"/>
              <a:t>*parameter</a:t>
            </a:r>
            <a:r>
              <a:rPr lang="zh-CN" altLang="en-US" sz="2000" dirty="0"/>
              <a:t>用来接收多个</a:t>
            </a:r>
            <a:r>
              <a:rPr lang="zh-CN" altLang="en-US" sz="2000" dirty="0">
                <a:solidFill>
                  <a:srgbClr val="FF0000"/>
                </a:solidFill>
              </a:rPr>
              <a:t>位置实参</a:t>
            </a:r>
            <a:r>
              <a:rPr lang="zh-CN" altLang="en-US" sz="2000" dirty="0"/>
              <a:t>并将其放在一个</a:t>
            </a:r>
            <a:r>
              <a:rPr lang="zh-CN" altLang="en-US" sz="2000" dirty="0">
                <a:solidFill>
                  <a:srgbClr val="FF0000"/>
                </a:solidFill>
              </a:rPr>
              <a:t>元组</a:t>
            </a:r>
            <a:r>
              <a:rPr lang="zh-CN" altLang="en-US" sz="2000" dirty="0"/>
              <a:t>中</a:t>
            </a:r>
          </a:p>
          <a:p>
            <a:pPr>
              <a:spcBef>
                <a:spcPts val="600"/>
              </a:spcBef>
              <a:spcAft>
                <a:spcPts val="0"/>
              </a:spcAft>
              <a:buClr>
                <a:srgbClr val="FF0000"/>
              </a:buClr>
              <a:buSzPct val="90000"/>
              <a:buFont typeface="Arial" panose="020B0604020202020204" pitchFamily="34" charset="0"/>
              <a:buChar char="•"/>
            </a:pPr>
            <a:r>
              <a:rPr lang="en-US" altLang="zh-CN" sz="2000" dirty="0"/>
              <a:t>**parameter</a:t>
            </a:r>
            <a:r>
              <a:rPr lang="zh-CN" altLang="en-US" sz="2000" dirty="0"/>
              <a:t>接收多个</a:t>
            </a:r>
            <a:r>
              <a:rPr lang="zh-CN" altLang="en-US" sz="2000" dirty="0">
                <a:solidFill>
                  <a:srgbClr val="FF0000"/>
                </a:solidFill>
              </a:rPr>
              <a:t>关键参数</a:t>
            </a:r>
            <a:r>
              <a:rPr lang="zh-CN" altLang="en-US" sz="2000" dirty="0"/>
              <a:t>并存放到</a:t>
            </a:r>
            <a:r>
              <a:rPr lang="zh-CN" altLang="en-US" sz="2000" dirty="0">
                <a:solidFill>
                  <a:srgbClr val="FF0000"/>
                </a:solidFill>
              </a:rPr>
              <a:t>字典</a:t>
            </a:r>
            <a:r>
              <a:rPr lang="zh-CN" altLang="en-US" sz="2000" dirty="0"/>
              <a:t>中</a:t>
            </a:r>
          </a:p>
        </p:txBody>
      </p:sp>
    </p:spTree>
    <p:extLst>
      <p:ext uri="{BB962C8B-B14F-4D97-AF65-F5344CB8AC3E}">
        <p14:creationId xmlns:p14="http://schemas.microsoft.com/office/powerpoint/2010/main" val="200490633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6" grpId="0"/>
      <p:bldP spid="5"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6866"/>
          <p:cNvSpPr>
            <a:spLocks noGrp="1"/>
          </p:cNvSpPr>
          <p:nvPr>
            <p:ph idx="1"/>
          </p:nvPr>
        </p:nvSpPr>
        <p:spPr>
          <a:xfrm>
            <a:off x="743952" y="1414845"/>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n"/>
              <a:defRPr/>
            </a:pPr>
            <a:r>
              <a:rPr lang="en-US" altLang="zh-CN" sz="2400" noProof="1"/>
              <a:t>*parameter</a:t>
            </a:r>
            <a:r>
              <a:rPr lang="zh-CN" altLang="en-US" sz="2400" noProof="1"/>
              <a:t>的用法</a:t>
            </a:r>
          </a:p>
          <a:p>
            <a:pPr>
              <a:lnSpc>
                <a:spcPct val="80000"/>
              </a:lnSpc>
              <a:buSzPct val="90000"/>
              <a:buNone/>
              <a:defRPr/>
            </a:pPr>
            <a:endParaRPr lang="en-US" altLang="x-none" sz="1500" noProof="1">
              <a:latin typeface="+mn-lt"/>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95536" y="953180"/>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ea typeface="仿宋" panose="02010609060101010101" pitchFamily="49" charset="-122"/>
              </a:rPr>
              <a:t>可变长度参数</a:t>
            </a:r>
          </a:p>
        </p:txBody>
      </p:sp>
      <p:sp>
        <p:nvSpPr>
          <p:cNvPr id="4" name="矩形 3"/>
          <p:cNvSpPr/>
          <p:nvPr/>
        </p:nvSpPr>
        <p:spPr>
          <a:xfrm>
            <a:off x="2987824" y="1772816"/>
            <a:ext cx="5004048" cy="1889748"/>
          </a:xfrm>
          <a:prstGeom prst="rect">
            <a:avLst/>
          </a:prstGeom>
        </p:spPr>
        <p:txBody>
          <a:bodyPr wrap="square">
            <a:spAutoFit/>
          </a:bodyPr>
          <a:lstStyle/>
          <a:p>
            <a:pPr>
              <a:lnSpc>
                <a:spcPct val="80000"/>
              </a:lnSpc>
              <a:buSzPct val="90000"/>
              <a:buNone/>
              <a:defRPr/>
            </a:pPr>
            <a:r>
              <a:rPr lang="en-US" altLang="x-none" sz="1600" noProof="1">
                <a:latin typeface="Consolas" panose="020B0609020204030204" pitchFamily="49" charset="0"/>
              </a:rPr>
              <a:t>&gt;&gt;&gt; def demo(*p):</a:t>
            </a:r>
          </a:p>
          <a:p>
            <a:pPr>
              <a:lnSpc>
                <a:spcPct val="80000"/>
              </a:lnSpc>
              <a:buSzPct val="90000"/>
              <a:buNone/>
              <a:defRPr/>
            </a:pPr>
            <a:r>
              <a:rPr lang="en-US" altLang="x-none" sz="1600" noProof="1">
                <a:latin typeface="Consolas" panose="020B0609020204030204" pitchFamily="49" charset="0"/>
              </a:rPr>
              <a:t>    print(p)</a:t>
            </a:r>
          </a:p>
          <a:p>
            <a:pPr>
              <a:lnSpc>
                <a:spcPct val="80000"/>
              </a:lnSpc>
              <a:buSzPct val="90000"/>
              <a:buNone/>
              <a:defRPr/>
            </a:pPr>
            <a:endParaRPr lang="en-US" altLang="x-none" sz="1600" noProof="1">
              <a:latin typeface="Consolas" panose="020B0609020204030204" pitchFamily="49" charset="0"/>
            </a:endParaRPr>
          </a:p>
          <a:p>
            <a:pPr>
              <a:lnSpc>
                <a:spcPct val="80000"/>
              </a:lnSpc>
              <a:buSzPct val="90000"/>
              <a:buNone/>
              <a:defRPr/>
            </a:pPr>
            <a:r>
              <a:rPr lang="en-US" altLang="x-none" sz="1600" noProof="1">
                <a:latin typeface="Consolas" panose="020B0609020204030204" pitchFamily="49" charset="0"/>
              </a:rPr>
              <a:t>&gt;&gt;&gt; demo(1,2,3)</a:t>
            </a:r>
          </a:p>
          <a:p>
            <a:pPr>
              <a:lnSpc>
                <a:spcPct val="80000"/>
              </a:lnSpc>
              <a:buSzPct val="90000"/>
              <a:buNone/>
              <a:defRPr/>
            </a:pPr>
            <a:r>
              <a:rPr lang="en-US" altLang="x-none" sz="1600" noProof="1">
                <a:solidFill>
                  <a:srgbClr val="0000FF"/>
                </a:solidFill>
                <a:latin typeface="Consolas" panose="020B0609020204030204" pitchFamily="49" charset="0"/>
              </a:rPr>
              <a:t>(1, 2, 3)</a:t>
            </a:r>
          </a:p>
          <a:p>
            <a:pPr>
              <a:lnSpc>
                <a:spcPct val="80000"/>
              </a:lnSpc>
              <a:buSzPct val="90000"/>
              <a:buNone/>
              <a:defRPr/>
            </a:pPr>
            <a:r>
              <a:rPr lang="en-US" altLang="x-none" sz="1600" noProof="1">
                <a:latin typeface="Consolas" panose="020B0609020204030204" pitchFamily="49" charset="0"/>
              </a:rPr>
              <a:t>&gt;&gt;&gt; demo(1,2)</a:t>
            </a:r>
          </a:p>
          <a:p>
            <a:pPr>
              <a:lnSpc>
                <a:spcPct val="80000"/>
              </a:lnSpc>
              <a:buSzPct val="90000"/>
              <a:buNone/>
              <a:defRPr/>
            </a:pPr>
            <a:r>
              <a:rPr lang="en-US" altLang="x-none" sz="1600" noProof="1">
                <a:solidFill>
                  <a:srgbClr val="0000FF"/>
                </a:solidFill>
                <a:latin typeface="Consolas" panose="020B0609020204030204" pitchFamily="49" charset="0"/>
              </a:rPr>
              <a:t>(1, 2)</a:t>
            </a:r>
          </a:p>
          <a:p>
            <a:pPr>
              <a:lnSpc>
                <a:spcPct val="80000"/>
              </a:lnSpc>
              <a:buSzPct val="90000"/>
              <a:buNone/>
              <a:defRPr/>
            </a:pPr>
            <a:r>
              <a:rPr lang="en-US" altLang="x-none" sz="1600" noProof="1">
                <a:latin typeface="Consolas" panose="020B0609020204030204" pitchFamily="49" charset="0"/>
              </a:rPr>
              <a:t>&gt;&gt;&gt; demo(1,2,3,4,5,6,7)</a:t>
            </a:r>
          </a:p>
          <a:p>
            <a:pPr>
              <a:lnSpc>
                <a:spcPct val="80000"/>
              </a:lnSpc>
              <a:buSzPct val="90000"/>
              <a:buNone/>
              <a:defRPr/>
            </a:pPr>
            <a:r>
              <a:rPr lang="en-US" altLang="x-none" sz="1600" noProof="1">
                <a:solidFill>
                  <a:srgbClr val="0000FF"/>
                </a:solidFill>
                <a:latin typeface="Consolas" panose="020B0609020204030204" pitchFamily="49" charset="0"/>
              </a:rPr>
              <a:t>(1, 2, 3, 4, 5, 6, 7)</a:t>
            </a:r>
          </a:p>
        </p:txBody>
      </p:sp>
      <p:sp>
        <p:nvSpPr>
          <p:cNvPr id="13" name="文本占位符 37890"/>
          <p:cNvSpPr txBox="1">
            <a:spLocks/>
          </p:cNvSpPr>
          <p:nvPr/>
        </p:nvSpPr>
        <p:spPr bwMode="auto">
          <a:xfrm>
            <a:off x="743952" y="393305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defRPr/>
            </a:pPr>
            <a:r>
              <a:rPr lang="en-US" altLang="zh-CN" sz="2400" noProof="1"/>
              <a:t>**parameter</a:t>
            </a:r>
            <a:r>
              <a:rPr lang="zh-CN" altLang="en-US" sz="2400" noProof="1"/>
              <a:t>的用法</a:t>
            </a:r>
          </a:p>
          <a:p>
            <a:pPr>
              <a:lnSpc>
                <a:spcPct val="80000"/>
              </a:lnSpc>
              <a:buSzPct val="90000"/>
              <a:buFont typeface="Arial" charset="0"/>
              <a:buNone/>
              <a:defRPr/>
            </a:pPr>
            <a:endParaRPr lang="en-US" altLang="x-none" sz="1500" noProof="1">
              <a:latin typeface="+mn-lt"/>
              <a:ea typeface="+mn-ea"/>
            </a:endParaRPr>
          </a:p>
        </p:txBody>
      </p:sp>
      <p:sp>
        <p:nvSpPr>
          <p:cNvPr id="5" name="矩形 4"/>
          <p:cNvSpPr/>
          <p:nvPr/>
        </p:nvSpPr>
        <p:spPr>
          <a:xfrm>
            <a:off x="2831976" y="4405457"/>
            <a:ext cx="4788024" cy="1717393"/>
          </a:xfrm>
          <a:prstGeom prst="rect">
            <a:avLst/>
          </a:prstGeom>
        </p:spPr>
        <p:txBody>
          <a:bodyPr wrap="square">
            <a:spAutoFit/>
          </a:bodyPr>
          <a:lstStyle/>
          <a:p>
            <a:pPr>
              <a:lnSpc>
                <a:spcPct val="80000"/>
              </a:lnSpc>
              <a:buSzPct val="90000"/>
              <a:buFont typeface="Arial" charset="0"/>
              <a:buNone/>
              <a:defRPr/>
            </a:pPr>
            <a:r>
              <a:rPr lang="en-US" altLang="x-none" sz="1600" noProof="1">
                <a:latin typeface="Consolas" panose="020B0609020204030204" pitchFamily="49" charset="0"/>
              </a:rPr>
              <a:t>&gt;&gt;&gt; def demo(**p):</a:t>
            </a:r>
          </a:p>
          <a:p>
            <a:pPr>
              <a:lnSpc>
                <a:spcPct val="80000"/>
              </a:lnSpc>
              <a:buSzPct val="90000"/>
              <a:buFont typeface="Arial" charset="0"/>
              <a:buNone/>
              <a:defRPr/>
            </a:pPr>
            <a:r>
              <a:rPr lang="en-US" altLang="x-none" sz="1600" noProof="1">
                <a:latin typeface="Consolas" panose="020B0609020204030204" pitchFamily="49" charset="0"/>
              </a:rPr>
              <a:t>    for item in p.items():</a:t>
            </a:r>
          </a:p>
          <a:p>
            <a:pPr>
              <a:lnSpc>
                <a:spcPct val="80000"/>
              </a:lnSpc>
              <a:buSzPct val="90000"/>
              <a:buFont typeface="Arial" charset="0"/>
              <a:buNone/>
              <a:defRPr/>
            </a:pPr>
            <a:r>
              <a:rPr lang="en-US" altLang="x-none" sz="1600" noProof="1">
                <a:latin typeface="Consolas" panose="020B0609020204030204" pitchFamily="49" charset="0"/>
              </a:rPr>
              <a:t>        print(item)</a:t>
            </a:r>
          </a:p>
          <a:p>
            <a:pPr>
              <a:lnSpc>
                <a:spcPct val="80000"/>
              </a:lnSpc>
              <a:buSzPct val="90000"/>
              <a:buFont typeface="Arial" charset="0"/>
              <a:buNone/>
              <a:defRPr/>
            </a:pPr>
            <a:endParaRPr lang="en-US" altLang="x-none" sz="1600" noProof="1">
              <a:latin typeface="Consolas" panose="020B0609020204030204" pitchFamily="49" charset="0"/>
            </a:endParaRPr>
          </a:p>
          <a:p>
            <a:pPr>
              <a:lnSpc>
                <a:spcPct val="80000"/>
              </a:lnSpc>
              <a:buSzPct val="90000"/>
              <a:buFont typeface="Arial" charset="0"/>
              <a:buNone/>
              <a:defRPr/>
            </a:pPr>
            <a:r>
              <a:rPr lang="en-US" altLang="x-none" sz="1600" noProof="1">
                <a:latin typeface="Consolas" panose="020B0609020204030204" pitchFamily="49" charset="0"/>
              </a:rPr>
              <a:t>&gt;&gt;&gt; demo(x=1,y=2,z=3)</a:t>
            </a:r>
          </a:p>
          <a:p>
            <a:pPr>
              <a:lnSpc>
                <a:spcPct val="80000"/>
              </a:lnSpc>
              <a:buSzPct val="90000"/>
              <a:buFont typeface="Arial" charset="0"/>
              <a:buNone/>
              <a:defRPr/>
            </a:pPr>
            <a:r>
              <a:rPr lang="en-US" altLang="x-none" sz="1600" noProof="1">
                <a:solidFill>
                  <a:srgbClr val="0000FF"/>
                </a:solidFill>
                <a:latin typeface="Consolas" panose="020B0609020204030204" pitchFamily="49" charset="0"/>
              </a:rPr>
              <a:t>('y', 2)</a:t>
            </a:r>
          </a:p>
          <a:p>
            <a:pPr>
              <a:lnSpc>
                <a:spcPct val="80000"/>
              </a:lnSpc>
              <a:buSzPct val="90000"/>
              <a:buFont typeface="Arial" charset="0"/>
              <a:buNone/>
              <a:defRPr/>
            </a:pPr>
            <a:r>
              <a:rPr lang="en-US" altLang="x-none" sz="1600" noProof="1">
                <a:solidFill>
                  <a:srgbClr val="0000FF"/>
                </a:solidFill>
                <a:latin typeface="Consolas" panose="020B0609020204030204" pitchFamily="49" charset="0"/>
              </a:rPr>
              <a:t>('x', 1)</a:t>
            </a:r>
          </a:p>
          <a:p>
            <a:pPr>
              <a:lnSpc>
                <a:spcPct val="80000"/>
              </a:lnSpc>
              <a:buSzPct val="90000"/>
              <a:buFont typeface="Arial" charset="0"/>
              <a:buNone/>
              <a:defRPr/>
            </a:pPr>
            <a:r>
              <a:rPr lang="en-US" altLang="x-none" sz="1600" noProof="1">
                <a:solidFill>
                  <a:srgbClr val="0000FF"/>
                </a:solidFill>
                <a:latin typeface="Consolas" panose="020B0609020204030204" pitchFamily="49" charset="0"/>
              </a:rPr>
              <a:t>('z', 3)</a:t>
            </a:r>
          </a:p>
        </p:txBody>
      </p:sp>
    </p:spTree>
    <p:extLst>
      <p:ext uri="{BB962C8B-B14F-4D97-AF65-F5344CB8AC3E}">
        <p14:creationId xmlns:p14="http://schemas.microsoft.com/office/powerpoint/2010/main" val="13931085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P spid="11" grpId="0"/>
      <p:bldP spid="4" grpId="0"/>
      <p:bldP spid="1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8914"/>
          <p:cNvSpPr>
            <a:spLocks noGrp="1"/>
          </p:cNvSpPr>
          <p:nvPr>
            <p:ph idx="1"/>
          </p:nvPr>
        </p:nvSpPr>
        <p:spPr>
          <a:xfrm>
            <a:off x="755015" y="1400940"/>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90000"/>
              </a:lnSpc>
              <a:spcBef>
                <a:spcPct val="0"/>
              </a:spcBef>
              <a:buClr>
                <a:srgbClr val="FF0000"/>
              </a:buClr>
              <a:buSzPct val="90000"/>
              <a:buFont typeface="Wingdings" panose="05000000000000000000" pitchFamily="2" charset="2"/>
              <a:buChar char="n"/>
            </a:pPr>
            <a:r>
              <a:rPr lang="zh-CN" altLang="en-US" sz="2400" noProof="1"/>
              <a:t>几种不同类型的参数</a:t>
            </a:r>
            <a:r>
              <a:rPr lang="zh-CN" altLang="en-US" sz="2400" noProof="1">
                <a:solidFill>
                  <a:srgbClr val="FF0000"/>
                </a:solidFill>
              </a:rPr>
              <a:t>可以混合使用</a:t>
            </a:r>
            <a:r>
              <a:rPr lang="zh-CN" altLang="en-US" sz="2400" noProof="1"/>
              <a:t>，但是</a:t>
            </a:r>
            <a:r>
              <a:rPr lang="zh-CN" altLang="en-US" sz="2400" noProof="1">
                <a:solidFill>
                  <a:srgbClr val="FF0000"/>
                </a:solidFill>
              </a:rPr>
              <a:t>不建议这样做</a:t>
            </a:r>
            <a:r>
              <a:rPr lang="zh-CN" altLang="en-US" sz="2400" noProof="1"/>
              <a:t>。</a:t>
            </a:r>
          </a:p>
          <a:p>
            <a:pPr eaLnBrk="1" fontAlgn="base" hangingPunct="1">
              <a:lnSpc>
                <a:spcPct val="90000"/>
              </a:lnSpc>
              <a:spcBef>
                <a:spcPct val="0"/>
              </a:spcBef>
              <a:buSzPct val="90000"/>
              <a:buFont typeface="Wingdings" panose="05000000000000000000" pitchFamily="2" charset="2"/>
              <a:buNone/>
            </a:pPr>
            <a:endParaRPr lang="en-US" altLang="zh-CN"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95536" y="953180"/>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rPr>
              <a:t>可变长度参数</a:t>
            </a:r>
          </a:p>
        </p:txBody>
      </p:sp>
      <p:sp>
        <p:nvSpPr>
          <p:cNvPr id="4" name="矩形 3"/>
          <p:cNvSpPr/>
          <p:nvPr/>
        </p:nvSpPr>
        <p:spPr>
          <a:xfrm>
            <a:off x="1363716" y="1824656"/>
            <a:ext cx="6997848" cy="3693319"/>
          </a:xfrm>
          <a:prstGeom prst="rect">
            <a:avLst/>
          </a:prstGeom>
        </p:spPr>
        <p:txBody>
          <a:bodyPr wrap="square">
            <a:spAutoFit/>
          </a:bodyPr>
          <a:lstStyle/>
          <a:p>
            <a:pPr>
              <a:buSzPct val="90000"/>
            </a:pPr>
            <a:r>
              <a:rPr lang="en-US" altLang="zh-CN" noProof="1">
                <a:latin typeface="Consolas" panose="020B0609020204030204" pitchFamily="49" charset="0"/>
              </a:rPr>
              <a:t>&gt;&gt;&gt; def func_4(a, b, c=4, *aa, **bb):</a:t>
            </a:r>
          </a:p>
          <a:p>
            <a:pPr>
              <a:buSzPct val="90000"/>
            </a:pPr>
            <a:r>
              <a:rPr lang="en-US" altLang="zh-CN" noProof="1">
                <a:latin typeface="Consolas" panose="020B0609020204030204" pitchFamily="49" charset="0"/>
              </a:rPr>
              <a:t>    print(a,b,c)</a:t>
            </a:r>
          </a:p>
          <a:p>
            <a:pPr>
              <a:buSzPct val="90000"/>
            </a:pPr>
            <a:r>
              <a:rPr lang="en-US" altLang="zh-CN" noProof="1">
                <a:latin typeface="Consolas" panose="020B0609020204030204" pitchFamily="49" charset="0"/>
              </a:rPr>
              <a:t>    print(aa)</a:t>
            </a:r>
          </a:p>
          <a:p>
            <a:pPr>
              <a:buSzPct val="90000"/>
            </a:pPr>
            <a:r>
              <a:rPr lang="en-US" altLang="zh-CN" noProof="1">
                <a:latin typeface="Consolas" panose="020B0609020204030204" pitchFamily="49" charset="0"/>
              </a:rPr>
              <a:t>    print(bb)</a:t>
            </a:r>
          </a:p>
          <a:p>
            <a:pPr>
              <a:buSzPct val="90000"/>
            </a:pPr>
            <a:endParaRPr lang="en-US" altLang="zh-CN" noProof="1">
              <a:latin typeface="Consolas" panose="020B0609020204030204" pitchFamily="49" charset="0"/>
            </a:endParaRPr>
          </a:p>
          <a:p>
            <a:pPr>
              <a:buSzPct val="90000"/>
            </a:pPr>
            <a:r>
              <a:rPr lang="en-US" altLang="zh-CN" noProof="1">
                <a:latin typeface="Consolas" panose="020B0609020204030204" pitchFamily="49" charset="0"/>
              </a:rPr>
              <a:t>&gt;&gt;&gt; func_4(</a:t>
            </a:r>
            <a:r>
              <a:rPr lang="en-US" altLang="zh-CN" noProof="1">
                <a:solidFill>
                  <a:srgbClr val="0070C0"/>
                </a:solidFill>
                <a:latin typeface="Consolas" panose="020B0609020204030204" pitchFamily="49" charset="0"/>
              </a:rPr>
              <a:t>1,2,3</a:t>
            </a:r>
            <a:r>
              <a:rPr lang="en-US" altLang="zh-CN" noProof="1">
                <a:latin typeface="Consolas" panose="020B0609020204030204" pitchFamily="49" charset="0"/>
              </a:rPr>
              <a:t>,4,5,6,7,8,9,xx='1',yy='2',zz=3)</a:t>
            </a:r>
          </a:p>
          <a:p>
            <a:pPr>
              <a:buSzPct val="90000"/>
            </a:pPr>
            <a:r>
              <a:rPr lang="en-US" altLang="zh-CN" noProof="1">
                <a:solidFill>
                  <a:srgbClr val="0000FF"/>
                </a:solidFill>
                <a:latin typeface="Consolas" panose="020B0609020204030204" pitchFamily="49" charset="0"/>
              </a:rPr>
              <a:t>1 2 3</a:t>
            </a:r>
          </a:p>
          <a:p>
            <a:pPr>
              <a:buSzPct val="90000"/>
            </a:pPr>
            <a:r>
              <a:rPr lang="en-US" altLang="zh-CN" noProof="1">
                <a:solidFill>
                  <a:srgbClr val="0000FF"/>
                </a:solidFill>
                <a:latin typeface="Consolas" panose="020B0609020204030204" pitchFamily="49" charset="0"/>
              </a:rPr>
              <a:t>(4, 5, 6, 7, 8, 9)</a:t>
            </a:r>
          </a:p>
          <a:p>
            <a:pPr>
              <a:buSzPct val="90000"/>
            </a:pPr>
            <a:r>
              <a:rPr lang="en-US" altLang="zh-CN" noProof="1">
                <a:solidFill>
                  <a:srgbClr val="0000FF"/>
                </a:solidFill>
                <a:latin typeface="Consolas" panose="020B0609020204030204" pitchFamily="49" charset="0"/>
              </a:rPr>
              <a:t>{'yy': '2', 'xx': '1', 'zz': 3}</a:t>
            </a:r>
          </a:p>
          <a:p>
            <a:pPr>
              <a:buSzPct val="90000"/>
            </a:pPr>
            <a:r>
              <a:rPr lang="en-US" altLang="zh-CN" noProof="1">
                <a:latin typeface="Consolas" panose="020B0609020204030204" pitchFamily="49" charset="0"/>
              </a:rPr>
              <a:t>&gt;&gt;&gt; func_4(1,2,3,4,5,6,7,xx='1',yy='2',zz=3)</a:t>
            </a:r>
          </a:p>
          <a:p>
            <a:pPr>
              <a:buSzPct val="90000"/>
            </a:pPr>
            <a:r>
              <a:rPr lang="en-US" altLang="zh-CN" noProof="1">
                <a:solidFill>
                  <a:srgbClr val="0000FF"/>
                </a:solidFill>
                <a:latin typeface="Consolas" panose="020B0609020204030204" pitchFamily="49" charset="0"/>
              </a:rPr>
              <a:t>1 2 3</a:t>
            </a:r>
          </a:p>
          <a:p>
            <a:pPr>
              <a:buSzPct val="90000"/>
            </a:pPr>
            <a:r>
              <a:rPr lang="en-US" altLang="zh-CN" noProof="1">
                <a:solidFill>
                  <a:srgbClr val="0000FF"/>
                </a:solidFill>
                <a:latin typeface="Consolas" panose="020B0609020204030204" pitchFamily="49" charset="0"/>
              </a:rPr>
              <a:t>(4, 5, 6, 7)</a:t>
            </a:r>
          </a:p>
          <a:p>
            <a:pPr>
              <a:buSzPct val="90000"/>
            </a:pPr>
            <a:r>
              <a:rPr lang="en-US" altLang="zh-CN" noProof="1">
                <a:solidFill>
                  <a:srgbClr val="0000FF"/>
                </a:solidFill>
                <a:latin typeface="Consolas" panose="020B0609020204030204" pitchFamily="49" charset="0"/>
              </a:rPr>
              <a:t>{'yy': '2', 'xx': '1', 'zz': 3}</a:t>
            </a:r>
          </a:p>
        </p:txBody>
      </p:sp>
      <p:pic>
        <p:nvPicPr>
          <p:cNvPr id="5" name="图片 4">
            <a:extLst>
              <a:ext uri="{FF2B5EF4-FFF2-40B4-BE49-F238E27FC236}">
                <a16:creationId xmlns:a16="http://schemas.microsoft.com/office/drawing/2014/main" id="{A361FD3A-4E9B-4F49-8C87-3D532CE6608D}"/>
              </a:ext>
            </a:extLst>
          </p:cNvPr>
          <p:cNvPicPr>
            <a:picLocks noChangeAspect="1"/>
          </p:cNvPicPr>
          <p:nvPr/>
        </p:nvPicPr>
        <p:blipFill>
          <a:blip r:embed="rId3"/>
          <a:stretch>
            <a:fillRect/>
          </a:stretch>
        </p:blipFill>
        <p:spPr>
          <a:xfrm>
            <a:off x="5409666" y="4857432"/>
            <a:ext cx="3569215" cy="1502667"/>
          </a:xfrm>
          <a:prstGeom prst="rect">
            <a:avLst/>
          </a:prstGeom>
        </p:spPr>
      </p:pic>
    </p:spTree>
    <p:extLst>
      <p:ext uri="{BB962C8B-B14F-4D97-AF65-F5344CB8AC3E}">
        <p14:creationId xmlns:p14="http://schemas.microsoft.com/office/powerpoint/2010/main" val="18265889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39938"/>
          <p:cNvSpPr>
            <a:spLocks noGrp="1"/>
          </p:cNvSpPr>
          <p:nvPr>
            <p:ph idx="1"/>
          </p:nvPr>
        </p:nvSpPr>
        <p:spPr>
          <a:xfrm>
            <a:off x="740876" y="1423096"/>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zh-CN" altLang="en-US" sz="2000" noProof="1"/>
              <a:t>传递参数时，可以通过</a:t>
            </a:r>
            <a:r>
              <a:rPr lang="zh-CN" altLang="en-US" sz="2000" noProof="1">
                <a:solidFill>
                  <a:srgbClr val="FF0000"/>
                </a:solidFill>
              </a:rPr>
              <a:t>在实参序列前加一个星号</a:t>
            </a:r>
            <a:r>
              <a:rPr lang="zh-CN" altLang="en-US" sz="2000" noProof="1"/>
              <a:t>将其解包，然后传递给</a:t>
            </a:r>
            <a:r>
              <a:rPr lang="zh-CN" altLang="en-US" sz="2000" noProof="1">
                <a:solidFill>
                  <a:srgbClr val="FF0000"/>
                </a:solidFill>
              </a:rPr>
              <a:t>多个单变量形参</a:t>
            </a:r>
            <a:r>
              <a:rPr lang="zh-CN" altLang="en-US" sz="2000" noProof="1"/>
              <a:t>。</a:t>
            </a:r>
          </a:p>
          <a:p>
            <a:pPr eaLnBrk="1" fontAlgn="base" hangingPunct="1">
              <a:lnSpc>
                <a:spcPct val="80000"/>
              </a:lnSpc>
              <a:buSzPct val="90000"/>
              <a:buFont typeface="Wingdings" panose="05000000000000000000" pitchFamily="2" charset="2"/>
              <a:buNone/>
            </a:pPr>
            <a:endParaRPr lang="en-US" altLang="zh-CN" sz="1350" noProof="1">
              <a:latin typeface="Consolas" panose="020B0609020204030204" pitchFamily="49" charset="0"/>
            </a:endParaRPr>
          </a:p>
        </p:txBody>
      </p:sp>
      <p:sp>
        <p:nvSpPr>
          <p:cNvPr id="49155" name="文本框 1"/>
          <p:cNvSpPr txBox="1"/>
          <p:nvPr/>
        </p:nvSpPr>
        <p:spPr>
          <a:xfrm>
            <a:off x="4716016" y="2204864"/>
            <a:ext cx="3101975" cy="2308324"/>
          </a:xfrm>
          <a:prstGeom prst="rect">
            <a:avLst/>
          </a:prstGeom>
          <a:noFill/>
          <a:ln w="25400" cap="flat" cmpd="sng">
            <a:solidFill>
              <a:srgbClr val="0000FF"/>
            </a:solidFill>
            <a:prstDash val="solid"/>
            <a:round/>
            <a:headEnd type="none" w="med" len="med"/>
            <a:tailEnd type="none" w="med" len="med"/>
          </a:ln>
        </p:spPr>
        <p:txBody>
          <a:bodyPr anchor="t">
            <a:spAutoFit/>
          </a:bodyPr>
          <a:lstStyle/>
          <a:p>
            <a:r>
              <a:rPr lang="zh-CN" altLang="en-US" sz="1600" dirty="0">
                <a:latin typeface="Consolas" panose="020B0609020204030204" pitchFamily="49" charset="0"/>
                <a:ea typeface="宋体" panose="02010600030101010101" pitchFamily="2" charset="-122"/>
              </a:rPr>
              <a:t>&gt;&gt;&gt; dic = {1:'a', 2:'b', 3:'c'}</a:t>
            </a:r>
          </a:p>
          <a:p>
            <a:r>
              <a:rPr lang="zh-CN" altLang="en-US" sz="1600" dirty="0">
                <a:latin typeface="Consolas" panose="020B0609020204030204" pitchFamily="49" charset="0"/>
                <a:ea typeface="宋体" panose="02010600030101010101" pitchFamily="2" charset="-122"/>
              </a:rPr>
              <a:t>&gt;&gt;&gt; demo(*dic)</a:t>
            </a:r>
          </a:p>
          <a:p>
            <a:r>
              <a:rPr lang="zh-CN" altLang="en-US" sz="1600" dirty="0">
                <a:solidFill>
                  <a:srgbClr val="0000FF"/>
                </a:solidFill>
                <a:latin typeface="Consolas" panose="020B0609020204030204" pitchFamily="49" charset="0"/>
                <a:ea typeface="宋体" panose="02010600030101010101" pitchFamily="2" charset="-122"/>
              </a:rPr>
              <a:t>6</a:t>
            </a:r>
          </a:p>
          <a:p>
            <a:r>
              <a:rPr lang="zh-CN" altLang="en-US" sz="1600" dirty="0">
                <a:latin typeface="Consolas" panose="020B0609020204030204" pitchFamily="49" charset="0"/>
                <a:ea typeface="宋体" panose="02010600030101010101" pitchFamily="2" charset="-122"/>
              </a:rPr>
              <a:t>&gt;&gt;&gt; Set = {1, 2, 3}</a:t>
            </a:r>
          </a:p>
          <a:p>
            <a:r>
              <a:rPr lang="zh-CN" altLang="en-US" sz="1600" dirty="0">
                <a:latin typeface="Consolas" panose="020B0609020204030204" pitchFamily="49" charset="0"/>
                <a:ea typeface="宋体" panose="02010600030101010101" pitchFamily="2" charset="-122"/>
              </a:rPr>
              <a:t>&gt;&gt;&gt; demo(*Set)</a:t>
            </a:r>
          </a:p>
          <a:p>
            <a:r>
              <a:rPr lang="zh-CN" altLang="en-US" sz="1600" dirty="0">
                <a:solidFill>
                  <a:srgbClr val="0000FF"/>
                </a:solidFill>
                <a:latin typeface="Consolas" panose="020B0609020204030204" pitchFamily="49" charset="0"/>
                <a:ea typeface="宋体" panose="02010600030101010101" pitchFamily="2" charset="-122"/>
              </a:rPr>
              <a:t>6</a:t>
            </a:r>
          </a:p>
          <a:p>
            <a:r>
              <a:rPr lang="zh-CN" altLang="en-US" sz="1600" dirty="0">
                <a:latin typeface="Consolas" panose="020B0609020204030204" pitchFamily="49" charset="0"/>
                <a:ea typeface="宋体" panose="02010600030101010101" pitchFamily="2" charset="-122"/>
              </a:rPr>
              <a:t>&gt;&gt;&gt; demo(*dic.values())</a:t>
            </a:r>
          </a:p>
          <a:p>
            <a:r>
              <a:rPr lang="zh-CN" altLang="en-US" sz="1600" dirty="0">
                <a:solidFill>
                  <a:srgbClr val="0000FF"/>
                </a:solidFill>
                <a:latin typeface="Consolas" panose="020B0609020204030204" pitchFamily="49" charset="0"/>
                <a:ea typeface="宋体" panose="02010600030101010101" pitchFamily="2" charset="-122"/>
              </a:rPr>
              <a:t>abc</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
        <p:nvSpPr>
          <p:cNvPr id="4" name="矩形 3"/>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5" name="矩形 4"/>
          <p:cNvSpPr/>
          <p:nvPr/>
        </p:nvSpPr>
        <p:spPr>
          <a:xfrm>
            <a:off x="928417" y="2228503"/>
            <a:ext cx="2808312" cy="1889748"/>
          </a:xfrm>
          <a:prstGeom prst="rect">
            <a:avLst/>
          </a:prstGeom>
          <a:ln w="25400">
            <a:solidFill>
              <a:srgbClr val="0000FF"/>
            </a:solidFill>
          </a:ln>
        </p:spPr>
        <p:txBody>
          <a:bodyPr wrap="square">
            <a:spAutoFit/>
          </a:bodyPr>
          <a:lstStyle/>
          <a:p>
            <a:pPr>
              <a:lnSpc>
                <a:spcPct val="80000"/>
              </a:lnSpc>
              <a:buSzPct val="90000"/>
            </a:pPr>
            <a:r>
              <a:rPr lang="en-US" altLang="zh-CN" sz="1600" noProof="1">
                <a:latin typeface="Consolas" panose="020B0609020204030204" pitchFamily="49" charset="0"/>
              </a:rPr>
              <a:t>&gt;&gt;&gt; def demo(a, b, c):</a:t>
            </a:r>
          </a:p>
          <a:p>
            <a:pPr>
              <a:lnSpc>
                <a:spcPct val="80000"/>
              </a:lnSpc>
              <a:buSzPct val="90000"/>
            </a:pPr>
            <a:r>
              <a:rPr lang="en-US" altLang="zh-CN" sz="1600" noProof="1">
                <a:latin typeface="Consolas" panose="020B0609020204030204" pitchFamily="49" charset="0"/>
              </a:rPr>
              <a:t>    print(a+b+c)</a:t>
            </a:r>
          </a:p>
          <a:p>
            <a:pPr>
              <a:lnSpc>
                <a:spcPct val="80000"/>
              </a:lnSpc>
              <a:buSzPct val="90000"/>
            </a:pPr>
            <a:endParaRPr lang="en-US" altLang="zh-CN" sz="1600" noProof="1">
              <a:latin typeface="Consolas" panose="020B0609020204030204" pitchFamily="49" charset="0"/>
            </a:endParaRPr>
          </a:p>
          <a:p>
            <a:pPr>
              <a:lnSpc>
                <a:spcPct val="80000"/>
              </a:lnSpc>
              <a:buSzPct val="90000"/>
            </a:pPr>
            <a:r>
              <a:rPr lang="en-US" altLang="zh-CN" sz="1600" noProof="1">
                <a:latin typeface="Consolas" panose="020B0609020204030204" pitchFamily="49" charset="0"/>
              </a:rPr>
              <a:t>&gt;&gt;&gt; seq = [1, 2, 3]</a:t>
            </a:r>
          </a:p>
          <a:p>
            <a:pPr>
              <a:lnSpc>
                <a:spcPct val="80000"/>
              </a:lnSpc>
              <a:buSzPct val="90000"/>
            </a:pPr>
            <a:r>
              <a:rPr lang="en-US" altLang="zh-CN" sz="1600" noProof="1">
                <a:latin typeface="Consolas" panose="020B0609020204030204" pitchFamily="49" charset="0"/>
              </a:rPr>
              <a:t>&gt;&gt;&gt; demo(*seq)</a:t>
            </a:r>
          </a:p>
          <a:p>
            <a:pPr>
              <a:lnSpc>
                <a:spcPct val="80000"/>
              </a:lnSpc>
              <a:buSzPct val="90000"/>
            </a:pPr>
            <a:r>
              <a:rPr lang="en-US" altLang="zh-CN" sz="1600" noProof="1">
                <a:solidFill>
                  <a:srgbClr val="0000FF"/>
                </a:solidFill>
                <a:latin typeface="Consolas" panose="020B0609020204030204" pitchFamily="49" charset="0"/>
              </a:rPr>
              <a:t>6</a:t>
            </a:r>
          </a:p>
          <a:p>
            <a:pPr>
              <a:lnSpc>
                <a:spcPct val="80000"/>
              </a:lnSpc>
              <a:buSzPct val="90000"/>
            </a:pPr>
            <a:r>
              <a:rPr lang="en-US" altLang="zh-CN" sz="1600" noProof="1">
                <a:latin typeface="Consolas" panose="020B0609020204030204" pitchFamily="49" charset="0"/>
              </a:rPr>
              <a:t>&gt;&gt;&gt; tup = (1, 2, 3)</a:t>
            </a:r>
          </a:p>
          <a:p>
            <a:pPr>
              <a:lnSpc>
                <a:spcPct val="80000"/>
              </a:lnSpc>
              <a:buSzPct val="90000"/>
            </a:pPr>
            <a:r>
              <a:rPr lang="en-US" altLang="zh-CN" sz="1600" noProof="1">
                <a:latin typeface="Consolas" panose="020B0609020204030204" pitchFamily="49" charset="0"/>
              </a:rPr>
              <a:t>&gt;&gt;&gt; demo(*tup)</a:t>
            </a:r>
          </a:p>
          <a:p>
            <a:pPr>
              <a:lnSpc>
                <a:spcPct val="80000"/>
              </a:lnSpc>
              <a:buSzPct val="90000"/>
            </a:pPr>
            <a:r>
              <a:rPr lang="en-US" altLang="zh-CN" sz="1600" noProof="1">
                <a:solidFill>
                  <a:srgbClr val="0000FF"/>
                </a:solidFill>
                <a:latin typeface="Consolas" panose="020B0609020204030204" pitchFamily="49" charset="0"/>
              </a:rPr>
              <a:t>6</a:t>
            </a:r>
          </a:p>
        </p:txBody>
      </p:sp>
    </p:spTree>
    <p:extLst>
      <p:ext uri="{BB962C8B-B14F-4D97-AF65-F5344CB8AC3E}">
        <p14:creationId xmlns:p14="http://schemas.microsoft.com/office/powerpoint/2010/main" val="71060243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P spid="49155"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0876" y="1366790"/>
            <a:ext cx="8229600" cy="4678451"/>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zh-CN" altLang="en-US" sz="2000" noProof="1">
                <a:latin typeface="+mn-lt"/>
              </a:rPr>
              <a:t>如果</a:t>
            </a:r>
            <a:r>
              <a:rPr lang="zh-CN" altLang="en-US" sz="2000" noProof="1">
                <a:solidFill>
                  <a:srgbClr val="FF0000"/>
                </a:solidFill>
                <a:latin typeface="+mn-lt"/>
              </a:rPr>
              <a:t>函数实参是字典</a:t>
            </a:r>
            <a:r>
              <a:rPr lang="zh-CN" altLang="en-US" sz="2000" noProof="1">
                <a:latin typeface="+mn-lt"/>
              </a:rPr>
              <a:t>，可以</a:t>
            </a:r>
            <a:r>
              <a:rPr lang="zh-CN" altLang="en-US" sz="2000" noProof="1">
                <a:solidFill>
                  <a:srgbClr val="FF0000"/>
                </a:solidFill>
                <a:latin typeface="+mn-lt"/>
              </a:rPr>
              <a:t>在前面加两个星号</a:t>
            </a:r>
            <a:r>
              <a:rPr lang="zh-CN" altLang="en-US" sz="2000" noProof="1">
                <a:latin typeface="+mn-lt"/>
              </a:rPr>
              <a:t>进行解包，</a:t>
            </a:r>
            <a:r>
              <a:rPr lang="zh-CN" altLang="en-US" sz="2000" noProof="1">
                <a:solidFill>
                  <a:srgbClr val="FF0000"/>
                </a:solidFill>
                <a:latin typeface="+mn-lt"/>
              </a:rPr>
              <a:t>等价于关键参数</a:t>
            </a:r>
            <a:r>
              <a:rPr lang="zh-CN" altLang="en-US" sz="1800" noProof="1">
                <a:latin typeface="+mn-lt"/>
                <a:ea typeface="+mn-ea"/>
              </a:rPr>
              <a:t>。</a:t>
            </a:r>
          </a:p>
          <a:p>
            <a:pPr marL="0" indent="0">
              <a:buNone/>
              <a:defRPr/>
            </a:pPr>
            <a:r>
              <a:rPr lang="zh-CN" altLang="en-US" sz="1500" noProof="1">
                <a:latin typeface="Consolas" panose="020B0609020204030204" pitchFamily="49" charset="0"/>
                <a:ea typeface="+mn-ea"/>
              </a:rPr>
              <a:t>&gt;&gt;&gt; def demo(a, b, c):</a:t>
            </a:r>
          </a:p>
          <a:p>
            <a:pPr marL="0" indent="0">
              <a:buNone/>
              <a:defRPr/>
            </a:pPr>
            <a:r>
              <a:rPr lang="zh-CN" altLang="en-US" sz="1500" noProof="1">
                <a:latin typeface="Consolas" panose="020B0609020204030204" pitchFamily="49" charset="0"/>
                <a:ea typeface="+mn-ea"/>
              </a:rPr>
              <a:t>    print(a+b+c)</a:t>
            </a:r>
          </a:p>
          <a:p>
            <a:pPr marL="0" indent="0">
              <a:buNone/>
              <a:defRPr/>
            </a:pPr>
            <a:endParaRPr lang="zh-CN" altLang="en-US" sz="1500" noProof="1">
              <a:latin typeface="Consolas" panose="020B0609020204030204" pitchFamily="49" charset="0"/>
              <a:ea typeface="+mn-ea"/>
            </a:endParaRPr>
          </a:p>
          <a:p>
            <a:pPr marL="0" indent="0">
              <a:buNone/>
              <a:defRPr/>
            </a:pPr>
            <a:r>
              <a:rPr lang="zh-CN" altLang="en-US" sz="1500" noProof="1">
                <a:latin typeface="Consolas" panose="020B0609020204030204" pitchFamily="49" charset="0"/>
                <a:ea typeface="+mn-ea"/>
              </a:rPr>
              <a:t>&gt;&gt;&gt; dic = {'a':1, 'b':2, 'c':3}</a:t>
            </a:r>
          </a:p>
          <a:p>
            <a:pPr marL="0" indent="0">
              <a:buNone/>
              <a:defRPr/>
            </a:pPr>
            <a:r>
              <a:rPr lang="zh-CN" altLang="en-US" sz="1500" noProof="1">
                <a:latin typeface="Consolas" panose="020B0609020204030204" pitchFamily="49" charset="0"/>
                <a:ea typeface="+mn-ea"/>
              </a:rPr>
              <a:t>&gt;&gt;&gt; demo(**dic)</a:t>
            </a:r>
          </a:p>
          <a:p>
            <a:pPr marL="0" indent="0">
              <a:buNone/>
              <a:defRPr/>
            </a:pPr>
            <a:r>
              <a:rPr lang="zh-CN" altLang="en-US" sz="1500" noProof="1">
                <a:solidFill>
                  <a:srgbClr val="0000FF"/>
                </a:solidFill>
                <a:latin typeface="Consolas" panose="020B0609020204030204" pitchFamily="49" charset="0"/>
                <a:ea typeface="+mn-ea"/>
              </a:rPr>
              <a:t>6</a:t>
            </a:r>
          </a:p>
          <a:p>
            <a:pPr marL="0" indent="0">
              <a:buNone/>
              <a:defRPr/>
            </a:pPr>
            <a:r>
              <a:rPr lang="zh-CN" altLang="en-US" sz="1500" noProof="1">
                <a:latin typeface="Consolas" panose="020B0609020204030204" pitchFamily="49" charset="0"/>
                <a:ea typeface="+mn-ea"/>
              </a:rPr>
              <a:t>&gt;&gt;&gt; demo(a=1, b=2, c=3)</a:t>
            </a:r>
          </a:p>
          <a:p>
            <a:pPr marL="0" indent="0">
              <a:buNone/>
              <a:defRPr/>
            </a:pPr>
            <a:r>
              <a:rPr lang="zh-CN" altLang="en-US" sz="1500" noProof="1">
                <a:solidFill>
                  <a:srgbClr val="0000FF"/>
                </a:solidFill>
                <a:latin typeface="Consolas" panose="020B0609020204030204" pitchFamily="49" charset="0"/>
                <a:ea typeface="+mn-ea"/>
              </a:rPr>
              <a:t>6</a:t>
            </a:r>
          </a:p>
          <a:p>
            <a:pPr marL="0" indent="0">
              <a:buNone/>
              <a:defRPr/>
            </a:pPr>
            <a:r>
              <a:rPr lang="zh-CN" altLang="en-US" sz="1500" noProof="1">
                <a:latin typeface="Consolas" panose="020B0609020204030204" pitchFamily="49" charset="0"/>
                <a:ea typeface="+mn-ea"/>
              </a:rPr>
              <a:t>&gt;&gt;&gt; demo(*dic.values())</a:t>
            </a:r>
          </a:p>
          <a:p>
            <a:pPr marL="0" indent="0">
              <a:buNone/>
              <a:defRPr/>
            </a:pPr>
            <a:r>
              <a:rPr lang="zh-CN" altLang="en-US" sz="1500" noProof="1">
                <a:solidFill>
                  <a:srgbClr val="0000FF"/>
                </a:solidFill>
                <a:latin typeface="Consolas" panose="020B0609020204030204" pitchFamily="49" charset="0"/>
                <a:ea typeface="+mn-ea"/>
              </a:rPr>
              <a:t>6</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26</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内容占位符 2"/>
          <p:cNvSpPr txBox="1">
            <a:spLocks/>
          </p:cNvSpPr>
          <p:nvPr/>
        </p:nvSpPr>
        <p:spPr bwMode="auto">
          <a:xfrm>
            <a:off x="705455" y="486916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dirty="0">
                <a:solidFill>
                  <a:srgbClr val="FF0000"/>
                </a:solidFill>
              </a:rPr>
              <a:t>注意：</a:t>
            </a:r>
            <a:r>
              <a:rPr lang="zh-CN" altLang="en-US" sz="2000" dirty="0"/>
              <a:t>调用函数时对实参序列使用一个星号*进行解包后的实参将会被</a:t>
            </a:r>
            <a:endParaRPr lang="en-US" altLang="zh-CN" sz="2000" dirty="0"/>
          </a:p>
          <a:p>
            <a:pPr marL="0" indent="0">
              <a:spcBef>
                <a:spcPts val="600"/>
              </a:spcBef>
              <a:buClr>
                <a:srgbClr val="FF0000"/>
              </a:buClr>
              <a:buSzPct val="90000"/>
              <a:buNone/>
            </a:pPr>
            <a:r>
              <a:rPr lang="en-US" altLang="zh-CN" sz="2000" dirty="0"/>
              <a:t>                 </a:t>
            </a:r>
            <a:r>
              <a:rPr lang="zh-CN" altLang="en-US" sz="2000" dirty="0"/>
              <a:t>当做普通位置参数对待；</a:t>
            </a:r>
            <a:endParaRPr lang="en-US" altLang="zh-CN" sz="2000" dirty="0"/>
          </a:p>
          <a:p>
            <a:pPr marL="0" indent="0">
              <a:spcBef>
                <a:spcPts val="600"/>
              </a:spcBef>
              <a:buClr>
                <a:srgbClr val="FF0000"/>
              </a:buClr>
              <a:buSzPct val="90000"/>
              <a:buNone/>
            </a:pPr>
            <a:r>
              <a:rPr lang="en-US" altLang="zh-CN" sz="2000" dirty="0"/>
              <a:t>                 </a:t>
            </a:r>
            <a:r>
              <a:rPr lang="zh-CN" altLang="en-US" sz="2000" dirty="0"/>
              <a:t>且会在关键参数和使用两个星号**进行序列解包的参数之前进</a:t>
            </a:r>
            <a:endParaRPr lang="en-US" altLang="zh-CN" sz="2000" dirty="0"/>
          </a:p>
          <a:p>
            <a:pPr marL="0" indent="0">
              <a:spcBef>
                <a:spcPts val="600"/>
              </a:spcBef>
              <a:buClr>
                <a:srgbClr val="FF0000"/>
              </a:buClr>
              <a:buSzPct val="90000"/>
              <a:buNone/>
            </a:pPr>
            <a:r>
              <a:rPr lang="en-US" altLang="zh-CN" sz="2000" dirty="0"/>
              <a:t>                  </a:t>
            </a:r>
            <a:r>
              <a:rPr lang="zh-CN" altLang="en-US" sz="2000" dirty="0"/>
              <a:t>行处理。</a:t>
            </a:r>
          </a:p>
        </p:txBody>
      </p:sp>
      <p:sp>
        <p:nvSpPr>
          <p:cNvPr id="13" name="矩形 12"/>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Tree>
    <p:extLst>
      <p:ext uri="{BB962C8B-B14F-4D97-AF65-F5344CB8AC3E}">
        <p14:creationId xmlns:p14="http://schemas.microsoft.com/office/powerpoint/2010/main" val="266220583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740876" y="1407917"/>
            <a:ext cx="8229600"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200" noProof="1">
                <a:latin typeface="Consolas" panose="020B0609020204030204" pitchFamily="49" charset="0"/>
              </a:rPr>
              <a:t>&gt;&gt;&gt; def demo(a, b, c):</a:t>
            </a:r>
          </a:p>
          <a:p>
            <a:pPr marL="0" indent="0">
              <a:buSzPct val="90000"/>
              <a:buNone/>
            </a:pPr>
            <a:r>
              <a:rPr lang="en-US" altLang="zh-CN" sz="1200" noProof="1">
                <a:latin typeface="Consolas" panose="020B0609020204030204" pitchFamily="49" charset="0"/>
              </a:rPr>
              <a:t>    </a:t>
            </a:r>
            <a:r>
              <a:rPr lang="zh-CN" altLang="en-US" sz="1200" noProof="1">
                <a:latin typeface="Consolas" panose="020B0609020204030204" pitchFamily="49" charset="0"/>
              </a:rPr>
              <a:t>print(a, b, c)	</a:t>
            </a:r>
          </a:p>
          <a:p>
            <a:pPr marL="0" indent="0">
              <a:lnSpc>
                <a:spcPts val="1200"/>
              </a:lnSpc>
              <a:spcBef>
                <a:spcPts val="0"/>
              </a:spcBef>
              <a:buSzPct val="90000"/>
              <a:buNone/>
            </a:pPr>
            <a:endParaRPr lang="zh-CN" altLang="en-US" sz="1200" noProof="1">
              <a:latin typeface="Consolas" panose="020B0609020204030204" pitchFamily="49" charset="0"/>
            </a:endParaRPr>
          </a:p>
          <a:p>
            <a:pPr marL="0" indent="0">
              <a:buSzPct val="90000"/>
              <a:buNone/>
            </a:pPr>
            <a:r>
              <a:rPr lang="zh-CN" altLang="en-US" sz="1200" noProof="1">
                <a:latin typeface="Consolas" panose="020B0609020204030204" pitchFamily="49" charset="0"/>
              </a:rPr>
              <a:t>&gt;&gt;&gt; demo(*(1, 2, 3))                  #调用，序列解包</a:t>
            </a:r>
          </a:p>
          <a:p>
            <a:pPr marL="0" indent="0">
              <a:buSzPct val="90000"/>
              <a:buNone/>
            </a:pPr>
            <a:r>
              <a:rPr lang="zh-CN" altLang="en-US" sz="1200" noProof="1">
                <a:solidFill>
                  <a:srgbClr val="0000FF"/>
                </a:solidFill>
                <a:latin typeface="Consolas" panose="020B0609020204030204" pitchFamily="49" charset="0"/>
              </a:rPr>
              <a:t>1 2 3</a:t>
            </a:r>
          </a:p>
          <a:p>
            <a:pPr marL="0" indent="0">
              <a:buSzPct val="90000"/>
              <a:buNone/>
            </a:pPr>
            <a:r>
              <a:rPr lang="zh-CN" altLang="en-US" sz="1200" noProof="1">
                <a:latin typeface="Consolas" panose="020B0609020204030204" pitchFamily="49" charset="0"/>
              </a:rPr>
              <a:t>&gt;&gt;&gt; demo(1, *(2, 3))                  #位置参数和序列解包同时使用</a:t>
            </a:r>
          </a:p>
          <a:p>
            <a:pPr marL="0" indent="0">
              <a:buSzPct val="90000"/>
              <a:buNone/>
            </a:pPr>
            <a:r>
              <a:rPr lang="zh-CN" altLang="en-US" sz="1200" noProof="1">
                <a:solidFill>
                  <a:srgbClr val="0000FF"/>
                </a:solidFill>
                <a:latin typeface="Consolas" panose="020B0609020204030204" pitchFamily="49" charset="0"/>
              </a:rPr>
              <a:t>1 2 3</a:t>
            </a:r>
          </a:p>
          <a:p>
            <a:pPr marL="0" indent="0">
              <a:buSzPct val="90000"/>
              <a:buNone/>
            </a:pPr>
            <a:r>
              <a:rPr lang="zh-CN" altLang="en-US" sz="1200" noProof="1">
                <a:latin typeface="Consolas" panose="020B0609020204030204" pitchFamily="49" charset="0"/>
              </a:rPr>
              <a:t>&gt;&gt;&gt; demo(1, *(2,), 3)</a:t>
            </a:r>
          </a:p>
          <a:p>
            <a:pPr marL="0" indent="0">
              <a:buSzPct val="90000"/>
              <a:buNone/>
            </a:pPr>
            <a:r>
              <a:rPr lang="zh-CN" altLang="en-US" sz="1200" noProof="1">
                <a:solidFill>
                  <a:srgbClr val="0000FF"/>
                </a:solidFill>
                <a:latin typeface="Consolas" panose="020B0609020204030204" pitchFamily="49" charset="0"/>
              </a:rPr>
              <a:t>1 2 3</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27</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内容占位符 2"/>
          <p:cNvSpPr txBox="1">
            <a:spLocks/>
          </p:cNvSpPr>
          <p:nvPr/>
        </p:nvSpPr>
        <p:spPr bwMode="auto">
          <a:xfrm>
            <a:off x="740876" y="357301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200" noProof="1">
                <a:latin typeface="Consolas" panose="020B0609020204030204" pitchFamily="49" charset="0"/>
              </a:rPr>
              <a:t>&gt;&gt;&gt; demo(a=1, *(2, 3))</a:t>
            </a:r>
          </a:p>
          <a:p>
            <a:pPr marL="0" indent="0">
              <a:buSzPct val="90000"/>
              <a:buFont typeface="Arial" charset="0"/>
              <a:buNone/>
            </a:pPr>
            <a:r>
              <a:rPr lang="zh-CN" altLang="en-US" sz="1200" noProof="1">
                <a:solidFill>
                  <a:srgbClr val="FF0000"/>
                </a:solidFill>
                <a:latin typeface="Consolas" panose="020B0609020204030204" pitchFamily="49" charset="0"/>
              </a:rPr>
              <a:t>Traceback (most recent call last):</a:t>
            </a:r>
          </a:p>
          <a:p>
            <a:pPr marL="0" indent="0">
              <a:buSzPct val="90000"/>
              <a:buFont typeface="Arial" charset="0"/>
              <a:buNone/>
            </a:pPr>
            <a:r>
              <a:rPr lang="zh-CN" altLang="en-US" sz="1200" noProof="1">
                <a:solidFill>
                  <a:srgbClr val="FF0000"/>
                </a:solidFill>
                <a:latin typeface="Consolas" panose="020B0609020204030204" pitchFamily="49" charset="0"/>
              </a:rPr>
              <a:t>  File "&lt;pyshell#26&gt;", line 1, in &lt;module&gt;</a:t>
            </a:r>
          </a:p>
          <a:p>
            <a:pPr marL="0" indent="0">
              <a:buSzPct val="90000"/>
              <a:buFont typeface="Arial" charset="0"/>
              <a:buNone/>
            </a:pPr>
            <a:r>
              <a:rPr lang="zh-CN" altLang="en-US" sz="1200" noProof="1">
                <a:solidFill>
                  <a:srgbClr val="FF0000"/>
                </a:solidFill>
                <a:latin typeface="Consolas" panose="020B0609020204030204" pitchFamily="49" charset="0"/>
              </a:rPr>
              <a:t>    demo(a=1, *(2, 3))</a:t>
            </a:r>
          </a:p>
          <a:p>
            <a:pPr marL="0" indent="0">
              <a:buSzPct val="90000"/>
              <a:buFont typeface="Arial" charset="0"/>
              <a:buNone/>
            </a:pPr>
            <a:r>
              <a:rPr lang="zh-CN" altLang="en-US" sz="1200" noProof="1">
                <a:solidFill>
                  <a:srgbClr val="FF0000"/>
                </a:solidFill>
                <a:latin typeface="Consolas" panose="020B0609020204030204" pitchFamily="49" charset="0"/>
              </a:rPr>
              <a:t>TypeError: demo() got multiple values for argument 'a'</a:t>
            </a:r>
          </a:p>
          <a:p>
            <a:pPr marL="0" indent="0">
              <a:buSzPct val="90000"/>
              <a:buFont typeface="Arial" charset="0"/>
              <a:buNone/>
            </a:pPr>
            <a:endParaRPr lang="zh-CN" altLang="en-US" sz="1200" noProof="1">
              <a:latin typeface="Consolas" panose="020B0609020204030204" pitchFamily="49" charset="0"/>
            </a:endParaRPr>
          </a:p>
          <a:p>
            <a:pPr marL="0" indent="0">
              <a:buSzPct val="90000"/>
              <a:buFont typeface="Arial" charset="0"/>
              <a:buNone/>
            </a:pPr>
            <a:r>
              <a:rPr lang="zh-CN" altLang="en-US" sz="1200" noProof="1">
                <a:latin typeface="Consolas" panose="020B0609020204030204" pitchFamily="49" charset="0"/>
              </a:rPr>
              <a:t>&gt;&gt;&gt; demo(b=1, *(2, 3))</a:t>
            </a:r>
          </a:p>
          <a:p>
            <a:pPr marL="0" indent="0">
              <a:buSzPct val="90000"/>
              <a:buFont typeface="Arial" charset="0"/>
              <a:buNone/>
            </a:pPr>
            <a:r>
              <a:rPr lang="zh-CN" altLang="en-US" sz="1200" noProof="1">
                <a:solidFill>
                  <a:srgbClr val="FF0000"/>
                </a:solidFill>
                <a:latin typeface="Consolas" panose="020B0609020204030204" pitchFamily="49" charset="0"/>
              </a:rPr>
              <a:t>Traceback (most recent call last):</a:t>
            </a:r>
          </a:p>
          <a:p>
            <a:pPr marL="0" indent="0">
              <a:buSzPct val="90000"/>
              <a:buFont typeface="Arial" charset="0"/>
              <a:buNone/>
            </a:pPr>
            <a:r>
              <a:rPr lang="zh-CN" altLang="en-US" sz="1200" noProof="1">
                <a:solidFill>
                  <a:srgbClr val="FF0000"/>
                </a:solidFill>
                <a:latin typeface="Consolas" panose="020B0609020204030204" pitchFamily="49" charset="0"/>
              </a:rPr>
              <a:t>  File "&lt;pyshell#27&gt;", line 1, in &lt;module&gt;</a:t>
            </a:r>
          </a:p>
          <a:p>
            <a:pPr marL="0" indent="0">
              <a:buSzPct val="90000"/>
              <a:buFont typeface="Arial" charset="0"/>
              <a:buNone/>
            </a:pPr>
            <a:r>
              <a:rPr lang="zh-CN" altLang="en-US" sz="1200" noProof="1">
                <a:solidFill>
                  <a:srgbClr val="FF0000"/>
                </a:solidFill>
                <a:latin typeface="Consolas" panose="020B0609020204030204" pitchFamily="49" charset="0"/>
              </a:rPr>
              <a:t>    demo(b=1, *(2, 3))</a:t>
            </a:r>
          </a:p>
          <a:p>
            <a:pPr marL="0" indent="0">
              <a:buSzPct val="90000"/>
              <a:buFont typeface="Arial" charset="0"/>
              <a:buNone/>
            </a:pPr>
            <a:r>
              <a:rPr lang="zh-CN" altLang="en-US" sz="1200" noProof="1">
                <a:solidFill>
                  <a:srgbClr val="FF0000"/>
                </a:solidFill>
                <a:latin typeface="Consolas" panose="020B0609020204030204" pitchFamily="49" charset="0"/>
              </a:rPr>
              <a:t>TypeError: demo() got multiple values for argument 'b'</a:t>
            </a:r>
          </a:p>
          <a:p>
            <a:pPr marL="0" indent="0">
              <a:buSzPct val="90000"/>
              <a:buFont typeface="Arial" charset="0"/>
              <a:buNone/>
            </a:pPr>
            <a:r>
              <a:rPr lang="zh-CN" altLang="en-US" sz="1200" noProof="1">
                <a:latin typeface="Consolas" panose="020B0609020204030204" pitchFamily="49" charset="0"/>
              </a:rPr>
              <a:t>&gt;&gt;&gt; demo(c=1, *(2, 3))</a:t>
            </a:r>
          </a:p>
          <a:p>
            <a:pPr marL="0" indent="0">
              <a:buSzPct val="90000"/>
              <a:buFont typeface="Arial" charset="0"/>
              <a:buNone/>
            </a:pPr>
            <a:r>
              <a:rPr lang="zh-CN" altLang="en-US" sz="1200" noProof="1">
                <a:solidFill>
                  <a:srgbClr val="0000FF"/>
                </a:solidFill>
                <a:latin typeface="Consolas" panose="020B0609020204030204" pitchFamily="49" charset="0"/>
              </a:rPr>
              <a:t>2 3 1</a:t>
            </a:r>
          </a:p>
        </p:txBody>
      </p:sp>
      <p:sp>
        <p:nvSpPr>
          <p:cNvPr id="4" name="矩形 3"/>
          <p:cNvSpPr/>
          <p:nvPr/>
        </p:nvSpPr>
        <p:spPr>
          <a:xfrm>
            <a:off x="3923928" y="3573016"/>
            <a:ext cx="3156633" cy="307777"/>
          </a:xfrm>
          <a:prstGeom prst="rect">
            <a:avLst/>
          </a:prstGeom>
        </p:spPr>
        <p:txBody>
          <a:bodyPr wrap="none">
            <a:spAutoFit/>
          </a:bodyPr>
          <a:lstStyle/>
          <a:p>
            <a:r>
              <a:rPr lang="zh-CN" altLang="en-US" sz="1400" b="1" noProof="1">
                <a:solidFill>
                  <a:srgbClr val="0000FF"/>
                </a:solidFill>
                <a:latin typeface="Consolas" panose="020B0609020204030204" pitchFamily="49" charset="0"/>
                <a:ea typeface="仿宋" panose="02010609060101010101" pitchFamily="49" charset="-122"/>
              </a:rPr>
              <a:t>#序列解包相当于位置参数，优先处理</a:t>
            </a:r>
            <a:endParaRPr lang="zh-CN" altLang="en-US" sz="1400" b="1" dirty="0">
              <a:solidFill>
                <a:srgbClr val="0000FF"/>
              </a:solidFill>
              <a:ea typeface="仿宋" panose="02010609060101010101" pitchFamily="49" charset="-122"/>
            </a:endParaRPr>
          </a:p>
        </p:txBody>
      </p:sp>
      <p:sp>
        <p:nvSpPr>
          <p:cNvPr id="14" name="矩形 13"/>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Tree>
    <p:extLst>
      <p:ext uri="{BB962C8B-B14F-4D97-AF65-F5344CB8AC3E}">
        <p14:creationId xmlns:p14="http://schemas.microsoft.com/office/powerpoint/2010/main" val="33997133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22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11" end="1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827584" y="2348880"/>
            <a:ext cx="8229600"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600" noProof="1">
                <a:latin typeface="Consolas" panose="020B0609020204030204" pitchFamily="49" charset="0"/>
              </a:rPr>
              <a:t>&gt;&gt;&gt; demo(**{'a':1, 'b':2}, </a:t>
            </a:r>
            <a:r>
              <a:rPr lang="zh-CN" altLang="en-US" sz="1600" noProof="1">
                <a:solidFill>
                  <a:srgbClr val="7030A0"/>
                </a:solidFill>
                <a:latin typeface="Consolas" panose="020B0609020204030204" pitchFamily="49" charset="0"/>
              </a:rPr>
              <a:t>*(3,)</a:t>
            </a:r>
            <a:r>
              <a:rPr lang="zh-CN" altLang="en-US" sz="1600" noProof="1">
                <a:latin typeface="Consolas" panose="020B0609020204030204" pitchFamily="49" charset="0"/>
              </a:rPr>
              <a:t>) </a:t>
            </a:r>
            <a:endParaRPr lang="en-US" altLang="zh-CN" sz="1600" noProof="1">
              <a:latin typeface="Consolas" panose="020B0609020204030204" pitchFamily="49" charset="0"/>
            </a:endParaRPr>
          </a:p>
          <a:p>
            <a:pPr marL="0" indent="0">
              <a:buSzPct val="90000"/>
              <a:buNone/>
            </a:pPr>
            <a:r>
              <a:rPr lang="zh-CN" altLang="en-US" sz="1600" noProof="1">
                <a:solidFill>
                  <a:srgbClr val="FF0000"/>
                </a:solidFill>
                <a:latin typeface="Consolas" panose="020B0609020204030204" pitchFamily="49" charset="0"/>
              </a:rPr>
              <a:t>SyntaxError: iterable argument unpacking follows keyword argument unpacking</a:t>
            </a:r>
          </a:p>
          <a:p>
            <a:pPr marL="0" indent="0">
              <a:buSzPct val="90000"/>
              <a:buNone/>
            </a:pPr>
            <a:endParaRPr lang="zh-CN" altLang="en-US" sz="1600" noProof="1">
              <a:latin typeface="Consolas" panose="020B0609020204030204" pitchFamily="49" charset="0"/>
            </a:endParaRPr>
          </a:p>
          <a:p>
            <a:pPr marL="0" indent="0">
              <a:buSzPct val="90000"/>
              <a:buNone/>
            </a:pPr>
            <a:r>
              <a:rPr lang="zh-CN" altLang="en-US" sz="1600" noProof="1">
                <a:latin typeface="Consolas" panose="020B0609020204030204" pitchFamily="49" charset="0"/>
              </a:rPr>
              <a:t>&gt;&gt;&gt; demo(*(3,), **{'a':1, 'b':2})</a:t>
            </a:r>
          </a:p>
          <a:p>
            <a:pPr marL="0" indent="0">
              <a:buSzPct val="90000"/>
              <a:buNone/>
            </a:pPr>
            <a:r>
              <a:rPr lang="zh-CN" altLang="en-US" sz="1600" noProof="1">
                <a:solidFill>
                  <a:srgbClr val="FF0000"/>
                </a:solidFill>
                <a:latin typeface="Consolas" panose="020B0609020204030204" pitchFamily="49" charset="0"/>
              </a:rPr>
              <a:t>Traceback (most recent call last):</a:t>
            </a:r>
          </a:p>
          <a:p>
            <a:pPr marL="0" indent="0">
              <a:buSzPct val="90000"/>
              <a:buNone/>
            </a:pPr>
            <a:r>
              <a:rPr lang="zh-CN" altLang="en-US" sz="1600" noProof="1">
                <a:solidFill>
                  <a:srgbClr val="FF0000"/>
                </a:solidFill>
                <a:latin typeface="Consolas" panose="020B0609020204030204" pitchFamily="49" charset="0"/>
              </a:rPr>
              <a:t>  File "&lt;pyshell#30&gt;", line 1, in &lt;module&gt;</a:t>
            </a:r>
          </a:p>
          <a:p>
            <a:pPr marL="0" indent="0">
              <a:buSzPct val="90000"/>
              <a:buNone/>
            </a:pPr>
            <a:r>
              <a:rPr lang="zh-CN" altLang="en-US" sz="1600" noProof="1">
                <a:solidFill>
                  <a:srgbClr val="FF0000"/>
                </a:solidFill>
                <a:latin typeface="Consolas" panose="020B0609020204030204" pitchFamily="49" charset="0"/>
              </a:rPr>
              <a:t>    demo(*(3,), **{'a':1, 'b':2})</a:t>
            </a:r>
          </a:p>
          <a:p>
            <a:pPr marL="0" indent="0">
              <a:buSzPct val="90000"/>
              <a:buNone/>
            </a:pPr>
            <a:r>
              <a:rPr lang="zh-CN" altLang="en-US" sz="1600" noProof="1">
                <a:solidFill>
                  <a:srgbClr val="FF0000"/>
                </a:solidFill>
                <a:latin typeface="Consolas" panose="020B0609020204030204" pitchFamily="49" charset="0"/>
              </a:rPr>
              <a:t>TypeError: demo() got multiple values for argument 'a'</a:t>
            </a:r>
          </a:p>
          <a:p>
            <a:pPr marL="0" indent="0">
              <a:buSzPct val="90000"/>
              <a:buNone/>
            </a:pPr>
            <a:r>
              <a:rPr lang="zh-CN" altLang="en-US" sz="1600" noProof="1">
                <a:latin typeface="Consolas" panose="020B0609020204030204" pitchFamily="49" charset="0"/>
              </a:rPr>
              <a:t>&gt;&gt;&gt; demo(*(3,), **{'c':1, 'b':2})</a:t>
            </a:r>
          </a:p>
          <a:p>
            <a:pPr marL="0" indent="0">
              <a:buSzPct val="90000"/>
              <a:buNone/>
            </a:pPr>
            <a:r>
              <a:rPr lang="zh-CN" altLang="en-US" sz="1600" noProof="1">
                <a:solidFill>
                  <a:srgbClr val="0000FF"/>
                </a:solidFill>
                <a:latin typeface="Consolas" panose="020B0609020204030204" pitchFamily="49" charset="0"/>
              </a:rPr>
              <a:t>3 2 1</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28</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矩形 11"/>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
        <p:nvSpPr>
          <p:cNvPr id="4" name="矩形 3"/>
          <p:cNvSpPr/>
          <p:nvPr/>
        </p:nvSpPr>
        <p:spPr>
          <a:xfrm>
            <a:off x="5273075" y="2348880"/>
            <a:ext cx="3773790" cy="369332"/>
          </a:xfrm>
          <a:prstGeom prst="rect">
            <a:avLst/>
          </a:prstGeom>
        </p:spPr>
        <p:txBody>
          <a:bodyPr wrap="none">
            <a:spAutoFit/>
          </a:bodyPr>
          <a:lstStyle/>
          <a:p>
            <a:pPr marL="0" indent="0">
              <a:buSzPct val="90000"/>
              <a:buNone/>
            </a:pPr>
            <a:r>
              <a:rPr lang="zh-CN" altLang="en-US" noProof="1">
                <a:solidFill>
                  <a:srgbClr val="0000FF"/>
                </a:solidFill>
                <a:latin typeface="Consolas" panose="020B0609020204030204" pitchFamily="49" charset="0"/>
                <a:ea typeface="仿宋" panose="02010609060101010101" pitchFamily="49" charset="-122"/>
              </a:rPr>
              <a:t>#序列解包不能在关键参数解包之后</a:t>
            </a:r>
          </a:p>
        </p:txBody>
      </p:sp>
      <p:sp>
        <p:nvSpPr>
          <p:cNvPr id="5" name="矩形 4"/>
          <p:cNvSpPr/>
          <p:nvPr/>
        </p:nvSpPr>
        <p:spPr>
          <a:xfrm>
            <a:off x="740876" y="1476403"/>
            <a:ext cx="4983252" cy="584775"/>
          </a:xfrm>
          <a:prstGeom prst="rect">
            <a:avLst/>
          </a:prstGeom>
        </p:spPr>
        <p:txBody>
          <a:bodyPr wrap="square">
            <a:spAutoFit/>
          </a:bodyPr>
          <a:lstStyle/>
          <a:p>
            <a:pPr marL="0" indent="0">
              <a:buSzPct val="90000"/>
              <a:buNone/>
            </a:pPr>
            <a:r>
              <a:rPr lang="zh-CN" altLang="en-US" sz="1600" noProof="1">
                <a:latin typeface="Consolas" panose="020B0609020204030204" pitchFamily="49" charset="0"/>
              </a:rPr>
              <a:t>&gt;&gt;&gt; def demo(a, b, c):</a:t>
            </a:r>
          </a:p>
          <a:p>
            <a:pPr marL="0" indent="0">
              <a:buSzPct val="90000"/>
              <a:buNone/>
            </a:pPr>
            <a:r>
              <a:rPr lang="en-US" altLang="zh-CN" sz="1600" noProof="1">
                <a:latin typeface="Consolas" panose="020B0609020204030204" pitchFamily="49" charset="0"/>
              </a:rPr>
              <a:t>    </a:t>
            </a:r>
            <a:r>
              <a:rPr lang="zh-CN" altLang="en-US" sz="1600" noProof="1">
                <a:latin typeface="Consolas" panose="020B0609020204030204" pitchFamily="49" charset="0"/>
              </a:rPr>
              <a:t>print(a, b, c)</a:t>
            </a:r>
            <a:endParaRPr lang="zh-CN" altLang="en-US" sz="1600" dirty="0"/>
          </a:p>
        </p:txBody>
      </p:sp>
      <p:sp>
        <p:nvSpPr>
          <p:cNvPr id="13" name="矩形 12">
            <a:extLst>
              <a:ext uri="{FF2B5EF4-FFF2-40B4-BE49-F238E27FC236}">
                <a16:creationId xmlns:a16="http://schemas.microsoft.com/office/drawing/2014/main" id="{985F8DB3-7629-4335-B3AC-09DC4622B22D}"/>
              </a:ext>
            </a:extLst>
          </p:cNvPr>
          <p:cNvSpPr/>
          <p:nvPr/>
        </p:nvSpPr>
        <p:spPr>
          <a:xfrm>
            <a:off x="4644008" y="3484458"/>
            <a:ext cx="4153701" cy="307777"/>
          </a:xfrm>
          <a:prstGeom prst="rect">
            <a:avLst/>
          </a:prstGeom>
        </p:spPr>
        <p:txBody>
          <a:bodyPr wrap="none">
            <a:spAutoFit/>
          </a:bodyPr>
          <a:lstStyle/>
          <a:p>
            <a:pPr marL="0" indent="0">
              <a:buSzPct val="90000"/>
              <a:buNone/>
            </a:pPr>
            <a:r>
              <a:rPr lang="zh-CN" altLang="en-US" sz="1400" noProof="1">
                <a:solidFill>
                  <a:srgbClr val="0000FF"/>
                </a:solidFill>
                <a:latin typeface="Consolas" panose="020B0609020204030204" pitchFamily="49" charset="0"/>
                <a:ea typeface="仿宋" panose="02010609060101010101" pitchFamily="49" charset="-122"/>
              </a:rPr>
              <a:t>#序列解包放在关键参数解包之后，但</a:t>
            </a:r>
            <a:r>
              <a:rPr lang="en-US" altLang="zh-CN" sz="1400" noProof="1">
                <a:solidFill>
                  <a:srgbClr val="0000FF"/>
                </a:solidFill>
                <a:latin typeface="Consolas" panose="020B0609020204030204" pitchFamily="49" charset="0"/>
                <a:ea typeface="仿宋" panose="02010609060101010101" pitchFamily="49" charset="-122"/>
              </a:rPr>
              <a:t>a</a:t>
            </a:r>
            <a:r>
              <a:rPr lang="zh-CN" altLang="en-US" sz="1400" noProof="1">
                <a:solidFill>
                  <a:srgbClr val="0000FF"/>
                </a:solidFill>
                <a:latin typeface="Consolas" panose="020B0609020204030204" pitchFamily="49" charset="0"/>
                <a:ea typeface="仿宋" panose="02010609060101010101" pitchFamily="49" charset="-122"/>
              </a:rPr>
              <a:t>被多次赋值</a:t>
            </a:r>
          </a:p>
        </p:txBody>
      </p:sp>
    </p:spTree>
    <p:extLst>
      <p:ext uri="{BB962C8B-B14F-4D97-AF65-F5344CB8AC3E}">
        <p14:creationId xmlns:p14="http://schemas.microsoft.com/office/powerpoint/2010/main" val="103336156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27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27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27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27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uiExpand="1" build="p"/>
      <p:bldP spid="4" grpId="0"/>
      <p:bldP spid="5"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40962"/>
          <p:cNvSpPr>
            <a:spLocks noGrp="1"/>
          </p:cNvSpPr>
          <p:nvPr>
            <p:ph idx="1"/>
          </p:nvPr>
        </p:nvSpPr>
        <p:spPr>
          <a:xfrm>
            <a:off x="539552" y="1433670"/>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zh-CN" altLang="en-US" sz="2400" dirty="0"/>
              <a:t>return语句用来从一个函数中返回一个值，同时结束函数。</a:t>
            </a:r>
          </a:p>
          <a:p>
            <a:pPr>
              <a:spcBef>
                <a:spcPts val="600"/>
              </a:spcBef>
              <a:spcAft>
                <a:spcPts val="0"/>
              </a:spcAft>
              <a:buClr>
                <a:srgbClr val="FF0000"/>
              </a:buClr>
              <a:buSzPct val="90000"/>
              <a:buFont typeface="Wingdings" panose="05000000000000000000" pitchFamily="2" charset="2"/>
              <a:buChar char="n"/>
            </a:pPr>
            <a:r>
              <a:rPr lang="en-US" altLang="zh-CN" sz="2400" dirty="0"/>
              <a:t>Python</a:t>
            </a:r>
            <a:r>
              <a:rPr lang="zh-CN" altLang="en-US" sz="2400" dirty="0"/>
              <a:t>将认为该函数以</a:t>
            </a:r>
            <a:r>
              <a:rPr lang="en-US" altLang="zh-CN" sz="2400" dirty="0"/>
              <a:t>return None</a:t>
            </a:r>
            <a:r>
              <a:rPr lang="zh-CN" altLang="en-US" sz="2400" dirty="0"/>
              <a:t>结束，返回空值：</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函数没有</a:t>
            </a:r>
            <a:r>
              <a:rPr lang="en-US" altLang="zh-CN" sz="2000" dirty="0">
                <a:latin typeface="宋体" panose="02010600030101010101" pitchFamily="2" charset="-122"/>
              </a:rPr>
              <a:t>return</a:t>
            </a:r>
            <a:r>
              <a:rPr lang="zh-CN" altLang="en-US" sz="2000" dirty="0">
                <a:latin typeface="宋体" panose="02010600030101010101" pitchFamily="2" charset="-122"/>
              </a:rPr>
              <a:t>语句；</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函数有</a:t>
            </a:r>
            <a:r>
              <a:rPr lang="en-US" altLang="zh-CN" sz="2000" dirty="0">
                <a:latin typeface="宋体" panose="02010600030101010101" pitchFamily="2" charset="-122"/>
              </a:rPr>
              <a:t>return</a:t>
            </a:r>
            <a:r>
              <a:rPr lang="zh-CN" altLang="en-US" sz="2000" dirty="0">
                <a:latin typeface="宋体" panose="02010600030101010101" pitchFamily="2" charset="-122"/>
              </a:rPr>
              <a:t>语句但是没有执行到；</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函数有</a:t>
            </a:r>
            <a:r>
              <a:rPr lang="en-US" altLang="zh-CN" sz="2000" dirty="0">
                <a:latin typeface="宋体" panose="02010600030101010101" pitchFamily="2" charset="-122"/>
              </a:rPr>
              <a:t>return</a:t>
            </a:r>
            <a:r>
              <a:rPr lang="zh-CN" altLang="en-US" sz="2000" dirty="0">
                <a:latin typeface="宋体" panose="02010600030101010101" pitchFamily="2" charset="-122"/>
              </a:rPr>
              <a:t>但是没有返回任何值。</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29</a:t>
            </a:fld>
            <a:endParaRPr lang="zh-CN" altLang="en-US" dirty="0"/>
          </a:p>
        </p:txBody>
      </p:sp>
      <p:grpSp>
        <p:nvGrpSpPr>
          <p:cNvPr id="5" name="组合 109"/>
          <p:cNvGrpSpPr/>
          <p:nvPr/>
        </p:nvGrpSpPr>
        <p:grpSpPr>
          <a:xfrm>
            <a:off x="539552" y="118397"/>
            <a:ext cx="7200800" cy="655385"/>
            <a:chOff x="956926" y="4596123"/>
            <a:chExt cx="7200800"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内容占位符 2"/>
          <p:cNvSpPr txBox="1">
            <a:spLocks/>
          </p:cNvSpPr>
          <p:nvPr/>
        </p:nvSpPr>
        <p:spPr bwMode="auto">
          <a:xfrm>
            <a:off x="611560" y="3501008"/>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defRPr/>
            </a:pPr>
            <a:r>
              <a:rPr lang="zh-CN" altLang="en-US" sz="2400" noProof="1">
                <a:sym typeface="+mn-ea"/>
              </a:rPr>
              <a:t>在调用函数或对象方法时，</a:t>
            </a:r>
            <a:r>
              <a:rPr lang="zh-CN" altLang="en-US" sz="2400" noProof="1">
                <a:solidFill>
                  <a:srgbClr val="FF0000"/>
                </a:solidFill>
                <a:sym typeface="+mn-ea"/>
              </a:rPr>
              <a:t>一定要注意有没有返回值</a:t>
            </a:r>
            <a:r>
              <a:rPr lang="zh-CN" altLang="en-US" sz="2400" noProof="1">
                <a:sym typeface="+mn-ea"/>
              </a:rPr>
              <a:t>，这决定了该函数或方法的用法。</a:t>
            </a:r>
          </a:p>
        </p:txBody>
      </p:sp>
      <p:sp>
        <p:nvSpPr>
          <p:cNvPr id="4" name="矩形 3"/>
          <p:cNvSpPr/>
          <p:nvPr/>
        </p:nvSpPr>
        <p:spPr>
          <a:xfrm>
            <a:off x="2195736" y="4255447"/>
            <a:ext cx="6191200" cy="2339102"/>
          </a:xfrm>
          <a:prstGeom prst="rect">
            <a:avLst/>
          </a:prstGeom>
        </p:spPr>
        <p:txBody>
          <a:bodyPr wrap="square">
            <a:spAutoFit/>
          </a:bodyPr>
          <a:lstStyle/>
          <a:p>
            <a:pPr marL="0" indent="0">
              <a:buFont typeface="Arial" charset="0"/>
              <a:buNone/>
              <a:defRPr/>
            </a:pPr>
            <a:r>
              <a:rPr lang="zh-CN" altLang="en-US" sz="1600" noProof="1">
                <a:latin typeface="Consolas" panose="020B0609020204030204" pitchFamily="49" charset="0"/>
              </a:rPr>
              <a:t>&gt;&gt;&gt; a_list = [1, 2, 3, 4, 9, 5, 7]</a:t>
            </a:r>
          </a:p>
          <a:p>
            <a:pPr marL="0" indent="0">
              <a:buFont typeface="Arial" charset="0"/>
              <a:buNone/>
              <a:defRPr/>
            </a:pPr>
            <a:r>
              <a:rPr lang="zh-CN" altLang="en-US" sz="1600" noProof="1">
                <a:latin typeface="Consolas" panose="020B0609020204030204" pitchFamily="49" charset="0"/>
              </a:rPr>
              <a:t>&gt;&gt;&gt; print(sorted(a_list))</a:t>
            </a:r>
          </a:p>
          <a:p>
            <a:pPr marL="0" indent="0">
              <a:buFont typeface="Arial" charset="0"/>
              <a:buNone/>
              <a:defRPr/>
            </a:pPr>
            <a:r>
              <a:rPr lang="zh-CN" altLang="en-US" sz="1600" noProof="1">
                <a:solidFill>
                  <a:srgbClr val="0000FF"/>
                </a:solidFill>
                <a:latin typeface="Consolas" panose="020B0609020204030204" pitchFamily="49" charset="0"/>
              </a:rPr>
              <a:t>[1, 2, 3, 4, 5, 7, 9]</a:t>
            </a:r>
          </a:p>
          <a:p>
            <a:pPr marL="0" indent="0">
              <a:buFont typeface="Arial" charset="0"/>
              <a:buNone/>
              <a:defRPr/>
            </a:pPr>
            <a:r>
              <a:rPr lang="zh-CN" altLang="en-US" sz="1600" noProof="1">
                <a:latin typeface="Consolas" panose="020B0609020204030204" pitchFamily="49" charset="0"/>
              </a:rPr>
              <a:t>&gt;&gt;&gt; print(a_list)</a:t>
            </a:r>
          </a:p>
          <a:p>
            <a:pPr marL="0" indent="0">
              <a:buFont typeface="Arial" charset="0"/>
              <a:buNone/>
              <a:defRPr/>
            </a:pPr>
            <a:r>
              <a:rPr lang="zh-CN" altLang="en-US" sz="1600" noProof="1">
                <a:solidFill>
                  <a:srgbClr val="0000FF"/>
                </a:solidFill>
                <a:latin typeface="Consolas" panose="020B0609020204030204" pitchFamily="49" charset="0"/>
              </a:rPr>
              <a:t>[1, 2, 3, 4, 9, 5, 7]</a:t>
            </a:r>
          </a:p>
          <a:p>
            <a:pPr marL="0" indent="0">
              <a:buFont typeface="Arial" charset="0"/>
              <a:buNone/>
              <a:defRPr/>
            </a:pPr>
            <a:r>
              <a:rPr lang="zh-CN" altLang="en-US" sz="1600" noProof="1">
                <a:latin typeface="Consolas" panose="020B0609020204030204" pitchFamily="49" charset="0"/>
              </a:rPr>
              <a:t>&gt;&gt;&gt; print(a_list.sort())     </a:t>
            </a:r>
          </a:p>
          <a:p>
            <a:pPr marL="0" indent="0">
              <a:buFont typeface="Arial" charset="0"/>
              <a:buNone/>
              <a:defRPr/>
            </a:pPr>
            <a:r>
              <a:rPr lang="zh-CN" altLang="en-US" sz="1600" noProof="1">
                <a:solidFill>
                  <a:srgbClr val="0000FF"/>
                </a:solidFill>
                <a:latin typeface="Consolas" panose="020B0609020204030204" pitchFamily="49" charset="0"/>
              </a:rPr>
              <a:t>None</a:t>
            </a:r>
          </a:p>
          <a:p>
            <a:pPr marL="0" indent="0">
              <a:buFont typeface="Arial" charset="0"/>
              <a:buNone/>
              <a:defRPr/>
            </a:pPr>
            <a:r>
              <a:rPr lang="zh-CN" altLang="en-US" sz="1600" noProof="1">
                <a:latin typeface="Consolas" panose="020B0609020204030204" pitchFamily="49" charset="0"/>
              </a:rPr>
              <a:t>&gt;&gt;&gt; print(a_list)</a:t>
            </a:r>
          </a:p>
          <a:p>
            <a:pPr marL="0" indent="0">
              <a:buFont typeface="Arial" charset="0"/>
              <a:buNone/>
              <a:defRPr/>
            </a:pPr>
            <a:r>
              <a:rPr lang="zh-CN" altLang="en-US" sz="1600" noProof="1">
                <a:solidFill>
                  <a:srgbClr val="0000FF"/>
                </a:solidFill>
                <a:latin typeface="Consolas" panose="020B0609020204030204" pitchFamily="49" charset="0"/>
              </a:rPr>
              <a:t>[1, 2, 3, 4, 5, 7, 9]</a:t>
            </a:r>
          </a:p>
        </p:txBody>
      </p:sp>
      <p:sp>
        <p:nvSpPr>
          <p:cNvPr id="12" name="矩形 11"/>
          <p:cNvSpPr/>
          <p:nvPr/>
        </p:nvSpPr>
        <p:spPr>
          <a:xfrm>
            <a:off x="323528" y="908720"/>
            <a:ext cx="2233304"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en-US" altLang="zh-CN" sz="2800" b="1" dirty="0">
                <a:ea typeface="仿宋" panose="02010609060101010101" pitchFamily="49" charset="-122"/>
              </a:rPr>
              <a:t>return</a:t>
            </a:r>
            <a:r>
              <a:rPr lang="zh-CN" altLang="en-US" sz="2800" b="1" dirty="0">
                <a:ea typeface="仿宋" panose="02010609060101010101" pitchFamily="49" charset="-122"/>
              </a:rPr>
              <a:t>语句</a:t>
            </a:r>
          </a:p>
        </p:txBody>
      </p:sp>
      <p:sp>
        <p:nvSpPr>
          <p:cNvPr id="3" name="文本框 2">
            <a:extLst>
              <a:ext uri="{FF2B5EF4-FFF2-40B4-BE49-F238E27FC236}">
                <a16:creationId xmlns:a16="http://schemas.microsoft.com/office/drawing/2014/main" id="{734C6A14-AE6C-4C5C-AD1E-2FA784EDE370}"/>
              </a:ext>
            </a:extLst>
          </p:cNvPr>
          <p:cNvSpPr txBox="1"/>
          <p:nvPr/>
        </p:nvSpPr>
        <p:spPr>
          <a:xfrm>
            <a:off x="5004048" y="5497417"/>
            <a:ext cx="3981128" cy="307777"/>
          </a:xfrm>
          <a:prstGeom prst="rect">
            <a:avLst/>
          </a:prstGeom>
          <a:noFill/>
        </p:spPr>
        <p:txBody>
          <a:bodyPr wrap="square" rtlCol="0">
            <a:spAutoFit/>
          </a:bodyPr>
          <a:lstStyle/>
          <a:p>
            <a:r>
              <a:rPr lang="en-US" altLang="zh-CN" sz="1400" dirty="0">
                <a:solidFill>
                  <a:srgbClr val="FF0000"/>
                </a:solidFill>
              </a:rPr>
              <a:t>#a_list()</a:t>
            </a:r>
            <a:r>
              <a:rPr lang="zh-CN" altLang="en-US" sz="1400" dirty="0">
                <a:solidFill>
                  <a:srgbClr val="FF0000"/>
                </a:solidFill>
              </a:rPr>
              <a:t>本地排序，没有返回值， 必须访问</a:t>
            </a:r>
            <a:r>
              <a:rPr lang="en-US" altLang="zh-CN" sz="1400" dirty="0" err="1">
                <a:solidFill>
                  <a:srgbClr val="FF0000"/>
                </a:solidFill>
              </a:rPr>
              <a:t>a_list</a:t>
            </a:r>
            <a:endParaRPr lang="zh-CN" altLang="en-US" sz="1400" dirty="0">
              <a:solidFill>
                <a:srgbClr val="FF0000"/>
              </a:solidFill>
            </a:endParaRPr>
          </a:p>
        </p:txBody>
      </p:sp>
    </p:spTree>
    <p:extLst>
      <p:ext uri="{BB962C8B-B14F-4D97-AF65-F5344CB8AC3E}">
        <p14:creationId xmlns:p14="http://schemas.microsoft.com/office/powerpoint/2010/main" val="20987521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18434"/>
          <p:cNvSpPr>
            <a:spLocks noGrp="1"/>
          </p:cNvSpPr>
          <p:nvPr>
            <p:ph idx="1"/>
          </p:nvPr>
        </p:nvSpPr>
        <p:spPr>
          <a:xfrm>
            <a:off x="769958" y="1412776"/>
            <a:ext cx="8229600" cy="4678451"/>
          </a:xfrm>
        </p:spPr>
        <p:txBody>
          <a:bodyPr vert="horz" wrap="square" lIns="68591" tIns="34295" rIns="68591" bIns="34295" numCol="1" anchor="t" anchorCtr="0" compatLnSpc="1">
            <a:prstTxWarp prst="textNoShape">
              <a:avLst/>
            </a:prstTxWarp>
          </a:bodyPr>
          <a:lstStyle/>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将可能需要反复执行的代码封装为函数，并在需要该功能的地方进行调用，不仅可</a:t>
            </a:r>
            <a:r>
              <a:rPr lang="en-US" altLang="zh-CN" sz="1800" b="1" dirty="0"/>
              <a:t>0</a:t>
            </a:r>
            <a:r>
              <a:rPr lang="zh-CN" altLang="en-US" sz="1800" b="1" dirty="0"/>
              <a:t>以实现</a:t>
            </a:r>
            <a:r>
              <a:rPr lang="zh-CN" altLang="en-US" sz="1800" b="1" dirty="0">
                <a:solidFill>
                  <a:srgbClr val="FF0000"/>
                </a:solidFill>
              </a:rPr>
              <a:t>代码复用</a:t>
            </a:r>
            <a:r>
              <a:rPr lang="zh-CN" altLang="en-US" sz="1800" b="1" dirty="0"/>
              <a:t>，更重要的是可以</a:t>
            </a:r>
            <a:r>
              <a:rPr lang="zh-CN" altLang="en-US" sz="1800" b="1" dirty="0">
                <a:solidFill>
                  <a:srgbClr val="FF0000"/>
                </a:solidFill>
              </a:rPr>
              <a:t>保证代码的一致性</a:t>
            </a:r>
            <a:r>
              <a:rPr lang="zh-CN" altLang="en-US" sz="1800" b="1" dirty="0"/>
              <a:t>，只需要修改该函数代码则所有调用均受到影响。</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设计函数时，应注意</a:t>
            </a:r>
            <a:r>
              <a:rPr lang="zh-CN" altLang="en-US" sz="1800" b="1" dirty="0">
                <a:solidFill>
                  <a:srgbClr val="FF0000"/>
                </a:solidFill>
              </a:rPr>
              <a:t>提高模块的内聚性</a:t>
            </a:r>
            <a:r>
              <a:rPr lang="zh-CN" altLang="en-US" sz="1800" b="1" dirty="0"/>
              <a:t>，同时</a:t>
            </a:r>
            <a:r>
              <a:rPr lang="zh-CN" altLang="en-US" sz="1800" b="1" dirty="0">
                <a:solidFill>
                  <a:srgbClr val="FF0000"/>
                </a:solidFill>
              </a:rPr>
              <a:t>降低模块之间的隐式耦合</a:t>
            </a:r>
            <a:r>
              <a:rPr lang="zh-CN" altLang="en-US" sz="1800" b="1" dirty="0"/>
              <a:t>。</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在实际项目开发中，往往会把一些通用的函数封装到一个模块中，并把这个通用模块文件放到顶层文件夹中，这样更方便管理。</a:t>
            </a:r>
          </a:p>
        </p:txBody>
      </p:sp>
      <p:grpSp>
        <p:nvGrpSpPr>
          <p:cNvPr id="5" name="组合 4"/>
          <p:cNvGrpSpPr/>
          <p:nvPr/>
        </p:nvGrpSpPr>
        <p:grpSpPr>
          <a:xfrm>
            <a:off x="539552" y="116632"/>
            <a:ext cx="4583419" cy="684042"/>
            <a:chOff x="958665" y="1326432"/>
            <a:chExt cx="4583419" cy="684042"/>
          </a:xfrm>
        </p:grpSpPr>
        <p:sp>
          <p:nvSpPr>
            <p:cNvPr id="6"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0" name="Content Placeholder 2"/>
          <p:cNvSpPr txBox="1">
            <a:spLocks/>
          </p:cNvSpPr>
          <p:nvPr/>
        </p:nvSpPr>
        <p:spPr bwMode="auto">
          <a:xfrm>
            <a:off x="765022" y="4005064"/>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600"/>
              </a:spcBef>
              <a:spcAft>
                <a:spcPts val="600"/>
              </a:spcAft>
              <a:buClr>
                <a:srgbClr val="FF0000"/>
              </a:buClr>
              <a:buFont typeface="Wingdings" panose="05000000000000000000" pitchFamily="2" charset="2"/>
              <a:buChar char="n"/>
            </a:pPr>
            <a:r>
              <a:rPr lang="en-US" altLang="en-US" sz="1800" b="1" dirty="0"/>
              <a:t>在编写函数时，应尽量减少副作用，尽量</a:t>
            </a:r>
            <a:r>
              <a:rPr lang="en-US" altLang="en-US" sz="1800" b="1" dirty="0">
                <a:solidFill>
                  <a:srgbClr val="FF0000"/>
                </a:solidFill>
              </a:rPr>
              <a:t>不要修改参数本身</a:t>
            </a:r>
            <a:r>
              <a:rPr lang="en-US" altLang="en-US" sz="1800" b="1" dirty="0"/>
              <a:t>，不要修改除返回值以外的其他内容。</a:t>
            </a:r>
          </a:p>
          <a:p>
            <a:pPr>
              <a:lnSpc>
                <a:spcPct val="150000"/>
              </a:lnSpc>
              <a:spcBef>
                <a:spcPts val="600"/>
              </a:spcBef>
              <a:spcAft>
                <a:spcPts val="600"/>
              </a:spcAft>
              <a:buClr>
                <a:srgbClr val="FF0000"/>
              </a:buClr>
              <a:buFont typeface="Wingdings" panose="05000000000000000000" pitchFamily="2" charset="2"/>
              <a:buChar char="n"/>
            </a:pPr>
            <a:r>
              <a:rPr lang="en-US" altLang="en-US" sz="1800" b="1" dirty="0" err="1"/>
              <a:t>应充分利用Python函数式编程的特点，让自己定义的函数尽量符合纯函数式编程的要求，例如保证</a:t>
            </a:r>
            <a:r>
              <a:rPr lang="en-US" altLang="en-US" sz="1800" b="1" dirty="0" err="1">
                <a:solidFill>
                  <a:srgbClr val="FF0000"/>
                </a:solidFill>
              </a:rPr>
              <a:t>线程安全</a:t>
            </a:r>
            <a:r>
              <a:rPr lang="en-US" altLang="en-US" sz="1800" b="1" dirty="0" err="1"/>
              <a:t>、可以</a:t>
            </a:r>
            <a:r>
              <a:rPr lang="en-US" altLang="en-US" sz="1800" b="1" dirty="0" err="1">
                <a:solidFill>
                  <a:srgbClr val="FF0000"/>
                </a:solidFill>
              </a:rPr>
              <a:t>并行运行</a:t>
            </a:r>
            <a:r>
              <a:rPr lang="en-US" altLang="en-US" sz="1800" b="1" dirty="0" err="1"/>
              <a:t>等</a:t>
            </a:r>
            <a:r>
              <a:rPr lang="en-US" altLang="en-US" sz="1800" b="1" dirty="0"/>
              <a:t>。</a:t>
            </a:r>
          </a:p>
        </p:txBody>
      </p:sp>
      <p:sp>
        <p:nvSpPr>
          <p:cNvPr id="4" name="文本框 3"/>
          <p:cNvSpPr txBox="1"/>
          <p:nvPr/>
        </p:nvSpPr>
        <p:spPr>
          <a:xfrm>
            <a:off x="487388" y="988406"/>
            <a:ext cx="5236740"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400" dirty="0"/>
              <a:t>意义：</a:t>
            </a:r>
          </a:p>
        </p:txBody>
      </p:sp>
      <p:sp>
        <p:nvSpPr>
          <p:cNvPr id="11" name="灯片编号占位符 10"/>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sp>
        <p:nvSpPr>
          <p:cNvPr id="12" name="文本框 11"/>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spTree>
    <p:extLst>
      <p:ext uri="{BB962C8B-B14F-4D97-AF65-F5344CB8AC3E}">
        <p14:creationId xmlns:p14="http://schemas.microsoft.com/office/powerpoint/2010/main" val="420676521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41986"/>
          <p:cNvSpPr>
            <a:spLocks noGrp="1"/>
          </p:cNvSpPr>
          <p:nvPr>
            <p:ph idx="1"/>
          </p:nvPr>
        </p:nvSpPr>
        <p:spPr>
          <a:xfrm>
            <a:off x="740307" y="1484651"/>
            <a:ext cx="8229600" cy="4678451"/>
          </a:xfrm>
        </p:spPr>
        <p:txBody>
          <a:bodyPr vert="horz" wrap="square" lIns="68591" tIns="34295" rIns="68591" bIns="34295" numCol="1" anchor="t" anchorCtr="0" compatLnSpc="1">
            <a:prstTxWarp prst="textNoShape">
              <a:avLst/>
            </a:prstTxWarp>
          </a:bodyPr>
          <a:lstStyle/>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solidFill>
                  <a:srgbClr val="FF0000"/>
                </a:solidFill>
              </a:rPr>
              <a:t>变量起作用的代码范围</a:t>
            </a:r>
            <a:r>
              <a:rPr lang="zh-CN" altLang="en-US" sz="2000" dirty="0"/>
              <a:t>称为变量</a:t>
            </a:r>
            <a:endParaRPr lang="en-US" altLang="zh-CN" sz="2000" dirty="0"/>
          </a:p>
          <a:p>
            <a:pPr marL="0" indent="0" eaLnBrk="1" hangingPunct="1">
              <a:spcBef>
                <a:spcPts val="600"/>
              </a:spcBef>
              <a:spcAft>
                <a:spcPts val="600"/>
              </a:spcAft>
              <a:buClr>
                <a:srgbClr val="FF0000"/>
              </a:buClr>
              <a:buSzPct val="90000"/>
              <a:buNone/>
            </a:pPr>
            <a:r>
              <a:rPr lang="en-US" altLang="zh-CN" sz="2000" dirty="0"/>
              <a:t>      </a:t>
            </a:r>
            <a:r>
              <a:rPr lang="zh-CN" altLang="en-US" sz="2000" dirty="0"/>
              <a:t>的作用域，不同作用域内变量名</a:t>
            </a:r>
            <a:endParaRPr lang="en-US" altLang="zh-CN" sz="2000" dirty="0"/>
          </a:p>
          <a:p>
            <a:pPr marL="0" indent="0" eaLnBrk="1" hangingPunct="1">
              <a:spcBef>
                <a:spcPts val="600"/>
              </a:spcBef>
              <a:spcAft>
                <a:spcPts val="600"/>
              </a:spcAft>
              <a:buClr>
                <a:srgbClr val="FF0000"/>
              </a:buClr>
              <a:buSzPct val="90000"/>
              <a:buNone/>
            </a:pPr>
            <a:r>
              <a:rPr lang="en-US" altLang="zh-CN" sz="2000" dirty="0"/>
              <a:t>      </a:t>
            </a:r>
            <a:r>
              <a:rPr lang="zh-CN" altLang="en-US" sz="2000" dirty="0"/>
              <a:t>可以相同，互不影响。</a:t>
            </a:r>
          </a:p>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t>在函数内部定义的普通变量只在</a:t>
            </a:r>
            <a:endParaRPr lang="en-US" altLang="zh-CN" sz="2000" dirty="0"/>
          </a:p>
          <a:p>
            <a:pPr marL="0" indent="0" eaLnBrk="1" hangingPunct="1">
              <a:spcBef>
                <a:spcPts val="600"/>
              </a:spcBef>
              <a:spcAft>
                <a:spcPts val="600"/>
              </a:spcAft>
              <a:buClr>
                <a:srgbClr val="FF0000"/>
              </a:buClr>
              <a:buSzPct val="90000"/>
              <a:buNone/>
            </a:pPr>
            <a:r>
              <a:rPr lang="en-US" altLang="zh-CN" sz="2000" dirty="0"/>
              <a:t>      </a:t>
            </a:r>
            <a:r>
              <a:rPr lang="zh-CN" altLang="en-US" sz="2000" dirty="0"/>
              <a:t>函数内部起作用，称为</a:t>
            </a:r>
            <a:r>
              <a:rPr lang="zh-CN" altLang="en-US" sz="2000" b="1" dirty="0">
                <a:solidFill>
                  <a:srgbClr val="00B050"/>
                </a:solidFill>
              </a:rPr>
              <a:t>局部变量</a:t>
            </a:r>
            <a:r>
              <a:rPr lang="zh-CN" altLang="en-US" sz="2000" dirty="0"/>
              <a:t>。</a:t>
            </a:r>
            <a:endParaRPr lang="en-US" altLang="zh-CN" sz="2000" dirty="0"/>
          </a:p>
          <a:p>
            <a:pPr marL="0" indent="0" eaLnBrk="1" hangingPunct="1">
              <a:spcBef>
                <a:spcPts val="600"/>
              </a:spcBef>
              <a:spcAft>
                <a:spcPts val="600"/>
              </a:spcAft>
              <a:buClr>
                <a:srgbClr val="FF0000"/>
              </a:buClr>
              <a:buSzPct val="90000"/>
              <a:buNone/>
            </a:pPr>
            <a:r>
              <a:rPr lang="en-US" altLang="zh-CN" sz="2000" dirty="0">
                <a:solidFill>
                  <a:srgbClr val="FF0000"/>
                </a:solidFill>
              </a:rPr>
              <a:t>      </a:t>
            </a:r>
            <a:r>
              <a:rPr lang="zh-CN" altLang="en-US" sz="2000" dirty="0">
                <a:solidFill>
                  <a:srgbClr val="FF0000"/>
                </a:solidFill>
              </a:rPr>
              <a:t>当函数执行结束后，局部变量自动删除</a:t>
            </a:r>
            <a:r>
              <a:rPr lang="zh-CN" altLang="en-US" sz="2000" dirty="0"/>
              <a:t>，不再可以使用。</a:t>
            </a:r>
          </a:p>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solidFill>
                  <a:srgbClr val="FF0000"/>
                </a:solidFill>
              </a:rPr>
              <a:t>局部变量的引用比全局变量速度快</a:t>
            </a:r>
            <a:r>
              <a:rPr lang="zh-CN" altLang="en-US" sz="2000" dirty="0"/>
              <a:t>，应优先考虑使用。</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30</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11" name="文本占位符 44034"/>
          <p:cNvSpPr txBox="1">
            <a:spLocks/>
          </p:cNvSpPr>
          <p:nvPr/>
        </p:nvSpPr>
        <p:spPr bwMode="auto">
          <a:xfrm>
            <a:off x="756683" y="479715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Clr>
                <a:srgbClr val="FF0000"/>
              </a:buClr>
              <a:buSzPct val="90000"/>
              <a:buFont typeface="Wingdings" panose="05000000000000000000" pitchFamily="2" charset="2"/>
              <a:buChar char="n"/>
            </a:pPr>
            <a:r>
              <a:rPr lang="zh-CN" altLang="en-US" sz="2000" b="1" dirty="0">
                <a:solidFill>
                  <a:srgbClr val="00B050"/>
                </a:solidFill>
              </a:rPr>
              <a:t>全局变量</a:t>
            </a:r>
            <a:r>
              <a:rPr lang="zh-CN" altLang="en-US" sz="2000" dirty="0"/>
              <a:t>可以通过</a:t>
            </a:r>
            <a:r>
              <a:rPr lang="zh-CN" altLang="en-US" sz="2000" dirty="0">
                <a:solidFill>
                  <a:srgbClr val="0000FF"/>
                </a:solidFill>
              </a:rPr>
              <a:t>关键字</a:t>
            </a:r>
            <a:r>
              <a:rPr lang="en-US" altLang="zh-CN" sz="2000" dirty="0">
                <a:solidFill>
                  <a:srgbClr val="0000FF"/>
                </a:solidFill>
              </a:rPr>
              <a:t>global</a:t>
            </a:r>
            <a:r>
              <a:rPr lang="zh-CN" altLang="en-US" sz="2000" dirty="0"/>
              <a:t>来定义。这分为两种情况：</a:t>
            </a:r>
          </a:p>
          <a:p>
            <a:pPr lvl="1">
              <a:spcBef>
                <a:spcPts val="600"/>
              </a:spcBef>
              <a:spcAft>
                <a:spcPts val="600"/>
              </a:spcAft>
              <a:buClr>
                <a:srgbClr val="FF0000"/>
              </a:buClr>
              <a:buSzPct val="90000"/>
              <a:buFont typeface="Wingdings" panose="05000000000000000000" pitchFamily="2" charset="2"/>
              <a:buChar char="ü"/>
            </a:pPr>
            <a:r>
              <a:rPr lang="zh-CN" altLang="en-US" sz="1800" dirty="0"/>
              <a:t>一个变量</a:t>
            </a:r>
            <a:r>
              <a:rPr lang="zh-CN" altLang="en-US" sz="1800" dirty="0">
                <a:solidFill>
                  <a:srgbClr val="FF0000"/>
                </a:solidFill>
              </a:rPr>
              <a:t>已在函数外定义</a:t>
            </a:r>
            <a:r>
              <a:rPr lang="zh-CN" altLang="en-US" sz="1800" dirty="0"/>
              <a:t>，如果在函数内需要为这个变量赋值，并要将这个赋值结果反映到函数外，可以在函数内</a:t>
            </a:r>
            <a:r>
              <a:rPr lang="zh-CN" altLang="en-US" sz="1800" dirty="0">
                <a:solidFill>
                  <a:srgbClr val="0000FF"/>
                </a:solidFill>
              </a:rPr>
              <a:t>使用</a:t>
            </a:r>
            <a:r>
              <a:rPr lang="en-US" altLang="zh-CN" sz="1800" dirty="0">
                <a:solidFill>
                  <a:srgbClr val="0000FF"/>
                </a:solidFill>
              </a:rPr>
              <a:t>global</a:t>
            </a:r>
            <a:r>
              <a:rPr lang="zh-CN" altLang="en-US" sz="1800" dirty="0">
                <a:solidFill>
                  <a:srgbClr val="0000FF"/>
                </a:solidFill>
              </a:rPr>
              <a:t>将其声明为全局变量</a:t>
            </a:r>
            <a:r>
              <a:rPr lang="zh-CN" altLang="en-US" sz="1800" dirty="0"/>
              <a:t>。</a:t>
            </a:r>
          </a:p>
          <a:p>
            <a:pPr lvl="1">
              <a:spcBef>
                <a:spcPts val="600"/>
              </a:spcBef>
              <a:spcAft>
                <a:spcPts val="600"/>
              </a:spcAft>
              <a:buClr>
                <a:srgbClr val="FF0000"/>
              </a:buClr>
              <a:buSzPct val="90000"/>
              <a:buFont typeface="Wingdings" panose="05000000000000000000" pitchFamily="2" charset="2"/>
              <a:buChar char="ü"/>
            </a:pPr>
            <a:r>
              <a:rPr lang="zh-CN" altLang="en-US" sz="1800" dirty="0"/>
              <a:t>如果一个变量</a:t>
            </a:r>
            <a:r>
              <a:rPr lang="zh-CN" altLang="en-US" sz="1800" dirty="0">
                <a:solidFill>
                  <a:srgbClr val="FF0000"/>
                </a:solidFill>
              </a:rPr>
              <a:t>在函数外没有定义</a:t>
            </a:r>
            <a:r>
              <a:rPr lang="zh-CN" altLang="en-US" sz="1800" dirty="0"/>
              <a:t>，</a:t>
            </a:r>
            <a:r>
              <a:rPr lang="zh-CN" altLang="en-US" sz="1800" dirty="0">
                <a:solidFill>
                  <a:srgbClr val="FF0000"/>
                </a:solidFill>
              </a:rPr>
              <a:t>在函数内部也可以直接将一个变量定义为全局变量</a:t>
            </a:r>
            <a:r>
              <a:rPr lang="zh-CN" altLang="en-US" sz="1800" dirty="0"/>
              <a:t>，该函数执行后，将增加一个新的全局变量。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549" y="981455"/>
            <a:ext cx="3855374" cy="2500114"/>
          </a:xfrm>
          <a:prstGeom prst="rect">
            <a:avLst/>
          </a:prstGeom>
        </p:spPr>
      </p:pic>
    </p:spTree>
    <p:extLst>
      <p:ext uri="{BB962C8B-B14F-4D97-AF65-F5344CB8AC3E}">
        <p14:creationId xmlns:p14="http://schemas.microsoft.com/office/powerpoint/2010/main" val="39587303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charset="0"/>
              <a:buChar char="n"/>
              <a:defRPr/>
            </a:pPr>
            <a:r>
              <a:rPr lang="zh-CN" altLang="en-US" sz="1800" noProof="1">
                <a:latin typeface="+mn-lt"/>
                <a:ea typeface="+mn-ea"/>
                <a:sym typeface="+mn-ea"/>
              </a:rPr>
              <a:t>也可以这么理解：</a:t>
            </a:r>
          </a:p>
          <a:p>
            <a:pPr lvl="1">
              <a:spcBef>
                <a:spcPts val="600"/>
              </a:spcBef>
              <a:spcAft>
                <a:spcPts val="0"/>
              </a:spcAft>
              <a:buClr>
                <a:srgbClr val="FF0000"/>
              </a:buClr>
              <a:buFont typeface="Wingdings" panose="05000000000000000000" charset="0"/>
              <a:buChar char="ü"/>
              <a:defRPr/>
            </a:pPr>
            <a:r>
              <a:rPr lang="zh-CN" altLang="en-US" sz="2000" noProof="1">
                <a:latin typeface="+mn-lt"/>
                <a:sym typeface="+mn-ea"/>
              </a:rPr>
              <a:t>在函数内只引用某个变量的值而没有为其赋新值，如果这样的操作可以执行，那么该变量为（隐式的）全局变量；</a:t>
            </a:r>
          </a:p>
          <a:p>
            <a:pPr lvl="1">
              <a:spcBef>
                <a:spcPts val="600"/>
              </a:spcBef>
              <a:spcAft>
                <a:spcPts val="0"/>
              </a:spcAft>
              <a:buClr>
                <a:srgbClr val="FF0000"/>
              </a:buClr>
              <a:buFont typeface="Wingdings" panose="05000000000000000000" charset="0"/>
              <a:buChar char="ü"/>
              <a:defRPr/>
            </a:pPr>
            <a:r>
              <a:rPr lang="zh-CN" altLang="en-US" sz="2000" noProof="1">
                <a:latin typeface="+mn-lt"/>
                <a:sym typeface="+mn-ea"/>
              </a:rPr>
              <a:t>如果在函数内</a:t>
            </a:r>
            <a:r>
              <a:rPr lang="zh-CN" altLang="en-US" sz="2000" noProof="1">
                <a:solidFill>
                  <a:srgbClr val="FF0000"/>
                </a:solidFill>
                <a:latin typeface="+mn-lt"/>
                <a:sym typeface="+mn-ea"/>
              </a:rPr>
              <a:t>任意位置</a:t>
            </a:r>
            <a:r>
              <a:rPr lang="zh-CN" altLang="en-US" sz="2000" noProof="1">
                <a:latin typeface="+mn-lt"/>
                <a:sym typeface="+mn-ea"/>
              </a:rPr>
              <a:t>有为变量赋新值的操作，该变量即被认为是（隐式的）局部变量，</a:t>
            </a:r>
            <a:r>
              <a:rPr lang="zh-CN" altLang="en-US" sz="2000" noProof="1">
                <a:solidFill>
                  <a:srgbClr val="FF0000"/>
                </a:solidFill>
                <a:latin typeface="+mn-lt"/>
                <a:sym typeface="+mn-ea"/>
              </a:rPr>
              <a:t>除非</a:t>
            </a:r>
            <a:r>
              <a:rPr lang="zh-CN" altLang="en-US" sz="2000" noProof="1">
                <a:latin typeface="+mn-lt"/>
                <a:sym typeface="+mn-ea"/>
              </a:rPr>
              <a:t>在函数内显式地用关键字global进行声明。</a:t>
            </a:r>
          </a:p>
          <a:p>
            <a:pPr marL="0" indent="0">
              <a:buNone/>
              <a:defRPr/>
            </a:pPr>
            <a:endParaRPr lang="zh-CN" altLang="en-US" sz="1800" noProof="1">
              <a:latin typeface="+mn-lt"/>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31</a:t>
            </a:fld>
            <a:endParaRPr lang="zh-CN" altLang="en-US" dirty="0"/>
          </a:p>
        </p:txBody>
      </p:sp>
      <p:sp>
        <p:nvSpPr>
          <p:cNvPr id="6" name="文本占位符 45058"/>
          <p:cNvSpPr txBox="1">
            <a:spLocks/>
          </p:cNvSpPr>
          <p:nvPr/>
        </p:nvSpPr>
        <p:spPr bwMode="auto">
          <a:xfrm>
            <a:off x="740307" y="3068960"/>
            <a:ext cx="3975709"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a:latin typeface="Consolas" panose="020B0609020204030204" pitchFamily="49" charset="0"/>
              </a:rPr>
              <a:t>&gt;&gt;&gt; def demo():</a:t>
            </a:r>
          </a:p>
          <a:p>
            <a:pPr>
              <a:spcBef>
                <a:spcPct val="0"/>
              </a:spcBef>
              <a:buSzPct val="90000"/>
              <a:buFont typeface="Wingdings" panose="05000000000000000000" pitchFamily="2" charset="2"/>
              <a:buNone/>
            </a:pPr>
            <a:r>
              <a:rPr lang="en-US" altLang="zh-CN" sz="1600" noProof="1">
                <a:latin typeface="Consolas" panose="020B0609020204030204" pitchFamily="49" charset="0"/>
              </a:rPr>
              <a:t>    global x</a:t>
            </a:r>
          </a:p>
          <a:p>
            <a:pPr>
              <a:spcBef>
                <a:spcPct val="0"/>
              </a:spcBef>
              <a:buSzPct val="90000"/>
              <a:buFont typeface="Wingdings" panose="05000000000000000000" pitchFamily="2" charset="2"/>
              <a:buNone/>
            </a:pPr>
            <a:r>
              <a:rPr lang="en-US" altLang="zh-CN" sz="1600" noProof="1">
                <a:latin typeface="Consolas" panose="020B0609020204030204" pitchFamily="49" charset="0"/>
              </a:rPr>
              <a:t>    x = 3</a:t>
            </a:r>
          </a:p>
          <a:p>
            <a:pPr>
              <a:spcBef>
                <a:spcPct val="0"/>
              </a:spcBef>
              <a:buSzPct val="90000"/>
              <a:buFont typeface="Wingdings" panose="05000000000000000000" pitchFamily="2" charset="2"/>
              <a:buNone/>
            </a:pPr>
            <a:r>
              <a:rPr lang="en-US" altLang="zh-CN" sz="1600" noProof="1">
                <a:latin typeface="Consolas" panose="020B0609020204030204" pitchFamily="49" charset="0"/>
              </a:rPr>
              <a:t>    y = 4</a:t>
            </a:r>
          </a:p>
          <a:p>
            <a:pPr>
              <a:spcBef>
                <a:spcPct val="0"/>
              </a:spcBef>
              <a:buSzPct val="90000"/>
              <a:buFont typeface="Wingdings" panose="05000000000000000000" pitchFamily="2" charset="2"/>
              <a:buNone/>
            </a:pPr>
            <a:r>
              <a:rPr lang="en-US" altLang="zh-CN" sz="1600" noProof="1">
                <a:latin typeface="Consolas" panose="020B0609020204030204" pitchFamily="49" charset="0"/>
              </a:rPr>
              <a:t>    print(x,y)</a:t>
            </a:r>
          </a:p>
          <a:p>
            <a:pPr>
              <a:spcBef>
                <a:spcPct val="0"/>
              </a:spcBef>
              <a:buSzPct val="90000"/>
              <a:buFont typeface="Wingdings" panose="05000000000000000000" pitchFamily="2" charset="2"/>
              <a:buNone/>
            </a:pPr>
            <a:endParaRPr lang="en-US" altLang="zh-CN"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 = 5</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demo()</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3  4</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y</a:t>
            </a:r>
            <a:endParaRPr lang="zh-CN" altLang="en-US"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solidFill>
                  <a:srgbClr val="FF0000"/>
                </a:solidFill>
                <a:latin typeface="Consolas" panose="020B0609020204030204" pitchFamily="49" charset="0"/>
              </a:rPr>
              <a:t>NameError: name 'y' is not defined</a:t>
            </a:r>
          </a:p>
        </p:txBody>
      </p:sp>
      <p:grpSp>
        <p:nvGrpSpPr>
          <p:cNvPr id="7" name="组合 109"/>
          <p:cNvGrpSpPr/>
          <p:nvPr/>
        </p:nvGrpSpPr>
        <p:grpSpPr>
          <a:xfrm>
            <a:off x="539552" y="118397"/>
            <a:ext cx="7200800" cy="655385"/>
            <a:chOff x="956926" y="4596123"/>
            <a:chExt cx="7200800" cy="655385"/>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1" name="内容占位符 2"/>
          <p:cNvSpPr txBox="1">
            <a:spLocks/>
          </p:cNvSpPr>
          <p:nvPr/>
        </p:nvSpPr>
        <p:spPr bwMode="auto">
          <a:xfrm>
            <a:off x="4719042" y="3140968"/>
            <a:ext cx="41148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a:latin typeface="Consolas" panose="020B0609020204030204" pitchFamily="49" charset="0"/>
              </a:rPr>
              <a:t>&gt;&gt;&gt; del x</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a:t>
            </a:r>
            <a:endParaRPr lang="zh-CN" altLang="en-US"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solidFill>
                  <a:srgbClr val="FF0000"/>
                </a:solidFill>
                <a:latin typeface="Consolas" panose="020B0609020204030204" pitchFamily="49" charset="0"/>
              </a:rPr>
              <a:t>NameError: name 'x' is not defined</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demo()</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3  4</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y</a:t>
            </a:r>
            <a:endParaRPr lang="zh-CN" altLang="en-US"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solidFill>
                  <a:srgbClr val="FF0000"/>
                </a:solidFill>
                <a:latin typeface="Consolas" panose="020B0609020204030204" pitchFamily="49" charset="0"/>
              </a:rPr>
              <a:t>NameError: name 'y' is not defined</a:t>
            </a:r>
          </a:p>
        </p:txBody>
      </p:sp>
    </p:spTree>
    <p:extLst>
      <p:ext uri="{BB962C8B-B14F-4D97-AF65-F5344CB8AC3E}">
        <p14:creationId xmlns:p14="http://schemas.microsoft.com/office/powerpoint/2010/main" val="11423380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307" y="1484651"/>
            <a:ext cx="8065135" cy="3395980"/>
          </a:xfrm>
        </p:spPr>
        <p:txBody>
          <a:bodyPr vert="horz" wrap="square" lIns="68591" tIns="34295" rIns="68591" bIns="34295" numCol="1" anchor="t" anchorCtr="0" compatLnSpc="1">
            <a:prstTxWarp prst="textNoShape">
              <a:avLst/>
            </a:prstTxWarp>
          </a:bodyPr>
          <a:lstStyle/>
          <a:p>
            <a:pPr>
              <a:lnSpc>
                <a:spcPct val="130000"/>
              </a:lnSpc>
              <a:spcBef>
                <a:spcPts val="0"/>
              </a:spcBef>
              <a:buClr>
                <a:srgbClr val="FF0000"/>
              </a:buClr>
              <a:buFont typeface="Wingdings" panose="05000000000000000000" pitchFamily="2" charset="2"/>
              <a:buChar char="n"/>
              <a:defRPr/>
            </a:pPr>
            <a:r>
              <a:rPr lang="zh-CN" altLang="en-US" sz="1800" noProof="1">
                <a:latin typeface="+mn-lt"/>
                <a:ea typeface="+mn-ea"/>
              </a:rPr>
              <a:t>注意：在某个作用域内</a:t>
            </a:r>
            <a:r>
              <a:rPr lang="zh-CN" altLang="en-US" sz="1800" noProof="1">
                <a:solidFill>
                  <a:srgbClr val="FF0000"/>
                </a:solidFill>
                <a:latin typeface="+mn-lt"/>
                <a:ea typeface="+mn-ea"/>
              </a:rPr>
              <a:t>任意位置</a:t>
            </a:r>
            <a:r>
              <a:rPr lang="zh-CN" altLang="en-US" sz="1800" noProof="1">
                <a:latin typeface="+mn-lt"/>
                <a:ea typeface="+mn-ea"/>
              </a:rPr>
              <a:t>只要有为变量赋值的操作，该变量在这个作用域内就是局部变量，</a:t>
            </a:r>
            <a:r>
              <a:rPr lang="zh-CN" altLang="en-US" sz="1800" noProof="1">
                <a:solidFill>
                  <a:srgbClr val="FF0000"/>
                </a:solidFill>
                <a:latin typeface="+mn-lt"/>
                <a:ea typeface="+mn-ea"/>
              </a:rPr>
              <a:t>除非</a:t>
            </a:r>
            <a:r>
              <a:rPr lang="zh-CN" altLang="en-US" sz="1800" noProof="1">
                <a:latin typeface="+mn-lt"/>
                <a:ea typeface="+mn-ea"/>
              </a:rPr>
              <a:t>使用</a:t>
            </a:r>
            <a:r>
              <a:rPr lang="en-US" altLang="zh-CN" sz="1800" noProof="1">
                <a:latin typeface="+mn-lt"/>
                <a:ea typeface="+mn-ea"/>
              </a:rPr>
              <a:t>global</a:t>
            </a:r>
            <a:r>
              <a:rPr lang="zh-CN" altLang="en-US" sz="1800" noProof="1">
                <a:latin typeface="+mn-lt"/>
                <a:ea typeface="+mn-ea"/>
              </a:rPr>
              <a:t>进行了声明。</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32</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5" name="矩形 4"/>
          <p:cNvSpPr/>
          <p:nvPr/>
        </p:nvSpPr>
        <p:spPr>
          <a:xfrm>
            <a:off x="1043608" y="2348880"/>
            <a:ext cx="7761834" cy="3293209"/>
          </a:xfrm>
          <a:prstGeom prst="rect">
            <a:avLst/>
          </a:prstGeom>
        </p:spPr>
        <p:txBody>
          <a:bodyPr wrap="square">
            <a:spAutoFit/>
          </a:bodyPr>
          <a:lstStyle/>
          <a:p>
            <a:pPr marL="0" indent="0">
              <a:spcBef>
                <a:spcPts val="0"/>
              </a:spcBef>
              <a:buNone/>
              <a:defRPr/>
            </a:pPr>
            <a:r>
              <a:rPr lang="zh-CN" altLang="en-US" sz="1600" noProof="1">
                <a:latin typeface="Consolas" panose="020B0609020204030204" pitchFamily="49" charset="0"/>
              </a:rPr>
              <a:t>&gt;&gt;&gt; x = 3</a:t>
            </a:r>
          </a:p>
          <a:p>
            <a:pPr marL="0" indent="0">
              <a:spcBef>
                <a:spcPts val="0"/>
              </a:spcBef>
              <a:buNone/>
              <a:defRPr/>
            </a:pPr>
            <a:r>
              <a:rPr lang="zh-CN" altLang="en-US" sz="1600" noProof="1">
                <a:latin typeface="Consolas" panose="020B0609020204030204" pitchFamily="49" charset="0"/>
              </a:rPr>
              <a:t>&gt;&gt;&gt; def f():</a:t>
            </a:r>
          </a:p>
          <a:p>
            <a:pPr marL="0" indent="0">
              <a:spcBef>
                <a:spcPts val="0"/>
              </a:spcBef>
              <a:buNone/>
              <a:defRPr/>
            </a:pPr>
            <a:r>
              <a:rPr lang="en-US" altLang="x-none" sz="1600" noProof="1">
                <a:latin typeface="Consolas" panose="020B0609020204030204" pitchFamily="49" charset="0"/>
                <a:sym typeface="+mn-ea"/>
              </a:rPr>
              <a:t>    </a:t>
            </a:r>
            <a:r>
              <a:rPr lang="zh-CN" altLang="en-US" sz="1600" noProof="1">
                <a:latin typeface="Consolas" panose="020B0609020204030204" pitchFamily="49" charset="0"/>
              </a:rPr>
              <a:t>print(x) </a:t>
            </a:r>
            <a:endParaRPr lang="en-US" altLang="zh-CN" sz="1600" noProof="1">
              <a:latin typeface="Consolas" panose="020B0609020204030204" pitchFamily="49" charset="0"/>
            </a:endParaRPr>
          </a:p>
          <a:p>
            <a:pPr marL="0" indent="0">
              <a:spcBef>
                <a:spcPts val="0"/>
              </a:spcBef>
              <a:buNone/>
              <a:defRPr/>
            </a:pPr>
            <a:r>
              <a:rPr lang="en-US" altLang="zh-CN" sz="1600" noProof="1">
                <a:latin typeface="Consolas" panose="020B0609020204030204" pitchFamily="49" charset="0"/>
              </a:rPr>
              <a:t>    </a:t>
            </a:r>
            <a:r>
              <a:rPr lang="zh-CN" altLang="en-US" sz="1600" noProof="1">
                <a:latin typeface="Consolas" panose="020B0609020204030204" pitchFamily="49" charset="0"/>
              </a:rPr>
              <a:t>x = 5</a:t>
            </a:r>
          </a:p>
          <a:p>
            <a:pPr marL="0" indent="0">
              <a:spcBef>
                <a:spcPts val="0"/>
              </a:spcBef>
              <a:buNone/>
              <a:defRPr/>
            </a:pPr>
            <a:r>
              <a:rPr lang="en-US" altLang="x-none" sz="1600" noProof="1">
                <a:latin typeface="Consolas" panose="020B0609020204030204" pitchFamily="49" charset="0"/>
                <a:sym typeface="+mn-ea"/>
              </a:rPr>
              <a:t>    </a:t>
            </a:r>
            <a:r>
              <a:rPr lang="zh-CN" altLang="en-US" sz="1600" noProof="1">
                <a:latin typeface="Consolas" panose="020B0609020204030204" pitchFamily="49" charset="0"/>
              </a:rPr>
              <a:t>print(x)</a:t>
            </a:r>
          </a:p>
          <a:p>
            <a:pPr marL="0" indent="0">
              <a:spcBef>
                <a:spcPts val="0"/>
              </a:spcBef>
              <a:buNone/>
              <a:defRPr/>
            </a:pPr>
            <a:endParaRPr lang="zh-CN" altLang="en-US" sz="1600" noProof="1">
              <a:latin typeface="Consolas" panose="020B0609020204030204" pitchFamily="49" charset="0"/>
            </a:endParaRPr>
          </a:p>
          <a:p>
            <a:pPr marL="0" indent="0">
              <a:spcBef>
                <a:spcPts val="0"/>
              </a:spcBef>
              <a:buNone/>
              <a:defRPr/>
            </a:pPr>
            <a:r>
              <a:rPr lang="zh-CN" altLang="en-US" sz="1600" noProof="1">
                <a:latin typeface="Consolas" panose="020B0609020204030204" pitchFamily="49" charset="0"/>
              </a:rPr>
              <a:t>&gt;&gt;&gt; f()</a:t>
            </a:r>
          </a:p>
          <a:p>
            <a:pPr marL="0" indent="0">
              <a:spcBef>
                <a:spcPts val="0"/>
              </a:spcBef>
              <a:buNone/>
              <a:defRPr/>
            </a:pPr>
            <a:r>
              <a:rPr lang="zh-CN" altLang="en-US" sz="1600" noProof="1">
                <a:solidFill>
                  <a:srgbClr val="FF0000"/>
                </a:solidFill>
                <a:latin typeface="Consolas" panose="020B0609020204030204" pitchFamily="49" charset="0"/>
              </a:rPr>
              <a:t>Traceback (most recent call last):</a:t>
            </a:r>
          </a:p>
          <a:p>
            <a:pPr marL="0" indent="0">
              <a:spcBef>
                <a:spcPts val="0"/>
              </a:spcBef>
              <a:buNone/>
              <a:defRPr/>
            </a:pPr>
            <a:r>
              <a:rPr lang="zh-CN" altLang="en-US" sz="1600" noProof="1">
                <a:solidFill>
                  <a:srgbClr val="FF0000"/>
                </a:solidFill>
                <a:latin typeface="Consolas" panose="020B0609020204030204" pitchFamily="49" charset="0"/>
              </a:rPr>
              <a:t>  File "&lt;pyshell#10&gt;", line 1, in &lt;module&gt;</a:t>
            </a:r>
          </a:p>
          <a:p>
            <a:pPr marL="0" indent="0">
              <a:spcBef>
                <a:spcPts val="0"/>
              </a:spcBef>
              <a:buNone/>
              <a:defRPr/>
            </a:pPr>
            <a:r>
              <a:rPr lang="zh-CN" altLang="en-US" sz="1600" noProof="1">
                <a:solidFill>
                  <a:srgbClr val="FF0000"/>
                </a:solidFill>
                <a:latin typeface="Consolas" panose="020B0609020204030204" pitchFamily="49" charset="0"/>
              </a:rPr>
              <a:t>    f()</a:t>
            </a:r>
          </a:p>
          <a:p>
            <a:pPr marL="0" indent="0">
              <a:spcBef>
                <a:spcPts val="0"/>
              </a:spcBef>
              <a:buNone/>
              <a:defRPr/>
            </a:pPr>
            <a:r>
              <a:rPr lang="zh-CN" altLang="en-US" sz="1600" noProof="1">
                <a:solidFill>
                  <a:srgbClr val="FF0000"/>
                </a:solidFill>
                <a:latin typeface="Consolas" panose="020B0609020204030204" pitchFamily="49" charset="0"/>
              </a:rPr>
              <a:t>  File "&lt;pyshell#9&gt;", line 2, in f</a:t>
            </a:r>
          </a:p>
          <a:p>
            <a:pPr marL="0" indent="0">
              <a:spcBef>
                <a:spcPts val="0"/>
              </a:spcBef>
              <a:buNone/>
              <a:defRPr/>
            </a:pPr>
            <a:r>
              <a:rPr lang="zh-CN" altLang="en-US" sz="1600" noProof="1">
                <a:solidFill>
                  <a:srgbClr val="FF0000"/>
                </a:solidFill>
                <a:latin typeface="Consolas" panose="020B0609020204030204" pitchFamily="49" charset="0"/>
              </a:rPr>
              <a:t>    print(x)</a:t>
            </a:r>
          </a:p>
          <a:p>
            <a:pPr marL="0" indent="0">
              <a:spcBef>
                <a:spcPts val="0"/>
              </a:spcBef>
              <a:buNone/>
              <a:defRPr/>
            </a:pPr>
            <a:r>
              <a:rPr lang="zh-CN" altLang="en-US" sz="1600" noProof="1">
                <a:solidFill>
                  <a:srgbClr val="FF0000"/>
                </a:solidFill>
                <a:latin typeface="Consolas" panose="020B0609020204030204" pitchFamily="49" charset="0"/>
              </a:rPr>
              <a:t>UnboundLocalError: local variable 'x' referenced before assignment</a:t>
            </a:r>
          </a:p>
        </p:txBody>
      </p:sp>
      <p:sp>
        <p:nvSpPr>
          <p:cNvPr id="11" name="矩形 10"/>
          <p:cNvSpPr/>
          <p:nvPr/>
        </p:nvSpPr>
        <p:spPr>
          <a:xfrm>
            <a:off x="3739269" y="2564904"/>
            <a:ext cx="5482952" cy="338554"/>
          </a:xfrm>
          <a:prstGeom prst="rect">
            <a:avLst/>
          </a:prstGeom>
        </p:spPr>
        <p:txBody>
          <a:bodyPr wrap="square">
            <a:spAutoFit/>
          </a:bodyPr>
          <a:lstStyle/>
          <a:p>
            <a:pPr marL="0" indent="0">
              <a:spcBef>
                <a:spcPts val="0"/>
              </a:spcBef>
              <a:buNone/>
              <a:defRPr/>
            </a:pP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本意是先输出全局变量</a:t>
            </a:r>
            <a:r>
              <a:rPr lang="en-US" altLang="zh-CN" sz="1600" noProof="1">
                <a:solidFill>
                  <a:srgbClr val="0000FF"/>
                </a:solidFill>
                <a:latin typeface="Consolas" panose="020B0609020204030204" pitchFamily="49" charset="0"/>
              </a:rPr>
              <a:t>x</a:t>
            </a:r>
            <a:r>
              <a:rPr lang="zh-CN" altLang="en-US" sz="1600" noProof="1">
                <a:solidFill>
                  <a:srgbClr val="0000FF"/>
                </a:solidFill>
                <a:latin typeface="Consolas" panose="020B0609020204030204" pitchFamily="49" charset="0"/>
              </a:rPr>
              <a:t>的值，但是不允许这样做</a:t>
            </a:r>
          </a:p>
        </p:txBody>
      </p:sp>
      <p:sp>
        <p:nvSpPr>
          <p:cNvPr id="12" name="矩形 11"/>
          <p:cNvSpPr/>
          <p:nvPr/>
        </p:nvSpPr>
        <p:spPr>
          <a:xfrm>
            <a:off x="3744230" y="3013364"/>
            <a:ext cx="5112568" cy="338554"/>
          </a:xfrm>
          <a:prstGeom prst="rect">
            <a:avLst/>
          </a:prstGeom>
        </p:spPr>
        <p:txBody>
          <a:bodyPr wrap="square">
            <a:spAutoFit/>
          </a:bodyPr>
          <a:lstStyle/>
          <a:p>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有赋值操作，因此在整个作用域内</a:t>
            </a:r>
            <a:r>
              <a:rPr lang="en-US" altLang="zh-CN" sz="1600" noProof="1">
                <a:solidFill>
                  <a:srgbClr val="0000FF"/>
                </a:solidFill>
                <a:latin typeface="Consolas" panose="020B0609020204030204" pitchFamily="49" charset="0"/>
              </a:rPr>
              <a:t>x</a:t>
            </a:r>
            <a:r>
              <a:rPr lang="zh-CN" altLang="en-US" sz="1600" noProof="1">
                <a:solidFill>
                  <a:srgbClr val="0000FF"/>
                </a:solidFill>
                <a:latin typeface="Consolas" panose="020B0609020204030204" pitchFamily="49" charset="0"/>
              </a:rPr>
              <a:t>都是局部变量</a:t>
            </a:r>
            <a:endParaRPr lang="zh-CN" altLang="en-US" sz="1600" dirty="0">
              <a:solidFill>
                <a:srgbClr val="0000FF"/>
              </a:solidFill>
            </a:endParaRPr>
          </a:p>
        </p:txBody>
      </p:sp>
    </p:spTree>
    <p:extLst>
      <p:ext uri="{BB962C8B-B14F-4D97-AF65-F5344CB8AC3E}">
        <p14:creationId xmlns:p14="http://schemas.microsoft.com/office/powerpoint/2010/main" val="428359521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vert="horz" wrap="square" lIns="68591" tIns="34295" rIns="68591" bIns="34295" numCol="1" anchor="t" anchorCtr="0" compatLnSpc="1">
            <a:prstTxWarp prst="textNoShape">
              <a:avLst/>
            </a:prstTxWarp>
          </a:bodyPr>
          <a:lstStyle/>
          <a:p>
            <a:pPr>
              <a:lnSpc>
                <a:spcPct val="150000"/>
              </a:lnSpc>
              <a:spcBef>
                <a:spcPts val="600"/>
              </a:spcBef>
              <a:spcAft>
                <a:spcPts val="600"/>
              </a:spcAft>
              <a:buClr>
                <a:srgbClr val="FF0000"/>
              </a:buClr>
              <a:buFont typeface="Wingdings" panose="05000000000000000000" charset="0"/>
              <a:buChar char="n"/>
              <a:defRPr/>
            </a:pPr>
            <a:r>
              <a:rPr lang="zh-CN" altLang="en-US" sz="1800" noProof="1">
                <a:latin typeface="+mn-lt"/>
                <a:ea typeface="+mn-ea"/>
              </a:rPr>
              <a:t>如果局部变量与全局变量具有相同的名字，那么该</a:t>
            </a:r>
            <a:r>
              <a:rPr lang="zh-CN" altLang="en-US" sz="1800" noProof="1">
                <a:solidFill>
                  <a:srgbClr val="FF0000"/>
                </a:solidFill>
                <a:latin typeface="+mn-lt"/>
                <a:ea typeface="+mn-ea"/>
              </a:rPr>
              <a:t>局部变量会在自己的作用域内隐藏同名的全局变量</a:t>
            </a:r>
            <a:r>
              <a:rPr lang="zh-CN" altLang="en-US" sz="1800" noProof="1">
                <a:latin typeface="+mn-lt"/>
                <a:ea typeface="+mn-ea"/>
              </a:rPr>
              <a:t>。</a:t>
            </a:r>
          </a:p>
          <a:p>
            <a:pPr marL="0" indent="0">
              <a:buNone/>
              <a:defRPr/>
            </a:pPr>
            <a:endParaRPr lang="zh-CN" altLang="en-US" sz="1350" noProof="1">
              <a:latin typeface="Consolas" panose="020B0609020204030204" pitchFamily="49" charset="0"/>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33</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5" name="矩形 4"/>
          <p:cNvSpPr/>
          <p:nvPr/>
        </p:nvSpPr>
        <p:spPr>
          <a:xfrm>
            <a:off x="1043608" y="2346402"/>
            <a:ext cx="7776864" cy="2308324"/>
          </a:xfrm>
          <a:prstGeom prst="rect">
            <a:avLst/>
          </a:prstGeom>
        </p:spPr>
        <p:txBody>
          <a:bodyPr wrap="square">
            <a:spAutoFit/>
          </a:bodyPr>
          <a:lstStyle/>
          <a:p>
            <a:pPr marL="0" indent="0">
              <a:buNone/>
              <a:defRPr/>
            </a:pPr>
            <a:r>
              <a:rPr lang="zh-CN" altLang="en-US" noProof="1">
                <a:latin typeface="Consolas" panose="020B0609020204030204" pitchFamily="49" charset="0"/>
              </a:rPr>
              <a:t>&gt;&gt;&gt; def demo():</a:t>
            </a:r>
          </a:p>
          <a:p>
            <a:pPr marL="0" indent="0">
              <a:buNone/>
              <a:defRPr/>
            </a:pPr>
            <a:r>
              <a:rPr lang="en-US" altLang="x-none" noProof="1">
                <a:latin typeface="Consolas" panose="020B0609020204030204" pitchFamily="49" charset="0"/>
                <a:sym typeface="+mn-ea"/>
              </a:rPr>
              <a:t>    </a:t>
            </a:r>
            <a:r>
              <a:rPr lang="zh-CN" altLang="en-US" noProof="1">
                <a:latin typeface="Consolas" panose="020B0609020204030204" pitchFamily="49" charset="0"/>
              </a:rPr>
              <a:t>x = 3         	</a:t>
            </a:r>
          </a:p>
          <a:p>
            <a:pPr marL="0" indent="0">
              <a:buNone/>
              <a:defRPr/>
            </a:pPr>
            <a:r>
              <a:rPr lang="zh-CN" altLang="en-US" noProof="1">
                <a:latin typeface="Consolas" panose="020B0609020204030204" pitchFamily="49" charset="0"/>
              </a:rPr>
              <a:t>&gt;&gt;&gt; x = 5</a:t>
            </a:r>
          </a:p>
          <a:p>
            <a:pPr marL="0" indent="0">
              <a:buNone/>
              <a:defRPr/>
            </a:pPr>
            <a:r>
              <a:rPr lang="zh-CN" altLang="en-US" noProof="1">
                <a:latin typeface="Consolas" panose="020B0609020204030204" pitchFamily="49" charset="0"/>
              </a:rPr>
              <a:t>&gt;&gt;&gt; x</a:t>
            </a:r>
          </a:p>
          <a:p>
            <a:pPr marL="0" indent="0">
              <a:buNone/>
              <a:defRPr/>
            </a:pPr>
            <a:r>
              <a:rPr lang="zh-CN" altLang="en-US" noProof="1">
                <a:solidFill>
                  <a:srgbClr val="0000FF"/>
                </a:solidFill>
                <a:latin typeface="Consolas" panose="020B0609020204030204" pitchFamily="49" charset="0"/>
              </a:rPr>
              <a:t>5</a:t>
            </a:r>
          </a:p>
          <a:p>
            <a:pPr marL="0" indent="0">
              <a:buNone/>
              <a:defRPr/>
            </a:pPr>
            <a:r>
              <a:rPr lang="zh-CN" altLang="en-US" noProof="1">
                <a:latin typeface="Consolas" panose="020B0609020204030204" pitchFamily="49" charset="0"/>
              </a:rPr>
              <a:t>&gt;&gt;&gt; demo()</a:t>
            </a:r>
          </a:p>
          <a:p>
            <a:pPr marL="0" indent="0">
              <a:buNone/>
              <a:defRPr/>
            </a:pPr>
            <a:r>
              <a:rPr lang="zh-CN" altLang="en-US" noProof="1">
                <a:latin typeface="Consolas" panose="020B0609020204030204" pitchFamily="49" charset="0"/>
              </a:rPr>
              <a:t>&gt;&gt;&gt; x             </a:t>
            </a:r>
            <a:endParaRPr lang="en-US" altLang="zh-CN" noProof="1">
              <a:latin typeface="Consolas" panose="020B0609020204030204" pitchFamily="49" charset="0"/>
            </a:endParaRPr>
          </a:p>
          <a:p>
            <a:pPr marL="0" indent="0">
              <a:buNone/>
              <a:defRPr/>
            </a:pPr>
            <a:r>
              <a:rPr lang="zh-CN" altLang="en-US" noProof="1">
                <a:solidFill>
                  <a:srgbClr val="0000FF"/>
                </a:solidFill>
                <a:latin typeface="Consolas" panose="020B0609020204030204" pitchFamily="49" charset="0"/>
              </a:rPr>
              <a:t>5</a:t>
            </a:r>
          </a:p>
        </p:txBody>
      </p:sp>
      <p:sp>
        <p:nvSpPr>
          <p:cNvPr id="11" name="矩形 10"/>
          <p:cNvSpPr/>
          <p:nvPr/>
        </p:nvSpPr>
        <p:spPr>
          <a:xfrm>
            <a:off x="4788024" y="3861048"/>
            <a:ext cx="3773790" cy="369332"/>
          </a:xfrm>
          <a:prstGeom prst="rect">
            <a:avLst/>
          </a:prstGeom>
        </p:spPr>
        <p:txBody>
          <a:bodyPr wrap="none">
            <a:spAutoFit/>
          </a:bodyPr>
          <a:lstStyle/>
          <a:p>
            <a:pPr marL="0" indent="0">
              <a:buNone/>
              <a:defRPr/>
            </a:pPr>
            <a:r>
              <a:rPr lang="en-US" altLang="zh-CN" noProof="1">
                <a:solidFill>
                  <a:srgbClr val="0000FF"/>
                </a:solidFill>
                <a:latin typeface="Consolas" panose="020B0609020204030204" pitchFamily="49" charset="0"/>
                <a:ea typeface="仿宋" panose="02010609060101010101" pitchFamily="49" charset="-122"/>
              </a:rPr>
              <a:t>#</a:t>
            </a:r>
            <a:r>
              <a:rPr lang="zh-CN" altLang="en-US" noProof="1">
                <a:solidFill>
                  <a:srgbClr val="0000FF"/>
                </a:solidFill>
                <a:latin typeface="Consolas" panose="020B0609020204030204" pitchFamily="49" charset="0"/>
                <a:ea typeface="仿宋" panose="02010609060101010101" pitchFamily="49" charset="-122"/>
              </a:rPr>
              <a:t>函数执行不影响外面全局变量的值</a:t>
            </a:r>
          </a:p>
        </p:txBody>
      </p:sp>
    </p:spTree>
    <p:extLst>
      <p:ext uri="{BB962C8B-B14F-4D97-AF65-F5344CB8AC3E}">
        <p14:creationId xmlns:p14="http://schemas.microsoft.com/office/powerpoint/2010/main" val="19431963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487" y="1484651"/>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charset="0"/>
              <a:buChar char="n"/>
              <a:defRPr/>
            </a:pPr>
            <a:r>
              <a:rPr lang="zh-CN" altLang="en-US" sz="1800" noProof="1">
                <a:latin typeface="+mn-lt"/>
                <a:ea typeface="+mn-ea"/>
              </a:rPr>
              <a:t>如果需要在同一个程序的不同模块之间共享全局变量的话，可以编写一个专门的模块来实现这一目的。例如，假设在模块A.py中有如下变量定义：</a:t>
            </a:r>
          </a:p>
          <a:p>
            <a:pPr marL="0" indent="0">
              <a:buNone/>
              <a:defRPr/>
            </a:pPr>
            <a:r>
              <a:rPr lang="zh-CN" altLang="en-US" sz="1350" noProof="1">
                <a:latin typeface="Consolas" panose="020B0609020204030204" pitchFamily="49" charset="0"/>
                <a:ea typeface="+mn-ea"/>
              </a:rPr>
              <a:t>                       global_variable = 0</a:t>
            </a:r>
          </a:p>
          <a:p>
            <a:pPr marL="0" indent="0">
              <a:buNone/>
              <a:defRPr/>
            </a:pPr>
            <a:endParaRPr lang="zh-CN" altLang="en-US" sz="1350" noProof="1">
              <a:latin typeface="Consolas" panose="020B0609020204030204" pitchFamily="49" charset="0"/>
              <a:ea typeface="+mn-ea"/>
            </a:endParaRPr>
          </a:p>
          <a:p>
            <a:pPr>
              <a:buClr>
                <a:srgbClr val="FF0000"/>
              </a:buClr>
              <a:buFont typeface="Wingdings" panose="05000000000000000000" charset="0"/>
              <a:buChar char="n"/>
              <a:defRPr/>
            </a:pPr>
            <a:r>
              <a:rPr lang="zh-CN" altLang="en-US" sz="1800" noProof="1">
                <a:latin typeface="+mn-lt"/>
                <a:ea typeface="+mn-ea"/>
              </a:rPr>
              <a:t>而在模块B.py中包含以下用来设置全局变量的语句：</a:t>
            </a:r>
          </a:p>
          <a:p>
            <a:pPr marL="0" indent="0">
              <a:buNone/>
              <a:defRPr/>
            </a:pPr>
            <a:r>
              <a:rPr lang="zh-CN" altLang="en-US" sz="1350" noProof="1">
                <a:latin typeface="Consolas" panose="020B0609020204030204" pitchFamily="49" charset="0"/>
                <a:ea typeface="+mn-ea"/>
              </a:rPr>
              <a:t>                       import A</a:t>
            </a:r>
          </a:p>
          <a:p>
            <a:pPr marL="0" indent="0">
              <a:buNone/>
              <a:defRPr/>
            </a:pPr>
            <a:r>
              <a:rPr lang="zh-CN" altLang="en-US" sz="1350" noProof="1">
                <a:latin typeface="Consolas" panose="020B0609020204030204" pitchFamily="49" charset="0"/>
                <a:ea typeface="+mn-ea"/>
              </a:rPr>
              <a:t>                       A.global_variable = 1</a:t>
            </a:r>
          </a:p>
          <a:p>
            <a:pPr marL="0" indent="0">
              <a:buNone/>
              <a:defRPr/>
            </a:pPr>
            <a:endParaRPr lang="zh-CN" altLang="en-US" sz="1350" noProof="1">
              <a:latin typeface="Consolas" panose="020B0609020204030204" pitchFamily="49" charset="0"/>
              <a:ea typeface="+mn-ea"/>
            </a:endParaRPr>
          </a:p>
          <a:p>
            <a:pPr>
              <a:buClr>
                <a:srgbClr val="FF0000"/>
              </a:buClr>
              <a:buFont typeface="Wingdings" panose="05000000000000000000" charset="0"/>
              <a:buChar char="n"/>
              <a:defRPr/>
            </a:pPr>
            <a:r>
              <a:rPr lang="zh-CN" altLang="en-US" sz="1800" noProof="1">
                <a:latin typeface="+mn-lt"/>
                <a:ea typeface="+mn-ea"/>
              </a:rPr>
              <a:t>在模块C.py中有以下语句来访问全局变量的值：</a:t>
            </a:r>
          </a:p>
          <a:p>
            <a:pPr marL="0" indent="0">
              <a:buNone/>
              <a:defRPr/>
            </a:pPr>
            <a:r>
              <a:rPr lang="zh-CN" altLang="en-US" sz="1350" noProof="1">
                <a:latin typeface="Consolas" panose="020B0609020204030204" pitchFamily="49" charset="0"/>
                <a:ea typeface="+mn-ea"/>
              </a:rPr>
              <a:t>                       import A</a:t>
            </a:r>
          </a:p>
          <a:p>
            <a:pPr marL="0" indent="0">
              <a:buNone/>
              <a:defRPr/>
            </a:pPr>
            <a:r>
              <a:rPr lang="zh-CN" altLang="en-US" sz="1350" noProof="1">
                <a:latin typeface="Consolas" panose="020B0609020204030204" pitchFamily="49" charset="0"/>
                <a:ea typeface="+mn-ea"/>
              </a:rPr>
              <a:t>                       print(A.global_variable)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34</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11" name="Content Placeholder 2"/>
          <p:cNvSpPr txBox="1">
            <a:spLocks/>
          </p:cNvSpPr>
          <p:nvPr/>
        </p:nvSpPr>
        <p:spPr bwMode="auto">
          <a:xfrm>
            <a:off x="695808" y="4725144"/>
            <a:ext cx="8229600" cy="129407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buClr>
                <a:srgbClr val="FF0000"/>
              </a:buClr>
              <a:buFont typeface="Wingdings" panose="05000000000000000000" pitchFamily="2" charset="2"/>
              <a:buChar char="n"/>
            </a:pPr>
            <a:r>
              <a:rPr lang="en-US" altLang="en-US" sz="1800" dirty="0"/>
              <a:t>除了局部变量和全局变量，Python还支持使用nonlocal关键字定义一种介于二者之间的变量。</a:t>
            </a:r>
            <a:r>
              <a:rPr lang="en-US" altLang="en-US" sz="1800" dirty="0">
                <a:solidFill>
                  <a:srgbClr val="FF0000"/>
                </a:solidFill>
              </a:rPr>
              <a:t>关键字nonlocal声明的变量会引用距离最近的非全局作用域的变量</a:t>
            </a:r>
            <a:r>
              <a:rPr lang="en-US" altLang="en-US" sz="1800" dirty="0"/>
              <a:t>，</a:t>
            </a:r>
            <a:r>
              <a:rPr lang="en-US" altLang="en-US" sz="1800" dirty="0">
                <a:solidFill>
                  <a:srgbClr val="FF0000"/>
                </a:solidFill>
              </a:rPr>
              <a:t>要求声明的变量已经存在</a:t>
            </a:r>
            <a:r>
              <a:rPr lang="en-US" altLang="en-US" sz="1800" dirty="0"/>
              <a:t>，关键字</a:t>
            </a:r>
            <a:r>
              <a:rPr lang="en-US" altLang="en-US" sz="1800" dirty="0">
                <a:solidFill>
                  <a:srgbClr val="FF0000"/>
                </a:solidFill>
              </a:rPr>
              <a:t>nonlocal不会创建新变量</a:t>
            </a:r>
            <a:r>
              <a:rPr lang="en-US" altLang="en-US" sz="1800" dirty="0"/>
              <a:t>。</a:t>
            </a:r>
          </a:p>
        </p:txBody>
      </p:sp>
    </p:spTree>
    <p:extLst>
      <p:ext uri="{BB962C8B-B14F-4D97-AF65-F5344CB8AC3E}">
        <p14:creationId xmlns:p14="http://schemas.microsoft.com/office/powerpoint/2010/main" val="218990455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2"/>
          <p:cNvSpPr>
            <a:spLocks noGrp="1"/>
          </p:cNvSpPr>
          <p:nvPr>
            <p:ph idx="1"/>
          </p:nvPr>
        </p:nvSpPr>
        <p:spPr>
          <a:xfrm>
            <a:off x="1763688" y="1483402"/>
            <a:ext cx="7325995" cy="3394075"/>
          </a:xfrm>
        </p:spPr>
        <p:txBody>
          <a:bodyPr vert="horz" wrap="square" lIns="68591" tIns="34295" rIns="68591" bIns="34295" numCol="1" anchor="t" anchorCtr="0" compatLnSpc="1">
            <a:prstTxWarp prst="textNoShape">
              <a:avLst/>
            </a:prstTxWarp>
          </a:bodyPr>
          <a:lstStyle/>
          <a:p>
            <a:pPr marL="0" indent="0">
              <a:spcBef>
                <a:spcPts val="0"/>
              </a:spcBef>
              <a:buNone/>
            </a:pP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scope_test():</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do_local():</a:t>
            </a:r>
          </a:p>
          <a:p>
            <a:pPr marL="0" indent="0">
              <a:spcBef>
                <a:spcPts val="0"/>
              </a:spcBef>
              <a:buNone/>
            </a:pPr>
            <a:r>
              <a:rPr lang="en-US" altLang="en-US" sz="1400" dirty="0">
                <a:latin typeface="Consolas" panose="020B0609020204030204" pitchFamily="49" charset="0"/>
              </a:rPr>
              <a:t>        spam = "我是局部变量"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do_nonlocal():</a:t>
            </a:r>
          </a:p>
          <a:p>
            <a:pPr marL="0" indent="0">
              <a:spcBef>
                <a:spcPts val="0"/>
              </a:spcBef>
              <a:buNone/>
            </a:pPr>
            <a:r>
              <a:rPr lang="en-US" altLang="en-US" sz="1400" dirty="0">
                <a:latin typeface="Consolas" panose="020B0609020204030204" pitchFamily="49" charset="0"/>
              </a:rPr>
              <a:t>        </a:t>
            </a:r>
            <a:r>
              <a:rPr lang="en-US" altLang="en-US" sz="1400" dirty="0">
                <a:solidFill>
                  <a:schemeClr val="accent6">
                    <a:lumMod val="75000"/>
                  </a:schemeClr>
                </a:solidFill>
                <a:latin typeface="Consolas" panose="020B0609020204030204" pitchFamily="49" charset="0"/>
              </a:rPr>
              <a:t>nonlocal</a:t>
            </a:r>
            <a:r>
              <a:rPr lang="en-US" altLang="en-US" sz="1400" dirty="0">
                <a:latin typeface="Consolas" panose="020B0609020204030204" pitchFamily="49" charset="0"/>
              </a:rPr>
              <a:t> spam           </a:t>
            </a:r>
            <a:r>
              <a:rPr lang="en-US" altLang="en-US" sz="1400" dirty="0">
                <a:solidFill>
                  <a:srgbClr val="0000FF"/>
                </a:solidFill>
                <a:latin typeface="Consolas" panose="020B0609020204030204" pitchFamily="49" charset="0"/>
              </a:rPr>
              <a:t>#这时要求spam必须是已存在的变量</a:t>
            </a:r>
          </a:p>
          <a:p>
            <a:pPr marL="0" indent="0">
              <a:spcBef>
                <a:spcPts val="0"/>
              </a:spcBef>
              <a:buNone/>
            </a:pPr>
            <a:r>
              <a:rPr lang="en-US" altLang="en-US" sz="1400" dirty="0">
                <a:latin typeface="Consolas" panose="020B0609020204030204" pitchFamily="49" charset="0"/>
              </a:rPr>
              <a:t>        spam = "我不是局部变量，也不是全局变量"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do_global():</a:t>
            </a:r>
          </a:p>
          <a:p>
            <a:pPr marL="0" indent="0">
              <a:spcBef>
                <a:spcPts val="0"/>
              </a:spcBef>
              <a:buNone/>
            </a:pPr>
            <a:r>
              <a:rPr lang="en-US" altLang="en-US" sz="1400" dirty="0">
                <a:latin typeface="Consolas" panose="020B0609020204030204" pitchFamily="49" charset="0"/>
              </a:rPr>
              <a:t>        </a:t>
            </a:r>
            <a:r>
              <a:rPr lang="en-US" altLang="en-US" sz="1400" dirty="0">
                <a:solidFill>
                  <a:schemeClr val="accent6">
                    <a:lumMod val="75000"/>
                  </a:schemeClr>
                </a:solidFill>
                <a:latin typeface="Consolas" panose="020B0609020204030204" pitchFamily="49" charset="0"/>
              </a:rPr>
              <a:t>global</a:t>
            </a:r>
            <a:r>
              <a:rPr lang="en-US" altLang="en-US" sz="1400" dirty="0">
                <a:latin typeface="Consolas" panose="020B0609020204030204" pitchFamily="49" charset="0"/>
              </a:rPr>
              <a:t> spam             </a:t>
            </a:r>
            <a:r>
              <a:rPr lang="en-US" altLang="en-US" sz="1400" dirty="0">
                <a:solidFill>
                  <a:srgbClr val="0000FF"/>
                </a:solidFill>
                <a:latin typeface="Consolas" panose="020B0609020204030204" pitchFamily="49" charset="0"/>
              </a:rPr>
              <a:t>#如果全局作用域内没有spam，就自动新建一个</a:t>
            </a:r>
          </a:p>
          <a:p>
            <a:pPr marL="0" indent="0">
              <a:spcBef>
                <a:spcPts val="0"/>
              </a:spcBef>
              <a:buNone/>
            </a:pPr>
            <a:r>
              <a:rPr lang="en-US" altLang="en-US" sz="1400" dirty="0">
                <a:latin typeface="Consolas" panose="020B0609020204030204" pitchFamily="49" charset="0"/>
              </a:rPr>
              <a:t>        spam = "我是全局变量"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spam = "原来的值"</a:t>
            </a:r>
          </a:p>
          <a:p>
            <a:pPr marL="0" indent="0">
              <a:spcBef>
                <a:spcPts val="0"/>
              </a:spcBef>
              <a:buNone/>
            </a:pPr>
            <a:r>
              <a:rPr lang="en-US" altLang="en-US" sz="1400" dirty="0">
                <a:latin typeface="Consolas" panose="020B0609020204030204" pitchFamily="49" charset="0"/>
              </a:rPr>
              <a:t>    do_local()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("局部变量赋值后：", spam)</a:t>
            </a:r>
          </a:p>
          <a:p>
            <a:pPr marL="0" indent="0">
              <a:spcBef>
                <a:spcPts val="0"/>
              </a:spcBef>
              <a:buNone/>
            </a:pPr>
            <a:r>
              <a:rPr lang="en-US" altLang="en-US" sz="1400" dirty="0">
                <a:latin typeface="Consolas" panose="020B0609020204030204" pitchFamily="49" charset="0"/>
              </a:rPr>
              <a:t>    do_nonlocal()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("nonlocal变量赋值后：", spam)</a:t>
            </a:r>
          </a:p>
          <a:p>
            <a:pPr marL="0" indent="0">
              <a:spcBef>
                <a:spcPts val="0"/>
              </a:spcBef>
              <a:buNone/>
            </a:pPr>
            <a:r>
              <a:rPr lang="en-US" altLang="en-US" sz="1400" dirty="0">
                <a:latin typeface="Consolas" panose="020B0609020204030204" pitchFamily="49" charset="0"/>
              </a:rPr>
              <a:t>    do_global()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("全局变量赋值后：", spam)</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scope_test()</a:t>
            </a:r>
          </a:p>
          <a:p>
            <a:pPr marL="0" indent="0">
              <a:spcBef>
                <a:spcPts val="0"/>
              </a:spcBef>
              <a:buNone/>
            </a:pP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("全局变量：", spam)</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35</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pic>
        <p:nvPicPr>
          <p:cNvPr id="4" name="图片 3">
            <a:extLst>
              <a:ext uri="{FF2B5EF4-FFF2-40B4-BE49-F238E27FC236}">
                <a16:creationId xmlns:a16="http://schemas.microsoft.com/office/drawing/2014/main" id="{E757344D-87E8-4876-8E32-0840B77E0CD9}"/>
              </a:ext>
            </a:extLst>
          </p:cNvPr>
          <p:cNvPicPr>
            <a:picLocks noChangeAspect="1"/>
          </p:cNvPicPr>
          <p:nvPr/>
        </p:nvPicPr>
        <p:blipFill>
          <a:blip r:embed="rId3"/>
          <a:stretch>
            <a:fillRect/>
          </a:stretch>
        </p:blipFill>
        <p:spPr>
          <a:xfrm>
            <a:off x="3563888" y="993851"/>
            <a:ext cx="5367539" cy="5297435"/>
          </a:xfrm>
          <a:prstGeom prst="rect">
            <a:avLst/>
          </a:prstGeom>
        </p:spPr>
      </p:pic>
    </p:spTree>
    <p:extLst>
      <p:ext uri="{BB962C8B-B14F-4D97-AF65-F5344CB8AC3E}">
        <p14:creationId xmlns:p14="http://schemas.microsoft.com/office/powerpoint/2010/main" val="163396790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9427" y="1379525"/>
            <a:ext cx="8224181" cy="3395980"/>
          </a:xfrm>
        </p:spPr>
        <p:txBody>
          <a:bodyPr vert="horz" wrap="square" lIns="68591" tIns="34295" rIns="68591" bIns="34295" numCol="1" anchor="t" anchorCtr="0" compatLnSpc="1">
            <a:prstTxWarp prst="textNoShape">
              <a:avLst/>
            </a:prstTxWarp>
          </a:bodyPr>
          <a:lstStyle/>
          <a:p>
            <a:pPr indent="-306705">
              <a:spcBef>
                <a:spcPts val="0"/>
              </a:spcBef>
              <a:buClr>
                <a:srgbClr val="FF0000"/>
              </a:buClr>
              <a:buFont typeface="Wingdings" panose="05000000000000000000" pitchFamily="2" charset="2"/>
              <a:buChar char="n"/>
              <a:defRPr/>
            </a:pPr>
            <a:r>
              <a:rPr lang="zh-CN" altLang="en-US" sz="1600" noProof="1">
                <a:latin typeface="+mn-lt"/>
                <a:ea typeface="+mn-ea"/>
              </a:rPr>
              <a:t>变量访问时的</a:t>
            </a:r>
            <a:r>
              <a:rPr lang="en-US" altLang="zh-CN" sz="1600" noProof="1">
                <a:latin typeface="+mn-lt"/>
                <a:ea typeface="+mn-ea"/>
              </a:rPr>
              <a:t>LEGB</a:t>
            </a:r>
            <a:r>
              <a:rPr lang="zh-CN" altLang="en-US" sz="1600" noProof="1">
                <a:latin typeface="+mn-lt"/>
                <a:ea typeface="+mn-ea"/>
              </a:rPr>
              <a:t>顺序：</a:t>
            </a:r>
            <a:r>
              <a:rPr lang="zh-CN" altLang="en-US" sz="1600" noProof="1">
                <a:solidFill>
                  <a:srgbClr val="FF0000"/>
                </a:solidFill>
                <a:latin typeface="+mn-lt"/>
                <a:ea typeface="+mn-ea"/>
              </a:rPr>
              <a:t>Local ==&gt; Enclosing ==&gt; Global ==&gt; Builtin</a:t>
            </a:r>
            <a:endParaRPr lang="en-US" altLang="zh-CN" sz="1600" noProof="1">
              <a:solidFill>
                <a:srgbClr val="FF0000"/>
              </a:solidFill>
              <a:latin typeface="+mn-lt"/>
              <a:ea typeface="+mn-ea"/>
            </a:endParaRPr>
          </a:p>
          <a:p>
            <a:pPr indent="-306705">
              <a:spcBef>
                <a:spcPts val="0"/>
              </a:spcBef>
              <a:buClr>
                <a:srgbClr val="FF0000"/>
              </a:buClr>
              <a:buFont typeface="Arial" panose="020B0604020202020204" pitchFamily="34" charset="0"/>
              <a:buChar char="•"/>
              <a:defRPr/>
            </a:pPr>
            <a:r>
              <a:rPr lang="zh-CN" altLang="en-US" sz="1600" b="1" dirty="0"/>
              <a:t>函数内部</a:t>
            </a:r>
            <a:r>
              <a:rPr lang="zh-CN" altLang="en-US" sz="1600" b="1" noProof="1"/>
              <a:t>==&gt;函数内部与嵌入函数之间 ==&gt;</a:t>
            </a:r>
            <a:r>
              <a:rPr lang="zh-CN" altLang="en-US" sz="1600" b="1" dirty="0"/>
              <a:t>全局</a:t>
            </a:r>
            <a:r>
              <a:rPr lang="zh-CN" altLang="en-US" sz="1600" b="1" noProof="1"/>
              <a:t>==&gt;</a:t>
            </a:r>
            <a:r>
              <a:rPr lang="zh-CN" altLang="en-US" sz="1600" b="1" dirty="0"/>
              <a:t>内置作用域</a:t>
            </a:r>
            <a:endParaRPr lang="zh-CN" altLang="en-US" sz="1600" b="1" noProof="1">
              <a:latin typeface="+mn-lt"/>
              <a:ea typeface="+mn-ea"/>
            </a:endParaRPr>
          </a:p>
          <a:p>
            <a:pPr marL="0" indent="0">
              <a:spcBef>
                <a:spcPts val="0"/>
              </a:spcBef>
              <a:buNone/>
              <a:defRPr/>
            </a:pPr>
            <a:endParaRPr lang="en-US" altLang="zh-CN" sz="1100" noProof="1">
              <a:latin typeface="Consolas" panose="020B0609020204030204" pitchFamily="49" charset="0"/>
              <a:ea typeface="+mn-ea"/>
            </a:endParaRPr>
          </a:p>
          <a:p>
            <a:pPr marL="0" indent="0">
              <a:spcBef>
                <a:spcPts val="0"/>
              </a:spcBef>
              <a:buNone/>
              <a:defRPr/>
            </a:pPr>
            <a:r>
              <a:rPr lang="zh-CN" altLang="en-US" sz="1100" b="1" noProof="1">
                <a:latin typeface="Consolas" panose="020B0609020204030204" pitchFamily="49" charset="0"/>
                <a:ea typeface="+mn-ea"/>
              </a:rPr>
              <a:t>x = 3</a:t>
            </a:r>
          </a:p>
          <a:p>
            <a:pPr marL="0" indent="0">
              <a:spcBef>
                <a:spcPts val="0"/>
              </a:spcBef>
              <a:buNone/>
              <a:defRPr/>
            </a:pPr>
            <a:r>
              <a:rPr lang="zh-CN" altLang="en-US" sz="1100" b="1" noProof="1">
                <a:solidFill>
                  <a:srgbClr val="0000FF"/>
                </a:solidFill>
                <a:latin typeface="Consolas" panose="020B0609020204030204" pitchFamily="49" charset="0"/>
                <a:ea typeface="+mn-ea"/>
              </a:rPr>
              <a:t>def</a:t>
            </a:r>
            <a:r>
              <a:rPr lang="zh-CN" altLang="en-US" sz="1100" b="1" noProof="1">
                <a:latin typeface="Consolas" panose="020B0609020204030204" pitchFamily="49" charset="0"/>
                <a:ea typeface="+mn-ea"/>
              </a:rPr>
              <a:t> outer():</a:t>
            </a:r>
          </a:p>
          <a:p>
            <a:pPr marL="0" indent="0">
              <a:spcBef>
                <a:spcPts val="0"/>
              </a:spcBef>
              <a:buNone/>
              <a:defRPr/>
            </a:pPr>
            <a:r>
              <a:rPr lang="zh-CN" altLang="en-US" sz="1100" b="1" noProof="1">
                <a:latin typeface="Consolas" panose="020B0609020204030204" pitchFamily="49" charset="0"/>
                <a:ea typeface="+mn-ea"/>
              </a:rPr>
              <a:t>    y = 5</a:t>
            </a:r>
          </a:p>
          <a:p>
            <a:pPr marL="0" indent="0">
              <a:spcBef>
                <a:spcPts val="0"/>
              </a:spcBef>
              <a:buNone/>
              <a:defRPr/>
            </a:pPr>
            <a:endParaRPr lang="zh-CN" altLang="en-US" sz="1100" b="1" noProof="1">
              <a:latin typeface="Consolas" panose="020B0609020204030204" pitchFamily="49" charset="0"/>
              <a:ea typeface="+mn-ea"/>
            </a:endParaRPr>
          </a:p>
          <a:p>
            <a:pPr marL="0" indent="0">
              <a:spcBef>
                <a:spcPts val="0"/>
              </a:spcBef>
              <a:buNone/>
              <a:defRPr/>
            </a:pPr>
            <a:r>
              <a:rPr lang="zh-CN" altLang="en-US" sz="1100" b="1" noProof="1">
                <a:solidFill>
                  <a:srgbClr val="0000FF"/>
                </a:solidFill>
                <a:latin typeface="Consolas" panose="020B0609020204030204" pitchFamily="49" charset="0"/>
                <a:ea typeface="+mn-ea"/>
              </a:rPr>
              <a:t>    def</a:t>
            </a:r>
            <a:r>
              <a:rPr lang="zh-CN" altLang="en-US" sz="1100" b="1" noProof="1">
                <a:latin typeface="Consolas" panose="020B0609020204030204" pitchFamily="49" charset="0"/>
                <a:ea typeface="+mn-ea"/>
              </a:rPr>
              <a:t> map():</a:t>
            </a:r>
          </a:p>
          <a:p>
            <a:pPr marL="0" indent="0">
              <a:spcBef>
                <a:spcPts val="0"/>
              </a:spcBef>
              <a:buNone/>
              <a:defRPr/>
            </a:pPr>
            <a:r>
              <a:rPr lang="zh-CN" altLang="en-US" sz="1100" b="1" noProof="1">
                <a:latin typeface="Consolas" panose="020B0609020204030204" pitchFamily="49" charset="0"/>
                <a:ea typeface="+mn-ea"/>
              </a:rPr>
              <a:t>        return '我是假的map()函数'</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r>
              <a:rPr lang="zh-CN" altLang="en-US" sz="1100" b="1" noProof="1">
                <a:latin typeface="Consolas" panose="020B0609020204030204" pitchFamily="49" charset="0"/>
                <a:ea typeface="+mn-ea"/>
              </a:rPr>
              <a:t>    </a:t>
            </a:r>
            <a:r>
              <a:rPr lang="zh-CN" altLang="en-US" sz="1100" b="1" noProof="1">
                <a:solidFill>
                  <a:srgbClr val="0000FF"/>
                </a:solidFill>
                <a:latin typeface="Consolas" panose="020B0609020204030204" pitchFamily="49" charset="0"/>
                <a:ea typeface="+mn-ea"/>
              </a:rPr>
              <a:t>def</a:t>
            </a:r>
            <a:r>
              <a:rPr lang="zh-CN" altLang="en-US" sz="1100" b="1" noProof="1">
                <a:latin typeface="Consolas" panose="020B0609020204030204" pitchFamily="49" charset="0"/>
                <a:ea typeface="+mn-ea"/>
              </a:rPr>
              <a:t> inner():</a:t>
            </a:r>
          </a:p>
          <a:p>
            <a:pPr marL="0" indent="0">
              <a:spcBef>
                <a:spcPts val="0"/>
              </a:spcBef>
              <a:buNone/>
              <a:defRPr/>
            </a:pPr>
            <a:r>
              <a:rPr lang="zh-CN" altLang="en-US" sz="1100" b="1" noProof="1">
                <a:latin typeface="Consolas" panose="020B0609020204030204" pitchFamily="49" charset="0"/>
                <a:ea typeface="+mn-ea"/>
              </a:rPr>
              <a:t>        x = 7</a:t>
            </a:r>
          </a:p>
          <a:p>
            <a:pPr marL="0" indent="0">
              <a:spcBef>
                <a:spcPts val="0"/>
              </a:spcBef>
              <a:buNone/>
              <a:defRPr/>
            </a:pPr>
            <a:r>
              <a:rPr lang="zh-CN" altLang="en-US" sz="1100" b="1" noProof="1">
                <a:latin typeface="Consolas" panose="020B0609020204030204" pitchFamily="49" charset="0"/>
                <a:ea typeface="+mn-ea"/>
              </a:rPr>
              <a:t>        y = 9</a:t>
            </a:r>
          </a:p>
          <a:p>
            <a:pPr marL="0" indent="0">
              <a:spcBef>
                <a:spcPts val="0"/>
              </a:spcBef>
              <a:buNone/>
              <a:defRPr/>
            </a:pPr>
            <a:r>
              <a:rPr lang="zh-CN" altLang="en-US" sz="1100" b="1" noProof="1">
                <a:latin typeface="Consolas" panose="020B0609020204030204" pitchFamily="49" charset="0"/>
                <a:ea typeface="+mn-ea"/>
              </a:rPr>
              <a:t>        print('inner:', x, y, max(x,y), map())</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r>
              <a:rPr lang="zh-CN" altLang="en-US" sz="1100" b="1" noProof="1">
                <a:latin typeface="Consolas" panose="020B0609020204030204" pitchFamily="49" charset="0"/>
                <a:ea typeface="+mn-ea"/>
              </a:rPr>
              <a:t>  </a:t>
            </a:r>
            <a:endParaRPr lang="en-US" altLang="zh-CN" sz="1100" b="1" noProof="1">
              <a:latin typeface="Consolas" panose="020B0609020204030204" pitchFamily="49" charset="0"/>
              <a:ea typeface="+mn-ea"/>
            </a:endParaRPr>
          </a:p>
          <a:p>
            <a:pPr marL="0" indent="0">
              <a:spcBef>
                <a:spcPts val="0"/>
              </a:spcBef>
              <a:buNone/>
              <a:defRPr/>
            </a:pPr>
            <a:endParaRPr lang="en-US" altLang="zh-CN" sz="1100" b="1" noProof="1">
              <a:latin typeface="Consolas" panose="020B0609020204030204" pitchFamily="49" charset="0"/>
              <a:ea typeface="+mn-ea"/>
            </a:endParaRPr>
          </a:p>
          <a:p>
            <a:pPr marL="0" indent="0">
              <a:spcBef>
                <a:spcPts val="0"/>
              </a:spcBef>
              <a:buNone/>
              <a:defRPr/>
            </a:pPr>
            <a:r>
              <a:rPr lang="zh-CN" altLang="en-US" sz="1100" b="1" noProof="1">
                <a:latin typeface="Consolas" panose="020B0609020204030204" pitchFamily="49" charset="0"/>
                <a:ea typeface="+mn-ea"/>
              </a:rPr>
              <a:t>  </a:t>
            </a:r>
            <a:endParaRPr lang="en-US" altLang="zh-CN" sz="1100" b="1" noProof="1">
              <a:latin typeface="Consolas" panose="020B0609020204030204" pitchFamily="49" charset="0"/>
              <a:ea typeface="+mn-ea"/>
            </a:endParaRPr>
          </a:p>
          <a:p>
            <a:pPr marL="0" indent="0">
              <a:spcBef>
                <a:spcPts val="0"/>
              </a:spcBef>
              <a:buNone/>
              <a:defRPr/>
            </a:pPr>
            <a:r>
              <a:rPr lang="zh-CN" altLang="en-US" sz="1100" b="1" noProof="1">
                <a:latin typeface="Consolas" panose="020B0609020204030204" pitchFamily="49" charset="0"/>
                <a:ea typeface="+mn-ea"/>
              </a:rPr>
              <a:t>inner()</a:t>
            </a:r>
          </a:p>
          <a:p>
            <a:pPr marL="0" indent="0">
              <a:spcBef>
                <a:spcPts val="0"/>
              </a:spcBef>
              <a:buNone/>
              <a:defRPr/>
            </a:pPr>
            <a:r>
              <a:rPr lang="zh-CN" altLang="en-US" sz="1100" b="1" noProof="1">
                <a:solidFill>
                  <a:srgbClr val="0000FF"/>
                </a:solidFill>
                <a:latin typeface="Consolas" panose="020B0609020204030204" pitchFamily="49" charset="0"/>
                <a:ea typeface="+mn-ea"/>
              </a:rPr>
              <a:t>print</a:t>
            </a:r>
            <a:r>
              <a:rPr lang="zh-CN" altLang="en-US" sz="1100" b="1" noProof="1">
                <a:latin typeface="Consolas" panose="020B0609020204030204" pitchFamily="49" charset="0"/>
                <a:ea typeface="+mn-ea"/>
              </a:rPr>
              <a:t>('outer:', x, y, max(x,y), map())</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endParaRPr lang="en-US" altLang="zh-CN" sz="1050" b="1" noProof="1">
              <a:latin typeface="Consolas" panose="020B0609020204030204" pitchFamily="49" charset="0"/>
              <a:ea typeface="+mn-ea"/>
            </a:endParaRPr>
          </a:p>
          <a:p>
            <a:pPr marL="0" indent="0">
              <a:spcBef>
                <a:spcPts val="0"/>
              </a:spcBef>
              <a:buNone/>
              <a:defRPr/>
            </a:pPr>
            <a:endParaRPr lang="en-US" altLang="zh-CN" sz="1050" b="1" noProof="1">
              <a:latin typeface="Consolas" panose="020B0609020204030204" pitchFamily="49" charset="0"/>
              <a:ea typeface="+mn-ea"/>
            </a:endParaRPr>
          </a:p>
          <a:p>
            <a:pPr marL="0" indent="0">
              <a:spcBef>
                <a:spcPts val="0"/>
              </a:spcBef>
              <a:buNone/>
              <a:defRPr/>
            </a:pPr>
            <a:endParaRPr lang="en-US" altLang="zh-CN" sz="1050" b="1" noProof="1">
              <a:latin typeface="Consolas" panose="020B0609020204030204" pitchFamily="49" charset="0"/>
              <a:ea typeface="+mn-ea"/>
            </a:endParaRPr>
          </a:p>
          <a:p>
            <a:pPr marL="0" indent="0">
              <a:spcBef>
                <a:spcPts val="0"/>
              </a:spcBef>
              <a:buNone/>
              <a:defRPr/>
            </a:pPr>
            <a:r>
              <a:rPr lang="zh-CN" altLang="en-US" sz="1050" b="1" noProof="1">
                <a:latin typeface="Consolas" panose="020B0609020204030204" pitchFamily="49" charset="0"/>
                <a:ea typeface="+mn-ea"/>
              </a:rPr>
              <a:t>outer()</a:t>
            </a:r>
          </a:p>
          <a:p>
            <a:pPr marL="0" indent="0">
              <a:spcBef>
                <a:spcPts val="0"/>
              </a:spcBef>
              <a:buNone/>
              <a:defRPr/>
            </a:pPr>
            <a:r>
              <a:rPr lang="zh-CN" altLang="en-US" sz="1050" b="1" noProof="1">
                <a:solidFill>
                  <a:srgbClr val="0000FF"/>
                </a:solidFill>
                <a:latin typeface="Consolas" panose="020B0609020204030204" pitchFamily="49" charset="0"/>
                <a:ea typeface="+mn-ea"/>
              </a:rPr>
              <a:t>print</a:t>
            </a:r>
            <a:r>
              <a:rPr lang="zh-CN" altLang="en-US" sz="1050" b="1" noProof="1">
                <a:latin typeface="Consolas" panose="020B0609020204030204" pitchFamily="49" charset="0"/>
                <a:ea typeface="+mn-ea"/>
              </a:rPr>
              <a:t>('outside:', x, y, max(x,y))</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36</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251520" y="904730"/>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4" name="矩形 3"/>
          <p:cNvSpPr/>
          <p:nvPr/>
        </p:nvSpPr>
        <p:spPr>
          <a:xfrm>
            <a:off x="4139952" y="3077515"/>
            <a:ext cx="4824536" cy="938719"/>
          </a:xfrm>
          <a:prstGeom prst="rect">
            <a:avLst/>
          </a:prstGeom>
          <a:ln>
            <a:solidFill>
              <a:srgbClr val="FF0000"/>
            </a:solidFill>
          </a:ln>
        </p:spPr>
        <p:txBody>
          <a:bodyPr wrap="square">
            <a:spAutoFit/>
          </a:bodyPr>
          <a:lstStyle/>
          <a:p>
            <a:pPr marL="0" indent="0">
              <a:spcBef>
                <a:spcPts val="0"/>
              </a:spcBef>
              <a:buNone/>
              <a:defRPr/>
            </a:pPr>
            <a:r>
              <a:rPr lang="zh-CN" altLang="en-US" sz="1100" noProof="1">
                <a:solidFill>
                  <a:srgbClr val="0000FF"/>
                </a:solidFill>
                <a:latin typeface="Consolas" panose="020B0609020204030204" pitchFamily="49" charset="0"/>
              </a:rPr>
              <a:t># 最内层的作用域内，局部变量（Local）x,y优先被访问</a:t>
            </a:r>
          </a:p>
          <a:p>
            <a:pPr marL="0" indent="0">
              <a:spcBef>
                <a:spcPts val="0"/>
              </a:spcBef>
              <a:buNone/>
              <a:defRPr/>
            </a:pPr>
            <a:r>
              <a:rPr lang="zh-CN" altLang="en-US" sz="1100" noProof="1">
                <a:solidFill>
                  <a:srgbClr val="0000FF"/>
                </a:solidFill>
                <a:latin typeface="Consolas" panose="020B0609020204030204" pitchFamily="49" charset="0"/>
              </a:rPr>
              <a:t># 在局部作用域、闭包作用域、全局作用域内都不存在函数max，最后在内置作用域（Builtin）内搜索到函数max</a:t>
            </a:r>
          </a:p>
          <a:p>
            <a:pPr marL="0" indent="0">
              <a:spcBef>
                <a:spcPts val="0"/>
              </a:spcBef>
              <a:buNone/>
              <a:defRPr/>
            </a:pPr>
            <a:r>
              <a:rPr lang="zh-CN" altLang="en-US" sz="1100" noProof="1">
                <a:solidFill>
                  <a:srgbClr val="0000FF"/>
                </a:solidFill>
                <a:latin typeface="Consolas" panose="020B0609020204030204" pitchFamily="49" charset="0"/>
              </a:rPr>
              <a:t># 当前作用域中不存在map，但在外层的闭包作用域内搜索到了，并没有调用内置函数map，被拦截了</a:t>
            </a:r>
            <a:endParaRPr lang="zh-CN" altLang="en-US" sz="1100" dirty="0">
              <a:solidFill>
                <a:srgbClr val="0000FF"/>
              </a:solidFill>
            </a:endParaRPr>
          </a:p>
        </p:txBody>
      </p:sp>
      <p:sp>
        <p:nvSpPr>
          <p:cNvPr id="5" name="矩形 4"/>
          <p:cNvSpPr/>
          <p:nvPr/>
        </p:nvSpPr>
        <p:spPr>
          <a:xfrm>
            <a:off x="4139952" y="2536710"/>
            <a:ext cx="4824536" cy="461665"/>
          </a:xfrm>
          <a:prstGeom prst="rect">
            <a:avLst/>
          </a:prstGeom>
          <a:ln>
            <a:solidFill>
              <a:srgbClr val="FF0000"/>
            </a:solidFill>
          </a:ln>
        </p:spPr>
        <p:txBody>
          <a:bodyPr wrap="square">
            <a:spAutoFit/>
          </a:bodyPr>
          <a:lstStyle/>
          <a:p>
            <a:pPr marL="0" indent="0">
              <a:spcBef>
                <a:spcPts val="0"/>
              </a:spcBef>
              <a:buNone/>
              <a:defRPr/>
            </a:pPr>
            <a:r>
              <a:rPr lang="zh-CN" altLang="en-US" sz="1200" noProof="1">
                <a:solidFill>
                  <a:srgbClr val="0000FF"/>
                </a:solidFill>
                <a:latin typeface="Consolas" panose="020B0609020204030204" pitchFamily="49" charset="0"/>
                <a:ea typeface="仿宋" panose="02010609060101010101" pitchFamily="49" charset="-122"/>
              </a:rPr>
              <a:t># 这个自定义函数和内置函数名字相同，会在当前作用域和更内层作用域中影响内置函数map()的正常使用</a:t>
            </a:r>
          </a:p>
        </p:txBody>
      </p:sp>
      <p:cxnSp>
        <p:nvCxnSpPr>
          <p:cNvPr id="12" name="直接箭头连接符 11"/>
          <p:cNvCxnSpPr/>
          <p:nvPr/>
        </p:nvCxnSpPr>
        <p:spPr>
          <a:xfrm>
            <a:off x="1979712" y="285293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979712" y="357301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139952" y="4195667"/>
            <a:ext cx="4824536" cy="1107996"/>
          </a:xfrm>
          <a:prstGeom prst="rect">
            <a:avLst/>
          </a:prstGeom>
          <a:ln>
            <a:solidFill>
              <a:srgbClr val="FF0000"/>
            </a:solidFill>
          </a:ln>
        </p:spPr>
        <p:txBody>
          <a:bodyPr wrap="square">
            <a:spAutoFit/>
          </a:bodyPr>
          <a:lstStyle/>
          <a:p>
            <a:pPr>
              <a:spcBef>
                <a:spcPts val="0"/>
              </a:spcBef>
            </a:pPr>
            <a:r>
              <a:rPr lang="zh-CN" altLang="en-US" sz="1100" noProof="1">
                <a:solidFill>
                  <a:srgbClr val="0000FF"/>
                </a:solidFill>
                <a:latin typeface="Consolas" panose="020B0609020204030204" pitchFamily="49" charset="0"/>
              </a:rPr>
              <a:t># 在当前作用域（闭包，Enclosing）内，y可以直接访问</a:t>
            </a:r>
          </a:p>
          <a:p>
            <a:pPr>
              <a:spcBef>
                <a:spcPts val="0"/>
              </a:spcBef>
            </a:pPr>
            <a:r>
              <a:rPr lang="zh-CN" altLang="en-US" sz="1100" noProof="1">
                <a:solidFill>
                  <a:srgbClr val="0000FF"/>
                </a:solidFill>
                <a:latin typeface="Consolas" panose="020B0609020204030204" pitchFamily="49" charset="0"/>
              </a:rPr>
              <a:t># 当在当前作用域内不存在x，继续到全局作用域（Global）去搜索</a:t>
            </a:r>
          </a:p>
          <a:p>
            <a:pPr>
              <a:spcBef>
                <a:spcPts val="0"/>
              </a:spcBef>
            </a:pPr>
            <a:r>
              <a:rPr lang="zh-CN" altLang="en-US" sz="1100" noProof="1">
                <a:solidFill>
                  <a:srgbClr val="0000FF"/>
                </a:solidFill>
                <a:latin typeface="Consolas" panose="020B0609020204030204" pitchFamily="49" charset="0"/>
              </a:rPr>
              <a:t># 当前作用域内不存在函数max，外层全局作用域也不存在，最后在内置作用域（Builtin）内搜索到函数max</a:t>
            </a:r>
          </a:p>
          <a:p>
            <a:pPr>
              <a:spcBef>
                <a:spcPts val="0"/>
              </a:spcBef>
            </a:pPr>
            <a:r>
              <a:rPr lang="zh-CN" altLang="en-US" sz="1100" noProof="1">
                <a:solidFill>
                  <a:srgbClr val="0000FF"/>
                </a:solidFill>
                <a:latin typeface="Consolas" panose="020B0609020204030204" pitchFamily="49" charset="0"/>
              </a:rPr>
              <a:t># 当前作用域中有个map，直接调用了，没有调用内置函数map()，被拦截了</a:t>
            </a:r>
          </a:p>
        </p:txBody>
      </p:sp>
      <p:sp>
        <p:nvSpPr>
          <p:cNvPr id="20" name="矩形 19"/>
          <p:cNvSpPr/>
          <p:nvPr/>
        </p:nvSpPr>
        <p:spPr>
          <a:xfrm>
            <a:off x="4139952" y="5597031"/>
            <a:ext cx="4824536" cy="938719"/>
          </a:xfrm>
          <a:prstGeom prst="rect">
            <a:avLst/>
          </a:prstGeom>
          <a:ln>
            <a:solidFill>
              <a:srgbClr val="FF0000"/>
            </a:solidFill>
          </a:ln>
        </p:spPr>
        <p:txBody>
          <a:bodyPr wrap="square">
            <a:spAutoFit/>
          </a:bodyPr>
          <a:lstStyle/>
          <a:p>
            <a:pPr>
              <a:spcBef>
                <a:spcPts val="0"/>
              </a:spcBef>
            </a:pPr>
            <a:r>
              <a:rPr lang="zh-CN" altLang="en-US" sz="1100" noProof="1">
                <a:solidFill>
                  <a:srgbClr val="0000FF"/>
                </a:solidFill>
                <a:latin typeface="Consolas" panose="020B0609020204030204" pitchFamily="49" charset="0"/>
              </a:rPr>
              <a:t># 当前作用域中有x，可以直接访问，但不存在y</a:t>
            </a:r>
          </a:p>
          <a:p>
            <a:pPr>
              <a:spcBef>
                <a:spcPts val="0"/>
              </a:spcBef>
            </a:pPr>
            <a:r>
              <a:rPr lang="zh-CN" altLang="en-US" sz="1100" noProof="1">
                <a:solidFill>
                  <a:srgbClr val="0000FF"/>
                </a:solidFill>
                <a:latin typeface="Consolas" panose="020B0609020204030204" pitchFamily="49" charset="0"/>
              </a:rPr>
              <a:t># 由于当前处于全局作用域，按Python变量搜索顺序，会继续在内置作用域搜索</a:t>
            </a:r>
          </a:p>
          <a:p>
            <a:pPr>
              <a:spcBef>
                <a:spcPts val="0"/>
              </a:spcBef>
            </a:pPr>
            <a:r>
              <a:rPr lang="en-US" altLang="zh-CN" sz="1100" noProof="1">
                <a:solidFill>
                  <a:srgbClr val="0000FF"/>
                </a:solidFill>
                <a:latin typeface="Consolas" panose="020B0609020204030204" pitchFamily="49" charset="0"/>
              </a:rPr>
              <a:t># </a:t>
            </a:r>
            <a:r>
              <a:rPr lang="zh-CN" altLang="en-US" sz="1100" noProof="1">
                <a:solidFill>
                  <a:srgbClr val="0000FF"/>
                </a:solidFill>
                <a:latin typeface="Consolas" panose="020B0609020204030204" pitchFamily="49" charset="0"/>
              </a:rPr>
              <a:t>不会去搜索Enclosing和Local作用域，但在内置作用域内也不存在y，代码引发异常</a:t>
            </a:r>
          </a:p>
        </p:txBody>
      </p:sp>
      <p:cxnSp>
        <p:nvCxnSpPr>
          <p:cNvPr id="21" name="直接箭头连接符 20"/>
          <p:cNvCxnSpPr/>
          <p:nvPr/>
        </p:nvCxnSpPr>
        <p:spPr>
          <a:xfrm>
            <a:off x="1979712" y="501317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979712" y="5949280"/>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1199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additive="base">
                                        <p:cTn id="91" dur="500" fill="hold"/>
                                        <p:tgtEl>
                                          <p:spTgt spid="5"/>
                                        </p:tgtEl>
                                        <p:attrNameLst>
                                          <p:attrName>ppt_x</p:attrName>
                                        </p:attrNameLst>
                                      </p:cBhvr>
                                      <p:tavLst>
                                        <p:tav tm="0">
                                          <p:val>
                                            <p:strVal val="#ppt_x"/>
                                          </p:val>
                                        </p:tav>
                                        <p:tav tm="100000">
                                          <p:val>
                                            <p:strVal val="#ppt_x"/>
                                          </p:val>
                                        </p:tav>
                                      </p:tavLst>
                                    </p:anim>
                                    <p:anim calcmode="lin" valueType="num">
                                      <p:cBhvr additive="base">
                                        <p:cTn id="92" dur="500" fill="hold"/>
                                        <p:tgtEl>
                                          <p:spTgt spid="5"/>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占位符 46082"/>
          <p:cNvSpPr>
            <a:spLocks noGrp="1"/>
          </p:cNvSpPr>
          <p:nvPr>
            <p:ph idx="1"/>
          </p:nvPr>
        </p:nvSpPr>
        <p:spPr>
          <a:xfrm>
            <a:off x="413098" y="948184"/>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en-US" altLang="zh-CN" sz="2000" dirty="0"/>
              <a:t>lambda</a:t>
            </a:r>
            <a:r>
              <a:rPr lang="zh-CN" altLang="en-US" sz="2000" dirty="0"/>
              <a:t>表达式可以用来声明</a:t>
            </a:r>
            <a:r>
              <a:rPr lang="zh-CN" altLang="en-US" sz="2000" dirty="0">
                <a:solidFill>
                  <a:srgbClr val="FF0000"/>
                </a:solidFill>
              </a:rPr>
              <a:t>匿名函数，</a:t>
            </a:r>
            <a:r>
              <a:rPr lang="zh-CN" altLang="en-US" sz="2000" dirty="0"/>
              <a:t>又称</a:t>
            </a:r>
            <a:r>
              <a:rPr lang="en-US" altLang="zh-CN" sz="2000" b="1" dirty="0"/>
              <a:t>lambda</a:t>
            </a:r>
            <a:r>
              <a:rPr lang="zh-CN" altLang="en-US" sz="2000" b="1" dirty="0"/>
              <a:t>函数</a:t>
            </a:r>
            <a:endParaRPr lang="en-US" altLang="zh-CN" sz="2000" dirty="0"/>
          </a:p>
          <a:p>
            <a:pPr lvl="1">
              <a:spcBef>
                <a:spcPts val="600"/>
              </a:spcBef>
              <a:spcAft>
                <a:spcPts val="0"/>
              </a:spcAft>
              <a:buClr>
                <a:srgbClr val="FF0000"/>
              </a:buClr>
              <a:buSzPct val="90000"/>
              <a:buFont typeface="Arial" panose="020B0604020202020204" pitchFamily="34" charset="0"/>
              <a:buChar char="•"/>
            </a:pPr>
            <a:r>
              <a:rPr lang="zh-CN" altLang="en-US" sz="2000" dirty="0"/>
              <a:t>也就是没有函数名字的临时使用的小函数，尤其适合需要一个函数作为另一个函数参数的场合。也可以定义</a:t>
            </a:r>
            <a:r>
              <a:rPr lang="zh-CN" altLang="en-US" sz="2000" dirty="0">
                <a:solidFill>
                  <a:srgbClr val="FF0000"/>
                </a:solidFill>
              </a:rPr>
              <a:t>具名函数</a:t>
            </a:r>
            <a:r>
              <a:rPr lang="zh-CN" altLang="en-US" sz="2000" dirty="0"/>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37</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5.5 Lambda</a:t>
              </a:r>
              <a:r>
                <a:rPr lang="zh-CN" altLang="en-US" sz="3200" b="1" dirty="0">
                  <a:latin typeface="Times New Roman" pitchFamily="18" charset="0"/>
                  <a:ea typeface="黑体" pitchFamily="49" charset="-122"/>
                </a:rPr>
                <a:t>表达式</a:t>
              </a: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
        <p:nvSpPr>
          <p:cNvPr id="10" name="Rectangle 1">
            <a:extLst>
              <a:ext uri="{FF2B5EF4-FFF2-40B4-BE49-F238E27FC236}">
                <a16:creationId xmlns:a16="http://schemas.microsoft.com/office/drawing/2014/main" id="{9984C398-EE8C-422F-A8A6-10A49D034BA3}"/>
              </a:ext>
            </a:extLst>
          </p:cNvPr>
          <p:cNvSpPr>
            <a:spLocks noChangeArrowheads="1"/>
          </p:cNvSpPr>
          <p:nvPr/>
        </p:nvSpPr>
        <p:spPr bwMode="auto">
          <a:xfrm>
            <a:off x="407418" y="2108088"/>
            <a:ext cx="921702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Clr>
                <a:srgbClr val="FF0000"/>
              </a:buClr>
              <a:buFont typeface="Wingdings" pitchFamily="2" charset="2"/>
              <a:buChar char="n"/>
              <a:defRPr/>
            </a:pPr>
            <a:r>
              <a:rPr lang="zh-CN" altLang="en-US" sz="2000" dirty="0">
                <a:latin typeface="Times New Roman" panose="02020603050405020304" pitchFamily="18" charset="0"/>
                <a:ea typeface="仿宋" panose="02010609060101010101" pitchFamily="49" charset="-122"/>
              </a:rPr>
              <a:t>匿名函数并非没有名字，而是将函数名作为函数结果返回：</a:t>
            </a:r>
          </a:p>
          <a:p>
            <a:pPr lvl="2">
              <a:lnSpc>
                <a:spcPct val="125000"/>
              </a:lnSpc>
              <a:buClr>
                <a:srgbClr val="FF0000"/>
              </a:buClr>
              <a:buFont typeface="Arial" pitchFamily="34" charset="0"/>
              <a:buChar char="•"/>
              <a:defRPr/>
            </a:pPr>
            <a:r>
              <a:rPr lang="en-US" altLang="zh-CN" sz="2000" dirty="0">
                <a:latin typeface="Times New Roman" panose="02020603050405020304" pitchFamily="18" charset="0"/>
                <a:ea typeface="仿宋" panose="02010609060101010101" pitchFamily="49" charset="-122"/>
              </a:rPr>
              <a:t> &lt;</a:t>
            </a:r>
            <a:r>
              <a:rPr lang="zh-CN" altLang="en-US" sz="2000" dirty="0">
                <a:latin typeface="Times New Roman" panose="02020603050405020304" pitchFamily="18" charset="0"/>
                <a:ea typeface="仿宋" panose="02010609060101010101" pitchFamily="49" charset="-122"/>
              </a:rPr>
              <a:t>函数名</a:t>
            </a:r>
            <a:r>
              <a:rPr lang="en-US" altLang="zh-CN" sz="2000" dirty="0">
                <a:latin typeface="Times New Roman" panose="02020603050405020304" pitchFamily="18" charset="0"/>
                <a:ea typeface="仿宋" panose="02010609060101010101" pitchFamily="49" charset="-122"/>
              </a:rPr>
              <a:t>&gt; = </a:t>
            </a:r>
            <a:r>
              <a:rPr lang="en-US" altLang="zh-CN" sz="2000" dirty="0">
                <a:solidFill>
                  <a:srgbClr val="0000FF"/>
                </a:solidFill>
                <a:latin typeface="Times New Roman" panose="02020603050405020304" pitchFamily="18" charset="0"/>
                <a:ea typeface="仿宋" panose="02010609060101010101" pitchFamily="49" charset="-122"/>
              </a:rPr>
              <a:t>lambda</a:t>
            </a:r>
            <a:r>
              <a:rPr lang="en-US" altLang="zh-CN" sz="2000" dirty="0">
                <a:latin typeface="Times New Roman" panose="02020603050405020304" pitchFamily="18" charset="0"/>
                <a:ea typeface="仿宋" panose="02010609060101010101" pitchFamily="49" charset="-122"/>
              </a:rPr>
              <a:t> &lt;</a:t>
            </a:r>
            <a:r>
              <a:rPr lang="zh-CN" altLang="en-US" sz="2000" dirty="0">
                <a:latin typeface="Times New Roman" panose="02020603050405020304" pitchFamily="18" charset="0"/>
                <a:ea typeface="仿宋" panose="02010609060101010101" pitchFamily="49" charset="-122"/>
              </a:rPr>
              <a:t>参数列表</a:t>
            </a:r>
            <a:r>
              <a:rPr lang="en-US" altLang="zh-CN" sz="2000" dirty="0">
                <a:latin typeface="Times New Roman" panose="02020603050405020304" pitchFamily="18" charset="0"/>
                <a:ea typeface="仿宋" panose="02010609060101010101" pitchFamily="49" charset="-122"/>
              </a:rPr>
              <a:t>&gt;: &lt;</a:t>
            </a:r>
            <a:r>
              <a:rPr lang="zh-CN" altLang="en-US" sz="2000" dirty="0">
                <a:latin typeface="Times New Roman" panose="02020603050405020304" pitchFamily="18" charset="0"/>
                <a:ea typeface="仿宋" panose="02010609060101010101" pitchFamily="49" charset="-122"/>
              </a:rPr>
              <a:t>表达式</a:t>
            </a:r>
            <a:r>
              <a:rPr lang="en-US" altLang="zh-CN" sz="2000" dirty="0">
                <a:latin typeface="Times New Roman" panose="02020603050405020304" pitchFamily="18" charset="0"/>
                <a:ea typeface="仿宋" panose="02010609060101010101" pitchFamily="49" charset="-122"/>
              </a:rPr>
              <a:t>&gt;</a:t>
            </a:r>
            <a:endParaRPr lang="zh-CN" altLang="en-US" sz="2000" dirty="0">
              <a:latin typeface="Times New Roman" panose="02020603050405020304" pitchFamily="18" charset="0"/>
              <a:ea typeface="仿宋" panose="02010609060101010101" pitchFamily="49" charset="-122"/>
            </a:endParaRPr>
          </a:p>
          <a:p>
            <a:pPr>
              <a:lnSpc>
                <a:spcPct val="125000"/>
              </a:lnSpc>
              <a:buClr>
                <a:srgbClr val="FF0000"/>
              </a:buClr>
              <a:buFont typeface="Wingdings" pitchFamily="2" charset="2"/>
              <a:buChar char="n"/>
              <a:defRPr/>
            </a:pPr>
            <a:r>
              <a:rPr lang="en-US" altLang="zh-CN" sz="2000" dirty="0">
                <a:latin typeface="Times New Roman" panose="02020603050405020304" pitchFamily="18" charset="0"/>
                <a:ea typeface="仿宋" panose="02010609060101010101" pitchFamily="49" charset="-122"/>
              </a:rPr>
              <a:t> lambda</a:t>
            </a:r>
            <a:r>
              <a:rPr lang="zh-CN" altLang="en-US" sz="2000" dirty="0">
                <a:latin typeface="Times New Roman" panose="02020603050405020304" pitchFamily="18" charset="0"/>
                <a:ea typeface="仿宋" panose="02010609060101010101" pitchFamily="49" charset="-122"/>
              </a:rPr>
              <a:t>函数与正常函数一样，等价于下面形式：</a:t>
            </a:r>
          </a:p>
          <a:p>
            <a:pPr lvl="2">
              <a:lnSpc>
                <a:spcPct val="125000"/>
              </a:lnSpc>
              <a:defRPr/>
            </a:pPr>
            <a:r>
              <a:rPr lang="en-US" altLang="zh-CN" sz="2000" dirty="0">
                <a:solidFill>
                  <a:srgbClr val="0000FF"/>
                </a:solidFill>
                <a:latin typeface="Times New Roman" panose="02020603050405020304" pitchFamily="18" charset="0"/>
                <a:ea typeface="仿宋" panose="02010609060101010101" pitchFamily="49" charset="-122"/>
              </a:rPr>
              <a:t>def </a:t>
            </a:r>
            <a:r>
              <a:rPr lang="en-US" altLang="zh-CN" sz="2000" dirty="0">
                <a:latin typeface="Times New Roman" panose="02020603050405020304" pitchFamily="18" charset="0"/>
                <a:ea typeface="仿宋" panose="02010609060101010101" pitchFamily="49" charset="-122"/>
              </a:rPr>
              <a:t>&lt;</a:t>
            </a:r>
            <a:r>
              <a:rPr lang="zh-CN" altLang="en-US" sz="2000" dirty="0">
                <a:latin typeface="Times New Roman" panose="02020603050405020304" pitchFamily="18" charset="0"/>
                <a:ea typeface="仿宋" panose="02010609060101010101" pitchFamily="49" charset="-122"/>
              </a:rPr>
              <a:t>函数名</a:t>
            </a:r>
            <a:r>
              <a:rPr lang="en-US" altLang="zh-CN" sz="2000" dirty="0">
                <a:latin typeface="Times New Roman" panose="02020603050405020304" pitchFamily="18" charset="0"/>
                <a:ea typeface="仿宋" panose="02010609060101010101" pitchFamily="49" charset="-122"/>
              </a:rPr>
              <a:t>&gt;(&lt;</a:t>
            </a:r>
            <a:r>
              <a:rPr lang="zh-CN" altLang="en-US" sz="2000" dirty="0">
                <a:latin typeface="Times New Roman" panose="02020603050405020304" pitchFamily="18" charset="0"/>
                <a:ea typeface="仿宋" panose="02010609060101010101" pitchFamily="49" charset="-122"/>
              </a:rPr>
              <a:t>参数列表</a:t>
            </a:r>
            <a:r>
              <a:rPr lang="en-US" altLang="zh-CN" sz="2000" dirty="0">
                <a:latin typeface="Times New Roman" panose="02020603050405020304" pitchFamily="18" charset="0"/>
                <a:ea typeface="仿宋" panose="02010609060101010101" pitchFamily="49" charset="-122"/>
              </a:rPr>
              <a:t>&gt;)</a:t>
            </a:r>
            <a:r>
              <a:rPr lang="en-US" altLang="zh-CN" sz="2000" dirty="0">
                <a:solidFill>
                  <a:srgbClr val="0000FF"/>
                </a:solidFill>
                <a:latin typeface="Times New Roman" panose="02020603050405020304" pitchFamily="18" charset="0"/>
                <a:ea typeface="仿宋" panose="02010609060101010101" pitchFamily="49" charset="-122"/>
              </a:rPr>
              <a:t>:</a:t>
            </a:r>
          </a:p>
          <a:p>
            <a:pPr lvl="2">
              <a:lnSpc>
                <a:spcPct val="125000"/>
              </a:lnSpc>
              <a:defRPr/>
            </a:pPr>
            <a:r>
              <a:rPr lang="en-US" altLang="zh-CN" sz="2000" dirty="0">
                <a:solidFill>
                  <a:srgbClr val="FF0000"/>
                </a:solidFill>
                <a:latin typeface="Times New Roman" panose="02020603050405020304" pitchFamily="18" charset="0"/>
                <a:ea typeface="仿宋" panose="02010609060101010101" pitchFamily="49" charset="-122"/>
              </a:rPr>
              <a:t>     </a:t>
            </a:r>
            <a:r>
              <a:rPr lang="en-US" altLang="zh-CN" sz="2000" dirty="0">
                <a:solidFill>
                  <a:srgbClr val="0000FF"/>
                </a:solidFill>
                <a:latin typeface="Times New Roman" panose="02020603050405020304" pitchFamily="18" charset="0"/>
                <a:ea typeface="仿宋" panose="02010609060101010101" pitchFamily="49" charset="-122"/>
              </a:rPr>
              <a:t>return</a:t>
            </a:r>
            <a:r>
              <a:rPr lang="en-US" altLang="zh-CN" sz="2000" dirty="0">
                <a:solidFill>
                  <a:srgbClr val="FF0000"/>
                </a:solidFill>
                <a:latin typeface="Times New Roman" panose="02020603050405020304" pitchFamily="18" charset="0"/>
                <a:ea typeface="仿宋" panose="02010609060101010101" pitchFamily="49" charset="-122"/>
              </a:rPr>
              <a:t> </a:t>
            </a:r>
            <a:r>
              <a:rPr lang="en-US" altLang="zh-CN" sz="2000" dirty="0">
                <a:latin typeface="Times New Roman" panose="02020603050405020304" pitchFamily="18" charset="0"/>
                <a:ea typeface="仿宋" panose="02010609060101010101" pitchFamily="49" charset="-122"/>
              </a:rPr>
              <a:t>&lt;</a:t>
            </a:r>
            <a:r>
              <a:rPr lang="zh-CN" altLang="en-US" sz="2000" dirty="0">
                <a:latin typeface="Times New Roman" panose="02020603050405020304" pitchFamily="18" charset="0"/>
                <a:ea typeface="仿宋" panose="02010609060101010101" pitchFamily="49" charset="-122"/>
              </a:rPr>
              <a:t>表达式</a:t>
            </a:r>
            <a:r>
              <a:rPr lang="en-US" altLang="zh-CN" sz="2000" dirty="0">
                <a:latin typeface="Times New Roman" panose="02020603050405020304" pitchFamily="18" charset="0"/>
                <a:ea typeface="仿宋" panose="02010609060101010101" pitchFamily="49" charset="-122"/>
              </a:rPr>
              <a:t>&gt;</a:t>
            </a:r>
          </a:p>
        </p:txBody>
      </p:sp>
      <p:sp>
        <p:nvSpPr>
          <p:cNvPr id="11" name="文本占位符 47106"/>
          <p:cNvSpPr txBox="1">
            <a:spLocks/>
          </p:cNvSpPr>
          <p:nvPr/>
        </p:nvSpPr>
        <p:spPr bwMode="auto">
          <a:xfrm>
            <a:off x="1159763" y="4437112"/>
            <a:ext cx="8229600" cy="305340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a:latin typeface="Consolas" panose="020B0609020204030204" pitchFamily="49" charset="0"/>
              </a:rPr>
              <a:t>&gt;&gt;&gt; f = lambda x, y, z: x+y+z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可以给</a:t>
            </a:r>
            <a:r>
              <a:rPr lang="en-US" altLang="zh-CN" sz="1600" noProof="1">
                <a:solidFill>
                  <a:srgbClr val="0000FF"/>
                </a:solidFill>
                <a:latin typeface="Consolas" panose="020B0609020204030204" pitchFamily="49" charset="0"/>
              </a:rPr>
              <a:t>lambda</a:t>
            </a:r>
            <a:r>
              <a:rPr lang="zh-CN" altLang="en-US" sz="1600" noProof="1">
                <a:solidFill>
                  <a:srgbClr val="0000FF"/>
                </a:solidFill>
                <a:latin typeface="Consolas" panose="020B0609020204030204" pitchFamily="49" charset="0"/>
              </a:rPr>
              <a:t>表达式起名字</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f(1,2,3)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像函数一样调用</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6</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g = lambda x, y=2, z=3: x+y+z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参数默认值</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g(1)</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6</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g(2, z=4, y=5)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关键参数</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11</a:t>
            </a:r>
          </a:p>
          <a:p>
            <a:pPr>
              <a:lnSpc>
                <a:spcPct val="80000"/>
              </a:lnSpc>
              <a:spcBef>
                <a:spcPct val="0"/>
              </a:spcBef>
              <a:buSzPct val="90000"/>
              <a:buFont typeface="Wingdings" panose="05000000000000000000" pitchFamily="2" charset="2"/>
              <a:buNone/>
            </a:pPr>
            <a:endParaRPr lang="zh-CN" altLang="en-US" sz="1800" noProof="1"/>
          </a:p>
        </p:txBody>
      </p:sp>
    </p:spTree>
    <p:extLst>
      <p:ext uri="{BB962C8B-B14F-4D97-AF65-F5344CB8AC3E}">
        <p14:creationId xmlns:p14="http://schemas.microsoft.com/office/powerpoint/2010/main" val="125275046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569736" y="1052736"/>
            <a:ext cx="8229600" cy="4678451"/>
          </a:xfrm>
        </p:spPr>
        <p:txBody>
          <a:bodyPr vert="horz" wrap="square" lIns="68591" tIns="34295" rIns="68591" bIns="34295" numCol="1" anchor="t" anchorCtr="0" compatLnSpc="1">
            <a:prstTxWarp prst="textNoShape">
              <a:avLst/>
            </a:prstTxWarp>
          </a:bodyPr>
          <a:lstStyle/>
          <a:p>
            <a:pPr eaLnBrk="1" fontAlgn="base" hangingPunct="1">
              <a:spcBef>
                <a:spcPct val="0"/>
              </a:spcBef>
              <a:buClr>
                <a:srgbClr val="FF0000"/>
              </a:buClr>
              <a:buSzPct val="90000"/>
              <a:buFont typeface="Wingdings" panose="05000000000000000000" pitchFamily="2" charset="2"/>
              <a:buChar char="ü"/>
            </a:pPr>
            <a:r>
              <a:rPr lang="zh-CN" altLang="en-US" sz="2000" b="1" noProof="1">
                <a:latin typeface="Consolas" panose="020B0609020204030204" pitchFamily="49" charset="0"/>
              </a:rPr>
              <a:t>示例</a:t>
            </a:r>
            <a:endParaRPr lang="en-US" altLang="zh-CN" sz="2000" b="1"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38</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5.5 Lambda</a:t>
              </a:r>
              <a:r>
                <a:rPr lang="zh-CN" altLang="en-US" sz="3200" b="1" dirty="0">
                  <a:latin typeface="Times New Roman" pitchFamily="18" charset="0"/>
                  <a:ea typeface="黑体" pitchFamily="49" charset="-122"/>
                </a:rPr>
                <a:t>表达式</a:t>
              </a:r>
            </a:p>
          </p:txBody>
        </p:sp>
        <p:pic>
          <p:nvPicPr>
            <p:cNvPr id="9" name="图片 8"/>
            <p:cNvPicPr>
              <a:picLocks noChangeAspect="1"/>
            </p:cNvPicPr>
            <p:nvPr/>
          </p:nvPicPr>
          <p:blipFill>
            <a:blip r:embed="rId3"/>
            <a:stretch>
              <a:fillRect/>
            </a:stretch>
          </p:blipFill>
          <p:spPr>
            <a:xfrm>
              <a:off x="1199659" y="5205012"/>
              <a:ext cx="420013" cy="322083"/>
            </a:xfrm>
            <a:prstGeom prst="rect">
              <a:avLst/>
            </a:prstGeom>
          </p:spPr>
        </p:pic>
      </p:grpSp>
      <p:sp>
        <p:nvSpPr>
          <p:cNvPr id="10" name="文本占位符 48130"/>
          <p:cNvSpPr txBox="1">
            <a:spLocks/>
          </p:cNvSpPr>
          <p:nvPr/>
        </p:nvSpPr>
        <p:spPr bwMode="auto">
          <a:xfrm>
            <a:off x="1758950" y="4581128"/>
            <a:ext cx="7385050" cy="3395980"/>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90000"/>
              <a:buFont typeface="Wingdings" panose="05000000000000000000" pitchFamily="2" charset="2"/>
              <a:buNone/>
            </a:pPr>
            <a:r>
              <a:rPr lang="pt-BR" altLang="en-US" sz="1400" noProof="1">
                <a:latin typeface="Consolas" panose="020B0609020204030204" pitchFamily="49" charset="0"/>
              </a:rPr>
              <a:t>&gt;&gt;&gt; def demo(n):</a:t>
            </a:r>
          </a:p>
          <a:p>
            <a:pPr>
              <a:buSzPct val="90000"/>
              <a:buFont typeface="Wingdings" panose="05000000000000000000" pitchFamily="2" charset="2"/>
              <a:buNone/>
            </a:pPr>
            <a:r>
              <a:rPr lang="en-US" altLang="zh-CN" sz="1400" noProof="1">
                <a:latin typeface="Consolas" panose="020B0609020204030204" pitchFamily="49" charset="0"/>
              </a:rPr>
              <a:t>    </a:t>
            </a:r>
            <a:r>
              <a:rPr lang="pt-BR" altLang="en-US" sz="1400" noProof="1">
                <a:latin typeface="Consolas" panose="020B0609020204030204" pitchFamily="49" charset="0"/>
              </a:rPr>
              <a:t>return n*n</a:t>
            </a:r>
          </a:p>
          <a:p>
            <a:pPr>
              <a:lnSpc>
                <a:spcPts val="1200"/>
              </a:lnSpc>
              <a:spcBef>
                <a:spcPts val="0"/>
              </a:spcBef>
              <a:buSzPct val="90000"/>
              <a:buFont typeface="Wingdings" panose="05000000000000000000" pitchFamily="2" charset="2"/>
              <a:buNone/>
            </a:pPr>
            <a:endParaRPr lang="pt-BR" altLang="en-US" sz="1400" noProof="1">
              <a:latin typeface="Consolas" panose="020B0609020204030204" pitchFamily="49" charset="0"/>
            </a:endParaRPr>
          </a:p>
          <a:p>
            <a:pPr>
              <a:buSzPct val="90000"/>
              <a:buFont typeface="Wingdings" panose="05000000000000000000" pitchFamily="2" charset="2"/>
              <a:buNone/>
            </a:pPr>
            <a:r>
              <a:rPr lang="pt-BR" altLang="en-US" sz="1400" noProof="1">
                <a:latin typeface="Consolas" panose="020B0609020204030204" pitchFamily="49" charset="0"/>
              </a:rPr>
              <a:t>&gt;&gt;&gt; demo(5)</a:t>
            </a:r>
          </a:p>
          <a:p>
            <a:pPr>
              <a:buSzPct val="90000"/>
              <a:buFont typeface="Wingdings" panose="05000000000000000000" pitchFamily="2" charset="2"/>
              <a:buNone/>
            </a:pPr>
            <a:r>
              <a:rPr lang="pt-BR" altLang="en-US" sz="1400" noProof="1">
                <a:solidFill>
                  <a:srgbClr val="0000FF"/>
                </a:solidFill>
                <a:latin typeface="Consolas" panose="020B0609020204030204" pitchFamily="49" charset="0"/>
              </a:rPr>
              <a:t>25</a:t>
            </a:r>
          </a:p>
          <a:p>
            <a:pPr>
              <a:buSzPct val="90000"/>
              <a:buFont typeface="Wingdings" panose="05000000000000000000" pitchFamily="2" charset="2"/>
              <a:buNone/>
            </a:pPr>
            <a:r>
              <a:rPr lang="pt-BR" altLang="en-US" sz="1400" noProof="1">
                <a:latin typeface="Consolas" panose="020B0609020204030204" pitchFamily="49" charset="0"/>
              </a:rPr>
              <a:t>&gt;&gt;&gt; a_list = [1,2,3,4,5]</a:t>
            </a:r>
          </a:p>
          <a:p>
            <a:pPr>
              <a:buSzPct val="90000"/>
              <a:buFont typeface="Wingdings" panose="05000000000000000000" pitchFamily="2" charset="2"/>
              <a:buNone/>
            </a:pPr>
            <a:r>
              <a:rPr lang="en-US" altLang="zh-CN" sz="1400" noProof="1">
                <a:latin typeface="Consolas" panose="020B0609020204030204" pitchFamily="49" charset="0"/>
              </a:rPr>
              <a:t>&gt;&gt;&gt; list(map(lambda x: demo(x), a_list))  #</a:t>
            </a:r>
            <a:r>
              <a:rPr lang="zh-CN" altLang="en-US" sz="1400" noProof="1">
                <a:latin typeface="Consolas" panose="020B0609020204030204" pitchFamily="49" charset="0"/>
              </a:rPr>
              <a:t>在</a:t>
            </a:r>
            <a:r>
              <a:rPr lang="en-US" altLang="zh-CN" sz="1400" noProof="1">
                <a:latin typeface="Consolas" panose="020B0609020204030204" pitchFamily="49" charset="0"/>
              </a:rPr>
              <a:t>lambda</a:t>
            </a:r>
            <a:r>
              <a:rPr lang="zh-CN" altLang="en-US" sz="1400" noProof="1">
                <a:latin typeface="Consolas" panose="020B0609020204030204" pitchFamily="49" charset="0"/>
              </a:rPr>
              <a:t>表达式中调用函数</a:t>
            </a:r>
          </a:p>
          <a:p>
            <a:pPr>
              <a:buSzPct val="90000"/>
              <a:buFont typeface="Wingdings" panose="05000000000000000000" pitchFamily="2" charset="2"/>
              <a:buNone/>
            </a:pPr>
            <a:r>
              <a:rPr lang="en-US" altLang="zh-CN" sz="1400" noProof="1">
                <a:solidFill>
                  <a:srgbClr val="0000FF"/>
                </a:solidFill>
                <a:latin typeface="Consolas" panose="020B0609020204030204" pitchFamily="49" charset="0"/>
              </a:rPr>
              <a:t>[1, 4, 9, 16, 25]</a:t>
            </a:r>
          </a:p>
        </p:txBody>
      </p:sp>
      <p:sp>
        <p:nvSpPr>
          <p:cNvPr id="4" name="矩形 3"/>
          <p:cNvSpPr/>
          <p:nvPr/>
        </p:nvSpPr>
        <p:spPr>
          <a:xfrm>
            <a:off x="1757040" y="1052736"/>
            <a:ext cx="8383957" cy="3323987"/>
          </a:xfrm>
          <a:prstGeom prst="rect">
            <a:avLst/>
          </a:prstGeom>
        </p:spPr>
        <p:txBody>
          <a:bodyPr wrap="square">
            <a:spAutoFit/>
          </a:bodyPr>
          <a:lstStyle/>
          <a:p>
            <a:pPr>
              <a:buSzPct val="90000"/>
            </a:pPr>
            <a:r>
              <a:rPr lang="en-US" altLang="zh-CN" sz="1400" noProof="1">
                <a:latin typeface="Consolas" panose="020B0609020204030204" pitchFamily="49" charset="0"/>
              </a:rPr>
              <a:t>&gt;&gt;&gt; L = [(lambda x: x**2),</a:t>
            </a:r>
          </a:p>
          <a:p>
            <a:pPr>
              <a:buSzPct val="90000"/>
            </a:pPr>
            <a:r>
              <a:rPr lang="en-US" altLang="zh-CN" sz="1400" noProof="1">
                <a:latin typeface="Consolas" panose="020B0609020204030204" pitchFamily="49" charset="0"/>
              </a:rPr>
              <a:t>         (lambda x: x**3),</a:t>
            </a:r>
          </a:p>
          <a:p>
            <a:pPr>
              <a:buSzPct val="90000"/>
            </a:pPr>
            <a:r>
              <a:rPr lang="en-US" altLang="zh-CN" sz="1400" noProof="1">
                <a:latin typeface="Consolas" panose="020B0609020204030204" pitchFamily="49" charset="0"/>
              </a:rPr>
              <a:t>         (lambda x: x**4)]</a:t>
            </a:r>
          </a:p>
          <a:p>
            <a:pPr>
              <a:buSzPct val="90000"/>
            </a:pPr>
            <a:r>
              <a:rPr lang="en-US" altLang="zh-CN" sz="1400" noProof="1">
                <a:latin typeface="Consolas" panose="020B0609020204030204" pitchFamily="49" charset="0"/>
              </a:rPr>
              <a:t>&gt;&gt;&gt; print(L[0](2),L[1](2),L[2](2))</a:t>
            </a:r>
          </a:p>
          <a:p>
            <a:pPr>
              <a:buSzPct val="90000"/>
            </a:pPr>
            <a:r>
              <a:rPr lang="en-US" altLang="zh-CN" sz="1400" noProof="1">
                <a:solidFill>
                  <a:srgbClr val="0000FF"/>
                </a:solidFill>
                <a:latin typeface="Consolas" panose="020B0609020204030204" pitchFamily="49" charset="0"/>
              </a:rPr>
              <a:t>4 8 16</a:t>
            </a:r>
          </a:p>
          <a:p>
            <a:pPr>
              <a:buSzPct val="90000"/>
            </a:pPr>
            <a:r>
              <a:rPr lang="en-US" altLang="zh-CN" sz="1400" noProof="1">
                <a:latin typeface="Consolas" panose="020B0609020204030204" pitchFamily="49" charset="0"/>
              </a:rPr>
              <a:t>&gt;&gt;&gt; D = {'f1':(lambda:2+3),</a:t>
            </a:r>
          </a:p>
          <a:p>
            <a:pPr>
              <a:buSzPct val="90000"/>
            </a:pPr>
            <a:r>
              <a:rPr lang="en-US" altLang="zh-CN" sz="1400" noProof="1">
                <a:latin typeface="Consolas" panose="020B0609020204030204" pitchFamily="49" charset="0"/>
              </a:rPr>
              <a:t>         'f2':(lambda:2*3),         </a:t>
            </a:r>
          </a:p>
          <a:p>
            <a:pPr>
              <a:buSzPct val="90000"/>
            </a:pPr>
            <a:r>
              <a:rPr lang="en-US" altLang="zh-CN" sz="1400" noProof="1">
                <a:latin typeface="Consolas" panose="020B0609020204030204" pitchFamily="49" charset="0"/>
              </a:rPr>
              <a:t>         'f3':(lambda:2**3)}</a:t>
            </a:r>
          </a:p>
          <a:p>
            <a:pPr>
              <a:buSzPct val="90000"/>
            </a:pPr>
            <a:r>
              <a:rPr lang="en-US" altLang="zh-CN" sz="1400" noProof="1">
                <a:latin typeface="Consolas" panose="020B0609020204030204" pitchFamily="49" charset="0"/>
              </a:rPr>
              <a:t>&gt;&gt;&gt; print(D['f1'](), D['f2'](), D['f3']())</a:t>
            </a:r>
          </a:p>
          <a:p>
            <a:pPr>
              <a:buSzPct val="90000"/>
            </a:pPr>
            <a:r>
              <a:rPr lang="en-US" altLang="zh-CN" sz="1400" noProof="1">
                <a:solidFill>
                  <a:srgbClr val="0000FF"/>
                </a:solidFill>
                <a:latin typeface="Consolas" panose="020B0609020204030204" pitchFamily="49" charset="0"/>
              </a:rPr>
              <a:t>5 6 8</a:t>
            </a:r>
          </a:p>
          <a:p>
            <a:pPr>
              <a:buSzPct val="90000"/>
            </a:pPr>
            <a:r>
              <a:rPr lang="en-US" altLang="zh-CN" sz="1400" noProof="1">
                <a:latin typeface="Consolas" panose="020B0609020204030204" pitchFamily="49" charset="0"/>
              </a:rPr>
              <a:t>&gt;&gt;&gt; L = [1,2,3,4,5]</a:t>
            </a:r>
          </a:p>
          <a:p>
            <a:pPr>
              <a:buSzPct val="90000"/>
            </a:pPr>
            <a:r>
              <a:rPr lang="en-US" altLang="zh-CN" sz="1400" noProof="1">
                <a:latin typeface="Consolas" panose="020B0609020204030204" pitchFamily="49" charset="0"/>
              </a:rPr>
              <a:t>&gt;&gt;&gt; print(list(map(lambda x: x+10, L))) </a:t>
            </a:r>
            <a:endParaRPr lang="zh-CN" altLang="en-US" sz="1400" noProof="1">
              <a:latin typeface="Consolas" panose="020B0609020204030204" pitchFamily="49" charset="0"/>
            </a:endParaRPr>
          </a:p>
          <a:p>
            <a:pPr>
              <a:buSzPct val="90000"/>
            </a:pPr>
            <a:r>
              <a:rPr lang="en-US" altLang="zh-CN" sz="1400" noProof="1">
                <a:solidFill>
                  <a:srgbClr val="0000FF"/>
                </a:solidFill>
                <a:latin typeface="Consolas" panose="020B0609020204030204" pitchFamily="49" charset="0"/>
              </a:rPr>
              <a:t>[11, 12, 13, 14, 15]</a:t>
            </a:r>
          </a:p>
          <a:p>
            <a:pPr>
              <a:buSzPct val="90000"/>
            </a:pPr>
            <a:r>
              <a:rPr lang="en-US" altLang="zh-CN" sz="1400" noProof="1">
                <a:latin typeface="Consolas" panose="020B0609020204030204" pitchFamily="49" charset="0"/>
              </a:rPr>
              <a:t>&gt;&gt;&gt; L</a:t>
            </a:r>
          </a:p>
          <a:p>
            <a:pPr>
              <a:buSzPct val="90000"/>
            </a:pPr>
            <a:r>
              <a:rPr lang="en-US" altLang="zh-CN" sz="1400" noProof="1">
                <a:solidFill>
                  <a:srgbClr val="0000FF"/>
                </a:solidFill>
                <a:latin typeface="Consolas" panose="020B0609020204030204" pitchFamily="49" charset="0"/>
              </a:rPr>
              <a:t>[1, 2, 3, 4, 5]</a:t>
            </a:r>
          </a:p>
        </p:txBody>
      </p:sp>
    </p:spTree>
    <p:extLst>
      <p:ext uri="{BB962C8B-B14F-4D97-AF65-F5344CB8AC3E}">
        <p14:creationId xmlns:p14="http://schemas.microsoft.com/office/powerpoint/2010/main" val="287487309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文本占位符 49154"/>
          <p:cNvSpPr>
            <a:spLocks noGrp="1"/>
          </p:cNvSpPr>
          <p:nvPr>
            <p:ph idx="1"/>
          </p:nvPr>
        </p:nvSpPr>
        <p:spPr>
          <a:xfrm>
            <a:off x="760043" y="1052736"/>
            <a:ext cx="8229600" cy="4678451"/>
          </a:xfrm>
        </p:spPr>
        <p:txBody>
          <a:bodyPr vert="horz" wrap="square" lIns="68591" tIns="34295" rIns="68591" bIns="34295" numCol="1" anchor="t" anchorCtr="0" compatLnSpc="1">
            <a:prstTxWarp prst="textNoShape">
              <a:avLst/>
            </a:prstTxWarp>
          </a:bodyPr>
          <a:lstStyle/>
          <a:p>
            <a:pPr>
              <a:spcBef>
                <a:spcPts val="200"/>
              </a:spcBef>
              <a:buClr>
                <a:srgbClr val="FF0000"/>
              </a:buClr>
              <a:buSzPct val="90000"/>
              <a:buFont typeface="Wingdings" panose="05000000000000000000" pitchFamily="2" charset="2"/>
              <a:buChar char="ü"/>
            </a:pPr>
            <a:r>
              <a:rPr lang="zh-CN" altLang="en-US" sz="2000" b="1" noProof="1">
                <a:latin typeface="Consolas" panose="020B0609020204030204" pitchFamily="49" charset="0"/>
              </a:rPr>
              <a:t>示例</a:t>
            </a:r>
            <a:endParaRPr lang="en-US" altLang="zh-CN" sz="2000" b="1" noProof="1">
              <a:latin typeface="Consolas" panose="020B0609020204030204" pitchFamily="49" charset="0"/>
            </a:endParaRPr>
          </a:p>
          <a:p>
            <a:pPr>
              <a:spcBef>
                <a:spcPts val="200"/>
              </a:spcBef>
              <a:buSzPct val="90000"/>
              <a:buNone/>
            </a:pPr>
            <a:endParaRPr lang="en-US" altLang="zh-CN" sz="1200"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39</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5.5 Lambda</a:t>
              </a:r>
              <a:r>
                <a:rPr lang="zh-CN" altLang="en-US" sz="3200" b="1" dirty="0">
                  <a:latin typeface="Times New Roman" pitchFamily="18" charset="0"/>
                  <a:ea typeface="黑体" pitchFamily="49" charset="-122"/>
                </a:rPr>
                <a:t>表达式</a:t>
              </a: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
        <p:nvSpPr>
          <p:cNvPr id="4" name="矩形 3"/>
          <p:cNvSpPr/>
          <p:nvPr/>
        </p:nvSpPr>
        <p:spPr>
          <a:xfrm>
            <a:off x="1159763" y="1412776"/>
            <a:ext cx="7716742" cy="2477601"/>
          </a:xfrm>
          <a:prstGeom prst="rect">
            <a:avLst/>
          </a:prstGeom>
        </p:spPr>
        <p:txBody>
          <a:bodyPr wrap="square">
            <a:spAutoFit/>
          </a:bodyPr>
          <a:lstStyle/>
          <a:p>
            <a:pPr>
              <a:spcBef>
                <a:spcPts val="200"/>
              </a:spcBef>
              <a:buSzPct val="90000"/>
              <a:buNone/>
            </a:pPr>
            <a:r>
              <a:rPr lang="en-US" altLang="zh-CN" sz="1400" dirty="0">
                <a:latin typeface="Consolas" panose="020B0609020204030204" pitchFamily="49" charset="0"/>
              </a:rPr>
              <a:t>&gt;&gt;&gt; data = list(range(20))</a:t>
            </a:r>
            <a:endParaRPr lang="zh-CN" altLang="en-US" sz="1400" dirty="0">
              <a:latin typeface="Consolas" panose="020B0609020204030204" pitchFamily="49" charset="0"/>
            </a:endParaRPr>
          </a:p>
          <a:p>
            <a:pPr>
              <a:spcBef>
                <a:spcPts val="200"/>
              </a:spcBef>
              <a:buSzPct val="90000"/>
              <a:buNone/>
            </a:pPr>
            <a:r>
              <a:rPr lang="en-US" altLang="zh-CN" sz="1400" dirty="0">
                <a:latin typeface="Consolas" panose="020B0609020204030204" pitchFamily="49" charset="0"/>
              </a:rPr>
              <a:t>&gt;&gt;&gt; data</a:t>
            </a:r>
          </a:p>
          <a:p>
            <a:pPr>
              <a:spcBef>
                <a:spcPts val="200"/>
              </a:spcBef>
              <a:buSzPct val="90000"/>
              <a:buNone/>
            </a:pPr>
            <a:r>
              <a:rPr lang="en-US" altLang="zh-CN" sz="1400" dirty="0">
                <a:solidFill>
                  <a:srgbClr val="0000FF"/>
                </a:solidFill>
                <a:latin typeface="Consolas" panose="020B0609020204030204" pitchFamily="49" charset="0"/>
              </a:rPr>
              <a:t>[0, 1, 2, 3, 4, 5, 6, 7, 8, 9, 10, 11, 12, 13, 14, 15, 16, 17, 18, 19]</a:t>
            </a:r>
          </a:p>
          <a:p>
            <a:pPr>
              <a:spcBef>
                <a:spcPts val="200"/>
              </a:spcBef>
              <a:buSzPct val="90000"/>
              <a:buNone/>
            </a:pPr>
            <a:r>
              <a:rPr lang="en-US" altLang="zh-CN" sz="1400" dirty="0">
                <a:latin typeface="Consolas" panose="020B0609020204030204" pitchFamily="49" charset="0"/>
              </a:rPr>
              <a:t>&gt;&gt;&gt; import random</a:t>
            </a:r>
          </a:p>
          <a:p>
            <a:pPr>
              <a:spcBef>
                <a:spcPts val="2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random.shuffle</a:t>
            </a:r>
            <a:r>
              <a:rPr lang="en-US" altLang="zh-CN" sz="1400" dirty="0">
                <a:latin typeface="Consolas" panose="020B0609020204030204" pitchFamily="49" charset="0"/>
              </a:rPr>
              <a:t>(data)</a:t>
            </a:r>
            <a:endParaRPr lang="zh-CN" altLang="en-US" sz="1400" dirty="0">
              <a:latin typeface="Consolas" panose="020B0609020204030204" pitchFamily="49" charset="0"/>
            </a:endParaRPr>
          </a:p>
          <a:p>
            <a:pPr>
              <a:spcBef>
                <a:spcPts val="200"/>
              </a:spcBef>
              <a:buSzPct val="90000"/>
              <a:buNone/>
            </a:pPr>
            <a:r>
              <a:rPr lang="en-US" altLang="zh-CN" sz="1400" dirty="0">
                <a:latin typeface="Consolas" panose="020B0609020204030204" pitchFamily="49" charset="0"/>
              </a:rPr>
              <a:t>&gt;&gt;&gt; data</a:t>
            </a:r>
          </a:p>
          <a:p>
            <a:pPr>
              <a:spcBef>
                <a:spcPts val="200"/>
              </a:spcBef>
              <a:buSzPct val="90000"/>
              <a:buNone/>
            </a:pPr>
            <a:r>
              <a:rPr lang="en-US" altLang="zh-CN" sz="1400" dirty="0">
                <a:solidFill>
                  <a:srgbClr val="0000FF"/>
                </a:solidFill>
                <a:latin typeface="Consolas" panose="020B0609020204030204" pitchFamily="49" charset="0"/>
              </a:rPr>
              <a:t>[4, 3, 11, 13, 12, 15, 9, 2, 10, 6, 19, 18, 14, 8, 0, 7, 5, 17, 1, 16]</a:t>
            </a:r>
          </a:p>
          <a:p>
            <a:pPr>
              <a:spcBef>
                <a:spcPts val="2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data.sort</a:t>
            </a:r>
            <a:r>
              <a:rPr lang="en-US" altLang="zh-CN" sz="1400" dirty="0">
                <a:latin typeface="Consolas" panose="020B0609020204030204" pitchFamily="49" charset="0"/>
              </a:rPr>
              <a:t>(key=lambda x: x) </a:t>
            </a:r>
          </a:p>
          <a:p>
            <a:pPr>
              <a:spcBef>
                <a:spcPts val="200"/>
              </a:spcBef>
              <a:buSzPct val="90000"/>
              <a:buNone/>
            </a:pPr>
            <a:r>
              <a:rPr lang="en-US" altLang="zh-CN" sz="1400" dirty="0">
                <a:latin typeface="Consolas" panose="020B0609020204030204" pitchFamily="49" charset="0"/>
              </a:rPr>
              <a:t>&gt;&gt;&gt; data</a:t>
            </a:r>
          </a:p>
          <a:p>
            <a:pPr>
              <a:spcBef>
                <a:spcPts val="200"/>
              </a:spcBef>
              <a:buSzPct val="90000"/>
              <a:buNone/>
            </a:pPr>
            <a:r>
              <a:rPr lang="en-US" altLang="zh-CN" sz="1400" dirty="0">
                <a:solidFill>
                  <a:srgbClr val="0000FF"/>
                </a:solidFill>
                <a:latin typeface="Consolas" panose="020B0609020204030204" pitchFamily="49" charset="0"/>
              </a:rPr>
              <a:t>[0, 1, 2, 3, 4, 5, 6, 7, 8, 9, 10, 11, 12, 13, 14, 15, 16, 17, 18, 19]</a:t>
            </a:r>
          </a:p>
        </p:txBody>
      </p:sp>
      <p:sp>
        <p:nvSpPr>
          <p:cNvPr id="11" name="内容占位符 2"/>
          <p:cNvSpPr txBox="1">
            <a:spLocks/>
          </p:cNvSpPr>
          <p:nvPr/>
        </p:nvSpPr>
        <p:spPr bwMode="auto">
          <a:xfrm>
            <a:off x="1149328" y="4090144"/>
            <a:ext cx="7441979"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data.sort</a:t>
            </a:r>
            <a:r>
              <a:rPr lang="en-US" altLang="zh-CN" sz="1400" dirty="0">
                <a:latin typeface="Consolas" panose="020B0609020204030204" pitchFamily="49" charset="0"/>
              </a:rPr>
              <a:t>(key=lambda x: </a:t>
            </a:r>
            <a:r>
              <a:rPr lang="en-US" altLang="zh-CN" sz="1400" dirty="0" err="1">
                <a:latin typeface="Consolas" panose="020B0609020204030204" pitchFamily="49" charset="0"/>
              </a:rPr>
              <a:t>len</a:t>
            </a:r>
            <a:r>
              <a:rPr lang="en-US" altLang="zh-CN" sz="1400" dirty="0">
                <a:latin typeface="Consolas" panose="020B0609020204030204" pitchFamily="49" charset="0"/>
              </a:rPr>
              <a:t>(</a:t>
            </a:r>
            <a:r>
              <a:rPr lang="en-US" altLang="zh-CN" sz="1400" dirty="0" err="1">
                <a:latin typeface="Consolas" panose="020B0609020204030204" pitchFamily="49" charset="0"/>
              </a:rPr>
              <a:t>str</a:t>
            </a:r>
            <a:r>
              <a:rPr lang="en-US" altLang="zh-CN" sz="1400" dirty="0">
                <a:latin typeface="Consolas" panose="020B0609020204030204" pitchFamily="49" charset="0"/>
              </a:rPr>
              <a:t>(x)))</a:t>
            </a:r>
            <a:endParaRPr lang="zh-CN" altLang="en-US" sz="1400" dirty="0">
              <a:latin typeface="Consolas" panose="020B0609020204030204" pitchFamily="49" charset="0"/>
            </a:endParaRPr>
          </a:p>
          <a:p>
            <a:pPr>
              <a:spcBef>
                <a:spcPts val="200"/>
              </a:spcBef>
              <a:buSzPct val="90000"/>
              <a:buFont typeface="Arial" charset="0"/>
              <a:buNone/>
            </a:pPr>
            <a:r>
              <a:rPr lang="en-US" altLang="zh-CN" sz="1400" dirty="0">
                <a:latin typeface="Consolas" panose="020B0609020204030204" pitchFamily="49" charset="0"/>
              </a:rPr>
              <a:t>&gt;&gt;&gt; data</a:t>
            </a:r>
          </a:p>
          <a:p>
            <a:pPr>
              <a:spcBef>
                <a:spcPts val="200"/>
              </a:spcBef>
              <a:buSzPct val="90000"/>
              <a:buFont typeface="Arial" charset="0"/>
              <a:buNone/>
            </a:pPr>
            <a:r>
              <a:rPr lang="en-US" altLang="zh-CN" sz="1400" dirty="0">
                <a:solidFill>
                  <a:srgbClr val="0000FF"/>
                </a:solidFill>
                <a:latin typeface="Consolas" panose="020B0609020204030204" pitchFamily="49" charset="0"/>
              </a:rPr>
              <a:t>[0, 1, 2, 3, 4, 5, 6, 7, 8, 9, 10, 11, 12, 13, 14, 15, 16, 17, 18, 19]</a:t>
            </a:r>
          </a:p>
          <a:p>
            <a:pPr>
              <a:spcBef>
                <a:spcPts val="200"/>
              </a:spcBef>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data.sort</a:t>
            </a:r>
            <a:r>
              <a:rPr lang="en-US" altLang="zh-CN" sz="1400" dirty="0">
                <a:latin typeface="Consolas" panose="020B0609020204030204" pitchFamily="49" charset="0"/>
              </a:rPr>
              <a:t>(key=lambda x: </a:t>
            </a:r>
            <a:r>
              <a:rPr lang="en-US" altLang="zh-CN" sz="1400" dirty="0" err="1">
                <a:latin typeface="Consolas" panose="020B0609020204030204" pitchFamily="49" charset="0"/>
              </a:rPr>
              <a:t>len</a:t>
            </a:r>
            <a:r>
              <a:rPr lang="en-US" altLang="zh-CN" sz="1400" dirty="0">
                <a:latin typeface="Consolas" panose="020B0609020204030204" pitchFamily="49" charset="0"/>
              </a:rPr>
              <a:t>(</a:t>
            </a:r>
            <a:r>
              <a:rPr lang="en-US" altLang="zh-CN" sz="1400" dirty="0" err="1">
                <a:latin typeface="Consolas" panose="020B0609020204030204" pitchFamily="49" charset="0"/>
              </a:rPr>
              <a:t>str</a:t>
            </a:r>
            <a:r>
              <a:rPr lang="en-US" altLang="zh-CN" sz="1400" dirty="0">
                <a:latin typeface="Consolas" panose="020B0609020204030204" pitchFamily="49" charset="0"/>
              </a:rPr>
              <a:t>(x)), reverse=True)</a:t>
            </a:r>
          </a:p>
          <a:p>
            <a:pPr>
              <a:spcBef>
                <a:spcPts val="200"/>
              </a:spcBef>
              <a:buSzPct val="90000"/>
              <a:buFont typeface="Arial" charset="0"/>
              <a:buNone/>
            </a:pPr>
            <a:r>
              <a:rPr lang="en-US" altLang="zh-CN" sz="1400" dirty="0">
                <a:latin typeface="Consolas" panose="020B0609020204030204" pitchFamily="49" charset="0"/>
              </a:rPr>
              <a:t>                                         </a:t>
            </a:r>
            <a:endParaRPr lang="zh-CN" altLang="en-US" sz="1400" dirty="0">
              <a:latin typeface="Consolas" panose="020B0609020204030204" pitchFamily="49" charset="0"/>
            </a:endParaRPr>
          </a:p>
          <a:p>
            <a:pPr>
              <a:spcBef>
                <a:spcPts val="200"/>
              </a:spcBef>
              <a:buSzPct val="90000"/>
              <a:buFont typeface="Arial" charset="0"/>
              <a:buNone/>
            </a:pPr>
            <a:r>
              <a:rPr lang="en-US" altLang="zh-CN" sz="1400" dirty="0">
                <a:latin typeface="Consolas" panose="020B0609020204030204" pitchFamily="49" charset="0"/>
              </a:rPr>
              <a:t>&gt;&gt;&gt; data</a:t>
            </a:r>
          </a:p>
          <a:p>
            <a:pPr>
              <a:spcBef>
                <a:spcPts val="200"/>
              </a:spcBef>
              <a:buSzPct val="90000"/>
              <a:buFont typeface="Arial" charset="0"/>
              <a:buNone/>
            </a:pPr>
            <a:r>
              <a:rPr lang="en-US" altLang="zh-CN" sz="1400" dirty="0">
                <a:solidFill>
                  <a:srgbClr val="0000FF"/>
                </a:solidFill>
                <a:latin typeface="Consolas" panose="020B0609020204030204" pitchFamily="49" charset="0"/>
              </a:rPr>
              <a:t>[10, 11, 12, 13, 14, 15, 16, 17, 18, 19, 0, 1, 2, 3, 4, 5, 6, 7, 8, 9]</a:t>
            </a:r>
          </a:p>
        </p:txBody>
      </p:sp>
      <p:sp>
        <p:nvSpPr>
          <p:cNvPr id="3" name="矩形 2"/>
          <p:cNvSpPr/>
          <p:nvPr/>
        </p:nvSpPr>
        <p:spPr>
          <a:xfrm>
            <a:off x="5724128" y="3284984"/>
            <a:ext cx="2348720" cy="338554"/>
          </a:xfrm>
          <a:prstGeom prst="rect">
            <a:avLst/>
          </a:prstGeom>
        </p:spPr>
        <p:txBody>
          <a:bodyPr wrap="none">
            <a:spAutoFit/>
          </a:bodyPr>
          <a:lstStyle/>
          <a:p>
            <a:pPr>
              <a:spcBef>
                <a:spcPts val="200"/>
              </a:spcBef>
              <a:buSzPct val="90000"/>
              <a:buNone/>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和不指定规则效果一样</a:t>
            </a:r>
          </a:p>
        </p:txBody>
      </p:sp>
      <p:sp>
        <p:nvSpPr>
          <p:cNvPr id="5" name="矩形 4"/>
          <p:cNvSpPr/>
          <p:nvPr/>
        </p:nvSpPr>
        <p:spPr>
          <a:xfrm>
            <a:off x="5707048" y="4077072"/>
            <a:ext cx="3169457" cy="338554"/>
          </a:xfrm>
          <a:prstGeom prst="rect">
            <a:avLst/>
          </a:prstGeom>
        </p:spPr>
        <p:txBody>
          <a:bodyPr wrap="none">
            <a:spAutoFit/>
          </a:bodyPr>
          <a:lstStyle/>
          <a:p>
            <a:pPr>
              <a:spcBef>
                <a:spcPts val="200"/>
              </a:spcBef>
              <a:buSzPct val="90000"/>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按转换成字符串以后的长度排序</a:t>
            </a:r>
          </a:p>
        </p:txBody>
      </p:sp>
      <p:sp>
        <p:nvSpPr>
          <p:cNvPr id="10" name="矩形 9"/>
          <p:cNvSpPr/>
          <p:nvPr/>
        </p:nvSpPr>
        <p:spPr>
          <a:xfrm>
            <a:off x="7137693" y="4833282"/>
            <a:ext cx="1117614" cy="338554"/>
          </a:xfrm>
          <a:prstGeom prst="rect">
            <a:avLst/>
          </a:prstGeom>
        </p:spPr>
        <p:txBody>
          <a:bodyPr wrap="none">
            <a:spAutoFit/>
          </a:bodyPr>
          <a:lstStyle/>
          <a:p>
            <a:pPr>
              <a:spcBef>
                <a:spcPts val="200"/>
              </a:spcBef>
              <a:buSzPct val="90000"/>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降序排序</a:t>
            </a:r>
          </a:p>
        </p:txBody>
      </p:sp>
    </p:spTree>
    <p:extLst>
      <p:ext uri="{BB962C8B-B14F-4D97-AF65-F5344CB8AC3E}">
        <p14:creationId xmlns:p14="http://schemas.microsoft.com/office/powerpoint/2010/main" val="38778248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p:bldP spid="3" grpId="0"/>
      <p:bldP spid="5"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19458"/>
          <p:cNvSpPr>
            <a:spLocks noGrp="1"/>
          </p:cNvSpPr>
          <p:nvPr>
            <p:ph idx="1"/>
          </p:nvPr>
        </p:nvSpPr>
        <p:spPr>
          <a:xfrm>
            <a:off x="539552" y="943900"/>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Ø"/>
            </a:pPr>
            <a:r>
              <a:rPr lang="en-US" altLang="zh-CN" sz="2400" dirty="0">
                <a:latin typeface="仿宋" panose="02010609060101010101" pitchFamily="49" charset="-122"/>
                <a:cs typeface="Times New Roman" pitchFamily="18" charset="0"/>
              </a:rPr>
              <a:t>Python</a:t>
            </a:r>
            <a:r>
              <a:rPr lang="zh-CN" altLang="en-US" sz="2400" dirty="0">
                <a:latin typeface="仿宋" panose="02010609060101010101" pitchFamily="49" charset="-122"/>
                <a:cs typeface="Times New Roman" pitchFamily="18" charset="0"/>
              </a:rPr>
              <a:t>中</a:t>
            </a:r>
            <a:r>
              <a:rPr lang="zh-CN" altLang="zh-CN" sz="2400" dirty="0">
                <a:latin typeface="仿宋" panose="02010609060101010101" pitchFamily="49" charset="-122"/>
                <a:cs typeface="Times New Roman" pitchFamily="18" charset="0"/>
              </a:rPr>
              <a:t>函数</a:t>
            </a:r>
            <a:r>
              <a:rPr lang="zh-CN" altLang="en-US" sz="2400" dirty="0">
                <a:latin typeface="仿宋" panose="02010609060101010101" pitchFamily="49" charset="-122"/>
                <a:cs typeface="Times New Roman" pitchFamily="18" charset="0"/>
              </a:rPr>
              <a:t>的定义</a:t>
            </a:r>
            <a:r>
              <a:rPr lang="zh-CN" altLang="zh-CN" sz="2400" dirty="0">
                <a:latin typeface="仿宋" panose="02010609060101010101" pitchFamily="49" charset="-122"/>
                <a:cs typeface="Times New Roman" pitchFamily="18" charset="0"/>
              </a:rPr>
              <a:t>使用</a:t>
            </a:r>
            <a:r>
              <a:rPr lang="en-US" altLang="zh-CN" sz="2400" b="1" dirty="0" err="1">
                <a:solidFill>
                  <a:srgbClr val="FF0000"/>
                </a:solidFill>
                <a:latin typeface="仿宋" panose="02010609060101010101" pitchFamily="49" charset="-122"/>
                <a:cs typeface="Times New Roman" pitchFamily="18" charset="0"/>
              </a:rPr>
              <a:t>def</a:t>
            </a:r>
            <a:r>
              <a:rPr lang="zh-CN" altLang="zh-CN" sz="2400" b="1" dirty="0">
                <a:solidFill>
                  <a:srgbClr val="FF0000"/>
                </a:solidFill>
                <a:latin typeface="仿宋" panose="02010609060101010101" pitchFamily="49" charset="-122"/>
                <a:cs typeface="Times New Roman" pitchFamily="18" charset="0"/>
              </a:rPr>
              <a:t>保留字</a:t>
            </a:r>
            <a:r>
              <a:rPr lang="zh-CN" altLang="zh-CN" sz="2400" dirty="0">
                <a:latin typeface="仿宋" panose="02010609060101010101" pitchFamily="49" charset="-122"/>
                <a:cs typeface="Times New Roman" pitchFamily="18" charset="0"/>
              </a:rPr>
              <a:t>，语法形式如下</a:t>
            </a:r>
            <a:r>
              <a:rPr lang="zh-CN" altLang="en-US" sz="2400" b="1" noProof="1"/>
              <a:t>：</a:t>
            </a: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grpSp>
        <p:nvGrpSpPr>
          <p:cNvPr id="6" name="组合 5"/>
          <p:cNvGrpSpPr/>
          <p:nvPr/>
        </p:nvGrpSpPr>
        <p:grpSpPr>
          <a:xfrm>
            <a:off x="539552" y="116632"/>
            <a:ext cx="4583419" cy="684042"/>
            <a:chOff x="958665" y="1326432"/>
            <a:chExt cx="4583419" cy="684042"/>
          </a:xfrm>
        </p:grpSpPr>
        <p:sp>
          <p:nvSpPr>
            <p:cNvPr id="7"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5" name="矩形 4"/>
          <p:cNvSpPr/>
          <p:nvPr/>
        </p:nvSpPr>
        <p:spPr>
          <a:xfrm>
            <a:off x="539552" y="2685113"/>
            <a:ext cx="7794977" cy="2600712"/>
          </a:xfrm>
          <a:prstGeom prst="rect">
            <a:avLst/>
          </a:prstGeom>
        </p:spPr>
        <p:txBody>
          <a:bodyPr wrap="square">
            <a:spAutoFit/>
          </a:bodyPr>
          <a:lstStyle/>
          <a:p>
            <a:pPr marL="342900" indent="-342900">
              <a:buClr>
                <a:srgbClr val="FF0000"/>
              </a:buClr>
              <a:buSzPct val="90000"/>
              <a:buFont typeface="Wingdings" panose="05000000000000000000" pitchFamily="2" charset="2"/>
              <a:buChar char="Ø"/>
            </a:pPr>
            <a:r>
              <a:rPr lang="zh-CN" altLang="en-US" sz="2800" b="1" noProof="1">
                <a:latin typeface="Times New Roman" pitchFamily="18" charset="0"/>
                <a:ea typeface="仿宋" pitchFamily="49" charset="-122"/>
              </a:rPr>
              <a:t>注意事项</a:t>
            </a:r>
          </a:p>
          <a:p>
            <a:pPr lvl="1">
              <a:spcBef>
                <a:spcPts val="600"/>
              </a:spcBef>
              <a:spcAft>
                <a:spcPts val="600"/>
              </a:spcAft>
              <a:buClr>
                <a:srgbClr val="FF0000"/>
              </a:buClr>
              <a:buSzPct val="90000"/>
              <a:buFont typeface="Wingdings" panose="05000000000000000000" pitchFamily="2" charset="2"/>
              <a:buChar char="ü"/>
            </a:pPr>
            <a:r>
              <a:rPr lang="zh-CN" altLang="en-US" noProof="1"/>
              <a:t>  函数形参</a:t>
            </a:r>
            <a:r>
              <a:rPr lang="zh-CN" altLang="en-US" noProof="1">
                <a:solidFill>
                  <a:srgbClr val="FF0000"/>
                </a:solidFill>
              </a:rPr>
              <a:t>不需要</a:t>
            </a:r>
            <a:r>
              <a:rPr lang="zh-CN" altLang="en-US" noProof="1"/>
              <a:t>声明类型，也</a:t>
            </a:r>
            <a:r>
              <a:rPr lang="zh-CN" altLang="en-US" noProof="1">
                <a:solidFill>
                  <a:srgbClr val="FF0000"/>
                </a:solidFill>
              </a:rPr>
              <a:t>不需要</a:t>
            </a:r>
            <a:r>
              <a:rPr lang="zh-CN" altLang="en-US" noProof="1"/>
              <a:t>指定函数返回值类型</a:t>
            </a:r>
          </a:p>
          <a:p>
            <a:pPr lvl="1">
              <a:spcBef>
                <a:spcPts val="600"/>
              </a:spcBef>
              <a:spcAft>
                <a:spcPts val="600"/>
              </a:spcAft>
              <a:buClr>
                <a:srgbClr val="FF0000"/>
              </a:buClr>
              <a:buSzPct val="90000"/>
              <a:buFont typeface="Wingdings" panose="05000000000000000000" pitchFamily="2" charset="2"/>
              <a:buChar char="ü"/>
            </a:pPr>
            <a:r>
              <a:rPr lang="zh-CN" altLang="en-US" noProof="1"/>
              <a:t>  即使该函数不需要接收任何参数，也</a:t>
            </a:r>
            <a:r>
              <a:rPr lang="zh-CN" altLang="en-US" noProof="1">
                <a:solidFill>
                  <a:srgbClr val="FF0000"/>
                </a:solidFill>
              </a:rPr>
              <a:t>必须</a:t>
            </a:r>
            <a:r>
              <a:rPr lang="zh-CN" altLang="en-US" noProof="1"/>
              <a:t>保留一对空的圆括号</a:t>
            </a:r>
          </a:p>
          <a:p>
            <a:pPr lvl="1">
              <a:spcBef>
                <a:spcPts val="600"/>
              </a:spcBef>
              <a:spcAft>
                <a:spcPts val="600"/>
              </a:spcAft>
              <a:buClr>
                <a:srgbClr val="FF0000"/>
              </a:buClr>
              <a:buSzPct val="90000"/>
              <a:buFont typeface="Wingdings" panose="05000000000000000000" pitchFamily="2" charset="2"/>
              <a:buChar char="ü"/>
            </a:pPr>
            <a:r>
              <a:rPr lang="zh-CN" altLang="en-US" noProof="1"/>
              <a:t>  括号后面的</a:t>
            </a:r>
            <a:r>
              <a:rPr lang="zh-CN" altLang="en-US" noProof="1">
                <a:solidFill>
                  <a:srgbClr val="FF0000"/>
                </a:solidFill>
              </a:rPr>
              <a:t>冒号</a:t>
            </a:r>
            <a:r>
              <a:rPr lang="zh-CN" altLang="en-US" noProof="1"/>
              <a:t>必不可少</a:t>
            </a:r>
          </a:p>
          <a:p>
            <a:pPr lvl="1">
              <a:spcBef>
                <a:spcPts val="600"/>
              </a:spcBef>
              <a:spcAft>
                <a:spcPts val="600"/>
              </a:spcAft>
              <a:buClr>
                <a:srgbClr val="FF0000"/>
              </a:buClr>
              <a:buSzPct val="90000"/>
              <a:buFont typeface="Wingdings" panose="05000000000000000000" pitchFamily="2" charset="2"/>
              <a:buChar char="ü"/>
            </a:pPr>
            <a:r>
              <a:rPr lang="zh-CN" altLang="en-US" noProof="1"/>
              <a:t>  函数体相对于def关键字必须保持一定的空格</a:t>
            </a:r>
            <a:r>
              <a:rPr lang="zh-CN" altLang="en-US" noProof="1">
                <a:solidFill>
                  <a:srgbClr val="FF0000"/>
                </a:solidFill>
              </a:rPr>
              <a:t>缩进</a:t>
            </a:r>
          </a:p>
          <a:p>
            <a:pPr lvl="1">
              <a:spcBef>
                <a:spcPts val="600"/>
              </a:spcBef>
              <a:spcAft>
                <a:spcPts val="600"/>
              </a:spcAft>
              <a:buClr>
                <a:srgbClr val="FF0000"/>
              </a:buClr>
              <a:buSzPct val="90000"/>
              <a:buFont typeface="Wingdings" panose="05000000000000000000" pitchFamily="2" charset="2"/>
              <a:buChar char="ü"/>
            </a:pPr>
            <a:r>
              <a:rPr lang="zh-CN" altLang="en-US" noProof="1"/>
              <a:t>  Python</a:t>
            </a:r>
            <a:r>
              <a:rPr lang="zh-CN" altLang="en-US" noProof="1">
                <a:solidFill>
                  <a:srgbClr val="FF0000"/>
                </a:solidFill>
              </a:rPr>
              <a:t>允许嵌套定义函数</a:t>
            </a:r>
          </a:p>
        </p:txBody>
      </p:sp>
      <p:sp>
        <p:nvSpPr>
          <p:cNvPr id="11" name="矩形 10"/>
          <p:cNvSpPr/>
          <p:nvPr/>
        </p:nvSpPr>
        <p:spPr>
          <a:xfrm>
            <a:off x="971600" y="1318480"/>
            <a:ext cx="6624736" cy="1477328"/>
          </a:xfrm>
          <a:prstGeom prst="rect">
            <a:avLst/>
          </a:prstGeom>
        </p:spPr>
        <p:txBody>
          <a:bodyPr wrap="square">
            <a:spAutoFit/>
          </a:bodyPr>
          <a:lstStyle/>
          <a:p>
            <a:pPr lvl="1" indent="304800" algn="just">
              <a:lnSpc>
                <a:spcPct val="125000"/>
              </a:lnSpc>
            </a:pPr>
            <a:r>
              <a:rPr lang="en-US" altLang="zh-CN" b="1" dirty="0" err="1">
                <a:solidFill>
                  <a:srgbClr val="0000FF"/>
                </a:solidFill>
                <a:latin typeface="仿宋" panose="02010609060101010101" pitchFamily="49" charset="-122"/>
                <a:ea typeface="仿宋" panose="02010609060101010101" pitchFamily="49" charset="-122"/>
                <a:cs typeface="Times New Roman" pitchFamily="18" charset="0"/>
              </a:rPr>
              <a:t>def</a:t>
            </a:r>
            <a:r>
              <a:rPr lang="en-US" altLang="zh-CN" b="1" dirty="0">
                <a:solidFill>
                  <a:srgbClr val="FF0000"/>
                </a:solidFill>
                <a:latin typeface="仿宋" panose="02010609060101010101" pitchFamily="49" charset="-122"/>
                <a:ea typeface="仿宋" panose="02010609060101010101" pitchFamily="49" charset="-122"/>
                <a:cs typeface="Times New Roman" pitchFamily="18" charset="0"/>
              </a:rPr>
              <a:t> </a:t>
            </a:r>
            <a:r>
              <a:rPr lang="en-US" altLang="zh-CN" b="1" dirty="0">
                <a:latin typeface="仿宋" panose="02010609060101010101" pitchFamily="49" charset="-122"/>
                <a:ea typeface="仿宋" panose="02010609060101010101" pitchFamily="49" charset="-122"/>
                <a:cs typeface="Times New Roman" pitchFamily="18" charset="0"/>
              </a:rPr>
              <a:t>&lt;</a:t>
            </a:r>
            <a:r>
              <a:rPr lang="zh-CN" altLang="zh-CN" b="1" dirty="0">
                <a:latin typeface="仿宋" panose="02010609060101010101" pitchFamily="49" charset="-122"/>
                <a:ea typeface="仿宋" panose="02010609060101010101" pitchFamily="49" charset="-122"/>
                <a:cs typeface="Times New Roman" pitchFamily="18" charset="0"/>
              </a:rPr>
              <a:t>函数名</a:t>
            </a:r>
            <a:r>
              <a:rPr lang="en-US" altLang="zh-CN" b="1" dirty="0">
                <a:latin typeface="仿宋" panose="02010609060101010101" pitchFamily="49" charset="-122"/>
                <a:ea typeface="仿宋" panose="02010609060101010101" pitchFamily="49" charset="-122"/>
                <a:cs typeface="Times New Roman" pitchFamily="18" charset="0"/>
              </a:rPr>
              <a:t>&gt;(&lt;</a:t>
            </a:r>
            <a:r>
              <a:rPr lang="zh-CN" altLang="zh-CN" b="1" dirty="0">
                <a:latin typeface="仿宋" panose="02010609060101010101" pitchFamily="49" charset="-122"/>
                <a:ea typeface="仿宋" panose="02010609060101010101" pitchFamily="49" charset="-122"/>
                <a:cs typeface="Times New Roman" pitchFamily="18" charset="0"/>
              </a:rPr>
              <a:t>参数列表</a:t>
            </a:r>
            <a:r>
              <a:rPr lang="en-US" altLang="zh-CN" b="1" dirty="0">
                <a:latin typeface="仿宋" panose="02010609060101010101" pitchFamily="49" charset="-122"/>
                <a:ea typeface="仿宋" panose="02010609060101010101" pitchFamily="49" charset="-122"/>
                <a:cs typeface="Times New Roman" pitchFamily="18" charset="0"/>
              </a:rPr>
              <a:t>&gt;):</a:t>
            </a:r>
          </a:p>
          <a:p>
            <a:pPr lvl="1" indent="304800" algn="just">
              <a:lnSpc>
                <a:spcPct val="125000"/>
              </a:lnSpc>
            </a:pPr>
            <a:r>
              <a:rPr lang="en-US" altLang="zh-CN" b="1" noProof="1">
                <a:latin typeface="Consolas" panose="020B0609020204030204" pitchFamily="49" charset="0"/>
                <a:ea typeface="仿宋" panose="02010609060101010101" pitchFamily="49" charset="-122"/>
              </a:rPr>
              <a:t>    '''</a:t>
            </a:r>
            <a:r>
              <a:rPr lang="zh-CN" altLang="en-US" b="1" noProof="1">
                <a:latin typeface="Consolas" panose="020B0609020204030204" pitchFamily="49" charset="0"/>
                <a:ea typeface="仿宋" panose="02010609060101010101" pitchFamily="49" charset="-122"/>
              </a:rPr>
              <a:t>注释</a:t>
            </a:r>
            <a:r>
              <a:rPr lang="en-US" altLang="zh-CN" b="1" noProof="1">
                <a:latin typeface="Consolas" panose="020B0609020204030204" pitchFamily="49" charset="0"/>
                <a:ea typeface="仿宋" panose="02010609060101010101" pitchFamily="49" charset="-122"/>
              </a:rPr>
              <a:t>'''</a:t>
            </a:r>
            <a:endParaRPr lang="zh-CN" altLang="zh-CN" b="1" dirty="0">
              <a:latin typeface="仿宋" panose="02010609060101010101" pitchFamily="49" charset="-122"/>
              <a:ea typeface="仿宋" panose="02010609060101010101" pitchFamily="49" charset="-122"/>
              <a:cs typeface="Times New Roman" pitchFamily="18" charset="0"/>
            </a:endParaRPr>
          </a:p>
          <a:p>
            <a:pPr lvl="1" indent="304800" algn="just">
              <a:lnSpc>
                <a:spcPct val="125000"/>
              </a:lnSpc>
            </a:pPr>
            <a:r>
              <a:rPr lang="en-US" altLang="zh-CN" b="1" dirty="0">
                <a:latin typeface="仿宋" panose="02010609060101010101" pitchFamily="49" charset="-122"/>
                <a:ea typeface="仿宋" panose="02010609060101010101" pitchFamily="49" charset="-122"/>
                <a:cs typeface="Times New Roman" pitchFamily="18" charset="0"/>
              </a:rPr>
              <a:t>      &lt;</a:t>
            </a:r>
            <a:r>
              <a:rPr lang="zh-CN" altLang="zh-CN" b="1" dirty="0">
                <a:latin typeface="仿宋" panose="02010609060101010101" pitchFamily="49" charset="-122"/>
                <a:ea typeface="仿宋" panose="02010609060101010101" pitchFamily="49" charset="-122"/>
                <a:cs typeface="Times New Roman" pitchFamily="18" charset="0"/>
              </a:rPr>
              <a:t>函数体</a:t>
            </a:r>
            <a:r>
              <a:rPr lang="en-US" altLang="zh-CN" b="1" dirty="0">
                <a:latin typeface="仿宋" panose="02010609060101010101" pitchFamily="49" charset="-122"/>
                <a:ea typeface="仿宋" panose="02010609060101010101" pitchFamily="49" charset="-122"/>
                <a:cs typeface="Times New Roman" pitchFamily="18" charset="0"/>
              </a:rPr>
              <a:t>&gt;</a:t>
            </a:r>
            <a:endParaRPr lang="zh-CN" altLang="zh-CN" b="1" dirty="0">
              <a:latin typeface="仿宋" panose="02010609060101010101" pitchFamily="49" charset="-122"/>
              <a:ea typeface="仿宋" panose="02010609060101010101" pitchFamily="49" charset="-122"/>
              <a:cs typeface="Times New Roman" pitchFamily="18" charset="0"/>
            </a:endParaRPr>
          </a:p>
          <a:p>
            <a:pPr lvl="1" indent="304800" algn="just">
              <a:lnSpc>
                <a:spcPct val="125000"/>
              </a:lnSpc>
            </a:pPr>
            <a:r>
              <a:rPr lang="en-US" altLang="zh-CN" b="1" dirty="0">
                <a:solidFill>
                  <a:srgbClr val="FF0000"/>
                </a:solidFill>
                <a:latin typeface="仿宋" panose="02010609060101010101" pitchFamily="49" charset="-122"/>
                <a:ea typeface="仿宋" panose="02010609060101010101" pitchFamily="49" charset="-122"/>
                <a:cs typeface="Times New Roman" pitchFamily="18" charset="0"/>
              </a:rPr>
              <a:t>   </a:t>
            </a:r>
            <a:r>
              <a:rPr lang="en-US" altLang="zh-CN" b="1" dirty="0">
                <a:solidFill>
                  <a:srgbClr val="0000FF"/>
                </a:solidFill>
                <a:latin typeface="仿宋" panose="02010609060101010101" pitchFamily="49" charset="-122"/>
                <a:ea typeface="仿宋" panose="02010609060101010101" pitchFamily="49" charset="-122"/>
                <a:cs typeface="Times New Roman" pitchFamily="18" charset="0"/>
              </a:rPr>
              <a:t>return</a:t>
            </a:r>
            <a:r>
              <a:rPr lang="en-US" altLang="zh-CN" b="1" dirty="0">
                <a:solidFill>
                  <a:srgbClr val="FF0000"/>
                </a:solidFill>
                <a:latin typeface="仿宋" panose="02010609060101010101" pitchFamily="49" charset="-122"/>
                <a:ea typeface="仿宋" panose="02010609060101010101" pitchFamily="49" charset="-122"/>
                <a:cs typeface="Times New Roman" pitchFamily="18" charset="0"/>
              </a:rPr>
              <a:t> </a:t>
            </a:r>
            <a:r>
              <a:rPr lang="en-US" altLang="zh-CN" b="1" dirty="0">
                <a:latin typeface="仿宋" panose="02010609060101010101" pitchFamily="49" charset="-122"/>
                <a:ea typeface="仿宋" panose="02010609060101010101" pitchFamily="49" charset="-122"/>
                <a:cs typeface="Times New Roman" pitchFamily="18" charset="0"/>
              </a:rPr>
              <a:t>&lt;</a:t>
            </a:r>
            <a:r>
              <a:rPr lang="zh-CN" altLang="zh-CN" b="1" dirty="0">
                <a:latin typeface="仿宋" panose="02010609060101010101" pitchFamily="49" charset="-122"/>
                <a:ea typeface="仿宋" panose="02010609060101010101" pitchFamily="49" charset="-122"/>
                <a:cs typeface="Times New Roman" pitchFamily="18" charset="0"/>
              </a:rPr>
              <a:t>返回值列表</a:t>
            </a:r>
            <a:r>
              <a:rPr lang="en-US" altLang="zh-CN" b="1" dirty="0">
                <a:latin typeface="仿宋" panose="02010609060101010101" pitchFamily="49" charset="-122"/>
                <a:ea typeface="仿宋" panose="02010609060101010101" pitchFamily="49" charset="-122"/>
                <a:cs typeface="Times New Roman" pitchFamily="18" charset="0"/>
              </a:rPr>
              <a:t>&gt;</a:t>
            </a:r>
            <a:endParaRPr lang="zh-CN" altLang="zh-CN" b="1" dirty="0">
              <a:latin typeface="仿宋" panose="02010609060101010101" pitchFamily="49" charset="-122"/>
              <a:ea typeface="仿宋" panose="02010609060101010101" pitchFamily="49" charset="-122"/>
              <a:cs typeface="Times New Roman" pitchFamily="18" charset="0"/>
            </a:endParaRPr>
          </a:p>
        </p:txBody>
      </p:sp>
    </p:spTree>
    <p:extLst>
      <p:ext uri="{BB962C8B-B14F-4D97-AF65-F5344CB8AC3E}">
        <p14:creationId xmlns:p14="http://schemas.microsoft.com/office/powerpoint/2010/main" val="322149172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1619672" y="1017399"/>
            <a:ext cx="6984776"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400" dirty="0">
                <a:latin typeface="Consolas" panose="020B0609020204030204" pitchFamily="49" charset="0"/>
              </a:rPr>
              <a:t>&gt;&gt;&gt; import random</a:t>
            </a:r>
          </a:p>
          <a:p>
            <a:pPr marL="0" indent="0">
              <a:buSzPct val="90000"/>
              <a:buNone/>
            </a:pPr>
            <a:r>
              <a:rPr lang="zh-CN" altLang="en-US" sz="1400" dirty="0">
                <a:latin typeface="Consolas" panose="020B0609020204030204" pitchFamily="49" charset="0"/>
              </a:rPr>
              <a:t>&gt;&gt;&gt; x = [[random.randint(1,10) for j in range(5)] for i in range(5)]</a:t>
            </a:r>
          </a:p>
          <a:p>
            <a:pPr marL="0" indent="0">
              <a:buSzPct val="90000"/>
              <a:buNone/>
            </a:pPr>
            <a:r>
              <a:rPr lang="zh-CN" altLang="en-US" sz="1400" dirty="0">
                <a:latin typeface="Consolas" panose="020B0609020204030204" pitchFamily="49" charset="0"/>
              </a:rPr>
              <a:t>&gt;&gt;&gt; for item in x:</a:t>
            </a:r>
          </a:p>
          <a:p>
            <a:pPr marL="0" indent="0">
              <a:buSzPct val="90000"/>
              <a:buNone/>
            </a:pPr>
            <a:r>
              <a:rPr lang="en-US" altLang="zh-CN" sz="1400" dirty="0">
                <a:latin typeface="Consolas" panose="020B0609020204030204" pitchFamily="49" charset="0"/>
              </a:rPr>
              <a:t>    </a:t>
            </a:r>
            <a:r>
              <a:rPr lang="zh-CN" altLang="en-US" sz="1400" dirty="0">
                <a:latin typeface="Consolas" panose="020B0609020204030204" pitchFamily="49" charset="0"/>
              </a:rPr>
              <a:t>print(item)	</a:t>
            </a:r>
          </a:p>
          <a:p>
            <a:pPr marL="0" indent="0">
              <a:lnSpc>
                <a:spcPts val="1200"/>
              </a:lnSpc>
              <a:spcBef>
                <a:spcPts val="0"/>
              </a:spcBef>
              <a:buSzPct val="90000"/>
              <a:buNone/>
            </a:pPr>
            <a:endParaRPr lang="zh-CN" altLang="en-US" sz="1400" dirty="0">
              <a:latin typeface="Consolas" panose="020B0609020204030204" pitchFamily="49" charset="0"/>
            </a:endParaRPr>
          </a:p>
          <a:p>
            <a:pPr marL="0" indent="0">
              <a:buSzPct val="90000"/>
              <a:buNone/>
            </a:pPr>
            <a:r>
              <a:rPr lang="zh-CN" altLang="en-US" sz="1400" dirty="0">
                <a:solidFill>
                  <a:srgbClr val="0000FF"/>
                </a:solidFill>
                <a:latin typeface="Consolas" panose="020B0609020204030204" pitchFamily="49" charset="0"/>
              </a:rPr>
              <a:t>[5, 6, 8, 7, 4]</a:t>
            </a:r>
          </a:p>
          <a:p>
            <a:pPr marL="0" indent="0">
              <a:buSzPct val="90000"/>
              <a:buNone/>
            </a:pPr>
            <a:r>
              <a:rPr lang="zh-CN" altLang="en-US" sz="1400" dirty="0">
                <a:solidFill>
                  <a:srgbClr val="0000FF"/>
                </a:solidFill>
                <a:latin typeface="Consolas" panose="020B0609020204030204" pitchFamily="49" charset="0"/>
              </a:rPr>
              <a:t>[1, 5, 3, 9, 4]</a:t>
            </a:r>
          </a:p>
          <a:p>
            <a:pPr marL="0" indent="0">
              <a:buSzPct val="90000"/>
              <a:buNone/>
            </a:pPr>
            <a:r>
              <a:rPr lang="zh-CN" altLang="en-US" sz="1400" dirty="0">
                <a:solidFill>
                  <a:srgbClr val="0000FF"/>
                </a:solidFill>
                <a:latin typeface="Consolas" panose="020B0609020204030204" pitchFamily="49" charset="0"/>
              </a:rPr>
              <a:t>[9, 6, 10, 7, 6]</a:t>
            </a:r>
          </a:p>
          <a:p>
            <a:pPr marL="0" indent="0">
              <a:buSzPct val="90000"/>
              <a:buNone/>
            </a:pPr>
            <a:r>
              <a:rPr lang="zh-CN" altLang="en-US" sz="1400" dirty="0">
                <a:solidFill>
                  <a:srgbClr val="0000FF"/>
                </a:solidFill>
                <a:latin typeface="Consolas" panose="020B0609020204030204" pitchFamily="49" charset="0"/>
              </a:rPr>
              <a:t>[8, 2, 7, 1, 6]</a:t>
            </a:r>
          </a:p>
          <a:p>
            <a:pPr marL="0" indent="0">
              <a:buSzPct val="90000"/>
              <a:buNone/>
            </a:pPr>
            <a:r>
              <a:rPr lang="zh-CN" altLang="en-US" sz="1400" dirty="0">
                <a:solidFill>
                  <a:srgbClr val="0000FF"/>
                </a:solidFill>
                <a:latin typeface="Consolas" panose="020B0609020204030204" pitchFamily="49" charset="0"/>
              </a:rPr>
              <a:t>[1, 7, 5, 3, 5]</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40</a:t>
            </a:fld>
            <a:endParaRPr lang="zh-CN" altLang="en-US" dirty="0"/>
          </a:p>
        </p:txBody>
      </p:sp>
      <p:sp>
        <p:nvSpPr>
          <p:cNvPr id="6" name="文本占位符 49154"/>
          <p:cNvSpPr txBox="1">
            <a:spLocks/>
          </p:cNvSpPr>
          <p:nvPr/>
        </p:nvSpPr>
        <p:spPr bwMode="auto">
          <a:xfrm>
            <a:off x="459971" y="963233"/>
            <a:ext cx="1015685" cy="414140"/>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buClr>
                <a:srgbClr val="FF0000"/>
              </a:buClr>
              <a:buSzPct val="90000"/>
              <a:buFont typeface="Wingdings" panose="05000000000000000000" pitchFamily="2" charset="2"/>
              <a:buChar char="ü"/>
            </a:pPr>
            <a:r>
              <a:rPr lang="zh-CN" altLang="en-US" sz="2000" b="1" noProof="1">
                <a:latin typeface="Consolas" panose="020B0609020204030204" pitchFamily="49" charset="0"/>
              </a:rPr>
              <a:t>示例</a:t>
            </a:r>
            <a:endParaRPr lang="en-US" altLang="zh-CN" sz="2000" b="1" noProof="1">
              <a:latin typeface="Consolas" panose="020B0609020204030204" pitchFamily="49" charset="0"/>
            </a:endParaRPr>
          </a:p>
          <a:p>
            <a:pPr>
              <a:spcBef>
                <a:spcPts val="200"/>
              </a:spcBef>
              <a:buSzPct val="90000"/>
              <a:buFont typeface="Arial" charset="0"/>
              <a:buNone/>
            </a:pPr>
            <a:endParaRPr lang="en-US" altLang="zh-CN" sz="1200" dirty="0">
              <a:latin typeface="Consolas" panose="020B0609020204030204" pitchFamily="49" charset="0"/>
            </a:endParaRPr>
          </a:p>
        </p:txBody>
      </p:sp>
      <p:grpSp>
        <p:nvGrpSpPr>
          <p:cNvPr id="7" name="组合 6"/>
          <p:cNvGrpSpPr/>
          <p:nvPr/>
        </p:nvGrpSpPr>
        <p:grpSpPr>
          <a:xfrm>
            <a:off x="-399483" y="116632"/>
            <a:ext cx="6983240" cy="648072"/>
            <a:chOff x="-14041" y="5026748"/>
            <a:chExt cx="7337768" cy="663172"/>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5.5 Lambda</a:t>
              </a:r>
              <a:r>
                <a:rPr lang="zh-CN" altLang="en-US" sz="3200" b="1" dirty="0">
                  <a:latin typeface="Times New Roman" pitchFamily="18" charset="0"/>
                  <a:ea typeface="黑体" pitchFamily="49" charset="-122"/>
                </a:rPr>
                <a:t>表达式</a:t>
              </a:r>
            </a:p>
          </p:txBody>
        </p:sp>
        <p:pic>
          <p:nvPicPr>
            <p:cNvPr id="10" name="图片 9"/>
            <p:cNvPicPr>
              <a:picLocks noChangeAspect="1"/>
            </p:cNvPicPr>
            <p:nvPr/>
          </p:nvPicPr>
          <p:blipFill>
            <a:blip r:embed="rId2"/>
            <a:stretch>
              <a:fillRect/>
            </a:stretch>
          </p:blipFill>
          <p:spPr>
            <a:xfrm>
              <a:off x="1199659" y="5205012"/>
              <a:ext cx="420013" cy="322083"/>
            </a:xfrm>
            <a:prstGeom prst="rect">
              <a:avLst/>
            </a:prstGeom>
          </p:spPr>
        </p:pic>
      </p:grpSp>
      <p:sp>
        <p:nvSpPr>
          <p:cNvPr id="11" name="内容占位符 2"/>
          <p:cNvSpPr txBox="1">
            <a:spLocks/>
          </p:cNvSpPr>
          <p:nvPr/>
        </p:nvSpPr>
        <p:spPr bwMode="auto">
          <a:xfrm>
            <a:off x="1619672" y="4292362"/>
            <a:ext cx="5469532" cy="2302187"/>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400" dirty="0">
                <a:latin typeface="Consolas" panose="020B0609020204030204" pitchFamily="49" charset="0"/>
              </a:rPr>
              <a:t>&gt;&gt;&gt; y = sorted(x, key=lambda item: (item[1], item[4]))</a:t>
            </a:r>
          </a:p>
          <a:p>
            <a:pPr marL="0" indent="0">
              <a:buSzPct val="90000"/>
              <a:buFont typeface="Arial" charset="0"/>
              <a:buNone/>
            </a:pPr>
            <a:r>
              <a:rPr lang="zh-CN" altLang="en-US" sz="1400" dirty="0">
                <a:latin typeface="Consolas" panose="020B0609020204030204" pitchFamily="49" charset="0"/>
              </a:rPr>
              <a:t>&gt;&gt;&gt; for item in y:</a:t>
            </a:r>
          </a:p>
          <a:p>
            <a:pPr marL="0" indent="0">
              <a:buSzPct val="90000"/>
              <a:buFont typeface="Arial" charset="0"/>
              <a:buNone/>
            </a:pPr>
            <a:r>
              <a:rPr lang="en-US" altLang="zh-CN" sz="1400" dirty="0">
                <a:latin typeface="Consolas" panose="020B0609020204030204" pitchFamily="49" charset="0"/>
              </a:rPr>
              <a:t>    </a:t>
            </a:r>
            <a:r>
              <a:rPr lang="zh-CN" altLang="en-US" sz="1400" dirty="0">
                <a:latin typeface="Consolas" panose="020B0609020204030204" pitchFamily="49" charset="0"/>
              </a:rPr>
              <a:t>print(item)	</a:t>
            </a:r>
          </a:p>
          <a:p>
            <a:pPr marL="0" indent="0">
              <a:lnSpc>
                <a:spcPts val="1200"/>
              </a:lnSpc>
              <a:buSzPct val="90000"/>
              <a:buFont typeface="Arial" charset="0"/>
              <a:buNone/>
            </a:pPr>
            <a:endParaRPr lang="zh-CN" altLang="en-US" sz="1400" dirty="0">
              <a:latin typeface="Consolas" panose="020B0609020204030204" pitchFamily="49" charset="0"/>
            </a:endParaRPr>
          </a:p>
          <a:p>
            <a:pPr marL="0" indent="0">
              <a:buSzPct val="90000"/>
              <a:buFont typeface="Arial" charset="0"/>
              <a:buNone/>
            </a:pPr>
            <a:r>
              <a:rPr lang="zh-CN" altLang="en-US" sz="1400" dirty="0">
                <a:solidFill>
                  <a:srgbClr val="0000FF"/>
                </a:solidFill>
                <a:latin typeface="Consolas" panose="020B0609020204030204" pitchFamily="49" charset="0"/>
              </a:rPr>
              <a:t>[8, 2, 7, 1, 6]</a:t>
            </a:r>
          </a:p>
          <a:p>
            <a:pPr marL="0" indent="0">
              <a:buSzPct val="90000"/>
              <a:buFont typeface="Arial" charset="0"/>
              <a:buNone/>
            </a:pPr>
            <a:r>
              <a:rPr lang="zh-CN" altLang="en-US" sz="1400" dirty="0">
                <a:solidFill>
                  <a:srgbClr val="0000FF"/>
                </a:solidFill>
                <a:latin typeface="Consolas" panose="020B0609020204030204" pitchFamily="49" charset="0"/>
              </a:rPr>
              <a:t>[1, 5, 3, 9, 4]</a:t>
            </a:r>
          </a:p>
          <a:p>
            <a:pPr marL="0" indent="0">
              <a:buSzPct val="90000"/>
              <a:buFont typeface="Arial" charset="0"/>
              <a:buNone/>
            </a:pPr>
            <a:r>
              <a:rPr lang="zh-CN" altLang="en-US" sz="1400" dirty="0">
                <a:solidFill>
                  <a:srgbClr val="0000FF"/>
                </a:solidFill>
                <a:latin typeface="Consolas" panose="020B0609020204030204" pitchFamily="49" charset="0"/>
              </a:rPr>
              <a:t>[5, 6, 8, 7, 4]</a:t>
            </a:r>
          </a:p>
          <a:p>
            <a:pPr marL="0" indent="0">
              <a:buSzPct val="90000"/>
              <a:buFont typeface="Arial" charset="0"/>
              <a:buNone/>
            </a:pPr>
            <a:r>
              <a:rPr lang="zh-CN" altLang="en-US" sz="1400" dirty="0">
                <a:solidFill>
                  <a:srgbClr val="0000FF"/>
                </a:solidFill>
                <a:latin typeface="Consolas" panose="020B0609020204030204" pitchFamily="49" charset="0"/>
              </a:rPr>
              <a:t>[9, 6, 10, 7, 6]</a:t>
            </a:r>
          </a:p>
          <a:p>
            <a:pPr marL="0" indent="0">
              <a:buSzPct val="90000"/>
              <a:buFont typeface="Arial" charset="0"/>
              <a:buNone/>
            </a:pPr>
            <a:r>
              <a:rPr lang="zh-CN" altLang="en-US" sz="1400" dirty="0">
                <a:solidFill>
                  <a:srgbClr val="0000FF"/>
                </a:solidFill>
                <a:latin typeface="Consolas" panose="020B0609020204030204" pitchFamily="49" charset="0"/>
              </a:rPr>
              <a:t>[1, 7, 5, 3, 5]</a:t>
            </a:r>
          </a:p>
        </p:txBody>
      </p:sp>
      <p:sp>
        <p:nvSpPr>
          <p:cNvPr id="4" name="矩形 3"/>
          <p:cNvSpPr/>
          <p:nvPr/>
        </p:nvSpPr>
        <p:spPr>
          <a:xfrm>
            <a:off x="4546848" y="4555131"/>
            <a:ext cx="4572000" cy="307777"/>
          </a:xfrm>
          <a:prstGeom prst="rect">
            <a:avLst/>
          </a:prstGeom>
        </p:spPr>
        <p:txBody>
          <a:bodyPr>
            <a:spAutoFit/>
          </a:bodyPr>
          <a:lstStyle/>
          <a:p>
            <a:pPr marL="0" indent="0">
              <a:buSzPct val="90000"/>
              <a:buFont typeface="Arial" charset="0"/>
              <a:buNone/>
            </a:pPr>
            <a:r>
              <a:rPr lang="en-US" altLang="zh-CN" sz="1400" dirty="0">
                <a:solidFill>
                  <a:srgbClr val="FF0000"/>
                </a:solidFill>
                <a:latin typeface="Consolas" panose="020B0609020204030204" pitchFamily="49" charset="0"/>
                <a:ea typeface="仿宋" panose="02010609060101010101" pitchFamily="49" charset="-122"/>
              </a:rPr>
              <a:t>#</a:t>
            </a:r>
            <a:r>
              <a:rPr lang="zh-CN" altLang="en-US" sz="1400" dirty="0">
                <a:solidFill>
                  <a:srgbClr val="FF0000"/>
                </a:solidFill>
                <a:latin typeface="Consolas" panose="020B0609020204030204" pitchFamily="49" charset="0"/>
                <a:ea typeface="仿宋" panose="02010609060101010101" pitchFamily="49" charset="-122"/>
              </a:rPr>
              <a:t>按子列表中第</a:t>
            </a:r>
            <a:r>
              <a:rPr lang="en-US" altLang="zh-CN" sz="1400" dirty="0">
                <a:solidFill>
                  <a:srgbClr val="FF0000"/>
                </a:solidFill>
                <a:latin typeface="Consolas" panose="020B0609020204030204" pitchFamily="49" charset="0"/>
                <a:ea typeface="仿宋" panose="02010609060101010101" pitchFamily="49" charset="-122"/>
              </a:rPr>
              <a:t>2</a:t>
            </a:r>
            <a:r>
              <a:rPr lang="zh-CN" altLang="en-US" sz="1400" dirty="0">
                <a:solidFill>
                  <a:srgbClr val="FF0000"/>
                </a:solidFill>
                <a:latin typeface="Consolas" panose="020B0609020204030204" pitchFamily="49" charset="0"/>
                <a:ea typeface="仿宋" panose="02010609060101010101" pitchFamily="49" charset="-122"/>
              </a:rPr>
              <a:t>个元素升序、第</a:t>
            </a:r>
            <a:r>
              <a:rPr lang="en-US" altLang="zh-CN" sz="1400" dirty="0">
                <a:solidFill>
                  <a:srgbClr val="FF0000"/>
                </a:solidFill>
                <a:latin typeface="Consolas" panose="020B0609020204030204" pitchFamily="49" charset="0"/>
                <a:ea typeface="仿宋" panose="02010609060101010101" pitchFamily="49" charset="-122"/>
              </a:rPr>
              <a:t>5</a:t>
            </a:r>
            <a:r>
              <a:rPr lang="zh-CN" altLang="en-US" sz="1400" dirty="0">
                <a:solidFill>
                  <a:srgbClr val="FF0000"/>
                </a:solidFill>
                <a:latin typeface="Consolas" panose="020B0609020204030204" pitchFamily="49" charset="0"/>
                <a:ea typeface="仿宋" panose="02010609060101010101" pitchFamily="49" charset="-122"/>
              </a:rPr>
              <a:t>个元素升序排序</a:t>
            </a:r>
          </a:p>
        </p:txBody>
      </p:sp>
      <p:sp>
        <p:nvSpPr>
          <p:cNvPr id="3" name="矩形 2"/>
          <p:cNvSpPr/>
          <p:nvPr/>
        </p:nvSpPr>
        <p:spPr>
          <a:xfrm>
            <a:off x="4364732" y="1729724"/>
            <a:ext cx="4176464" cy="830997"/>
          </a:xfrm>
          <a:prstGeom prst="rect">
            <a:avLst/>
          </a:prstGeom>
        </p:spPr>
        <p:txBody>
          <a:bodyPr wrap="square">
            <a:spAutoFit/>
          </a:bodyPr>
          <a:lstStyle/>
          <a:p>
            <a:pPr marL="0" indent="0">
              <a:buSzPct val="90000"/>
              <a:buNone/>
            </a:pPr>
            <a:r>
              <a:rPr lang="en-US" altLang="zh-CN" sz="1600" dirty="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使用列表推导式创建列表</a:t>
            </a:r>
          </a:p>
          <a:p>
            <a:pPr marL="0" indent="0">
              <a:buSzPct val="90000"/>
              <a:buNone/>
            </a:pPr>
            <a:r>
              <a:rPr lang="en-US" altLang="zh-CN" sz="1600" dirty="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包含</a:t>
            </a:r>
            <a:r>
              <a:rPr lang="en-US" altLang="zh-CN" sz="1600" dirty="0">
                <a:solidFill>
                  <a:srgbClr val="FF0000"/>
                </a:solidFill>
                <a:latin typeface="Consolas" panose="020B0609020204030204" pitchFamily="49" charset="0"/>
              </a:rPr>
              <a:t>5</a:t>
            </a:r>
            <a:r>
              <a:rPr lang="zh-CN" altLang="en-US" sz="1600" dirty="0">
                <a:solidFill>
                  <a:srgbClr val="FF0000"/>
                </a:solidFill>
                <a:latin typeface="Consolas" panose="020B0609020204030204" pitchFamily="49" charset="0"/>
              </a:rPr>
              <a:t>个子列表的列表</a:t>
            </a:r>
          </a:p>
          <a:p>
            <a:pPr marL="0" indent="0">
              <a:buSzPct val="90000"/>
              <a:buNone/>
            </a:pPr>
            <a:r>
              <a:rPr lang="en-US" altLang="zh-CN" sz="1600" dirty="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每个子列表中包含</a:t>
            </a:r>
            <a:r>
              <a:rPr lang="en-US" altLang="zh-CN" sz="1600" dirty="0">
                <a:solidFill>
                  <a:srgbClr val="FF0000"/>
                </a:solidFill>
                <a:latin typeface="Consolas" panose="020B0609020204030204" pitchFamily="49" charset="0"/>
              </a:rPr>
              <a:t>5</a:t>
            </a:r>
            <a:r>
              <a:rPr lang="zh-CN" altLang="en-US" sz="1600" dirty="0">
                <a:solidFill>
                  <a:srgbClr val="FF0000"/>
                </a:solidFill>
                <a:latin typeface="Consolas" panose="020B0609020204030204" pitchFamily="49" charset="0"/>
              </a:rPr>
              <a:t>个</a:t>
            </a:r>
            <a:r>
              <a:rPr lang="en-US" altLang="zh-CN" sz="1600" dirty="0">
                <a:solidFill>
                  <a:srgbClr val="FF0000"/>
                </a:solidFill>
                <a:latin typeface="Consolas" panose="020B0609020204030204" pitchFamily="49" charset="0"/>
              </a:rPr>
              <a:t>1</a:t>
            </a:r>
            <a:r>
              <a:rPr lang="zh-CN" altLang="en-US" sz="1600" dirty="0">
                <a:solidFill>
                  <a:srgbClr val="FF0000"/>
                </a:solidFill>
                <a:latin typeface="Consolas" panose="020B0609020204030204" pitchFamily="49" charset="0"/>
              </a:rPr>
              <a:t>到</a:t>
            </a:r>
            <a:r>
              <a:rPr lang="en-US" altLang="zh-CN" sz="1600" dirty="0">
                <a:solidFill>
                  <a:srgbClr val="FF0000"/>
                </a:solidFill>
                <a:latin typeface="Consolas" panose="020B0609020204030204" pitchFamily="49" charset="0"/>
              </a:rPr>
              <a:t>10</a:t>
            </a:r>
            <a:r>
              <a:rPr lang="zh-CN" altLang="en-US" sz="1600" dirty="0">
                <a:solidFill>
                  <a:srgbClr val="FF0000"/>
                </a:solidFill>
                <a:latin typeface="Consolas" panose="020B0609020204030204" pitchFamily="49" charset="0"/>
              </a:rPr>
              <a:t>之间的随机数</a:t>
            </a:r>
          </a:p>
        </p:txBody>
      </p:sp>
    </p:spTree>
    <p:extLst>
      <p:ext uri="{BB962C8B-B14F-4D97-AF65-F5344CB8AC3E}">
        <p14:creationId xmlns:p14="http://schemas.microsoft.com/office/powerpoint/2010/main" val="16860773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75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75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75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50178"/>
          <p:cNvSpPr>
            <a:spLocks noGrp="1"/>
          </p:cNvSpPr>
          <p:nvPr>
            <p:ph idx="1"/>
          </p:nvPr>
        </p:nvSpPr>
        <p:spPr>
          <a:xfrm>
            <a:off x="479326" y="1052736"/>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80000"/>
              </a:lnSpc>
              <a:buClr>
                <a:srgbClr val="FF0000"/>
              </a:buClr>
              <a:buSzPct val="90000"/>
              <a:buFont typeface="Wingdings" panose="05000000000000000000" pitchFamily="2" charset="2"/>
              <a:buChar char="ü"/>
            </a:pPr>
            <a:r>
              <a:rPr lang="zh-CN" altLang="en-US" sz="2400" noProof="1"/>
              <a:t>例</a:t>
            </a:r>
            <a:r>
              <a:rPr lang="en-US" altLang="zh-CN" sz="2400" noProof="1"/>
              <a:t>5-1</a:t>
            </a:r>
            <a:r>
              <a:rPr lang="zh-CN" altLang="en-US" sz="2400" noProof="1"/>
              <a:t>：编写函数计算圆的面积。</a:t>
            </a:r>
          </a:p>
          <a:p>
            <a:pPr eaLnBrk="1" fontAlgn="base" hangingPunct="1">
              <a:lnSpc>
                <a:spcPct val="80000"/>
              </a:lnSpc>
              <a:buSzPct val="90000"/>
              <a:buFont typeface="Wingdings" panose="05000000000000000000" pitchFamily="2" charset="2"/>
              <a:buNone/>
            </a:pPr>
            <a:endParaRPr lang="zh-CN" altLang="en-US" sz="15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41</a:t>
            </a:fld>
            <a:endParaRPr lang="zh-CN" altLang="en-US"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64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5.6 </a:t>
                </a:r>
                <a:r>
                  <a:rPr lang="zh-CN" altLang="en-US" sz="3200" b="1" dirty="0">
                    <a:latin typeface="Times New Roman" pitchFamily="18" charset="0"/>
                    <a:ea typeface="黑体" pitchFamily="49" charset="-122"/>
                  </a:rPr>
                  <a:t>案例应用</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971600" y="1859340"/>
            <a:ext cx="8172400" cy="2585323"/>
          </a:xfrm>
          <a:prstGeom prst="rect">
            <a:avLst/>
          </a:prstGeom>
        </p:spPr>
        <p:txBody>
          <a:bodyPr wrap="square">
            <a:spAutoFit/>
          </a:bodyPr>
          <a:lstStyle/>
          <a:p>
            <a:pPr>
              <a:buSzPct val="90000"/>
            </a:pPr>
            <a:r>
              <a:rPr lang="en-US" altLang="zh-CN" noProof="1">
                <a:solidFill>
                  <a:srgbClr val="0000FF"/>
                </a:solidFill>
                <a:latin typeface="Consolas" panose="020B0609020204030204" pitchFamily="49" charset="0"/>
              </a:rPr>
              <a:t>from</a:t>
            </a:r>
            <a:r>
              <a:rPr lang="en-US" altLang="zh-CN" noProof="1">
                <a:latin typeface="Consolas" panose="020B0609020204030204" pitchFamily="49" charset="0"/>
              </a:rPr>
              <a:t> math </a:t>
            </a:r>
            <a:r>
              <a:rPr lang="en-US" altLang="zh-CN" noProof="1">
                <a:solidFill>
                  <a:srgbClr val="0000FF"/>
                </a:solidFill>
                <a:latin typeface="Consolas" panose="020B0609020204030204" pitchFamily="49" charset="0"/>
              </a:rPr>
              <a:t>import</a:t>
            </a:r>
            <a:r>
              <a:rPr lang="en-US" altLang="zh-CN" noProof="1">
                <a:latin typeface="Consolas" panose="020B0609020204030204" pitchFamily="49" charset="0"/>
              </a:rPr>
              <a:t> pi </a:t>
            </a:r>
            <a:r>
              <a:rPr lang="en-US" altLang="zh-CN" noProof="1">
                <a:solidFill>
                  <a:srgbClr val="0000FF"/>
                </a:solidFill>
                <a:latin typeface="Consolas" panose="020B0609020204030204" pitchFamily="49" charset="0"/>
              </a:rPr>
              <a:t>as</a:t>
            </a:r>
            <a:r>
              <a:rPr lang="en-US" altLang="zh-CN" noProof="1">
                <a:latin typeface="Consolas" panose="020B0609020204030204" pitchFamily="49" charset="0"/>
              </a:rPr>
              <a:t> PI</a:t>
            </a:r>
          </a:p>
          <a:p>
            <a:pPr>
              <a:buSzPct val="90000"/>
            </a:pPr>
            <a:endParaRPr lang="en-US" altLang="zh-CN" noProof="1">
              <a:latin typeface="Consolas" panose="020B0609020204030204" pitchFamily="49" charset="0"/>
            </a:endParaRPr>
          </a:p>
          <a:p>
            <a:pPr>
              <a:buSzPct val="90000"/>
            </a:pPr>
            <a:r>
              <a:rPr lang="en-US" altLang="zh-CN" noProof="1">
                <a:solidFill>
                  <a:srgbClr val="0000FF"/>
                </a:solidFill>
                <a:latin typeface="Consolas" panose="020B0609020204030204" pitchFamily="49" charset="0"/>
              </a:rPr>
              <a:t>def</a:t>
            </a:r>
            <a:r>
              <a:rPr lang="en-US" altLang="zh-CN" noProof="1">
                <a:latin typeface="Consolas" panose="020B0609020204030204" pitchFamily="49" charset="0"/>
              </a:rPr>
              <a:t> CircleArea(r):</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if</a:t>
            </a:r>
            <a:r>
              <a:rPr lang="en-US" altLang="zh-CN" noProof="1">
                <a:latin typeface="Consolas" panose="020B0609020204030204" pitchFamily="49" charset="0"/>
              </a:rPr>
              <a:t> isinstance(r, (int,float)) and r&gt;0: </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return</a:t>
            </a:r>
            <a:r>
              <a:rPr lang="en-US" altLang="zh-CN" noProof="1">
                <a:latin typeface="Consolas" panose="020B0609020204030204" pitchFamily="49" charset="0"/>
              </a:rPr>
              <a:t> PI*r*r</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else</a:t>
            </a:r>
            <a:r>
              <a:rPr lang="en-US" altLang="zh-CN" noProof="1">
                <a:latin typeface="Consolas" panose="020B0609020204030204" pitchFamily="49" charset="0"/>
              </a:rPr>
              <a:t>:</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('You must give an integer or float as radius.')</a:t>
            </a:r>
          </a:p>
          <a:p>
            <a:pPr>
              <a:buSzPct val="90000"/>
            </a:pPr>
            <a:endParaRPr lang="en-US" altLang="zh-CN" noProof="1">
              <a:latin typeface="Consolas" panose="020B0609020204030204" pitchFamily="49" charset="0"/>
            </a:endParaRPr>
          </a:p>
          <a:p>
            <a:pPr>
              <a:buSzPct val="90000"/>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(CircleArea(3))</a:t>
            </a:r>
          </a:p>
        </p:txBody>
      </p:sp>
    </p:spTree>
    <p:extLst>
      <p:ext uri="{BB962C8B-B14F-4D97-AF65-F5344CB8AC3E}">
        <p14:creationId xmlns:p14="http://schemas.microsoft.com/office/powerpoint/2010/main" val="27014943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占位符 53250"/>
          <p:cNvSpPr>
            <a:spLocks noGrp="1"/>
          </p:cNvSpPr>
          <p:nvPr>
            <p:ph idx="1"/>
          </p:nvPr>
        </p:nvSpPr>
        <p:spPr>
          <a:xfrm>
            <a:off x="395536" y="1052736"/>
            <a:ext cx="8152765" cy="3394075"/>
          </a:xfrm>
        </p:spPr>
        <p:txBody>
          <a:bodyPr vert="horz" wrap="square" lIns="68591" tIns="34295" rIns="68591" bIns="34295" numCol="1" anchor="t" anchorCtr="0" compatLnSpc="1">
            <a:prstTxWarp prst="textNoShape">
              <a:avLst/>
            </a:prstTxWarp>
          </a:bodyPr>
          <a:lstStyle/>
          <a:p>
            <a:pPr eaLnBrk="1" hangingPunct="1">
              <a:lnSpc>
                <a:spcPct val="150000"/>
              </a:lnSpc>
              <a:spcBef>
                <a:spcPct val="0"/>
              </a:spcBef>
              <a:buClr>
                <a:srgbClr val="FF0000"/>
              </a:buClr>
              <a:buSzPct val="90000"/>
              <a:buFont typeface="Wingdings" panose="05000000000000000000" pitchFamily="2" charset="2"/>
              <a:buChar char="ü"/>
            </a:pPr>
            <a:r>
              <a:rPr lang="zh-CN" altLang="en-US" sz="1800" b="1" dirty="0"/>
              <a:t>例</a:t>
            </a:r>
            <a:r>
              <a:rPr lang="en-US" altLang="zh-CN" sz="1800" b="1" dirty="0"/>
              <a:t>5-2</a:t>
            </a:r>
            <a:r>
              <a:rPr lang="zh-CN" altLang="en-US" sz="1800" b="1" dirty="0"/>
              <a:t>：编写函数，接收包含</a:t>
            </a:r>
            <a:r>
              <a:rPr lang="en-US" altLang="zh-CN" sz="1800" b="1" dirty="0"/>
              <a:t>20</a:t>
            </a:r>
            <a:r>
              <a:rPr lang="zh-CN" altLang="en-US" sz="1800" b="1" dirty="0"/>
              <a:t>个整数的列表</a:t>
            </a:r>
            <a:r>
              <a:rPr lang="en-US" altLang="zh-CN" sz="1800" b="1" dirty="0"/>
              <a:t>lst</a:t>
            </a:r>
            <a:r>
              <a:rPr lang="zh-CN" altLang="en-US" sz="1800" b="1" dirty="0"/>
              <a:t>和一个整数</a:t>
            </a:r>
            <a:r>
              <a:rPr lang="en-US" altLang="zh-CN" sz="1800" b="1" dirty="0"/>
              <a:t>k</a:t>
            </a:r>
            <a:r>
              <a:rPr lang="zh-CN" altLang="en-US" sz="1800" b="1" dirty="0"/>
              <a:t>作为参数，返回</a:t>
            </a:r>
            <a:endParaRPr lang="en-US" altLang="zh-CN" sz="1800" b="1" dirty="0"/>
          </a:p>
          <a:p>
            <a:pPr marL="0" indent="0" eaLnBrk="1" hangingPunct="1">
              <a:lnSpc>
                <a:spcPct val="150000"/>
              </a:lnSpc>
              <a:spcBef>
                <a:spcPct val="0"/>
              </a:spcBef>
              <a:buClr>
                <a:srgbClr val="FF0000"/>
              </a:buClr>
              <a:buSzPct val="90000"/>
              <a:buNone/>
            </a:pPr>
            <a:r>
              <a:rPr lang="en-US" altLang="zh-CN" sz="1800" b="1" dirty="0"/>
              <a:t>                   </a:t>
            </a:r>
            <a:r>
              <a:rPr lang="zh-CN" altLang="en-US" sz="1800" b="1" dirty="0"/>
              <a:t>新列表。处理规则为：将列表</a:t>
            </a:r>
            <a:r>
              <a:rPr lang="en-US" altLang="zh-CN" sz="1800" b="1" dirty="0"/>
              <a:t>lst</a:t>
            </a:r>
            <a:r>
              <a:rPr lang="zh-CN" altLang="en-US" sz="1800" b="1" dirty="0"/>
              <a:t>中下标</a:t>
            </a:r>
            <a:r>
              <a:rPr lang="en-US" altLang="zh-CN" sz="1800" b="1" dirty="0"/>
              <a:t>k</a:t>
            </a:r>
            <a:r>
              <a:rPr lang="zh-CN" altLang="en-US" sz="1800" b="1" dirty="0"/>
              <a:t>之前的元素逆序，下标</a:t>
            </a:r>
            <a:r>
              <a:rPr lang="en-US" altLang="zh-CN" sz="1800" b="1" dirty="0"/>
              <a:t>k</a:t>
            </a:r>
            <a:r>
              <a:rPr lang="zh-CN" altLang="en-US" sz="1800" b="1" dirty="0"/>
              <a:t>之后</a:t>
            </a:r>
            <a:endParaRPr lang="en-US" altLang="zh-CN" sz="1800" b="1" dirty="0"/>
          </a:p>
          <a:p>
            <a:pPr marL="0" indent="0" eaLnBrk="1" hangingPunct="1">
              <a:lnSpc>
                <a:spcPct val="150000"/>
              </a:lnSpc>
              <a:spcBef>
                <a:spcPct val="0"/>
              </a:spcBef>
              <a:buClr>
                <a:srgbClr val="FF0000"/>
              </a:buClr>
              <a:buSzPct val="90000"/>
              <a:buNone/>
            </a:pPr>
            <a:r>
              <a:rPr lang="en-US" altLang="zh-CN" sz="1800" b="1" dirty="0"/>
              <a:t>                   </a:t>
            </a:r>
            <a:r>
              <a:rPr lang="zh-CN" altLang="en-US" sz="1800" b="1" dirty="0"/>
              <a:t>的元素逆序，然后将整个列表</a:t>
            </a:r>
            <a:r>
              <a:rPr lang="en-US" altLang="zh-CN" sz="1800" b="1" dirty="0"/>
              <a:t>lst</a:t>
            </a:r>
            <a:r>
              <a:rPr lang="zh-CN" altLang="en-US" sz="1800" b="1" dirty="0"/>
              <a:t>中的所有元素再逆序。</a:t>
            </a:r>
            <a:endParaRPr lang="en-US" altLang="zh-CN" sz="1200" b="1"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42</a:t>
            </a:fld>
            <a:endParaRPr lang="zh-CN" altLang="en-US" dirty="0"/>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64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5.6 </a:t>
                </a:r>
                <a:r>
                  <a:rPr lang="zh-CN" altLang="en-US" sz="3200" b="1" dirty="0">
                    <a:latin typeface="Times New Roman" pitchFamily="18" charset="0"/>
                    <a:ea typeface="黑体" pitchFamily="49" charset="-122"/>
                  </a:rPr>
                  <a:t>案例应用</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1" name="内容占位符 2"/>
          <p:cNvSpPr txBox="1">
            <a:spLocks/>
          </p:cNvSpPr>
          <p:nvPr/>
        </p:nvSpPr>
        <p:spPr bwMode="auto">
          <a:xfrm>
            <a:off x="2771800" y="2564904"/>
            <a:ext cx="3744415" cy="2662227"/>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SzPct val="90000"/>
              <a:buFont typeface="Wingdings" panose="05000000000000000000" pitchFamily="2" charset="2"/>
              <a:buNone/>
            </a:pPr>
            <a:r>
              <a:rPr lang="en-US" altLang="zh-CN" sz="1800" noProof="1">
                <a:solidFill>
                  <a:srgbClr val="0000FF"/>
                </a:solidFill>
                <a:latin typeface="Consolas" panose="020B0609020204030204" pitchFamily="49" charset="0"/>
              </a:rPr>
              <a:t>def</a:t>
            </a:r>
            <a:r>
              <a:rPr lang="en-US" altLang="zh-CN" sz="1800" noProof="1">
                <a:latin typeface="Consolas" panose="020B0609020204030204" pitchFamily="49" charset="0"/>
              </a:rPr>
              <a:t> demo(lst,k):</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x = lst[:k]</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x.reverse()</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y = lst[k:]</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y.reverse()</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r = x+y</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r.reverse()</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a:t>
            </a:r>
            <a:r>
              <a:rPr lang="en-US" altLang="zh-CN" sz="1800" noProof="1">
                <a:solidFill>
                  <a:srgbClr val="0000FF"/>
                </a:solidFill>
                <a:latin typeface="Consolas" panose="020B0609020204030204" pitchFamily="49" charset="0"/>
              </a:rPr>
              <a:t>return</a:t>
            </a:r>
            <a:r>
              <a:rPr lang="en-US" altLang="zh-CN" sz="1800" noProof="1">
                <a:latin typeface="Consolas" panose="020B0609020204030204" pitchFamily="49" charset="0"/>
              </a:rPr>
              <a:t> r</a:t>
            </a:r>
          </a:p>
          <a:p>
            <a:pPr>
              <a:lnSpc>
                <a:spcPct val="90000"/>
              </a:lnSpc>
              <a:buSzPct val="90000"/>
              <a:buFont typeface="Wingdings" panose="05000000000000000000" pitchFamily="2" charset="2"/>
              <a:buNone/>
            </a:pPr>
            <a:endParaRPr lang="en-US" altLang="zh-CN" sz="1800" noProof="1">
              <a:latin typeface="Consolas" panose="020B0609020204030204" pitchFamily="49" charset="0"/>
            </a:endParaRPr>
          </a:p>
          <a:p>
            <a:pPr>
              <a:lnSpc>
                <a:spcPct val="90000"/>
              </a:lnSpc>
              <a:buSzPct val="90000"/>
              <a:buFont typeface="Wingdings" panose="05000000000000000000" pitchFamily="2" charset="2"/>
              <a:buNone/>
            </a:pPr>
            <a:r>
              <a:rPr lang="en-US" altLang="zh-CN" sz="1800" noProof="1">
                <a:latin typeface="Consolas" panose="020B0609020204030204" pitchFamily="49" charset="0"/>
              </a:rPr>
              <a:t>lst = list(range(1,21))</a:t>
            </a:r>
          </a:p>
          <a:p>
            <a:pPr>
              <a:lnSpc>
                <a:spcPct val="90000"/>
              </a:lnSpc>
              <a:buSzPct val="90000"/>
              <a:buFont typeface="Wingdings" panose="05000000000000000000" pitchFamily="2" charset="2"/>
              <a:buNone/>
            </a:pPr>
            <a:r>
              <a:rPr lang="en-US" altLang="zh-CN" sz="1800" noProof="1">
                <a:solidFill>
                  <a:srgbClr val="0000FF"/>
                </a:solidFill>
                <a:latin typeface="Consolas" panose="020B0609020204030204" pitchFamily="49" charset="0"/>
              </a:rPr>
              <a:t>print</a:t>
            </a:r>
            <a:r>
              <a:rPr lang="en-US" altLang="zh-CN" sz="1800" noProof="1">
                <a:latin typeface="Consolas" panose="020B0609020204030204" pitchFamily="49" charset="0"/>
              </a:rPr>
              <a:t>(demo(lst,5))</a:t>
            </a:r>
            <a:endParaRPr lang="zh-CN" altLang="en-US" sz="1800" noProof="1"/>
          </a:p>
        </p:txBody>
      </p:sp>
    </p:spTree>
    <p:extLst>
      <p:ext uri="{BB962C8B-B14F-4D97-AF65-F5344CB8AC3E}">
        <p14:creationId xmlns:p14="http://schemas.microsoft.com/office/powerpoint/2010/main" val="331238168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占位符 54274"/>
          <p:cNvSpPr>
            <a:spLocks noGrp="1"/>
          </p:cNvSpPr>
          <p:nvPr>
            <p:ph idx="1"/>
          </p:nvPr>
        </p:nvSpPr>
        <p:spPr>
          <a:xfrm>
            <a:off x="454899" y="1052736"/>
            <a:ext cx="8163560" cy="3395980"/>
          </a:xfrm>
        </p:spPr>
        <p:txBody>
          <a:bodyPr vert="horz" wrap="square" lIns="68591" tIns="34295" rIns="68591" bIns="34295" numCol="1" anchor="t" anchorCtr="0" compatLnSpc="1">
            <a:prstTxWarp prst="textNoShape">
              <a:avLst/>
            </a:prstTxWarp>
          </a:bodyPr>
          <a:lstStyle/>
          <a:p>
            <a:pPr eaLnBrk="1" fontAlgn="base" hangingPunct="1">
              <a:spcBef>
                <a:spcPts val="600"/>
              </a:spcBef>
              <a:buClr>
                <a:srgbClr val="FF0000"/>
              </a:buClr>
              <a:buSzPct val="90000"/>
              <a:buFont typeface="Wingdings" panose="05000000000000000000" pitchFamily="2" charset="2"/>
              <a:buChar char="ü"/>
            </a:pPr>
            <a:r>
              <a:rPr lang="zh-CN" altLang="en-US" sz="1800" b="1" noProof="1"/>
              <a:t>本例的执行结果实际上是把列表中所有元素循环左移</a:t>
            </a:r>
            <a:r>
              <a:rPr lang="en-US" altLang="zh-CN" sz="1800" b="1" noProof="1"/>
              <a:t>k</a:t>
            </a:r>
            <a:r>
              <a:rPr lang="zh-CN" altLang="en-US" sz="1800" b="1" noProof="1"/>
              <a:t>位。在</a:t>
            </a:r>
            <a:r>
              <a:rPr lang="en-US" altLang="zh-CN" sz="1800" b="1" noProof="1"/>
              <a:t>collections</a:t>
            </a:r>
            <a:r>
              <a:rPr lang="zh-CN" altLang="en-US" sz="1800" b="1" noProof="1"/>
              <a:t>标准库的</a:t>
            </a:r>
            <a:r>
              <a:rPr lang="en-US" altLang="zh-CN" sz="1800" b="1" noProof="1"/>
              <a:t>deque</a:t>
            </a:r>
            <a:r>
              <a:rPr lang="zh-CN" altLang="en-US" sz="1800" b="1" noProof="1"/>
              <a:t>对象已经实现了该功能，直接调用即可。</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43</a:t>
            </a:fld>
            <a:endParaRPr lang="zh-CN" altLang="en-US"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64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5.6 </a:t>
                </a:r>
                <a:r>
                  <a:rPr lang="zh-CN" altLang="en-US" sz="3200" b="1" dirty="0">
                    <a:latin typeface="Times New Roman" pitchFamily="18" charset="0"/>
                    <a:ea typeface="黑体" pitchFamily="49" charset="-122"/>
                  </a:rPr>
                  <a:t>案例应用</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1" name="内容占位符 2"/>
          <p:cNvSpPr txBox="1">
            <a:spLocks/>
          </p:cNvSpPr>
          <p:nvPr/>
        </p:nvSpPr>
        <p:spPr bwMode="auto">
          <a:xfrm>
            <a:off x="616904" y="3802125"/>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Clr>
                <a:srgbClr val="FF0000"/>
              </a:buClr>
              <a:buFont typeface="Wingdings" panose="05000000000000000000" pitchFamily="2" charset="2"/>
              <a:buChar char="u"/>
              <a:defRPr/>
            </a:pPr>
            <a:r>
              <a:rPr lang="zh-CN" altLang="en-US" sz="1800" noProof="1">
                <a:latin typeface="+mn-lt"/>
                <a:ea typeface="+mn-ea"/>
              </a:rPr>
              <a:t>另一种答案：</a:t>
            </a:r>
          </a:p>
          <a:p>
            <a:pPr marL="0" indent="0">
              <a:buFont typeface="Arial" charset="0"/>
              <a:buNone/>
              <a:defRPr/>
            </a:pPr>
            <a:endParaRPr lang="zh-CN" altLang="en-US" sz="1350" noProof="1">
              <a:ea typeface="+mn-ea"/>
            </a:endParaRPr>
          </a:p>
        </p:txBody>
      </p:sp>
      <p:sp>
        <p:nvSpPr>
          <p:cNvPr id="3" name="矩形 2"/>
          <p:cNvSpPr/>
          <p:nvPr/>
        </p:nvSpPr>
        <p:spPr>
          <a:xfrm>
            <a:off x="997008" y="1794013"/>
            <a:ext cx="8077541" cy="1988237"/>
          </a:xfrm>
          <a:prstGeom prst="rect">
            <a:avLst/>
          </a:prstGeom>
        </p:spPr>
        <p:txBody>
          <a:bodyPr wrap="square">
            <a:spAutoFit/>
          </a:bodyPr>
          <a:lstStyle/>
          <a:p>
            <a:pPr>
              <a:lnSpc>
                <a:spcPct val="80000"/>
              </a:lnSpc>
              <a:buSzPct val="90000"/>
            </a:pPr>
            <a:r>
              <a:rPr lang="fr-FR" altLang="en-US" sz="1400" noProof="1">
                <a:latin typeface="Consolas" panose="020B0609020204030204" pitchFamily="49" charset="0"/>
              </a:rPr>
              <a:t>&gt;&gt;&gt; import collections</a:t>
            </a:r>
          </a:p>
          <a:p>
            <a:pPr>
              <a:lnSpc>
                <a:spcPct val="80000"/>
              </a:lnSpc>
              <a:buSzPct val="90000"/>
            </a:pPr>
            <a:r>
              <a:rPr lang="fr-FR" altLang="en-US" sz="1400" noProof="1">
                <a:latin typeface="Consolas" panose="020B0609020204030204" pitchFamily="49" charset="0"/>
              </a:rPr>
              <a:t>&gt;&gt;&gt; x = </a:t>
            </a:r>
            <a:r>
              <a:rPr lang="en-US" altLang="fr-FR" sz="1400" noProof="1">
                <a:latin typeface="Consolas" panose="020B0609020204030204" pitchFamily="49" charset="0"/>
              </a:rPr>
              <a:t>list(</a:t>
            </a:r>
            <a:r>
              <a:rPr lang="fr-FR" altLang="en-US" sz="1400" noProof="1">
                <a:latin typeface="Consolas" panose="020B0609020204030204" pitchFamily="49" charset="0"/>
              </a:rPr>
              <a:t>range(20)</a:t>
            </a:r>
            <a:r>
              <a:rPr lang="en-US" altLang="fr-FR" sz="1400" noProof="1">
                <a:latin typeface="Consolas" panose="020B0609020204030204" pitchFamily="49" charset="0"/>
              </a:rPr>
              <a:t>)</a:t>
            </a:r>
          </a:p>
          <a:p>
            <a:pPr>
              <a:lnSpc>
                <a:spcPct val="80000"/>
              </a:lnSpc>
              <a:buSzPct val="90000"/>
            </a:pPr>
            <a:r>
              <a:rPr lang="fr-FR" altLang="en-US" sz="1400" noProof="1">
                <a:latin typeface="Consolas" panose="020B0609020204030204" pitchFamily="49" charset="0"/>
              </a:rPr>
              <a:t>&gt;&gt;&gt; x = collections.deque(x)</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deque([0, 1, 2, 3, 4, 5, 6, 7, 8, 9, 10, 11, 12, 13, 14, 15, 16, 17, 18, 19])</a:t>
            </a:r>
          </a:p>
          <a:p>
            <a:pPr>
              <a:lnSpc>
                <a:spcPct val="80000"/>
              </a:lnSpc>
              <a:buSzPct val="90000"/>
            </a:pPr>
            <a:r>
              <a:rPr lang="fr-FR" altLang="en-US" sz="1400" noProof="1">
                <a:latin typeface="Consolas" panose="020B0609020204030204" pitchFamily="49" charset="0"/>
              </a:rPr>
              <a:t>&gt;&gt;&gt; x.rotate(-3)</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deque([3, 4, 5, 6, 7, 8, 9, 10, 11, 12, 13, 14, 15, 16, 17, 18, 19, 0, 1, 2])</a:t>
            </a:r>
          </a:p>
          <a:p>
            <a:pPr>
              <a:lnSpc>
                <a:spcPct val="80000"/>
              </a:lnSpc>
              <a:buSzPct val="90000"/>
            </a:pPr>
            <a:r>
              <a:rPr lang="fr-FR" altLang="en-US" sz="1400" noProof="1">
                <a:latin typeface="Consolas" panose="020B0609020204030204" pitchFamily="49" charset="0"/>
              </a:rPr>
              <a:t>&gt;&gt;&gt; x = list(x)</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[3, 4, 5, 6, 7, 8, 9, 10, 11, 12, 13, 14, 15, 16, 17, 18, 19, 0, 1, 2]</a:t>
            </a:r>
          </a:p>
        </p:txBody>
      </p:sp>
      <p:sp>
        <p:nvSpPr>
          <p:cNvPr id="4" name="矩形 3"/>
          <p:cNvSpPr/>
          <p:nvPr/>
        </p:nvSpPr>
        <p:spPr>
          <a:xfrm>
            <a:off x="1907704" y="4276437"/>
            <a:ext cx="6531402" cy="2062103"/>
          </a:xfrm>
          <a:prstGeom prst="rect">
            <a:avLst/>
          </a:prstGeom>
        </p:spPr>
        <p:txBody>
          <a:bodyPr wrap="square">
            <a:spAutoFit/>
          </a:bodyPr>
          <a:lstStyle/>
          <a:p>
            <a:pPr marL="0" indent="0">
              <a:buFont typeface="Arial" charset="0"/>
              <a:buNone/>
              <a:defRPr/>
            </a:pPr>
            <a:r>
              <a:rPr lang="zh-CN" altLang="en-US" sz="1600" noProof="1">
                <a:latin typeface="Consolas" panose="020B0609020204030204" pitchFamily="49" charset="0"/>
              </a:rPr>
              <a:t>&gt;&gt;&gt; def shift(lst, k):</a:t>
            </a:r>
          </a:p>
          <a:p>
            <a:pPr marL="0" indent="0">
              <a:buFont typeface="Arial" charset="0"/>
              <a:buNone/>
              <a:defRPr/>
            </a:pPr>
            <a:r>
              <a:rPr lang="en-US" altLang="x-none" sz="1600" noProof="1">
                <a:latin typeface="Consolas" panose="020B0609020204030204" pitchFamily="49" charset="0"/>
                <a:sym typeface="+mn-ea"/>
              </a:rPr>
              <a:t>    </a:t>
            </a:r>
            <a:r>
              <a:rPr lang="zh-CN" altLang="en-US" sz="1600" noProof="1">
                <a:latin typeface="Consolas" panose="020B0609020204030204" pitchFamily="49" charset="0"/>
              </a:rPr>
              <a:t>return lst[k:]+lst[:k]</a:t>
            </a:r>
          </a:p>
          <a:p>
            <a:pPr marL="0" indent="0">
              <a:buFont typeface="Arial" charset="0"/>
              <a:buNone/>
              <a:defRPr/>
            </a:pPr>
            <a:endParaRPr lang="zh-CN" altLang="en-US" sz="1600" noProof="1">
              <a:latin typeface="Consolas" panose="020B0609020204030204" pitchFamily="49" charset="0"/>
            </a:endParaRPr>
          </a:p>
          <a:p>
            <a:pPr marL="0" indent="0">
              <a:buFont typeface="Arial" charset="0"/>
              <a:buNone/>
              <a:defRPr/>
            </a:pPr>
            <a:r>
              <a:rPr lang="zh-CN" altLang="en-US" sz="1600" noProof="1">
                <a:latin typeface="Consolas" panose="020B0609020204030204" pitchFamily="49" charset="0"/>
              </a:rPr>
              <a:t>&gt;&gt;&gt; x = list(range(20))</a:t>
            </a:r>
          </a:p>
          <a:p>
            <a:pPr marL="0" indent="0">
              <a:buFont typeface="Arial" charset="0"/>
              <a:buNone/>
              <a:defRPr/>
            </a:pPr>
            <a:r>
              <a:rPr lang="zh-CN" altLang="en-US" sz="1600" noProof="1">
                <a:latin typeface="Consolas" panose="020B0609020204030204" pitchFamily="49" charset="0"/>
              </a:rPr>
              <a:t>&gt;&gt;&gt; shift(x, 3)</a:t>
            </a:r>
          </a:p>
          <a:p>
            <a:pPr marL="0" indent="0">
              <a:buFont typeface="Arial" charset="0"/>
              <a:buNone/>
              <a:defRPr/>
            </a:pPr>
            <a:r>
              <a:rPr lang="zh-CN" altLang="en-US" sz="1600" noProof="1">
                <a:solidFill>
                  <a:srgbClr val="0000FF"/>
                </a:solidFill>
              </a:rPr>
              <a:t>[3, 4, 5, 6, 7, 8, 9, 10, 11, 12, 13, 14, 15, 16, 17, 18, 19, 0, 1, 2]</a:t>
            </a:r>
          </a:p>
          <a:p>
            <a:pPr marL="0" indent="0">
              <a:buFont typeface="Arial" charset="0"/>
              <a:buNone/>
              <a:defRPr/>
            </a:pPr>
            <a:r>
              <a:rPr lang="zh-CN" altLang="en-US" sz="1600" noProof="1">
                <a:latin typeface="Consolas" panose="020B0609020204030204" pitchFamily="49" charset="0"/>
              </a:rPr>
              <a:t>&gt;&gt;&gt; shift(x, -3)</a:t>
            </a:r>
          </a:p>
          <a:p>
            <a:pPr marL="0" indent="0">
              <a:buFont typeface="Arial" charset="0"/>
              <a:buNone/>
              <a:defRPr/>
            </a:pPr>
            <a:r>
              <a:rPr lang="zh-CN" altLang="en-US" sz="1600" noProof="1">
                <a:solidFill>
                  <a:srgbClr val="0000FF"/>
                </a:solidFill>
              </a:rPr>
              <a:t>[17, 18, 19, 0, 1, 2, 3, 4, 5, 6, 7, 8, 9, 10, 11, 12, 13, 14, 15, 16]</a:t>
            </a:r>
          </a:p>
        </p:txBody>
      </p:sp>
    </p:spTree>
    <p:extLst>
      <p:ext uri="{BB962C8B-B14F-4D97-AF65-F5344CB8AC3E}">
        <p14:creationId xmlns:p14="http://schemas.microsoft.com/office/powerpoint/2010/main" val="30297952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P spid="11" grpId="0"/>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文本占位符 60418"/>
          <p:cNvSpPr>
            <a:spLocks noGrp="1"/>
          </p:cNvSpPr>
          <p:nvPr>
            <p:ph idx="1"/>
          </p:nvPr>
        </p:nvSpPr>
        <p:spPr>
          <a:xfrm>
            <a:off x="815485" y="1526985"/>
            <a:ext cx="7261860" cy="3394075"/>
          </a:xfrm>
        </p:spPr>
        <p:txBody>
          <a:bodyPr vert="horz" wrap="square" lIns="68591" tIns="34295" rIns="68591" bIns="34295" numCol="1" anchor="t" anchorCtr="0" compatLnSpc="1">
            <a:prstTxWarp prst="textNoShape">
              <a:avLst/>
            </a:prstTxWarp>
          </a:bodyPr>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1800" b="1" noProof="1"/>
              <a:t>内置函数map</a:t>
            </a:r>
            <a:r>
              <a:rPr lang="en-US" altLang="zh-CN" sz="1800" b="1" noProof="1"/>
              <a:t>()</a:t>
            </a:r>
            <a:r>
              <a:rPr lang="zh-CN" altLang="en-US" sz="1800" b="1" noProof="1"/>
              <a:t>可以将一个函数作用到一个序列或迭代器对象上。</a:t>
            </a:r>
            <a:endParaRPr lang="zh-CN" altLang="en-US" sz="1350" b="1"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zh-CN" altLang="en-US" sz="1600" noProof="1">
                <a:latin typeface="Consolas" panose="020B0609020204030204" pitchFamily="49" charset="0"/>
              </a:rPr>
              <a:t>&gt;&gt;&gt; </a:t>
            </a:r>
            <a:r>
              <a:rPr lang="en-US" altLang="zh-CN" sz="1600" noProof="1">
                <a:latin typeface="Consolas" panose="020B0609020204030204" pitchFamily="49" charset="0"/>
              </a:rPr>
              <a:t>list(</a:t>
            </a:r>
            <a:r>
              <a:rPr lang="zh-CN" altLang="en-US" sz="1600" noProof="1">
                <a:latin typeface="Consolas" panose="020B0609020204030204" pitchFamily="49" charset="0"/>
              </a:rPr>
              <a:t>map(str,range(5))</a:t>
            </a:r>
            <a:r>
              <a:rPr lang="en-US" altLang="zh-CN" sz="1600" noProof="1">
                <a:latin typeface="Consolas" panose="020B0609020204030204" pitchFamily="49" charset="0"/>
              </a:rPr>
              <a:t>)</a:t>
            </a:r>
          </a:p>
          <a:p>
            <a:pPr eaLnBrk="1" fontAlgn="base" hangingPunct="1">
              <a:lnSpc>
                <a:spcPct val="90000"/>
              </a:lnSpc>
              <a:buSzPct val="90000"/>
              <a:buFont typeface="Wingdings" panose="05000000000000000000" pitchFamily="2" charset="2"/>
              <a:buNone/>
            </a:pPr>
            <a:r>
              <a:rPr lang="zh-CN" altLang="en-US" sz="1600" noProof="1">
                <a:solidFill>
                  <a:srgbClr val="0000FF"/>
                </a:solidFill>
                <a:latin typeface="Consolas" panose="020B0609020204030204" pitchFamily="49" charset="0"/>
              </a:rPr>
              <a:t>['0', '1', '2', '3', '4']</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def add5(v):</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    return v+5</a:t>
            </a:r>
          </a:p>
          <a:p>
            <a:pPr eaLnBrk="1" fontAlgn="base" hangingPunct="1">
              <a:lnSpc>
                <a:spcPct val="90000"/>
              </a:lnSpc>
              <a:buSzPct val="90000"/>
              <a:buFont typeface="Wingdings" panose="05000000000000000000" pitchFamily="2" charset="2"/>
              <a:buNone/>
            </a:pPr>
            <a:endParaRPr lang="en-US" altLang="zh-CN" sz="1600"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list(map(add5,range(10)))</a:t>
            </a:r>
          </a:p>
          <a:p>
            <a:pPr eaLnBrk="1" fontAlgn="base" hangingPunct="1">
              <a:lnSpc>
                <a:spcPct val="9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[5, 6, 7, 8, 9, 10, 11, 12, 13, 14]</a:t>
            </a:r>
          </a:p>
          <a:p>
            <a:pPr eaLnBrk="1" fontAlgn="base" hangingPunct="1">
              <a:lnSpc>
                <a:spcPct val="90000"/>
              </a:lnSpc>
              <a:buSzPct val="90000"/>
              <a:buFont typeface="Wingdings" panose="05000000000000000000" pitchFamily="2" charset="2"/>
              <a:buNone/>
            </a:pPr>
            <a:endParaRPr lang="en-US" altLang="zh-CN" sz="1600"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def add(x, y):return x+y</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list(map(add, range(5), range(5)))</a:t>
            </a:r>
          </a:p>
          <a:p>
            <a:pPr eaLnBrk="1" fontAlgn="base" hangingPunct="1">
              <a:lnSpc>
                <a:spcPct val="9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[0, 2, 4, 6, 8]</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44</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4" name="文本框 3"/>
          <p:cNvSpPr txBox="1"/>
          <p:nvPr/>
        </p:nvSpPr>
        <p:spPr>
          <a:xfrm>
            <a:off x="467544" y="949937"/>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内置函数</a:t>
            </a:r>
            <a:r>
              <a:rPr lang="en-US" altLang="zh-CN" sz="2800" b="1" dirty="0">
                <a:latin typeface="Times New Roman" panose="02020603050405020304" pitchFamily="18" charset="0"/>
                <a:ea typeface="仿宋" panose="02010609060101010101" pitchFamily="49" charset="-122"/>
              </a:rPr>
              <a:t>Map</a:t>
            </a:r>
            <a:endParaRPr lang="zh-CN" altLang="en-US" sz="2800"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1366425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4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4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文本占位符 63490"/>
          <p:cNvSpPr>
            <a:spLocks noGrp="1"/>
          </p:cNvSpPr>
          <p:nvPr>
            <p:ph idx="1"/>
          </p:nvPr>
        </p:nvSpPr>
        <p:spPr>
          <a:xfrm>
            <a:off x="902221" y="1454180"/>
            <a:ext cx="8229600" cy="4678451"/>
          </a:xfrm>
        </p:spPr>
        <p:txBody>
          <a:bodyPr vert="horz" wrap="square" lIns="68591" tIns="34295" rIns="68591" bIns="34295" numCol="1" anchor="t" anchorCtr="0" compatLnSpc="1">
            <a:prstTxWarp prst="textNoShape">
              <a:avLst/>
            </a:prstTxWarp>
          </a:bodyPr>
          <a:lstStyle/>
          <a:p>
            <a:pPr eaLnBrk="1" fontAlgn="base" hangingPunct="1">
              <a:spcBef>
                <a:spcPct val="0"/>
              </a:spcBef>
              <a:buClr>
                <a:srgbClr val="FF0000"/>
              </a:buClr>
              <a:buSzPct val="90000"/>
              <a:buFont typeface="Wingdings" panose="05000000000000000000" pitchFamily="2" charset="2"/>
              <a:buChar char="n"/>
            </a:pPr>
            <a:r>
              <a:rPr lang="zh-CN" altLang="en-US" sz="1800" b="1" noProof="1"/>
              <a:t>内置函数</a:t>
            </a:r>
            <a:r>
              <a:rPr lang="en-US" altLang="zh-CN" sz="1800" b="1" noProof="1"/>
              <a:t>filter</a:t>
            </a:r>
            <a:r>
              <a:rPr lang="zh-CN" altLang="en-US" sz="1800" b="1" noProof="1"/>
              <a:t>将一个函数作用到一个序列上，返回该序列中使得该函数返回值为</a:t>
            </a:r>
            <a:r>
              <a:rPr lang="en-US" altLang="zh-CN" sz="1800" b="1" noProof="1"/>
              <a:t>True</a:t>
            </a:r>
            <a:r>
              <a:rPr lang="zh-CN" altLang="en-US" sz="1800" b="1" noProof="1"/>
              <a:t>的那些元素组成的</a:t>
            </a:r>
            <a:r>
              <a:rPr lang="en-US" altLang="zh-CN" sz="1800" b="1" noProof="1"/>
              <a:t>filter</a:t>
            </a:r>
            <a:r>
              <a:rPr lang="zh-CN" altLang="en-US" sz="1800" b="1" noProof="1"/>
              <a:t>对象。</a:t>
            </a:r>
          </a:p>
          <a:p>
            <a:pPr eaLnBrk="1" fontAlgn="base" hangingPunct="1">
              <a:lnSpc>
                <a:spcPct val="90000"/>
              </a:lnSpc>
              <a:buSzPct val="90000"/>
              <a:buFont typeface="Wingdings" panose="05000000000000000000" pitchFamily="2" charset="2"/>
              <a:buChar char="•"/>
            </a:pPr>
            <a:endParaRPr lang="en-US" altLang="zh-CN"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45</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21121" y="908720"/>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内置函数</a:t>
            </a:r>
            <a:r>
              <a:rPr lang="en-US" altLang="zh-CN" sz="2800" b="1" dirty="0">
                <a:latin typeface="Times New Roman" panose="02020603050405020304" pitchFamily="18" charset="0"/>
                <a:ea typeface="仿宋" panose="02010609060101010101" pitchFamily="49" charset="-122"/>
              </a:rPr>
              <a:t>filter</a:t>
            </a:r>
            <a:endParaRPr lang="zh-CN" altLang="en-US" sz="2800" b="1" dirty="0">
              <a:latin typeface="Times New Roman" panose="02020603050405020304" pitchFamily="18" charset="0"/>
              <a:ea typeface="仿宋" panose="02010609060101010101" pitchFamily="49" charset="-122"/>
            </a:endParaRPr>
          </a:p>
        </p:txBody>
      </p:sp>
      <p:sp>
        <p:nvSpPr>
          <p:cNvPr id="4" name="矩形 3"/>
          <p:cNvSpPr/>
          <p:nvPr/>
        </p:nvSpPr>
        <p:spPr>
          <a:xfrm>
            <a:off x="1156120" y="2085245"/>
            <a:ext cx="7987880" cy="3416320"/>
          </a:xfrm>
          <a:prstGeom prst="rect">
            <a:avLst/>
          </a:prstGeom>
        </p:spPr>
        <p:txBody>
          <a:bodyPr wrap="square">
            <a:spAutoFit/>
          </a:bodyPr>
          <a:lstStyle/>
          <a:p>
            <a:pPr>
              <a:buSzPct val="90000"/>
            </a:pPr>
            <a:endParaRPr lang="en-US" altLang="zh-CN" b="1" noProof="1">
              <a:latin typeface="Consolas" panose="020B0609020204030204" pitchFamily="49" charset="0"/>
            </a:endParaRPr>
          </a:p>
          <a:p>
            <a:pPr>
              <a:buSzPct val="90000"/>
            </a:pPr>
            <a:r>
              <a:rPr lang="en-US" altLang="zh-CN" noProof="1">
                <a:latin typeface="Consolas" panose="020B0609020204030204" pitchFamily="49" charset="0"/>
              </a:rPr>
              <a:t>&gt;&gt;&gt; seq=['foo','x41','?!','***']</a:t>
            </a:r>
          </a:p>
          <a:p>
            <a:pPr>
              <a:buSzPct val="90000"/>
            </a:pPr>
            <a:r>
              <a:rPr lang="en-US" altLang="zh-CN" noProof="1">
                <a:latin typeface="Consolas" panose="020B0609020204030204" pitchFamily="49" charset="0"/>
              </a:rPr>
              <a:t>&gt;&gt;&gt; def func(x):</a:t>
            </a:r>
          </a:p>
          <a:p>
            <a:pPr>
              <a:buSzPct val="90000"/>
            </a:pPr>
            <a:r>
              <a:rPr lang="en-US" altLang="zh-CN" noProof="1">
                <a:latin typeface="Consolas" panose="020B0609020204030204" pitchFamily="49" charset="0"/>
              </a:rPr>
              <a:t>    return x.isalnum()</a:t>
            </a:r>
          </a:p>
          <a:p>
            <a:pPr>
              <a:buSzPct val="90000"/>
            </a:pPr>
            <a:r>
              <a:rPr lang="en-US" altLang="zh-CN" noProof="1">
                <a:latin typeface="Consolas" panose="020B0609020204030204" pitchFamily="49" charset="0"/>
              </a:rPr>
              <a:t>&gt;&gt;&gt; list(filter(func,seq))</a:t>
            </a:r>
          </a:p>
          <a:p>
            <a:pPr>
              <a:buSzPct val="90000"/>
            </a:pPr>
            <a:r>
              <a:rPr lang="en-US" altLang="zh-CN" noProof="1">
                <a:solidFill>
                  <a:srgbClr val="0000FF"/>
                </a:solidFill>
                <a:latin typeface="Consolas" panose="020B0609020204030204" pitchFamily="49" charset="0"/>
              </a:rPr>
              <a:t>['foo', 'x41']</a:t>
            </a:r>
          </a:p>
          <a:p>
            <a:pPr>
              <a:buSzPct val="90000"/>
            </a:pPr>
            <a:r>
              <a:rPr lang="en-US" altLang="zh-CN" noProof="1">
                <a:latin typeface="Consolas" panose="020B0609020204030204" pitchFamily="49" charset="0"/>
              </a:rPr>
              <a:t>&gt;&gt;&gt; seq</a:t>
            </a:r>
          </a:p>
          <a:p>
            <a:pPr>
              <a:buSzPct val="90000"/>
            </a:pPr>
            <a:r>
              <a:rPr lang="en-US" altLang="zh-CN" noProof="1">
                <a:latin typeface="Consolas" panose="020B0609020204030204" pitchFamily="49" charset="0"/>
              </a:rPr>
              <a:t>['foo', 'x41', '?!', '***']</a:t>
            </a:r>
          </a:p>
          <a:p>
            <a:pPr>
              <a:buSzPct val="90000"/>
            </a:pPr>
            <a:r>
              <a:rPr lang="en-US" altLang="zh-CN" noProof="1">
                <a:latin typeface="Consolas" panose="020B0609020204030204" pitchFamily="49" charset="0"/>
              </a:rPr>
              <a:t>&gt;&gt;&gt; [x for x in seq if x.isalnum()]</a:t>
            </a:r>
          </a:p>
          <a:p>
            <a:pPr>
              <a:buSzPct val="90000"/>
            </a:pPr>
            <a:r>
              <a:rPr lang="en-US" altLang="zh-CN" noProof="1">
                <a:solidFill>
                  <a:srgbClr val="0000FF"/>
                </a:solidFill>
                <a:latin typeface="Consolas" panose="020B0609020204030204" pitchFamily="49" charset="0"/>
              </a:rPr>
              <a:t>['foo', 'x41']</a:t>
            </a:r>
          </a:p>
          <a:p>
            <a:pPr>
              <a:buSzPct val="90000"/>
            </a:pPr>
            <a:r>
              <a:rPr lang="en-US" altLang="zh-CN" noProof="1">
                <a:latin typeface="Consolas" panose="020B0609020204030204" pitchFamily="49" charset="0"/>
              </a:rPr>
              <a:t>&gt;&gt;&gt; list(filter(lambda x:x.isalnum(),seq))</a:t>
            </a:r>
          </a:p>
          <a:p>
            <a:pPr>
              <a:buSzPct val="90000"/>
            </a:pPr>
            <a:r>
              <a:rPr lang="en-US" altLang="zh-CN" noProof="1">
                <a:solidFill>
                  <a:srgbClr val="0000FF"/>
                </a:solidFill>
                <a:latin typeface="Consolas" panose="020B0609020204030204" pitchFamily="49" charset="0"/>
              </a:rPr>
              <a:t>['foo', 'x41']</a:t>
            </a:r>
          </a:p>
        </p:txBody>
      </p:sp>
    </p:spTree>
    <p:extLst>
      <p:ext uri="{BB962C8B-B14F-4D97-AF65-F5344CB8AC3E}">
        <p14:creationId xmlns:p14="http://schemas.microsoft.com/office/powerpoint/2010/main" val="398270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文本占位符 61442"/>
          <p:cNvSpPr>
            <a:spLocks noGrp="1"/>
          </p:cNvSpPr>
          <p:nvPr>
            <p:ph idx="1"/>
          </p:nvPr>
        </p:nvSpPr>
        <p:spPr>
          <a:xfrm>
            <a:off x="793683" y="1454817"/>
            <a:ext cx="8166735" cy="3394075"/>
          </a:xfrm>
        </p:spPr>
        <p:txBody>
          <a:bodyPr vert="horz" wrap="square" lIns="68591" tIns="34295" rIns="68591" bIns="34295" numCol="1" anchor="t" anchorCtr="0" compatLnSpc="1">
            <a:prstTxWarp prst="textNoShape">
              <a:avLst/>
            </a:prstTxWarp>
          </a:bodyPr>
          <a:lstStyle/>
          <a:p>
            <a:pPr eaLnBrk="1" fontAlgn="base" hangingPunct="1">
              <a:lnSpc>
                <a:spcPct val="110000"/>
              </a:lnSpc>
              <a:spcBef>
                <a:spcPct val="0"/>
              </a:spcBef>
              <a:buClr>
                <a:srgbClr val="FF0000"/>
              </a:buClr>
              <a:buSzPct val="90000"/>
              <a:buFont typeface="Wingdings" panose="05000000000000000000" pitchFamily="2" charset="2"/>
              <a:buChar char="n"/>
            </a:pPr>
            <a:r>
              <a:rPr lang="zh-CN" altLang="en-US" sz="1800" b="1" noProof="1"/>
              <a:t>标准库</a:t>
            </a:r>
            <a:r>
              <a:rPr lang="en-US" altLang="zh-CN" sz="1800" b="1" noProof="1"/>
              <a:t>functools</a:t>
            </a:r>
            <a:r>
              <a:rPr lang="zh-CN" altLang="en-US" sz="1800" b="1" noProof="1"/>
              <a:t>中的reduce</a:t>
            </a:r>
            <a:r>
              <a:rPr lang="en-US" altLang="zh-CN" sz="1800" b="1" noProof="1"/>
              <a:t>()</a:t>
            </a:r>
            <a:r>
              <a:rPr lang="zh-CN" altLang="en-US" sz="1800" b="1" noProof="1"/>
              <a:t>函数可以将一个接受2个参数的函数以迭代的方式从左到右依次作用到一个序列或迭代器对象的所有元素上。</a:t>
            </a:r>
          </a:p>
          <a:p>
            <a:pPr eaLnBrk="1" fontAlgn="base" hangingPunct="1">
              <a:lnSpc>
                <a:spcPct val="80000"/>
              </a:lnSpc>
              <a:spcBef>
                <a:spcPct val="0"/>
              </a:spcBef>
              <a:buSzPct val="90000"/>
              <a:buFont typeface="Wingdings" panose="05000000000000000000" pitchFamily="2" charset="2"/>
              <a:buNone/>
            </a:pPr>
            <a:endParaRPr lang="zh-CN" altLang="en-US"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46</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reduce</a:t>
            </a:r>
            <a:r>
              <a:rPr lang="zh-CN" altLang="en-US" sz="2800" b="1" dirty="0">
                <a:latin typeface="Times New Roman" panose="02020603050405020304" pitchFamily="18" charset="0"/>
                <a:ea typeface="仿宋" panose="02010609060101010101" pitchFamily="49" charset="-122"/>
              </a:rPr>
              <a:t>函数</a:t>
            </a:r>
          </a:p>
        </p:txBody>
      </p:sp>
      <p:sp>
        <p:nvSpPr>
          <p:cNvPr id="4" name="矩形 3"/>
          <p:cNvSpPr/>
          <p:nvPr/>
        </p:nvSpPr>
        <p:spPr>
          <a:xfrm>
            <a:off x="1382983" y="2274838"/>
            <a:ext cx="7077449" cy="2862322"/>
          </a:xfrm>
          <a:prstGeom prst="rect">
            <a:avLst/>
          </a:prstGeom>
        </p:spPr>
        <p:txBody>
          <a:bodyPr wrap="square">
            <a:spAutoFit/>
          </a:bodyPr>
          <a:lstStyle/>
          <a:p>
            <a:pPr>
              <a:buSzPct val="90000"/>
            </a:pPr>
            <a:r>
              <a:rPr lang="en-US" altLang="zh-CN" noProof="1">
                <a:latin typeface="Consolas" panose="020B0609020204030204" pitchFamily="49" charset="0"/>
              </a:rPr>
              <a:t>&gt;&gt;&gt; </a:t>
            </a:r>
            <a:r>
              <a:rPr lang="zh-CN" altLang="en-US" noProof="1">
                <a:latin typeface="Consolas" panose="020B0609020204030204" pitchFamily="49" charset="0"/>
              </a:rPr>
              <a:t>from functools import reduce</a:t>
            </a:r>
            <a:endParaRPr lang="en-US" altLang="zh-CN" noProof="1">
              <a:latin typeface="Consolas" panose="020B0609020204030204" pitchFamily="49" charset="0"/>
            </a:endParaRPr>
          </a:p>
          <a:p>
            <a:pPr>
              <a:buSzPct val="90000"/>
            </a:pPr>
            <a:r>
              <a:rPr lang="zh-CN" altLang="en-US" noProof="1">
                <a:latin typeface="Consolas" panose="020B0609020204030204" pitchFamily="49" charset="0"/>
              </a:rPr>
              <a:t>&gt;&gt;&gt; seq=[1,2,3,4,5,6,7,8,9]</a:t>
            </a:r>
          </a:p>
          <a:p>
            <a:pPr>
              <a:buSzPct val="90000"/>
            </a:pPr>
            <a:r>
              <a:rPr lang="zh-CN" altLang="en-US" noProof="1">
                <a:latin typeface="Consolas" panose="020B0609020204030204" pitchFamily="49" charset="0"/>
              </a:rPr>
              <a:t>&gt;&gt;&gt; reduce(lambda x,y:x+y, seq)</a:t>
            </a:r>
          </a:p>
          <a:p>
            <a:pPr>
              <a:buSzPct val="90000"/>
            </a:pPr>
            <a:r>
              <a:rPr lang="zh-CN" altLang="en-US" noProof="1">
                <a:solidFill>
                  <a:srgbClr val="0000FF"/>
                </a:solidFill>
                <a:latin typeface="Consolas" panose="020B0609020204030204" pitchFamily="49" charset="0"/>
              </a:rPr>
              <a:t>45</a:t>
            </a:r>
          </a:p>
          <a:p>
            <a:pPr>
              <a:buSzPct val="90000"/>
            </a:pPr>
            <a:r>
              <a:rPr lang="en-US" altLang="zh-CN" noProof="1">
                <a:latin typeface="Consolas" panose="020B0609020204030204" pitchFamily="49" charset="0"/>
              </a:rPr>
              <a:t>&gt;&gt;&gt; def add(x, y):</a:t>
            </a:r>
          </a:p>
          <a:p>
            <a:pPr>
              <a:buSzPct val="90000"/>
            </a:pPr>
            <a:r>
              <a:rPr lang="en-US" altLang="zh-CN" noProof="1">
                <a:latin typeface="Consolas" panose="020B0609020204030204" pitchFamily="49" charset="0"/>
              </a:rPr>
              <a:t>    return x + y</a:t>
            </a:r>
          </a:p>
          <a:p>
            <a:pPr>
              <a:buSzPct val="90000"/>
            </a:pPr>
            <a:r>
              <a:rPr lang="en-US" altLang="zh-CN" noProof="1">
                <a:latin typeface="Consolas" panose="020B0609020204030204" pitchFamily="49" charset="0"/>
              </a:rPr>
              <a:t>&gt;&gt;&gt; reduce(add,range(10))</a:t>
            </a:r>
          </a:p>
          <a:p>
            <a:pPr>
              <a:buSzPct val="90000"/>
            </a:pPr>
            <a:r>
              <a:rPr lang="en-US" altLang="zh-CN" noProof="1">
                <a:solidFill>
                  <a:srgbClr val="0000FF"/>
                </a:solidFill>
                <a:latin typeface="Consolas" panose="020B0609020204030204" pitchFamily="49" charset="0"/>
              </a:rPr>
              <a:t>45</a:t>
            </a:r>
          </a:p>
          <a:p>
            <a:pPr>
              <a:buSzPct val="90000"/>
            </a:pPr>
            <a:r>
              <a:rPr lang="zh-CN" altLang="en-US" noProof="1">
                <a:latin typeface="Consolas" panose="020B0609020204030204" pitchFamily="49" charset="0"/>
              </a:rPr>
              <a:t>&gt;&gt;&gt; reduce(add,map(str,range(10)))</a:t>
            </a:r>
          </a:p>
          <a:p>
            <a:pPr>
              <a:buSzPct val="90000"/>
            </a:pPr>
            <a:r>
              <a:rPr lang="zh-CN" altLang="en-US" noProof="1">
                <a:solidFill>
                  <a:srgbClr val="0000FF"/>
                </a:solidFill>
                <a:latin typeface="Consolas" panose="020B0609020204030204" pitchFamily="49" charset="0"/>
              </a:rPr>
              <a:t>'0123456789'</a:t>
            </a:r>
          </a:p>
        </p:txBody>
      </p:sp>
    </p:spTree>
    <p:extLst>
      <p:ext uri="{BB962C8B-B14F-4D97-AF65-F5344CB8AC3E}">
        <p14:creationId xmlns:p14="http://schemas.microsoft.com/office/powerpoint/2010/main" val="5499081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Content Placeholder 2"/>
          <p:cNvSpPr>
            <a:spLocks noGrp="1"/>
          </p:cNvSpPr>
          <p:nvPr>
            <p:ph idx="1"/>
          </p:nvPr>
        </p:nvSpPr>
        <p:spPr>
          <a:xfrm>
            <a:off x="770217" y="1449101"/>
            <a:ext cx="8367395" cy="3395980"/>
          </a:xfrm>
        </p:spPr>
        <p:txBody>
          <a:bodyPr vert="horz" wrap="square" lIns="68591" tIns="34295" rIns="68591" bIns="34295" numCol="1" anchor="t" anchorCtr="0" compatLnSpc="1">
            <a:prstTxWarp prst="textNoShape">
              <a:avLst/>
            </a:prstTxWarp>
          </a:bodyPr>
          <a:lstStyle/>
          <a:p>
            <a:pPr eaLnBrk="1" hangingPunct="1">
              <a:lnSpc>
                <a:spcPct val="150000"/>
              </a:lnSpc>
              <a:spcBef>
                <a:spcPct val="0"/>
              </a:spcBef>
            </a:pPr>
            <a:r>
              <a:rPr lang="en-US" altLang="en-US" sz="1800" b="1" dirty="0">
                <a:solidFill>
                  <a:srgbClr val="FF0000"/>
                </a:solidFill>
              </a:rPr>
              <a:t>包含yield语句的函数</a:t>
            </a:r>
            <a:r>
              <a:rPr lang="en-US" altLang="en-US" sz="1800" b="1" dirty="0"/>
              <a:t>可以用来创建</a:t>
            </a:r>
            <a:r>
              <a:rPr lang="en-US" altLang="en-US" sz="1800" b="1" dirty="0">
                <a:solidFill>
                  <a:srgbClr val="FF0000"/>
                </a:solidFill>
              </a:rPr>
              <a:t>生成器对象</a:t>
            </a:r>
            <a:r>
              <a:rPr lang="en-US" altLang="en-US" sz="1800" b="1" dirty="0"/>
              <a:t>，这样的函数也称</a:t>
            </a:r>
            <a:r>
              <a:rPr lang="en-US" altLang="en-US" sz="1800" b="1" dirty="0">
                <a:solidFill>
                  <a:srgbClr val="0000FF"/>
                </a:solidFill>
              </a:rPr>
              <a:t>生成器函数</a:t>
            </a:r>
            <a:r>
              <a:rPr lang="en-US" altLang="en-US" sz="1800" dirty="0"/>
              <a:t>。</a:t>
            </a:r>
          </a:p>
          <a:p>
            <a:pPr eaLnBrk="1" hangingPunct="1">
              <a:lnSpc>
                <a:spcPct val="150000"/>
              </a:lnSpc>
              <a:spcBef>
                <a:spcPct val="0"/>
              </a:spcBef>
              <a:buClr>
                <a:srgbClr val="FF0000"/>
              </a:buClr>
            </a:pPr>
            <a:r>
              <a:rPr lang="en-US" altLang="en-US" sz="1800" dirty="0"/>
              <a:t>每次执行到yield语句</a:t>
            </a:r>
            <a:r>
              <a:rPr lang="zh-CN" altLang="en-US" sz="1800" dirty="0"/>
              <a:t>会</a:t>
            </a:r>
            <a:r>
              <a:rPr lang="en-US" altLang="en-US" sz="1800" dirty="0">
                <a:solidFill>
                  <a:srgbClr val="FF0000"/>
                </a:solidFill>
              </a:rPr>
              <a:t>返回一个值</a:t>
            </a:r>
            <a:r>
              <a:rPr lang="zh-CN" altLang="en-US" sz="1800" dirty="0">
                <a:solidFill>
                  <a:srgbClr val="FF0000"/>
                </a:solidFill>
              </a:rPr>
              <a:t>然后</a:t>
            </a:r>
            <a:r>
              <a:rPr lang="en-US" altLang="en-US" sz="1800" dirty="0">
                <a:solidFill>
                  <a:srgbClr val="FF0000"/>
                </a:solidFill>
              </a:rPr>
              <a:t>暂停或挂起后面代码的执行</a:t>
            </a:r>
            <a:r>
              <a:rPr lang="en-US" altLang="en-US" sz="1800" dirty="0"/>
              <a:t>，下次通过生成器对象的__next__()方法、内置函数next()、for循环遍历生成器对象元素或其他方式显式“索要”数据时恢复执行。</a:t>
            </a:r>
          </a:p>
          <a:p>
            <a:pPr eaLnBrk="1" hangingPunct="1">
              <a:lnSpc>
                <a:spcPct val="150000"/>
              </a:lnSpc>
              <a:spcBef>
                <a:spcPct val="0"/>
              </a:spcBef>
              <a:buClr>
                <a:srgbClr val="FF0000"/>
              </a:buClr>
            </a:pPr>
            <a:r>
              <a:rPr lang="en-US" altLang="en-US" sz="1800" dirty="0"/>
              <a:t>生成器</a:t>
            </a:r>
            <a:r>
              <a:rPr lang="zh-CN" altLang="en-US" sz="1800" dirty="0"/>
              <a:t>对象</a:t>
            </a:r>
            <a:r>
              <a:rPr lang="en-US" altLang="en-US" sz="1800" dirty="0"/>
              <a:t>具有</a:t>
            </a:r>
            <a:r>
              <a:rPr lang="en-US" altLang="en-US" sz="1800" dirty="0">
                <a:solidFill>
                  <a:srgbClr val="FF0000"/>
                </a:solidFill>
              </a:rPr>
              <a:t>惰性求值</a:t>
            </a:r>
            <a:r>
              <a:rPr lang="en-US" altLang="en-US" sz="1800" dirty="0"/>
              <a:t>的特点，适合大数据处理。</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47</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0" name="文本框 9"/>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生成器函数</a:t>
            </a:r>
          </a:p>
        </p:txBody>
      </p:sp>
      <p:sp>
        <p:nvSpPr>
          <p:cNvPr id="12" name="Content Placeholder 2"/>
          <p:cNvSpPr txBox="1">
            <a:spLocks/>
          </p:cNvSpPr>
          <p:nvPr/>
        </p:nvSpPr>
        <p:spPr bwMode="auto">
          <a:xfrm>
            <a:off x="1351382" y="3645024"/>
            <a:ext cx="8229600" cy="465502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b="1" noProof="1">
                <a:latin typeface="Consolas" panose="020B0609020204030204" pitchFamily="49" charset="0"/>
              </a:rPr>
              <a:t>&gt;&gt;&gt; def f():</a:t>
            </a:r>
          </a:p>
          <a:p>
            <a:pPr marL="0" indent="0">
              <a:buFont typeface="Arial"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a, b = 1, 1            #序列解包，同时为多个元素赋值</a:t>
            </a:r>
          </a:p>
          <a:p>
            <a:pPr marL="0" indent="0">
              <a:buFont typeface="Arial"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while True:</a:t>
            </a:r>
          </a:p>
          <a:p>
            <a:pPr marL="0" indent="0">
              <a:buFont typeface="Arial"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yield a            #暂停执行，需要时再产生一个新元素</a:t>
            </a:r>
          </a:p>
          <a:p>
            <a:pPr marL="0" indent="0">
              <a:buFont typeface="Arial"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a, b = b, a+b      #序列解包，继续生成新元素</a:t>
            </a:r>
          </a:p>
          <a:p>
            <a:pPr marL="0" indent="0">
              <a:buFont typeface="Arial" charset="0"/>
              <a:buNone/>
            </a:pPr>
            <a:endParaRPr lang="en-US" altLang="en-US" sz="1350" b="1" noProof="1">
              <a:latin typeface="Consolas" panose="020B0609020204030204" pitchFamily="49" charset="0"/>
            </a:endParaRPr>
          </a:p>
          <a:p>
            <a:pPr marL="0" indent="0">
              <a:buFont typeface="Arial" charset="0"/>
              <a:buNone/>
            </a:pPr>
            <a:r>
              <a:rPr lang="en-US" altLang="en-US" sz="1350" b="1" noProof="1">
                <a:latin typeface="Consolas" panose="020B0609020204030204" pitchFamily="49" charset="0"/>
              </a:rPr>
              <a:t>&gt;&gt;&gt; a = f()                #创建生成器对象</a:t>
            </a:r>
          </a:p>
          <a:p>
            <a:pPr marL="0" indent="0">
              <a:buFont typeface="Arial" charset="0"/>
              <a:buNone/>
            </a:pPr>
            <a:r>
              <a:rPr lang="en-US" altLang="en-US" sz="1350" b="1" noProof="1">
                <a:latin typeface="Consolas" panose="020B0609020204030204" pitchFamily="49" charset="0"/>
              </a:rPr>
              <a:t>&gt;&gt;&gt; for i in range(10):    #斐波那契数列中前10个元素</a:t>
            </a:r>
          </a:p>
          <a:p>
            <a:pPr marL="0" indent="0">
              <a:buFont typeface="Arial"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print(a.__next__(), end=' ')</a:t>
            </a:r>
          </a:p>
          <a:p>
            <a:pPr marL="0" indent="0">
              <a:buFont typeface="Arial" charset="0"/>
              <a:buNone/>
            </a:pPr>
            <a:endParaRPr lang="en-US" altLang="en-US" sz="1350" b="1" noProof="1">
              <a:latin typeface="Consolas" panose="020B0609020204030204" pitchFamily="49" charset="0"/>
            </a:endParaRPr>
          </a:p>
          <a:p>
            <a:pPr marL="0" indent="0">
              <a:buFont typeface="Arial" charset="0"/>
              <a:buNone/>
            </a:pPr>
            <a:r>
              <a:rPr lang="en-US" altLang="en-US" sz="1350" b="1" noProof="1">
                <a:solidFill>
                  <a:srgbClr val="0000FF"/>
                </a:solidFill>
                <a:latin typeface="Consolas" panose="020B0609020204030204" pitchFamily="49" charset="0"/>
              </a:rPr>
              <a:t>1 1 2 3 5 8 13 21 34 55 </a:t>
            </a:r>
          </a:p>
        </p:txBody>
      </p:sp>
    </p:spTree>
    <p:extLst>
      <p:ext uri="{BB962C8B-B14F-4D97-AF65-F5344CB8AC3E}">
        <p14:creationId xmlns:p14="http://schemas.microsoft.com/office/powerpoint/2010/main" val="3708369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9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553" y="1422208"/>
            <a:ext cx="7384415" cy="3394075"/>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defRPr/>
            </a:pPr>
            <a:r>
              <a:rPr lang="zh-CN" altLang="en-US" sz="1800" noProof="1">
                <a:latin typeface="+mn-ea"/>
                <a:ea typeface="+mn-ea"/>
                <a:sym typeface="+mn-ea"/>
              </a:rPr>
              <a:t>在</a:t>
            </a:r>
            <a:r>
              <a:rPr lang="en-US" altLang="x-none" sz="1800" noProof="1">
                <a:latin typeface="+mn-ea"/>
                <a:ea typeface="+mn-ea"/>
                <a:sym typeface="+mn-ea"/>
              </a:rPr>
              <a:t>Python</a:t>
            </a:r>
            <a:r>
              <a:rPr lang="zh-CN" altLang="en-US" sz="1800" noProof="1">
                <a:latin typeface="+mn-ea"/>
                <a:ea typeface="+mn-ea"/>
                <a:sym typeface="+mn-ea"/>
              </a:rPr>
              <a:t>中，函数是可以嵌套定义的。</a:t>
            </a:r>
            <a:endParaRPr lang="en-US" sz="1800" noProof="1">
              <a:latin typeface="+mn-ea"/>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48</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0" name="文本框 9"/>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函数嵌套定义</a:t>
            </a:r>
          </a:p>
        </p:txBody>
      </p:sp>
      <p:sp>
        <p:nvSpPr>
          <p:cNvPr id="11" name="矩形 10"/>
          <p:cNvSpPr/>
          <p:nvPr/>
        </p:nvSpPr>
        <p:spPr>
          <a:xfrm>
            <a:off x="1162023" y="1772816"/>
            <a:ext cx="8072985" cy="3323987"/>
          </a:xfrm>
          <a:prstGeom prst="rect">
            <a:avLst/>
          </a:prstGeom>
        </p:spPr>
        <p:txBody>
          <a:bodyPr wrap="square">
            <a:spAutoFit/>
          </a:bodyPr>
          <a:lstStyle/>
          <a:p>
            <a:pPr marL="0" indent="0">
              <a:buNone/>
              <a:defRPr/>
            </a:pPr>
            <a:r>
              <a:rPr lang="en-US" altLang="zh-CN" sz="1400" noProof="1">
                <a:latin typeface="Consolas" panose="020B0609020204030204" pitchFamily="49" charset="0"/>
              </a:rPr>
              <a:t>&gt;&gt;&gt; def myMap(iterable, op, value):      </a:t>
            </a:r>
            <a:r>
              <a:rPr lang="en-US" altLang="zh-CN" sz="1400" noProof="1">
                <a:solidFill>
                  <a:srgbClr val="0000FF"/>
                </a:solidFill>
                <a:latin typeface="Consolas" panose="020B0609020204030204" pitchFamily="49" charset="0"/>
              </a:rPr>
              <a:t>#自定义函数</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if op not in '+-*/':</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'Error operator'</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def nested(item):                    </a:t>
            </a:r>
            <a:r>
              <a:rPr lang="en-US" altLang="zh-CN" sz="1400" noProof="1">
                <a:solidFill>
                  <a:srgbClr val="0000FF"/>
                </a:solidFill>
                <a:latin typeface="Consolas" panose="020B0609020204030204" pitchFamily="49" charset="0"/>
              </a:rPr>
              <a:t>#嵌套定义函数</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eval(repr(item)+op+repr(value))</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map(nested, iterable)         </a:t>
            </a:r>
            <a:r>
              <a:rPr lang="en-US" altLang="zh-CN" sz="1400" noProof="1">
                <a:solidFill>
                  <a:srgbClr val="0000FF"/>
                </a:solidFill>
                <a:latin typeface="Consolas" panose="020B0609020204030204" pitchFamily="49" charset="0"/>
              </a:rPr>
              <a:t>#使用在函数内部定义的函数</a:t>
            </a:r>
          </a:p>
          <a:p>
            <a:pPr marL="0" indent="0">
              <a:buNone/>
              <a:defRPr/>
            </a:pPr>
            <a:endParaRPr lang="en-US" altLang="zh-CN" sz="1400" noProof="1">
              <a:latin typeface="Consolas" panose="020B0609020204030204" pitchFamily="49" charset="0"/>
            </a:endParaRPr>
          </a:p>
          <a:p>
            <a:pPr marL="0" indent="0">
              <a:buNone/>
              <a:defRPr/>
            </a:pPr>
            <a:r>
              <a:rPr lang="en-US" altLang="zh-CN" sz="1400" noProof="1">
                <a:latin typeface="Consolas" panose="020B0609020204030204" pitchFamily="49" charset="0"/>
              </a:rPr>
              <a:t>&gt;&gt;&gt; list(myMap(range(5), '+', 5))        </a:t>
            </a:r>
            <a:r>
              <a:rPr lang="en-US" altLang="zh-CN" sz="1400" noProof="1">
                <a:solidFill>
                  <a:srgbClr val="0000FF"/>
                </a:solidFill>
                <a:latin typeface="Consolas" panose="020B0609020204030204" pitchFamily="49" charset="0"/>
              </a:rPr>
              <a:t>#调用外部函数</a:t>
            </a:r>
          </a:p>
          <a:p>
            <a:pPr marL="0" indent="0">
              <a:buNone/>
              <a:defRPr/>
            </a:pPr>
            <a:r>
              <a:rPr lang="en-US" altLang="zh-CN" sz="1400" noProof="1">
                <a:solidFill>
                  <a:srgbClr val="0000FF"/>
                </a:solidFill>
                <a:latin typeface="Consolas" panose="020B0609020204030204" pitchFamily="49" charset="0"/>
              </a:rPr>
              <a:t>[5, 6, 7, 8, 9]</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[-5, -4, -3, -2, -1]</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[0, 5, 10, 15, 20]</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[0.0, 0.2, 0.4, 0.6, 0.8]</a:t>
            </a:r>
          </a:p>
        </p:txBody>
      </p:sp>
    </p:spTree>
    <p:extLst>
      <p:ext uri="{BB962C8B-B14F-4D97-AF65-F5344CB8AC3E}">
        <p14:creationId xmlns:p14="http://schemas.microsoft.com/office/powerpoint/2010/main" val="19348512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3406012"/>
            <a:ext cx="8229600" cy="4678451"/>
          </a:xfrm>
        </p:spPr>
        <p:txBody>
          <a:bodyPr vert="horz" wrap="square" lIns="68591" tIns="34295" rIns="68591" bIns="34295" numCol="1" anchor="t" anchorCtr="0" compatLnSpc="1">
            <a:prstTxWarp prst="textNoShape">
              <a:avLst/>
            </a:prstTxWarp>
          </a:bodyPr>
          <a:lstStyle/>
          <a:p>
            <a:pPr>
              <a:lnSpc>
                <a:spcPct val="150000"/>
              </a:lnSpc>
              <a:spcBef>
                <a:spcPts val="0"/>
              </a:spcBef>
              <a:buClr>
                <a:srgbClr val="FF0000"/>
              </a:buClr>
              <a:buSzPct val="90000"/>
              <a:buFont typeface="Wingdings" panose="05000000000000000000" charset="0"/>
              <a:buChar char="n"/>
              <a:defRPr/>
            </a:pPr>
            <a:r>
              <a:rPr lang="zh-CN" altLang="en-US" sz="2000" b="1" noProof="1">
                <a:sym typeface="+mn-ea"/>
              </a:rPr>
              <a:t>通过以下的方式来定义一个可调用对象：</a:t>
            </a:r>
            <a:endParaRPr lang="zh-CN" altLang="en-US" sz="2000" b="1" noProof="1"/>
          </a:p>
          <a:p>
            <a:pPr>
              <a:lnSpc>
                <a:spcPct val="80000"/>
              </a:lnSpc>
              <a:buSzPct val="90000"/>
              <a:buNone/>
              <a:defRPr/>
            </a:pPr>
            <a:r>
              <a:rPr lang="en-US" altLang="x-none" sz="2000" b="1" noProof="1">
                <a:sym typeface="+mn-ea"/>
              </a:rPr>
              <a:t>          taxes = linear(0.3, 2)</a:t>
            </a:r>
          </a:p>
          <a:p>
            <a:pPr>
              <a:lnSpc>
                <a:spcPct val="80000"/>
              </a:lnSpc>
              <a:buSzPct val="90000"/>
              <a:buNone/>
              <a:defRPr/>
            </a:pPr>
            <a:endParaRPr lang="en-US" altLang="x-none" sz="2000" b="1" noProof="1">
              <a:sym typeface="+mn-ea"/>
            </a:endParaRPr>
          </a:p>
          <a:p>
            <a:pPr>
              <a:lnSpc>
                <a:spcPct val="80000"/>
              </a:lnSpc>
              <a:buClr>
                <a:srgbClr val="FF0000"/>
              </a:buClr>
              <a:buSzPct val="90000"/>
              <a:buFont typeface="Wingdings" panose="05000000000000000000" charset="0"/>
              <a:buChar char="n"/>
              <a:defRPr/>
            </a:pPr>
            <a:r>
              <a:rPr lang="zh-CN" altLang="en-US" sz="2000" b="1" noProof="1">
                <a:sym typeface="+mn-ea"/>
              </a:rPr>
              <a:t>然后通过下面的方式来调用该对象：</a:t>
            </a:r>
            <a:endParaRPr lang="zh-CN" altLang="en-US" sz="2000" b="1" noProof="1"/>
          </a:p>
          <a:p>
            <a:pPr>
              <a:lnSpc>
                <a:spcPct val="80000"/>
              </a:lnSpc>
              <a:buSzPct val="90000"/>
              <a:buNone/>
              <a:defRPr/>
            </a:pPr>
            <a:endParaRPr lang="en-US" altLang="x-none" sz="2000" b="1" noProof="1">
              <a:sym typeface="+mn-ea"/>
            </a:endParaRPr>
          </a:p>
          <a:p>
            <a:pPr>
              <a:lnSpc>
                <a:spcPct val="80000"/>
              </a:lnSpc>
              <a:buSzPct val="90000"/>
              <a:buNone/>
              <a:defRPr/>
            </a:pPr>
            <a:r>
              <a:rPr lang="en-US" altLang="x-none" sz="2000" b="1" noProof="1">
                <a:sym typeface="+mn-ea"/>
              </a:rPr>
              <a:t>         taxes(5)</a:t>
            </a:r>
          </a:p>
          <a:p>
            <a:pPr marL="0" indent="0">
              <a:buNone/>
              <a:defRPr/>
            </a:pPr>
            <a:endParaRPr lang="zh-CN" altLang="en-US" sz="20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49</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02493" y="925881"/>
            <a:ext cx="7813923"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使用嵌套函数定义可调用对象可调用对象</a:t>
            </a:r>
          </a:p>
        </p:txBody>
      </p:sp>
      <p:sp>
        <p:nvSpPr>
          <p:cNvPr id="12" name="文本占位符 66562"/>
          <p:cNvSpPr txBox="1">
            <a:spLocks/>
          </p:cNvSpPr>
          <p:nvPr/>
        </p:nvSpPr>
        <p:spPr bwMode="auto">
          <a:xfrm>
            <a:off x="964607" y="1586866"/>
            <a:ext cx="8229600" cy="1819146"/>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ü"/>
            </a:pPr>
            <a:r>
              <a:rPr lang="zh-CN" altLang="en-US" sz="2400" b="1" noProof="1"/>
              <a:t>示例：</a:t>
            </a:r>
          </a:p>
          <a:p>
            <a:pPr>
              <a:lnSpc>
                <a:spcPct val="80000"/>
              </a:lnSpc>
              <a:buSzPct val="90000"/>
              <a:buFont typeface="Wingdings" panose="05000000000000000000" pitchFamily="2" charset="2"/>
              <a:buChar char="ü"/>
            </a:pPr>
            <a:endParaRPr lang="zh-CN" altLang="en-US" sz="1800" noProof="1"/>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def</a:t>
            </a:r>
            <a:r>
              <a:rPr lang="en-US" altLang="zh-CN" sz="1600" noProof="1">
                <a:latin typeface="Consolas" panose="020B0609020204030204" pitchFamily="49" charset="0"/>
              </a:rPr>
              <a:t> linear(a, b):</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def</a:t>
            </a:r>
            <a:r>
              <a:rPr lang="en-US" altLang="zh-CN" sz="1600" noProof="1">
                <a:latin typeface="Consolas" panose="020B0609020204030204" pitchFamily="49" charset="0"/>
              </a:rPr>
              <a:t> result(x):</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return</a:t>
            </a:r>
            <a:r>
              <a:rPr lang="en-US" altLang="zh-CN" sz="1600" noProof="1">
                <a:latin typeface="Consolas" panose="020B0609020204030204" pitchFamily="49" charset="0"/>
              </a:rPr>
              <a:t> a * x + b</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return</a:t>
            </a:r>
            <a:r>
              <a:rPr lang="en-US" altLang="zh-CN" sz="1600" noProof="1">
                <a:latin typeface="Consolas" panose="020B0609020204030204" pitchFamily="49" charset="0"/>
              </a:rPr>
              <a:t> result</a:t>
            </a:r>
          </a:p>
        </p:txBody>
      </p:sp>
    </p:spTree>
    <p:extLst>
      <p:ext uri="{BB962C8B-B14F-4D97-AF65-F5344CB8AC3E}">
        <p14:creationId xmlns:p14="http://schemas.microsoft.com/office/powerpoint/2010/main" val="146866839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占位符 20482"/>
          <p:cNvSpPr>
            <a:spLocks noGrp="1"/>
          </p:cNvSpPr>
          <p:nvPr>
            <p:ph idx="1"/>
          </p:nvPr>
        </p:nvSpPr>
        <p:spPr>
          <a:xfrm>
            <a:off x="539552" y="1007491"/>
            <a:ext cx="6172200" cy="447675"/>
          </a:xfrm>
        </p:spPr>
        <p:txBody>
          <a:bodyPr vert="horz" wrap="square" lIns="68591" tIns="34295" rIns="68591" bIns="34295" numCol="1" anchor="t" anchorCtr="0" compatLnSpc="1">
            <a:prstTxWarp prst="textNoShape">
              <a:avLst/>
            </a:prstTxWarp>
          </a:bodyPr>
          <a:lstStyle/>
          <a:p>
            <a:pPr eaLnBrk="1" fontAlgn="base" hangingPunct="1">
              <a:lnSpc>
                <a:spcPct val="90000"/>
              </a:lnSpc>
              <a:buClr>
                <a:srgbClr val="FF0000"/>
              </a:buClr>
              <a:buSzPct val="90000"/>
              <a:buFont typeface="Wingdings" panose="05000000000000000000" pitchFamily="2" charset="2"/>
              <a:buChar char="ü"/>
            </a:pPr>
            <a:r>
              <a:rPr lang="zh-CN" altLang="en-US" sz="2400" b="1" noProof="1"/>
              <a:t>生成斐波那契数列的函数定义和调用</a:t>
            </a:r>
            <a:endParaRPr lang="en-US" altLang="zh-CN" sz="1600" b="1" noProof="1">
              <a:latin typeface="Consolas" panose="020B0609020204030204" pitchFamily="49" charset="0"/>
            </a:endParaRPr>
          </a:p>
        </p:txBody>
      </p:sp>
      <p:sp>
        <p:nvSpPr>
          <p:cNvPr id="2" name="线形标注 2 1"/>
          <p:cNvSpPr/>
          <p:nvPr/>
        </p:nvSpPr>
        <p:spPr>
          <a:xfrm>
            <a:off x="2100857" y="4547568"/>
            <a:ext cx="1206500" cy="355600"/>
          </a:xfrm>
          <a:prstGeom prst="borderCallout2">
            <a:avLst>
              <a:gd name="adj1" fmla="val -291"/>
              <a:gd name="adj2" fmla="val 48580"/>
              <a:gd name="adj3" fmla="val -55642"/>
              <a:gd name="adj4" fmla="val 55717"/>
              <a:gd name="adj5" fmla="val -185214"/>
              <a:gd name="adj6" fmla="val 73186"/>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solidFill>
                  <a:srgbClr val="FF0000"/>
                </a:solidFill>
              </a:rPr>
              <a:t>调用函数</a:t>
            </a:r>
          </a:p>
        </p:txBody>
      </p:sp>
      <p:sp>
        <p:nvSpPr>
          <p:cNvPr id="3" name="线形标注 2 2"/>
          <p:cNvSpPr/>
          <p:nvPr/>
        </p:nvSpPr>
        <p:spPr>
          <a:xfrm>
            <a:off x="4231282" y="4467876"/>
            <a:ext cx="1208088" cy="365125"/>
          </a:xfrm>
          <a:prstGeom prst="borderCallout2">
            <a:avLst>
              <a:gd name="adj1" fmla="val 18750"/>
              <a:gd name="adj2" fmla="val -8333"/>
              <a:gd name="adj3" fmla="val 18750"/>
              <a:gd name="adj4" fmla="val -16667"/>
              <a:gd name="adj5" fmla="val -155816"/>
              <a:gd name="adj6" fmla="val -5272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noProof="1">
                <a:solidFill>
                  <a:srgbClr val="FF0000"/>
                </a:solidFill>
              </a:rPr>
              <a:t>1000</a:t>
            </a:r>
            <a:r>
              <a:rPr lang="zh-CN" altLang="en-US" sz="1350" noProof="1">
                <a:solidFill>
                  <a:srgbClr val="FF0000"/>
                </a:solidFill>
              </a:rPr>
              <a:t>是实参</a:t>
            </a:r>
          </a:p>
        </p:txBody>
      </p:sp>
      <p:sp>
        <p:nvSpPr>
          <p:cNvPr id="4" name="线形标注 2 3"/>
          <p:cNvSpPr/>
          <p:nvPr/>
        </p:nvSpPr>
        <p:spPr>
          <a:xfrm>
            <a:off x="4656732" y="1867869"/>
            <a:ext cx="1208088" cy="385763"/>
          </a:xfrm>
          <a:prstGeom prst="borderCallout2">
            <a:avLst>
              <a:gd name="adj1" fmla="val 18750"/>
              <a:gd name="adj2" fmla="val -8333"/>
              <a:gd name="adj3" fmla="val 18750"/>
              <a:gd name="adj4" fmla="val -16667"/>
              <a:gd name="adj5" fmla="val 140175"/>
              <a:gd name="adj6" fmla="val -75118"/>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noProof="1">
                <a:solidFill>
                  <a:srgbClr val="FF0000"/>
                </a:solidFill>
              </a:rPr>
              <a:t>n</a:t>
            </a:r>
            <a:r>
              <a:rPr lang="zh-CN" altLang="en-US" sz="1350" noProof="1">
                <a:solidFill>
                  <a:srgbClr val="FF0000"/>
                </a:solidFill>
              </a:rPr>
              <a:t>是形参</a:t>
            </a:r>
          </a:p>
        </p:txBody>
      </p:sp>
      <p:sp>
        <p:nvSpPr>
          <p:cNvPr id="24582" name="文本框 4"/>
          <p:cNvSpPr txBox="1"/>
          <p:nvPr/>
        </p:nvSpPr>
        <p:spPr>
          <a:xfrm>
            <a:off x="2843808" y="2348880"/>
            <a:ext cx="2655887" cy="1855470"/>
          </a:xfrm>
          <a:prstGeom prst="rect">
            <a:avLst/>
          </a:prstGeom>
          <a:noFill/>
          <a:ln w="22225" cap="flat" cmpd="sng">
            <a:solidFill>
              <a:srgbClr val="0000FF"/>
            </a:solidFill>
            <a:prstDash val="solid"/>
            <a:round/>
            <a:headEnd type="none" w="med" len="med"/>
            <a:tailEnd type="none" w="med" len="med"/>
          </a:ln>
        </p:spPr>
        <p:txBody>
          <a:bodyPr anchor="t">
            <a:spAutoFit/>
          </a:bodyPr>
          <a:lstStyle/>
          <a:p>
            <a:pPr>
              <a:lnSpc>
                <a:spcPct val="90000"/>
              </a:lnSpc>
              <a:buSzPct val="90000"/>
              <a:buFont typeface="Wingdings" panose="05000000000000000000" pitchFamily="2" charset="2"/>
              <a:buNone/>
            </a:pPr>
            <a:r>
              <a:rPr lang="en-US" altLang="zh-CN" sz="1400" dirty="0">
                <a:solidFill>
                  <a:srgbClr val="0000FF"/>
                </a:solidFill>
                <a:latin typeface="Consolas" panose="020B0609020204030204" pitchFamily="49" charset="0"/>
                <a:ea typeface="宋体" panose="02010600030101010101" pitchFamily="2" charset="-122"/>
              </a:rPr>
              <a:t>def</a:t>
            </a:r>
            <a:r>
              <a:rPr lang="en-US" altLang="zh-CN" sz="1400" dirty="0">
                <a:latin typeface="Consolas" panose="020B0609020204030204" pitchFamily="49" charset="0"/>
                <a:ea typeface="宋体" panose="02010600030101010101" pitchFamily="2" charset="-122"/>
              </a:rPr>
              <a:t> fib(n):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1, 1</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t>
            </a:r>
            <a:r>
              <a:rPr lang="en-US" altLang="zh-CN" sz="1400" dirty="0">
                <a:solidFill>
                  <a:srgbClr val="0000FF"/>
                </a:solidFill>
                <a:latin typeface="Consolas" panose="020B0609020204030204" pitchFamily="49" charset="0"/>
                <a:ea typeface="宋体" panose="02010600030101010101" pitchFamily="2" charset="-122"/>
              </a:rPr>
              <a:t>while</a:t>
            </a:r>
            <a:r>
              <a:rPr lang="en-US" altLang="zh-CN" sz="1400" dirty="0">
                <a:latin typeface="Consolas" panose="020B0609020204030204" pitchFamily="49" charset="0"/>
                <a:ea typeface="宋体" panose="02010600030101010101" pitchFamily="2" charset="-122"/>
              </a:rPr>
              <a:t> a &lt; 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 end=' ')</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b, a+b</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t>
            </a:r>
            <a:r>
              <a:rPr lang="en-US" altLang="zh-CN" sz="1400" dirty="0">
                <a:solidFill>
                  <a:srgbClr val="0000FF"/>
                </a:solidFill>
                <a:latin typeface="Consolas" panose="020B0609020204030204" pitchFamily="49" charset="0"/>
                <a:ea typeface="宋体" panose="02010600030101010101" pitchFamily="2" charset="-122"/>
              </a:rPr>
              <a:t>print</a:t>
            </a:r>
            <a:r>
              <a:rPr lang="en-US" altLang="zh-CN" sz="1400" dirty="0">
                <a:latin typeface="Consolas" panose="020B0609020204030204" pitchFamily="49" charset="0"/>
                <a:ea typeface="宋体" panose="02010600030101010101" pitchFamily="2" charset="-122"/>
              </a:rPr>
              <a:t>()</a:t>
            </a:r>
          </a:p>
          <a:p>
            <a:pPr>
              <a:lnSpc>
                <a:spcPct val="90000"/>
              </a:lnSpc>
              <a:buSzPct val="90000"/>
              <a:buFont typeface="Wingdings" panose="05000000000000000000" pitchFamily="2" charset="2"/>
              <a:buNone/>
            </a:pP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fib(1000)</a:t>
            </a:r>
          </a:p>
          <a:p>
            <a:endParaRPr lang="zh-CN" altLang="en-US" sz="1400" dirty="0">
              <a:latin typeface="Arial" panose="020B0604020202020204" pitchFamily="34" charset="0"/>
              <a:ea typeface="宋体" panose="02010600030101010101" pitchFamily="2" charset="-122"/>
            </a:endParaRPr>
          </a:p>
        </p:txBody>
      </p:sp>
      <p:sp>
        <p:nvSpPr>
          <p:cNvPr id="6" name="线形标注 1 5"/>
          <p:cNvSpPr/>
          <p:nvPr/>
        </p:nvSpPr>
        <p:spPr>
          <a:xfrm>
            <a:off x="1705570" y="3048968"/>
            <a:ext cx="944563" cy="374650"/>
          </a:xfrm>
          <a:prstGeom prst="borderCallout1">
            <a:avLst>
              <a:gd name="adj1" fmla="val -4574"/>
              <a:gd name="adj2" fmla="val 48895"/>
              <a:gd name="adj3" fmla="val -136276"/>
              <a:gd name="adj4" fmla="val 1447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solidFill>
                  <a:srgbClr val="FF0000"/>
                </a:solidFill>
              </a:rPr>
              <a:t>定义头</a:t>
            </a:r>
          </a:p>
        </p:txBody>
      </p:sp>
      <p:sp>
        <p:nvSpPr>
          <p:cNvPr id="7" name="矩形 6"/>
          <p:cNvSpPr/>
          <p:nvPr/>
        </p:nvSpPr>
        <p:spPr>
          <a:xfrm>
            <a:off x="3226395" y="2574305"/>
            <a:ext cx="2087563" cy="9794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p>
        </p:txBody>
      </p:sp>
      <p:sp>
        <p:nvSpPr>
          <p:cNvPr id="8" name="线形标注 2 7"/>
          <p:cNvSpPr/>
          <p:nvPr/>
        </p:nvSpPr>
        <p:spPr>
          <a:xfrm>
            <a:off x="6063574" y="2254266"/>
            <a:ext cx="1208088" cy="385763"/>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t>函数体</a:t>
            </a:r>
          </a:p>
        </p:txBody>
      </p:sp>
      <p:sp>
        <p:nvSpPr>
          <p:cNvPr id="5" name="灯片编号占位符 4"/>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grpSp>
        <p:nvGrpSpPr>
          <p:cNvPr id="13" name="组合 12"/>
          <p:cNvGrpSpPr/>
          <p:nvPr/>
        </p:nvGrpSpPr>
        <p:grpSpPr>
          <a:xfrm>
            <a:off x="539552" y="116632"/>
            <a:ext cx="4583419" cy="684042"/>
            <a:chOff x="958665" y="1326432"/>
            <a:chExt cx="4583419" cy="684042"/>
          </a:xfrm>
        </p:grpSpPr>
        <p:sp>
          <p:nvSpPr>
            <p:cNvPr id="14"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5" name="组合 14"/>
            <p:cNvGrpSpPr/>
            <p:nvPr/>
          </p:nvGrpSpPr>
          <p:grpSpPr>
            <a:xfrm>
              <a:off x="958665" y="1327471"/>
              <a:ext cx="842977" cy="683003"/>
              <a:chOff x="958665" y="1327471"/>
              <a:chExt cx="842977" cy="683003"/>
            </a:xfrm>
          </p:grpSpPr>
          <p:sp>
            <p:nvSpPr>
              <p:cNvPr id="16"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170173481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582"/>
                                        </p:tgtEl>
                                        <p:attrNameLst>
                                          <p:attrName>style.visibility</p:attrName>
                                        </p:attrNameLst>
                                      </p:cBhvr>
                                      <p:to>
                                        <p:strVal val="visible"/>
                                      </p:to>
                                    </p:set>
                                    <p:anim calcmode="lin" valueType="num">
                                      <p:cBhvr additive="base">
                                        <p:cTn id="23" dur="500" fill="hold"/>
                                        <p:tgtEl>
                                          <p:spTgt spid="24582"/>
                                        </p:tgtEl>
                                        <p:attrNameLst>
                                          <p:attrName>ppt_x</p:attrName>
                                        </p:attrNameLst>
                                      </p:cBhvr>
                                      <p:tavLst>
                                        <p:tav tm="0">
                                          <p:val>
                                            <p:strVal val="#ppt_x"/>
                                          </p:val>
                                        </p:tav>
                                        <p:tav tm="100000">
                                          <p:val>
                                            <p:strVal val="#ppt_x"/>
                                          </p:val>
                                        </p:tav>
                                      </p:tavLst>
                                    </p:anim>
                                    <p:anim calcmode="lin" valueType="num">
                                      <p:cBhvr additive="base">
                                        <p:cTn id="24" dur="500" fill="hold"/>
                                        <p:tgtEl>
                                          <p:spTgt spid="2458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2" grpId="0" animBg="1"/>
      <p:bldP spid="3" grpId="0" animBg="1"/>
      <p:bldP spid="4" grpId="0" animBg="1"/>
      <p:bldP spid="24582" grpId="0" animBg="1"/>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5.7  </a:t>
              </a:r>
              <a:r>
                <a:rPr lang="zh-CN" altLang="en-US" sz="3600" b="1" dirty="0">
                  <a:latin typeface="Times New Roman" pitchFamily="18" charset="0"/>
                  <a:ea typeface="黑体"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5155579" cy="150810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a:t> 函数的相关概念</a:t>
            </a:r>
            <a:endParaRPr lang="en-US" altLang="zh-CN" sz="2400" b="1" dirty="0"/>
          </a:p>
          <a:p>
            <a:pPr>
              <a:spcBef>
                <a:spcPts val="600"/>
              </a:spcBef>
              <a:spcAft>
                <a:spcPts val="600"/>
              </a:spcAft>
              <a:buClr>
                <a:srgbClr val="FF0000"/>
              </a:buClr>
              <a:buFont typeface="Wingdings" pitchFamily="2" charset="2"/>
              <a:buChar char="Ø"/>
            </a:pPr>
            <a:r>
              <a:rPr lang="zh-CN" altLang="en-US" sz="2400" b="1" dirty="0"/>
              <a:t> 形参与实参、参数类型、参数作用</a:t>
            </a:r>
            <a:endParaRPr lang="en-US" altLang="zh-CN" sz="2400" b="1" dirty="0"/>
          </a:p>
          <a:p>
            <a:pPr>
              <a:spcBef>
                <a:spcPts val="600"/>
              </a:spcBef>
              <a:spcAft>
                <a:spcPts val="600"/>
              </a:spcAft>
              <a:buClr>
                <a:srgbClr val="FF0000"/>
              </a:buClr>
              <a:buFont typeface="Wingdings" pitchFamily="2" charset="2"/>
              <a:buChar char="Ø"/>
            </a:pPr>
            <a:r>
              <a:rPr lang="zh-CN" altLang="en-US" sz="2400" b="1" dirty="0">
                <a:solidFill>
                  <a:srgbClr val="FF0000"/>
                </a:solidFill>
                <a:latin typeface="Times New Roman" pitchFamily="18" charset="0"/>
                <a:ea typeface="黑体" pitchFamily="49" charset="-122"/>
              </a:rPr>
              <a:t>函数的其他应用</a:t>
            </a: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3902346" cy="430887"/>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itchFamily="18" charset="0"/>
                <a:ea typeface="黑体" pitchFamily="49" charset="-122"/>
              </a:rPr>
              <a:t>函数的应用</a:t>
            </a:r>
            <a:endParaRPr lang="en-US" altLang="zh-CN" sz="2200" dirty="0">
              <a:latin typeface="Times New Roman" pitchFamily="18" charset="0"/>
              <a:ea typeface="黑体"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50</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51</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占位符 21506"/>
          <p:cNvSpPr>
            <a:spLocks noGrp="1"/>
          </p:cNvSpPr>
          <p:nvPr>
            <p:ph idx="1"/>
          </p:nvPr>
        </p:nvSpPr>
        <p:spPr>
          <a:xfrm>
            <a:off x="426914" y="983970"/>
            <a:ext cx="8277472" cy="3395345"/>
          </a:xfrm>
        </p:spPr>
        <p:txBody>
          <a:bodyPr vert="horz" wrap="square" lIns="68591" tIns="34295" rIns="68591" bIns="34295" numCol="1" anchor="t" anchorCtr="0" compatLnSpc="1">
            <a:prstTxWarp prst="textNoShape">
              <a:avLst/>
            </a:prstTxWarp>
          </a:bodyPr>
          <a:lstStyle/>
          <a:p>
            <a:pPr eaLnBrk="1" hangingPunct="1">
              <a:spcBef>
                <a:spcPct val="0"/>
              </a:spcBef>
              <a:buClr>
                <a:srgbClr val="FF0000"/>
              </a:buClr>
              <a:buSzPct val="90000"/>
              <a:buFont typeface="Wingdings" panose="05000000000000000000" pitchFamily="2" charset="2"/>
              <a:buChar char="n"/>
            </a:pPr>
            <a:r>
              <a:rPr lang="zh-CN" altLang="en-US" sz="2400" dirty="0"/>
              <a:t>在定义函数时，开头部分的注释并不是必需的，但如果为函数的定义加上注释的话，可以为用户提供</a:t>
            </a:r>
            <a:r>
              <a:rPr lang="zh-CN" altLang="en-US" sz="2400" dirty="0">
                <a:solidFill>
                  <a:srgbClr val="FF0000"/>
                </a:solidFill>
              </a:rPr>
              <a:t>友好的提示</a:t>
            </a:r>
            <a:r>
              <a:rPr lang="zh-CN" altLang="en-US" sz="2400" dirty="0"/>
              <a:t>。</a:t>
            </a:r>
          </a:p>
          <a:p>
            <a:pPr eaLnBrk="1" hangingPunct="1">
              <a:lnSpc>
                <a:spcPct val="80000"/>
              </a:lnSpc>
              <a:buSzPct val="90000"/>
              <a:buFont typeface="Wingdings" panose="05000000000000000000" pitchFamily="2" charset="2"/>
              <a:buNone/>
            </a:pPr>
            <a:endParaRPr lang="en-US" altLang="zh-CN" sz="1500" dirty="0"/>
          </a:p>
        </p:txBody>
      </p:sp>
      <p:pic>
        <p:nvPicPr>
          <p:cNvPr id="25603" name="图片 43"/>
          <p:cNvPicPr>
            <a:picLocks noGrp="1" noChangeAspect="1"/>
          </p:cNvPicPr>
          <p:nvPr/>
        </p:nvPicPr>
        <p:blipFill>
          <a:blip r:embed="rId2">
            <a:clrChange>
              <a:clrFrom>
                <a:srgbClr val="FFFFFF"/>
              </a:clrFrom>
              <a:clrTo>
                <a:srgbClr val="FFFFFF">
                  <a:alpha val="0"/>
                </a:srgbClr>
              </a:clrTo>
            </a:clrChange>
          </a:blip>
          <a:stretch>
            <a:fillRect/>
          </a:stretch>
        </p:blipFill>
        <p:spPr>
          <a:xfrm>
            <a:off x="749350" y="2132856"/>
            <a:ext cx="8319307" cy="3551771"/>
          </a:xfrm>
          <a:prstGeom prst="rect">
            <a:avLst/>
          </a:prstGeom>
          <a:noFill/>
          <a:ln w="9525">
            <a:noFill/>
          </a:ln>
        </p:spPr>
      </p:pic>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grpSp>
        <p:nvGrpSpPr>
          <p:cNvPr id="7" name="组合 6"/>
          <p:cNvGrpSpPr/>
          <p:nvPr/>
        </p:nvGrpSpPr>
        <p:grpSpPr>
          <a:xfrm>
            <a:off x="539552" y="116632"/>
            <a:ext cx="4583419" cy="684042"/>
            <a:chOff x="958665" y="1326432"/>
            <a:chExt cx="4583419" cy="684042"/>
          </a:xfrm>
        </p:grpSpPr>
        <p:sp>
          <p:nvSpPr>
            <p:cNvPr id="8"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9" name="组合 8"/>
            <p:cNvGrpSpPr/>
            <p:nvPr/>
          </p:nvGrpSpPr>
          <p:grpSpPr>
            <a:xfrm>
              <a:off x="958665" y="1327471"/>
              <a:ext cx="842977" cy="683003"/>
              <a:chOff x="958665" y="1327471"/>
              <a:chExt cx="842977" cy="683003"/>
            </a:xfrm>
          </p:grpSpPr>
          <p:sp>
            <p:nvSpPr>
              <p:cNvPr id="10"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descr="1.jpg"/>
              <p:cNvPicPr>
                <a:picLocks noChangeAspect="1"/>
              </p:cNvPicPr>
              <p:nvPr/>
            </p:nvPicPr>
            <p:blipFill>
              <a:blip r:embed="rId3"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41676783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5603"/>
                                        </p:tgtEl>
                                        <p:attrNameLst>
                                          <p:attrName>style.visibility</p:attrName>
                                        </p:attrNameLst>
                                      </p:cBhvr>
                                      <p:to>
                                        <p:strVal val="visible"/>
                                      </p:to>
                                    </p:set>
                                    <p:anim calcmode="lin" valueType="num">
                                      <p:cBhvr additive="base">
                                        <p:cTn id="11" dur="500" fill="hold"/>
                                        <p:tgtEl>
                                          <p:spTgt spid="25603"/>
                                        </p:tgtEl>
                                        <p:attrNameLst>
                                          <p:attrName>ppt_x</p:attrName>
                                        </p:attrNameLst>
                                      </p:cBhvr>
                                      <p:tavLst>
                                        <p:tav tm="0">
                                          <p:val>
                                            <p:strVal val="#ppt_x"/>
                                          </p:val>
                                        </p:tav>
                                        <p:tav tm="100000">
                                          <p:val>
                                            <p:strVal val="#ppt_x"/>
                                          </p:val>
                                        </p:tav>
                                      </p:tavLst>
                                    </p:anim>
                                    <p:anim calcmode="lin" valueType="num">
                                      <p:cBhvr additive="base">
                                        <p:cTn id="12"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155" y="1052736"/>
            <a:ext cx="8179435" cy="741044"/>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en-US" sz="2400" b="1" noProof="1"/>
              <a:t>Python中的函数和自定义对象的成员也是可以随时发生改变的，</a:t>
            </a:r>
            <a:r>
              <a:rPr lang="en-US" sz="2400" b="1" noProof="1">
                <a:solidFill>
                  <a:srgbClr val="FF0000"/>
                </a:solidFill>
              </a:rPr>
              <a:t>可以为函数和自定义对象动态增加新成员</a:t>
            </a:r>
            <a:r>
              <a:rPr lang="en-US" sz="2400" b="1" noProof="1"/>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a:t>
            </a:fld>
            <a:endParaRPr lang="zh-CN" altLang="en-US" dirty="0"/>
          </a:p>
        </p:txBody>
      </p:sp>
      <p:grpSp>
        <p:nvGrpSpPr>
          <p:cNvPr id="6" name="组合 5"/>
          <p:cNvGrpSpPr/>
          <p:nvPr/>
        </p:nvGrpSpPr>
        <p:grpSpPr>
          <a:xfrm>
            <a:off x="539552" y="116632"/>
            <a:ext cx="4583419" cy="684042"/>
            <a:chOff x="958665" y="1326432"/>
            <a:chExt cx="4583419" cy="684042"/>
          </a:xfrm>
        </p:grpSpPr>
        <p:sp>
          <p:nvSpPr>
            <p:cNvPr id="7"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5" name="矩形 4"/>
          <p:cNvSpPr/>
          <p:nvPr/>
        </p:nvSpPr>
        <p:spPr>
          <a:xfrm>
            <a:off x="888028" y="1916832"/>
            <a:ext cx="8064896" cy="3416320"/>
          </a:xfrm>
          <a:prstGeom prst="rect">
            <a:avLst/>
          </a:prstGeom>
        </p:spPr>
        <p:txBody>
          <a:bodyPr wrap="square">
            <a:spAutoFit/>
          </a:bodyPr>
          <a:lstStyle/>
          <a:p>
            <a:pPr marL="0" indent="0">
              <a:buNone/>
              <a:defRPr/>
            </a:pPr>
            <a:r>
              <a:rPr lang="en-US" altLang="zh-CN" noProof="1">
                <a:latin typeface="Consolas" panose="020B0609020204030204" pitchFamily="49" charset="0"/>
                <a:ea typeface="仿宋" panose="02010609060101010101" pitchFamily="49" charset="-122"/>
              </a:rPr>
              <a:t>&gt;&gt;&gt; def func():</a:t>
            </a:r>
          </a:p>
          <a:p>
            <a:pPr marL="0" indent="0">
              <a:buNone/>
              <a:defRPr/>
            </a:pPr>
            <a:r>
              <a:rPr lang="en-US" altLang="zh-CN" noProof="1">
                <a:latin typeface="Consolas" panose="020B0609020204030204" pitchFamily="49" charset="0"/>
                <a:ea typeface="仿宋" panose="02010609060101010101" pitchFamily="49" charset="-122"/>
              </a:rPr>
              <a:t>    print(func.x) </a:t>
            </a:r>
          </a:p>
          <a:p>
            <a:pPr marL="0" indent="0">
              <a:buNone/>
              <a:defRPr/>
            </a:pPr>
            <a:r>
              <a:rPr lang="en-US" altLang="zh-CN" noProof="1">
                <a:latin typeface="Consolas" panose="020B0609020204030204" pitchFamily="49" charset="0"/>
                <a:ea typeface="仿宋" panose="02010609060101010101" pitchFamily="49" charset="-122"/>
              </a:rPr>
              <a:t>&gt;&gt;&gt; func() </a:t>
            </a:r>
          </a:p>
          <a:p>
            <a:pPr marL="0" indent="0">
              <a:buNone/>
              <a:defRPr/>
            </a:pPr>
            <a:r>
              <a:rPr lang="en-US" altLang="zh-CN" noProof="1">
                <a:solidFill>
                  <a:srgbClr val="FF0000"/>
                </a:solidFill>
                <a:latin typeface="Consolas" panose="020B0609020204030204" pitchFamily="49" charset="0"/>
                <a:ea typeface="仿宋" panose="02010609060101010101" pitchFamily="49" charset="-122"/>
              </a:rPr>
              <a:t>AttributeError: 'function' object has no attribute 'x'</a:t>
            </a:r>
          </a:p>
          <a:p>
            <a:pPr marL="0" indent="0">
              <a:buNone/>
              <a:defRPr/>
            </a:pPr>
            <a:r>
              <a:rPr lang="en-US" altLang="zh-CN" noProof="1">
                <a:latin typeface="Consolas" panose="020B0609020204030204" pitchFamily="49" charset="0"/>
                <a:ea typeface="仿宋" panose="02010609060101010101" pitchFamily="49" charset="-122"/>
              </a:rPr>
              <a:t>&gt;&gt;&gt; func.x = 3                    </a:t>
            </a:r>
            <a:r>
              <a:rPr lang="en-US" altLang="zh-CN" noProof="1">
                <a:solidFill>
                  <a:srgbClr val="0000FF"/>
                </a:solidFill>
                <a:latin typeface="Consolas" panose="020B0609020204030204" pitchFamily="49" charset="0"/>
                <a:ea typeface="仿宋" panose="02010609060101010101" pitchFamily="49" charset="-122"/>
              </a:rPr>
              <a:t>#动态为函数增加新成员</a:t>
            </a:r>
          </a:p>
          <a:p>
            <a:pPr marL="0" indent="0">
              <a:buNone/>
              <a:defRPr/>
            </a:pPr>
            <a:r>
              <a:rPr lang="en-US" altLang="zh-CN" noProof="1">
                <a:latin typeface="Consolas" panose="020B0609020204030204" pitchFamily="49" charset="0"/>
                <a:ea typeface="仿宋" panose="02010609060101010101" pitchFamily="49" charset="-122"/>
              </a:rPr>
              <a:t>&gt;&gt;&gt; func()</a:t>
            </a:r>
          </a:p>
          <a:p>
            <a:pPr marL="0" indent="0">
              <a:buNone/>
              <a:defRPr/>
            </a:pPr>
            <a:r>
              <a:rPr lang="en-US" altLang="zh-CN" noProof="1">
                <a:solidFill>
                  <a:srgbClr val="0000FF"/>
                </a:solidFill>
                <a:latin typeface="Consolas" panose="020B0609020204030204" pitchFamily="49" charset="0"/>
                <a:ea typeface="仿宋" panose="02010609060101010101" pitchFamily="49" charset="-122"/>
              </a:rPr>
              <a:t>3</a:t>
            </a:r>
          </a:p>
          <a:p>
            <a:pPr marL="0" indent="0">
              <a:buNone/>
              <a:defRPr/>
            </a:pPr>
            <a:r>
              <a:rPr lang="en-US" altLang="zh-CN" noProof="1">
                <a:latin typeface="Consolas" panose="020B0609020204030204" pitchFamily="49" charset="0"/>
                <a:ea typeface="仿宋" panose="02010609060101010101" pitchFamily="49" charset="-122"/>
              </a:rPr>
              <a:t>&gt;&gt;&gt; func.x                        </a:t>
            </a:r>
            <a:r>
              <a:rPr lang="en-US" altLang="zh-CN" noProof="1">
                <a:solidFill>
                  <a:srgbClr val="0000FF"/>
                </a:solidFill>
                <a:latin typeface="Consolas" panose="020B0609020204030204" pitchFamily="49" charset="0"/>
                <a:ea typeface="仿宋" panose="02010609060101010101" pitchFamily="49" charset="-122"/>
              </a:rPr>
              <a:t>#在外部也可以直接访问函数的成员</a:t>
            </a:r>
          </a:p>
          <a:p>
            <a:pPr marL="0" indent="0">
              <a:buNone/>
              <a:defRPr/>
            </a:pPr>
            <a:r>
              <a:rPr lang="en-US" altLang="zh-CN" noProof="1">
                <a:solidFill>
                  <a:srgbClr val="0000FF"/>
                </a:solidFill>
                <a:latin typeface="Consolas" panose="020B0609020204030204" pitchFamily="49" charset="0"/>
                <a:ea typeface="仿宋" panose="02010609060101010101" pitchFamily="49" charset="-122"/>
              </a:rPr>
              <a:t>3</a:t>
            </a:r>
          </a:p>
          <a:p>
            <a:pPr marL="0" indent="0">
              <a:buNone/>
              <a:defRPr/>
            </a:pPr>
            <a:r>
              <a:rPr lang="en-US" altLang="zh-CN" noProof="1">
                <a:latin typeface="Consolas" panose="020B0609020204030204" pitchFamily="49" charset="0"/>
                <a:ea typeface="仿宋" panose="02010609060101010101" pitchFamily="49" charset="-122"/>
              </a:rPr>
              <a:t>&gt;&gt;&gt; del func.x                    </a:t>
            </a:r>
            <a:r>
              <a:rPr lang="en-US" altLang="zh-CN" noProof="1">
                <a:solidFill>
                  <a:srgbClr val="0000FF"/>
                </a:solidFill>
                <a:latin typeface="Consolas" panose="020B0609020204030204" pitchFamily="49" charset="0"/>
                <a:ea typeface="仿宋" panose="02010609060101010101" pitchFamily="49" charset="-122"/>
              </a:rPr>
              <a:t>#删除函数成员</a:t>
            </a:r>
          </a:p>
          <a:p>
            <a:pPr marL="0" indent="0">
              <a:buNone/>
              <a:defRPr/>
            </a:pPr>
            <a:r>
              <a:rPr lang="en-US" altLang="zh-CN" noProof="1">
                <a:latin typeface="Consolas" panose="020B0609020204030204" pitchFamily="49" charset="0"/>
                <a:ea typeface="仿宋" panose="02010609060101010101" pitchFamily="49" charset="-122"/>
              </a:rPr>
              <a:t>&gt;&gt;&gt; func()</a:t>
            </a:r>
            <a:endParaRPr lang="en-US" altLang="zh-CN" noProof="1">
              <a:solidFill>
                <a:srgbClr val="0000FF"/>
              </a:solidFill>
              <a:latin typeface="Consolas" panose="020B0609020204030204" pitchFamily="49" charset="0"/>
              <a:ea typeface="仿宋" panose="02010609060101010101" pitchFamily="49" charset="-122"/>
            </a:endParaRPr>
          </a:p>
          <a:p>
            <a:pPr marL="0" indent="0">
              <a:buNone/>
              <a:defRPr/>
            </a:pPr>
            <a:r>
              <a:rPr lang="en-US" altLang="zh-CN" noProof="1">
                <a:solidFill>
                  <a:srgbClr val="FF0000"/>
                </a:solidFill>
                <a:latin typeface="Consolas" panose="020B0609020204030204" pitchFamily="49" charset="0"/>
                <a:ea typeface="仿宋" panose="02010609060101010101" pitchFamily="49" charset="-122"/>
              </a:rPr>
              <a:t>AttributeError: 'function' object has no attribute 'x'</a:t>
            </a:r>
          </a:p>
        </p:txBody>
      </p:sp>
    </p:spTree>
    <p:extLst>
      <p:ext uri="{BB962C8B-B14F-4D97-AF65-F5344CB8AC3E}">
        <p14:creationId xmlns:p14="http://schemas.microsoft.com/office/powerpoint/2010/main" val="34685693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txBox="1">
            <a:spLocks noChangeAspect="1" noChangeArrowheads="1"/>
          </p:cNvSpPr>
          <p:nvPr/>
        </p:nvSpPr>
        <p:spPr bwMode="auto">
          <a:xfrm>
            <a:off x="457200" y="980729"/>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b="1" dirty="0"/>
              <a:t>汉诺塔问题</a:t>
            </a:r>
            <a:endParaRPr lang="en-US" altLang="zh-CN" b="1" dirty="0"/>
          </a:p>
          <a:p>
            <a:pPr marL="457200" indent="-457200" algn="just">
              <a:spcBef>
                <a:spcPts val="1200"/>
              </a:spcBef>
              <a:buFont typeface="Wingdings" panose="05000000000000000000" pitchFamily="2" charset="2"/>
              <a:buAutoNum type="arabicPeriod" startAt="2"/>
            </a:pPr>
            <a:r>
              <a:rPr lang="en-US" altLang="zh-CN" sz="2400" b="1" dirty="0"/>
              <a:t> </a:t>
            </a:r>
            <a:r>
              <a:rPr lang="en-US" altLang="zh-CN" sz="2400" b="1" i="1" dirty="0"/>
              <a:t>n</a:t>
            </a:r>
            <a:r>
              <a:rPr lang="zh-CN" altLang="en-US" sz="2400" b="1" dirty="0"/>
              <a:t>个盘子和</a:t>
            </a:r>
            <a:r>
              <a:rPr lang="en-US" altLang="zh-CN" sz="2400" b="1" dirty="0"/>
              <a:t>3</a:t>
            </a:r>
            <a:r>
              <a:rPr lang="zh-CN" altLang="en-US" sz="2400" b="1" dirty="0"/>
              <a:t>根柱子：</a:t>
            </a:r>
            <a:r>
              <a:rPr lang="en-US" altLang="zh-CN" sz="2400" b="1" dirty="0"/>
              <a:t>A</a:t>
            </a:r>
            <a:r>
              <a:rPr lang="zh-CN" altLang="en-US" sz="2400" b="1" dirty="0"/>
              <a:t>、</a:t>
            </a:r>
            <a:r>
              <a:rPr lang="en-US" altLang="zh-CN" sz="2400" b="1" dirty="0"/>
              <a:t>B</a:t>
            </a:r>
            <a:r>
              <a:rPr lang="zh-CN" altLang="en-US" sz="2400" b="1" dirty="0"/>
              <a:t>、</a:t>
            </a:r>
            <a:r>
              <a:rPr lang="en-US" altLang="zh-CN" sz="2400" b="1" dirty="0"/>
              <a:t>C</a:t>
            </a:r>
            <a:r>
              <a:rPr lang="zh-CN" altLang="en-US" sz="2400" b="1" dirty="0"/>
              <a:t>。起初，所有盘子在</a:t>
            </a:r>
            <a:r>
              <a:rPr lang="en-US" altLang="zh-CN" sz="2400" b="1" dirty="0"/>
              <a:t>A</a:t>
            </a:r>
            <a:r>
              <a:rPr lang="zh-CN" altLang="en-US" sz="2400" b="1" dirty="0"/>
              <a:t>柱上，问</a:t>
            </a:r>
            <a:r>
              <a:rPr lang="en-US" altLang="zh-CN" sz="2400" b="1" dirty="0"/>
              <a:t>: </a:t>
            </a:r>
            <a:r>
              <a:rPr lang="zh-CN" altLang="en-US" sz="2400" b="1" dirty="0"/>
              <a:t>如何将盘子一个一个地从</a:t>
            </a:r>
            <a:r>
              <a:rPr lang="en-US" altLang="zh-CN" sz="2400" b="1" dirty="0"/>
              <a:t>A</a:t>
            </a:r>
            <a:r>
              <a:rPr lang="zh-CN" altLang="en-US" sz="2400" b="1" dirty="0"/>
              <a:t>柱子移动到</a:t>
            </a:r>
            <a:r>
              <a:rPr lang="en-US" altLang="zh-CN" sz="2400" b="1" dirty="0"/>
              <a:t>B</a:t>
            </a:r>
            <a:r>
              <a:rPr lang="zh-CN" altLang="en-US" sz="2400" b="1" dirty="0"/>
              <a:t>柱子？ </a:t>
            </a:r>
            <a:r>
              <a:rPr lang="zh-CN" altLang="en-US" sz="2400" b="1" dirty="0">
                <a:solidFill>
                  <a:srgbClr val="FF0000"/>
                </a:solidFill>
              </a:rPr>
              <a:t>提示：</a:t>
            </a:r>
            <a:r>
              <a:rPr lang="zh-CN" altLang="en-US" sz="2400" b="1" dirty="0"/>
              <a:t>移动过程中可以使用</a:t>
            </a:r>
            <a:r>
              <a:rPr lang="en-US" altLang="zh-CN" sz="2400" b="1" dirty="0"/>
              <a:t>C</a:t>
            </a:r>
            <a:r>
              <a:rPr lang="zh-CN" altLang="en-US" sz="2400" b="1" dirty="0"/>
              <a:t>柱，但盘子只能放在比它大的盘子上面。</a:t>
            </a:r>
          </a:p>
          <a:p>
            <a:pPr>
              <a:buFont typeface="Wingdings" panose="05000000000000000000" pitchFamily="2" charset="2"/>
              <a:buNone/>
            </a:pPr>
            <a:endParaRPr lang="en-US" altLang="zh-CN" b="1" dirty="0"/>
          </a:p>
        </p:txBody>
      </p:sp>
      <p:pic>
        <p:nvPicPr>
          <p:cNvPr id="6" name="Picture 5" descr="u=835663323,3763396319&amp;fm=21&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503725"/>
            <a:ext cx="5400675" cy="3032125"/>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3"/>
          </p:nvPr>
        </p:nvSpPr>
        <p:spPr/>
        <p:txBody>
          <a:bodyPr/>
          <a:lstStyle/>
          <a:p>
            <a:pPr>
              <a:defRPr/>
            </a:pPr>
            <a:endParaRPr lang="zh-CN" altLang="en-US" dirty="0"/>
          </a:p>
        </p:txBody>
      </p:sp>
      <p:grpSp>
        <p:nvGrpSpPr>
          <p:cNvPr id="12" name="组合 11"/>
          <p:cNvGrpSpPr/>
          <p:nvPr/>
        </p:nvGrpSpPr>
        <p:grpSpPr>
          <a:xfrm>
            <a:off x="539552" y="116632"/>
            <a:ext cx="4583419" cy="684042"/>
            <a:chOff x="958665" y="1326432"/>
            <a:chExt cx="4583419" cy="684042"/>
          </a:xfrm>
        </p:grpSpPr>
        <p:sp>
          <p:nvSpPr>
            <p:cNvPr id="13" name="TextBox 12"/>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4" name="组合 13"/>
            <p:cNvGrpSpPr/>
            <p:nvPr/>
          </p:nvGrpSpPr>
          <p:grpSpPr>
            <a:xfrm>
              <a:off x="958665" y="1327471"/>
              <a:ext cx="842977" cy="683003"/>
              <a:chOff x="958665" y="1327471"/>
              <a:chExt cx="842977" cy="683003"/>
            </a:xfrm>
          </p:grpSpPr>
          <p:sp>
            <p:nvSpPr>
              <p:cNvPr id="15"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6" name="图片 15" descr="1.jpg"/>
              <p:cNvPicPr>
                <a:picLocks noChangeAspect="1"/>
              </p:cNvPicPr>
              <p:nvPr/>
            </p:nvPicPr>
            <p:blipFill>
              <a:blip r:embed="rId3"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16935158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90000"/>
              </a:lnSpc>
              <a:buClr>
                <a:srgbClr val="FF0000"/>
              </a:buClr>
              <a:buFont typeface="Wingdings" panose="05000000000000000000" pitchFamily="2" charset="2"/>
              <a:buChar char="Ø"/>
            </a:pPr>
            <a:r>
              <a:rPr lang="en-US" altLang="en-US" sz="2800" noProof="1">
                <a:latin typeface="宋体" panose="02010600030101010101" pitchFamily="2" charset="-122"/>
              </a:rPr>
              <a:t>函数的</a:t>
            </a:r>
            <a:r>
              <a:rPr lang="en-US" altLang="en-US" sz="2800" noProof="1">
                <a:solidFill>
                  <a:srgbClr val="FF0000"/>
                </a:solidFill>
                <a:latin typeface="宋体" panose="02010600030101010101" pitchFamily="2" charset="-122"/>
              </a:rPr>
              <a:t>递归调用</a:t>
            </a:r>
            <a:r>
              <a:rPr lang="en-US" altLang="en-US" sz="2800" noProof="1">
                <a:latin typeface="宋体" panose="02010600030101010101" pitchFamily="2" charset="-122"/>
              </a:rPr>
              <a:t>是函数调用的一种特殊情况</a:t>
            </a:r>
          </a:p>
          <a:p>
            <a:pPr>
              <a:lnSpc>
                <a:spcPct val="150000"/>
              </a:lnSpc>
              <a:buFont typeface="Wingdings" panose="05000000000000000000" pitchFamily="2" charset="2"/>
              <a:buNone/>
            </a:pPr>
            <a:r>
              <a:rPr lang="zh-CN" altLang="en-US" sz="2400" b="1" dirty="0"/>
              <a:t>    </a:t>
            </a:r>
            <a:r>
              <a:rPr lang="en-US" altLang="zh-CN" sz="2400" b="1" dirty="0"/>
              <a:t>(1) </a:t>
            </a:r>
            <a:r>
              <a:rPr lang="zh-CN" altLang="en-US" sz="2400" b="1" dirty="0"/>
              <a:t>作为一种</a:t>
            </a:r>
            <a:r>
              <a:rPr lang="zh-CN" altLang="en-US" sz="2400" b="1" dirty="0">
                <a:solidFill>
                  <a:srgbClr val="FF0000"/>
                </a:solidFill>
              </a:rPr>
              <a:t>程序形式</a:t>
            </a:r>
            <a:r>
              <a:rPr lang="zh-CN" altLang="en-US" sz="2400" b="1" dirty="0"/>
              <a:t>的</a:t>
            </a:r>
            <a:r>
              <a:rPr lang="zh-CN" altLang="en-US" sz="2400" b="1" dirty="0">
                <a:solidFill>
                  <a:srgbClr val="0000FF"/>
                </a:solidFill>
              </a:rPr>
              <a:t>递归</a:t>
            </a:r>
            <a:r>
              <a:rPr lang="zh-CN" altLang="en-US" sz="2400" b="1" dirty="0"/>
              <a:t>：</a:t>
            </a:r>
          </a:p>
          <a:p>
            <a:pPr>
              <a:lnSpc>
                <a:spcPct val="150000"/>
              </a:lnSpc>
              <a:buFont typeface="Wingdings" panose="05000000000000000000" pitchFamily="2" charset="2"/>
              <a:buNone/>
            </a:pPr>
            <a:r>
              <a:rPr lang="zh-CN" altLang="en-US" sz="2400" b="1" dirty="0"/>
              <a:t>          在函数（子程序）的执行过程中调用自身。</a:t>
            </a:r>
            <a:endParaRPr lang="en-US" altLang="zh-CN" sz="2400" b="1" dirty="0"/>
          </a:p>
          <a:p>
            <a:pPr lvl="2">
              <a:lnSpc>
                <a:spcPct val="150000"/>
              </a:lnSpc>
              <a:buClr>
                <a:srgbClr val="FF0000"/>
              </a:buClr>
              <a:buFont typeface="Wingdings" panose="05000000000000000000" pitchFamily="2" charset="2"/>
              <a:buChar char="n"/>
            </a:pPr>
            <a:r>
              <a:rPr lang="zh-CN" altLang="en-US" b="1" dirty="0"/>
              <a:t> 有两种调用形式：</a:t>
            </a:r>
          </a:p>
          <a:p>
            <a:pPr>
              <a:lnSpc>
                <a:spcPct val="150000"/>
              </a:lnSpc>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直接递归</a:t>
            </a:r>
            <a:r>
              <a:rPr lang="en-US" altLang="zh-CN" sz="2400" b="1" dirty="0"/>
              <a:t>----</a:t>
            </a:r>
            <a:r>
              <a:rPr lang="zh-CN" altLang="en-US" sz="2400" b="1" dirty="0"/>
              <a:t>在函数体内调用自身</a:t>
            </a:r>
            <a:r>
              <a:rPr lang="en-US" altLang="zh-CN" sz="2400" b="1" dirty="0"/>
              <a:t>;</a:t>
            </a:r>
            <a:endParaRPr lang="zh-CN" altLang="en-US" sz="2400" b="1" dirty="0"/>
          </a:p>
          <a:p>
            <a:pPr>
              <a:lnSpc>
                <a:spcPct val="150000"/>
              </a:lnSpc>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间接递归</a:t>
            </a:r>
            <a:r>
              <a:rPr lang="en-US" altLang="zh-CN" sz="2400" b="1" dirty="0"/>
              <a:t>----</a:t>
            </a:r>
            <a:r>
              <a:rPr lang="zh-CN" altLang="en-US" sz="2400" b="1" dirty="0"/>
              <a:t>函数中调用其他函数，并由其他函数调</a:t>
            </a:r>
            <a:endParaRPr lang="en-US" altLang="zh-CN" sz="2400" b="1" dirty="0"/>
          </a:p>
          <a:p>
            <a:pPr>
              <a:lnSpc>
                <a:spcPct val="150000"/>
              </a:lnSpc>
              <a:buFont typeface="Wingdings" panose="05000000000000000000" pitchFamily="2" charset="2"/>
              <a:buNone/>
            </a:pPr>
            <a:r>
              <a:rPr lang="en-US" altLang="zh-CN" sz="2400" b="1" dirty="0"/>
              <a:t>                                      </a:t>
            </a:r>
            <a:r>
              <a:rPr lang="zh-CN" altLang="en-US" sz="2400" b="1" dirty="0"/>
              <a:t>用自身</a:t>
            </a:r>
            <a:r>
              <a:rPr lang="en-US" altLang="zh-CN" sz="2400" b="1" dirty="0"/>
              <a:t>;</a:t>
            </a:r>
            <a:endParaRPr lang="zh-CN" altLang="en-US" sz="2400" b="1" dirty="0">
              <a:solidFill>
                <a:schemeClr val="accent2"/>
              </a:solidFill>
            </a:endParaRPr>
          </a:p>
          <a:p>
            <a:pPr>
              <a:lnSpc>
                <a:spcPct val="90000"/>
              </a:lnSpc>
              <a:buFont typeface="Wingdings" panose="05000000000000000000" pitchFamily="2" charset="2"/>
              <a:buNone/>
            </a:pPr>
            <a:endParaRPr lang="zh-CN" altLang="en-US" sz="2400" b="1" dirty="0"/>
          </a:p>
          <a:p>
            <a:pPr>
              <a:lnSpc>
                <a:spcPct val="90000"/>
              </a:lnSpc>
              <a:buFont typeface="Wingdings" panose="05000000000000000000" pitchFamily="2" charset="2"/>
              <a:buNone/>
            </a:pPr>
            <a:r>
              <a:rPr lang="zh-CN" altLang="en-US" sz="2400" b="1" dirty="0"/>
              <a:t>    </a:t>
            </a:r>
            <a:endParaRPr lang="zh-CN" altLang="zh-CN" sz="2000" b="1" dirty="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41819098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blinds(horizontal)">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blinds(horizontal)">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blinds(horizontal)">
                                      <p:cBhvr>
                                        <p:cTn id="4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13162</TotalTime>
  <Words>7297</Words>
  <Application>Microsoft Office PowerPoint</Application>
  <PresentationFormat>全屏显示(4:3)</PresentationFormat>
  <Paragraphs>906</Paragraphs>
  <Slides>51</Slides>
  <Notes>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51</vt:i4>
      </vt:variant>
    </vt:vector>
  </HeadingPairs>
  <TitlesOfParts>
    <vt:vector size="64" baseType="lpstr">
      <vt:lpstr>Helvetica Neue</vt:lpstr>
      <vt:lpstr>仿宋</vt:lpstr>
      <vt:lpstr>黑体</vt:lpstr>
      <vt:lpstr>宋体</vt:lpstr>
      <vt:lpstr>Arial</vt:lpstr>
      <vt:lpstr>Calibri</vt:lpstr>
      <vt:lpstr>Comic Sans MS</vt:lpstr>
      <vt:lpstr>Consolas</vt:lpstr>
      <vt:lpstr>Garamond</vt:lpstr>
      <vt:lpstr>Times New Roman</vt:lpstr>
      <vt:lpstr>Verdana</vt:lpstr>
      <vt:lpstr>Wingdings</vt:lpstr>
      <vt:lpstr>Office 主题</vt:lpstr>
      <vt:lpstr>PowerPoint 演示文稿</vt:lpstr>
      <vt:lpstr>第5章 函数的设计与使用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mxs-hfut</cp:lastModifiedBy>
  <cp:revision>2073</cp:revision>
  <cp:lastPrinted>2012-11-20T01:52:54Z</cp:lastPrinted>
  <dcterms:created xsi:type="dcterms:W3CDTF">2012-10-13T08:41:11Z</dcterms:created>
  <dcterms:modified xsi:type="dcterms:W3CDTF">2020-12-22T01:48:53Z</dcterms:modified>
</cp:coreProperties>
</file>